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a:solidFill>
                  <a:srgbClr val="5FB2EE"/>
                </a:solidFill>
              </a:defRPr>
            </a:lvl1pPr>
          </a:lstStyle>
          <a:p>
            <a:pPr/>
            <a:r>
              <a:t>Delivery Drone Simulation</a:t>
            </a:r>
          </a:p>
        </p:txBody>
      </p:sp>
      <p:sp>
        <p:nvSpPr>
          <p:cNvPr id="120" name="Shape 120"/>
          <p:cNvSpPr/>
          <p:nvPr>
            <p:ph type="subTitle" sz="quarter" idx="1"/>
          </p:nvPr>
        </p:nvSpPr>
        <p:spPr>
          <a:xfrm>
            <a:off x="3835400" y="7372167"/>
            <a:ext cx="10464800" cy="1771833"/>
          </a:xfrm>
          <a:prstGeom prst="rect">
            <a:avLst/>
          </a:prstGeom>
        </p:spPr>
        <p:txBody>
          <a:bodyPr/>
          <a:lstStyle/>
          <a:p>
            <a:pPr algn="l">
              <a:defRPr b="1" sz="2000">
                <a:latin typeface="Helvetica"/>
                <a:ea typeface="Helvetica"/>
                <a:cs typeface="Helvetica"/>
                <a:sym typeface="Helvetica"/>
              </a:defRPr>
            </a:pPr>
            <a:r>
              <a:t>Submitted By -  </a:t>
            </a:r>
          </a:p>
          <a:p>
            <a:pPr algn="l">
              <a:defRPr sz="1500"/>
            </a:pPr>
            <a:r>
              <a:t>Amit Tyagi</a:t>
            </a:r>
          </a:p>
          <a:p>
            <a:pPr algn="l">
              <a:defRPr sz="1500"/>
            </a:pPr>
            <a:r>
              <a:t>Muhammad Jahid Kabir</a:t>
            </a:r>
          </a:p>
          <a:p>
            <a:pPr algn="l">
              <a:defRPr sz="1500"/>
            </a:pPr>
            <a:r>
              <a:t>Shahana Yeasmin Bubly</a:t>
            </a:r>
          </a:p>
          <a:p>
            <a:pPr algn="l">
              <a:defRPr sz="1500"/>
            </a:pPr>
            <a:r>
              <a:t>Mohammad Abdul Bari Shabuj</a:t>
            </a:r>
          </a:p>
          <a:p>
            <a:pPr algn="l">
              <a:defRPr sz="1500"/>
            </a:pPr>
            <a:r>
              <a:t>Eikbal Hossain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ubTitle" sz="quarter" idx="1"/>
          </p:nvPr>
        </p:nvSpPr>
        <p:spPr>
          <a:xfrm>
            <a:off x="1270000" y="571500"/>
            <a:ext cx="10464800" cy="1130300"/>
          </a:xfrm>
          <a:prstGeom prst="rect">
            <a:avLst/>
          </a:prstGeom>
        </p:spPr>
        <p:txBody>
          <a:bodyPr/>
          <a:lstStyle>
            <a:lvl1pPr>
              <a:defRPr b="1">
                <a:latin typeface="Helvetica"/>
                <a:ea typeface="Helvetica"/>
                <a:cs typeface="Helvetica"/>
                <a:sym typeface="Helvetica"/>
              </a:defRPr>
            </a:lvl1pPr>
          </a:lstStyle>
          <a:p>
            <a:pPr/>
            <a:r>
              <a:t>Implementation Code(2)</a:t>
            </a:r>
          </a:p>
        </p:txBody>
      </p:sp>
      <p:pic>
        <p:nvPicPr>
          <p:cNvPr id="149" name="Screen Shot 2017-03-02 at 18.38.19.png"/>
          <p:cNvPicPr>
            <a:picLocks noChangeAspect="1"/>
          </p:cNvPicPr>
          <p:nvPr/>
        </p:nvPicPr>
        <p:blipFill>
          <a:blip r:embed="rId2">
            <a:extLst/>
          </a:blip>
          <a:stretch>
            <a:fillRect/>
          </a:stretch>
        </p:blipFill>
        <p:spPr>
          <a:xfrm>
            <a:off x="1511812" y="1447800"/>
            <a:ext cx="9981176" cy="83058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ubTitle" sz="quarter" idx="1"/>
          </p:nvPr>
        </p:nvSpPr>
        <p:spPr>
          <a:xfrm>
            <a:off x="1270000" y="571500"/>
            <a:ext cx="10464800" cy="1130300"/>
          </a:xfrm>
          <a:prstGeom prst="rect">
            <a:avLst/>
          </a:prstGeom>
        </p:spPr>
        <p:txBody>
          <a:bodyPr/>
          <a:lstStyle>
            <a:lvl1pPr>
              <a:defRPr b="1">
                <a:latin typeface="Helvetica"/>
                <a:ea typeface="Helvetica"/>
                <a:cs typeface="Helvetica"/>
                <a:sym typeface="Helvetica"/>
              </a:defRPr>
            </a:lvl1pPr>
          </a:lstStyle>
          <a:p>
            <a:pPr/>
            <a:r>
              <a:t>Results</a:t>
            </a:r>
          </a:p>
        </p:txBody>
      </p:sp>
      <p:pic>
        <p:nvPicPr>
          <p:cNvPr id="152" name="Screen Shot 2017-03-02 at 18.26.34.png"/>
          <p:cNvPicPr>
            <a:picLocks noChangeAspect="1"/>
          </p:cNvPicPr>
          <p:nvPr/>
        </p:nvPicPr>
        <p:blipFill>
          <a:blip r:embed="rId2">
            <a:extLst/>
          </a:blip>
          <a:stretch>
            <a:fillRect/>
          </a:stretch>
        </p:blipFill>
        <p:spPr>
          <a:xfrm>
            <a:off x="1884572" y="1536700"/>
            <a:ext cx="13004801" cy="8128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ctrTitle"/>
          </p:nvPr>
        </p:nvSpPr>
        <p:spPr>
          <a:xfrm>
            <a:off x="1270000" y="1816100"/>
            <a:ext cx="11596490" cy="2375266"/>
          </a:xfrm>
          <a:prstGeom prst="rect">
            <a:avLst/>
          </a:prstGeom>
        </p:spPr>
        <p:txBody>
          <a:bodyPr/>
          <a:lstStyle/>
          <a:p>
            <a:pPr algn="l" defTabSz="467359">
              <a:defRPr sz="2400"/>
            </a:pPr>
            <a:r>
              <a:t>1. How many Drones needed?</a:t>
            </a:r>
          </a:p>
          <a:p>
            <a:pPr algn="l" defTabSz="467359">
              <a:defRPr sz="2400"/>
            </a:pPr>
            <a:r>
              <a:t>2. How fast the drone travels?</a:t>
            </a:r>
          </a:p>
          <a:p>
            <a:pPr algn="l" defTabSz="467359">
              <a:defRPr sz="2400"/>
            </a:pPr>
            <a:r>
              <a:t>3. How much weight can one drone carry (payload)?</a:t>
            </a:r>
          </a:p>
          <a:p>
            <a:pPr algn="l" defTabSz="467359">
              <a:defRPr sz="2400"/>
            </a:pPr>
            <a:r>
              <a:t>4. How long the battery lasts?</a:t>
            </a:r>
          </a:p>
          <a:p>
            <a:pPr algn="l" defTabSz="467359">
              <a:defRPr sz="2400"/>
            </a:pPr>
            <a:r>
              <a:t>5. Range of the coverage area?</a:t>
            </a:r>
          </a:p>
        </p:txBody>
      </p:sp>
      <p:sp>
        <p:nvSpPr>
          <p:cNvPr id="123" name="Shape 123"/>
          <p:cNvSpPr/>
          <p:nvPr>
            <p:ph type="subTitle" sz="quarter" idx="1"/>
          </p:nvPr>
        </p:nvSpPr>
        <p:spPr>
          <a:xfrm>
            <a:off x="1270000" y="304800"/>
            <a:ext cx="10464800" cy="1130300"/>
          </a:xfrm>
          <a:prstGeom prst="rect">
            <a:avLst/>
          </a:prstGeom>
        </p:spPr>
        <p:txBody>
          <a:bodyPr/>
          <a:lstStyle>
            <a:lvl1pPr>
              <a:defRPr b="1">
                <a:latin typeface="Helvetica"/>
                <a:ea typeface="Helvetica"/>
                <a:cs typeface="Helvetica"/>
                <a:sym typeface="Helvetica"/>
              </a:defRPr>
            </a:lvl1pPr>
          </a:lstStyle>
          <a:p>
            <a:pPr/>
            <a:r>
              <a:t>User/Sponsor Requirements</a:t>
            </a:r>
          </a:p>
        </p:txBody>
      </p:sp>
      <p:pic>
        <p:nvPicPr>
          <p:cNvPr id="124" name="drone_307528880-thumb-380xauto-3897.jpg"/>
          <p:cNvPicPr>
            <a:picLocks noChangeAspect="1"/>
          </p:cNvPicPr>
          <p:nvPr/>
        </p:nvPicPr>
        <p:blipFill>
          <a:blip r:embed="rId2">
            <a:extLst/>
          </a:blip>
          <a:stretch>
            <a:fillRect/>
          </a:stretch>
        </p:blipFill>
        <p:spPr>
          <a:xfrm>
            <a:off x="7340600" y="5943600"/>
            <a:ext cx="4826000" cy="2705100"/>
          </a:xfrm>
          <a:prstGeom prst="rect">
            <a:avLst/>
          </a:prstGeom>
          <a:ln w="12700">
            <a:miter lim="400000"/>
          </a:ln>
        </p:spPr>
      </p:pic>
      <p:sp>
        <p:nvSpPr>
          <p:cNvPr id="125" name="Shape 125"/>
          <p:cNvSpPr/>
          <p:nvPr/>
        </p:nvSpPr>
        <p:spPr>
          <a:xfrm>
            <a:off x="11361067" y="8643970"/>
            <a:ext cx="795732" cy="22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
            </a:lvl1pPr>
          </a:lstStyle>
          <a:p>
            <a:pPr/>
            <a:r>
              <a:t>source: google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xfrm>
            <a:off x="1681860" y="1667866"/>
            <a:ext cx="10464801" cy="6417868"/>
          </a:xfrm>
          <a:prstGeom prst="rect">
            <a:avLst/>
          </a:prstGeom>
        </p:spPr>
        <p:txBody>
          <a:bodyPr/>
          <a:lstStyle/>
          <a:p>
            <a:pPr algn="l" defTabSz="379729">
              <a:defRPr sz="1950"/>
            </a:pPr>
            <a:r>
              <a:t>1. Payload requirements: 200 kg per day</a:t>
            </a:r>
          </a:p>
          <a:p>
            <a:pPr algn="l" defTabSz="379729">
              <a:defRPr sz="1950"/>
            </a:pPr>
            <a:r>
              <a:t>2. Packages: 200 units(parcels)</a:t>
            </a:r>
          </a:p>
          <a:p>
            <a:pPr algn="l" defTabSz="379729">
              <a:defRPr sz="1950"/>
            </a:pPr>
            <a:r>
              <a:t>3. Maximum payload per trip : 05 kg</a:t>
            </a:r>
          </a:p>
          <a:p>
            <a:pPr algn="l" defTabSz="379729">
              <a:defRPr sz="1950"/>
            </a:pPr>
            <a:r>
              <a:t>4. Coverage area : 35 km</a:t>
            </a:r>
          </a:p>
          <a:p>
            <a:pPr algn="l" defTabSz="379729">
              <a:defRPr sz="1950"/>
            </a:pPr>
            <a:r>
              <a:t>5. Maximum trip time : 30 mins.</a:t>
            </a:r>
          </a:p>
          <a:p>
            <a:pPr algn="l" defTabSz="379729">
              <a:defRPr sz="1950"/>
            </a:pPr>
            <a:r>
              <a:t>6. Maximum speed is 30 km per hour.</a:t>
            </a:r>
          </a:p>
          <a:p>
            <a:pPr algn="l" defTabSz="379729">
              <a:defRPr sz="1950"/>
            </a:pPr>
            <a:r>
              <a:t>7. No. of drones required: 20 </a:t>
            </a:r>
          </a:p>
          <a:p>
            <a:pPr algn="l" defTabSz="379729">
              <a:defRPr sz="1950"/>
            </a:pPr>
            <a:r>
              <a:t>8. Battery charging time: 20 mins</a:t>
            </a:r>
          </a:p>
          <a:p>
            <a:pPr algn="l" defTabSz="379729">
              <a:defRPr sz="1950"/>
            </a:pPr>
            <a:r>
              <a:t>9. Battery life: 1 hour</a:t>
            </a:r>
          </a:p>
          <a:p>
            <a:pPr algn="l" defTabSz="379729">
              <a:defRPr sz="1950"/>
            </a:pPr>
          </a:p>
          <a:p>
            <a:pPr algn="l" defTabSz="379729">
              <a:defRPr sz="1950"/>
            </a:pPr>
          </a:p>
          <a:p>
            <a:pPr algn="l" defTabSz="379729">
              <a:defRPr sz="1950"/>
            </a:pPr>
          </a:p>
          <a:p>
            <a:pPr algn="l" defTabSz="379729">
              <a:defRPr sz="1950"/>
            </a:pPr>
          </a:p>
          <a:p>
            <a:pPr algn="l" defTabSz="379729">
              <a:defRPr sz="1950"/>
            </a:pPr>
          </a:p>
          <a:p>
            <a:pPr algn="l" defTabSz="379729">
              <a:defRPr sz="1950"/>
            </a:pPr>
          </a:p>
          <a:p>
            <a:pPr algn="l" defTabSz="379729">
              <a:defRPr sz="1950"/>
            </a:pPr>
          </a:p>
          <a:p>
            <a:pPr algn="l" defTabSz="379729">
              <a:defRPr sz="1950"/>
            </a:pPr>
          </a:p>
          <a:p>
            <a:pPr algn="l" defTabSz="379729">
              <a:defRPr sz="1950"/>
            </a:pPr>
          </a:p>
          <a:p>
            <a:pPr algn="l" defTabSz="379729">
              <a:defRPr sz="1950"/>
            </a:pPr>
          </a:p>
          <a:p>
            <a:pPr algn="l" defTabSz="379729">
              <a:defRPr sz="1950"/>
            </a:pPr>
          </a:p>
          <a:p>
            <a:pPr algn="l" defTabSz="379729">
              <a:defRPr sz="1950"/>
            </a:pPr>
            <a:r>
              <a:t> </a:t>
            </a:r>
          </a:p>
        </p:txBody>
      </p:sp>
      <p:sp>
        <p:nvSpPr>
          <p:cNvPr id="128" name="Shape 128"/>
          <p:cNvSpPr/>
          <p:nvPr>
            <p:ph type="subTitle" sz="quarter" idx="1"/>
          </p:nvPr>
        </p:nvSpPr>
        <p:spPr>
          <a:xfrm>
            <a:off x="1404599" y="714235"/>
            <a:ext cx="10330201" cy="999049"/>
          </a:xfrm>
          <a:prstGeom prst="rect">
            <a:avLst/>
          </a:prstGeom>
        </p:spPr>
        <p:txBody>
          <a:bodyPr/>
          <a:lstStyle>
            <a:lvl1pPr>
              <a:defRPr b="1">
                <a:latin typeface="Helvetica"/>
                <a:ea typeface="Helvetica"/>
                <a:cs typeface="Helvetica"/>
                <a:sym typeface="Helvetica"/>
              </a:defRPr>
            </a:lvl1pPr>
          </a:lstStyle>
          <a:p>
            <a:pPr/>
            <a:r>
              <a:t>Objectives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ctrTitle"/>
          </p:nvPr>
        </p:nvSpPr>
        <p:spPr>
          <a:xfrm>
            <a:off x="1270000" y="1162050"/>
            <a:ext cx="10464800" cy="8299450"/>
          </a:xfrm>
          <a:prstGeom prst="rect">
            <a:avLst/>
          </a:prstGeom>
        </p:spPr>
        <p:txBody>
          <a:bodyPr/>
          <a:lstStyle/>
          <a:p>
            <a:pPr algn="l">
              <a:defRPr sz="3000"/>
            </a:pPr>
            <a:r>
              <a:t>1. Project Duration : 6 Months</a:t>
            </a:r>
          </a:p>
          <a:p>
            <a:pPr lvl="5" algn="l">
              <a:defRPr sz="3000"/>
            </a:pPr>
            <a:r>
              <a:t>a) Development- 4 months</a:t>
            </a:r>
          </a:p>
          <a:p>
            <a:pPr lvl="5" algn="l">
              <a:defRPr sz="3000"/>
            </a:pPr>
            <a:r>
              <a:t>b) Testing - 2 months</a:t>
            </a:r>
          </a:p>
          <a:p>
            <a:pPr lvl="5" algn="l">
              <a:defRPr sz="3000"/>
            </a:pPr>
          </a:p>
          <a:p>
            <a:pPr algn="l">
              <a:defRPr sz="3000"/>
            </a:pPr>
            <a:r>
              <a:t>2. Risks - </a:t>
            </a:r>
          </a:p>
          <a:p>
            <a:pPr lvl="5" algn="l">
              <a:defRPr sz="3000"/>
            </a:pPr>
            <a:r>
              <a:t>a) Battery Life</a:t>
            </a:r>
          </a:p>
          <a:p>
            <a:pPr lvl="5" algn="l">
              <a:defRPr sz="3000"/>
            </a:pPr>
            <a:r>
              <a:t>b) Payload</a:t>
            </a:r>
          </a:p>
          <a:p>
            <a:pPr lvl="5" algn="l">
              <a:defRPr sz="3000"/>
            </a:pPr>
            <a:r>
              <a:t>c) Speed</a:t>
            </a:r>
          </a:p>
          <a:p>
            <a:pPr lvl="5" algn="l">
              <a:defRPr sz="3000"/>
            </a:pPr>
            <a:r>
              <a:t>d) Environmental Constraints (weather etc.)</a:t>
            </a:r>
          </a:p>
          <a:p>
            <a:pPr lvl="5" algn="l">
              <a:defRPr sz="3000"/>
            </a:pPr>
          </a:p>
          <a:p>
            <a:pPr algn="l">
              <a:defRPr sz="3000"/>
            </a:pPr>
            <a:r>
              <a:t>3. Tools:</a:t>
            </a:r>
          </a:p>
          <a:p>
            <a:pPr lvl="5" algn="l">
              <a:defRPr sz="3000"/>
            </a:pPr>
            <a:r>
              <a:t>a) Open Source dev tools like Linux OS, </a:t>
            </a:r>
          </a:p>
          <a:p>
            <a:pPr lvl="5" algn="l">
              <a:defRPr sz="3000"/>
            </a:pPr>
            <a:r>
              <a:t>b) Programming Lang - Python</a:t>
            </a:r>
          </a:p>
          <a:p>
            <a:pPr lvl="5" algn="l">
              <a:defRPr sz="3000"/>
            </a:pPr>
            <a:r>
              <a:t>c) Code Repo - GitHub etc.</a:t>
            </a:r>
          </a:p>
          <a:p>
            <a:pPr lvl="5" algn="l">
              <a:defRPr sz="3000"/>
            </a:pPr>
          </a:p>
          <a:p>
            <a:pPr algn="l">
              <a:defRPr sz="3000"/>
            </a:pPr>
            <a:r>
              <a:t>4. Output data report - Excel sheets etc.</a:t>
            </a:r>
          </a:p>
        </p:txBody>
      </p:sp>
      <p:sp>
        <p:nvSpPr>
          <p:cNvPr id="131" name="Shape 131"/>
          <p:cNvSpPr/>
          <p:nvPr>
            <p:ph type="subTitle" sz="quarter" idx="1"/>
          </p:nvPr>
        </p:nvSpPr>
        <p:spPr>
          <a:xfrm>
            <a:off x="1270000" y="317500"/>
            <a:ext cx="10464800" cy="1130300"/>
          </a:xfrm>
          <a:prstGeom prst="rect">
            <a:avLst/>
          </a:prstGeom>
        </p:spPr>
        <p:txBody>
          <a:bodyPr/>
          <a:lstStyle>
            <a:lvl1pPr>
              <a:defRPr b="1">
                <a:latin typeface="Helvetica"/>
                <a:ea typeface="Helvetica"/>
                <a:cs typeface="Helvetica"/>
                <a:sym typeface="Helvetica"/>
              </a:defRPr>
            </a:lvl1pPr>
          </a:lstStyle>
          <a:p>
            <a:pPr/>
            <a:r>
              <a:t>Initial Planning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ctrTitle"/>
          </p:nvPr>
        </p:nvSpPr>
        <p:spPr>
          <a:xfrm>
            <a:off x="1519612" y="2342479"/>
            <a:ext cx="10464801" cy="2648475"/>
          </a:xfrm>
          <a:prstGeom prst="rect">
            <a:avLst/>
          </a:prstGeom>
        </p:spPr>
        <p:txBody>
          <a:bodyPr/>
          <a:lstStyle>
            <a:lvl1pPr algn="l">
              <a:defRPr sz="3000"/>
            </a:lvl1pPr>
          </a:lstStyle>
          <a:p>
            <a:pPr/>
            <a:r>
              <a:t>A sponsor i.e. DHL has the requirement to deliver 200 packages which weigh 200 kg. DHL requires 20 drones to deliver the payload. DHL offers service within the coverage area of 30 km. A smartphone app and GPS allow the customer to track their delivery.     </a:t>
            </a:r>
          </a:p>
        </p:txBody>
      </p:sp>
      <p:sp>
        <p:nvSpPr>
          <p:cNvPr id="134" name="Shape 134"/>
          <p:cNvSpPr/>
          <p:nvPr>
            <p:ph type="subTitle" sz="quarter" idx="1"/>
          </p:nvPr>
        </p:nvSpPr>
        <p:spPr>
          <a:xfrm>
            <a:off x="1270000" y="1104900"/>
            <a:ext cx="10464800" cy="1130300"/>
          </a:xfrm>
          <a:prstGeom prst="rect">
            <a:avLst/>
          </a:prstGeom>
        </p:spPr>
        <p:txBody>
          <a:bodyPr/>
          <a:lstStyle>
            <a:lvl1pPr>
              <a:defRPr b="1">
                <a:latin typeface="Helvetica"/>
                <a:ea typeface="Helvetica"/>
                <a:cs typeface="Helvetica"/>
                <a:sym typeface="Helvetica"/>
              </a:defRPr>
            </a:lvl1pPr>
          </a:lstStyle>
          <a:p>
            <a:pPr/>
            <a:r>
              <a:t>Scenario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ubTitle" sz="quarter" idx="1"/>
          </p:nvPr>
        </p:nvSpPr>
        <p:spPr>
          <a:xfrm>
            <a:off x="1270000" y="305019"/>
            <a:ext cx="10464800" cy="1130301"/>
          </a:xfrm>
          <a:prstGeom prst="rect">
            <a:avLst/>
          </a:prstGeom>
        </p:spPr>
        <p:txBody>
          <a:bodyPr/>
          <a:lstStyle>
            <a:lvl1pPr>
              <a:defRPr b="1">
                <a:latin typeface="Helvetica"/>
                <a:ea typeface="Helvetica"/>
                <a:cs typeface="Helvetica"/>
                <a:sym typeface="Helvetica"/>
              </a:defRPr>
            </a:lvl1pPr>
          </a:lstStyle>
          <a:p>
            <a:pPr/>
            <a:r>
              <a:t>Conceptual Modeling</a:t>
            </a:r>
          </a:p>
        </p:txBody>
      </p:sp>
      <p:pic>
        <p:nvPicPr>
          <p:cNvPr id="137" name="Untitled Diagram.png"/>
          <p:cNvPicPr>
            <a:picLocks noChangeAspect="1"/>
          </p:cNvPicPr>
          <p:nvPr/>
        </p:nvPicPr>
        <p:blipFill>
          <a:blip r:embed="rId2">
            <a:extLst/>
          </a:blip>
          <a:stretch>
            <a:fillRect/>
          </a:stretch>
        </p:blipFill>
        <p:spPr>
          <a:xfrm>
            <a:off x="2953709" y="1108405"/>
            <a:ext cx="6309982" cy="813719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ctrTitle"/>
          </p:nvPr>
        </p:nvSpPr>
        <p:spPr>
          <a:xfrm>
            <a:off x="2409782" y="1895115"/>
            <a:ext cx="9648247" cy="3370193"/>
          </a:xfrm>
          <a:prstGeom prst="rect">
            <a:avLst/>
          </a:prstGeom>
        </p:spPr>
        <p:txBody>
          <a:bodyPr/>
          <a:lstStyle/>
          <a:p>
            <a:pPr algn="l">
              <a:defRPr sz="3000"/>
            </a:pPr>
          </a:p>
          <a:p>
            <a:pPr algn="l">
              <a:defRPr sz="3000"/>
            </a:pPr>
          </a:p>
          <a:p>
            <a:pPr algn="l">
              <a:defRPr sz="3000"/>
            </a:pPr>
            <a:r>
              <a:t>1. Number of drones taken 20</a:t>
            </a:r>
          </a:p>
          <a:p>
            <a:pPr algn="l">
              <a:defRPr sz="3000"/>
            </a:pPr>
            <a:r>
              <a:t>2. Speed of drone 30km/hr implemented</a:t>
            </a:r>
          </a:p>
          <a:p>
            <a:pPr algn="l">
              <a:defRPr sz="3000"/>
            </a:pPr>
            <a:r>
              <a:t>3. One drone will carry 05 kg weight (payload)</a:t>
            </a:r>
          </a:p>
          <a:p>
            <a:pPr algn="l">
              <a:defRPr sz="3000"/>
            </a:pPr>
            <a:r>
              <a:t>4. Battery lasts 1 hour expected</a:t>
            </a:r>
          </a:p>
          <a:p>
            <a:pPr algn="l">
              <a:defRPr sz="3000"/>
            </a:pPr>
            <a:r>
              <a:t>5. Maximum coverage 35 km implemented</a:t>
            </a:r>
          </a:p>
        </p:txBody>
      </p:sp>
      <p:sp>
        <p:nvSpPr>
          <p:cNvPr id="140" name="Shape 140"/>
          <p:cNvSpPr/>
          <p:nvPr>
            <p:ph type="subTitle" sz="quarter" idx="1"/>
          </p:nvPr>
        </p:nvSpPr>
        <p:spPr>
          <a:xfrm>
            <a:off x="1270000" y="825500"/>
            <a:ext cx="10464800" cy="1130300"/>
          </a:xfrm>
          <a:prstGeom prst="rect">
            <a:avLst/>
          </a:prstGeom>
        </p:spPr>
        <p:txBody>
          <a:bodyPr/>
          <a:lstStyle>
            <a:lvl1pPr>
              <a:defRPr b="1">
                <a:latin typeface="Helvetica"/>
                <a:ea typeface="Helvetica"/>
                <a:cs typeface="Helvetica"/>
                <a:sym typeface="Helvetica"/>
              </a:defRPr>
            </a:lvl1pPr>
          </a:lstStyle>
          <a:p>
            <a:pPr/>
            <a:r>
              <a:t>Verification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ctrTitle"/>
          </p:nvPr>
        </p:nvSpPr>
        <p:spPr>
          <a:xfrm>
            <a:off x="2218673" y="2437217"/>
            <a:ext cx="9516127" cy="2194822"/>
          </a:xfrm>
          <a:prstGeom prst="rect">
            <a:avLst/>
          </a:prstGeom>
        </p:spPr>
        <p:txBody>
          <a:bodyPr/>
          <a:lstStyle>
            <a:lvl1pPr algn="l">
              <a:defRPr sz="3000"/>
            </a:lvl1pPr>
          </a:lstStyle>
          <a:p>
            <a:pPr/>
            <a:r>
              <a:t>Total 20 drones carry 200 kg payload, each carries 5kg, they fly 30km/hr, maximum coverage 35 km and delivered all the parcel.</a:t>
            </a:r>
          </a:p>
        </p:txBody>
      </p:sp>
      <p:sp>
        <p:nvSpPr>
          <p:cNvPr id="143" name="Shape 143"/>
          <p:cNvSpPr/>
          <p:nvPr>
            <p:ph type="subTitle" sz="quarter" idx="1"/>
          </p:nvPr>
        </p:nvSpPr>
        <p:spPr>
          <a:xfrm>
            <a:off x="1270000" y="1008321"/>
            <a:ext cx="10464800" cy="1130301"/>
          </a:xfrm>
          <a:prstGeom prst="rect">
            <a:avLst/>
          </a:prstGeom>
        </p:spPr>
        <p:txBody>
          <a:bodyPr/>
          <a:lstStyle>
            <a:lvl1pPr>
              <a:defRPr b="1">
                <a:latin typeface="Helvetica"/>
                <a:ea typeface="Helvetica"/>
                <a:cs typeface="Helvetica"/>
                <a:sym typeface="Helvetica"/>
              </a:defRPr>
            </a:lvl1pPr>
          </a:lstStyle>
          <a:p>
            <a:pPr/>
            <a:r>
              <a:t>Validation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ubTitle" sz="quarter" idx="1"/>
          </p:nvPr>
        </p:nvSpPr>
        <p:spPr>
          <a:xfrm>
            <a:off x="1270000" y="571500"/>
            <a:ext cx="10464800" cy="1130300"/>
          </a:xfrm>
          <a:prstGeom prst="rect">
            <a:avLst/>
          </a:prstGeom>
        </p:spPr>
        <p:txBody>
          <a:bodyPr/>
          <a:lstStyle>
            <a:lvl1pPr>
              <a:defRPr b="1">
                <a:latin typeface="Helvetica"/>
                <a:ea typeface="Helvetica"/>
                <a:cs typeface="Helvetica"/>
                <a:sym typeface="Helvetica"/>
              </a:defRPr>
            </a:lvl1pPr>
          </a:lstStyle>
          <a:p>
            <a:pPr/>
            <a:r>
              <a:t>Implementation Code(1)</a:t>
            </a:r>
          </a:p>
        </p:txBody>
      </p:sp>
      <p:pic>
        <p:nvPicPr>
          <p:cNvPr id="146" name="Screen Shot 2017-03-02 at 18.34.52.png"/>
          <p:cNvPicPr>
            <a:picLocks noChangeAspect="1"/>
          </p:cNvPicPr>
          <p:nvPr/>
        </p:nvPicPr>
        <p:blipFill>
          <a:blip r:embed="rId2">
            <a:extLst/>
          </a:blip>
          <a:stretch>
            <a:fillRect/>
          </a:stretch>
        </p:blipFill>
        <p:spPr>
          <a:xfrm>
            <a:off x="556574" y="1786353"/>
            <a:ext cx="11891652" cy="6498613"/>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