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Home work -1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Amit </a:t>
            </a:r>
          </a:p>
          <a:p>
            <a:pPr/>
            <a:r>
              <a:t>Leibniz Universität Hannover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ctrTitle"/>
          </p:nvPr>
        </p:nvSpPr>
        <p:spPr>
          <a:xfrm>
            <a:off x="1270000" y="1755824"/>
            <a:ext cx="10464800" cy="7689752"/>
          </a:xfrm>
          <a:prstGeom prst="rect">
            <a:avLst/>
          </a:prstGeom>
        </p:spPr>
        <p:txBody>
          <a:bodyPr anchor="ctr"/>
          <a:lstStyle/>
          <a:p>
            <a:pPr lvl="2" marL="546734" indent="-182244" algn="l" defTabSz="239522">
              <a:spcBef>
                <a:spcPts val="1700"/>
              </a:spcBef>
              <a:buSzPct val="75000"/>
              <a:buChar char="•"/>
              <a:defRPr sz="1476"/>
            </a:pPr>
            <a:r>
              <a:t>The motion of simple pendulum i.e. simple harmonic motion, can be represented with the following equation:</a:t>
            </a:r>
          </a:p>
          <a:p>
            <a:pPr lvl="8" indent="749808" algn="l" defTabSz="239522">
              <a:spcBef>
                <a:spcPts val="1700"/>
              </a:spcBef>
              <a:defRPr sz="1476"/>
            </a:pPr>
            <a:r>
              <a:t> 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θʺ = - (g/l) </a:t>
            </a: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×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 sin(θ)</a:t>
            </a:r>
            <a:endParaRPr b="1">
              <a:latin typeface="Helvetica"/>
              <a:ea typeface="Helvetica"/>
              <a:cs typeface="Helvetica"/>
              <a:sym typeface="Helvetica"/>
            </a:endParaRPr>
          </a:p>
          <a:p>
            <a:pPr lvl="8" indent="749808" algn="l" defTabSz="239522">
              <a:spcBef>
                <a:spcPts val="1700"/>
              </a:spcBef>
              <a:defRPr sz="147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   where,   </a:t>
            </a:r>
            <a:r>
              <a:t>g = acceleration due to gravity</a:t>
            </a:r>
          </a:p>
          <a:p>
            <a:pPr lvl="8" indent="749808" algn="l" defTabSz="239522">
              <a:spcBef>
                <a:spcPts val="1700"/>
              </a:spcBef>
              <a:defRPr sz="1476"/>
            </a:pPr>
            <a:r>
              <a:t>                  l = length of the pendulum</a:t>
            </a:r>
          </a:p>
          <a:p>
            <a:pPr lvl="8" indent="749808" algn="l" defTabSz="239522">
              <a:spcBef>
                <a:spcPts val="1700"/>
              </a:spcBef>
              <a:defRPr sz="1476"/>
            </a:pPr>
            <a:r>
              <a:t>                  θ = angle with the rest position</a:t>
            </a:r>
          </a:p>
          <a:p>
            <a:pPr lvl="8" indent="749808" algn="l" defTabSz="239522">
              <a:spcBef>
                <a:spcPts val="1700"/>
              </a:spcBef>
              <a:defRPr sz="1476"/>
            </a:pPr>
            <a:r>
              <a:t>                  θʺ = double derivative of angle (angular acceleration)</a:t>
            </a:r>
          </a:p>
          <a:p>
            <a:pPr lvl="8" indent="749808" algn="l" defTabSz="239522">
              <a:spcBef>
                <a:spcPts val="1700"/>
              </a:spcBef>
              <a:defRPr sz="1476"/>
            </a:pPr>
          </a:p>
          <a:p>
            <a:pPr lvl="2" marL="546734" indent="-182244" algn="l" defTabSz="239522">
              <a:spcBef>
                <a:spcPts val="1700"/>
              </a:spcBef>
              <a:buSzPct val="75000"/>
              <a:defRPr sz="1476"/>
            </a:pPr>
            <a:r>
              <a:t>Simulation starts with initial length (fixed), initial angle (which will be changing with time) and initial value of angular velocity (changes with time)</a:t>
            </a:r>
          </a:p>
          <a:p>
            <a:pPr lvl="2" marL="546734" indent="-182244" algn="l" defTabSz="239522">
              <a:spcBef>
                <a:spcPts val="1700"/>
              </a:spcBef>
              <a:buSzPct val="75000"/>
              <a:defRPr sz="1476"/>
            </a:pPr>
            <a:r>
              <a:t>The language used for implementation is Python</a:t>
            </a:r>
          </a:p>
          <a:p>
            <a:pPr lvl="2" marL="546734" indent="-182244" algn="l" defTabSz="239522">
              <a:spcBef>
                <a:spcPts val="1700"/>
              </a:spcBef>
              <a:buSzPct val="75000"/>
              <a:defRPr sz="1476"/>
            </a:pPr>
            <a:r>
              <a:t>To plot the output pyplot package is used from matplotlib library</a:t>
            </a:r>
          </a:p>
          <a:p>
            <a:pPr lvl="8" indent="749808" algn="l" defTabSz="239522">
              <a:spcBef>
                <a:spcPts val="1700"/>
              </a:spcBef>
              <a:defRPr sz="1476"/>
            </a:pPr>
          </a:p>
          <a:p>
            <a:pPr lvl="8" indent="749808" algn="l" defTabSz="239522">
              <a:spcBef>
                <a:spcPts val="1700"/>
              </a:spcBef>
              <a:defRPr sz="1476"/>
            </a:pPr>
          </a:p>
          <a:p>
            <a:pPr lvl="8" indent="749808" algn="l" defTabSz="239522">
              <a:spcBef>
                <a:spcPts val="1700"/>
              </a:spcBef>
              <a:defRPr sz="1476"/>
            </a:pPr>
          </a:p>
          <a:p>
            <a:pPr lvl="8" indent="749808" algn="l" defTabSz="239522">
              <a:spcBef>
                <a:spcPts val="1700"/>
              </a:spcBef>
              <a:defRPr sz="1476"/>
            </a:pPr>
          </a:p>
          <a:p>
            <a:pPr lvl="8" indent="749808" algn="l" defTabSz="239522">
              <a:spcBef>
                <a:spcPts val="1700"/>
              </a:spcBef>
              <a:defRPr sz="1476"/>
            </a:pPr>
          </a:p>
          <a:p>
            <a:pPr lvl="8" indent="749808" algn="l" defTabSz="239522">
              <a:spcBef>
                <a:spcPts val="1700"/>
              </a:spcBef>
              <a:defRPr sz="1476"/>
            </a:pPr>
          </a:p>
        </p:txBody>
      </p:sp>
      <p:sp>
        <p:nvSpPr>
          <p:cNvPr id="123" name="Shape 123"/>
          <p:cNvSpPr/>
          <p:nvPr>
            <p:ph type="subTitle" sz="quarter" idx="1"/>
          </p:nvPr>
        </p:nvSpPr>
        <p:spPr>
          <a:xfrm>
            <a:off x="1270000" y="419100"/>
            <a:ext cx="10464800" cy="1130300"/>
          </a:xfrm>
          <a:prstGeom prst="rect">
            <a:avLst/>
          </a:prstGeom>
        </p:spPr>
        <p:txBody>
          <a:bodyPr/>
          <a:lstStyle>
            <a:lvl1pPr defTabSz="268731">
              <a:defRPr b="1" sz="368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Simple Pendulum / Circus Trapeze Simulation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ubTitle" sz="quarter" idx="1"/>
          </p:nvPr>
        </p:nvSpPr>
        <p:spPr>
          <a:xfrm>
            <a:off x="1270000" y="218620"/>
            <a:ext cx="10464800" cy="1130301"/>
          </a:xfrm>
          <a:prstGeom prst="rect">
            <a:avLst/>
          </a:prstGeom>
        </p:spPr>
        <p:txBody>
          <a:bodyPr/>
          <a:lstStyle/>
          <a:p>
            <a:pPr defTabSz="414781">
              <a:defRPr b="1" sz="2272">
                <a:latin typeface="Helvetica"/>
                <a:ea typeface="Helvetica"/>
                <a:cs typeface="Helvetica"/>
                <a:sym typeface="Helvetica"/>
              </a:defRPr>
            </a:pPr>
            <a:r>
              <a:t>Results (Angle and Angular velocity)</a:t>
            </a:r>
          </a:p>
          <a:p>
            <a:pPr defTabSz="414781">
              <a:defRPr sz="2272"/>
            </a:pPr>
          </a:p>
          <a:p>
            <a:pPr defTabSz="414781">
              <a:defRPr sz="2272"/>
            </a:pPr>
            <a:r>
              <a:t>Initial Values: length = 1.0, theta = pi/2, angular velocity = 0</a:t>
            </a:r>
          </a:p>
        </p:txBody>
      </p:sp>
      <p:pic>
        <p:nvPicPr>
          <p:cNvPr id="126" name="Outpu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790700"/>
            <a:ext cx="10160000" cy="762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