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8"/>
  </p:notesMasterIdLst>
  <p:sldIdLst>
    <p:sldId id="257" r:id="rId2"/>
    <p:sldId id="259" r:id="rId3"/>
    <p:sldId id="260" r:id="rId4"/>
    <p:sldId id="386" r:id="rId5"/>
    <p:sldId id="391" r:id="rId6"/>
    <p:sldId id="261" r:id="rId7"/>
    <p:sldId id="357" r:id="rId8"/>
    <p:sldId id="262" r:id="rId9"/>
    <p:sldId id="405" r:id="rId10"/>
    <p:sldId id="352" r:id="rId11"/>
    <p:sldId id="353" r:id="rId12"/>
    <p:sldId id="355" r:id="rId13"/>
    <p:sldId id="390" r:id="rId14"/>
    <p:sldId id="356" r:id="rId15"/>
    <p:sldId id="263" r:id="rId16"/>
    <p:sldId id="264" r:id="rId17"/>
    <p:sldId id="265" r:id="rId18"/>
    <p:sldId id="266" r:id="rId19"/>
    <p:sldId id="267" r:id="rId20"/>
    <p:sldId id="275" r:id="rId21"/>
    <p:sldId id="276" r:id="rId22"/>
    <p:sldId id="358" r:id="rId23"/>
    <p:sldId id="277" r:id="rId24"/>
    <p:sldId id="278" r:id="rId25"/>
    <p:sldId id="370" r:id="rId26"/>
    <p:sldId id="279" r:id="rId27"/>
    <p:sldId id="354" r:id="rId28"/>
    <p:sldId id="363" r:id="rId29"/>
    <p:sldId id="404" r:id="rId30"/>
    <p:sldId id="392" r:id="rId31"/>
    <p:sldId id="393" r:id="rId32"/>
    <p:sldId id="400" r:id="rId33"/>
    <p:sldId id="401" r:id="rId34"/>
    <p:sldId id="402" r:id="rId35"/>
    <p:sldId id="399" r:id="rId36"/>
    <p:sldId id="397" r:id="rId37"/>
    <p:sldId id="394" r:id="rId38"/>
    <p:sldId id="395" r:id="rId39"/>
    <p:sldId id="398" r:id="rId40"/>
    <p:sldId id="396" r:id="rId41"/>
    <p:sldId id="403" r:id="rId42"/>
    <p:sldId id="387" r:id="rId43"/>
    <p:sldId id="389" r:id="rId44"/>
    <p:sldId id="365" r:id="rId45"/>
    <p:sldId id="388" r:id="rId46"/>
    <p:sldId id="359" r:id="rId47"/>
    <p:sldId id="361" r:id="rId48"/>
    <p:sldId id="362" r:id="rId49"/>
    <p:sldId id="368" r:id="rId50"/>
    <p:sldId id="369" r:id="rId51"/>
    <p:sldId id="366" r:id="rId52"/>
    <p:sldId id="367"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Lst>
  <p:sldSz cx="12192000" cy="6858000"/>
  <p:notesSz cx="6858000" cy="9144000"/>
  <p:embeddedFontLst>
    <p:embeddedFont>
      <p:font typeface="宋体" panose="02010600030101010101" pitchFamily="2" charset="-122"/>
      <p:regular r:id="rId69"/>
    </p:embeddedFont>
    <p:embeddedFont>
      <p:font typeface="Consolas" panose="020B0609020204030204" pitchFamily="49" charset="0"/>
      <p:regular r:id="rId70"/>
      <p:bold r:id="rId71"/>
      <p:italic r:id="rId72"/>
      <p:boldItalic r:id="rId73"/>
    </p:embeddedFont>
    <p:embeddedFont>
      <p:font typeface="Cooper Black" panose="0208090404030B020404" pitchFamily="18" charset="0"/>
      <p:regular r:id="rId74"/>
    </p:embeddedFont>
    <p:embeddedFont>
      <p:font typeface="Open Sans" panose="020B0606030504020204" pitchFamily="34" charset="0"/>
      <p:regular r:id="rId75"/>
      <p:bold r:id="rId76"/>
      <p:italic r:id="rId77"/>
      <p:boldItalic r:id="rId78"/>
    </p:embeddedFont>
    <p:embeddedFont>
      <p:font typeface="Open Sans" panose="020B0606030504020204" pitchFamily="34" charset="0"/>
      <p:regular r:id="rId75"/>
      <p:bold r:id="rId76"/>
      <p:italic r:id="rId77"/>
      <p:boldItalic r:id="rId7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A9E2D-A623-440D-83F5-B21AB1567870}" v="129" dt="2025-01-16T17:57:06.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sorterViewPr>
    <p:cViewPr>
      <p:scale>
        <a:sx n="118" d="100"/>
        <a:sy n="118" d="100"/>
      </p:scale>
      <p:origin x="0" y="-138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ng, David" userId="02e89336-a0bc-4f60-a533-cd4acf747fc3" providerId="ADAL" clId="{267A9E2D-A623-440D-83F5-B21AB1567870}"/>
    <pc:docChg chg="custSel addSld delSld modSld">
      <pc:chgData name="Zeng, David" userId="02e89336-a0bc-4f60-a533-cd4acf747fc3" providerId="ADAL" clId="{267A9E2D-A623-440D-83F5-B21AB1567870}" dt="2025-01-16T17:57:06.471" v="303" actId="20577"/>
      <pc:docMkLst>
        <pc:docMk/>
      </pc:docMkLst>
      <pc:sldChg chg="modSp mod">
        <pc:chgData name="Zeng, David" userId="02e89336-a0bc-4f60-a533-cd4acf747fc3" providerId="ADAL" clId="{267A9E2D-A623-440D-83F5-B21AB1567870}" dt="2025-01-16T17:48:48.112" v="5" actId="1036"/>
        <pc:sldMkLst>
          <pc:docMk/>
          <pc:sldMk cId="627904915" sldId="260"/>
        </pc:sldMkLst>
        <pc:spChg chg="mod">
          <ac:chgData name="Zeng, David" userId="02e89336-a0bc-4f60-a533-cd4acf747fc3" providerId="ADAL" clId="{267A9E2D-A623-440D-83F5-B21AB1567870}" dt="2025-01-16T17:48:48.112" v="5" actId="1036"/>
          <ac:spMkLst>
            <pc:docMk/>
            <pc:sldMk cId="627904915" sldId="260"/>
            <ac:spMk id="17410" creationId="{D7209F71-9542-4AB9-9EF9-ADD785373F65}"/>
          </ac:spMkLst>
        </pc:spChg>
        <pc:spChg chg="mod">
          <ac:chgData name="Zeng, David" userId="02e89336-a0bc-4f60-a533-cd4acf747fc3" providerId="ADAL" clId="{267A9E2D-A623-440D-83F5-B21AB1567870}" dt="2025-01-16T17:48:29.064" v="4" actId="20577"/>
          <ac:spMkLst>
            <pc:docMk/>
            <pc:sldMk cId="627904915" sldId="260"/>
            <ac:spMk id="17411" creationId="{4E211028-51E3-4AA6-BC33-B5137568404E}"/>
          </ac:spMkLst>
        </pc:spChg>
      </pc:sldChg>
      <pc:sldChg chg="modSp mod">
        <pc:chgData name="Zeng, David" userId="02e89336-a0bc-4f60-a533-cd4acf747fc3" providerId="ADAL" clId="{267A9E2D-A623-440D-83F5-B21AB1567870}" dt="2025-01-16T17:50:51.916" v="48" actId="20577"/>
        <pc:sldMkLst>
          <pc:docMk/>
          <pc:sldMk cId="3672134966" sldId="262"/>
        </pc:sldMkLst>
        <pc:spChg chg="mod">
          <ac:chgData name="Zeng, David" userId="02e89336-a0bc-4f60-a533-cd4acf747fc3" providerId="ADAL" clId="{267A9E2D-A623-440D-83F5-B21AB1567870}" dt="2025-01-16T17:50:51.916" v="48" actId="20577"/>
          <ac:spMkLst>
            <pc:docMk/>
            <pc:sldMk cId="3672134966" sldId="262"/>
            <ac:spMk id="19458" creationId="{1AEADC8A-A910-4B6A-AE50-5A55DC621834}"/>
          </ac:spMkLst>
        </pc:spChg>
      </pc:sldChg>
      <pc:sldChg chg="modSp">
        <pc:chgData name="Zeng, David" userId="02e89336-a0bc-4f60-a533-cd4acf747fc3" providerId="ADAL" clId="{267A9E2D-A623-440D-83F5-B21AB1567870}" dt="2025-01-16T17:53:07.342" v="180" actId="20577"/>
        <pc:sldMkLst>
          <pc:docMk/>
          <pc:sldMk cId="882492858" sldId="352"/>
        </pc:sldMkLst>
        <pc:spChg chg="mod">
          <ac:chgData name="Zeng, David" userId="02e89336-a0bc-4f60-a533-cd4acf747fc3" providerId="ADAL" clId="{267A9E2D-A623-440D-83F5-B21AB1567870}" dt="2025-01-16T17:53:07.342" v="180" actId="20577"/>
          <ac:spMkLst>
            <pc:docMk/>
            <pc:sldMk cId="882492858" sldId="352"/>
            <ac:spMk id="3" creationId="{F2632086-3C60-4B79-960D-F7D0F7CA1431}"/>
          </ac:spMkLst>
        </pc:spChg>
      </pc:sldChg>
      <pc:sldChg chg="modSp mod">
        <pc:chgData name="Zeng, David" userId="02e89336-a0bc-4f60-a533-cd4acf747fc3" providerId="ADAL" clId="{267A9E2D-A623-440D-83F5-B21AB1567870}" dt="2025-01-16T17:57:06.471" v="303" actId="20577"/>
        <pc:sldMkLst>
          <pc:docMk/>
          <pc:sldMk cId="749389057" sldId="353"/>
        </pc:sldMkLst>
        <pc:spChg chg="mod">
          <ac:chgData name="Zeng, David" userId="02e89336-a0bc-4f60-a533-cd4acf747fc3" providerId="ADAL" clId="{267A9E2D-A623-440D-83F5-B21AB1567870}" dt="2025-01-16T17:56:31.577" v="284" actId="1076"/>
          <ac:spMkLst>
            <pc:docMk/>
            <pc:sldMk cId="749389057" sldId="353"/>
            <ac:spMk id="4" creationId="{D6E0B6EF-5654-439A-83DB-926A6BF839BF}"/>
          </ac:spMkLst>
        </pc:spChg>
        <pc:spChg chg="mod">
          <ac:chgData name="Zeng, David" userId="02e89336-a0bc-4f60-a533-cd4acf747fc3" providerId="ADAL" clId="{267A9E2D-A623-440D-83F5-B21AB1567870}" dt="2025-01-16T17:56:57.140" v="302" actId="20577"/>
          <ac:spMkLst>
            <pc:docMk/>
            <pc:sldMk cId="749389057" sldId="353"/>
            <ac:spMk id="8" creationId="{3576F2C8-9A02-40C2-B118-2DB471557CD9}"/>
          </ac:spMkLst>
        </pc:spChg>
        <pc:spChg chg="mod">
          <ac:chgData name="Zeng, David" userId="02e89336-a0bc-4f60-a533-cd4acf747fc3" providerId="ADAL" clId="{267A9E2D-A623-440D-83F5-B21AB1567870}" dt="2025-01-16T17:57:06.471" v="303" actId="20577"/>
          <ac:spMkLst>
            <pc:docMk/>
            <pc:sldMk cId="749389057" sldId="353"/>
            <ac:spMk id="9" creationId="{2F007578-7C52-486E-9EB4-AAC6E62DE781}"/>
          </ac:spMkLst>
        </pc:spChg>
        <pc:spChg chg="mod">
          <ac:chgData name="Zeng, David" userId="02e89336-a0bc-4f60-a533-cd4acf747fc3" providerId="ADAL" clId="{267A9E2D-A623-440D-83F5-B21AB1567870}" dt="2025-01-16T17:53:49.571" v="203" actId="20577"/>
          <ac:spMkLst>
            <pc:docMk/>
            <pc:sldMk cId="749389057" sldId="353"/>
            <ac:spMk id="14" creationId="{91B9D45F-075B-429E-BA95-B5BCDDB3E858}"/>
          </ac:spMkLst>
        </pc:spChg>
      </pc:sldChg>
      <pc:sldChg chg="del">
        <pc:chgData name="Zeng, David" userId="02e89336-a0bc-4f60-a533-cd4acf747fc3" providerId="ADAL" clId="{267A9E2D-A623-440D-83F5-B21AB1567870}" dt="2025-01-16T17:53:17.047" v="181" actId="47"/>
        <pc:sldMkLst>
          <pc:docMk/>
          <pc:sldMk cId="3894647177" sldId="385"/>
        </pc:sldMkLst>
      </pc:sldChg>
      <pc:sldChg chg="modSp mod">
        <pc:chgData name="Zeng, David" userId="02e89336-a0bc-4f60-a533-cd4acf747fc3" providerId="ADAL" clId="{267A9E2D-A623-440D-83F5-B21AB1567870}" dt="2025-01-16T17:49:18.209" v="11" actId="20577"/>
        <pc:sldMkLst>
          <pc:docMk/>
          <pc:sldMk cId="3527651253" sldId="386"/>
        </pc:sldMkLst>
        <pc:spChg chg="mod">
          <ac:chgData name="Zeng, David" userId="02e89336-a0bc-4f60-a533-cd4acf747fc3" providerId="ADAL" clId="{267A9E2D-A623-440D-83F5-B21AB1567870}" dt="2025-01-16T17:49:18.209" v="11" actId="20577"/>
          <ac:spMkLst>
            <pc:docMk/>
            <pc:sldMk cId="3527651253" sldId="386"/>
            <ac:spMk id="3" creationId="{60FA915D-D796-47B3-8C93-98F70EEB75B7}"/>
          </ac:spMkLst>
        </pc:spChg>
      </pc:sldChg>
      <pc:sldChg chg="modSp mod">
        <pc:chgData name="Zeng, David" userId="02e89336-a0bc-4f60-a533-cd4acf747fc3" providerId="ADAL" clId="{267A9E2D-A623-440D-83F5-B21AB1567870}" dt="2025-01-16T17:50:38.504" v="46" actId="20577"/>
        <pc:sldMkLst>
          <pc:docMk/>
          <pc:sldMk cId="1188052927" sldId="391"/>
        </pc:sldMkLst>
        <pc:spChg chg="mod">
          <ac:chgData name="Zeng, David" userId="02e89336-a0bc-4f60-a533-cd4acf747fc3" providerId="ADAL" clId="{267A9E2D-A623-440D-83F5-B21AB1567870}" dt="2025-01-16T17:50:38.504" v="46" actId="20577"/>
          <ac:spMkLst>
            <pc:docMk/>
            <pc:sldMk cId="1188052927" sldId="391"/>
            <ac:spMk id="2" creationId="{F4F10B89-6519-8555-57BF-F79183364FCF}"/>
          </ac:spMkLst>
        </pc:spChg>
        <pc:spChg chg="mod">
          <ac:chgData name="Zeng, David" userId="02e89336-a0bc-4f60-a533-cd4acf747fc3" providerId="ADAL" clId="{267A9E2D-A623-440D-83F5-B21AB1567870}" dt="2025-01-16T17:50:00.772" v="23" actId="20577"/>
          <ac:spMkLst>
            <pc:docMk/>
            <pc:sldMk cId="1188052927" sldId="391"/>
            <ac:spMk id="3" creationId="{438DA856-161D-F26E-F30C-56825494BF91}"/>
          </ac:spMkLst>
        </pc:spChg>
      </pc:sldChg>
      <pc:sldChg chg="modSp new mod">
        <pc:chgData name="Zeng, David" userId="02e89336-a0bc-4f60-a533-cd4acf747fc3" providerId="ADAL" clId="{267A9E2D-A623-440D-83F5-B21AB1567870}" dt="2025-01-16T17:51:52.656" v="121" actId="20577"/>
        <pc:sldMkLst>
          <pc:docMk/>
          <pc:sldMk cId="3105345979" sldId="405"/>
        </pc:sldMkLst>
        <pc:spChg chg="mod">
          <ac:chgData name="Zeng, David" userId="02e89336-a0bc-4f60-a533-cd4acf747fc3" providerId="ADAL" clId="{267A9E2D-A623-440D-83F5-B21AB1567870}" dt="2025-01-16T17:51:52.656" v="121" actId="20577"/>
          <ac:spMkLst>
            <pc:docMk/>
            <pc:sldMk cId="3105345979" sldId="405"/>
            <ac:spMk id="2" creationId="{FF984EC5-68D5-9634-1EEA-F32E51DA36F8}"/>
          </ac:spMkLst>
        </pc:spChg>
        <pc:spChg chg="mod">
          <ac:chgData name="Zeng, David" userId="02e89336-a0bc-4f60-a533-cd4acf747fc3" providerId="ADAL" clId="{267A9E2D-A623-440D-83F5-B21AB1567870}" dt="2025-01-16T17:51:39.675" v="114" actId="20577"/>
          <ac:spMkLst>
            <pc:docMk/>
            <pc:sldMk cId="3105345979" sldId="405"/>
            <ac:spMk id="3" creationId="{69B4A257-3679-D217-B1EE-5312AC73C7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25BE3-77E6-44A1-92C4-3C387F17D8E5}"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6F157-49CA-4BAB-A021-3ABC08DAD091}" type="slidenum">
              <a:rPr lang="en-US" smtClean="0"/>
              <a:t>‹#›</a:t>
            </a:fld>
            <a:endParaRPr lang="en-US"/>
          </a:p>
        </p:txBody>
      </p:sp>
    </p:spTree>
    <p:extLst>
      <p:ext uri="{BB962C8B-B14F-4D97-AF65-F5344CB8AC3E}">
        <p14:creationId xmlns:p14="http://schemas.microsoft.com/office/powerpoint/2010/main" val="3145116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C41D-A9FE-4CAF-BFC7-A874647D2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170D7-A690-4B3A-ADBC-F7F5551321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FE01FB-C257-4F52-958F-9A0F18EC0AE3}"/>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5" name="Footer Placeholder 4">
            <a:extLst>
              <a:ext uri="{FF2B5EF4-FFF2-40B4-BE49-F238E27FC236}">
                <a16:creationId xmlns:a16="http://schemas.microsoft.com/office/drawing/2014/main" id="{4B08BA0F-9A74-4375-8FA5-AEE9913265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B1628-4AD0-4553-AE36-EDE52CBF5277}"/>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2887745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ADC65-4B50-4FC1-82C7-AC6A8FE7DC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7ABF60-5A3C-4943-A8EB-CD79BF14A1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E3DB2-ABC8-4E72-82FB-84FA18D498E9}"/>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5" name="Footer Placeholder 4">
            <a:extLst>
              <a:ext uri="{FF2B5EF4-FFF2-40B4-BE49-F238E27FC236}">
                <a16:creationId xmlns:a16="http://schemas.microsoft.com/office/drawing/2014/main" id="{270B7D28-0775-4DE7-A2ED-56561A976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55C9A-60C3-43D7-B5A6-EDB7A15482BB}"/>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17233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9A31E-0C99-40A2-B1EA-1DF56F945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D6CB68-ADDB-41B4-A836-D0AB3872C1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0F7AC-B861-4D5F-8AAD-B515A8EB2EFE}"/>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5" name="Footer Placeholder 4">
            <a:extLst>
              <a:ext uri="{FF2B5EF4-FFF2-40B4-BE49-F238E27FC236}">
                <a16:creationId xmlns:a16="http://schemas.microsoft.com/office/drawing/2014/main" id="{DFDF6EC9-2C5A-40CC-8BAB-31256E8F2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BA29B-A0BB-4084-8179-F03ABB9A059C}"/>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23646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A736-E1AA-4263-8DC2-5B6EF8A36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FA042-9B06-4D3B-8BED-31D7376EC7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C5D3E-1640-4510-87C5-ABB676F51CAE}"/>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5" name="Footer Placeholder 4">
            <a:extLst>
              <a:ext uri="{FF2B5EF4-FFF2-40B4-BE49-F238E27FC236}">
                <a16:creationId xmlns:a16="http://schemas.microsoft.com/office/drawing/2014/main" id="{BE9A4866-D12D-4223-B31A-441C0E7B0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3D97E-357F-4341-B2AA-8C839082371D}"/>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329732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BE18-E191-46A9-B8EB-BC5D26BA9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676330-5676-43B0-A4A4-0433E9F636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21FEEE6-039A-4C41-907B-5E315D779DBE}"/>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5" name="Footer Placeholder 4">
            <a:extLst>
              <a:ext uri="{FF2B5EF4-FFF2-40B4-BE49-F238E27FC236}">
                <a16:creationId xmlns:a16="http://schemas.microsoft.com/office/drawing/2014/main" id="{7E4A69D5-D417-4DB9-8F40-48B19BC8B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B0A15-9512-48D5-BFA7-E7B8E2864980}"/>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3970742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4F4A-AFBF-40AE-A7F9-A3023724B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3055D-4EF8-4B71-B682-B83C0DDFA9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3D9AED-F493-4797-9870-AB09C9FF859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3EA52C-905E-406F-9769-D7B686C29422}"/>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6" name="Footer Placeholder 5">
            <a:extLst>
              <a:ext uri="{FF2B5EF4-FFF2-40B4-BE49-F238E27FC236}">
                <a16:creationId xmlns:a16="http://schemas.microsoft.com/office/drawing/2014/main" id="{F9C149F3-1072-42BA-8530-E59932EFE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8E2FB-2714-41B8-A8B8-D2560EDDB9B7}"/>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230751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8E8FC-BC8A-425E-91FD-A778B992C3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35517D-E563-4179-B32A-0ADCFDAC2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8EC077-48E5-4F6A-BD0F-1FD26F38D74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B5E45C-0B75-499D-83BB-0F9592FD54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AB4A65-051D-4875-9AB5-7A13BB6581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30E4DD-9E2C-49D9-8ED3-0CB18EBB497C}"/>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8" name="Footer Placeholder 7">
            <a:extLst>
              <a:ext uri="{FF2B5EF4-FFF2-40B4-BE49-F238E27FC236}">
                <a16:creationId xmlns:a16="http://schemas.microsoft.com/office/drawing/2014/main" id="{1C05AE38-7A10-49A3-B1C3-D61F460BC8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6B33D9-A282-44DF-B7B0-F9BC4841DE9E}"/>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3208921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D278-066C-4F28-89FF-97D89BEEF6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376E82-720B-43A5-BA27-748F956D3B3C}"/>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4" name="Footer Placeholder 3">
            <a:extLst>
              <a:ext uri="{FF2B5EF4-FFF2-40B4-BE49-F238E27FC236}">
                <a16:creationId xmlns:a16="http://schemas.microsoft.com/office/drawing/2014/main" id="{711466BF-E7F0-4CEF-AD7D-524C6DCF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F4EFC0-7410-4BE0-B05B-100E8AB86EF5}"/>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335324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3A36B2-F529-411B-9D99-F2D0690542A5}"/>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3" name="Footer Placeholder 2">
            <a:extLst>
              <a:ext uri="{FF2B5EF4-FFF2-40B4-BE49-F238E27FC236}">
                <a16:creationId xmlns:a16="http://schemas.microsoft.com/office/drawing/2014/main" id="{52B24548-E476-4693-B369-384FFE38E5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50F166-E436-48CA-BFFE-52ABD8D6AF6C}"/>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196384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93732-F008-4D00-BFFB-091C716014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8CF4A-09F2-4668-81A3-71D0295D91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78B5B1-4948-44C7-B7DF-3CF043A61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B47334-3541-4F52-AAAE-6FCE9D6E33E7}"/>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6" name="Footer Placeholder 5">
            <a:extLst>
              <a:ext uri="{FF2B5EF4-FFF2-40B4-BE49-F238E27FC236}">
                <a16:creationId xmlns:a16="http://schemas.microsoft.com/office/drawing/2014/main" id="{DE88F9EB-114E-4684-B425-A218FF8A5E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DCB95-8F36-48E7-9C19-0C7A35BB8EF2}"/>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518923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49D7-D072-4828-9D5F-0C4111AF8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AF6440-F6DF-493B-88F2-61B29B1E1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3D96C-86B6-48D2-8883-6EAE99724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7711646-DDCB-40CC-9990-11245349B7DC}"/>
              </a:ext>
            </a:extLst>
          </p:cNvPr>
          <p:cNvSpPr>
            <a:spLocks noGrp="1"/>
          </p:cNvSpPr>
          <p:nvPr>
            <p:ph type="dt" sz="half" idx="10"/>
          </p:nvPr>
        </p:nvSpPr>
        <p:spPr/>
        <p:txBody>
          <a:bodyPr/>
          <a:lstStyle/>
          <a:p>
            <a:fld id="{55F50B61-B510-42E7-B660-C4DE70984F63}" type="datetimeFigureOut">
              <a:rPr lang="en-US" smtClean="0"/>
              <a:t>1/16/2025</a:t>
            </a:fld>
            <a:endParaRPr lang="en-US"/>
          </a:p>
        </p:txBody>
      </p:sp>
      <p:sp>
        <p:nvSpPr>
          <p:cNvPr id="6" name="Footer Placeholder 5">
            <a:extLst>
              <a:ext uri="{FF2B5EF4-FFF2-40B4-BE49-F238E27FC236}">
                <a16:creationId xmlns:a16="http://schemas.microsoft.com/office/drawing/2014/main" id="{1C76E6C9-0385-4465-B189-C46089B45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661B3-D9D7-4FC2-86D1-9B5F934F67DA}"/>
              </a:ext>
            </a:extLst>
          </p:cNvPr>
          <p:cNvSpPr>
            <a:spLocks noGrp="1"/>
          </p:cNvSpPr>
          <p:nvPr>
            <p:ph type="sldNum" sz="quarter" idx="12"/>
          </p:nvPr>
        </p:nvSpPr>
        <p:spPr/>
        <p:txBody>
          <a:bodyPr/>
          <a:lstStyle/>
          <a:p>
            <a:fld id="{DB10FEFE-132E-4CA0-922F-3FF528F8BF97}" type="slidenum">
              <a:rPr lang="en-US" smtClean="0"/>
              <a:t>‹#›</a:t>
            </a:fld>
            <a:endParaRPr lang="en-US"/>
          </a:p>
        </p:txBody>
      </p:sp>
    </p:spTree>
    <p:extLst>
      <p:ext uri="{BB962C8B-B14F-4D97-AF65-F5344CB8AC3E}">
        <p14:creationId xmlns:p14="http://schemas.microsoft.com/office/powerpoint/2010/main" val="1530208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CD6D66-1C34-45DE-9161-9AF6B2407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D3D692-A748-4FD8-AD9C-172F1B1C28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BDB25-189F-4A39-8771-2222AE921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50B61-B510-42E7-B660-C4DE70984F63}" type="datetimeFigureOut">
              <a:rPr lang="en-US" smtClean="0"/>
              <a:t>1/16/2025</a:t>
            </a:fld>
            <a:endParaRPr lang="en-US"/>
          </a:p>
        </p:txBody>
      </p:sp>
      <p:sp>
        <p:nvSpPr>
          <p:cNvPr id="5" name="Footer Placeholder 4">
            <a:extLst>
              <a:ext uri="{FF2B5EF4-FFF2-40B4-BE49-F238E27FC236}">
                <a16:creationId xmlns:a16="http://schemas.microsoft.com/office/drawing/2014/main" id="{3C9CA5FE-BF6D-474E-B65D-2102F0430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83F089-770F-4349-8D71-B79C00B18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0FEFE-132E-4CA0-922F-3FF528F8BF97}" type="slidenum">
              <a:rPr lang="en-US" smtClean="0"/>
              <a:t>‹#›</a:t>
            </a:fld>
            <a:endParaRPr lang="en-US"/>
          </a:p>
        </p:txBody>
      </p:sp>
    </p:spTree>
    <p:extLst>
      <p:ext uri="{BB962C8B-B14F-4D97-AF65-F5344CB8AC3E}">
        <p14:creationId xmlns:p14="http://schemas.microsoft.com/office/powerpoint/2010/main" val="719545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anaconda.com/distribution/#download-se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upyter.readthedocs.io/en/latest/glossary.html#term-pip"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jupyter-notebook.readthedocs.io/en/stable/notebook.html" TargetMode="External"/><Relationship Id="rId7" Type="http://schemas.openxmlformats.org/officeDocument/2006/relationships/hyperlink" Target="https://docs.scipy.org/doc/numpy/user/quickstart.html" TargetMode="External"/><Relationship Id="rId2" Type="http://schemas.openxmlformats.org/officeDocument/2006/relationships/hyperlink" Target="https://docs.python.org/3/tutorial/" TargetMode="External"/><Relationship Id="rId1" Type="http://schemas.openxmlformats.org/officeDocument/2006/relationships/slideLayout" Target="../slideLayouts/slideLayout2.xml"/><Relationship Id="rId6" Type="http://schemas.openxmlformats.org/officeDocument/2006/relationships/hyperlink" Target="https://matplotlib.org/tutorials/introductory/pyplot.html" TargetMode="External"/><Relationship Id="rId5" Type="http://schemas.openxmlformats.org/officeDocument/2006/relationships/hyperlink" Target="https://pandas.pydata.org/" TargetMode="External"/><Relationship Id="rId4" Type="http://schemas.openxmlformats.org/officeDocument/2006/relationships/hyperlink" Target="http://scikit-learn.org/stabl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127.0.0.1:888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numpy.org/doc/stable/user/absolute_beginner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pandas.pydata.org/docs/getting_started/intro_tutorials/index.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atplotlib.org/content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scikit-learn.org/stable/tutorial/basic/tutorial.html"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www.tensorflow.org/tutorials/quickstart/beginne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tensorflow.org/guide/keras/sequential_mode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archive.ics.uci.edu/ml/machine-learning-databases/mushro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nbviewer.jupyter.org/" TargetMode="External"/><Relationship Id="rId2" Type="http://schemas.openxmlformats.org/officeDocument/2006/relationships/hyperlink" Target="https://nbviewer.jupyter.org/" TargetMode="External"/><Relationship Id="rId1" Type="http://schemas.openxmlformats.org/officeDocument/2006/relationships/slideLayout" Target="../slideLayouts/slideLayout2.xml"/><Relationship Id="rId4" Type="http://schemas.openxmlformats.org/officeDocument/2006/relationships/hyperlink" Target="https://github.com/google-research/bert/blob/master/predicting_movie_reviews_with_bert_on_tf_hub.ipynb"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s://www.anaconda.com/distribution/#download-sect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127.0.0.1:8888/"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jupyterlab.readthedocs.io/en/stable/user/notebook.html#notebook" TargetMode="External"/><Relationship Id="rId2" Type="http://schemas.openxmlformats.org/officeDocument/2006/relationships/image" Target="../media/image26.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jupyterlab.readthedocs.io/en/stable/user/interface.html#interface"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hyperlink" Target="https://jupyterlab.readthedocs.io/en/stable/user/documents_kernels.html#kernel-backed-documents" TargetMode="External"/><Relationship Id="rId7" Type="http://schemas.openxmlformats.org/officeDocument/2006/relationships/hyperlink" Target="https://jupyterlab.readthedocs.io/en/stable/user/file_formats.html#vega-lite" TargetMode="External"/><Relationship Id="rId2" Type="http://schemas.openxmlformats.org/officeDocument/2006/relationships/hyperlink" Target="https://jupyterlab.readthedocs.io/en/stable/user/code_console.html#code-console" TargetMode="External"/><Relationship Id="rId1" Type="http://schemas.openxmlformats.org/officeDocument/2006/relationships/slideLayout" Target="../slideLayouts/slideLayout2.xml"/><Relationship Id="rId6" Type="http://schemas.openxmlformats.org/officeDocument/2006/relationships/hyperlink" Target="https://jupyterlab.readthedocs.io/en/stable/user/file_formats.html#csv" TargetMode="External"/><Relationship Id="rId5" Type="http://schemas.openxmlformats.org/officeDocument/2006/relationships/hyperlink" Target="https://jupyterlab.readthedocs.io/en/stable/user/file_formats.html#markdown" TargetMode="External"/><Relationship Id="rId4" Type="http://schemas.openxmlformats.org/officeDocument/2006/relationships/hyperlink" Target="https://jupyterlab.readthedocs.io/en/stable/user/notebook.html#cell-output-mirror" TargetMode="External"/></Relationships>
</file>

<file path=ppt/slides/_rels/slide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559AE206-7EBA-4D33-8BC9-9D8158553F0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 name="Straight Connector 9">
            <a:extLst>
              <a:ext uri="{FF2B5EF4-FFF2-40B4-BE49-F238E27FC236}">
                <a16:creationId xmlns:a16="http://schemas.microsoft.com/office/drawing/2014/main" id="{9E8E38ED-369A-44C2-B635-0BED0E48A6E8}"/>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1">
            <a:extLst>
              <a:ext uri="{FF2B5EF4-FFF2-40B4-BE49-F238E27FC236}">
                <a16:creationId xmlns:a16="http://schemas.microsoft.com/office/drawing/2014/main" id="{B672F332-AF08-46C6-94F0-77684310D7B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6437D937-A7F1-4011-92B4-328E5BE1B1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E1419A-A2E8-415A-9BEE-3EF653C79735}"/>
              </a:ext>
            </a:extLst>
          </p:cNvPr>
          <p:cNvSpPr>
            <a:spLocks noGrp="1"/>
          </p:cNvSpPr>
          <p:nvPr>
            <p:ph type="ctrTitle"/>
          </p:nvPr>
        </p:nvSpPr>
        <p:spPr>
          <a:xfrm>
            <a:off x="642257" y="3428999"/>
            <a:ext cx="6939722" cy="2833708"/>
          </a:xfrm>
        </p:spPr>
        <p:txBody>
          <a:bodyPr anchor="ctr">
            <a:normAutofit/>
          </a:bodyPr>
          <a:lstStyle/>
          <a:p>
            <a:pPr algn="r">
              <a:defRPr/>
            </a:pPr>
            <a:r>
              <a:rPr lang="en-US" altLang="zh-CN" sz="4400" dirty="0">
                <a:effectLst>
                  <a:outerShdw blurRad="38100" dist="38100" dir="2700000" algn="tl">
                    <a:srgbClr val="C0C0C0"/>
                  </a:outerShdw>
                </a:effectLst>
                <a:latin typeface="Cooper Black" pitchFamily="18" charset="0"/>
                <a:ea typeface="宋体" charset="-122"/>
              </a:rPr>
              <a:t>Programming for Data Analytics</a:t>
            </a:r>
            <a:br>
              <a:rPr lang="en-US" altLang="zh-CN" sz="4400" dirty="0">
                <a:effectLst>
                  <a:outerShdw blurRad="38100" dist="38100" dir="2700000" algn="tl">
                    <a:srgbClr val="C0C0C0"/>
                  </a:outerShdw>
                </a:effectLst>
                <a:latin typeface="Cooper Black" pitchFamily="18" charset="0"/>
                <a:ea typeface="宋体" charset="-122"/>
              </a:rPr>
            </a:br>
            <a:r>
              <a:rPr lang="en-US" altLang="zh-CN" sz="4400" dirty="0">
                <a:solidFill>
                  <a:srgbClr val="FF0000"/>
                </a:solidFill>
                <a:effectLst>
                  <a:outerShdw blurRad="38100" dist="38100" dir="2700000" algn="tl">
                    <a:srgbClr val="C0C0C0"/>
                  </a:outerShdw>
                </a:effectLst>
                <a:latin typeface="Cooper Black" pitchFamily="18" charset="0"/>
                <a:ea typeface="宋体" charset="-122"/>
              </a:rPr>
              <a:t>Python for Data Science</a:t>
            </a:r>
            <a:endParaRPr lang="zh-CN" altLang="en-US" sz="4400" dirty="0">
              <a:solidFill>
                <a:srgbClr val="FF0000"/>
              </a:solidFill>
              <a:effectLst>
                <a:outerShdw blurRad="38100" dist="38100" dir="2700000" algn="tl">
                  <a:srgbClr val="C0C0C0"/>
                </a:outerShdw>
              </a:effectLst>
              <a:latin typeface="Cooper Black" pitchFamily="18" charset="0"/>
              <a:ea typeface="宋体" charset="-122"/>
            </a:endParaRPr>
          </a:p>
        </p:txBody>
      </p:sp>
      <p:sp>
        <p:nvSpPr>
          <p:cNvPr id="3" name="Subtitle 2">
            <a:extLst>
              <a:ext uri="{FF2B5EF4-FFF2-40B4-BE49-F238E27FC236}">
                <a16:creationId xmlns:a16="http://schemas.microsoft.com/office/drawing/2014/main" id="{38F50A28-7D90-4CFE-B417-E68241209656}"/>
              </a:ext>
            </a:extLst>
          </p:cNvPr>
          <p:cNvSpPr>
            <a:spLocks noGrp="1"/>
          </p:cNvSpPr>
          <p:nvPr>
            <p:ph type="subTitle" idx="1"/>
          </p:nvPr>
        </p:nvSpPr>
        <p:spPr>
          <a:xfrm>
            <a:off x="8050762" y="4525347"/>
            <a:ext cx="3211288" cy="1737360"/>
          </a:xfrm>
        </p:spPr>
        <p:txBody>
          <a:bodyPr anchor="ctr">
            <a:normAutofit/>
          </a:bodyPr>
          <a:lstStyle/>
          <a:p>
            <a:pPr algn="l">
              <a:defRPr/>
            </a:pPr>
            <a:r>
              <a:rPr lang="en-US" altLang="zh-CN" b="1" dirty="0">
                <a:effectLst>
                  <a:outerShdw blurRad="38100" dist="38100" dir="2700000" algn="tl">
                    <a:srgbClr val="C0C0C0"/>
                  </a:outerShdw>
                </a:effectLst>
                <a:latin typeface="Cooper Black" pitchFamily="18" charset="0"/>
                <a:ea typeface="宋体" charset="-122"/>
              </a:rPr>
              <a:t>Week 1 ~ An Introduction</a:t>
            </a:r>
            <a:endParaRPr lang="zh-CN" altLang="en-US" b="1">
              <a:effectLst>
                <a:outerShdw blurRad="38100" dist="38100" dir="2700000" algn="tl">
                  <a:srgbClr val="C0C0C0"/>
                </a:outerShdw>
              </a:effectLst>
              <a:latin typeface="Cooper Black" pitchFamily="18" charset="0"/>
              <a:ea typeface="宋体" charset="-122"/>
            </a:endParaRPr>
          </a:p>
        </p:txBody>
      </p:sp>
    </p:spTree>
    <p:extLst>
      <p:ext uri="{BB962C8B-B14F-4D97-AF65-F5344CB8AC3E}">
        <p14:creationId xmlns:p14="http://schemas.microsoft.com/office/powerpoint/2010/main" val="2968340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9ED26-D6B0-4105-A502-B77A1816C674}"/>
              </a:ext>
            </a:extLst>
          </p:cNvPr>
          <p:cNvPicPr>
            <a:picLocks noChangeAspect="1"/>
          </p:cNvPicPr>
          <p:nvPr/>
        </p:nvPicPr>
        <p:blipFill>
          <a:blip r:embed="rId2"/>
          <a:stretch>
            <a:fillRect/>
          </a:stretch>
        </p:blipFill>
        <p:spPr>
          <a:xfrm>
            <a:off x="7239700" y="17280"/>
            <a:ext cx="4941116" cy="4923490"/>
          </a:xfrm>
          <a:prstGeom prst="rect">
            <a:avLst/>
          </a:prstGeom>
        </p:spPr>
      </p:pic>
      <p:sp>
        <p:nvSpPr>
          <p:cNvPr id="2" name="Title 1">
            <a:extLst>
              <a:ext uri="{FF2B5EF4-FFF2-40B4-BE49-F238E27FC236}">
                <a16:creationId xmlns:a16="http://schemas.microsoft.com/office/drawing/2014/main" id="{8630B6A3-3D56-4EEA-91AC-466B93759EA7}"/>
              </a:ext>
            </a:extLst>
          </p:cNvPr>
          <p:cNvSpPr>
            <a:spLocks noGrp="1"/>
          </p:cNvSpPr>
          <p:nvPr>
            <p:ph type="title"/>
          </p:nvPr>
        </p:nvSpPr>
        <p:spPr>
          <a:xfrm>
            <a:off x="971445" y="107127"/>
            <a:ext cx="10058400" cy="633033"/>
          </a:xfrm>
        </p:spPr>
        <p:txBody>
          <a:bodyPr>
            <a:normAutofit fontScale="90000"/>
          </a:bodyPr>
          <a:lstStyle/>
          <a:p>
            <a:r>
              <a:rPr lang="en-US" b="1" dirty="0">
                <a:effectLst>
                  <a:outerShdw blurRad="38100" dist="38100" dir="2700000" algn="tl">
                    <a:srgbClr val="000000">
                      <a:alpha val="43137"/>
                    </a:srgbClr>
                  </a:outerShdw>
                </a:effectLst>
              </a:rPr>
              <a:t>Connections among the courses?</a:t>
            </a:r>
          </a:p>
        </p:txBody>
      </p:sp>
      <p:sp>
        <p:nvSpPr>
          <p:cNvPr id="3" name="Content Placeholder 2">
            <a:extLst>
              <a:ext uri="{FF2B5EF4-FFF2-40B4-BE49-F238E27FC236}">
                <a16:creationId xmlns:a16="http://schemas.microsoft.com/office/drawing/2014/main" id="{F2632086-3C60-4B79-960D-F7D0F7CA1431}"/>
              </a:ext>
            </a:extLst>
          </p:cNvPr>
          <p:cNvSpPr>
            <a:spLocks noGrp="1"/>
          </p:cNvSpPr>
          <p:nvPr>
            <p:ph idx="1"/>
          </p:nvPr>
        </p:nvSpPr>
        <p:spPr>
          <a:xfrm>
            <a:off x="117447" y="953181"/>
            <a:ext cx="11392248" cy="5481175"/>
          </a:xfrm>
        </p:spPr>
        <p:txBody>
          <a:bodyPr>
            <a:noAutofit/>
          </a:bodyPr>
          <a:lstStyle/>
          <a:p>
            <a:pPr marL="457200" indent="-457200">
              <a:buFont typeface="+mj-lt"/>
              <a:buAutoNum type="arabicPeriod"/>
            </a:pPr>
            <a:r>
              <a:rPr lang="en-US" sz="2000" b="1" dirty="0">
                <a:solidFill>
                  <a:schemeClr val="tx1"/>
                </a:solidFill>
                <a:effectLst>
                  <a:outerShdw blurRad="38100" dist="38100" dir="2700000" algn="tl">
                    <a:srgbClr val="000000">
                      <a:alpha val="43137"/>
                    </a:srgbClr>
                  </a:outerShdw>
                </a:effectLst>
              </a:rPr>
              <a:t>INFS 768 Predictive Analytics for Decision Making</a:t>
            </a:r>
          </a:p>
          <a:p>
            <a:pPr marL="749808" lvl="1" indent="-457200"/>
            <a:r>
              <a:rPr lang="en-US" sz="2000" dirty="0">
                <a:solidFill>
                  <a:schemeClr val="tx1"/>
                </a:solidFill>
                <a:effectLst>
                  <a:outerShdw blurRad="38100" dist="38100" dir="2700000" algn="tl">
                    <a:srgbClr val="000000">
                      <a:alpha val="43137"/>
                    </a:srgbClr>
                  </a:outerShdw>
                </a:effectLst>
              </a:rPr>
              <a:t>A foundational piece for your Data Science Pyramid</a:t>
            </a:r>
          </a:p>
          <a:p>
            <a:pPr marL="457200" indent="-457200">
              <a:buFont typeface="+mj-lt"/>
              <a:buAutoNum type="arabicPeriod"/>
            </a:pPr>
            <a:endParaRPr lang="en-US" sz="2000" b="1" dirty="0">
              <a:solidFill>
                <a:schemeClr val="tx1"/>
              </a:solidFill>
              <a:effectLst>
                <a:outerShdw blurRad="38100" dist="38100" dir="2700000" algn="tl">
                  <a:srgbClr val="000000">
                    <a:alpha val="43137"/>
                  </a:srgbClr>
                </a:outerShdw>
              </a:effectLst>
            </a:endParaRPr>
          </a:p>
          <a:p>
            <a:pPr marL="457200" indent="-457200">
              <a:buFont typeface="+mj-lt"/>
              <a:buAutoNum type="arabicPeriod"/>
            </a:pPr>
            <a:r>
              <a:rPr lang="en-US" sz="2000" b="1" dirty="0">
                <a:solidFill>
                  <a:schemeClr val="tx1"/>
                </a:solidFill>
                <a:effectLst>
                  <a:outerShdw blurRad="38100" dist="38100" dir="2700000" algn="tl">
                    <a:srgbClr val="000000">
                      <a:alpha val="43137"/>
                    </a:srgbClr>
                  </a:outerShdw>
                </a:effectLst>
              </a:rPr>
              <a:t>INFS 778 Deep Learning (Summer 2025)</a:t>
            </a:r>
          </a:p>
          <a:p>
            <a:pPr marL="749808" lvl="1" indent="-457200"/>
            <a:r>
              <a:rPr lang="en-US" sz="2000" dirty="0">
                <a:solidFill>
                  <a:schemeClr val="tx1"/>
                </a:solidFill>
                <a:effectLst>
                  <a:outerShdw blurRad="38100" dist="38100" dir="2700000" algn="tl">
                    <a:srgbClr val="000000">
                      <a:alpha val="43137"/>
                    </a:srgbClr>
                  </a:outerShdw>
                </a:effectLst>
              </a:rPr>
              <a:t>Necessary to be a </a:t>
            </a:r>
            <a:r>
              <a:rPr lang="en-US" sz="2000" b="1" dirty="0">
                <a:solidFill>
                  <a:srgbClr val="002060"/>
                </a:solidFill>
                <a:effectLst>
                  <a:outerShdw blurRad="38100" dist="38100" dir="2700000" algn="tl">
                    <a:srgbClr val="000000">
                      <a:alpha val="43137"/>
                    </a:srgbClr>
                  </a:outerShdw>
                </a:effectLst>
              </a:rPr>
              <a:t>data scientist</a:t>
            </a:r>
          </a:p>
          <a:p>
            <a:pPr marL="749808" lvl="1" indent="-457200"/>
            <a:r>
              <a:rPr lang="en-US" sz="2000" dirty="0">
                <a:solidFill>
                  <a:schemeClr val="tx1"/>
                </a:solidFill>
                <a:effectLst>
                  <a:outerShdw blurRad="38100" dist="38100" dir="2700000" algn="tl">
                    <a:srgbClr val="000000">
                      <a:alpha val="43137"/>
                    </a:srgbClr>
                  </a:outerShdw>
                </a:effectLst>
              </a:rPr>
              <a:t>The top piece of your Data Science Pyramid</a:t>
            </a:r>
          </a:p>
          <a:p>
            <a:pPr marL="749808" lvl="1" indent="-457200"/>
            <a:r>
              <a:rPr lang="en-US" sz="2000" dirty="0">
                <a:solidFill>
                  <a:schemeClr val="tx1"/>
                </a:solidFill>
                <a:effectLst>
                  <a:outerShdw blurRad="38100" dist="38100" dir="2700000" algn="tl">
                    <a:srgbClr val="000000">
                      <a:alpha val="43137"/>
                    </a:srgbClr>
                  </a:outerShdw>
                </a:effectLst>
              </a:rPr>
              <a:t>Relatively quantitative</a:t>
            </a:r>
          </a:p>
          <a:p>
            <a:pPr marL="749808" lvl="1" indent="-457200"/>
            <a:r>
              <a:rPr lang="en-US" sz="2000" dirty="0">
                <a:solidFill>
                  <a:schemeClr val="tx1"/>
                </a:solidFill>
                <a:effectLst>
                  <a:outerShdw blurRad="38100" dist="38100" dir="2700000" algn="tl">
                    <a:srgbClr val="000000">
                      <a:alpha val="43137"/>
                    </a:srgbClr>
                  </a:outerShdw>
                </a:effectLst>
              </a:rPr>
              <a:t>Closely related to the latest developments/literature</a:t>
            </a:r>
          </a:p>
          <a:p>
            <a:pPr marL="292608" lvl="1" indent="0">
              <a:buNone/>
            </a:pPr>
            <a:endParaRPr lang="en-US" sz="2000" dirty="0">
              <a:solidFill>
                <a:schemeClr val="tx1"/>
              </a:solidFill>
              <a:effectLst>
                <a:outerShdw blurRad="38100" dist="38100" dir="2700000" algn="tl">
                  <a:srgbClr val="000000">
                    <a:alpha val="43137"/>
                  </a:srgbClr>
                </a:outerShdw>
              </a:effectLst>
            </a:endParaRPr>
          </a:p>
          <a:p>
            <a:pPr marL="457200" indent="-457200"/>
            <a:r>
              <a:rPr lang="en-US" sz="2000" b="1" dirty="0">
                <a:solidFill>
                  <a:schemeClr val="tx1"/>
                </a:solidFill>
                <a:effectLst>
                  <a:outerShdw blurRad="38100" dist="38100" dir="2700000" algn="tl">
                    <a:srgbClr val="000000">
                      <a:alpha val="43137"/>
                    </a:srgbClr>
                  </a:outerShdw>
                </a:effectLst>
              </a:rPr>
              <a:t>INFS 776 Business Intelligence and Visualization (Summer 2025)</a:t>
            </a:r>
          </a:p>
          <a:p>
            <a:pPr marL="749808" lvl="1" indent="-457200"/>
            <a:r>
              <a:rPr lang="en-US" sz="2000" dirty="0">
                <a:solidFill>
                  <a:schemeClr val="tx1"/>
                </a:solidFill>
                <a:effectLst>
                  <a:outerShdw blurRad="38100" dist="38100" dir="2700000" algn="tl">
                    <a:srgbClr val="000000">
                      <a:alpha val="43137"/>
                    </a:srgbClr>
                  </a:outerShdw>
                </a:effectLst>
              </a:rPr>
              <a:t>Necessary skills to be a </a:t>
            </a:r>
            <a:r>
              <a:rPr lang="en-US" sz="2000" b="1" dirty="0">
                <a:solidFill>
                  <a:srgbClr val="002060"/>
                </a:solidFill>
                <a:effectLst>
                  <a:outerShdw blurRad="38100" dist="38100" dir="2700000" algn="tl">
                    <a:srgbClr val="000000">
                      <a:alpha val="43137"/>
                    </a:srgbClr>
                  </a:outerShdw>
                </a:effectLst>
              </a:rPr>
              <a:t>data analyst </a:t>
            </a:r>
            <a:r>
              <a:rPr lang="en-US" sz="2000" dirty="0">
                <a:solidFill>
                  <a:schemeClr val="tx1"/>
                </a:solidFill>
                <a:effectLst>
                  <a:outerShdw blurRad="38100" dist="38100" dir="2700000" algn="tl">
                    <a:srgbClr val="000000">
                      <a:alpha val="43137"/>
                    </a:srgbClr>
                  </a:outerShdw>
                </a:effectLst>
              </a:rPr>
              <a:t>or data-powered </a:t>
            </a:r>
            <a:r>
              <a:rPr lang="en-US" sz="2000" b="1" dirty="0">
                <a:solidFill>
                  <a:srgbClr val="002060"/>
                </a:solidFill>
                <a:effectLst>
                  <a:outerShdw blurRad="38100" dist="38100" dir="2700000" algn="tl">
                    <a:srgbClr val="000000">
                      <a:alpha val="43137"/>
                    </a:srgbClr>
                  </a:outerShdw>
                </a:effectLst>
              </a:rPr>
              <a:t>business analyst</a:t>
            </a:r>
          </a:p>
          <a:p>
            <a:pPr marL="749808" lvl="1" indent="-457200"/>
            <a:r>
              <a:rPr lang="en-US" sz="2000" dirty="0">
                <a:solidFill>
                  <a:schemeClr val="tx1"/>
                </a:solidFill>
                <a:effectLst>
                  <a:outerShdw blurRad="38100" dist="38100" dir="2700000" algn="tl">
                    <a:srgbClr val="000000">
                      <a:alpha val="43137"/>
                    </a:srgbClr>
                  </a:outerShdw>
                </a:effectLst>
              </a:rPr>
              <a:t>Perfect for less “quantitative” students</a:t>
            </a:r>
          </a:p>
          <a:p>
            <a:pPr marL="749808" lvl="1" indent="-457200"/>
            <a:endParaRPr lang="en-US" sz="2000" dirty="0">
              <a:effectLst>
                <a:outerShdw blurRad="38100" dist="38100" dir="2700000" algn="tl">
                  <a:srgbClr val="000000">
                    <a:alpha val="43137"/>
                  </a:srgbClr>
                </a:outerShdw>
              </a:effectLst>
            </a:endParaRPr>
          </a:p>
          <a:p>
            <a:pPr marL="349758" indent="-514350"/>
            <a:r>
              <a:rPr lang="en-US" sz="2000" b="1" dirty="0">
                <a:solidFill>
                  <a:srgbClr val="002060"/>
                </a:solidFill>
                <a:effectLst>
                  <a:outerShdw blurRad="38100" dist="38100" dir="2700000" algn="tl">
                    <a:srgbClr val="000000">
                      <a:alpha val="43137"/>
                    </a:srgbClr>
                  </a:outerShdw>
                </a:effectLst>
              </a:rPr>
              <a:t>INFS 784 AI Applications (with 778 and 792)</a:t>
            </a:r>
          </a:p>
          <a:p>
            <a:pPr marL="806958" lvl="1" indent="-514350"/>
            <a:r>
              <a:rPr lang="en-US" sz="2200" dirty="0">
                <a:solidFill>
                  <a:srgbClr val="002060"/>
                </a:solidFill>
                <a:effectLst>
                  <a:outerShdw blurRad="38100" dist="38100" dir="2700000" algn="tl">
                    <a:srgbClr val="000000">
                      <a:alpha val="43137"/>
                    </a:srgbClr>
                  </a:outerShdw>
                </a:effectLst>
              </a:rPr>
              <a:t>Machine Learning, </a:t>
            </a:r>
            <a:r>
              <a:rPr lang="en-US" sz="2200" dirty="0" err="1">
                <a:solidFill>
                  <a:srgbClr val="002060"/>
                </a:solidFill>
                <a:effectLst>
                  <a:outerShdw blurRad="38100" dist="38100" dir="2700000" algn="tl">
                    <a:srgbClr val="000000">
                      <a:alpha val="43137"/>
                    </a:srgbClr>
                  </a:outerShdw>
                </a:effectLst>
              </a:rPr>
              <a:t>GenAI</a:t>
            </a:r>
            <a:r>
              <a:rPr lang="en-US" sz="2200" dirty="0">
                <a:solidFill>
                  <a:srgbClr val="002060"/>
                </a:solidFill>
                <a:effectLst>
                  <a:outerShdw blurRad="38100" dist="38100" dir="2700000" algn="tl">
                    <a:srgbClr val="000000">
                      <a:alpha val="43137"/>
                    </a:srgbClr>
                  </a:outerShdw>
                </a:effectLst>
              </a:rPr>
              <a:t>  and Agentic AI and its applications</a:t>
            </a:r>
          </a:p>
        </p:txBody>
      </p:sp>
      <p:sp>
        <p:nvSpPr>
          <p:cNvPr id="5" name="Rectangle 4">
            <a:extLst>
              <a:ext uri="{FF2B5EF4-FFF2-40B4-BE49-F238E27FC236}">
                <a16:creationId xmlns:a16="http://schemas.microsoft.com/office/drawing/2014/main" id="{F6A47BF7-CEA3-460D-B1A5-E9B165D14A1D}"/>
              </a:ext>
            </a:extLst>
          </p:cNvPr>
          <p:cNvSpPr/>
          <p:nvPr/>
        </p:nvSpPr>
        <p:spPr>
          <a:xfrm>
            <a:off x="9748007" y="2701255"/>
            <a:ext cx="1015068" cy="1023458"/>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A6E98A5-6AC4-4271-8B67-FAEA7C69D69C}"/>
              </a:ext>
            </a:extLst>
          </p:cNvPr>
          <p:cNvSpPr/>
          <p:nvPr/>
        </p:nvSpPr>
        <p:spPr>
          <a:xfrm>
            <a:off x="9379773" y="3058932"/>
            <a:ext cx="1015068" cy="1023458"/>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6793FE-DA46-4A89-A0EF-24632FAADAAE}"/>
              </a:ext>
            </a:extLst>
          </p:cNvPr>
          <p:cNvSpPr/>
          <p:nvPr/>
        </p:nvSpPr>
        <p:spPr>
          <a:xfrm>
            <a:off x="8967349" y="3450815"/>
            <a:ext cx="1015068" cy="1023458"/>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4B529A-AD6A-4BEE-A2BE-741D573BEF70}"/>
              </a:ext>
            </a:extLst>
          </p:cNvPr>
          <p:cNvSpPr/>
          <p:nvPr/>
        </p:nvSpPr>
        <p:spPr>
          <a:xfrm>
            <a:off x="8427971" y="2621840"/>
            <a:ext cx="1015068" cy="1023458"/>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CEABC0-D7C8-4614-8824-6B7BDB00A9E7}"/>
              </a:ext>
            </a:extLst>
          </p:cNvPr>
          <p:cNvSpPr/>
          <p:nvPr/>
        </p:nvSpPr>
        <p:spPr>
          <a:xfrm>
            <a:off x="8087618" y="2381724"/>
            <a:ext cx="1015068" cy="1023458"/>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470EAD-4E99-484A-84C2-FC1D4DF0943F}"/>
              </a:ext>
            </a:extLst>
          </p:cNvPr>
          <p:cNvSpPr/>
          <p:nvPr/>
        </p:nvSpPr>
        <p:spPr>
          <a:xfrm>
            <a:off x="7742381" y="2017833"/>
            <a:ext cx="1015068" cy="1023458"/>
          </a:xfrm>
          <a:prstGeom prst="rect">
            <a:avLst/>
          </a:prstGeom>
          <a:noFill/>
          <a:ln w="825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49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21E6-E570-453A-AA18-B29D4D24C43D}"/>
              </a:ext>
            </a:extLst>
          </p:cNvPr>
          <p:cNvSpPr>
            <a:spLocks noGrp="1"/>
          </p:cNvSpPr>
          <p:nvPr>
            <p:ph type="title"/>
          </p:nvPr>
        </p:nvSpPr>
        <p:spPr>
          <a:xfrm>
            <a:off x="1097279" y="286603"/>
            <a:ext cx="10663311" cy="1063895"/>
          </a:xfrm>
        </p:spPr>
        <p:txBody>
          <a:bodyPr>
            <a:normAutofit fontScale="90000"/>
          </a:bodyPr>
          <a:lstStyle/>
          <a:p>
            <a:pPr algn="ctr"/>
            <a:r>
              <a:rPr lang="en-US" b="1" dirty="0">
                <a:effectLst>
                  <a:outerShdw blurRad="38100" dist="38100" dir="2700000" algn="tl">
                    <a:srgbClr val="000000">
                      <a:alpha val="43137"/>
                    </a:srgbClr>
                  </a:outerShdw>
                </a:effectLst>
              </a:rPr>
              <a:t>My courses (and major libraries covered): </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The Data Science Pyramid</a:t>
            </a:r>
          </a:p>
        </p:txBody>
      </p:sp>
      <p:sp>
        <p:nvSpPr>
          <p:cNvPr id="3" name="Content Placeholder 2">
            <a:extLst>
              <a:ext uri="{FF2B5EF4-FFF2-40B4-BE49-F238E27FC236}">
                <a16:creationId xmlns:a16="http://schemas.microsoft.com/office/drawing/2014/main" id="{EFE925F1-4FD7-42BC-B41B-2A8922A4364B}"/>
              </a:ext>
            </a:extLst>
          </p:cNvPr>
          <p:cNvSpPr>
            <a:spLocks noGrp="1"/>
          </p:cNvSpPr>
          <p:nvPr>
            <p:ph idx="1"/>
          </p:nvPr>
        </p:nvSpPr>
        <p:spPr>
          <a:xfrm>
            <a:off x="251671" y="1459684"/>
            <a:ext cx="10873530" cy="4723002"/>
          </a:xfrm>
        </p:spPr>
        <p:txBody>
          <a:bodyPr>
            <a:normAutofit/>
          </a:bodyPr>
          <a:lstStyle/>
          <a:p>
            <a:r>
              <a:rPr lang="en-US" b="1" dirty="0">
                <a:effectLst>
                  <a:outerShdw blurRad="38100" dist="38100" dir="2700000" algn="tl">
                    <a:srgbClr val="000000">
                      <a:alpha val="43137"/>
                    </a:srgbClr>
                  </a:outerShdw>
                </a:effectLst>
              </a:rPr>
              <a:t>Key Words:</a:t>
            </a:r>
          </a:p>
          <a:p>
            <a:pPr marL="0" indent="0">
              <a:buNone/>
            </a:pPr>
            <a:r>
              <a:rPr lang="en-US" dirty="0" err="1"/>
              <a:t>Keras</a:t>
            </a:r>
            <a:endParaRPr lang="en-US" dirty="0"/>
          </a:p>
          <a:p>
            <a:pPr marL="0" indent="0">
              <a:buNone/>
            </a:pPr>
            <a:r>
              <a:rPr lang="en-US" dirty="0" err="1"/>
              <a:t>TensorFlow</a:t>
            </a:r>
            <a:endParaRPr lang="en-US" dirty="0"/>
          </a:p>
          <a:p>
            <a:pPr marL="0" indent="0">
              <a:buNone/>
            </a:pPr>
            <a:r>
              <a:rPr lang="en-US" dirty="0"/>
              <a:t>Deep Learning</a:t>
            </a:r>
          </a:p>
          <a:p>
            <a:pPr marL="0" indent="0">
              <a:buNone/>
            </a:pPr>
            <a:r>
              <a:rPr lang="en-US" dirty="0" err="1"/>
              <a:t>Scikit</a:t>
            </a:r>
            <a:r>
              <a:rPr lang="en-US" dirty="0"/>
              <a:t>-learn</a:t>
            </a:r>
          </a:p>
          <a:p>
            <a:pPr marL="0" indent="0">
              <a:buNone/>
            </a:pPr>
            <a:r>
              <a:rPr lang="en-US" dirty="0"/>
              <a:t>Machine Learning</a:t>
            </a:r>
          </a:p>
          <a:p>
            <a:pPr marL="0" indent="0">
              <a:buNone/>
            </a:pPr>
            <a:r>
              <a:rPr lang="en-US" dirty="0"/>
              <a:t>Python</a:t>
            </a:r>
          </a:p>
          <a:p>
            <a:pPr marL="0" indent="0">
              <a:buNone/>
            </a:pPr>
            <a:r>
              <a:rPr lang="en-US" dirty="0"/>
              <a:t>Data Science</a:t>
            </a:r>
          </a:p>
        </p:txBody>
      </p:sp>
      <p:sp>
        <p:nvSpPr>
          <p:cNvPr id="4" name="Isosceles Triangle 3">
            <a:extLst>
              <a:ext uri="{FF2B5EF4-FFF2-40B4-BE49-F238E27FC236}">
                <a16:creationId xmlns:a16="http://schemas.microsoft.com/office/drawing/2014/main" id="{D6E0B6EF-5654-439A-83DB-926A6BF839BF}"/>
              </a:ext>
            </a:extLst>
          </p:cNvPr>
          <p:cNvSpPr/>
          <p:nvPr/>
        </p:nvSpPr>
        <p:spPr>
          <a:xfrm>
            <a:off x="3492746" y="1398912"/>
            <a:ext cx="5098212" cy="1559832"/>
          </a:xfrm>
          <a:prstGeom prst="triangle">
            <a:avLst>
              <a:gd name="adj" fmla="val 50852"/>
            </a:avLst>
          </a:prstGeom>
          <a:solidFill>
            <a:srgbClr val="92D050">
              <a:alpha val="85000"/>
            </a:srgbClr>
          </a:solid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FF0000"/>
                </a:solidFill>
                <a:effectLst>
                  <a:outerShdw blurRad="38100" dist="38100" dir="2700000" algn="tl">
                    <a:srgbClr val="000000">
                      <a:alpha val="43137"/>
                    </a:srgbClr>
                  </a:outerShdw>
                </a:effectLst>
                <a:highlight>
                  <a:srgbClr val="C0C0C0"/>
                </a:highlight>
              </a:rPr>
              <a:t>Keras</a:t>
            </a:r>
            <a:r>
              <a:rPr lang="en-US" sz="2000" b="1" dirty="0">
                <a:solidFill>
                  <a:srgbClr val="FF0000"/>
                </a:solidFill>
                <a:effectLst>
                  <a:outerShdw blurRad="38100" dist="38100" dir="2700000" algn="tl">
                    <a:srgbClr val="000000">
                      <a:alpha val="43137"/>
                    </a:srgbClr>
                  </a:outerShdw>
                </a:effectLst>
                <a:highlight>
                  <a:srgbClr val="C0C0C0"/>
                </a:highlight>
              </a:rPr>
              <a:t>/TensorFlow</a:t>
            </a:r>
          </a:p>
          <a:p>
            <a:pPr algn="ctr"/>
            <a:r>
              <a:rPr lang="en-US" sz="2000" b="1" dirty="0" err="1">
                <a:solidFill>
                  <a:srgbClr val="FF0000"/>
                </a:solidFill>
                <a:effectLst>
                  <a:outerShdw blurRad="38100" dist="38100" dir="2700000" algn="tl">
                    <a:srgbClr val="000000">
                      <a:alpha val="43137"/>
                    </a:srgbClr>
                  </a:outerShdw>
                </a:effectLst>
                <a:highlight>
                  <a:srgbClr val="C0C0C0"/>
                </a:highlight>
              </a:rPr>
              <a:t>LangChain</a:t>
            </a:r>
            <a:r>
              <a:rPr lang="en-US" sz="2000" b="1" dirty="0">
                <a:solidFill>
                  <a:srgbClr val="FF0000"/>
                </a:solidFill>
                <a:effectLst>
                  <a:outerShdw blurRad="38100" dist="38100" dir="2700000" algn="tl">
                    <a:srgbClr val="000000">
                      <a:alpha val="43137"/>
                    </a:srgbClr>
                  </a:outerShdw>
                </a:effectLst>
                <a:highlight>
                  <a:srgbClr val="C0C0C0"/>
                </a:highlight>
              </a:rPr>
              <a:t>/</a:t>
            </a:r>
            <a:r>
              <a:rPr lang="en-US" sz="2000" b="1" dirty="0" err="1">
                <a:solidFill>
                  <a:srgbClr val="FF0000"/>
                </a:solidFill>
                <a:effectLst>
                  <a:outerShdw blurRad="38100" dist="38100" dir="2700000" algn="tl">
                    <a:srgbClr val="000000">
                      <a:alpha val="43137"/>
                    </a:srgbClr>
                  </a:outerShdw>
                </a:effectLst>
                <a:highlight>
                  <a:srgbClr val="C0C0C0"/>
                </a:highlight>
              </a:rPr>
              <a:t>LangGraph</a:t>
            </a:r>
            <a:endParaRPr lang="en-US" sz="2000" b="1" dirty="0">
              <a:solidFill>
                <a:srgbClr val="FF0000"/>
              </a:solidFill>
              <a:effectLst>
                <a:outerShdw blurRad="38100" dist="38100" dir="2700000" algn="tl">
                  <a:srgbClr val="000000">
                    <a:alpha val="43137"/>
                  </a:srgbClr>
                </a:outerShdw>
              </a:effectLst>
              <a:highlight>
                <a:srgbClr val="C0C0C0"/>
              </a:highlight>
            </a:endParaRPr>
          </a:p>
        </p:txBody>
      </p:sp>
      <p:sp>
        <p:nvSpPr>
          <p:cNvPr id="5" name="Trapezoid 4">
            <a:extLst>
              <a:ext uri="{FF2B5EF4-FFF2-40B4-BE49-F238E27FC236}">
                <a16:creationId xmlns:a16="http://schemas.microsoft.com/office/drawing/2014/main" id="{9412AD3E-7477-4554-883F-C2F9C56AE1DD}"/>
              </a:ext>
            </a:extLst>
          </p:cNvPr>
          <p:cNvSpPr/>
          <p:nvPr/>
        </p:nvSpPr>
        <p:spPr>
          <a:xfrm>
            <a:off x="2011680" y="4310219"/>
            <a:ext cx="8074855" cy="1584204"/>
          </a:xfrm>
          <a:prstGeom prst="trapezoid">
            <a:avLst>
              <a:gd name="adj" fmla="val 90422"/>
            </a:avLst>
          </a:prstGeom>
          <a:solidFill>
            <a:schemeClr val="accent2">
              <a:lumMod val="75000"/>
            </a:schemeClr>
          </a:solidFill>
          <a:ln w="44450">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58D6E39-5BC7-467C-8CD6-06777937DB44}"/>
              </a:ext>
            </a:extLst>
          </p:cNvPr>
          <p:cNvCxnSpPr>
            <a:cxnSpLocks/>
            <a:stCxn id="5" idx="0"/>
            <a:endCxn id="5" idx="2"/>
          </p:cNvCxnSpPr>
          <p:nvPr/>
        </p:nvCxnSpPr>
        <p:spPr>
          <a:xfrm>
            <a:off x="6049108" y="4310219"/>
            <a:ext cx="0" cy="1584204"/>
          </a:xfrm>
          <a:prstGeom prst="line">
            <a:avLst/>
          </a:prstGeom>
          <a:ln w="317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576F2C8-9A02-40C2-B118-2DB471557CD9}"/>
              </a:ext>
            </a:extLst>
          </p:cNvPr>
          <p:cNvSpPr txBox="1"/>
          <p:nvPr/>
        </p:nvSpPr>
        <p:spPr>
          <a:xfrm>
            <a:off x="3089606" y="4682201"/>
            <a:ext cx="2805389" cy="830997"/>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highlight>
                  <a:srgbClr val="C0C0C0"/>
                </a:highlight>
              </a:rPr>
              <a:t>AI Applications (Machine Learning)</a:t>
            </a:r>
          </a:p>
        </p:txBody>
      </p:sp>
      <p:sp>
        <p:nvSpPr>
          <p:cNvPr id="9" name="TextBox 8">
            <a:extLst>
              <a:ext uri="{FF2B5EF4-FFF2-40B4-BE49-F238E27FC236}">
                <a16:creationId xmlns:a16="http://schemas.microsoft.com/office/drawing/2014/main" id="{2F007578-7C52-486E-9EB4-AAC6E62DE781}"/>
              </a:ext>
            </a:extLst>
          </p:cNvPr>
          <p:cNvSpPr txBox="1"/>
          <p:nvPr/>
        </p:nvSpPr>
        <p:spPr>
          <a:xfrm>
            <a:off x="5980736" y="4682201"/>
            <a:ext cx="2991806" cy="830997"/>
          </a:xfrm>
          <a:prstGeom prst="rect">
            <a:avLst/>
          </a:prstGeom>
          <a:noFill/>
        </p:spPr>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highlight>
                  <a:srgbClr val="C0C0C0"/>
                </a:highlight>
              </a:rPr>
              <a:t>Programming for Data Analytics</a:t>
            </a:r>
          </a:p>
        </p:txBody>
      </p:sp>
      <p:sp>
        <p:nvSpPr>
          <p:cNvPr id="13" name="Trapezoid 12">
            <a:extLst>
              <a:ext uri="{FF2B5EF4-FFF2-40B4-BE49-F238E27FC236}">
                <a16:creationId xmlns:a16="http://schemas.microsoft.com/office/drawing/2014/main" id="{76B5DDEC-6DD8-43EE-811F-C1D74DEAA1E2}"/>
              </a:ext>
            </a:extLst>
          </p:cNvPr>
          <p:cNvSpPr/>
          <p:nvPr/>
        </p:nvSpPr>
        <p:spPr>
          <a:xfrm>
            <a:off x="3432296" y="3793253"/>
            <a:ext cx="5219114" cy="531510"/>
          </a:xfrm>
          <a:prstGeom prst="trapezoid">
            <a:avLst>
              <a:gd name="adj" fmla="val 82909"/>
            </a:avLst>
          </a:prstGeom>
          <a:solidFill>
            <a:schemeClr val="accent1">
              <a:lumMod val="75000"/>
            </a:schemeClr>
          </a:solidFill>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rgbClr val="FF0000"/>
                </a:solidFill>
                <a:effectLst>
                  <a:outerShdw blurRad="38100" dist="38100" dir="2700000" algn="tl">
                    <a:srgbClr val="000000">
                      <a:alpha val="43137"/>
                    </a:srgbClr>
                  </a:outerShdw>
                </a:effectLst>
                <a:highlight>
                  <a:srgbClr val="C0C0C0"/>
                </a:highlight>
              </a:rPr>
              <a:t>Scikit</a:t>
            </a:r>
            <a:r>
              <a:rPr lang="en-US" sz="2400" b="1" dirty="0">
                <a:solidFill>
                  <a:srgbClr val="FF0000"/>
                </a:solidFill>
                <a:effectLst>
                  <a:outerShdw blurRad="38100" dist="38100" dir="2700000" algn="tl">
                    <a:srgbClr val="000000">
                      <a:alpha val="43137"/>
                    </a:srgbClr>
                  </a:outerShdw>
                </a:effectLst>
                <a:highlight>
                  <a:srgbClr val="C0C0C0"/>
                </a:highlight>
              </a:rPr>
              <a:t>-learn</a:t>
            </a:r>
          </a:p>
        </p:txBody>
      </p:sp>
      <p:sp>
        <p:nvSpPr>
          <p:cNvPr id="14" name="Trapezoid 13">
            <a:extLst>
              <a:ext uri="{FF2B5EF4-FFF2-40B4-BE49-F238E27FC236}">
                <a16:creationId xmlns:a16="http://schemas.microsoft.com/office/drawing/2014/main" id="{91B9D45F-075B-429E-BA95-B5BCDDB3E858}"/>
              </a:ext>
            </a:extLst>
          </p:cNvPr>
          <p:cNvSpPr/>
          <p:nvPr/>
        </p:nvSpPr>
        <p:spPr>
          <a:xfrm>
            <a:off x="3868394" y="3001925"/>
            <a:ext cx="4346917" cy="791328"/>
          </a:xfrm>
          <a:prstGeom prst="trapezoid">
            <a:avLst>
              <a:gd name="adj" fmla="val 82909"/>
            </a:avLst>
          </a:prstGeom>
          <a:ln w="444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F0000"/>
                </a:solidFill>
                <a:effectLst>
                  <a:outerShdw blurRad="38100" dist="38100" dir="2700000" algn="tl">
                    <a:srgbClr val="000000">
                      <a:alpha val="43137"/>
                    </a:srgbClr>
                  </a:outerShdw>
                </a:effectLst>
                <a:highlight>
                  <a:srgbClr val="C0C0C0"/>
                </a:highlight>
              </a:rPr>
              <a:t>DL/</a:t>
            </a:r>
            <a:r>
              <a:rPr lang="en-US" sz="2400" b="1" dirty="0" err="1">
                <a:solidFill>
                  <a:srgbClr val="FF0000"/>
                </a:solidFill>
                <a:effectLst>
                  <a:outerShdw blurRad="38100" dist="38100" dir="2700000" algn="tl">
                    <a:srgbClr val="000000">
                      <a:alpha val="43137"/>
                    </a:srgbClr>
                  </a:outerShdw>
                </a:effectLst>
                <a:highlight>
                  <a:srgbClr val="C0C0C0"/>
                </a:highlight>
              </a:rPr>
              <a:t>GenAI</a:t>
            </a:r>
            <a:r>
              <a:rPr lang="en-US" sz="2400" b="1" dirty="0">
                <a:solidFill>
                  <a:srgbClr val="FF0000"/>
                </a:solidFill>
                <a:effectLst>
                  <a:outerShdw blurRad="38100" dist="38100" dir="2700000" algn="tl">
                    <a:srgbClr val="000000">
                      <a:alpha val="43137"/>
                    </a:srgbClr>
                  </a:outerShdw>
                </a:effectLst>
                <a:highlight>
                  <a:srgbClr val="C0C0C0"/>
                </a:highlight>
              </a:rPr>
              <a:t>/Agentic AI</a:t>
            </a:r>
          </a:p>
        </p:txBody>
      </p:sp>
    </p:spTree>
    <p:extLst>
      <p:ext uri="{BB962C8B-B14F-4D97-AF65-F5344CB8AC3E}">
        <p14:creationId xmlns:p14="http://schemas.microsoft.com/office/powerpoint/2010/main" val="7493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9" grpId="0"/>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Figure">
            <a:extLst>
              <a:ext uri="{FF2B5EF4-FFF2-40B4-BE49-F238E27FC236}">
                <a16:creationId xmlns:a16="http://schemas.microsoft.com/office/drawing/2014/main" id="{82E1C8D8-3CBD-1D02-47DE-C81214E0F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581" y="120396"/>
            <a:ext cx="8260218" cy="673760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2CB2CD3-F8A0-40E0-B2D2-7A2255F43364}"/>
              </a:ext>
            </a:extLst>
          </p:cNvPr>
          <p:cNvSpPr/>
          <p:nvPr/>
        </p:nvSpPr>
        <p:spPr>
          <a:xfrm>
            <a:off x="7593874" y="1793966"/>
            <a:ext cx="2490652" cy="365760"/>
          </a:xfrm>
          <a:prstGeom prst="ellipse">
            <a:avLst/>
          </a:prstGeom>
          <a:no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0A76EDD-4007-4BAF-9842-86ACEAEE5B73}"/>
              </a:ext>
            </a:extLst>
          </p:cNvPr>
          <p:cNvSpPr/>
          <p:nvPr/>
        </p:nvSpPr>
        <p:spPr>
          <a:xfrm>
            <a:off x="9131971" y="429584"/>
            <a:ext cx="1628503"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6AEA0E-7324-4162-8B3A-B523D28C8492}"/>
              </a:ext>
            </a:extLst>
          </p:cNvPr>
          <p:cNvSpPr/>
          <p:nvPr/>
        </p:nvSpPr>
        <p:spPr>
          <a:xfrm>
            <a:off x="7626286" y="3111627"/>
            <a:ext cx="1628503"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DE3F4F4-F339-4492-8503-415C3A7F6F57}"/>
              </a:ext>
            </a:extLst>
          </p:cNvPr>
          <p:cNvSpPr/>
          <p:nvPr/>
        </p:nvSpPr>
        <p:spPr>
          <a:xfrm>
            <a:off x="7902819" y="1381485"/>
            <a:ext cx="1628503"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28A8126-4E5F-43F5-866B-84C5E3E1D115}"/>
              </a:ext>
            </a:extLst>
          </p:cNvPr>
          <p:cNvSpPr txBox="1"/>
          <p:nvPr/>
        </p:nvSpPr>
        <p:spPr>
          <a:xfrm>
            <a:off x="184558" y="85925"/>
            <a:ext cx="2306971" cy="3970318"/>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Let’s open the box of DS/ML tools</a:t>
            </a:r>
          </a:p>
          <a:p>
            <a:r>
              <a:rPr lang="en-US" sz="3600" b="1" dirty="0">
                <a:effectLst>
                  <a:outerShdw blurRad="38100" dist="38100" dir="2700000" algn="tl">
                    <a:srgbClr val="000000">
                      <a:alpha val="43137"/>
                    </a:srgbClr>
                  </a:outerShdw>
                </a:effectLst>
              </a:rPr>
              <a:t>(figure updated for 2023)</a:t>
            </a:r>
          </a:p>
        </p:txBody>
      </p:sp>
      <p:sp>
        <p:nvSpPr>
          <p:cNvPr id="15" name="Oval 14">
            <a:extLst>
              <a:ext uri="{FF2B5EF4-FFF2-40B4-BE49-F238E27FC236}">
                <a16:creationId xmlns:a16="http://schemas.microsoft.com/office/drawing/2014/main" id="{7B41B55B-A25C-F4C6-97E6-192CDC6C84F5}"/>
              </a:ext>
            </a:extLst>
          </p:cNvPr>
          <p:cNvSpPr/>
          <p:nvPr/>
        </p:nvSpPr>
        <p:spPr>
          <a:xfrm>
            <a:off x="9234263" y="968696"/>
            <a:ext cx="1628503" cy="36576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0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3" grpId="0"/>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514D-36AF-4B85-9B19-0E347D619976}"/>
              </a:ext>
            </a:extLst>
          </p:cNvPr>
          <p:cNvSpPr>
            <a:spLocks noGrp="1"/>
          </p:cNvSpPr>
          <p:nvPr>
            <p:ph type="title"/>
          </p:nvPr>
        </p:nvSpPr>
        <p:spPr/>
        <p:txBody>
          <a:bodyPr>
            <a:normAutofit/>
          </a:bodyPr>
          <a:lstStyle/>
          <a:p>
            <a:r>
              <a:rPr lang="en-US" sz="3600" i="0" dirty="0">
                <a:solidFill>
                  <a:srgbClr val="111111"/>
                </a:solidFill>
                <a:effectLst>
                  <a:outerShdw blurRad="38100" dist="38100" dir="2700000" algn="tl">
                    <a:srgbClr val="000000">
                      <a:alpha val="43137"/>
                    </a:srgbClr>
                  </a:outerShdw>
                </a:effectLst>
                <a:latin typeface="open sans" panose="020B0606030504020204" pitchFamily="34" charset="0"/>
              </a:rPr>
              <a:t>The top 9 Python Packages You Need For Machine Learning and Data Science</a:t>
            </a:r>
            <a:endParaRPr lang="en-US" sz="3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ABB9EE2-7F3C-4863-BEC6-EB046A3134BE}"/>
              </a:ext>
            </a:extLst>
          </p:cNvPr>
          <p:cNvSpPr>
            <a:spLocks noGrp="1"/>
          </p:cNvSpPr>
          <p:nvPr>
            <p:ph idx="1"/>
          </p:nvPr>
        </p:nvSpPr>
        <p:spPr>
          <a:xfrm>
            <a:off x="838199" y="1825625"/>
            <a:ext cx="10825065" cy="4593836"/>
          </a:xfrm>
        </p:spPr>
        <p:txBody>
          <a:bodyPr>
            <a:normAutofit fontScale="85000" lnSpcReduction="20000"/>
          </a:bodyPr>
          <a:lstStyle/>
          <a:p>
            <a:pPr algn="just" fontAlgn="base">
              <a:buFont typeface="Arial" panose="020B0604020202020204" pitchFamily="34" charset="0"/>
              <a:buChar char="•"/>
            </a:pPr>
            <a:r>
              <a:rPr lang="en-US" b="1" i="0" dirty="0" err="1">
                <a:solidFill>
                  <a:srgbClr val="273239"/>
                </a:solidFill>
                <a:effectLst/>
                <a:latin typeface="urw-din"/>
              </a:rPr>
              <a:t>Numpy</a:t>
            </a:r>
            <a:endParaRPr lang="en-US" b="1" i="0" dirty="0">
              <a:solidFill>
                <a:srgbClr val="273239"/>
              </a:solidFill>
              <a:effectLst/>
              <a:latin typeface="urw-din"/>
            </a:endParaRPr>
          </a:p>
          <a:p>
            <a:pPr algn="just" fontAlgn="base">
              <a:buFont typeface="Arial" panose="020B0604020202020204" pitchFamily="34" charset="0"/>
              <a:buChar char="•"/>
            </a:pPr>
            <a:r>
              <a:rPr lang="en-US" b="0" i="0" dirty="0" err="1">
                <a:solidFill>
                  <a:srgbClr val="273239"/>
                </a:solidFill>
                <a:effectLst/>
                <a:latin typeface="urw-din"/>
              </a:rPr>
              <a:t>Scipy</a:t>
            </a:r>
            <a:endParaRPr lang="en-US" b="0" i="0" dirty="0">
              <a:solidFill>
                <a:srgbClr val="273239"/>
              </a:solidFill>
              <a:effectLst/>
              <a:latin typeface="urw-din"/>
            </a:endParaRPr>
          </a:p>
          <a:p>
            <a:pPr algn="just" fontAlgn="base">
              <a:buFont typeface="Arial" panose="020B0604020202020204" pitchFamily="34" charset="0"/>
              <a:buChar char="•"/>
            </a:pPr>
            <a:r>
              <a:rPr lang="en-US" b="1" i="0" dirty="0">
                <a:solidFill>
                  <a:srgbClr val="273239"/>
                </a:solidFill>
                <a:effectLst/>
                <a:latin typeface="urw-din"/>
              </a:rPr>
              <a:t>Scikit-learn</a:t>
            </a:r>
          </a:p>
          <a:p>
            <a:pPr algn="just" fontAlgn="base">
              <a:buFont typeface="Arial" panose="020B0604020202020204" pitchFamily="34" charset="0"/>
              <a:buChar char="•"/>
            </a:pPr>
            <a:r>
              <a:rPr lang="en-US" b="0" i="0" dirty="0">
                <a:solidFill>
                  <a:srgbClr val="273239"/>
                </a:solidFill>
                <a:effectLst/>
                <a:latin typeface="urw-din"/>
              </a:rPr>
              <a:t>Theano</a:t>
            </a:r>
          </a:p>
          <a:p>
            <a:pPr algn="just" fontAlgn="base">
              <a:buFont typeface="Arial" panose="020B0604020202020204" pitchFamily="34" charset="0"/>
              <a:buChar char="•"/>
            </a:pPr>
            <a:r>
              <a:rPr lang="en-US" b="1" i="0" dirty="0">
                <a:solidFill>
                  <a:srgbClr val="273239"/>
                </a:solidFill>
                <a:effectLst/>
                <a:latin typeface="urw-din"/>
              </a:rPr>
              <a:t>TensorFlow</a:t>
            </a:r>
          </a:p>
          <a:p>
            <a:pPr algn="just" fontAlgn="base">
              <a:buFont typeface="Arial" panose="020B0604020202020204" pitchFamily="34" charset="0"/>
              <a:buChar char="•"/>
            </a:pPr>
            <a:r>
              <a:rPr lang="en-US" b="1" i="0" dirty="0" err="1">
                <a:solidFill>
                  <a:srgbClr val="273239"/>
                </a:solidFill>
                <a:effectLst/>
                <a:latin typeface="urw-din"/>
              </a:rPr>
              <a:t>Keras</a:t>
            </a:r>
            <a:endParaRPr lang="en-US" b="1" i="0" dirty="0">
              <a:solidFill>
                <a:srgbClr val="273239"/>
              </a:solidFill>
              <a:effectLst/>
              <a:latin typeface="urw-din"/>
            </a:endParaRPr>
          </a:p>
          <a:p>
            <a:pPr algn="just" fontAlgn="base">
              <a:buFont typeface="Arial" panose="020B0604020202020204" pitchFamily="34" charset="0"/>
              <a:buChar char="•"/>
            </a:pPr>
            <a:r>
              <a:rPr lang="en-US" b="0" i="0" dirty="0" err="1">
                <a:solidFill>
                  <a:srgbClr val="273239"/>
                </a:solidFill>
                <a:effectLst/>
                <a:latin typeface="urw-din"/>
              </a:rPr>
              <a:t>PyTorch</a:t>
            </a:r>
            <a:endParaRPr lang="en-US" b="0" i="0" dirty="0">
              <a:solidFill>
                <a:srgbClr val="273239"/>
              </a:solidFill>
              <a:effectLst/>
              <a:latin typeface="urw-din"/>
            </a:endParaRPr>
          </a:p>
          <a:p>
            <a:pPr algn="just" fontAlgn="base">
              <a:buFont typeface="Arial" panose="020B0604020202020204" pitchFamily="34" charset="0"/>
              <a:buChar char="•"/>
            </a:pPr>
            <a:r>
              <a:rPr lang="en-US" b="1" i="0" dirty="0">
                <a:solidFill>
                  <a:srgbClr val="273239"/>
                </a:solidFill>
                <a:effectLst/>
                <a:latin typeface="urw-din"/>
              </a:rPr>
              <a:t>Pandas</a:t>
            </a:r>
          </a:p>
          <a:p>
            <a:pPr algn="just" fontAlgn="base">
              <a:buFont typeface="Arial" panose="020B0604020202020204" pitchFamily="34" charset="0"/>
              <a:buChar char="•"/>
            </a:pPr>
            <a:r>
              <a:rPr lang="en-US" b="1" i="0" dirty="0">
                <a:solidFill>
                  <a:srgbClr val="273239"/>
                </a:solidFill>
                <a:effectLst/>
                <a:latin typeface="urw-din"/>
              </a:rPr>
              <a:t>Matplotlib</a:t>
            </a:r>
          </a:p>
          <a:p>
            <a:endParaRPr lang="en-US" dirty="0"/>
          </a:p>
          <a:p>
            <a:r>
              <a:rPr lang="en-US" dirty="0"/>
              <a:t>We are going to cover 2/3 of them and to choose the better alternative between competing ones in this class!</a:t>
            </a:r>
          </a:p>
        </p:txBody>
      </p:sp>
    </p:spTree>
    <p:extLst>
      <p:ext uri="{BB962C8B-B14F-4D97-AF65-F5344CB8AC3E}">
        <p14:creationId xmlns:p14="http://schemas.microsoft.com/office/powerpoint/2010/main" val="951567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0490-0151-4666-9A7C-60BFD6D76E2D}"/>
              </a:ext>
            </a:extLst>
          </p:cNvPr>
          <p:cNvSpPr>
            <a:spLocks noGrp="1"/>
          </p:cNvSpPr>
          <p:nvPr>
            <p:ph type="title"/>
          </p:nvPr>
        </p:nvSpPr>
        <p:spPr>
          <a:xfrm>
            <a:off x="583473" y="286603"/>
            <a:ext cx="11286309" cy="1450757"/>
          </a:xfrm>
        </p:spPr>
        <p:txBody>
          <a:bodyPr>
            <a:noAutofit/>
          </a:bodyPr>
          <a:lstStyle/>
          <a:p>
            <a:r>
              <a:rPr lang="en-US" sz="3600" dirty="0">
                <a:effectLst>
                  <a:outerShdw blurRad="38100" dist="38100" dir="2700000" algn="tl">
                    <a:srgbClr val="000000">
                      <a:alpha val="43137"/>
                    </a:srgbClr>
                  </a:outerShdw>
                </a:effectLst>
              </a:rPr>
              <a:t>In November 2016, </a:t>
            </a:r>
            <a:r>
              <a:rPr lang="en-US" sz="3600" b="1" dirty="0">
                <a:effectLst>
                  <a:outerShdw blurRad="38100" dist="38100" dir="2700000" algn="tl">
                    <a:srgbClr val="000000">
                      <a:alpha val="43137"/>
                    </a:srgbClr>
                  </a:outerShdw>
                </a:effectLst>
              </a:rPr>
              <a:t>scikit-learn</a:t>
            </a:r>
            <a:r>
              <a:rPr lang="en-US" sz="3600" dirty="0">
                <a:effectLst>
                  <a:outerShdw blurRad="38100" dist="38100" dir="2700000" algn="tl">
                    <a:srgbClr val="000000">
                      <a:alpha val="43137"/>
                    </a:srgbClr>
                  </a:outerShdw>
                </a:effectLst>
              </a:rPr>
              <a:t> became a No. 1 open source machine learning project for Python, according to </a:t>
            </a:r>
            <a:r>
              <a:rPr lang="en-US" sz="3600" dirty="0" err="1">
                <a:effectLst>
                  <a:outerShdw blurRad="38100" dist="38100" dir="2700000" algn="tl">
                    <a:srgbClr val="000000">
                      <a:alpha val="43137"/>
                    </a:srgbClr>
                  </a:outerShdw>
                </a:effectLst>
              </a:rPr>
              <a:t>KDNuggets</a:t>
            </a:r>
            <a:r>
              <a:rPr lang="en-US" sz="3600" dirty="0">
                <a:effectLst>
                  <a:outerShdw blurRad="38100" dist="38100" dir="2700000" algn="tl">
                    <a:srgbClr val="000000">
                      <a:alpha val="43137"/>
                    </a:srgbClr>
                  </a:outerShdw>
                </a:effectLst>
              </a:rPr>
              <a:t>.</a:t>
            </a:r>
          </a:p>
        </p:txBody>
      </p:sp>
      <p:pic>
        <p:nvPicPr>
          <p:cNvPr id="5122" name="Picture 2" descr="https://www.altexsoft.com/media/2017/08/%5E4275D3AF463329B3C66C6157C233DBF8F6B2BCCF49CC64ABE9%5Epimgpsh_fullsize_distr.png">
            <a:extLst>
              <a:ext uri="{FF2B5EF4-FFF2-40B4-BE49-F238E27FC236}">
                <a16:creationId xmlns:a16="http://schemas.microsoft.com/office/drawing/2014/main" id="{E3412163-0ABB-48F8-B507-8C3660E85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593" y="1853019"/>
            <a:ext cx="7946407" cy="439792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B512ED9-54E6-4181-A4B5-BEA574BC1DFD}"/>
              </a:ext>
            </a:extLst>
          </p:cNvPr>
          <p:cNvSpPr/>
          <p:nvPr/>
        </p:nvSpPr>
        <p:spPr>
          <a:xfrm>
            <a:off x="8273603" y="3991019"/>
            <a:ext cx="2037806" cy="6879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BB22B96-8091-4DE2-9136-CAF403FC826A}"/>
              </a:ext>
            </a:extLst>
          </p:cNvPr>
          <p:cNvSpPr/>
          <p:nvPr/>
        </p:nvSpPr>
        <p:spPr>
          <a:xfrm>
            <a:off x="9662163" y="4637318"/>
            <a:ext cx="2037806" cy="6879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EC2861C-9EBE-4D59-81A5-C90E4A33F4F0}"/>
              </a:ext>
            </a:extLst>
          </p:cNvPr>
          <p:cNvSpPr/>
          <p:nvPr/>
        </p:nvSpPr>
        <p:spPr>
          <a:xfrm>
            <a:off x="7328256" y="4646027"/>
            <a:ext cx="2037806" cy="6879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05A78E-6548-4298-A362-B3EA09C1D5B2}"/>
              </a:ext>
            </a:extLst>
          </p:cNvPr>
          <p:cNvSpPr/>
          <p:nvPr/>
        </p:nvSpPr>
        <p:spPr>
          <a:xfrm>
            <a:off x="7302139" y="5299167"/>
            <a:ext cx="2037806" cy="6879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E528027-6317-4A1C-8684-B5962E6EB382}"/>
              </a:ext>
            </a:extLst>
          </p:cNvPr>
          <p:cNvSpPr txBox="1"/>
          <p:nvPr/>
        </p:nvSpPr>
        <p:spPr>
          <a:xfrm>
            <a:off x="339634" y="1791467"/>
            <a:ext cx="4328159" cy="4247317"/>
          </a:xfrm>
          <a:prstGeom prst="rect">
            <a:avLst/>
          </a:prstGeom>
          <a:noFill/>
        </p:spPr>
        <p:txBody>
          <a:bodyPr wrap="square" rtlCol="0">
            <a:spAutoFit/>
          </a:bodyPr>
          <a:lstStyle/>
          <a:p>
            <a:r>
              <a:rPr lang="en-US" sz="3000" b="1" dirty="0">
                <a:effectLst>
                  <a:outerShdw blurRad="38100" dist="38100" dir="2700000" algn="tl">
                    <a:srgbClr val="000000">
                      <a:alpha val="43137"/>
                    </a:srgbClr>
                  </a:outerShdw>
                </a:effectLst>
              </a:rPr>
              <a:t>scikit-learn</a:t>
            </a:r>
            <a:r>
              <a:rPr lang="en-US" sz="3000" dirty="0"/>
              <a:t> is a high level library designed for supervised and unsupervised machine learning algorithms.</a:t>
            </a:r>
          </a:p>
          <a:p>
            <a:endParaRPr lang="en-US" sz="3000" dirty="0"/>
          </a:p>
          <a:p>
            <a:r>
              <a:rPr lang="en-US" sz="3000" dirty="0"/>
              <a:t>It is built on other Python libraries, and precisely for machine learning.</a:t>
            </a:r>
          </a:p>
        </p:txBody>
      </p:sp>
    </p:spTree>
    <p:extLst>
      <p:ext uri="{BB962C8B-B14F-4D97-AF65-F5344CB8AC3E}">
        <p14:creationId xmlns:p14="http://schemas.microsoft.com/office/powerpoint/2010/main" val="13282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4396E67-64AA-4DF7-91E5-106D8F38666B}"/>
              </a:ext>
            </a:extLst>
          </p:cNvPr>
          <p:cNvSpPr>
            <a:spLocks noGrp="1" noChangeArrowheads="1"/>
          </p:cNvSpPr>
          <p:nvPr>
            <p:ph type="title"/>
          </p:nvPr>
        </p:nvSpPr>
        <p:spPr/>
        <p:txBody>
          <a:bodyPr/>
          <a:lstStyle/>
          <a:p>
            <a:r>
              <a:rPr lang="en-US" altLang="en-US" b="1" dirty="0">
                <a:effectLst>
                  <a:outerShdw blurRad="38100" dist="38100" dir="2700000" algn="tl">
                    <a:srgbClr val="000000">
                      <a:alpha val="43137"/>
                    </a:srgbClr>
                  </a:outerShdw>
                </a:effectLst>
              </a:rPr>
              <a:t>INSTRUCTOR INFORMATION:</a:t>
            </a:r>
          </a:p>
        </p:txBody>
      </p:sp>
      <p:sp>
        <p:nvSpPr>
          <p:cNvPr id="20483" name="Content Placeholder 2">
            <a:extLst>
              <a:ext uri="{FF2B5EF4-FFF2-40B4-BE49-F238E27FC236}">
                <a16:creationId xmlns:a16="http://schemas.microsoft.com/office/drawing/2014/main" id="{4D021FA6-CD78-4136-93AD-AA106E8AFDB3}"/>
              </a:ext>
            </a:extLst>
          </p:cNvPr>
          <p:cNvSpPr>
            <a:spLocks noGrp="1" noChangeArrowheads="1"/>
          </p:cNvSpPr>
          <p:nvPr>
            <p:ph idx="1"/>
          </p:nvPr>
        </p:nvSpPr>
        <p:spPr/>
        <p:txBody>
          <a:bodyPr>
            <a:normAutofit fontScale="92500"/>
          </a:bodyPr>
          <a:lstStyle/>
          <a:p>
            <a:r>
              <a:rPr lang="en-US" altLang="en-US" dirty="0"/>
              <a:t>Name: David Zeng, PhD in Information Systems, MBA, and MSCS</a:t>
            </a:r>
          </a:p>
          <a:p>
            <a:r>
              <a:rPr lang="en-US" altLang="en-US" dirty="0"/>
              <a:t>Director of CBAR: https://dsu.edu/research/madison-cyber-labs/cbar.html</a:t>
            </a:r>
          </a:p>
          <a:p>
            <a:r>
              <a:rPr lang="en-US" altLang="en-US" dirty="0"/>
              <a:t>Office: East Hall 317</a:t>
            </a:r>
            <a:endParaRPr lang="en-US" altLang="en-US" b="1" dirty="0"/>
          </a:p>
          <a:p>
            <a:r>
              <a:rPr lang="en-US" altLang="en-US" dirty="0"/>
              <a:t>Available on Zoom if you need to talk to me</a:t>
            </a:r>
            <a:endParaRPr lang="en-US" altLang="en-US" b="1" dirty="0"/>
          </a:p>
          <a:p>
            <a:r>
              <a:rPr lang="en-US" altLang="en-US" dirty="0"/>
              <a:t>Email address: David.Zeng@dsu.edu</a:t>
            </a:r>
            <a:endParaRPr lang="en-US" altLang="en-US" b="1" dirty="0"/>
          </a:p>
          <a:p>
            <a:r>
              <a:rPr lang="en-US" altLang="en-US" dirty="0"/>
              <a:t>Office hours: </a:t>
            </a:r>
            <a:r>
              <a:rPr lang="en-US" altLang="en-US" b="1" dirty="0">
                <a:effectLst>
                  <a:outerShdw blurRad="38100" dist="38100" dir="2700000" algn="tl">
                    <a:srgbClr val="000000">
                      <a:alpha val="43137"/>
                    </a:srgbClr>
                  </a:outerShdw>
                </a:effectLst>
              </a:rPr>
              <a:t>Mon. Wed. Thu. 10 am ~ 1 pm.</a:t>
            </a:r>
          </a:p>
          <a:p>
            <a:r>
              <a:rPr lang="en-US" altLang="en-US" b="1" dirty="0"/>
              <a:t>Use Email to schedule appointments</a:t>
            </a:r>
          </a:p>
          <a:p>
            <a:r>
              <a:rPr lang="en-US" altLang="en-US" b="1" dirty="0"/>
              <a:t>Expect to use at least 5 hours/week to do the course work to succeed!</a:t>
            </a:r>
          </a:p>
          <a:p>
            <a:endParaRPr lang="en-US" altLang="en-US" dirty="0"/>
          </a:p>
        </p:txBody>
      </p:sp>
    </p:spTree>
    <p:extLst>
      <p:ext uri="{BB962C8B-B14F-4D97-AF65-F5344CB8AC3E}">
        <p14:creationId xmlns:p14="http://schemas.microsoft.com/office/powerpoint/2010/main" val="70284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59B8E30-A581-44E9-8E63-106DAD2234A5}"/>
              </a:ext>
            </a:extLst>
          </p:cNvPr>
          <p:cNvSpPr>
            <a:spLocks noGrp="1" noChangeArrowheads="1"/>
          </p:cNvSpPr>
          <p:nvPr>
            <p:ph type="title"/>
          </p:nvPr>
        </p:nvSpPr>
        <p:spPr>
          <a:xfrm>
            <a:off x="1905000" y="304800"/>
            <a:ext cx="8280400" cy="533400"/>
          </a:xfrm>
        </p:spPr>
        <p:txBody>
          <a:bodyPr>
            <a:normAutofit fontScale="90000"/>
          </a:bodyPr>
          <a:lstStyle/>
          <a:p>
            <a:r>
              <a:rPr lang="en-US" altLang="en-US" b="1" dirty="0"/>
              <a:t>COURSE DESCRIPTION&amp; GOALS</a:t>
            </a:r>
          </a:p>
        </p:txBody>
      </p:sp>
      <p:sp>
        <p:nvSpPr>
          <p:cNvPr id="21507" name="Content Placeholder 2">
            <a:extLst>
              <a:ext uri="{FF2B5EF4-FFF2-40B4-BE49-F238E27FC236}">
                <a16:creationId xmlns:a16="http://schemas.microsoft.com/office/drawing/2014/main" id="{2ED6252C-0569-42ED-B9E8-7485C687D034}"/>
              </a:ext>
            </a:extLst>
          </p:cNvPr>
          <p:cNvSpPr>
            <a:spLocks noGrp="1" noChangeArrowheads="1"/>
          </p:cNvSpPr>
          <p:nvPr>
            <p:ph idx="1"/>
          </p:nvPr>
        </p:nvSpPr>
        <p:spPr>
          <a:xfrm>
            <a:off x="838200" y="1224794"/>
            <a:ext cx="10515600" cy="5519956"/>
          </a:xfrm>
        </p:spPr>
        <p:txBody>
          <a:bodyPr>
            <a:normAutofit/>
          </a:bodyPr>
          <a:lstStyle/>
          <a:p>
            <a:pPr>
              <a:defRPr/>
            </a:pPr>
            <a:r>
              <a:rPr lang="en-US" dirty="0"/>
              <a:t>This course introduces </a:t>
            </a:r>
            <a:r>
              <a:rPr lang="en-US" b="1" dirty="0">
                <a:effectLst>
                  <a:outerShdw blurRad="38100" dist="38100" dir="2700000" algn="tl">
                    <a:srgbClr val="000000">
                      <a:alpha val="43137"/>
                    </a:srgbClr>
                  </a:outerShdw>
                </a:effectLst>
              </a:rPr>
              <a:t>Python for Data Science </a:t>
            </a:r>
            <a:r>
              <a:rPr lang="en-US" dirty="0"/>
              <a:t>with an emphasis on </a:t>
            </a:r>
            <a:r>
              <a:rPr lang="en-US" b="1" dirty="0">
                <a:effectLst>
                  <a:outerShdw blurRad="38100" dist="38100" dir="2700000" algn="tl">
                    <a:srgbClr val="000000">
                      <a:alpha val="43137"/>
                    </a:srgbClr>
                  </a:outerShdw>
                </a:effectLst>
              </a:rPr>
              <a:t>high-level libraries and APIs</a:t>
            </a:r>
            <a:r>
              <a:rPr lang="en-US" dirty="0"/>
              <a:t>. </a:t>
            </a:r>
          </a:p>
          <a:p>
            <a:pPr>
              <a:defRPr/>
            </a:pPr>
            <a:r>
              <a:rPr lang="en-US" altLang="en-US" dirty="0"/>
              <a:t>Hand-on exercises with </a:t>
            </a:r>
            <a:r>
              <a:rPr lang="en-US" altLang="en-US" b="1" dirty="0">
                <a:effectLst>
                  <a:outerShdw blurRad="38100" dist="38100" dir="2700000" algn="tl">
                    <a:srgbClr val="000000">
                      <a:alpha val="43137"/>
                    </a:srgbClr>
                  </a:outerShdw>
                </a:effectLst>
              </a:rPr>
              <a:t>Python </a:t>
            </a:r>
            <a:r>
              <a:rPr lang="en-US" altLang="en-US" dirty="0"/>
              <a:t>machine learning package</a:t>
            </a:r>
            <a:r>
              <a:rPr lang="en-US" altLang="en-US" b="1" dirty="0">
                <a:effectLst>
                  <a:outerShdw blurRad="38100" dist="38100" dir="2700000" algn="tl">
                    <a:srgbClr val="000000">
                      <a:alpha val="43137"/>
                    </a:srgbClr>
                  </a:outerShdw>
                </a:effectLst>
              </a:rPr>
              <a:t> </a:t>
            </a:r>
            <a:r>
              <a:rPr lang="en-US" altLang="en-US" b="1" dirty="0" err="1">
                <a:effectLst>
                  <a:outerShdw blurRad="38100" dist="38100" dir="2700000" algn="tl">
                    <a:srgbClr val="000000">
                      <a:alpha val="43137"/>
                    </a:srgbClr>
                  </a:outerShdw>
                </a:effectLst>
              </a:rPr>
              <a:t>scikit</a:t>
            </a:r>
            <a:r>
              <a:rPr lang="en-US" altLang="en-US" b="1" dirty="0">
                <a:effectLst>
                  <a:outerShdw blurRad="38100" dist="38100" dir="2700000" algn="tl">
                    <a:srgbClr val="000000">
                      <a:alpha val="43137"/>
                    </a:srgbClr>
                  </a:outerShdw>
                </a:effectLst>
              </a:rPr>
              <a:t>-learn</a:t>
            </a:r>
            <a:r>
              <a:rPr lang="en-US" altLang="en-US" dirty="0"/>
              <a:t>.</a:t>
            </a:r>
          </a:p>
          <a:p>
            <a:pPr>
              <a:defRPr/>
            </a:pPr>
            <a:r>
              <a:rPr lang="en-US" altLang="en-US" dirty="0"/>
              <a:t>Other essential libraries: </a:t>
            </a:r>
            <a:r>
              <a:rPr lang="en-US" altLang="en-US" b="1" dirty="0" err="1">
                <a:effectLst>
                  <a:outerShdw blurRad="38100" dist="38100" dir="2700000" algn="tl">
                    <a:srgbClr val="000000">
                      <a:alpha val="43137"/>
                    </a:srgbClr>
                  </a:outerShdw>
                </a:effectLst>
              </a:rPr>
              <a:t>numpy</a:t>
            </a:r>
            <a:r>
              <a:rPr lang="en-US" altLang="en-US" dirty="0"/>
              <a:t> (providing </a:t>
            </a:r>
            <a:r>
              <a:rPr lang="en-US" altLang="en-US" dirty="0" err="1"/>
              <a:t>ndarray</a:t>
            </a:r>
            <a:r>
              <a:rPr lang="en-US" altLang="en-US" dirty="0"/>
              <a:t> for mathematical computations), </a:t>
            </a:r>
            <a:r>
              <a:rPr lang="en-US" altLang="en-US" b="1" dirty="0">
                <a:effectLst>
                  <a:outerShdw blurRad="38100" dist="38100" dir="2700000" algn="tl">
                    <a:srgbClr val="000000">
                      <a:alpha val="43137"/>
                    </a:srgbClr>
                  </a:outerShdw>
                </a:effectLst>
              </a:rPr>
              <a:t>pandas</a:t>
            </a:r>
            <a:r>
              <a:rPr lang="en-US" altLang="en-US" dirty="0"/>
              <a:t> (providing </a:t>
            </a:r>
            <a:r>
              <a:rPr lang="en-US" altLang="en-US" dirty="0" err="1"/>
              <a:t>DataFrame</a:t>
            </a:r>
            <a:r>
              <a:rPr lang="en-US" altLang="en-US" dirty="0"/>
              <a:t> for data analytics), </a:t>
            </a:r>
            <a:r>
              <a:rPr lang="en-US" altLang="en-US" b="1" dirty="0">
                <a:effectLst>
                  <a:outerShdw blurRad="38100" dist="38100" dir="2700000" algn="tl">
                    <a:srgbClr val="000000">
                      <a:alpha val="43137"/>
                    </a:srgbClr>
                  </a:outerShdw>
                </a:effectLst>
              </a:rPr>
              <a:t>matplotlib</a:t>
            </a:r>
            <a:r>
              <a:rPr lang="en-US" altLang="en-US" dirty="0"/>
              <a:t> (for visualization), and </a:t>
            </a:r>
            <a:r>
              <a:rPr lang="en-US" altLang="en-US" b="1" dirty="0">
                <a:effectLst>
                  <a:outerShdw blurRad="38100" dist="38100" dir="2700000" algn="tl">
                    <a:srgbClr val="000000">
                      <a:alpha val="43137"/>
                    </a:srgbClr>
                  </a:outerShdw>
                </a:effectLst>
              </a:rPr>
              <a:t>TensorFlow</a:t>
            </a:r>
            <a:r>
              <a:rPr lang="en-US" altLang="en-US" dirty="0"/>
              <a:t>/</a:t>
            </a:r>
            <a:r>
              <a:rPr lang="en-US" altLang="en-US" b="1" dirty="0" err="1">
                <a:effectLst>
                  <a:outerShdw blurRad="38100" dist="38100" dir="2700000" algn="tl">
                    <a:srgbClr val="000000">
                      <a:alpha val="43137"/>
                    </a:srgbClr>
                  </a:outerShdw>
                </a:effectLst>
              </a:rPr>
              <a:t>Keras</a:t>
            </a:r>
            <a:r>
              <a:rPr lang="en-US" altLang="en-US" dirty="0"/>
              <a:t> (for Deep Learning).</a:t>
            </a:r>
          </a:p>
          <a:p>
            <a:pPr>
              <a:defRPr/>
            </a:pPr>
            <a:r>
              <a:rPr lang="en-US" altLang="en-US" b="1" dirty="0" err="1">
                <a:effectLst>
                  <a:outerShdw blurRad="38100" dist="38100" dir="2700000" algn="tl">
                    <a:srgbClr val="000000">
                      <a:alpha val="43137"/>
                    </a:srgbClr>
                  </a:outerShdw>
                </a:effectLst>
              </a:rPr>
              <a:t>Jupyter</a:t>
            </a:r>
            <a:r>
              <a:rPr lang="en-US" altLang="en-US" b="1" dirty="0">
                <a:effectLst>
                  <a:outerShdw blurRad="38100" dist="38100" dir="2700000" algn="tl">
                    <a:srgbClr val="000000">
                      <a:alpha val="43137"/>
                    </a:srgbClr>
                  </a:outerShdw>
                </a:effectLst>
              </a:rPr>
              <a:t> Notebook </a:t>
            </a:r>
            <a:r>
              <a:rPr lang="en-US" altLang="en-US" dirty="0"/>
              <a:t>as a highly effective learning tool.</a:t>
            </a:r>
          </a:p>
          <a:p>
            <a:pPr lvl="1">
              <a:defRPr/>
            </a:pPr>
            <a:r>
              <a:rPr lang="en-US" altLang="en-US" dirty="0"/>
              <a:t>Run Python codes</a:t>
            </a:r>
          </a:p>
          <a:p>
            <a:pPr lvl="1">
              <a:defRPr/>
            </a:pPr>
            <a:r>
              <a:rPr lang="en-US" altLang="en-US" dirty="0"/>
              <a:t>Note-taking</a:t>
            </a:r>
          </a:p>
          <a:p>
            <a:pPr lvl="1">
              <a:defRPr/>
            </a:pPr>
            <a:r>
              <a:rPr lang="en-US" altLang="en-US" dirty="0"/>
              <a:t>Attached images, hyperlinks, etc.</a:t>
            </a:r>
          </a:p>
          <a:p>
            <a:pPr lvl="1">
              <a:defRPr/>
            </a:pPr>
            <a:endParaRPr lang="en-US" altLang="en-US" dirty="0"/>
          </a:p>
        </p:txBody>
      </p:sp>
    </p:spTree>
    <p:extLst>
      <p:ext uri="{BB962C8B-B14F-4D97-AF65-F5344CB8AC3E}">
        <p14:creationId xmlns:p14="http://schemas.microsoft.com/office/powerpoint/2010/main" val="1968388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4A7C879-F693-49FC-BDC1-9C51214F05AE}"/>
              </a:ext>
            </a:extLst>
          </p:cNvPr>
          <p:cNvSpPr>
            <a:spLocks noGrp="1" noChangeArrowheads="1"/>
          </p:cNvSpPr>
          <p:nvPr>
            <p:ph type="title"/>
          </p:nvPr>
        </p:nvSpPr>
        <p:spPr>
          <a:xfrm>
            <a:off x="1905000" y="0"/>
            <a:ext cx="8280400" cy="1066800"/>
          </a:xfrm>
        </p:spPr>
        <p:txBody>
          <a:bodyPr>
            <a:noAutofit/>
          </a:bodyPr>
          <a:lstStyle/>
          <a:p>
            <a:r>
              <a:rPr lang="en-US" altLang="en-US" sz="3600" b="1" dirty="0">
                <a:effectLst>
                  <a:outerShdw blurRad="38100" dist="38100" dir="2700000" algn="tl">
                    <a:srgbClr val="000000">
                      <a:alpha val="43137"/>
                    </a:srgbClr>
                  </a:outerShdw>
                </a:effectLst>
              </a:rPr>
              <a:t>Upon completion of this course, </a:t>
            </a:r>
            <a:br>
              <a:rPr lang="en-US" altLang="en-US" sz="3600" b="1" dirty="0">
                <a:effectLst>
                  <a:outerShdw blurRad="38100" dist="38100" dir="2700000" algn="tl">
                    <a:srgbClr val="000000">
                      <a:alpha val="43137"/>
                    </a:srgbClr>
                  </a:outerShdw>
                </a:effectLst>
              </a:rPr>
            </a:br>
            <a:r>
              <a:rPr lang="en-US" altLang="en-US" sz="3600" b="1" dirty="0">
                <a:effectLst>
                  <a:outerShdw blurRad="38100" dist="38100" dir="2700000" algn="tl">
                    <a:srgbClr val="000000">
                      <a:alpha val="43137"/>
                    </a:srgbClr>
                  </a:outerShdw>
                </a:effectLst>
              </a:rPr>
              <a:t>the students should be able to:</a:t>
            </a:r>
          </a:p>
        </p:txBody>
      </p:sp>
      <p:sp>
        <p:nvSpPr>
          <p:cNvPr id="22531" name="Content Placeholder 2">
            <a:extLst>
              <a:ext uri="{FF2B5EF4-FFF2-40B4-BE49-F238E27FC236}">
                <a16:creationId xmlns:a16="http://schemas.microsoft.com/office/drawing/2014/main" id="{F7E7D527-3816-4D60-9AAE-C75552C43FE0}"/>
              </a:ext>
            </a:extLst>
          </p:cNvPr>
          <p:cNvSpPr>
            <a:spLocks noGrp="1" noChangeArrowheads="1"/>
          </p:cNvSpPr>
          <p:nvPr>
            <p:ph idx="1"/>
          </p:nvPr>
        </p:nvSpPr>
        <p:spPr>
          <a:xfrm>
            <a:off x="1828800" y="1066800"/>
            <a:ext cx="8686800" cy="5638800"/>
          </a:xfrm>
        </p:spPr>
        <p:txBody>
          <a:bodyPr/>
          <a:lstStyle/>
          <a:p>
            <a:pPr>
              <a:defRPr/>
            </a:pPr>
            <a:r>
              <a:rPr lang="en-US" altLang="en-US" dirty="0"/>
              <a:t>Understand </a:t>
            </a:r>
            <a:r>
              <a:rPr lang="en-US" dirty="0"/>
              <a:t>the core ideas of programming - flow control, input and output, data structures (e.g., arrays, lists, and </a:t>
            </a:r>
            <a:r>
              <a:rPr lang="en-US" dirty="0" err="1"/>
              <a:t>DataFrames</a:t>
            </a:r>
            <a:r>
              <a:rPr lang="en-US" dirty="0"/>
              <a:t>). </a:t>
            </a:r>
          </a:p>
          <a:p>
            <a:pPr>
              <a:defRPr/>
            </a:pPr>
            <a:r>
              <a:rPr lang="en-US" altLang="en-US" dirty="0"/>
              <a:t>Understand </a:t>
            </a:r>
            <a:r>
              <a:rPr lang="en-US" dirty="0"/>
              <a:t>the core ideas of Classes, Objects, and high-level APIs</a:t>
            </a:r>
            <a:endParaRPr lang="en-US" altLang="en-US" dirty="0"/>
          </a:p>
          <a:p>
            <a:pPr>
              <a:defRPr/>
            </a:pPr>
            <a:r>
              <a:rPr lang="en-US" altLang="en-US" dirty="0"/>
              <a:t>Gain solid knowledge on some of the most popular data science modules in </a:t>
            </a:r>
            <a:r>
              <a:rPr lang="en-US" altLang="en-US" b="1" dirty="0">
                <a:effectLst>
                  <a:outerShdw blurRad="38100" dist="38100" dir="2700000" algn="tl">
                    <a:srgbClr val="000000">
                      <a:alpha val="43137"/>
                    </a:srgbClr>
                  </a:outerShdw>
                </a:effectLst>
              </a:rPr>
              <a:t>Python:</a:t>
            </a:r>
          </a:p>
          <a:p>
            <a:pPr lvl="1">
              <a:defRPr/>
            </a:pPr>
            <a:r>
              <a:rPr lang="en-US" altLang="en-US" b="1" dirty="0" err="1">
                <a:effectLst>
                  <a:outerShdw blurRad="38100" dist="38100" dir="2700000" algn="tl">
                    <a:srgbClr val="000000">
                      <a:alpha val="43137"/>
                    </a:srgbClr>
                  </a:outerShdw>
                </a:effectLst>
              </a:rPr>
              <a:t>Numpy</a:t>
            </a:r>
            <a:endParaRPr lang="en-US" altLang="en-US" b="1" dirty="0">
              <a:effectLst>
                <a:outerShdw blurRad="38100" dist="38100" dir="2700000" algn="tl">
                  <a:srgbClr val="000000">
                    <a:alpha val="43137"/>
                  </a:srgbClr>
                </a:outerShdw>
              </a:effectLst>
            </a:endParaRPr>
          </a:p>
          <a:p>
            <a:pPr lvl="1">
              <a:defRPr/>
            </a:pPr>
            <a:r>
              <a:rPr lang="en-US" altLang="en-US" b="1" dirty="0">
                <a:effectLst>
                  <a:outerShdw blurRad="38100" dist="38100" dir="2700000" algn="tl">
                    <a:srgbClr val="000000">
                      <a:alpha val="43137"/>
                    </a:srgbClr>
                  </a:outerShdw>
                </a:effectLst>
              </a:rPr>
              <a:t>Pandas</a:t>
            </a:r>
          </a:p>
          <a:p>
            <a:pPr lvl="1">
              <a:defRPr/>
            </a:pPr>
            <a:r>
              <a:rPr lang="en-US" altLang="en-US" b="1" dirty="0" err="1">
                <a:effectLst>
                  <a:outerShdw blurRad="38100" dist="38100" dir="2700000" algn="tl">
                    <a:srgbClr val="000000">
                      <a:alpha val="43137"/>
                    </a:srgbClr>
                  </a:outerShdw>
                </a:effectLst>
              </a:rPr>
              <a:t>Matplotlib</a:t>
            </a:r>
            <a:endParaRPr lang="en-US" altLang="en-US" b="1" dirty="0">
              <a:effectLst>
                <a:outerShdw blurRad="38100" dist="38100" dir="2700000" algn="tl">
                  <a:srgbClr val="000000">
                    <a:alpha val="43137"/>
                  </a:srgbClr>
                </a:outerShdw>
              </a:effectLst>
            </a:endParaRPr>
          </a:p>
          <a:p>
            <a:pPr lvl="1">
              <a:defRPr/>
            </a:pPr>
            <a:r>
              <a:rPr lang="en-US" altLang="en-US" b="1" dirty="0" err="1">
                <a:effectLst>
                  <a:outerShdw blurRad="38100" dist="38100" dir="2700000" algn="tl">
                    <a:srgbClr val="000000">
                      <a:alpha val="43137"/>
                    </a:srgbClr>
                  </a:outerShdw>
                </a:effectLst>
              </a:rPr>
              <a:t>Scikit</a:t>
            </a:r>
            <a:r>
              <a:rPr lang="en-US" altLang="en-US" b="1" dirty="0">
                <a:effectLst>
                  <a:outerShdw blurRad="38100" dist="38100" dir="2700000" algn="tl">
                    <a:srgbClr val="000000">
                      <a:alpha val="43137"/>
                    </a:srgbClr>
                  </a:outerShdw>
                </a:effectLst>
              </a:rPr>
              <a:t>-learn</a:t>
            </a:r>
          </a:p>
          <a:p>
            <a:pPr lvl="1">
              <a:defRPr/>
            </a:pPr>
            <a:r>
              <a:rPr lang="en-US" altLang="en-US" b="1" dirty="0" err="1">
                <a:effectLst>
                  <a:outerShdw blurRad="38100" dist="38100" dir="2700000" algn="tl">
                    <a:srgbClr val="000000">
                      <a:alpha val="43137"/>
                    </a:srgbClr>
                  </a:outerShdw>
                </a:effectLst>
              </a:rPr>
              <a:t>TensorFlow</a:t>
            </a:r>
            <a:endParaRPr lang="en-US" altLang="en-US" b="1" dirty="0">
              <a:effectLst>
                <a:outerShdw blurRad="38100" dist="38100" dir="2700000" algn="tl">
                  <a:srgbClr val="000000">
                    <a:alpha val="43137"/>
                  </a:srgbClr>
                </a:outerShdw>
              </a:effectLst>
            </a:endParaRPr>
          </a:p>
          <a:p>
            <a:pPr lvl="1">
              <a:defRPr/>
            </a:pPr>
            <a:r>
              <a:rPr lang="en-US" altLang="en-US" b="1" dirty="0" err="1">
                <a:effectLst>
                  <a:outerShdw blurRad="38100" dist="38100" dir="2700000" algn="tl">
                    <a:srgbClr val="000000">
                      <a:alpha val="43137"/>
                    </a:srgbClr>
                  </a:outerShdw>
                </a:effectLst>
              </a:rPr>
              <a:t>Keras</a:t>
            </a:r>
            <a:endParaRPr lang="en-US" altLang="en-US" dirty="0"/>
          </a:p>
          <a:p>
            <a:pPr>
              <a:defRPr/>
            </a:pPr>
            <a:endParaRPr lang="en-US" altLang="en-US" dirty="0"/>
          </a:p>
        </p:txBody>
      </p:sp>
    </p:spTree>
    <p:extLst>
      <p:ext uri="{BB962C8B-B14F-4D97-AF65-F5344CB8AC3E}">
        <p14:creationId xmlns:p14="http://schemas.microsoft.com/office/powerpoint/2010/main" val="4058681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57184E30-E61B-496E-B596-8740E2CECC81}"/>
              </a:ext>
            </a:extLst>
          </p:cNvPr>
          <p:cNvSpPr>
            <a:spLocks noGrp="1" noChangeArrowheads="1"/>
          </p:cNvSpPr>
          <p:nvPr>
            <p:ph type="title"/>
          </p:nvPr>
        </p:nvSpPr>
        <p:spPr>
          <a:xfrm>
            <a:off x="1905000" y="304799"/>
            <a:ext cx="8280400" cy="852881"/>
          </a:xfrm>
        </p:spPr>
        <p:txBody>
          <a:bodyPr>
            <a:normAutofit/>
          </a:bodyPr>
          <a:lstStyle/>
          <a:p>
            <a:r>
              <a:rPr lang="en-US" altLang="en-US" b="1" dirty="0">
                <a:effectLst>
                  <a:outerShdw blurRad="38100" dist="38100" dir="2700000" algn="tl">
                    <a:srgbClr val="000000">
                      <a:alpha val="43137"/>
                    </a:srgbClr>
                  </a:outerShdw>
                </a:effectLst>
              </a:rPr>
              <a:t>How is the course/lecture delivered?</a:t>
            </a:r>
          </a:p>
        </p:txBody>
      </p:sp>
      <p:sp>
        <p:nvSpPr>
          <p:cNvPr id="3" name="Content Placeholder 2">
            <a:extLst>
              <a:ext uri="{FF2B5EF4-FFF2-40B4-BE49-F238E27FC236}">
                <a16:creationId xmlns:a16="http://schemas.microsoft.com/office/drawing/2014/main" id="{D36EC45B-695E-481C-BA6E-8ABD9F04C458}"/>
              </a:ext>
            </a:extLst>
          </p:cNvPr>
          <p:cNvSpPr>
            <a:spLocks noGrp="1"/>
          </p:cNvSpPr>
          <p:nvPr>
            <p:ph idx="1"/>
          </p:nvPr>
        </p:nvSpPr>
        <p:spPr>
          <a:xfrm>
            <a:off x="838200" y="1384184"/>
            <a:ext cx="10515600" cy="5268286"/>
          </a:xfrm>
        </p:spPr>
        <p:txBody>
          <a:bodyPr/>
          <a:lstStyle/>
          <a:p>
            <a:pPr>
              <a:defRPr/>
            </a:pPr>
            <a:r>
              <a:rPr lang="en-US" b="1" dirty="0"/>
              <a:t>How should you allocate my time/effort, roughly?</a:t>
            </a:r>
          </a:p>
          <a:p>
            <a:pPr>
              <a:defRPr/>
            </a:pPr>
            <a:r>
              <a:rPr lang="en-US" dirty="0"/>
              <a:t>1/3 or less on the </a:t>
            </a:r>
            <a:r>
              <a:rPr lang="en-US" b="1" dirty="0">
                <a:effectLst>
                  <a:outerShdw blurRad="38100" dist="38100" dir="2700000" algn="tl">
                    <a:srgbClr val="000000">
                      <a:alpha val="43137"/>
                    </a:srgbClr>
                  </a:outerShdw>
                </a:effectLst>
              </a:rPr>
              <a:t>Basic (Python) Programming Concepts/Tools</a:t>
            </a:r>
          </a:p>
          <a:p>
            <a:pPr lvl="1">
              <a:defRPr/>
            </a:pPr>
            <a:r>
              <a:rPr lang="en-US" dirty="0"/>
              <a:t>Maybe more if you are very </a:t>
            </a:r>
            <a:r>
              <a:rPr lang="en-US" dirty="0" err="1"/>
              <a:t>very</a:t>
            </a:r>
            <a:r>
              <a:rPr lang="en-US" dirty="0"/>
              <a:t> far from STEM/Computers</a:t>
            </a:r>
          </a:p>
          <a:p>
            <a:pPr>
              <a:defRPr/>
            </a:pPr>
            <a:r>
              <a:rPr lang="en-US" dirty="0"/>
              <a:t>1/3 or more on </a:t>
            </a:r>
            <a:r>
              <a:rPr lang="en-US" b="1" dirty="0">
                <a:effectLst>
                  <a:outerShdw blurRad="38100" dist="38100" dir="2700000" algn="tl">
                    <a:srgbClr val="000000">
                      <a:alpha val="43137"/>
                    </a:srgbClr>
                  </a:outerShdw>
                </a:effectLst>
              </a:rPr>
              <a:t>Python modules for Data Science (</a:t>
            </a:r>
            <a:r>
              <a:rPr lang="en-US" b="1" dirty="0" err="1">
                <a:effectLst>
                  <a:outerShdw blurRad="38100" dist="38100" dir="2700000" algn="tl">
                    <a:srgbClr val="000000">
                      <a:alpha val="43137"/>
                    </a:srgbClr>
                  </a:outerShdw>
                </a:effectLst>
              </a:rPr>
              <a:t>numpy</a:t>
            </a:r>
            <a:r>
              <a:rPr lang="en-US" b="1" dirty="0">
                <a:effectLst>
                  <a:outerShdw blurRad="38100" dist="38100" dir="2700000" algn="tl">
                    <a:srgbClr val="000000">
                      <a:alpha val="43137"/>
                    </a:srgbClr>
                  </a:outerShdw>
                </a:effectLst>
              </a:rPr>
              <a:t>, pandas, </a:t>
            </a:r>
            <a:r>
              <a:rPr lang="en-US" b="1" dirty="0" err="1">
                <a:effectLst>
                  <a:outerShdw blurRad="38100" dist="38100" dir="2700000" algn="tl">
                    <a:srgbClr val="000000">
                      <a:alpha val="43137"/>
                    </a:srgbClr>
                  </a:outerShdw>
                </a:effectLst>
              </a:rPr>
              <a:t>matplotlib</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etc</a:t>
            </a:r>
            <a:r>
              <a:rPr lang="en-US" b="1" dirty="0">
                <a:effectLst>
                  <a:outerShdw blurRad="38100" dist="38100" dir="2700000" algn="tl">
                    <a:srgbClr val="000000">
                      <a:alpha val="43137"/>
                    </a:srgbClr>
                  </a:outerShdw>
                </a:effectLst>
              </a:rPr>
              <a:t>)</a:t>
            </a:r>
          </a:p>
          <a:p>
            <a:pPr>
              <a:defRPr/>
            </a:pPr>
            <a:r>
              <a:rPr lang="en-US" dirty="0"/>
              <a:t>≈ 1/3 on </a:t>
            </a:r>
            <a:r>
              <a:rPr lang="en-US" b="1" dirty="0" err="1">
                <a:effectLst>
                  <a:outerShdw blurRad="38100" dist="38100" dir="2700000" algn="tl">
                    <a:srgbClr val="000000">
                      <a:alpha val="43137"/>
                    </a:srgbClr>
                  </a:outerShdw>
                </a:effectLst>
              </a:rPr>
              <a:t>scikit</a:t>
            </a:r>
            <a:r>
              <a:rPr lang="en-US" b="1" dirty="0">
                <a:effectLst>
                  <a:outerShdw blurRad="38100" dist="38100" dir="2700000" algn="tl">
                    <a:srgbClr val="000000">
                      <a:alpha val="43137"/>
                    </a:srgbClr>
                  </a:outerShdw>
                </a:effectLst>
              </a:rPr>
              <a:t>-learn</a:t>
            </a:r>
          </a:p>
          <a:p>
            <a:pPr lvl="1">
              <a:defRPr/>
            </a:pPr>
            <a:r>
              <a:rPr lang="en-US" dirty="0"/>
              <a:t>Less if you have taken INFS 768 with me</a:t>
            </a:r>
          </a:p>
          <a:p>
            <a:pPr>
              <a:defRPr/>
            </a:pPr>
            <a:r>
              <a:rPr lang="en-US" b="1" dirty="0">
                <a:effectLst>
                  <a:outerShdw blurRad="38100" dist="38100" dir="2700000" algn="tl">
                    <a:srgbClr val="000000">
                      <a:alpha val="43137"/>
                    </a:srgbClr>
                  </a:outerShdw>
                </a:effectLst>
              </a:rPr>
              <a:t>Work with </a:t>
            </a:r>
            <a:r>
              <a:rPr lang="en-US" b="1" dirty="0" err="1">
                <a:effectLst>
                  <a:outerShdw blurRad="38100" dist="38100" dir="2700000" algn="tl">
                    <a:srgbClr val="000000">
                      <a:alpha val="43137"/>
                    </a:srgbClr>
                  </a:outerShdw>
                </a:effectLst>
              </a:rPr>
              <a:t>Jupyter</a:t>
            </a:r>
            <a:r>
              <a:rPr lang="en-US" b="1" dirty="0">
                <a:effectLst>
                  <a:outerShdw blurRad="38100" dist="38100" dir="2700000" algn="tl">
                    <a:srgbClr val="000000">
                      <a:alpha val="43137"/>
                    </a:srgbClr>
                  </a:outerShdw>
                </a:effectLst>
              </a:rPr>
              <a:t> Notebook files (.</a:t>
            </a:r>
            <a:r>
              <a:rPr lang="en-US" b="1" dirty="0" err="1">
                <a:effectLst>
                  <a:outerShdw blurRad="38100" dist="38100" dir="2700000" algn="tl">
                    <a:srgbClr val="000000">
                      <a:alpha val="43137"/>
                    </a:srgbClr>
                  </a:outerShdw>
                </a:effectLst>
              </a:rPr>
              <a:t>ipynb</a:t>
            </a:r>
            <a:r>
              <a:rPr lang="en-US" b="1" dirty="0">
                <a:effectLst>
                  <a:outerShdw blurRad="38100" dist="38100" dir="2700000" algn="tl">
                    <a:srgbClr val="000000">
                      <a:alpha val="43137"/>
                    </a:srgbClr>
                  </a:outerShdw>
                </a:effectLst>
              </a:rPr>
              <a:t>) extensively</a:t>
            </a:r>
          </a:p>
          <a:p>
            <a:pPr>
              <a:defRPr/>
            </a:pPr>
            <a:r>
              <a:rPr lang="en-US" b="1" dirty="0">
                <a:effectLst>
                  <a:outerShdw blurRad="38100" dist="38100" dir="2700000" algn="tl">
                    <a:srgbClr val="000000">
                      <a:alpha val="43137"/>
                    </a:srgbClr>
                  </a:outerShdw>
                </a:effectLst>
              </a:rPr>
              <a:t>Edit (not write) codes to enhance understanding</a:t>
            </a:r>
          </a:p>
          <a:p>
            <a:pPr lvl="1">
              <a:defRPr/>
            </a:pPr>
            <a:r>
              <a:rPr lang="en-US" b="1" dirty="0">
                <a:effectLst>
                  <a:outerShdw blurRad="38100" dist="38100" dir="2700000" algn="tl">
                    <a:srgbClr val="000000">
                      <a:alpha val="43137"/>
                    </a:srgbClr>
                  </a:outerShdw>
                </a:effectLst>
              </a:rPr>
              <a:t>Nature of the Assignments!</a:t>
            </a:r>
          </a:p>
          <a:p>
            <a:pPr>
              <a:defRPr/>
            </a:pPr>
            <a:r>
              <a:rPr lang="en-US" b="1" dirty="0">
                <a:effectLst>
                  <a:outerShdw blurRad="38100" dist="38100" dir="2700000" algn="tl">
                    <a:srgbClr val="000000">
                      <a:alpha val="43137"/>
                    </a:srgbClr>
                  </a:outerShdw>
                </a:effectLst>
              </a:rPr>
              <a:t>Do not solve programming issues during lectures</a:t>
            </a:r>
          </a:p>
          <a:p>
            <a:pPr>
              <a:defRPr/>
            </a:pPr>
            <a:endParaRPr lang="en-US" dirty="0"/>
          </a:p>
        </p:txBody>
      </p:sp>
    </p:spTree>
    <p:extLst>
      <p:ext uri="{BB962C8B-B14F-4D97-AF65-F5344CB8AC3E}">
        <p14:creationId xmlns:p14="http://schemas.microsoft.com/office/powerpoint/2010/main" val="417404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8939D7A-364C-4EA3-A6CD-978A8FAD1A6C}"/>
              </a:ext>
            </a:extLst>
          </p:cNvPr>
          <p:cNvSpPr>
            <a:spLocks noGrp="1" noChangeArrowheads="1"/>
          </p:cNvSpPr>
          <p:nvPr>
            <p:ph type="title"/>
          </p:nvPr>
        </p:nvSpPr>
        <p:spPr>
          <a:xfrm>
            <a:off x="1905000" y="0"/>
            <a:ext cx="8280400" cy="704674"/>
          </a:xfrm>
        </p:spPr>
        <p:txBody>
          <a:bodyPr>
            <a:normAutofit/>
          </a:bodyPr>
          <a:lstStyle/>
          <a:p>
            <a:r>
              <a:rPr lang="en-US" altLang="en-US" b="1" dirty="0"/>
              <a:t>This is NOT… (What to expect)</a:t>
            </a:r>
          </a:p>
        </p:txBody>
      </p:sp>
      <p:sp>
        <p:nvSpPr>
          <p:cNvPr id="24579" name="Content Placeholder 2">
            <a:extLst>
              <a:ext uri="{FF2B5EF4-FFF2-40B4-BE49-F238E27FC236}">
                <a16:creationId xmlns:a16="http://schemas.microsoft.com/office/drawing/2014/main" id="{540C0AA9-2679-430D-AFDE-C119D36C67B4}"/>
              </a:ext>
            </a:extLst>
          </p:cNvPr>
          <p:cNvSpPr>
            <a:spLocks noGrp="1" noChangeArrowheads="1"/>
          </p:cNvSpPr>
          <p:nvPr>
            <p:ph idx="1"/>
          </p:nvPr>
        </p:nvSpPr>
        <p:spPr>
          <a:xfrm>
            <a:off x="796952" y="604008"/>
            <a:ext cx="10477852" cy="6157519"/>
          </a:xfrm>
        </p:spPr>
        <p:txBody>
          <a:bodyPr>
            <a:normAutofit/>
          </a:bodyPr>
          <a:lstStyle/>
          <a:p>
            <a:r>
              <a:rPr lang="en-US" altLang="en-US" b="1" dirty="0">
                <a:effectLst>
                  <a:outerShdw blurRad="38100" dist="38100" dir="2700000" algn="tl">
                    <a:srgbClr val="000000">
                      <a:alpha val="43137"/>
                    </a:srgbClr>
                  </a:outerShdw>
                </a:effectLst>
              </a:rPr>
              <a:t>A compute science/programming course</a:t>
            </a:r>
          </a:p>
          <a:p>
            <a:pPr lvl="1"/>
            <a:r>
              <a:rPr lang="en-US" altLang="en-US" dirty="0"/>
              <a:t>Not “Programming with Python”</a:t>
            </a:r>
          </a:p>
          <a:p>
            <a:pPr lvl="1"/>
            <a:r>
              <a:rPr lang="en-US" altLang="en-US" dirty="0"/>
              <a:t>No debugging or details of syntax of the language</a:t>
            </a:r>
          </a:p>
          <a:p>
            <a:pPr lvl="1"/>
            <a:r>
              <a:rPr lang="en-US" altLang="en-US" dirty="0"/>
              <a:t>No computational/memory efficiency issues</a:t>
            </a:r>
          </a:p>
          <a:p>
            <a:pPr lvl="1"/>
            <a:r>
              <a:rPr lang="en-US" altLang="en-US" dirty="0"/>
              <a:t>No algorithm efficiency (e.g. loop vs. vectorization) issues</a:t>
            </a:r>
          </a:p>
          <a:p>
            <a:r>
              <a:rPr lang="en-US" altLang="en-US" b="1" dirty="0">
                <a:effectLst>
                  <a:outerShdw blurRad="38100" dist="38100" dir="2700000" algn="tl">
                    <a:srgbClr val="000000">
                      <a:alpha val="43137"/>
                    </a:srgbClr>
                  </a:outerShdw>
                </a:effectLst>
              </a:rPr>
              <a:t>A Business Analytics/Intelligence for MBA students</a:t>
            </a:r>
          </a:p>
          <a:p>
            <a:pPr lvl="1"/>
            <a:r>
              <a:rPr lang="en-US" altLang="en-US" dirty="0"/>
              <a:t>We are not going to just “talk about” Analytics</a:t>
            </a:r>
          </a:p>
          <a:p>
            <a:pPr lvl="1"/>
            <a:r>
              <a:rPr lang="en-US" altLang="en-US" dirty="0"/>
              <a:t>We are actually doing it, with Python modules/APIs</a:t>
            </a:r>
          </a:p>
          <a:p>
            <a:pPr lvl="1"/>
            <a:r>
              <a:rPr lang="en-US" altLang="en-US" dirty="0"/>
              <a:t>Very technical and analytical (with real data sets for Machine Learning)</a:t>
            </a:r>
          </a:p>
          <a:p>
            <a:r>
              <a:rPr lang="en-US" altLang="en-US" b="1" dirty="0">
                <a:effectLst>
                  <a:outerShdw blurRad="38100" dist="38100" dir="2700000" algn="tl">
                    <a:srgbClr val="000000">
                      <a:alpha val="43137"/>
                    </a:srgbClr>
                  </a:outerShdw>
                </a:effectLst>
              </a:rPr>
              <a:t>For first year undergraduate students</a:t>
            </a:r>
          </a:p>
          <a:p>
            <a:pPr lvl="1"/>
            <a:r>
              <a:rPr lang="en-US" altLang="en-US" dirty="0"/>
              <a:t>Not all technical details would be covered step by step</a:t>
            </a:r>
          </a:p>
          <a:p>
            <a:pPr lvl="1"/>
            <a:r>
              <a:rPr lang="en-US" altLang="en-US" dirty="0"/>
              <a:t>You will need time/effort to learn/complete the assignments/project</a:t>
            </a:r>
          </a:p>
          <a:p>
            <a:pPr lvl="1"/>
            <a:r>
              <a:rPr lang="en-US" altLang="en-US" dirty="0"/>
              <a:t>You will have to be resourceful</a:t>
            </a:r>
          </a:p>
          <a:p>
            <a:pPr lvl="1"/>
            <a:r>
              <a:rPr lang="en-US" altLang="en-US" dirty="0"/>
              <a:t>You are expected to use google or Stackoverflow.com (with the error message) to solve basic programming problems (e.g. handle exceptions)</a:t>
            </a:r>
          </a:p>
        </p:txBody>
      </p:sp>
    </p:spTree>
    <p:extLst>
      <p:ext uri="{BB962C8B-B14F-4D97-AF65-F5344CB8AC3E}">
        <p14:creationId xmlns:p14="http://schemas.microsoft.com/office/powerpoint/2010/main" val="16802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D293026-4A1E-4047-8641-1CE016086447}"/>
              </a:ext>
            </a:extLst>
          </p:cNvPr>
          <p:cNvSpPr>
            <a:spLocks noGrp="1" noChangeArrowheads="1"/>
          </p:cNvSpPr>
          <p:nvPr>
            <p:ph type="title"/>
          </p:nvPr>
        </p:nvSpPr>
        <p:spPr>
          <a:xfrm>
            <a:off x="838200" y="365126"/>
            <a:ext cx="10515600" cy="842890"/>
          </a:xfrm>
        </p:spPr>
        <p:txBody>
          <a:bodyPr/>
          <a:lstStyle/>
          <a:p>
            <a:r>
              <a:rPr lang="en-US" altLang="en-US" b="1" dirty="0">
                <a:effectLst>
                  <a:outerShdw blurRad="38100" dist="38100" dir="2700000" algn="tl">
                    <a:srgbClr val="000000">
                      <a:alpha val="43137"/>
                    </a:srgbClr>
                  </a:outerShdw>
                </a:effectLst>
              </a:rPr>
              <a:t>Objectives for Week 1</a:t>
            </a:r>
          </a:p>
        </p:txBody>
      </p:sp>
      <p:sp>
        <p:nvSpPr>
          <p:cNvPr id="16387" name="Content Placeholder 2">
            <a:extLst>
              <a:ext uri="{FF2B5EF4-FFF2-40B4-BE49-F238E27FC236}">
                <a16:creationId xmlns:a16="http://schemas.microsoft.com/office/drawing/2014/main" id="{4713960C-C8BB-42BB-8E04-B6656AE56F7F}"/>
              </a:ext>
            </a:extLst>
          </p:cNvPr>
          <p:cNvSpPr>
            <a:spLocks noGrp="1" noChangeArrowheads="1"/>
          </p:cNvSpPr>
          <p:nvPr>
            <p:ph idx="1"/>
          </p:nvPr>
        </p:nvSpPr>
        <p:spPr>
          <a:xfrm>
            <a:off x="1100138" y="1443318"/>
            <a:ext cx="9263062" cy="4881282"/>
          </a:xfrm>
        </p:spPr>
        <p:txBody>
          <a:bodyPr>
            <a:normAutofit fontScale="92500" lnSpcReduction="20000"/>
          </a:bodyPr>
          <a:lstStyle/>
          <a:p>
            <a:r>
              <a:rPr lang="en-US" altLang="en-US" b="1" dirty="0">
                <a:effectLst>
                  <a:outerShdw blurRad="38100" dist="38100" dir="2700000" algn="tl">
                    <a:srgbClr val="000000">
                      <a:alpha val="43137"/>
                    </a:srgbClr>
                  </a:outerShdw>
                </a:effectLst>
              </a:rPr>
              <a:t>Course orientation, expectation</a:t>
            </a:r>
          </a:p>
          <a:p>
            <a:r>
              <a:rPr lang="en-US" altLang="en-US" b="1" dirty="0">
                <a:effectLst>
                  <a:outerShdw blurRad="38100" dist="38100" dir="2700000" algn="tl">
                    <a:srgbClr val="000000">
                      <a:alpha val="43137"/>
                    </a:srgbClr>
                  </a:outerShdw>
                </a:effectLst>
              </a:rPr>
              <a:t>Introduction to Python (Open Source) for Data Science resources and related concepts/ideas</a:t>
            </a:r>
          </a:p>
          <a:p>
            <a:r>
              <a:rPr lang="en-US" altLang="en-US" b="1" dirty="0">
                <a:effectLst>
                  <a:outerShdw blurRad="38100" dist="38100" dir="2700000" algn="tl">
                    <a:srgbClr val="000000">
                      <a:alpha val="43137"/>
                    </a:srgbClr>
                  </a:outerShdw>
                </a:effectLst>
              </a:rPr>
              <a:t>Technologies and platforms installation and setup</a:t>
            </a:r>
          </a:p>
          <a:p>
            <a:pPr lvl="1"/>
            <a:r>
              <a:rPr lang="en-US" altLang="en-US" sz="2800" b="1" dirty="0" err="1">
                <a:effectLst>
                  <a:outerShdw blurRad="38100" dist="38100" dir="2700000" algn="tl">
                    <a:srgbClr val="000000">
                      <a:alpha val="43137"/>
                    </a:srgbClr>
                  </a:outerShdw>
                </a:effectLst>
              </a:rPr>
              <a:t>Jupyter</a:t>
            </a:r>
            <a:r>
              <a:rPr lang="en-US" altLang="en-US" sz="2800" b="1" dirty="0">
                <a:effectLst>
                  <a:outerShdw blurRad="38100" dist="38100" dir="2700000" algn="tl">
                    <a:srgbClr val="000000">
                      <a:alpha val="43137"/>
                    </a:srgbClr>
                  </a:outerShdw>
                </a:effectLst>
              </a:rPr>
              <a:t> Notebook/Python Installation</a:t>
            </a:r>
          </a:p>
          <a:p>
            <a:pPr lvl="1"/>
            <a:r>
              <a:rPr lang="en-US" altLang="en-US" sz="2800" b="1" dirty="0">
                <a:effectLst>
                  <a:outerShdw blurRad="38100" dist="38100" dir="2700000" algn="tl">
                    <a:srgbClr val="000000">
                      <a:alpha val="43137"/>
                    </a:srgbClr>
                  </a:outerShdw>
                </a:effectLst>
              </a:rPr>
              <a:t>Quick introduction to the platforms</a:t>
            </a:r>
          </a:p>
          <a:p>
            <a:pPr lvl="1"/>
            <a:endParaRPr lang="en-US" altLang="en-US" sz="2800" b="1" dirty="0">
              <a:effectLst>
                <a:outerShdw blurRad="38100" dist="38100" dir="2700000" algn="tl">
                  <a:srgbClr val="000000">
                    <a:alpha val="43137"/>
                  </a:srgbClr>
                </a:outerShdw>
              </a:effectLst>
            </a:endParaRPr>
          </a:p>
          <a:p>
            <a:r>
              <a:rPr lang="en-US" altLang="en-US" sz="3200" b="1" dirty="0">
                <a:effectLst>
                  <a:outerShdw blurRad="38100" dist="38100" dir="2700000" algn="tl">
                    <a:srgbClr val="000000">
                      <a:alpha val="43137"/>
                    </a:srgbClr>
                  </a:outerShdw>
                </a:effectLst>
              </a:rPr>
              <a:t>Expectations by the end of first week:</a:t>
            </a:r>
          </a:p>
          <a:p>
            <a:pPr lvl="1"/>
            <a:r>
              <a:rPr lang="en-US" altLang="en-US" sz="2800" b="1" dirty="0">
                <a:effectLst>
                  <a:outerShdw blurRad="38100" dist="38100" dir="2700000" algn="tl">
                    <a:srgbClr val="000000">
                      <a:alpha val="43137"/>
                    </a:srgbClr>
                  </a:outerShdw>
                </a:effectLst>
              </a:rPr>
              <a:t>Python/</a:t>
            </a:r>
            <a:r>
              <a:rPr lang="en-US" altLang="en-US" sz="2800" b="1" dirty="0" err="1">
                <a:effectLst>
                  <a:outerShdw blurRad="38100" dist="38100" dir="2700000" algn="tl">
                    <a:srgbClr val="000000">
                      <a:alpha val="43137"/>
                    </a:srgbClr>
                  </a:outerShdw>
                </a:effectLst>
              </a:rPr>
              <a:t>Jupyter</a:t>
            </a:r>
            <a:r>
              <a:rPr lang="en-US" altLang="en-US" sz="2800" b="1" dirty="0">
                <a:effectLst>
                  <a:outerShdw blurRad="38100" dist="38100" dir="2700000" algn="tl">
                    <a:srgbClr val="000000">
                      <a:alpha val="43137"/>
                    </a:srgbClr>
                  </a:outerShdw>
                </a:effectLst>
              </a:rPr>
              <a:t> Notebook</a:t>
            </a:r>
          </a:p>
          <a:p>
            <a:pPr lvl="1"/>
            <a:r>
              <a:rPr lang="en-US" altLang="en-US" sz="2800" b="1" dirty="0">
                <a:effectLst>
                  <a:outerShdw blurRad="38100" dist="38100" dir="2700000" algn="tl">
                    <a:srgbClr val="000000">
                      <a:alpha val="43137"/>
                    </a:srgbClr>
                  </a:outerShdw>
                </a:effectLst>
              </a:rPr>
              <a:t>D2L site access</a:t>
            </a:r>
          </a:p>
          <a:p>
            <a:pPr lvl="1"/>
            <a:r>
              <a:rPr lang="en-US" altLang="en-US" sz="2800" b="1" dirty="0">
                <a:effectLst>
                  <a:outerShdw blurRad="38100" dist="38100" dir="2700000" algn="tl">
                    <a:srgbClr val="000000">
                      <a:alpha val="43137"/>
                    </a:srgbClr>
                  </a:outerShdw>
                </a:effectLst>
              </a:rPr>
              <a:t>Textbook copy</a:t>
            </a:r>
          </a:p>
          <a:p>
            <a:pPr lvl="1"/>
            <a:r>
              <a:rPr lang="en-US" altLang="en-US" sz="2800" b="1" dirty="0">
                <a:effectLst>
                  <a:outerShdw blurRad="38100" dist="38100" dir="2700000" algn="tl">
                    <a:srgbClr val="000000">
                      <a:alpha val="43137"/>
                    </a:srgbClr>
                  </a:outerShdw>
                </a:effectLst>
              </a:rPr>
              <a:t>Notebooks and this ppt document</a:t>
            </a:r>
          </a:p>
          <a:p>
            <a:pPr lvl="1"/>
            <a:r>
              <a:rPr lang="en-US" altLang="en-US" sz="2800" b="1" dirty="0">
                <a:effectLst>
                  <a:outerShdw blurRad="38100" dist="38100" dir="2700000" algn="tl">
                    <a:srgbClr val="000000">
                      <a:alpha val="43137"/>
                    </a:srgbClr>
                  </a:outerShdw>
                </a:effectLst>
              </a:rPr>
              <a:t>Commitment and understanding of the nature of the course</a:t>
            </a:r>
            <a:endParaRPr lang="en-US" altLang="en-US" dirty="0"/>
          </a:p>
          <a:p>
            <a:endParaRPr lang="en-US" altLang="en-US" dirty="0"/>
          </a:p>
        </p:txBody>
      </p:sp>
    </p:spTree>
    <p:extLst>
      <p:ext uri="{BB962C8B-B14F-4D97-AF65-F5344CB8AC3E}">
        <p14:creationId xmlns:p14="http://schemas.microsoft.com/office/powerpoint/2010/main" val="4094252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7545-7777-42D1-ADAA-E27CE5771F08}"/>
              </a:ext>
            </a:extLst>
          </p:cNvPr>
          <p:cNvSpPr>
            <a:spLocks noGrp="1"/>
          </p:cNvSpPr>
          <p:nvPr>
            <p:ph type="title"/>
          </p:nvPr>
        </p:nvSpPr>
        <p:spPr>
          <a:xfrm>
            <a:off x="1981200" y="347664"/>
            <a:ext cx="8229600" cy="490537"/>
          </a:xfrm>
        </p:spPr>
        <p:txBody>
          <a:bodyPr>
            <a:normAutofit fontScale="90000"/>
          </a:bodyPr>
          <a:lstStyle/>
          <a:p>
            <a:pPr>
              <a:defRPr/>
            </a:pPr>
            <a:r>
              <a:rPr lang="en-US" altLang="zh-CN" b="1" dirty="0">
                <a:effectLst>
                  <a:outerShdw blurRad="38100" dist="38100" dir="2700000" algn="tl">
                    <a:srgbClr val="000000">
                      <a:alpha val="43137"/>
                    </a:srgbClr>
                  </a:outerShdw>
                </a:effectLst>
              </a:rPr>
              <a:t>Installing Anaconda Python</a:t>
            </a:r>
            <a:endParaRPr lang="zh-CN" altLang="en-US" b="1" dirty="0">
              <a:effectLst>
                <a:outerShdw blurRad="38100" dist="38100" dir="2700000" algn="tl">
                  <a:srgbClr val="000000">
                    <a:alpha val="43137"/>
                  </a:srgbClr>
                </a:outerShdw>
              </a:effectLst>
            </a:endParaRPr>
          </a:p>
        </p:txBody>
      </p:sp>
      <p:sp>
        <p:nvSpPr>
          <p:cNvPr id="25603" name="Content Placeholder 2">
            <a:extLst>
              <a:ext uri="{FF2B5EF4-FFF2-40B4-BE49-F238E27FC236}">
                <a16:creationId xmlns:a16="http://schemas.microsoft.com/office/drawing/2014/main" id="{FF364ADE-5B94-4734-BB49-2864039A29C6}"/>
              </a:ext>
            </a:extLst>
          </p:cNvPr>
          <p:cNvSpPr>
            <a:spLocks noGrp="1" noChangeArrowheads="1"/>
          </p:cNvSpPr>
          <p:nvPr>
            <p:ph idx="1"/>
          </p:nvPr>
        </p:nvSpPr>
        <p:spPr>
          <a:xfrm>
            <a:off x="1919289" y="1125538"/>
            <a:ext cx="8497887" cy="5472112"/>
          </a:xfrm>
        </p:spPr>
        <p:txBody>
          <a:bodyPr/>
          <a:lstStyle/>
          <a:p>
            <a:pPr>
              <a:defRPr/>
            </a:pPr>
            <a:r>
              <a:rPr lang="en-US" altLang="zh-CN" dirty="0">
                <a:ea typeface="宋体" panose="02010600030101010101" pitchFamily="2" charset="-122"/>
              </a:rPr>
              <a:t>We install Continuum’s Anaconda distribution by downloading the install script from the Continuum website. </a:t>
            </a:r>
          </a:p>
          <a:p>
            <a:pPr lvl="1">
              <a:defRPr/>
            </a:pPr>
            <a:r>
              <a:rPr lang="en-US" dirty="0">
                <a:hlinkClick r:id="rId2"/>
              </a:rPr>
              <a:t>https://www.anaconda.com/distribution/#download-section</a:t>
            </a:r>
            <a:endParaRPr lang="en-US" altLang="zh-CN" dirty="0">
              <a:ea typeface="宋体" panose="02010600030101010101" pitchFamily="2" charset="-122"/>
            </a:endParaRPr>
          </a:p>
          <a:p>
            <a:pPr>
              <a:defRPr/>
            </a:pPr>
            <a:r>
              <a:rPr lang="en-US" altLang="zh-CN" dirty="0">
                <a:ea typeface="宋体" panose="02010600030101010101" pitchFamily="2" charset="-122"/>
              </a:rPr>
              <a:t>The advantage of the Anaconda distribution is that lot of the essential python packages comes in bundled.</a:t>
            </a:r>
          </a:p>
          <a:p>
            <a:pPr>
              <a:defRPr/>
            </a:pPr>
            <a:r>
              <a:rPr lang="en-US" altLang="zh-CN" dirty="0">
                <a:ea typeface="宋体" panose="02010600030101010101" pitchFamily="2" charset="-122"/>
              </a:rPr>
              <a:t>You do not have to struggle with all the dependencies synchronization.</a:t>
            </a:r>
          </a:p>
          <a:p>
            <a:pPr>
              <a:defRPr/>
            </a:pPr>
            <a:r>
              <a:rPr lang="en-US" altLang="zh-CN" dirty="0">
                <a:ea typeface="宋体" panose="02010600030101010101" pitchFamily="2" charset="-122"/>
              </a:rPr>
              <a:t>Python </a:t>
            </a:r>
            <a:r>
              <a:rPr lang="en-US" altLang="zh-CN">
                <a:ea typeface="宋体" panose="02010600030101010101" pitchFamily="2" charset="-122"/>
              </a:rPr>
              <a:t>version 3.10 </a:t>
            </a:r>
            <a:r>
              <a:rPr lang="en-US" altLang="zh-CN" dirty="0">
                <a:ea typeface="宋体" panose="02010600030101010101" pitchFamily="2" charset="-122"/>
              </a:rPr>
              <a:t>(latest)</a:t>
            </a:r>
          </a:p>
          <a:p>
            <a:pPr>
              <a:defRPr/>
            </a:pPr>
            <a:r>
              <a:rPr lang="en-US" altLang="zh-CN" dirty="0">
                <a:ea typeface="宋体" panose="02010600030101010101" pitchFamily="2" charset="-122"/>
              </a:rPr>
              <a:t>64-bit installer</a:t>
            </a:r>
          </a:p>
          <a:p>
            <a:pPr>
              <a:defRPr/>
            </a:pPr>
            <a:r>
              <a:rPr lang="en-US" altLang="zh-CN" b="1" dirty="0">
                <a:solidFill>
                  <a:srgbClr val="0C6D9C"/>
                </a:solidFill>
                <a:effectLst>
                  <a:outerShdw blurRad="38100" dist="38100" dir="2700000" algn="tl">
                    <a:srgbClr val="000000">
                      <a:alpha val="43137"/>
                    </a:srgbClr>
                  </a:outerShdw>
                </a:effectLst>
                <a:ea typeface="宋体" panose="02010600030101010101" pitchFamily="2" charset="-122"/>
              </a:rPr>
              <a:t>Mid-lecture break!</a:t>
            </a:r>
          </a:p>
        </p:txBody>
      </p:sp>
    </p:spTree>
    <p:extLst>
      <p:ext uri="{BB962C8B-B14F-4D97-AF65-F5344CB8AC3E}">
        <p14:creationId xmlns:p14="http://schemas.microsoft.com/office/powerpoint/2010/main" val="81448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9EBD530-405B-4F00-AC18-A376EF81EB3B}"/>
              </a:ext>
            </a:extLst>
          </p:cNvPr>
          <p:cNvSpPr>
            <a:spLocks noGrp="1" noChangeArrowheads="1"/>
          </p:cNvSpPr>
          <p:nvPr>
            <p:ph type="title"/>
          </p:nvPr>
        </p:nvSpPr>
        <p:spPr>
          <a:xfrm>
            <a:off x="838200" y="365126"/>
            <a:ext cx="10515600" cy="557664"/>
          </a:xfrm>
        </p:spPr>
        <p:txBody>
          <a:bodyPr>
            <a:normAutofit fontScale="90000"/>
          </a:bodyPr>
          <a:lstStyle/>
          <a:p>
            <a:r>
              <a:rPr lang="en-US" altLang="en-US" b="1" dirty="0">
                <a:effectLst>
                  <a:outerShdw blurRad="38100" dist="38100" dir="2700000" algn="tl">
                    <a:srgbClr val="000000">
                      <a:alpha val="43137"/>
                    </a:srgbClr>
                  </a:outerShdw>
                </a:effectLst>
              </a:rPr>
              <a:t>Python!</a:t>
            </a:r>
          </a:p>
        </p:txBody>
      </p:sp>
      <p:sp>
        <p:nvSpPr>
          <p:cNvPr id="3" name="Content Placeholder 2">
            <a:extLst>
              <a:ext uri="{FF2B5EF4-FFF2-40B4-BE49-F238E27FC236}">
                <a16:creationId xmlns:a16="http://schemas.microsoft.com/office/drawing/2014/main" id="{5166C758-FBC3-45C0-B509-855092364356}"/>
              </a:ext>
            </a:extLst>
          </p:cNvPr>
          <p:cNvSpPr>
            <a:spLocks noGrp="1"/>
          </p:cNvSpPr>
          <p:nvPr>
            <p:ph idx="1"/>
          </p:nvPr>
        </p:nvSpPr>
        <p:spPr>
          <a:xfrm>
            <a:off x="536894" y="990600"/>
            <a:ext cx="11182525" cy="5628314"/>
          </a:xfrm>
        </p:spPr>
        <p:txBody>
          <a:bodyPr>
            <a:normAutofit fontScale="77500" lnSpcReduction="20000"/>
          </a:bodyPr>
          <a:lstStyle/>
          <a:p>
            <a:pPr>
              <a:defRPr/>
            </a:pPr>
            <a:r>
              <a:rPr lang="en-US" dirty="0"/>
              <a:t>A foundational language for Data Scientists</a:t>
            </a:r>
          </a:p>
          <a:p>
            <a:pPr>
              <a:defRPr/>
            </a:pPr>
            <a:r>
              <a:rPr lang="en-US" dirty="0"/>
              <a:t>Python has libraries for data loading, visualization, statistics, natural language processing, image processing, and more. </a:t>
            </a:r>
          </a:p>
          <a:p>
            <a:pPr>
              <a:defRPr/>
            </a:pPr>
            <a:r>
              <a:rPr lang="en-US" dirty="0"/>
              <a:t>This vast toolbox provides data scientists with a large array of general and special purpose functionality.</a:t>
            </a:r>
          </a:p>
          <a:p>
            <a:pPr>
              <a:defRPr/>
            </a:pPr>
            <a:r>
              <a:rPr lang="en-US" dirty="0"/>
              <a:t>Will be THE language for INFS 772 and INFS Deep Learning (Python + </a:t>
            </a:r>
            <a:r>
              <a:rPr lang="en-US" dirty="0" err="1"/>
              <a:t>TensorFlow</a:t>
            </a:r>
            <a:r>
              <a:rPr lang="en-US" dirty="0"/>
              <a:t> + </a:t>
            </a:r>
            <a:r>
              <a:rPr lang="en-US" dirty="0" err="1"/>
              <a:t>Keras</a:t>
            </a:r>
            <a:r>
              <a:rPr lang="en-US" dirty="0"/>
              <a:t>)</a:t>
            </a:r>
          </a:p>
          <a:p>
            <a:pPr>
              <a:defRPr/>
            </a:pPr>
            <a:r>
              <a:rPr lang="en-US" altLang="en-US" dirty="0"/>
              <a:t>Typing python in the command line will invoke the interpreter in </a:t>
            </a:r>
            <a:r>
              <a:rPr lang="en-US" altLang="en-US" b="1" i="1" dirty="0">
                <a:effectLst>
                  <a:outerShdw blurRad="38100" dist="38100" dir="2700000" algn="tl">
                    <a:srgbClr val="000000">
                      <a:alpha val="43137"/>
                    </a:srgbClr>
                  </a:outerShdw>
                </a:effectLst>
              </a:rPr>
              <a:t>immediate mode</a:t>
            </a:r>
            <a:r>
              <a:rPr lang="en-US" altLang="en-US" dirty="0"/>
              <a:t>. We can directly type in Python expressions and press enter to get the output.</a:t>
            </a:r>
            <a:r>
              <a:rPr lang="en-US" altLang="en-US" b="1" dirty="0"/>
              <a:t> </a:t>
            </a:r>
          </a:p>
          <a:p>
            <a:pPr marL="0" indent="0">
              <a:buNone/>
              <a:defRPr/>
            </a:pPr>
            <a:endParaRPr lang="en-US" dirty="0"/>
          </a:p>
          <a:p>
            <a:pPr>
              <a:defRPr/>
            </a:pPr>
            <a:r>
              <a:rPr lang="en-US" dirty="0"/>
              <a:t>Get Python (suggested: Anaconda, Python3.6, 64­bit, https://www.continuum.io/downloads )</a:t>
            </a:r>
          </a:p>
          <a:p>
            <a:pPr>
              <a:defRPr/>
            </a:pPr>
            <a:r>
              <a:rPr lang="en-US" dirty="0"/>
              <a:t>Or </a:t>
            </a:r>
            <a:r>
              <a:rPr lang="en-US" dirty="0">
                <a:hlinkClick r:id="rId2"/>
              </a:rPr>
              <a:t>https://www.python.org/downloads/</a:t>
            </a:r>
            <a:endParaRPr lang="en-US" dirty="0"/>
          </a:p>
          <a:p>
            <a:pPr>
              <a:defRPr/>
            </a:pPr>
            <a:r>
              <a:rPr lang="en-US" dirty="0"/>
              <a:t>You can also download Python3.6 separately, </a:t>
            </a:r>
            <a:r>
              <a:rPr lang="en-US" u="sng" dirty="0">
                <a:hlinkClick r:id="rId2"/>
              </a:rPr>
              <a:t>https://www.python.org/downloads/</a:t>
            </a:r>
            <a:r>
              <a:rPr lang="en-US" dirty="0"/>
              <a:t> and then install </a:t>
            </a:r>
            <a:r>
              <a:rPr lang="en-US" dirty="0" err="1"/>
              <a:t>jupyter</a:t>
            </a:r>
            <a:r>
              <a:rPr lang="en-US" dirty="0"/>
              <a:t> notebook with terminal/command prompt: pip3 install </a:t>
            </a:r>
            <a:r>
              <a:rPr lang="en-US" dirty="0" err="1"/>
              <a:t>jupyter</a:t>
            </a:r>
            <a:endParaRPr lang="en-US" dirty="0"/>
          </a:p>
          <a:p>
            <a:pPr eaLnBrk="0" fontAlgn="base" hangingPunct="0">
              <a:lnSpc>
                <a:spcPct val="100000"/>
              </a:lnSpc>
              <a:spcBef>
                <a:spcPct val="0"/>
              </a:spcBef>
              <a:spcAft>
                <a:spcPct val="0"/>
              </a:spcAft>
            </a:pPr>
            <a:r>
              <a:rPr lang="en-US" altLang="en-US" dirty="0">
                <a:latin typeface="Arial" panose="020B0604020202020204" pitchFamily="34" charset="0"/>
              </a:rPr>
              <a:t>As an existing Python user, you may wish to install </a:t>
            </a:r>
            <a:r>
              <a:rPr lang="en-US" altLang="en-US" dirty="0" err="1">
                <a:latin typeface="Arial" panose="020B0604020202020204" pitchFamily="34" charset="0"/>
              </a:rPr>
              <a:t>Jupyter</a:t>
            </a:r>
            <a:r>
              <a:rPr lang="en-US" altLang="en-US" dirty="0">
                <a:latin typeface="Arial" panose="020B0604020202020204" pitchFamily="34" charset="0"/>
              </a:rPr>
              <a:t> using Python’s package manager, </a:t>
            </a:r>
            <a:r>
              <a:rPr lang="en-US" altLang="en-US" dirty="0">
                <a:latin typeface="Arial" panose="020B0604020202020204" pitchFamily="34" charset="0"/>
                <a:hlinkClick r:id="rId3"/>
              </a:rPr>
              <a:t>pip</a:t>
            </a:r>
            <a:r>
              <a:rPr lang="en-US" altLang="en-US" dirty="0">
                <a:latin typeface="Arial" panose="020B0604020202020204" pitchFamily="34" charset="0"/>
              </a:rPr>
              <a:t>, instead of Anaconda.</a:t>
            </a:r>
          </a:p>
          <a:p>
            <a:pPr eaLnBrk="0" fontAlgn="base" hangingPunct="0">
              <a:lnSpc>
                <a:spcPct val="100000"/>
              </a:lnSpc>
              <a:spcBef>
                <a:spcPct val="0"/>
              </a:spcBef>
              <a:spcAft>
                <a:spcPct val="0"/>
              </a:spcAft>
            </a:pPr>
            <a:r>
              <a:rPr lang="en-US" altLang="en-US" dirty="0">
                <a:latin typeface="Arial" panose="020B0604020202020204" pitchFamily="34" charset="0"/>
              </a:rPr>
              <a:t>First, ensure that you have the latest pip; older versions may have trouble with some dependencies: </a:t>
            </a:r>
            <a:r>
              <a:rPr lang="en-US" altLang="en-US" dirty="0">
                <a:latin typeface="Arial Unicode MS"/>
              </a:rPr>
              <a:t>pip3 install --upgrade pip</a:t>
            </a:r>
            <a:endParaRPr lang="en-US" altLang="en-US" dirty="0"/>
          </a:p>
        </p:txBody>
      </p:sp>
      <p:sp>
        <p:nvSpPr>
          <p:cNvPr id="33796" name="Rectangle 1">
            <a:extLst>
              <a:ext uri="{FF2B5EF4-FFF2-40B4-BE49-F238E27FC236}">
                <a16:creationId xmlns:a16="http://schemas.microsoft.com/office/drawing/2014/main" id="{259F65C4-4F36-4B5C-BFC1-022D900062DB}"/>
              </a:ext>
            </a:extLst>
          </p:cNvPr>
          <p:cNvSpPr>
            <a:spLocks noChangeArrowheads="1"/>
          </p:cNvSpPr>
          <p:nvPr/>
        </p:nvSpPr>
        <p:spPr bwMode="auto">
          <a:xfrm>
            <a:off x="1524000" y="-153988"/>
            <a:ext cx="184150" cy="307976"/>
          </a:xfrm>
          <a:prstGeom prst="rect">
            <a:avLst/>
          </a:prstGeom>
          <a:solidFill>
            <a:srgbClr val="EFF0F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415051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93F2-E0D8-4B56-8189-2E71286FD1B0}"/>
              </a:ext>
            </a:extLst>
          </p:cNvPr>
          <p:cNvSpPr>
            <a:spLocks noGrp="1"/>
          </p:cNvSpPr>
          <p:nvPr>
            <p:ph type="title"/>
          </p:nvPr>
        </p:nvSpPr>
        <p:spPr/>
        <p:txBody>
          <a:bodyPr>
            <a:normAutofit/>
          </a:bodyPr>
          <a:lstStyle/>
          <a:p>
            <a:r>
              <a:rPr lang="en-US" sz="4000" b="1" dirty="0">
                <a:effectLst>
                  <a:outerShdw blurRad="38100" dist="38100" dir="2700000" algn="tl">
                    <a:srgbClr val="000000">
                      <a:alpha val="43137"/>
                    </a:srgbClr>
                  </a:outerShdw>
                </a:effectLst>
              </a:rPr>
              <a:t>I recommend you use formal sources for tutorial/examples/documentations</a:t>
            </a:r>
          </a:p>
        </p:txBody>
      </p:sp>
      <p:sp>
        <p:nvSpPr>
          <p:cNvPr id="3" name="Content Placeholder 2">
            <a:extLst>
              <a:ext uri="{FF2B5EF4-FFF2-40B4-BE49-F238E27FC236}">
                <a16:creationId xmlns:a16="http://schemas.microsoft.com/office/drawing/2014/main" id="{CD16E7E9-4633-4FE9-A190-C51CBAF4C783}"/>
              </a:ext>
            </a:extLst>
          </p:cNvPr>
          <p:cNvSpPr>
            <a:spLocks noGrp="1"/>
          </p:cNvSpPr>
          <p:nvPr>
            <p:ph idx="1"/>
          </p:nvPr>
        </p:nvSpPr>
        <p:spPr/>
        <p:txBody>
          <a:bodyPr/>
          <a:lstStyle/>
          <a:p>
            <a:r>
              <a:rPr lang="en-US" dirty="0"/>
              <a:t>Python3: </a:t>
            </a:r>
            <a:r>
              <a:rPr lang="en-US" dirty="0">
                <a:hlinkClick r:id="rId2"/>
              </a:rPr>
              <a:t>https://docs.python.org/3/tutorial/</a:t>
            </a:r>
            <a:endParaRPr lang="en-US" dirty="0"/>
          </a:p>
          <a:p>
            <a:r>
              <a:rPr lang="en-US" dirty="0" err="1"/>
              <a:t>Jupyter</a:t>
            </a:r>
            <a:r>
              <a:rPr lang="en-US" dirty="0"/>
              <a:t> Notebook: </a:t>
            </a:r>
            <a:r>
              <a:rPr lang="en-US" dirty="0">
                <a:hlinkClick r:id="rId3"/>
              </a:rPr>
              <a:t>http://jupyter-notebook.readthedocs.io/en/stable/notebook.html</a:t>
            </a:r>
            <a:endParaRPr lang="en-US" dirty="0"/>
          </a:p>
          <a:p>
            <a:r>
              <a:rPr lang="en-US" dirty="0" err="1"/>
              <a:t>Scikit</a:t>
            </a:r>
            <a:r>
              <a:rPr lang="en-US" dirty="0"/>
              <a:t>-learn: </a:t>
            </a:r>
            <a:r>
              <a:rPr lang="en-US" dirty="0">
                <a:hlinkClick r:id="rId4"/>
              </a:rPr>
              <a:t>http://scikit-learn.org/stable/</a:t>
            </a:r>
            <a:endParaRPr lang="en-US" dirty="0"/>
          </a:p>
          <a:p>
            <a:r>
              <a:rPr lang="en-US" dirty="0"/>
              <a:t>Pandas: </a:t>
            </a:r>
            <a:r>
              <a:rPr lang="en-US" dirty="0">
                <a:hlinkClick r:id="rId5"/>
              </a:rPr>
              <a:t>https://pandas.pydata.org/</a:t>
            </a:r>
            <a:endParaRPr lang="en-US" dirty="0"/>
          </a:p>
          <a:p>
            <a:r>
              <a:rPr lang="en-US" dirty="0" err="1"/>
              <a:t>Pyplot</a:t>
            </a:r>
            <a:r>
              <a:rPr lang="en-US" dirty="0"/>
              <a:t>: </a:t>
            </a:r>
            <a:r>
              <a:rPr lang="en-US" dirty="0">
                <a:hlinkClick r:id="rId6"/>
              </a:rPr>
              <a:t>https://matplotlib.org/tutorials/introductory/pyplot.html</a:t>
            </a:r>
            <a:endParaRPr lang="en-US" dirty="0"/>
          </a:p>
          <a:p>
            <a:r>
              <a:rPr lang="en-US" dirty="0" err="1"/>
              <a:t>Numpy</a:t>
            </a:r>
            <a:r>
              <a:rPr lang="en-US" dirty="0"/>
              <a:t>: </a:t>
            </a:r>
            <a:r>
              <a:rPr lang="en-US" dirty="0">
                <a:hlinkClick r:id="rId7"/>
              </a:rPr>
              <a:t>https://docs.scipy.org/doc/numpy/user/quickstart.html</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34709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CBC9-ED2E-4E41-B678-A33AF13D7889}"/>
              </a:ext>
            </a:extLst>
          </p:cNvPr>
          <p:cNvSpPr>
            <a:spLocks noGrp="1"/>
          </p:cNvSpPr>
          <p:nvPr>
            <p:ph type="title"/>
          </p:nvPr>
        </p:nvSpPr>
        <p:spPr>
          <a:xfrm>
            <a:off x="1981200" y="274639"/>
            <a:ext cx="8229600" cy="561975"/>
          </a:xfrm>
        </p:spPr>
        <p:txBody>
          <a:bodyPr>
            <a:normAutofit fontScale="90000"/>
          </a:bodyPr>
          <a:lstStyle/>
          <a:p>
            <a:pPr>
              <a:defRPr/>
            </a:pPr>
            <a:r>
              <a:rPr lang="en-US" altLang="zh-CN" b="1" dirty="0">
                <a:effectLst>
                  <a:outerShdw blurRad="38100" dist="38100" dir="2700000" algn="tl">
                    <a:srgbClr val="000000">
                      <a:alpha val="43137"/>
                    </a:srgbClr>
                  </a:outerShdw>
                </a:effectLst>
              </a:rPr>
              <a:t>Checking Python Install</a:t>
            </a:r>
            <a:endParaRPr lang="zh-CN" alt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4752731-595A-423B-8C62-2EE236AB4003}"/>
              </a:ext>
            </a:extLst>
          </p:cNvPr>
          <p:cNvSpPr>
            <a:spLocks noGrp="1"/>
          </p:cNvSpPr>
          <p:nvPr>
            <p:ph idx="1"/>
          </p:nvPr>
        </p:nvSpPr>
        <p:spPr>
          <a:xfrm>
            <a:off x="739051" y="1052513"/>
            <a:ext cx="10713898" cy="5805487"/>
          </a:xfrm>
        </p:spPr>
        <p:txBody>
          <a:bodyPr>
            <a:normAutofit fontScale="92500" lnSpcReduction="10000"/>
          </a:bodyPr>
          <a:lstStyle/>
          <a:p>
            <a:pPr>
              <a:defRPr/>
            </a:pPr>
            <a:r>
              <a:rPr lang="en-US" altLang="zh-CN" dirty="0"/>
              <a:t>In order to check the Python install, we issue the following commands in the Anaconda Prompt. (</a:t>
            </a:r>
            <a:r>
              <a:rPr lang="en-US" altLang="zh-CN" dirty="0" err="1"/>
              <a:t>cmd</a:t>
            </a:r>
            <a:r>
              <a:rPr lang="en-US" altLang="zh-CN" dirty="0"/>
              <a:t> mode)</a:t>
            </a:r>
          </a:p>
          <a:p>
            <a:pPr>
              <a:defRPr/>
            </a:pPr>
            <a:r>
              <a:rPr lang="en-US" altLang="zh-CN" dirty="0"/>
              <a:t>python --version</a:t>
            </a:r>
          </a:p>
          <a:p>
            <a:pPr>
              <a:defRPr/>
            </a:pPr>
            <a:r>
              <a:rPr lang="en-US" altLang="zh-CN" dirty="0"/>
              <a:t>python</a:t>
            </a:r>
          </a:p>
          <a:p>
            <a:pPr>
              <a:defRPr/>
            </a:pPr>
            <a:r>
              <a:rPr lang="en-US" altLang="en-US" dirty="0">
                <a:cs typeface="Courier New" panose="02070309020205020404" pitchFamily="49" charset="0"/>
              </a:rPr>
              <a:t>Save the following into a file named hello.py with notepad</a:t>
            </a:r>
          </a:p>
          <a:p>
            <a:pPr marL="0" indent="0">
              <a:spcBef>
                <a:spcPct val="0"/>
              </a:spcBef>
              <a:spcAft>
                <a:spcPct val="0"/>
              </a:spcAft>
              <a:buNone/>
              <a:defRPr/>
            </a:pPr>
            <a:r>
              <a:rPr lang="en-US" altLang="en-US" dirty="0">
                <a:solidFill>
                  <a:srgbClr val="000066"/>
                </a:solidFill>
                <a:latin typeface="Courier New" panose="02070309020205020404" pitchFamily="49" charset="0"/>
                <a:cs typeface="Courier New" panose="02070309020205020404" pitchFamily="49" charset="0"/>
              </a:rPr>
              <a:t>name = input("What's your name? ")</a:t>
            </a:r>
          </a:p>
          <a:p>
            <a:pPr marL="0" indent="0">
              <a:spcBef>
                <a:spcPct val="0"/>
              </a:spcBef>
              <a:spcAft>
                <a:spcPct val="0"/>
              </a:spcAft>
              <a:buNone/>
              <a:defRPr/>
            </a:pPr>
            <a:r>
              <a:rPr lang="en-US" altLang="en-US" dirty="0">
                <a:solidFill>
                  <a:srgbClr val="000066"/>
                </a:solidFill>
                <a:latin typeface="Courier New" panose="02070309020205020404" pitchFamily="49" charset="0"/>
                <a:cs typeface="Courier New" panose="02070309020205020404" pitchFamily="49" charset="0"/>
              </a:rPr>
              <a:t>print("Nice to meet you " + name + "!")</a:t>
            </a:r>
          </a:p>
          <a:p>
            <a:pPr marL="0" indent="0">
              <a:spcBef>
                <a:spcPct val="0"/>
              </a:spcBef>
              <a:spcAft>
                <a:spcPct val="0"/>
              </a:spcAft>
              <a:buNone/>
              <a:defRPr/>
            </a:pPr>
            <a:r>
              <a:rPr lang="en-US" altLang="en-US" dirty="0">
                <a:solidFill>
                  <a:srgbClr val="000066"/>
                </a:solidFill>
                <a:latin typeface="Courier New" panose="02070309020205020404" pitchFamily="49" charset="0"/>
                <a:cs typeface="Courier New" panose="02070309020205020404" pitchFamily="49" charset="0"/>
              </a:rPr>
              <a:t>age = input("Your age? ") </a:t>
            </a:r>
          </a:p>
          <a:p>
            <a:pPr marL="0" indent="0">
              <a:spcBef>
                <a:spcPct val="0"/>
              </a:spcBef>
              <a:spcAft>
                <a:spcPct val="0"/>
              </a:spcAft>
              <a:buNone/>
              <a:defRPr/>
            </a:pPr>
            <a:r>
              <a:rPr lang="en-US" altLang="en-US" dirty="0">
                <a:solidFill>
                  <a:srgbClr val="000066"/>
                </a:solidFill>
                <a:latin typeface="Courier New" panose="02070309020205020404" pitchFamily="49" charset="0"/>
                <a:cs typeface="Courier New" panose="02070309020205020404" pitchFamily="49" charset="0"/>
              </a:rPr>
              <a:t>print("So, you are already " + age + " years old, " + name + "!") </a:t>
            </a:r>
          </a:p>
          <a:p>
            <a:pPr marL="0" indent="0">
              <a:spcBef>
                <a:spcPct val="0"/>
              </a:spcBef>
              <a:spcAft>
                <a:spcPct val="0"/>
              </a:spcAft>
              <a:buNone/>
              <a:defRPr/>
            </a:pPr>
            <a:endParaRPr lang="en-US" altLang="en-US" sz="4800" b="1" dirty="0"/>
          </a:p>
          <a:p>
            <a:pPr>
              <a:spcBef>
                <a:spcPct val="0"/>
              </a:spcBef>
              <a:spcAft>
                <a:spcPct val="0"/>
              </a:spcAft>
              <a:buClrTx/>
              <a:buSzTx/>
              <a:defRPr/>
            </a:pPr>
            <a:r>
              <a:rPr lang="en-US" altLang="zh-CN" dirty="0"/>
              <a:t>Use </a:t>
            </a:r>
            <a:r>
              <a:rPr lang="en-US" altLang="zh-CN" dirty="0">
                <a:solidFill>
                  <a:srgbClr val="0070C0"/>
                </a:solidFill>
              </a:rPr>
              <a:t>python hello.py</a:t>
            </a:r>
            <a:r>
              <a:rPr lang="en-US" altLang="zh-CN" dirty="0"/>
              <a:t> in </a:t>
            </a:r>
            <a:r>
              <a:rPr lang="en-US" altLang="zh-CN" dirty="0" err="1"/>
              <a:t>cmd</a:t>
            </a:r>
            <a:r>
              <a:rPr lang="en-US" altLang="zh-CN" dirty="0"/>
              <a:t> mode or </a:t>
            </a:r>
            <a:r>
              <a:rPr lang="en-US" altLang="zh-CN" dirty="0">
                <a:solidFill>
                  <a:srgbClr val="0070C0"/>
                </a:solidFill>
              </a:rPr>
              <a:t>import hello </a:t>
            </a:r>
            <a:r>
              <a:rPr lang="en-US" altLang="zh-CN" dirty="0"/>
              <a:t>from python prompt to run the Python script</a:t>
            </a:r>
          </a:p>
          <a:p>
            <a:pPr>
              <a:spcBef>
                <a:spcPct val="0"/>
              </a:spcBef>
              <a:spcAft>
                <a:spcPct val="0"/>
              </a:spcAft>
              <a:buClrTx/>
              <a:buSzTx/>
              <a:defRPr/>
            </a:pPr>
            <a:r>
              <a:rPr lang="en-US" altLang="zh-CN" dirty="0"/>
              <a:t>Use help() whenever needed</a:t>
            </a:r>
          </a:p>
          <a:p>
            <a:pPr>
              <a:defRPr/>
            </a:pPr>
            <a:r>
              <a:rPr lang="en-US" altLang="zh-CN" dirty="0"/>
              <a:t>Use quit() to quit</a:t>
            </a:r>
          </a:p>
          <a:p>
            <a:pPr>
              <a:defRPr/>
            </a:pPr>
            <a:endParaRPr lang="zh-CN" altLang="en-US" dirty="0"/>
          </a:p>
        </p:txBody>
      </p:sp>
      <p:sp>
        <p:nvSpPr>
          <p:cNvPr id="34820" name="Rectangle 7">
            <a:extLst>
              <a:ext uri="{FF2B5EF4-FFF2-40B4-BE49-F238E27FC236}">
                <a16:creationId xmlns:a16="http://schemas.microsoft.com/office/drawing/2014/main" id="{75E2CB9C-F9F3-4228-9E70-5B564E76B838}"/>
              </a:ext>
            </a:extLst>
          </p:cNvPr>
          <p:cNvSpPr>
            <a:spLocks noChangeArrowheads="1"/>
          </p:cNvSpPr>
          <p:nvPr/>
        </p:nvSpPr>
        <p:spPr bwMode="auto">
          <a:xfrm>
            <a:off x="1524000" y="31750"/>
            <a:ext cx="134938" cy="393700"/>
          </a:xfrm>
          <a:prstGeom prst="rect">
            <a:avLst/>
          </a:prstGeom>
          <a:solidFill>
            <a:srgbClr val="DDFFD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54" tIns="88872" rIns="66654" bIns="88872"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spcAft>
                <a:spcPct val="0"/>
              </a:spcAft>
              <a:buClrTx/>
              <a:buSzTx/>
              <a:buFontTx/>
              <a:buNone/>
            </a:pPr>
            <a:endParaRPr lang="en-US" altLang="en-US" sz="1400"/>
          </a:p>
        </p:txBody>
      </p:sp>
    </p:spTree>
    <p:extLst>
      <p:ext uri="{BB962C8B-B14F-4D97-AF65-F5344CB8AC3E}">
        <p14:creationId xmlns:p14="http://schemas.microsoft.com/office/powerpoint/2010/main" val="4193490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51D20C3E-01BA-4F97-BF40-C1DB1B304119}"/>
              </a:ext>
            </a:extLst>
          </p:cNvPr>
          <p:cNvSpPr>
            <a:spLocks noGrp="1" noChangeArrowheads="1"/>
          </p:cNvSpPr>
          <p:nvPr>
            <p:ph type="title"/>
          </p:nvPr>
        </p:nvSpPr>
        <p:spPr>
          <a:xfrm>
            <a:off x="1676400" y="152400"/>
            <a:ext cx="8763000" cy="685800"/>
          </a:xfrm>
        </p:spPr>
        <p:txBody>
          <a:bodyPr>
            <a:normAutofit fontScale="90000"/>
          </a:bodyPr>
          <a:lstStyle/>
          <a:p>
            <a:r>
              <a:rPr lang="en-US" altLang="en-US" b="1" dirty="0">
                <a:effectLst>
                  <a:outerShdw blurRad="38100" dist="38100" dir="2700000" algn="tl">
                    <a:srgbClr val="000000">
                      <a:alpha val="43137"/>
                    </a:srgbClr>
                  </a:outerShdw>
                </a:effectLst>
              </a:rPr>
              <a:t>Python script (.</a:t>
            </a:r>
            <a:r>
              <a:rPr lang="en-US" altLang="en-US" b="1" dirty="0" err="1">
                <a:effectLst>
                  <a:outerShdw blurRad="38100" dist="38100" dir="2700000" algn="tl">
                    <a:srgbClr val="000000">
                      <a:alpha val="43137"/>
                    </a:srgbClr>
                  </a:outerShdw>
                </a:effectLst>
              </a:rPr>
              <a:t>py</a:t>
            </a:r>
            <a:r>
              <a:rPr lang="en-US" altLang="en-US" b="1" dirty="0">
                <a:effectLst>
                  <a:outerShdw blurRad="38100" dist="38100" dir="2700000" algn="tl">
                    <a:srgbClr val="000000">
                      <a:alpha val="43137"/>
                    </a:srgbClr>
                  </a:outerShdw>
                </a:effectLst>
              </a:rPr>
              <a:t>), </a:t>
            </a:r>
            <a:r>
              <a:rPr lang="en-US" altLang="en-US" b="1" dirty="0" err="1">
                <a:effectLst>
                  <a:outerShdw blurRad="38100" dist="38100" dir="2700000" algn="tl">
                    <a:srgbClr val="000000">
                      <a:alpha val="43137"/>
                    </a:srgbClr>
                  </a:outerShdw>
                </a:effectLst>
              </a:rPr>
              <a:t>IPython</a:t>
            </a:r>
            <a:r>
              <a:rPr lang="en-US" altLang="en-US" b="1" dirty="0">
                <a:effectLst>
                  <a:outerShdw blurRad="38100" dist="38100" dir="2700000" algn="tl">
                    <a:srgbClr val="000000">
                      <a:alpha val="43137"/>
                    </a:srgbClr>
                  </a:outerShdw>
                </a:effectLst>
              </a:rPr>
              <a:t>, !type, %run</a:t>
            </a:r>
          </a:p>
        </p:txBody>
      </p:sp>
      <p:sp>
        <p:nvSpPr>
          <p:cNvPr id="3" name="Content Placeholder 2">
            <a:extLst>
              <a:ext uri="{FF2B5EF4-FFF2-40B4-BE49-F238E27FC236}">
                <a16:creationId xmlns:a16="http://schemas.microsoft.com/office/drawing/2014/main" id="{55D20A0A-6A55-45A4-B097-52B7353A44AE}"/>
              </a:ext>
            </a:extLst>
          </p:cNvPr>
          <p:cNvSpPr>
            <a:spLocks noGrp="1"/>
          </p:cNvSpPr>
          <p:nvPr>
            <p:ph idx="1"/>
          </p:nvPr>
        </p:nvSpPr>
        <p:spPr>
          <a:xfrm>
            <a:off x="115410" y="838200"/>
            <a:ext cx="10552590" cy="5791200"/>
          </a:xfrm>
        </p:spPr>
        <p:txBody>
          <a:bodyPr>
            <a:normAutofit/>
          </a:bodyPr>
          <a:lstStyle/>
          <a:p>
            <a:pPr>
              <a:defRPr/>
            </a:pPr>
            <a:r>
              <a:rPr lang="en-US" dirty="0"/>
              <a:t>Use your notepad (or IDLE) to save this</a:t>
            </a:r>
          </a:p>
          <a:p>
            <a:pPr marL="0" indent="0">
              <a:buNone/>
              <a:defRPr/>
            </a:pPr>
            <a:r>
              <a:rPr lang="fr-FR" dirty="0">
                <a:solidFill>
                  <a:srgbClr val="0070C0"/>
                </a:solidFill>
              </a:rPr>
              <a:t>import </a:t>
            </a:r>
            <a:r>
              <a:rPr lang="fr-FR" dirty="0" err="1">
                <a:solidFill>
                  <a:srgbClr val="0070C0"/>
                </a:solidFill>
              </a:rPr>
              <a:t>sys</a:t>
            </a:r>
            <a:endParaRPr lang="fr-FR" dirty="0">
              <a:solidFill>
                <a:srgbClr val="0070C0"/>
              </a:solidFill>
            </a:endParaRPr>
          </a:p>
          <a:p>
            <a:pPr marL="0" indent="0">
              <a:buNone/>
              <a:defRPr/>
            </a:pPr>
            <a:r>
              <a:rPr lang="fr-FR" dirty="0" err="1">
                <a:solidFill>
                  <a:srgbClr val="0070C0"/>
                </a:solidFill>
              </a:rPr>
              <a:t>print</a:t>
            </a:r>
            <a:r>
              <a:rPr lang="fr-FR" dirty="0">
                <a:solidFill>
                  <a:srgbClr val="0070C0"/>
                </a:solidFill>
              </a:rPr>
              <a:t>('version </a:t>
            </a:r>
            <a:r>
              <a:rPr lang="fr-FR" dirty="0" err="1">
                <a:solidFill>
                  <a:srgbClr val="0070C0"/>
                </a:solidFill>
              </a:rPr>
              <a:t>is</a:t>
            </a:r>
            <a:r>
              <a:rPr lang="fr-FR" dirty="0">
                <a:solidFill>
                  <a:srgbClr val="0070C0"/>
                </a:solidFill>
              </a:rPr>
              <a:t>', </a:t>
            </a:r>
            <a:r>
              <a:rPr lang="fr-FR" dirty="0" err="1">
                <a:solidFill>
                  <a:srgbClr val="0070C0"/>
                </a:solidFill>
              </a:rPr>
              <a:t>sys.version</a:t>
            </a:r>
            <a:r>
              <a:rPr lang="fr-FR" dirty="0">
                <a:solidFill>
                  <a:srgbClr val="0070C0"/>
                </a:solidFill>
              </a:rPr>
              <a:t>)</a:t>
            </a:r>
            <a:endParaRPr lang="fr-FR" dirty="0"/>
          </a:p>
          <a:p>
            <a:pPr marL="0" indent="0">
              <a:buNone/>
              <a:defRPr/>
            </a:pPr>
            <a:r>
              <a:rPr lang="fr-FR" dirty="0" err="1"/>
              <a:t>into</a:t>
            </a:r>
            <a:r>
              <a:rPr lang="fr-FR" dirty="0"/>
              <a:t> a file sys-version.py</a:t>
            </a:r>
          </a:p>
          <a:p>
            <a:pPr>
              <a:defRPr/>
            </a:pPr>
            <a:r>
              <a:rPr lang="en-US" dirty="0"/>
              <a:t>This is a Python script</a:t>
            </a:r>
          </a:p>
          <a:p>
            <a:pPr lvl="1">
              <a:defRPr/>
            </a:pPr>
            <a:r>
              <a:rPr lang="en-US" dirty="0"/>
              <a:t>Editable with a text editor such as Notepad</a:t>
            </a:r>
          </a:p>
          <a:p>
            <a:pPr>
              <a:defRPr/>
            </a:pPr>
            <a:r>
              <a:rPr lang="en-US" dirty="0"/>
              <a:t>Open your </a:t>
            </a:r>
            <a:r>
              <a:rPr lang="en-US" dirty="0" err="1"/>
              <a:t>IPython</a:t>
            </a:r>
            <a:r>
              <a:rPr lang="en-US" dirty="0"/>
              <a:t> mode (&gt;</a:t>
            </a:r>
            <a:r>
              <a:rPr lang="en-US" b="1" dirty="0" err="1">
                <a:solidFill>
                  <a:srgbClr val="0070C0"/>
                </a:solidFill>
                <a:effectLst>
                  <a:outerShdw blurRad="38100" dist="38100" dir="2700000" algn="tl">
                    <a:srgbClr val="000000">
                      <a:alpha val="43137"/>
                    </a:srgbClr>
                  </a:outerShdw>
                </a:effectLst>
              </a:rPr>
              <a:t>ipython</a:t>
            </a:r>
            <a:r>
              <a:rPr lang="en-US" dirty="0"/>
              <a:t> from </a:t>
            </a:r>
            <a:r>
              <a:rPr lang="en-US" dirty="0" err="1"/>
              <a:t>cmd</a:t>
            </a:r>
            <a:r>
              <a:rPr lang="en-US" dirty="0"/>
              <a:t>)</a:t>
            </a:r>
          </a:p>
          <a:p>
            <a:pPr lvl="1">
              <a:defRPr/>
            </a:pPr>
            <a:r>
              <a:rPr lang="en-US" dirty="0"/>
              <a:t>Use this </a:t>
            </a:r>
            <a:r>
              <a:rPr lang="en-US" dirty="0">
                <a:solidFill>
                  <a:srgbClr val="0070C0"/>
                </a:solidFill>
                <a:effectLst>
                  <a:outerShdw blurRad="38100" dist="38100" dir="2700000" algn="tl">
                    <a:srgbClr val="000000">
                      <a:alpha val="43137"/>
                    </a:srgbClr>
                  </a:outerShdw>
                </a:effectLst>
              </a:rPr>
              <a:t>!type sys-version.py </a:t>
            </a:r>
            <a:r>
              <a:rPr lang="en-US" dirty="0"/>
              <a:t>to stream the file’s content</a:t>
            </a:r>
          </a:p>
          <a:p>
            <a:pPr lvl="1">
              <a:defRPr/>
            </a:pPr>
            <a:r>
              <a:rPr lang="en-US" dirty="0"/>
              <a:t>Run the script with </a:t>
            </a:r>
            <a:r>
              <a:rPr lang="en-US" b="1" dirty="0">
                <a:solidFill>
                  <a:srgbClr val="0070C0"/>
                </a:solidFill>
                <a:effectLst>
                  <a:outerShdw blurRad="38100" dist="38100" dir="2700000" algn="tl">
                    <a:srgbClr val="000000">
                      <a:alpha val="43137"/>
                    </a:srgbClr>
                  </a:outerShdw>
                </a:effectLst>
              </a:rPr>
              <a:t>%run sys-version.py</a:t>
            </a:r>
          </a:p>
          <a:p>
            <a:pPr lvl="1">
              <a:defRPr/>
            </a:pPr>
            <a:r>
              <a:rPr lang="en-US" b="1" dirty="0">
                <a:solidFill>
                  <a:srgbClr val="0070C0"/>
                </a:solidFill>
                <a:effectLst>
                  <a:outerShdw blurRad="38100" dist="38100" dir="2700000" algn="tl">
                    <a:srgbClr val="000000">
                      <a:alpha val="43137"/>
                    </a:srgbClr>
                  </a:outerShdw>
                </a:effectLst>
              </a:rPr>
              <a:t>quit() to quit</a:t>
            </a:r>
          </a:p>
          <a:p>
            <a:pPr>
              <a:defRPr/>
            </a:pPr>
            <a:r>
              <a:rPr lang="en-US" dirty="0"/>
              <a:t>Again, outside of python prompt, you just use </a:t>
            </a:r>
            <a:r>
              <a:rPr lang="en-US" b="1" dirty="0">
                <a:effectLst>
                  <a:outerShdw blurRad="38100" dist="38100" dir="2700000" algn="tl">
                    <a:srgbClr val="000000">
                      <a:alpha val="43137"/>
                    </a:srgbClr>
                  </a:outerShdw>
                </a:effectLst>
              </a:rPr>
              <a:t>python</a:t>
            </a:r>
            <a:r>
              <a:rPr lang="en-US" dirty="0"/>
              <a:t> to run Python scripts</a:t>
            </a:r>
          </a:p>
        </p:txBody>
      </p:sp>
    </p:spTree>
    <p:extLst>
      <p:ext uri="{BB962C8B-B14F-4D97-AF65-F5344CB8AC3E}">
        <p14:creationId xmlns:p14="http://schemas.microsoft.com/office/powerpoint/2010/main" val="3760786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A1CB-174E-4260-8F66-08CEE9C129F3}"/>
              </a:ext>
            </a:extLst>
          </p:cNvPr>
          <p:cNvSpPr>
            <a:spLocks noGrp="1"/>
          </p:cNvSpPr>
          <p:nvPr>
            <p:ph type="title"/>
          </p:nvPr>
        </p:nvSpPr>
        <p:spPr>
          <a:xfrm>
            <a:off x="221942" y="115411"/>
            <a:ext cx="11549848" cy="1575278"/>
          </a:xfrm>
        </p:spPr>
        <p:txBody>
          <a:bodyPr>
            <a:noAutofit/>
          </a:bodyPr>
          <a:lstStyle/>
          <a:p>
            <a:r>
              <a:rPr lang="en-US" sz="3600" dirty="0">
                <a:effectLst>
                  <a:outerShdw blurRad="38100" dist="38100" dir="2700000" algn="tl">
                    <a:srgbClr val="000000">
                      <a:alpha val="43137"/>
                    </a:srgbClr>
                  </a:outerShdw>
                </a:effectLst>
              </a:rPr>
              <a:t>Mini-Exercise: run python script under different modes (about 5 mins)</a:t>
            </a:r>
            <a:br>
              <a:rPr lang="en-US" sz="3600" dirty="0">
                <a:effectLst>
                  <a:outerShdw blurRad="38100" dist="38100" dir="2700000" algn="tl">
                    <a:srgbClr val="000000">
                      <a:alpha val="43137"/>
                    </a:srgbClr>
                  </a:outerShdw>
                </a:effectLst>
              </a:rPr>
            </a:br>
            <a:endParaRPr lang="en-US" sz="36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1B558F5-B9C9-40A5-B7C3-389D6AFF506A}"/>
              </a:ext>
            </a:extLst>
          </p:cNvPr>
          <p:cNvSpPr>
            <a:spLocks noGrp="1"/>
          </p:cNvSpPr>
          <p:nvPr>
            <p:ph idx="1"/>
          </p:nvPr>
        </p:nvSpPr>
        <p:spPr>
          <a:xfrm>
            <a:off x="838200" y="1189608"/>
            <a:ext cx="10515600" cy="5388745"/>
          </a:xfrm>
        </p:spPr>
        <p:txBody>
          <a:bodyPr>
            <a:normAutofit fontScale="92500" lnSpcReduction="10000"/>
          </a:bodyPr>
          <a:lstStyle/>
          <a:p>
            <a:pPr marL="0" indent="0">
              <a:buNone/>
            </a:pPr>
            <a:r>
              <a:rPr lang="en-US" dirty="0"/>
              <a:t>1. create a python script called myplot.py</a:t>
            </a:r>
          </a:p>
          <a:p>
            <a:pPr marL="0" indent="0">
              <a:buNone/>
            </a:pPr>
            <a:r>
              <a:rPr lang="en-US" sz="1500" dirty="0"/>
              <a:t>import </a:t>
            </a:r>
            <a:r>
              <a:rPr lang="en-US" sz="1500" dirty="0" err="1"/>
              <a:t>matplotlib.pyplot</a:t>
            </a:r>
            <a:r>
              <a:rPr lang="en-US" sz="1500" dirty="0"/>
              <a:t> as </a:t>
            </a:r>
            <a:r>
              <a:rPr lang="en-US" sz="1500" dirty="0" err="1"/>
              <a:t>plt</a:t>
            </a:r>
            <a:endParaRPr lang="en-US" sz="1500" dirty="0"/>
          </a:p>
          <a:p>
            <a:pPr marL="0" indent="0">
              <a:buNone/>
            </a:pPr>
            <a:r>
              <a:rPr lang="en-US" sz="1500" dirty="0"/>
              <a:t>import </a:t>
            </a:r>
            <a:r>
              <a:rPr lang="en-US" sz="1500" dirty="0" err="1"/>
              <a:t>numpy</a:t>
            </a:r>
            <a:r>
              <a:rPr lang="en-US" sz="1500" dirty="0"/>
              <a:t> as np</a:t>
            </a:r>
          </a:p>
          <a:p>
            <a:pPr marL="0" indent="0">
              <a:buNone/>
            </a:pPr>
            <a:r>
              <a:rPr lang="en-US" sz="1500" dirty="0"/>
              <a:t>x = </a:t>
            </a:r>
            <a:r>
              <a:rPr lang="en-US" sz="1500" dirty="0" err="1"/>
              <a:t>np.linspace</a:t>
            </a:r>
            <a:r>
              <a:rPr lang="en-US" sz="1500" dirty="0"/>
              <a:t>(0, 10, 100)</a:t>
            </a:r>
          </a:p>
          <a:p>
            <a:pPr marL="0" indent="0">
              <a:buNone/>
            </a:pPr>
            <a:r>
              <a:rPr lang="en-US" sz="1500" dirty="0" err="1"/>
              <a:t>plt.plot</a:t>
            </a:r>
            <a:r>
              <a:rPr lang="en-US" sz="1500" dirty="0"/>
              <a:t>(x, </a:t>
            </a:r>
            <a:r>
              <a:rPr lang="en-US" sz="1500" dirty="0" err="1"/>
              <a:t>np.sin</a:t>
            </a:r>
            <a:r>
              <a:rPr lang="en-US" sz="1500" dirty="0"/>
              <a:t>(x))</a:t>
            </a:r>
          </a:p>
          <a:p>
            <a:pPr marL="0" indent="0">
              <a:buNone/>
            </a:pPr>
            <a:r>
              <a:rPr lang="en-US" sz="1500" dirty="0" err="1"/>
              <a:t>plt.plot</a:t>
            </a:r>
            <a:r>
              <a:rPr lang="en-US" sz="1500" dirty="0"/>
              <a:t>(x, </a:t>
            </a:r>
            <a:r>
              <a:rPr lang="en-US" sz="1500" dirty="0" err="1"/>
              <a:t>np.cos</a:t>
            </a:r>
            <a:r>
              <a:rPr lang="en-US" sz="1500" dirty="0"/>
              <a:t>(x))</a:t>
            </a:r>
          </a:p>
          <a:p>
            <a:pPr marL="0" indent="0">
              <a:buNone/>
            </a:pPr>
            <a:r>
              <a:rPr lang="en-US" sz="1500" dirty="0" err="1"/>
              <a:t>plt.show</a:t>
            </a:r>
            <a:r>
              <a:rPr lang="en-US" sz="1500" dirty="0"/>
              <a:t>()</a:t>
            </a:r>
          </a:p>
          <a:p>
            <a:pPr marL="0" indent="0">
              <a:buNone/>
            </a:pPr>
            <a:r>
              <a:rPr lang="en-US" dirty="0"/>
              <a:t>2. &gt; python myplot.py</a:t>
            </a:r>
          </a:p>
          <a:p>
            <a:pPr marL="0" indent="0">
              <a:buNone/>
            </a:pPr>
            <a:r>
              <a:rPr lang="en-US" dirty="0"/>
              <a:t>3. type myplot.py</a:t>
            </a:r>
          </a:p>
          <a:p>
            <a:pPr marL="0" indent="0">
              <a:buNone/>
            </a:pPr>
            <a:r>
              <a:rPr lang="en-US" dirty="0"/>
              <a:t>4. Run </a:t>
            </a:r>
            <a:r>
              <a:rPr lang="en-US" dirty="0" err="1"/>
              <a:t>ipython</a:t>
            </a:r>
            <a:endParaRPr lang="en-US" dirty="0"/>
          </a:p>
          <a:p>
            <a:pPr marL="0" indent="0">
              <a:buNone/>
            </a:pPr>
            <a:r>
              <a:rPr lang="en-US" dirty="0"/>
              <a:t>5. [in]: !type myplot.py</a:t>
            </a:r>
          </a:p>
          <a:p>
            <a:pPr marL="0" indent="0">
              <a:buNone/>
            </a:pPr>
            <a:r>
              <a:rPr lang="en-US" dirty="0"/>
              <a:t>6. [in]: %run myplot.py</a:t>
            </a:r>
          </a:p>
          <a:p>
            <a:pPr marL="0" indent="0">
              <a:buNone/>
            </a:pPr>
            <a:r>
              <a:rPr lang="en-US" dirty="0"/>
              <a:t>7.&gt; python</a:t>
            </a:r>
          </a:p>
          <a:p>
            <a:pPr marL="0" indent="0">
              <a:buNone/>
            </a:pPr>
            <a:r>
              <a:rPr lang="en-US" dirty="0"/>
              <a:t>8. &gt;&gt;&gt;import </a:t>
            </a:r>
            <a:r>
              <a:rPr lang="en-US" dirty="0" err="1"/>
              <a:t>myplot</a:t>
            </a:r>
            <a:endParaRPr lang="en-US" dirty="0"/>
          </a:p>
          <a:p>
            <a:pPr marL="0" indent="0">
              <a:buNone/>
            </a:pPr>
            <a:endParaRPr lang="en-US" dirty="0"/>
          </a:p>
        </p:txBody>
      </p:sp>
    </p:spTree>
    <p:extLst>
      <p:ext uri="{BB962C8B-B14F-4D97-AF65-F5344CB8AC3E}">
        <p14:creationId xmlns:p14="http://schemas.microsoft.com/office/powerpoint/2010/main" val="1878289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391D919-F76A-4E36-9637-F76014A8EA5C}"/>
              </a:ext>
            </a:extLst>
          </p:cNvPr>
          <p:cNvSpPr>
            <a:spLocks noGrp="1" noChangeArrowheads="1"/>
          </p:cNvSpPr>
          <p:nvPr>
            <p:ph type="title"/>
          </p:nvPr>
        </p:nvSpPr>
        <p:spPr>
          <a:xfrm>
            <a:off x="1905000" y="76200"/>
            <a:ext cx="8280400" cy="533400"/>
          </a:xfrm>
        </p:spPr>
        <p:txBody>
          <a:bodyPr>
            <a:normAutofit fontScale="90000"/>
          </a:bodyPr>
          <a:lstStyle/>
          <a:p>
            <a:r>
              <a:rPr lang="en-US" altLang="en-US" b="1" dirty="0">
                <a:effectLst>
                  <a:outerShdw blurRad="38100" dist="38100" dir="2700000" algn="tl">
                    <a:srgbClr val="000000">
                      <a:alpha val="43137"/>
                    </a:srgbClr>
                  </a:outerShdw>
                </a:effectLst>
              </a:rPr>
              <a:t>Testing </a:t>
            </a:r>
            <a:r>
              <a:rPr lang="en-US" altLang="en-US" b="1" dirty="0" err="1">
                <a:effectLst>
                  <a:outerShdw blurRad="38100" dist="38100" dir="2700000" algn="tl">
                    <a:srgbClr val="000000">
                      <a:alpha val="43137"/>
                    </a:srgbClr>
                  </a:outerShdw>
                </a:effectLst>
              </a:rPr>
              <a:t>Jupyter</a:t>
            </a:r>
            <a:r>
              <a:rPr lang="en-US" altLang="en-US" b="1" dirty="0">
                <a:effectLst>
                  <a:outerShdw blurRad="38100" dist="38100" dir="2700000" algn="tl">
                    <a:srgbClr val="000000">
                      <a:alpha val="43137"/>
                    </a:srgbClr>
                  </a:outerShdw>
                </a:effectLst>
              </a:rPr>
              <a:t> Notebook</a:t>
            </a:r>
          </a:p>
        </p:txBody>
      </p:sp>
      <p:sp>
        <p:nvSpPr>
          <p:cNvPr id="30723" name="Content Placeholder 2">
            <a:extLst>
              <a:ext uri="{FF2B5EF4-FFF2-40B4-BE49-F238E27FC236}">
                <a16:creationId xmlns:a16="http://schemas.microsoft.com/office/drawing/2014/main" id="{2DF89BB5-5071-414C-A1A2-C38DE6A33E4E}"/>
              </a:ext>
            </a:extLst>
          </p:cNvPr>
          <p:cNvSpPr>
            <a:spLocks noGrp="1" noChangeArrowheads="1"/>
          </p:cNvSpPr>
          <p:nvPr>
            <p:ph idx="1"/>
          </p:nvPr>
        </p:nvSpPr>
        <p:spPr>
          <a:xfrm>
            <a:off x="1752600" y="609600"/>
            <a:ext cx="8686800" cy="6096000"/>
          </a:xfrm>
        </p:spPr>
        <p:txBody>
          <a:bodyPr>
            <a:normAutofit lnSpcReduction="10000"/>
          </a:bodyPr>
          <a:lstStyle/>
          <a:p>
            <a:pPr>
              <a:defRPr/>
            </a:pPr>
            <a:r>
              <a:rPr lang="en-US" altLang="en-US" dirty="0"/>
              <a:t>The </a:t>
            </a:r>
            <a:r>
              <a:rPr lang="en-US" altLang="en-US" dirty="0" err="1"/>
              <a:t>Jupyter</a:t>
            </a:r>
            <a:r>
              <a:rPr lang="en-US" altLang="en-US" dirty="0"/>
              <a:t> Notebook is an interactive environment for running code in the browser.</a:t>
            </a:r>
          </a:p>
          <a:p>
            <a:pPr>
              <a:defRPr/>
            </a:pPr>
            <a:r>
              <a:rPr lang="en-US" altLang="en-US" dirty="0"/>
              <a:t>It is a great tool for exploratory data analysis and is widely used by data scientists.</a:t>
            </a:r>
          </a:p>
          <a:p>
            <a:pPr>
              <a:defRPr/>
            </a:pPr>
            <a:r>
              <a:rPr lang="en-US" altLang="en-US" dirty="0"/>
              <a:t>A foundational tool for learning, research, computing, and data-powered communications.</a:t>
            </a:r>
          </a:p>
          <a:p>
            <a:pPr>
              <a:defRPr/>
            </a:pPr>
            <a:r>
              <a:rPr lang="en-US" altLang="en-US" dirty="0"/>
              <a:t>The primary tool for INFS 772 ~ Python Programming for Data Analytics.</a:t>
            </a:r>
          </a:p>
          <a:p>
            <a:pPr>
              <a:defRPr/>
            </a:pPr>
            <a:r>
              <a:rPr lang="en-US" altLang="en-US" dirty="0"/>
              <a:t>Download the </a:t>
            </a:r>
            <a:r>
              <a:rPr lang="en-US" altLang="en-US" dirty="0" err="1"/>
              <a:t>introduction_to_notebook</a:t>
            </a:r>
            <a:r>
              <a:rPr lang="en-US" altLang="en-US" dirty="0"/>
              <a:t> file from D2L course site under Python Files.</a:t>
            </a:r>
          </a:p>
          <a:p>
            <a:pPr>
              <a:defRPr/>
            </a:pPr>
            <a:r>
              <a:rPr lang="en-US" altLang="en-US" dirty="0"/>
              <a:t>We are going to test the </a:t>
            </a:r>
            <a:r>
              <a:rPr lang="en-US" altLang="en-US" dirty="0" err="1"/>
              <a:t>Jupyter</a:t>
            </a:r>
            <a:r>
              <a:rPr lang="en-US" altLang="en-US" dirty="0"/>
              <a:t> Notebook file.</a:t>
            </a:r>
          </a:p>
          <a:p>
            <a:pPr>
              <a:defRPr/>
            </a:pPr>
            <a:r>
              <a:rPr lang="en-US" altLang="en-US" dirty="0">
                <a:solidFill>
                  <a:srgbClr val="FF0000"/>
                </a:solidFill>
                <a:effectLst>
                  <a:outerShdw blurRad="38100" dist="38100" dir="2700000" algn="tl">
                    <a:srgbClr val="000000">
                      <a:alpha val="43137"/>
                    </a:srgbClr>
                  </a:outerShdw>
                </a:effectLst>
              </a:rPr>
              <a:t>Do not open </a:t>
            </a:r>
            <a:r>
              <a:rPr lang="en-US" altLang="en-US" dirty="0" err="1">
                <a:solidFill>
                  <a:srgbClr val="FF0000"/>
                </a:solidFill>
                <a:effectLst>
                  <a:outerShdw blurRad="38100" dist="38100" dir="2700000" algn="tl">
                    <a:srgbClr val="000000">
                      <a:alpha val="43137"/>
                    </a:srgbClr>
                  </a:outerShdw>
                </a:effectLst>
              </a:rPr>
              <a:t>Jupyter</a:t>
            </a:r>
            <a:r>
              <a:rPr lang="en-US" altLang="en-US" dirty="0">
                <a:solidFill>
                  <a:srgbClr val="FF0000"/>
                </a:solidFill>
                <a:effectLst>
                  <a:outerShdw blurRad="38100" dist="38100" dir="2700000" algn="tl">
                    <a:srgbClr val="000000">
                      <a:alpha val="43137"/>
                    </a:srgbClr>
                  </a:outerShdw>
                </a:effectLst>
              </a:rPr>
              <a:t> Notebook files with Notepad! Make sure your </a:t>
            </a:r>
            <a:r>
              <a:rPr lang="en-US" altLang="en-US" dirty="0" err="1">
                <a:solidFill>
                  <a:srgbClr val="FF0000"/>
                </a:solidFill>
                <a:effectLst>
                  <a:outerShdw blurRad="38100" dist="38100" dir="2700000" algn="tl">
                    <a:srgbClr val="000000">
                      <a:alpha val="43137"/>
                    </a:srgbClr>
                  </a:outerShdw>
                </a:effectLst>
              </a:rPr>
              <a:t>jupyter</a:t>
            </a:r>
            <a:r>
              <a:rPr lang="en-US" altLang="en-US" dirty="0">
                <a:solidFill>
                  <a:srgbClr val="FF0000"/>
                </a:solidFill>
                <a:effectLst>
                  <a:outerShdw blurRad="38100" dist="38100" dir="2700000" algn="tl">
                    <a:srgbClr val="000000">
                      <a:alpha val="43137"/>
                    </a:srgbClr>
                  </a:outerShdw>
                </a:effectLst>
              </a:rPr>
              <a:t> notebook kernel is running and then open your notebook files from the browser.</a:t>
            </a:r>
          </a:p>
        </p:txBody>
      </p:sp>
    </p:spTree>
    <p:extLst>
      <p:ext uri="{BB962C8B-B14F-4D97-AF65-F5344CB8AC3E}">
        <p14:creationId xmlns:p14="http://schemas.microsoft.com/office/powerpoint/2010/main" val="2648640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BF0A-8AF3-4811-90EF-1CD41F084F6E}"/>
              </a:ext>
            </a:extLst>
          </p:cNvPr>
          <p:cNvSpPr>
            <a:spLocks noGrp="1"/>
          </p:cNvSpPr>
          <p:nvPr>
            <p:ph type="title"/>
          </p:nvPr>
        </p:nvSpPr>
        <p:spPr>
          <a:xfrm>
            <a:off x="838200" y="365126"/>
            <a:ext cx="10515600" cy="792556"/>
          </a:xfrm>
        </p:spPr>
        <p:txBody>
          <a:bodyPr/>
          <a:lstStyle/>
          <a:p>
            <a:r>
              <a:rPr lang="en-US" dirty="0"/>
              <a:t>Work with a Notebook (browser-based)</a:t>
            </a:r>
          </a:p>
        </p:txBody>
      </p:sp>
      <p:sp>
        <p:nvSpPr>
          <p:cNvPr id="3" name="Content Placeholder 2">
            <a:extLst>
              <a:ext uri="{FF2B5EF4-FFF2-40B4-BE49-F238E27FC236}">
                <a16:creationId xmlns:a16="http://schemas.microsoft.com/office/drawing/2014/main" id="{27765A2A-D342-415A-ACF1-02BBF271125E}"/>
              </a:ext>
            </a:extLst>
          </p:cNvPr>
          <p:cNvSpPr>
            <a:spLocks noGrp="1"/>
          </p:cNvSpPr>
          <p:nvPr>
            <p:ph idx="1"/>
          </p:nvPr>
        </p:nvSpPr>
        <p:spPr/>
        <p:txBody>
          <a:bodyPr/>
          <a:lstStyle/>
          <a:p>
            <a:r>
              <a:rPr lang="en-US" dirty="0"/>
              <a:t>Start a Notebook</a:t>
            </a:r>
          </a:p>
          <a:p>
            <a:pPr lvl="1"/>
            <a:r>
              <a:rPr lang="en-US" dirty="0"/>
              <a:t>Open terminal/command prompt </a:t>
            </a:r>
            <a:r>
              <a:rPr lang="en-US" dirty="0" err="1"/>
              <a:t>jupyter</a:t>
            </a:r>
            <a:r>
              <a:rPr lang="en-US" dirty="0"/>
              <a:t> notebook</a:t>
            </a:r>
          </a:p>
          <a:p>
            <a:pPr lvl="1"/>
            <a:r>
              <a:rPr lang="en-US" dirty="0"/>
              <a:t>Or you can open it via the menu of Anaconda programs</a:t>
            </a:r>
          </a:p>
          <a:p>
            <a:pPr lvl="1"/>
            <a:r>
              <a:rPr lang="en-US" dirty="0"/>
              <a:t>Notebook will open at </a:t>
            </a:r>
            <a:r>
              <a:rPr lang="en-US" dirty="0">
                <a:hlinkClick r:id="rId2"/>
              </a:rPr>
              <a:t>http://127.0.0.1:8888</a:t>
            </a:r>
            <a:endParaRPr lang="en-US" dirty="0"/>
          </a:p>
          <a:p>
            <a:pPr lvl="1"/>
            <a:endParaRPr lang="en-US" dirty="0"/>
          </a:p>
          <a:p>
            <a:pPr lvl="1"/>
            <a:r>
              <a:rPr lang="en-US" dirty="0"/>
              <a:t>Exit by closing the browser, then typing </a:t>
            </a:r>
            <a:r>
              <a:rPr lang="en-US" dirty="0" err="1"/>
              <a:t>Ctrl+C</a:t>
            </a:r>
            <a:r>
              <a:rPr lang="en-US" dirty="0"/>
              <a:t> in the terminal window</a:t>
            </a:r>
          </a:p>
          <a:p>
            <a:pPr lvl="1"/>
            <a:endParaRPr lang="en-US" dirty="0"/>
          </a:p>
          <a:p>
            <a:r>
              <a:rPr lang="en-US" dirty="0"/>
              <a:t>Introduction to Notebook (.</a:t>
            </a:r>
            <a:r>
              <a:rPr lang="en-US" dirty="0" err="1"/>
              <a:t>ipynb</a:t>
            </a:r>
            <a:r>
              <a:rPr lang="en-US" dirty="0"/>
              <a:t>) file</a:t>
            </a:r>
          </a:p>
        </p:txBody>
      </p:sp>
    </p:spTree>
    <p:extLst>
      <p:ext uri="{BB962C8B-B14F-4D97-AF65-F5344CB8AC3E}">
        <p14:creationId xmlns:p14="http://schemas.microsoft.com/office/powerpoint/2010/main" val="2122183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CA39-06AE-4286-91EE-3CA31E661A88}"/>
              </a:ext>
            </a:extLst>
          </p:cNvPr>
          <p:cNvSpPr>
            <a:spLocks noGrp="1"/>
          </p:cNvSpPr>
          <p:nvPr>
            <p:ph type="title"/>
          </p:nvPr>
        </p:nvSpPr>
        <p:spPr>
          <a:xfrm>
            <a:off x="838200" y="201706"/>
            <a:ext cx="10515600" cy="726141"/>
          </a:xfrm>
        </p:spPr>
        <p:txBody>
          <a:bodyPr>
            <a:normAutofit/>
          </a:bodyPr>
          <a:lstStyle/>
          <a:p>
            <a:r>
              <a:rPr lang="en-US" b="1" dirty="0">
                <a:effectLst>
                  <a:outerShdw blurRad="38100" dist="38100" dir="2700000" algn="tl">
                    <a:srgbClr val="000000">
                      <a:alpha val="43137"/>
                    </a:srgbClr>
                  </a:outerShdw>
                </a:effectLst>
              </a:rPr>
              <a:t>Week 2 Outline</a:t>
            </a:r>
          </a:p>
        </p:txBody>
      </p:sp>
      <p:sp>
        <p:nvSpPr>
          <p:cNvPr id="3" name="Content Placeholder 2">
            <a:extLst>
              <a:ext uri="{FF2B5EF4-FFF2-40B4-BE49-F238E27FC236}">
                <a16:creationId xmlns:a16="http://schemas.microsoft.com/office/drawing/2014/main" id="{A611B8E0-B624-4E3D-B64A-2B7AB6266B1E}"/>
              </a:ext>
            </a:extLst>
          </p:cNvPr>
          <p:cNvSpPr>
            <a:spLocks noGrp="1"/>
          </p:cNvSpPr>
          <p:nvPr>
            <p:ph idx="1"/>
          </p:nvPr>
        </p:nvSpPr>
        <p:spPr>
          <a:xfrm>
            <a:off x="2353235" y="1317812"/>
            <a:ext cx="9668437" cy="5188316"/>
          </a:xfrm>
        </p:spPr>
        <p:txBody>
          <a:bodyPr>
            <a:normAutofit/>
          </a:bodyPr>
          <a:lstStyle/>
          <a:p>
            <a:r>
              <a:rPr lang="en-US" sz="3200" dirty="0">
                <a:effectLst>
                  <a:outerShdw blurRad="38100" dist="38100" dir="2700000" algn="tl">
                    <a:srgbClr val="000000">
                      <a:alpha val="43137"/>
                    </a:srgbClr>
                  </a:outerShdw>
                </a:effectLst>
              </a:rPr>
              <a:t>Get Started with Python</a:t>
            </a:r>
          </a:p>
          <a:p>
            <a:r>
              <a:rPr lang="en-US" sz="3200" dirty="0">
                <a:effectLst>
                  <a:outerShdw blurRad="38100" dist="38100" dir="2700000" algn="tl">
                    <a:srgbClr val="000000">
                      <a:alpha val="43137"/>
                    </a:srgbClr>
                  </a:outerShdw>
                </a:effectLst>
              </a:rPr>
              <a:t>Light Introductions to the libraries</a:t>
            </a:r>
          </a:p>
          <a:p>
            <a:r>
              <a:rPr lang="en-US" sz="3200" dirty="0">
                <a:effectLst>
                  <a:outerShdw blurRad="38100" dist="38100" dir="2700000" algn="tl">
                    <a:srgbClr val="000000">
                      <a:alpha val="43137"/>
                    </a:srgbClr>
                  </a:outerShdw>
                </a:effectLst>
              </a:rPr>
              <a:t>A Light Introduction to Python II</a:t>
            </a:r>
          </a:p>
          <a:p>
            <a:pPr lvl="1"/>
            <a:r>
              <a:rPr lang="en-US" sz="2800" dirty="0">
                <a:solidFill>
                  <a:srgbClr val="0070C0"/>
                </a:solidFill>
                <a:effectLst>
                  <a:outerShdw blurRad="38100" dist="38100" dir="2700000" algn="tl">
                    <a:srgbClr val="000000">
                      <a:alpha val="43137"/>
                    </a:srgbClr>
                  </a:outerShdw>
                </a:effectLst>
              </a:rPr>
              <a:t>List, Function, Class/Object, indentation, for loop</a:t>
            </a:r>
          </a:p>
          <a:p>
            <a:r>
              <a:rPr lang="en-US" sz="3200" dirty="0">
                <a:effectLst>
                  <a:outerShdw blurRad="38100" dist="38100" dir="2700000" algn="tl">
                    <a:srgbClr val="000000">
                      <a:alpha val="43137"/>
                    </a:srgbClr>
                  </a:outerShdw>
                </a:effectLst>
              </a:rPr>
              <a:t>Introduction to </a:t>
            </a:r>
            <a:r>
              <a:rPr lang="en-US" sz="3200" dirty="0" err="1">
                <a:effectLst>
                  <a:outerShdw blurRad="38100" dist="38100" dir="2700000" algn="tl">
                    <a:srgbClr val="000000">
                      <a:alpha val="43137"/>
                    </a:srgbClr>
                  </a:outerShdw>
                </a:effectLst>
              </a:rPr>
              <a:t>Jupyter</a:t>
            </a:r>
            <a:r>
              <a:rPr lang="en-US" sz="3200" dirty="0">
                <a:effectLst>
                  <a:outerShdw blurRad="38100" dist="38100" dir="2700000" algn="tl">
                    <a:srgbClr val="000000">
                      <a:alpha val="43137"/>
                    </a:srgbClr>
                  </a:outerShdw>
                </a:effectLst>
              </a:rPr>
              <a:t> notebook II</a:t>
            </a:r>
          </a:p>
          <a:p>
            <a:r>
              <a:rPr lang="en-US" sz="3200" dirty="0">
                <a:effectLst>
                  <a:outerShdw blurRad="38100" dist="38100" dir="2700000" algn="tl">
                    <a:srgbClr val="000000">
                      <a:alpha val="43137"/>
                    </a:srgbClr>
                  </a:outerShdw>
                </a:effectLst>
              </a:rPr>
              <a:t>Course schedule</a:t>
            </a:r>
          </a:p>
          <a:p>
            <a:r>
              <a:rPr lang="en-US" sz="3200" dirty="0">
                <a:effectLst>
                  <a:outerShdw blurRad="38100" dist="38100" dir="2700000" algn="tl">
                    <a:srgbClr val="000000">
                      <a:alpha val="43137"/>
                    </a:srgbClr>
                  </a:outerShdw>
                </a:effectLst>
              </a:rPr>
              <a:t>Your job as a data scientist with the example of VGG-16</a:t>
            </a:r>
          </a:p>
          <a:p>
            <a:r>
              <a:rPr lang="en-US" sz="3200" dirty="0">
                <a:effectLst>
                  <a:outerShdw blurRad="38100" dist="38100" dir="2700000" algn="tl">
                    <a:srgbClr val="000000">
                      <a:alpha val="43137"/>
                    </a:srgbClr>
                  </a:outerShdw>
                </a:effectLst>
              </a:rPr>
              <a:t>Instructions for Quiz 1 and Assignment 1</a:t>
            </a:r>
            <a:br>
              <a:rPr lang="en-US" dirty="0"/>
            </a:br>
            <a:endParaRPr lang="en-US" dirty="0"/>
          </a:p>
        </p:txBody>
      </p:sp>
      <p:sp>
        <p:nvSpPr>
          <p:cNvPr id="4" name="Left Brace 3">
            <a:extLst>
              <a:ext uri="{FF2B5EF4-FFF2-40B4-BE49-F238E27FC236}">
                <a16:creationId xmlns:a16="http://schemas.microsoft.com/office/drawing/2014/main" id="{62CE7DE4-BD23-4E1B-A092-07E58DA42CE4}"/>
              </a:ext>
            </a:extLst>
          </p:cNvPr>
          <p:cNvSpPr/>
          <p:nvPr/>
        </p:nvSpPr>
        <p:spPr>
          <a:xfrm>
            <a:off x="2014538" y="1543050"/>
            <a:ext cx="244568" cy="1617009"/>
          </a:xfrm>
          <a:prstGeom prst="leftBrace">
            <a:avLst/>
          </a:prstGeom>
          <a:noFill/>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EB786E19-E1AE-46C3-B755-51076DB26370}"/>
              </a:ext>
            </a:extLst>
          </p:cNvPr>
          <p:cNvSpPr txBox="1"/>
          <p:nvPr/>
        </p:nvSpPr>
        <p:spPr>
          <a:xfrm>
            <a:off x="170328" y="1428746"/>
            <a:ext cx="1987085" cy="1815882"/>
          </a:xfrm>
          <a:prstGeom prst="rect">
            <a:avLst/>
          </a:prstGeom>
          <a:noFill/>
        </p:spPr>
        <p:txBody>
          <a:bodyPr wrap="square" rtlCol="0">
            <a:spAutoFit/>
          </a:bodyPr>
          <a:lstStyle/>
          <a:p>
            <a:r>
              <a:rPr lang="en-US" sz="2800" b="1" dirty="0">
                <a:solidFill>
                  <a:srgbClr val="0070C0"/>
                </a:solidFill>
                <a:effectLst>
                  <a:outerShdw blurRad="38100" dist="38100" dir="2700000" algn="tl">
                    <a:srgbClr val="000000">
                      <a:alpha val="43137"/>
                    </a:srgbClr>
                  </a:outerShdw>
                </a:effectLst>
              </a:rPr>
              <a:t>Intro to Python and </a:t>
            </a:r>
            <a:r>
              <a:rPr lang="en-US" sz="2800" b="1" dirty="0" err="1">
                <a:solidFill>
                  <a:srgbClr val="0070C0"/>
                </a:solidFill>
                <a:effectLst>
                  <a:outerShdw blurRad="38100" dist="38100" dir="2700000" algn="tl">
                    <a:srgbClr val="000000">
                      <a:alpha val="43137"/>
                    </a:srgbClr>
                  </a:outerShdw>
                </a:effectLst>
              </a:rPr>
              <a:t>Jupyter</a:t>
            </a:r>
            <a:r>
              <a:rPr lang="en-US" sz="2800" b="1" dirty="0">
                <a:solidFill>
                  <a:srgbClr val="0070C0"/>
                </a:solidFill>
                <a:effectLst>
                  <a:outerShdw blurRad="38100" dist="38100" dir="2700000" algn="tl">
                    <a:srgbClr val="000000">
                      <a:alpha val="43137"/>
                    </a:srgbClr>
                  </a:outerShdw>
                </a:effectLst>
              </a:rPr>
              <a:t> Notebook</a:t>
            </a:r>
          </a:p>
        </p:txBody>
      </p:sp>
    </p:spTree>
    <p:extLst>
      <p:ext uri="{BB962C8B-B14F-4D97-AF65-F5344CB8AC3E}">
        <p14:creationId xmlns:p14="http://schemas.microsoft.com/office/powerpoint/2010/main" val="3355997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7AE64-10DB-4109-58DD-965EBFB1BC36}"/>
              </a:ext>
            </a:extLst>
          </p:cNvPr>
          <p:cNvSpPr>
            <a:spLocks noGrp="1"/>
          </p:cNvSpPr>
          <p:nvPr>
            <p:ph type="title"/>
          </p:nvPr>
        </p:nvSpPr>
        <p:spPr/>
        <p:txBody>
          <a:bodyPr/>
          <a:lstStyle/>
          <a:p>
            <a:r>
              <a:rPr lang="en-US" dirty="0"/>
              <a:t>Week 3</a:t>
            </a:r>
          </a:p>
        </p:txBody>
      </p:sp>
      <p:sp>
        <p:nvSpPr>
          <p:cNvPr id="3" name="Content Placeholder 2">
            <a:extLst>
              <a:ext uri="{FF2B5EF4-FFF2-40B4-BE49-F238E27FC236}">
                <a16:creationId xmlns:a16="http://schemas.microsoft.com/office/drawing/2014/main" id="{158CAF06-8B8D-AE1D-CC77-978F2E0CF257}"/>
              </a:ext>
            </a:extLst>
          </p:cNvPr>
          <p:cNvSpPr>
            <a:spLocks noGrp="1"/>
          </p:cNvSpPr>
          <p:nvPr>
            <p:ph idx="1"/>
          </p:nvPr>
        </p:nvSpPr>
        <p:spPr/>
        <p:txBody>
          <a:bodyPr/>
          <a:lstStyle/>
          <a:p>
            <a:r>
              <a:rPr lang="en-US" dirty="0"/>
              <a:t>Quiz 1 (</a:t>
            </a:r>
            <a:r>
              <a:rPr lang="en-US" dirty="0" err="1"/>
              <a:t>numpy</a:t>
            </a:r>
            <a:r>
              <a:rPr lang="en-US" dirty="0"/>
              <a:t> basics) is due on 2/5 (Sun.)</a:t>
            </a:r>
          </a:p>
          <a:p>
            <a:r>
              <a:rPr lang="en-US" dirty="0"/>
              <a:t>Assignment 1 is due on 2/9 (Thur.)</a:t>
            </a:r>
          </a:p>
          <a:p>
            <a:endParaRPr lang="en-US" dirty="0"/>
          </a:p>
          <a:p>
            <a:r>
              <a:rPr lang="en-US" sz="2800" b="1" dirty="0">
                <a:effectLst>
                  <a:outerShdw blurRad="38100" dist="38100" dir="2700000" algn="tl">
                    <a:srgbClr val="000000">
                      <a:alpha val="43137"/>
                    </a:srgbClr>
                  </a:outerShdw>
                </a:effectLst>
              </a:rPr>
              <a:t>Light introductions to the libraries</a:t>
            </a:r>
          </a:p>
          <a:p>
            <a:r>
              <a:rPr lang="en-US" b="1" dirty="0" err="1">
                <a:effectLst>
                  <a:outerShdw blurRad="38100" dist="38100" dir="2700000" algn="tl">
                    <a:srgbClr val="000000">
                      <a:alpha val="43137"/>
                    </a:srgbClr>
                  </a:outerShdw>
                </a:effectLst>
              </a:rPr>
              <a:t>Numpy</a:t>
            </a:r>
            <a:r>
              <a:rPr lang="en-US" b="1" dirty="0">
                <a:effectLst>
                  <a:outerShdw blurRad="38100" dist="38100" dir="2700000" algn="tl">
                    <a:srgbClr val="000000">
                      <a:alpha val="43137"/>
                    </a:srgbClr>
                  </a:outerShdw>
                </a:effectLst>
              </a:rPr>
              <a:t> basics and more</a:t>
            </a:r>
            <a:endParaRPr lang="en-US" dirty="0"/>
          </a:p>
          <a:p>
            <a:endParaRPr lang="en-US" dirty="0"/>
          </a:p>
          <a:p>
            <a:endParaRPr lang="en-US" dirty="0"/>
          </a:p>
        </p:txBody>
      </p:sp>
    </p:spTree>
    <p:extLst>
      <p:ext uri="{BB962C8B-B14F-4D97-AF65-F5344CB8AC3E}">
        <p14:creationId xmlns:p14="http://schemas.microsoft.com/office/powerpoint/2010/main" val="3858050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7209F71-9542-4AB9-9EF9-ADD785373F65}"/>
              </a:ext>
            </a:extLst>
          </p:cNvPr>
          <p:cNvSpPr>
            <a:spLocks noGrp="1" noChangeArrowheads="1"/>
          </p:cNvSpPr>
          <p:nvPr>
            <p:ph type="title"/>
          </p:nvPr>
        </p:nvSpPr>
        <p:spPr>
          <a:xfrm>
            <a:off x="838200" y="373751"/>
            <a:ext cx="10515600" cy="1325563"/>
          </a:xfrm>
        </p:spPr>
        <p:txBody>
          <a:bodyPr/>
          <a:lstStyle/>
          <a:p>
            <a:r>
              <a:rPr lang="en-US" altLang="en-US" b="1" dirty="0">
                <a:effectLst>
                  <a:outerShdw blurRad="38100" dist="38100" dir="2700000" algn="tl">
                    <a:srgbClr val="000000">
                      <a:alpha val="43137"/>
                    </a:srgbClr>
                  </a:outerShdw>
                </a:effectLst>
              </a:rPr>
              <a:t>INFS 772</a:t>
            </a:r>
          </a:p>
        </p:txBody>
      </p:sp>
      <p:sp>
        <p:nvSpPr>
          <p:cNvPr id="17411" name="Content Placeholder 2">
            <a:extLst>
              <a:ext uri="{FF2B5EF4-FFF2-40B4-BE49-F238E27FC236}">
                <a16:creationId xmlns:a16="http://schemas.microsoft.com/office/drawing/2014/main" id="{4E211028-51E3-4AA6-BC33-B5137568404E}"/>
              </a:ext>
            </a:extLst>
          </p:cNvPr>
          <p:cNvSpPr>
            <a:spLocks noGrp="1" noChangeArrowheads="1"/>
          </p:cNvSpPr>
          <p:nvPr>
            <p:ph idx="1"/>
          </p:nvPr>
        </p:nvSpPr>
        <p:spPr/>
        <p:txBody>
          <a:bodyPr/>
          <a:lstStyle/>
          <a:p>
            <a:r>
              <a:rPr lang="en-US" altLang="en-US" dirty="0"/>
              <a:t>Credits: 3</a:t>
            </a:r>
            <a:endParaRPr lang="en-US" altLang="en-US" b="1" dirty="0"/>
          </a:p>
          <a:p>
            <a:r>
              <a:rPr lang="en-US" altLang="en-US" dirty="0"/>
              <a:t>Academic term/year: Spring 2025</a:t>
            </a:r>
            <a:endParaRPr lang="en-US" altLang="en-US" b="1" dirty="0"/>
          </a:p>
          <a:p>
            <a:r>
              <a:rPr lang="en-US" altLang="en-US" dirty="0"/>
              <a:t>Course meeting time and location: 1/13 – 5/1</a:t>
            </a:r>
          </a:p>
          <a:p>
            <a:r>
              <a:rPr lang="en-US" altLang="en-US" dirty="0"/>
              <a:t>Thursdays, 1:00PM - 3:30PM (in-person session &amp; videos)</a:t>
            </a:r>
            <a:endParaRPr lang="en-US" altLang="en-US" b="1" dirty="0"/>
          </a:p>
          <a:p>
            <a:r>
              <a:rPr lang="en-US" altLang="en-US" dirty="0" err="1"/>
              <a:t>Tunheim</a:t>
            </a:r>
            <a:r>
              <a:rPr lang="en-US" altLang="en-US" dirty="0"/>
              <a:t> Classroom Building (TCB), Room 109</a:t>
            </a:r>
          </a:p>
          <a:p>
            <a:r>
              <a:rPr lang="en-US" altLang="en-US" dirty="0"/>
              <a:t>Weekly videos are available on D2L after the classroom lectures.</a:t>
            </a:r>
          </a:p>
        </p:txBody>
      </p:sp>
    </p:spTree>
    <p:extLst>
      <p:ext uri="{BB962C8B-B14F-4D97-AF65-F5344CB8AC3E}">
        <p14:creationId xmlns:p14="http://schemas.microsoft.com/office/powerpoint/2010/main" val="627904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8666-51B9-EEF5-7B4B-047D3080AEA7}"/>
              </a:ext>
            </a:extLst>
          </p:cNvPr>
          <p:cNvSpPr>
            <a:spLocks noGrp="1"/>
          </p:cNvSpPr>
          <p:nvPr>
            <p:ph type="title"/>
          </p:nvPr>
        </p:nvSpPr>
        <p:spPr>
          <a:xfrm>
            <a:off x="838200" y="318472"/>
            <a:ext cx="10515600" cy="455969"/>
          </a:xfrm>
        </p:spPr>
        <p:txBody>
          <a:bodyPr>
            <a:noAutofit/>
          </a:bodyPr>
          <a:lstStyle/>
          <a:p>
            <a:r>
              <a:rPr lang="en-US" sz="4000" b="1" dirty="0">
                <a:effectLst>
                  <a:outerShdw blurRad="38100" dist="38100" dir="2700000" algn="tl">
                    <a:srgbClr val="000000">
                      <a:alpha val="43137"/>
                    </a:srgbClr>
                  </a:outerShdw>
                </a:effectLst>
              </a:rPr>
              <a:t>Light introductions to the libraries</a:t>
            </a:r>
          </a:p>
        </p:txBody>
      </p:sp>
      <p:sp>
        <p:nvSpPr>
          <p:cNvPr id="3" name="Content Placeholder 2">
            <a:extLst>
              <a:ext uri="{FF2B5EF4-FFF2-40B4-BE49-F238E27FC236}">
                <a16:creationId xmlns:a16="http://schemas.microsoft.com/office/drawing/2014/main" id="{8FD62A46-955B-EB2B-71A3-961C0907384E}"/>
              </a:ext>
            </a:extLst>
          </p:cNvPr>
          <p:cNvSpPr>
            <a:spLocks noGrp="1"/>
          </p:cNvSpPr>
          <p:nvPr>
            <p:ph idx="1"/>
          </p:nvPr>
        </p:nvSpPr>
        <p:spPr>
          <a:xfrm>
            <a:off x="699796" y="1035698"/>
            <a:ext cx="10654004" cy="5141265"/>
          </a:xfrm>
        </p:spPr>
        <p:txBody>
          <a:bodyPr>
            <a:normAutofit fontScale="92500"/>
          </a:bodyPr>
          <a:lstStyle/>
          <a:p>
            <a:pPr marL="0" indent="0">
              <a:buNone/>
            </a:pPr>
            <a:r>
              <a:rPr lang="en-US" sz="3900" dirty="0" err="1">
                <a:effectLst>
                  <a:outerShdw blurRad="38100" dist="38100" dir="2700000" algn="tl">
                    <a:srgbClr val="000000">
                      <a:alpha val="43137"/>
                    </a:srgbClr>
                  </a:outerShdw>
                </a:effectLst>
              </a:rPr>
              <a:t>Numpy</a:t>
            </a:r>
            <a:endParaRPr lang="en-US" sz="3900" dirty="0">
              <a:effectLst>
                <a:outerShdw blurRad="38100" dist="38100" dir="2700000" algn="tl">
                  <a:srgbClr val="000000">
                    <a:alpha val="43137"/>
                  </a:srgbClr>
                </a:outerShdw>
              </a:effectLst>
            </a:endParaRPr>
          </a:p>
          <a:p>
            <a:pPr marL="0" indent="0">
              <a:buNone/>
            </a:pPr>
            <a:endParaRPr lang="en-US" b="0" i="0" dirty="0">
              <a:solidFill>
                <a:srgbClr val="273239"/>
              </a:solidFill>
              <a:effectLst/>
              <a:latin typeface="urw-din"/>
            </a:endParaRPr>
          </a:p>
          <a:p>
            <a:pPr marL="0" indent="0">
              <a:buNone/>
            </a:pPr>
            <a:r>
              <a:rPr lang="en-US" b="0" i="0" dirty="0">
                <a:solidFill>
                  <a:srgbClr val="273239"/>
                </a:solidFill>
                <a:effectLst/>
                <a:latin typeface="urw-din"/>
              </a:rPr>
              <a:t>NumPy is a very popular python library for large </a:t>
            </a:r>
            <a:r>
              <a:rPr lang="en-US" b="1" i="0" dirty="0">
                <a:solidFill>
                  <a:srgbClr val="273239"/>
                </a:solidFill>
                <a:effectLst/>
                <a:latin typeface="urw-din"/>
              </a:rPr>
              <a:t>multi-dimensional array </a:t>
            </a:r>
            <a:r>
              <a:rPr lang="en-US" b="0" i="0" dirty="0">
                <a:solidFill>
                  <a:srgbClr val="273239"/>
                </a:solidFill>
                <a:effectLst/>
                <a:latin typeface="urw-din"/>
              </a:rPr>
              <a:t>and matrix processing, with the help of a large collection of high-level mathematical functions. </a:t>
            </a:r>
          </a:p>
          <a:p>
            <a:pPr marL="0" indent="0">
              <a:buNone/>
            </a:pPr>
            <a:r>
              <a:rPr lang="en-US" b="0" i="0" dirty="0">
                <a:solidFill>
                  <a:srgbClr val="273239"/>
                </a:solidFill>
                <a:effectLst/>
                <a:latin typeface="urw-din"/>
              </a:rPr>
              <a:t>It is very useful for fundamental scientific computations in Machine Learning. </a:t>
            </a:r>
          </a:p>
          <a:p>
            <a:pPr marL="0" indent="0">
              <a:buNone/>
            </a:pPr>
            <a:r>
              <a:rPr lang="en-US" b="0" i="0" dirty="0">
                <a:solidFill>
                  <a:srgbClr val="273239"/>
                </a:solidFill>
                <a:effectLst/>
                <a:latin typeface="urw-din"/>
              </a:rPr>
              <a:t>It is particularly useful for linear algebra, and </a:t>
            </a:r>
            <a:r>
              <a:rPr lang="en-US" b="1" i="0" dirty="0">
                <a:solidFill>
                  <a:srgbClr val="273239"/>
                </a:solidFill>
                <a:effectLst/>
                <a:latin typeface="urw-din"/>
              </a:rPr>
              <a:t>random number capabilities</a:t>
            </a:r>
            <a:r>
              <a:rPr lang="en-US" b="0" i="0" dirty="0">
                <a:solidFill>
                  <a:srgbClr val="273239"/>
                </a:solidFill>
                <a:effectLst/>
                <a:latin typeface="urw-din"/>
              </a:rPr>
              <a:t>. </a:t>
            </a:r>
          </a:p>
          <a:p>
            <a:pPr marL="0" indent="0">
              <a:buNone/>
            </a:pPr>
            <a:r>
              <a:rPr lang="en-US" b="0" i="0" dirty="0">
                <a:solidFill>
                  <a:srgbClr val="273239"/>
                </a:solidFill>
                <a:effectLst/>
                <a:latin typeface="urw-din"/>
              </a:rPr>
              <a:t>High-end libraries like </a:t>
            </a:r>
            <a:r>
              <a:rPr lang="en-US" b="1" i="0" dirty="0">
                <a:solidFill>
                  <a:srgbClr val="273239"/>
                </a:solidFill>
                <a:effectLst/>
                <a:latin typeface="urw-din"/>
              </a:rPr>
              <a:t>TensorFlow</a:t>
            </a:r>
            <a:r>
              <a:rPr lang="en-US" b="0" i="0" dirty="0">
                <a:solidFill>
                  <a:srgbClr val="273239"/>
                </a:solidFill>
                <a:effectLst/>
                <a:latin typeface="urw-din"/>
              </a:rPr>
              <a:t> uses NumPy internally for manipulation of Tensors. </a:t>
            </a:r>
          </a:p>
          <a:p>
            <a:pPr marL="0" indent="0">
              <a:buNone/>
            </a:pPr>
            <a:endParaRPr lang="en-US" dirty="0">
              <a:solidFill>
                <a:srgbClr val="273239"/>
              </a:solidFill>
              <a:latin typeface="urw-din"/>
            </a:endParaRPr>
          </a:p>
          <a:p>
            <a:pPr marL="0" indent="0">
              <a:buNone/>
            </a:pPr>
            <a:r>
              <a:rPr lang="en-US" dirty="0">
                <a:hlinkClick r:id="rId2"/>
              </a:rPr>
              <a:t>https://numpy.org/doc/stable/user/absolute_beginners.html</a:t>
            </a:r>
            <a:endParaRPr lang="en-US" dirty="0"/>
          </a:p>
          <a:p>
            <a:pPr marL="0" indent="0">
              <a:buNone/>
            </a:pPr>
            <a:endParaRPr lang="en-US" dirty="0"/>
          </a:p>
        </p:txBody>
      </p:sp>
      <p:pic>
        <p:nvPicPr>
          <p:cNvPr id="4" name="Picture 3">
            <a:extLst>
              <a:ext uri="{FF2B5EF4-FFF2-40B4-BE49-F238E27FC236}">
                <a16:creationId xmlns:a16="http://schemas.microsoft.com/office/drawing/2014/main" id="{16781EC6-0490-EA1A-6C9E-56CBA272EBED}"/>
              </a:ext>
            </a:extLst>
          </p:cNvPr>
          <p:cNvPicPr>
            <a:picLocks noChangeAspect="1"/>
          </p:cNvPicPr>
          <p:nvPr/>
        </p:nvPicPr>
        <p:blipFill>
          <a:blip r:embed="rId3"/>
          <a:stretch>
            <a:fillRect/>
          </a:stretch>
        </p:blipFill>
        <p:spPr>
          <a:xfrm>
            <a:off x="7882229" y="867554"/>
            <a:ext cx="944530" cy="944530"/>
          </a:xfrm>
          <a:prstGeom prst="rect">
            <a:avLst/>
          </a:prstGeom>
        </p:spPr>
      </p:pic>
    </p:spTree>
    <p:extLst>
      <p:ext uri="{BB962C8B-B14F-4D97-AF65-F5344CB8AC3E}">
        <p14:creationId xmlns:p14="http://schemas.microsoft.com/office/powerpoint/2010/main" val="2629595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F6A3CA-3F14-A7EE-DCA0-CF64FE26BC80}"/>
              </a:ext>
            </a:extLst>
          </p:cNvPr>
          <p:cNvPicPr>
            <a:picLocks noChangeAspect="1"/>
          </p:cNvPicPr>
          <p:nvPr/>
        </p:nvPicPr>
        <p:blipFill>
          <a:blip r:embed="rId2"/>
          <a:stretch>
            <a:fillRect/>
          </a:stretch>
        </p:blipFill>
        <p:spPr>
          <a:xfrm>
            <a:off x="1419225" y="11934"/>
            <a:ext cx="4338467" cy="6650123"/>
          </a:xfrm>
          <a:prstGeom prst="rect">
            <a:avLst/>
          </a:prstGeom>
        </p:spPr>
      </p:pic>
      <p:sp>
        <p:nvSpPr>
          <p:cNvPr id="9" name="TextBox 8">
            <a:extLst>
              <a:ext uri="{FF2B5EF4-FFF2-40B4-BE49-F238E27FC236}">
                <a16:creationId xmlns:a16="http://schemas.microsoft.com/office/drawing/2014/main" id="{28FB128C-D87E-6FDF-1F21-7FC764127E18}"/>
              </a:ext>
            </a:extLst>
          </p:cNvPr>
          <p:cNvSpPr txBox="1"/>
          <p:nvPr/>
        </p:nvSpPr>
        <p:spPr>
          <a:xfrm>
            <a:off x="6792687" y="4581330"/>
            <a:ext cx="4217436" cy="2585323"/>
          </a:xfrm>
          <a:prstGeom prst="rect">
            <a:avLst/>
          </a:prstGeom>
          <a:noFill/>
        </p:spPr>
        <p:txBody>
          <a:bodyPr wrap="square" rtlCol="0">
            <a:spAutoFit/>
          </a:bodyPr>
          <a:lstStyle/>
          <a:p>
            <a:r>
              <a:rPr kumimoji="0" lang="en-US" altLang="en-US" sz="1800" b="1" i="0" u="none" strike="noStrike" cap="none" normalizeH="0" baseline="0" dirty="0">
                <a:ln>
                  <a:noFill/>
                </a:ln>
                <a:solidFill>
                  <a:srgbClr val="273239"/>
                </a:solidFill>
                <a:effectLst/>
                <a:latin typeface="Consolas" panose="020B0609020204030204" pitchFamily="49" charset="0"/>
              </a:rPr>
              <a:t>219 </a:t>
            </a:r>
          </a:p>
          <a:p>
            <a:endParaRPr lang="en-US" altLang="en-US" b="1" dirty="0">
              <a:solidFill>
                <a:srgbClr val="273239"/>
              </a:solidFill>
              <a:latin typeface="Consolas" panose="020B0609020204030204" pitchFamily="49" charset="0"/>
            </a:endParaRPr>
          </a:p>
          <a:p>
            <a:endParaRPr lang="en-US" altLang="en-US" b="1" dirty="0">
              <a:solidFill>
                <a:srgbClr val="273239"/>
              </a:solidFill>
              <a:latin typeface="Consolas" panose="020B0609020204030204" pitchFamily="49" charset="0"/>
            </a:endParaRPr>
          </a:p>
          <a:p>
            <a:r>
              <a:rPr kumimoji="0" lang="en-US" altLang="en-US" sz="1800" b="1" i="0" u="none" strike="noStrike" cap="none" normalizeH="0" baseline="0" dirty="0">
                <a:ln>
                  <a:noFill/>
                </a:ln>
                <a:solidFill>
                  <a:srgbClr val="273239"/>
                </a:solidFill>
                <a:effectLst/>
                <a:latin typeface="Consolas" panose="020B0609020204030204" pitchFamily="49" charset="0"/>
              </a:rPr>
              <a:t>[29 67] </a:t>
            </a:r>
          </a:p>
          <a:p>
            <a:endParaRPr lang="en-US" altLang="en-US" b="1" dirty="0">
              <a:solidFill>
                <a:srgbClr val="273239"/>
              </a:solidFill>
              <a:latin typeface="Consolas" panose="020B0609020204030204" pitchFamily="49" charset="0"/>
            </a:endParaRPr>
          </a:p>
          <a:p>
            <a:endParaRPr kumimoji="0" lang="en-US" altLang="en-US" sz="1800" b="1" i="0" u="none" strike="noStrike" cap="none" normalizeH="0" baseline="0" dirty="0">
              <a:ln>
                <a:noFill/>
              </a:ln>
              <a:solidFill>
                <a:srgbClr val="273239"/>
              </a:solidFill>
              <a:effectLst/>
              <a:latin typeface="Consolas" panose="020B0609020204030204" pitchFamily="49" charset="0"/>
            </a:endParaRPr>
          </a:p>
          <a:p>
            <a:r>
              <a:rPr kumimoji="0" lang="en-US" altLang="en-US" sz="1800" b="1" i="0" u="none" strike="noStrike" cap="none" normalizeH="0" baseline="0" dirty="0">
                <a:ln>
                  <a:noFill/>
                </a:ln>
                <a:solidFill>
                  <a:srgbClr val="273239"/>
                </a:solidFill>
                <a:effectLst/>
                <a:latin typeface="Consolas" panose="020B0609020204030204" pitchFamily="49" charset="0"/>
              </a:rPr>
              <a:t>[[19 22] </a:t>
            </a:r>
          </a:p>
          <a:p>
            <a:r>
              <a:rPr lang="en-US" altLang="en-US" b="1" dirty="0">
                <a:solidFill>
                  <a:srgbClr val="273239"/>
                </a:solidFill>
                <a:latin typeface="Consolas" panose="020B0609020204030204" pitchFamily="49" charset="0"/>
              </a:rPr>
              <a:t> </a:t>
            </a:r>
            <a:r>
              <a:rPr kumimoji="0" lang="en-US" altLang="en-US" sz="1800" b="1" i="0" u="none" strike="noStrike" cap="none" normalizeH="0" baseline="0" dirty="0">
                <a:ln>
                  <a:noFill/>
                </a:ln>
                <a:solidFill>
                  <a:srgbClr val="273239"/>
                </a:solidFill>
                <a:effectLst/>
                <a:latin typeface="Consolas" panose="020B0609020204030204" pitchFamily="49" charset="0"/>
              </a:rPr>
              <a:t>[43 50]]</a:t>
            </a:r>
            <a:r>
              <a:rPr kumimoji="0" lang="en-US" altLang="en-US" sz="1050" b="1" i="0" u="none" strike="noStrike" cap="none" normalizeH="0" baseline="0" dirty="0">
                <a:ln>
                  <a:noFill/>
                </a:ln>
                <a:solidFill>
                  <a:schemeClr val="tx1"/>
                </a:solidFill>
                <a:effectLst/>
              </a:rPr>
              <a:t> </a:t>
            </a:r>
            <a:endParaRPr kumimoji="0" lang="en-US" altLang="en-US" sz="2800" b="1"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68870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09CE-48E5-D738-46FD-D3A0C6D56EC4}"/>
              </a:ext>
            </a:extLst>
          </p:cNvPr>
          <p:cNvSpPr>
            <a:spLocks noGrp="1"/>
          </p:cNvSpPr>
          <p:nvPr>
            <p:ph type="title"/>
          </p:nvPr>
        </p:nvSpPr>
        <p:spPr>
          <a:xfrm>
            <a:off x="838200" y="365126"/>
            <a:ext cx="10515600" cy="903838"/>
          </a:xfrm>
        </p:spPr>
        <p:txBody>
          <a:bodyPr/>
          <a:lstStyle/>
          <a:p>
            <a:r>
              <a:rPr lang="en-US" dirty="0">
                <a:effectLst>
                  <a:outerShdw blurRad="38100" dist="38100" dir="2700000" algn="tl">
                    <a:srgbClr val="000000">
                      <a:alpha val="43137"/>
                    </a:srgbClr>
                  </a:outerShdw>
                </a:effectLst>
              </a:rPr>
              <a:t>Pandas</a:t>
            </a:r>
          </a:p>
        </p:txBody>
      </p:sp>
      <p:sp>
        <p:nvSpPr>
          <p:cNvPr id="3" name="Content Placeholder 2">
            <a:extLst>
              <a:ext uri="{FF2B5EF4-FFF2-40B4-BE49-F238E27FC236}">
                <a16:creationId xmlns:a16="http://schemas.microsoft.com/office/drawing/2014/main" id="{015F8954-3C87-5218-E9FB-0E93D80EB43D}"/>
              </a:ext>
            </a:extLst>
          </p:cNvPr>
          <p:cNvSpPr>
            <a:spLocks noGrp="1"/>
          </p:cNvSpPr>
          <p:nvPr>
            <p:ph idx="1"/>
          </p:nvPr>
        </p:nvSpPr>
        <p:spPr/>
        <p:txBody>
          <a:bodyPr>
            <a:normAutofit fontScale="92500"/>
          </a:bodyPr>
          <a:lstStyle/>
          <a:p>
            <a:r>
              <a:rPr lang="en-US" dirty="0"/>
              <a:t>Pandas is a popular Python library for data analysis. </a:t>
            </a:r>
          </a:p>
          <a:p>
            <a:r>
              <a:rPr lang="en-US" dirty="0"/>
              <a:t>As we know that the dataset must be prepared before training. In this case, Pandas comes handy as it was developed specifically for data extraction and preparation. </a:t>
            </a:r>
          </a:p>
          <a:p>
            <a:r>
              <a:rPr lang="en-US" dirty="0"/>
              <a:t>It provides high-level data structures, such as </a:t>
            </a:r>
            <a:r>
              <a:rPr lang="en-US" b="1" dirty="0" err="1"/>
              <a:t>DataFrame</a:t>
            </a:r>
            <a:r>
              <a:rPr lang="en-US" dirty="0"/>
              <a:t>, and wide variety tools for data analysis. </a:t>
            </a:r>
          </a:p>
          <a:p>
            <a:r>
              <a:rPr lang="en-US" dirty="0"/>
              <a:t>It provides many inbuilt methods for grouping, combining and filtering data.</a:t>
            </a:r>
          </a:p>
          <a:p>
            <a:endParaRPr lang="en-US" dirty="0"/>
          </a:p>
          <a:p>
            <a:r>
              <a:rPr lang="en-US" dirty="0">
                <a:hlinkClick r:id="rId2"/>
              </a:rPr>
              <a:t>https://pandas.pydata.org/docs/getting_started/intro_tutorials/index.html</a:t>
            </a:r>
            <a:endParaRPr lang="en-US" dirty="0"/>
          </a:p>
        </p:txBody>
      </p:sp>
      <p:pic>
        <p:nvPicPr>
          <p:cNvPr id="6" name="Picture 5">
            <a:extLst>
              <a:ext uri="{FF2B5EF4-FFF2-40B4-BE49-F238E27FC236}">
                <a16:creationId xmlns:a16="http://schemas.microsoft.com/office/drawing/2014/main" id="{8CAAB80B-4A63-EFC3-AE5B-23F28524C686}"/>
              </a:ext>
            </a:extLst>
          </p:cNvPr>
          <p:cNvPicPr>
            <a:picLocks noChangeAspect="1"/>
          </p:cNvPicPr>
          <p:nvPr/>
        </p:nvPicPr>
        <p:blipFill>
          <a:blip r:embed="rId3"/>
          <a:stretch>
            <a:fillRect/>
          </a:stretch>
        </p:blipFill>
        <p:spPr>
          <a:xfrm>
            <a:off x="8910734" y="394770"/>
            <a:ext cx="2094333" cy="844714"/>
          </a:xfrm>
          <a:prstGeom prst="rect">
            <a:avLst/>
          </a:prstGeom>
        </p:spPr>
      </p:pic>
    </p:spTree>
    <p:extLst>
      <p:ext uri="{BB962C8B-B14F-4D97-AF65-F5344CB8AC3E}">
        <p14:creationId xmlns:p14="http://schemas.microsoft.com/office/powerpoint/2010/main" val="2739598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F6B2A-C4BC-6FDE-A888-5233F23E4CC1}"/>
              </a:ext>
            </a:extLst>
          </p:cNvPr>
          <p:cNvPicPr>
            <a:picLocks noChangeAspect="1"/>
          </p:cNvPicPr>
          <p:nvPr/>
        </p:nvPicPr>
        <p:blipFill>
          <a:blip r:embed="rId2"/>
          <a:stretch>
            <a:fillRect/>
          </a:stretch>
        </p:blipFill>
        <p:spPr>
          <a:xfrm>
            <a:off x="15381" y="9526"/>
            <a:ext cx="9341594" cy="4086224"/>
          </a:xfrm>
          <a:prstGeom prst="rect">
            <a:avLst/>
          </a:prstGeom>
        </p:spPr>
      </p:pic>
      <p:pic>
        <p:nvPicPr>
          <p:cNvPr id="5" name="Picture 4">
            <a:extLst>
              <a:ext uri="{FF2B5EF4-FFF2-40B4-BE49-F238E27FC236}">
                <a16:creationId xmlns:a16="http://schemas.microsoft.com/office/drawing/2014/main" id="{ACDD3FC0-C24A-8884-7E74-8C16FD3BE646}"/>
              </a:ext>
            </a:extLst>
          </p:cNvPr>
          <p:cNvPicPr>
            <a:picLocks noChangeAspect="1"/>
          </p:cNvPicPr>
          <p:nvPr/>
        </p:nvPicPr>
        <p:blipFill>
          <a:blip r:embed="rId3"/>
          <a:stretch>
            <a:fillRect/>
          </a:stretch>
        </p:blipFill>
        <p:spPr>
          <a:xfrm>
            <a:off x="4786604" y="4378488"/>
            <a:ext cx="6729121" cy="1969924"/>
          </a:xfrm>
          <a:prstGeom prst="rect">
            <a:avLst/>
          </a:prstGeom>
        </p:spPr>
      </p:pic>
      <p:sp>
        <p:nvSpPr>
          <p:cNvPr id="2" name="TextBox 1">
            <a:extLst>
              <a:ext uri="{FF2B5EF4-FFF2-40B4-BE49-F238E27FC236}">
                <a16:creationId xmlns:a16="http://schemas.microsoft.com/office/drawing/2014/main" id="{4C1A439D-8906-F26C-6A68-C7418208700D}"/>
              </a:ext>
            </a:extLst>
          </p:cNvPr>
          <p:cNvSpPr txBox="1"/>
          <p:nvPr/>
        </p:nvSpPr>
        <p:spPr>
          <a:xfrm>
            <a:off x="1017037" y="4767943"/>
            <a:ext cx="2985796" cy="923330"/>
          </a:xfrm>
          <a:prstGeom prst="rect">
            <a:avLst/>
          </a:prstGeom>
          <a:noFill/>
        </p:spPr>
        <p:txBody>
          <a:bodyPr wrap="square" rtlCol="0">
            <a:spAutoFit/>
          </a:bodyPr>
          <a:lstStyle/>
          <a:p>
            <a:r>
              <a:rPr lang="en-US" dirty="0"/>
              <a:t>{}: </a:t>
            </a:r>
            <a:r>
              <a:rPr lang="en-US" dirty="0" err="1"/>
              <a:t>dict</a:t>
            </a:r>
            <a:endParaRPr lang="en-US" dirty="0"/>
          </a:p>
          <a:p>
            <a:r>
              <a:rPr lang="en-US" dirty="0"/>
              <a:t>[]: list</a:t>
            </a:r>
          </a:p>
          <a:p>
            <a:r>
              <a:rPr lang="en-US" dirty="0"/>
              <a:t>“”: string</a:t>
            </a:r>
          </a:p>
        </p:txBody>
      </p:sp>
    </p:spTree>
    <p:extLst>
      <p:ext uri="{BB962C8B-B14F-4D97-AF65-F5344CB8AC3E}">
        <p14:creationId xmlns:p14="http://schemas.microsoft.com/office/powerpoint/2010/main" val="157364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B74E-6B80-2AD1-E060-0130DDF7642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matplotlib</a:t>
            </a:r>
          </a:p>
        </p:txBody>
      </p:sp>
      <p:sp>
        <p:nvSpPr>
          <p:cNvPr id="3" name="Content Placeholder 2">
            <a:extLst>
              <a:ext uri="{FF2B5EF4-FFF2-40B4-BE49-F238E27FC236}">
                <a16:creationId xmlns:a16="http://schemas.microsoft.com/office/drawing/2014/main" id="{5E38DBF9-73A3-BD42-5ADD-F32F4298EF3B}"/>
              </a:ext>
            </a:extLst>
          </p:cNvPr>
          <p:cNvSpPr>
            <a:spLocks noGrp="1"/>
          </p:cNvSpPr>
          <p:nvPr>
            <p:ph idx="1"/>
          </p:nvPr>
        </p:nvSpPr>
        <p:spPr/>
        <p:txBody>
          <a:bodyPr>
            <a:normAutofit fontScale="92500"/>
          </a:bodyPr>
          <a:lstStyle/>
          <a:p>
            <a:r>
              <a:rPr lang="en-US" b="0" i="0" dirty="0">
                <a:solidFill>
                  <a:srgbClr val="273239"/>
                </a:solidFill>
                <a:effectLst/>
                <a:latin typeface="urw-din"/>
              </a:rPr>
              <a:t>Matplotlib is a very popular Python library for data visualization. </a:t>
            </a:r>
          </a:p>
          <a:p>
            <a:r>
              <a:rPr lang="en-US" b="0" i="0" dirty="0">
                <a:solidFill>
                  <a:srgbClr val="273239"/>
                </a:solidFill>
                <a:effectLst/>
                <a:latin typeface="urw-din"/>
              </a:rPr>
              <a:t>Like Pandas, it is not directly related to Machine Learning. </a:t>
            </a:r>
          </a:p>
          <a:p>
            <a:r>
              <a:rPr lang="en-US" b="0" i="0" dirty="0">
                <a:solidFill>
                  <a:srgbClr val="273239"/>
                </a:solidFill>
                <a:effectLst/>
                <a:latin typeface="urw-din"/>
              </a:rPr>
              <a:t>It particularly comes in handy when a programmer wants to visualize the patterns in the data. </a:t>
            </a:r>
          </a:p>
          <a:p>
            <a:r>
              <a:rPr lang="en-US" b="0" i="0" dirty="0">
                <a:solidFill>
                  <a:srgbClr val="273239"/>
                </a:solidFill>
                <a:effectLst/>
                <a:latin typeface="urw-din"/>
              </a:rPr>
              <a:t>It is a 2D plotting library used for creating 2D graphs and plots. A module named </a:t>
            </a:r>
            <a:r>
              <a:rPr lang="en-US" b="0" i="0" dirty="0" err="1">
                <a:solidFill>
                  <a:srgbClr val="273239"/>
                </a:solidFill>
                <a:effectLst/>
                <a:latin typeface="urw-din"/>
              </a:rPr>
              <a:t>pyplot</a:t>
            </a:r>
            <a:r>
              <a:rPr lang="en-US" b="0" i="0" dirty="0">
                <a:solidFill>
                  <a:srgbClr val="273239"/>
                </a:solidFill>
                <a:effectLst/>
                <a:latin typeface="urw-din"/>
              </a:rPr>
              <a:t> makes it easy for programmers for plotting as it provides features to control line styles, font properties, formatting axes, etc. </a:t>
            </a:r>
          </a:p>
          <a:p>
            <a:r>
              <a:rPr lang="en-US" b="0" i="0" dirty="0">
                <a:solidFill>
                  <a:srgbClr val="273239"/>
                </a:solidFill>
                <a:effectLst/>
                <a:latin typeface="urw-din"/>
              </a:rPr>
              <a:t>It provides various kinds of graphs and plots for data visualization, viz., histogram, error charts, bar charts, etc</a:t>
            </a:r>
            <a:r>
              <a:rPr lang="en-US" dirty="0">
                <a:solidFill>
                  <a:srgbClr val="273239"/>
                </a:solidFill>
                <a:latin typeface="urw-din"/>
              </a:rPr>
              <a:t>.</a:t>
            </a:r>
          </a:p>
          <a:p>
            <a:r>
              <a:rPr lang="en-US" dirty="0">
                <a:hlinkClick r:id="rId2"/>
              </a:rPr>
              <a:t>https://matplotlib.org/contents.html</a:t>
            </a:r>
            <a:endParaRPr lang="en-US" dirty="0"/>
          </a:p>
          <a:p>
            <a:pPr marL="0" indent="0">
              <a:buNone/>
            </a:pPr>
            <a:endParaRPr lang="en-US" dirty="0"/>
          </a:p>
        </p:txBody>
      </p:sp>
      <p:pic>
        <p:nvPicPr>
          <p:cNvPr id="4" name="Picture 3">
            <a:extLst>
              <a:ext uri="{FF2B5EF4-FFF2-40B4-BE49-F238E27FC236}">
                <a16:creationId xmlns:a16="http://schemas.microsoft.com/office/drawing/2014/main" id="{82AE331F-2858-69FA-DAEF-555488BF33CD}"/>
              </a:ext>
            </a:extLst>
          </p:cNvPr>
          <p:cNvPicPr>
            <a:picLocks noChangeAspect="1"/>
          </p:cNvPicPr>
          <p:nvPr/>
        </p:nvPicPr>
        <p:blipFill>
          <a:blip r:embed="rId3"/>
          <a:stretch>
            <a:fillRect/>
          </a:stretch>
        </p:blipFill>
        <p:spPr>
          <a:xfrm>
            <a:off x="6977062" y="530225"/>
            <a:ext cx="3099999" cy="796975"/>
          </a:xfrm>
          <a:prstGeom prst="rect">
            <a:avLst/>
          </a:prstGeom>
        </p:spPr>
      </p:pic>
    </p:spTree>
    <p:extLst>
      <p:ext uri="{BB962C8B-B14F-4D97-AF65-F5344CB8AC3E}">
        <p14:creationId xmlns:p14="http://schemas.microsoft.com/office/powerpoint/2010/main" val="583925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518081-3BF1-EEA5-CE59-44916B390B77}"/>
              </a:ext>
            </a:extLst>
          </p:cNvPr>
          <p:cNvPicPr>
            <a:picLocks noChangeAspect="1"/>
          </p:cNvPicPr>
          <p:nvPr/>
        </p:nvPicPr>
        <p:blipFill>
          <a:blip r:embed="rId2"/>
          <a:stretch>
            <a:fillRect/>
          </a:stretch>
        </p:blipFill>
        <p:spPr>
          <a:xfrm>
            <a:off x="483825" y="473769"/>
            <a:ext cx="5735998" cy="5115268"/>
          </a:xfrm>
          <a:prstGeom prst="rect">
            <a:avLst/>
          </a:prstGeom>
        </p:spPr>
      </p:pic>
      <p:pic>
        <p:nvPicPr>
          <p:cNvPr id="4" name="Picture 3">
            <a:extLst>
              <a:ext uri="{FF2B5EF4-FFF2-40B4-BE49-F238E27FC236}">
                <a16:creationId xmlns:a16="http://schemas.microsoft.com/office/drawing/2014/main" id="{6BC81BC2-D277-CF19-E871-57012A242D77}"/>
              </a:ext>
            </a:extLst>
          </p:cNvPr>
          <p:cNvPicPr>
            <a:picLocks noChangeAspect="1"/>
          </p:cNvPicPr>
          <p:nvPr/>
        </p:nvPicPr>
        <p:blipFill>
          <a:blip r:embed="rId3"/>
          <a:stretch>
            <a:fillRect/>
          </a:stretch>
        </p:blipFill>
        <p:spPr>
          <a:xfrm>
            <a:off x="6830952" y="2109080"/>
            <a:ext cx="4877223" cy="4206605"/>
          </a:xfrm>
          <a:prstGeom prst="rect">
            <a:avLst/>
          </a:prstGeom>
        </p:spPr>
      </p:pic>
    </p:spTree>
    <p:extLst>
      <p:ext uri="{BB962C8B-B14F-4D97-AF65-F5344CB8AC3E}">
        <p14:creationId xmlns:p14="http://schemas.microsoft.com/office/powerpoint/2010/main" val="34798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01E135-7C97-819E-EB23-AFF30F079DBC}"/>
              </a:ext>
            </a:extLst>
          </p:cNvPr>
          <p:cNvPicPr>
            <a:picLocks noChangeAspect="1"/>
          </p:cNvPicPr>
          <p:nvPr/>
        </p:nvPicPr>
        <p:blipFill>
          <a:blip r:embed="rId2"/>
          <a:stretch>
            <a:fillRect/>
          </a:stretch>
        </p:blipFill>
        <p:spPr>
          <a:xfrm>
            <a:off x="7294400" y="719915"/>
            <a:ext cx="1428750" cy="771525"/>
          </a:xfrm>
          <a:prstGeom prst="rect">
            <a:avLst/>
          </a:prstGeom>
        </p:spPr>
      </p:pic>
      <p:sp>
        <p:nvSpPr>
          <p:cNvPr id="2" name="Title 1">
            <a:extLst>
              <a:ext uri="{FF2B5EF4-FFF2-40B4-BE49-F238E27FC236}">
                <a16:creationId xmlns:a16="http://schemas.microsoft.com/office/drawing/2014/main" id="{7E23D284-55C6-8E42-FADC-3439A6034DF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Scikit-learn</a:t>
            </a:r>
          </a:p>
        </p:txBody>
      </p:sp>
      <p:sp>
        <p:nvSpPr>
          <p:cNvPr id="3" name="Content Placeholder 2">
            <a:extLst>
              <a:ext uri="{FF2B5EF4-FFF2-40B4-BE49-F238E27FC236}">
                <a16:creationId xmlns:a16="http://schemas.microsoft.com/office/drawing/2014/main" id="{AA337905-54B0-DE80-92FA-2802BC5124C9}"/>
              </a:ext>
            </a:extLst>
          </p:cNvPr>
          <p:cNvSpPr>
            <a:spLocks noGrp="1"/>
          </p:cNvSpPr>
          <p:nvPr>
            <p:ph idx="1"/>
          </p:nvPr>
        </p:nvSpPr>
        <p:spPr>
          <a:xfrm>
            <a:off x="838199" y="1825625"/>
            <a:ext cx="10246567" cy="4351338"/>
          </a:xfrm>
        </p:spPr>
        <p:txBody>
          <a:bodyPr>
            <a:normAutofit/>
          </a:bodyPr>
          <a:lstStyle/>
          <a:p>
            <a:r>
              <a:rPr lang="en-US" b="0" i="0" dirty="0">
                <a:solidFill>
                  <a:srgbClr val="273239"/>
                </a:solidFill>
                <a:effectLst/>
                <a:latin typeface="urw-din"/>
              </a:rPr>
              <a:t>Scikit-learn is one of the most popular ML libraries for classical ML algorithms. </a:t>
            </a:r>
          </a:p>
          <a:p>
            <a:r>
              <a:rPr lang="en-US" b="0" i="0" dirty="0">
                <a:solidFill>
                  <a:srgbClr val="273239"/>
                </a:solidFill>
                <a:effectLst/>
                <a:latin typeface="urw-din"/>
              </a:rPr>
              <a:t>It is built on top of two basic Python libraries, NumPy and SciPy. </a:t>
            </a:r>
          </a:p>
          <a:p>
            <a:r>
              <a:rPr lang="en-US" b="0" i="0" dirty="0">
                <a:solidFill>
                  <a:srgbClr val="273239"/>
                </a:solidFill>
                <a:effectLst/>
                <a:latin typeface="urw-din"/>
              </a:rPr>
              <a:t>Scikit-learn supports most of the supervised and unsupervised learning algorithms. </a:t>
            </a:r>
          </a:p>
          <a:p>
            <a:r>
              <a:rPr lang="en-US" b="0" i="0" dirty="0">
                <a:solidFill>
                  <a:srgbClr val="273239"/>
                </a:solidFill>
                <a:effectLst/>
                <a:latin typeface="urw-din"/>
              </a:rPr>
              <a:t>Scikit-learn can also be used for data-mining and data-analysis, which makes it a great tool who is starting out with ML. </a:t>
            </a:r>
          </a:p>
          <a:p>
            <a:endParaRPr lang="en-US" dirty="0">
              <a:solidFill>
                <a:srgbClr val="273239"/>
              </a:solidFill>
              <a:latin typeface="urw-din"/>
            </a:endParaRPr>
          </a:p>
          <a:p>
            <a:r>
              <a:rPr lang="en-US" dirty="0">
                <a:hlinkClick r:id="rId3"/>
              </a:rPr>
              <a:t>https://scikit-learn.org/stable/tutorial/basic/tutorial.html</a:t>
            </a:r>
            <a:endParaRPr lang="en-US" dirty="0">
              <a:solidFill>
                <a:srgbClr val="273239"/>
              </a:solidFill>
              <a:latin typeface="urw-din"/>
            </a:endParaRPr>
          </a:p>
        </p:txBody>
      </p:sp>
    </p:spTree>
    <p:extLst>
      <p:ext uri="{BB962C8B-B14F-4D97-AF65-F5344CB8AC3E}">
        <p14:creationId xmlns:p14="http://schemas.microsoft.com/office/powerpoint/2010/main" val="18045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D362292-19CF-C06E-4B6C-7C2C9C27D5BD}"/>
              </a:ext>
            </a:extLst>
          </p:cNvPr>
          <p:cNvPicPr>
            <a:picLocks noChangeAspect="1"/>
          </p:cNvPicPr>
          <p:nvPr/>
        </p:nvPicPr>
        <p:blipFill>
          <a:blip r:embed="rId2"/>
          <a:stretch>
            <a:fillRect/>
          </a:stretch>
        </p:blipFill>
        <p:spPr>
          <a:xfrm>
            <a:off x="6664535" y="4366727"/>
            <a:ext cx="5614552" cy="2384705"/>
          </a:xfrm>
          <a:prstGeom prst="rect">
            <a:avLst/>
          </a:prstGeom>
        </p:spPr>
      </p:pic>
      <p:pic>
        <p:nvPicPr>
          <p:cNvPr id="5" name="Picture 4">
            <a:extLst>
              <a:ext uri="{FF2B5EF4-FFF2-40B4-BE49-F238E27FC236}">
                <a16:creationId xmlns:a16="http://schemas.microsoft.com/office/drawing/2014/main" id="{1C3F3D13-380C-60AF-D932-3CFC4BD2FDB3}"/>
              </a:ext>
            </a:extLst>
          </p:cNvPr>
          <p:cNvPicPr>
            <a:picLocks noChangeAspect="1"/>
          </p:cNvPicPr>
          <p:nvPr/>
        </p:nvPicPr>
        <p:blipFill>
          <a:blip r:embed="rId3"/>
          <a:stretch>
            <a:fillRect/>
          </a:stretch>
        </p:blipFill>
        <p:spPr>
          <a:xfrm>
            <a:off x="-103219" y="-110217"/>
            <a:ext cx="6335740" cy="5885866"/>
          </a:xfrm>
          <a:prstGeom prst="rect">
            <a:avLst/>
          </a:prstGeom>
        </p:spPr>
      </p:pic>
      <p:cxnSp>
        <p:nvCxnSpPr>
          <p:cNvPr id="9" name="Connector: Elbow 8">
            <a:extLst>
              <a:ext uri="{FF2B5EF4-FFF2-40B4-BE49-F238E27FC236}">
                <a16:creationId xmlns:a16="http://schemas.microsoft.com/office/drawing/2014/main" id="{53F11EFA-8803-8330-90B8-3578A18A2F87}"/>
              </a:ext>
            </a:extLst>
          </p:cNvPr>
          <p:cNvCxnSpPr>
            <a:cxnSpLocks/>
          </p:cNvCxnSpPr>
          <p:nvPr/>
        </p:nvCxnSpPr>
        <p:spPr>
          <a:xfrm>
            <a:off x="4238625" y="3829050"/>
            <a:ext cx="2317388" cy="61125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42052DD0-198D-83FB-A942-C493FCC32578}"/>
              </a:ext>
            </a:extLst>
          </p:cNvPr>
          <p:cNvCxnSpPr>
            <a:cxnSpLocks/>
          </p:cNvCxnSpPr>
          <p:nvPr/>
        </p:nvCxnSpPr>
        <p:spPr>
          <a:xfrm>
            <a:off x="6103280" y="5355771"/>
            <a:ext cx="680075" cy="2033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9E1D51A-E371-4913-AC0F-508CE165E85F}"/>
              </a:ext>
            </a:extLst>
          </p:cNvPr>
          <p:cNvCxnSpPr>
            <a:cxnSpLocks/>
          </p:cNvCxnSpPr>
          <p:nvPr/>
        </p:nvCxnSpPr>
        <p:spPr>
          <a:xfrm>
            <a:off x="3340359" y="5784980"/>
            <a:ext cx="3324176" cy="64381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104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4A3C2-DA48-063C-60BE-277DD184B289}"/>
              </a:ext>
            </a:extLst>
          </p:cNvPr>
          <p:cNvSpPr>
            <a:spLocks noGrp="1"/>
          </p:cNvSpPr>
          <p:nvPr>
            <p:ph type="title"/>
          </p:nvPr>
        </p:nvSpPr>
        <p:spPr>
          <a:xfrm>
            <a:off x="838200" y="365126"/>
            <a:ext cx="10515600" cy="768350"/>
          </a:xfrm>
        </p:spPr>
        <p:txBody>
          <a:bodyPr/>
          <a:lstStyle/>
          <a:p>
            <a:r>
              <a:rPr lang="en-US" dirty="0">
                <a:effectLst>
                  <a:outerShdw blurRad="38100" dist="38100" dir="2700000" algn="tl">
                    <a:srgbClr val="000000">
                      <a:alpha val="43137"/>
                    </a:srgbClr>
                  </a:outerShdw>
                </a:effectLst>
              </a:rPr>
              <a:t>TensorFlow 2</a:t>
            </a:r>
          </a:p>
        </p:txBody>
      </p:sp>
      <p:sp>
        <p:nvSpPr>
          <p:cNvPr id="3" name="Content Placeholder 2">
            <a:extLst>
              <a:ext uri="{FF2B5EF4-FFF2-40B4-BE49-F238E27FC236}">
                <a16:creationId xmlns:a16="http://schemas.microsoft.com/office/drawing/2014/main" id="{0F6605DA-77BE-7AB2-4440-4DAAA589B306}"/>
              </a:ext>
            </a:extLst>
          </p:cNvPr>
          <p:cNvSpPr>
            <a:spLocks noGrp="1"/>
          </p:cNvSpPr>
          <p:nvPr>
            <p:ph idx="1"/>
          </p:nvPr>
        </p:nvSpPr>
        <p:spPr>
          <a:xfrm>
            <a:off x="838200" y="1266825"/>
            <a:ext cx="10515600" cy="4910138"/>
          </a:xfrm>
        </p:spPr>
        <p:txBody>
          <a:bodyPr>
            <a:normAutofit lnSpcReduction="10000"/>
          </a:bodyPr>
          <a:lstStyle/>
          <a:p>
            <a:r>
              <a:rPr lang="en-US" b="0" i="0" dirty="0">
                <a:solidFill>
                  <a:srgbClr val="273239"/>
                </a:solidFill>
                <a:effectLst/>
                <a:latin typeface="urw-din"/>
              </a:rPr>
              <a:t>TensorFlow is a very popular open-source library for high performance numerical computation developed by the Google Brain team in Google. </a:t>
            </a:r>
          </a:p>
          <a:p>
            <a:r>
              <a:rPr lang="en-US" b="0" i="0" dirty="0">
                <a:solidFill>
                  <a:srgbClr val="273239"/>
                </a:solidFill>
                <a:effectLst/>
                <a:latin typeface="urw-din"/>
              </a:rPr>
              <a:t>As the name suggests, </a:t>
            </a:r>
            <a:r>
              <a:rPr lang="en-US" b="0" i="0" dirty="0" err="1">
                <a:solidFill>
                  <a:srgbClr val="273239"/>
                </a:solidFill>
                <a:effectLst/>
                <a:latin typeface="urw-din"/>
              </a:rPr>
              <a:t>Tensorflow</a:t>
            </a:r>
            <a:r>
              <a:rPr lang="en-US" b="0" i="0" dirty="0">
                <a:solidFill>
                  <a:srgbClr val="273239"/>
                </a:solidFill>
                <a:effectLst/>
                <a:latin typeface="urw-din"/>
              </a:rPr>
              <a:t> is a framework that involves defining and running computations involving tensors. </a:t>
            </a:r>
          </a:p>
          <a:p>
            <a:r>
              <a:rPr lang="en-US" b="0" i="0" dirty="0">
                <a:solidFill>
                  <a:srgbClr val="273239"/>
                </a:solidFill>
                <a:effectLst/>
                <a:latin typeface="urw-din"/>
              </a:rPr>
              <a:t>It can train and run deep neural networks that can be used to develop several AI applications. </a:t>
            </a:r>
          </a:p>
          <a:p>
            <a:r>
              <a:rPr lang="en-US" b="0" i="0" dirty="0">
                <a:solidFill>
                  <a:srgbClr val="273239"/>
                </a:solidFill>
                <a:effectLst/>
                <a:latin typeface="urw-din"/>
              </a:rPr>
              <a:t>TensorFlow is widely used in the field of deep learning research and application, thus the primary library in my summer </a:t>
            </a:r>
            <a:r>
              <a:rPr lang="en-US" b="1" i="0" dirty="0">
                <a:solidFill>
                  <a:srgbClr val="273239"/>
                </a:solidFill>
                <a:effectLst/>
                <a:latin typeface="urw-din"/>
              </a:rPr>
              <a:t>Deep Learning class, INFS 778</a:t>
            </a:r>
            <a:r>
              <a:rPr lang="en-US" b="0" i="0" dirty="0">
                <a:solidFill>
                  <a:srgbClr val="273239"/>
                </a:solidFill>
                <a:effectLst/>
                <a:latin typeface="urw-din"/>
              </a:rPr>
              <a:t>.</a:t>
            </a:r>
          </a:p>
          <a:p>
            <a:endParaRPr lang="en-US" dirty="0">
              <a:solidFill>
                <a:srgbClr val="273239"/>
              </a:solidFill>
              <a:latin typeface="urw-din"/>
            </a:endParaRPr>
          </a:p>
          <a:p>
            <a:r>
              <a:rPr lang="en-US" dirty="0">
                <a:hlinkClick r:id="rId2"/>
              </a:rPr>
              <a:t>https://www.tensorflow.org/tutorials/quickstart/beginner</a:t>
            </a:r>
            <a:endParaRPr lang="en-US" dirty="0"/>
          </a:p>
          <a:p>
            <a:pPr marL="0" indent="0">
              <a:buNone/>
            </a:pPr>
            <a:endParaRPr lang="en-US" dirty="0"/>
          </a:p>
        </p:txBody>
      </p:sp>
      <p:pic>
        <p:nvPicPr>
          <p:cNvPr id="3074" name="Picture 2" descr="Lightbox">
            <a:extLst>
              <a:ext uri="{FF2B5EF4-FFF2-40B4-BE49-F238E27FC236}">
                <a16:creationId xmlns:a16="http://schemas.microsoft.com/office/drawing/2014/main" id="{CF749889-BB0B-3938-A069-975B5D099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9675" y="190776"/>
            <a:ext cx="1783507" cy="1076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971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740930E-92C0-92F2-B026-CC8D71C67EC1}"/>
              </a:ext>
            </a:extLst>
          </p:cNvPr>
          <p:cNvSpPr txBox="1"/>
          <p:nvPr/>
        </p:nvSpPr>
        <p:spPr>
          <a:xfrm>
            <a:off x="5215812" y="5400675"/>
            <a:ext cx="6792609" cy="1200329"/>
          </a:xfrm>
          <a:prstGeom prst="rect">
            <a:avLst/>
          </a:prstGeom>
          <a:noFill/>
        </p:spPr>
        <p:txBody>
          <a:bodyPr wrap="square" rtlCol="0">
            <a:spAutoFit/>
          </a:bodyPr>
          <a:lstStyle/>
          <a:p>
            <a:r>
              <a:rPr lang="en-US" sz="2400" b="1" dirty="0"/>
              <a:t>[ 5 12 21 32]</a:t>
            </a:r>
          </a:p>
          <a:p>
            <a:endParaRPr lang="en-US" sz="2400" b="1" dirty="0"/>
          </a:p>
          <a:p>
            <a:r>
              <a:rPr lang="en-US" sz="2400" b="1" dirty="0" err="1">
                <a:solidFill>
                  <a:srgbClr val="0070C0"/>
                </a:solidFill>
                <a:effectLst>
                  <a:outerShdw blurRad="38100" dist="38100" dir="2700000" algn="tl">
                    <a:srgbClr val="000000">
                      <a:alpha val="43137"/>
                    </a:srgbClr>
                  </a:outerShdw>
                </a:effectLst>
              </a:rPr>
              <a:t>tf.Tensor</a:t>
            </a:r>
            <a:r>
              <a:rPr lang="en-US" sz="2400" b="1" dirty="0">
                <a:solidFill>
                  <a:srgbClr val="0070C0"/>
                </a:solidFill>
                <a:effectLst>
                  <a:outerShdw blurRad="38100" dist="38100" dir="2700000" algn="tl">
                    <a:srgbClr val="000000">
                      <a:alpha val="43137"/>
                    </a:srgbClr>
                  </a:outerShdw>
                </a:effectLst>
              </a:rPr>
              <a:t>([ 5 12 21 32], shape=(4,), </a:t>
            </a:r>
            <a:r>
              <a:rPr lang="en-US" sz="2400" b="1" dirty="0" err="1">
                <a:solidFill>
                  <a:srgbClr val="0070C0"/>
                </a:solidFill>
                <a:effectLst>
                  <a:outerShdw blurRad="38100" dist="38100" dir="2700000" algn="tl">
                    <a:srgbClr val="000000">
                      <a:alpha val="43137"/>
                    </a:srgbClr>
                  </a:outerShdw>
                </a:effectLst>
              </a:rPr>
              <a:t>dtype</a:t>
            </a:r>
            <a:r>
              <a:rPr lang="en-US" sz="2400" b="1" dirty="0">
                <a:solidFill>
                  <a:srgbClr val="0070C0"/>
                </a:solidFill>
                <a:effectLst>
                  <a:outerShdw blurRad="38100" dist="38100" dir="2700000" algn="tl">
                    <a:srgbClr val="000000">
                      <a:alpha val="43137"/>
                    </a:srgbClr>
                  </a:outerShdw>
                </a:effectLst>
              </a:rPr>
              <a:t>=int32)</a:t>
            </a:r>
          </a:p>
        </p:txBody>
      </p:sp>
      <p:pic>
        <p:nvPicPr>
          <p:cNvPr id="8" name="Picture 7">
            <a:extLst>
              <a:ext uri="{FF2B5EF4-FFF2-40B4-BE49-F238E27FC236}">
                <a16:creationId xmlns:a16="http://schemas.microsoft.com/office/drawing/2014/main" id="{DB5ECEC1-EC3E-655D-EF01-37DD88ABA4B5}"/>
              </a:ext>
            </a:extLst>
          </p:cNvPr>
          <p:cNvPicPr>
            <a:picLocks noChangeAspect="1"/>
          </p:cNvPicPr>
          <p:nvPr/>
        </p:nvPicPr>
        <p:blipFill>
          <a:blip r:embed="rId2"/>
          <a:stretch>
            <a:fillRect/>
          </a:stretch>
        </p:blipFill>
        <p:spPr>
          <a:xfrm>
            <a:off x="183579" y="190589"/>
            <a:ext cx="4724400" cy="5810250"/>
          </a:xfrm>
          <a:prstGeom prst="rect">
            <a:avLst/>
          </a:prstGeom>
        </p:spPr>
      </p:pic>
    </p:spTree>
    <p:extLst>
      <p:ext uri="{BB962C8B-B14F-4D97-AF65-F5344CB8AC3E}">
        <p14:creationId xmlns:p14="http://schemas.microsoft.com/office/powerpoint/2010/main" val="316180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E63F-0E54-4B55-93B6-B56E2DE5B06E}"/>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Grading Items</a:t>
            </a:r>
          </a:p>
        </p:txBody>
      </p:sp>
      <p:sp>
        <p:nvSpPr>
          <p:cNvPr id="3" name="Content Placeholder 2">
            <a:extLst>
              <a:ext uri="{FF2B5EF4-FFF2-40B4-BE49-F238E27FC236}">
                <a16:creationId xmlns:a16="http://schemas.microsoft.com/office/drawing/2014/main" id="{60FA915D-D796-47B3-8C93-98F70EEB75B7}"/>
              </a:ext>
            </a:extLst>
          </p:cNvPr>
          <p:cNvSpPr>
            <a:spLocks noGrp="1"/>
          </p:cNvSpPr>
          <p:nvPr>
            <p:ph idx="1"/>
          </p:nvPr>
        </p:nvSpPr>
        <p:spPr/>
        <p:txBody>
          <a:bodyPr>
            <a:normAutofit lnSpcReduction="10000"/>
          </a:bodyPr>
          <a:lstStyle/>
          <a:p>
            <a:r>
              <a:rPr lang="en-US" b="1" dirty="0"/>
              <a:t>4 quizzes, 10 points each, total 40%</a:t>
            </a:r>
          </a:p>
          <a:p>
            <a:pPr lvl="1"/>
            <a:r>
              <a:rPr lang="en-US" dirty="0"/>
              <a:t>Multiple Choices</a:t>
            </a:r>
          </a:p>
          <a:p>
            <a:pPr lvl="1"/>
            <a:r>
              <a:rPr lang="en-US" u="sng" dirty="0">
                <a:effectLst>
                  <a:outerShdw blurRad="38100" dist="38100" dir="2700000" algn="tl">
                    <a:srgbClr val="000000">
                      <a:alpha val="43137"/>
                    </a:srgbClr>
                  </a:outerShdw>
                </a:effectLst>
              </a:rPr>
              <a:t>Programming or concepts</a:t>
            </a:r>
          </a:p>
          <a:p>
            <a:pPr lvl="1"/>
            <a:r>
              <a:rPr lang="en-US" dirty="0"/>
              <a:t>More than 10 questions each</a:t>
            </a:r>
          </a:p>
          <a:p>
            <a:r>
              <a:rPr lang="en-US" b="1" dirty="0"/>
              <a:t>4 Assignments, 10 points each, total 40%</a:t>
            </a:r>
          </a:p>
          <a:p>
            <a:pPr lvl="1"/>
            <a:r>
              <a:rPr lang="en-US" dirty="0" err="1"/>
              <a:t>Jupyter</a:t>
            </a:r>
            <a:r>
              <a:rPr lang="en-US" dirty="0"/>
              <a:t> Notebooks (.</a:t>
            </a:r>
            <a:r>
              <a:rPr lang="en-US" dirty="0" err="1"/>
              <a:t>ipynb</a:t>
            </a:r>
            <a:r>
              <a:rPr lang="en-US" dirty="0"/>
              <a:t> files) only</a:t>
            </a:r>
          </a:p>
          <a:p>
            <a:pPr lvl="1"/>
            <a:r>
              <a:rPr lang="en-US" dirty="0"/>
              <a:t>No pdf, .</a:t>
            </a:r>
            <a:r>
              <a:rPr lang="en-US" dirty="0" err="1"/>
              <a:t>py</a:t>
            </a:r>
            <a:r>
              <a:rPr lang="en-US" dirty="0"/>
              <a:t>, etc.</a:t>
            </a:r>
          </a:p>
          <a:p>
            <a:pPr lvl="1"/>
            <a:r>
              <a:rPr lang="en-US" u="sng" dirty="0">
                <a:effectLst>
                  <a:outerShdw blurRad="38100" dist="38100" dir="2700000" algn="tl">
                    <a:srgbClr val="000000">
                      <a:alpha val="43137"/>
                    </a:srgbClr>
                  </a:outerShdw>
                </a:effectLst>
              </a:rPr>
              <a:t>Produce identical outputs</a:t>
            </a:r>
          </a:p>
          <a:p>
            <a:pPr lvl="1"/>
            <a:r>
              <a:rPr lang="en-US" u="sng" dirty="0">
                <a:effectLst>
                  <a:outerShdw blurRad="38100" dist="38100" dir="2700000" algn="tl">
                    <a:srgbClr val="000000">
                      <a:alpha val="43137"/>
                    </a:srgbClr>
                  </a:outerShdw>
                </a:effectLst>
              </a:rPr>
              <a:t>Run all the codes and display (keep) the outputs</a:t>
            </a:r>
          </a:p>
          <a:p>
            <a:r>
              <a:rPr lang="en-US" b="1" u="sng" dirty="0">
                <a:solidFill>
                  <a:srgbClr val="FF0000"/>
                </a:solidFill>
                <a:effectLst>
                  <a:outerShdw blurRad="38100" dist="38100" dir="2700000" algn="tl">
                    <a:srgbClr val="000000">
                      <a:alpha val="43137"/>
                    </a:srgbClr>
                  </a:outerShdw>
                </a:effectLst>
              </a:rPr>
              <a:t>&gt; 5 days after the due date, the work is not accepted</a:t>
            </a:r>
          </a:p>
          <a:p>
            <a:r>
              <a:rPr lang="en-US" b="1" dirty="0"/>
              <a:t>- 20% for late work 1~ 5 days after the due date.</a:t>
            </a:r>
          </a:p>
          <a:p>
            <a:endParaRPr lang="en-US" dirty="0"/>
          </a:p>
        </p:txBody>
      </p:sp>
    </p:spTree>
    <p:extLst>
      <p:ext uri="{BB962C8B-B14F-4D97-AF65-F5344CB8AC3E}">
        <p14:creationId xmlns:p14="http://schemas.microsoft.com/office/powerpoint/2010/main" val="3527651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205D-4235-D60B-C314-6D3749E8E0CF}"/>
              </a:ext>
            </a:extLst>
          </p:cNvPr>
          <p:cNvSpPr>
            <a:spLocks noGrp="1"/>
          </p:cNvSpPr>
          <p:nvPr>
            <p:ph type="title"/>
          </p:nvPr>
        </p:nvSpPr>
        <p:spPr>
          <a:xfrm>
            <a:off x="838200" y="365125"/>
            <a:ext cx="10515600" cy="707895"/>
          </a:xfrm>
        </p:spPr>
        <p:txBody>
          <a:bodyPr/>
          <a:lstStyle/>
          <a:p>
            <a:r>
              <a:rPr lang="en-US" dirty="0" err="1">
                <a:effectLst>
                  <a:outerShdw blurRad="38100" dist="38100" dir="2700000" algn="tl">
                    <a:srgbClr val="000000">
                      <a:alpha val="43137"/>
                    </a:srgbClr>
                  </a:outerShdw>
                </a:effectLst>
              </a:rPr>
              <a:t>Keras</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B36611E-A9A1-C891-9D91-9118178CB768}"/>
              </a:ext>
            </a:extLst>
          </p:cNvPr>
          <p:cNvSpPr>
            <a:spLocks noGrp="1"/>
          </p:cNvSpPr>
          <p:nvPr>
            <p:ph idx="1"/>
          </p:nvPr>
        </p:nvSpPr>
        <p:spPr>
          <a:xfrm>
            <a:off x="838200" y="1073020"/>
            <a:ext cx="10515600" cy="5103943"/>
          </a:xfrm>
        </p:spPr>
        <p:txBody>
          <a:bodyPr>
            <a:normAutofit/>
          </a:bodyPr>
          <a:lstStyle/>
          <a:p>
            <a:r>
              <a:rPr lang="en-US" b="0" i="0" dirty="0" err="1">
                <a:solidFill>
                  <a:srgbClr val="273239"/>
                </a:solidFill>
                <a:effectLst/>
                <a:latin typeface="urw-din"/>
              </a:rPr>
              <a:t>Keras</a:t>
            </a:r>
            <a:r>
              <a:rPr lang="en-US" b="0" i="0" dirty="0">
                <a:solidFill>
                  <a:srgbClr val="273239"/>
                </a:solidFill>
                <a:effectLst/>
                <a:latin typeface="urw-din"/>
              </a:rPr>
              <a:t> is a very popular Machine Learning library for Python. </a:t>
            </a:r>
          </a:p>
          <a:p>
            <a:r>
              <a:rPr lang="en-US" b="0" i="0" dirty="0">
                <a:solidFill>
                  <a:srgbClr val="273239"/>
                </a:solidFill>
                <a:effectLst/>
                <a:latin typeface="urw-din"/>
              </a:rPr>
              <a:t>It is a high-level neural networks API capable of running on top of TensorFlow, CNTK, or Theano. </a:t>
            </a:r>
          </a:p>
          <a:p>
            <a:r>
              <a:rPr lang="en-US" b="0" i="0" dirty="0">
                <a:solidFill>
                  <a:srgbClr val="273239"/>
                </a:solidFill>
                <a:effectLst/>
                <a:latin typeface="urw-din"/>
              </a:rPr>
              <a:t>It can run seamlessly on both CPU and GPU. </a:t>
            </a:r>
          </a:p>
          <a:p>
            <a:r>
              <a:rPr lang="en-US" b="0" i="0" dirty="0" err="1">
                <a:solidFill>
                  <a:srgbClr val="273239"/>
                </a:solidFill>
                <a:effectLst/>
                <a:latin typeface="urw-din"/>
              </a:rPr>
              <a:t>Keras</a:t>
            </a:r>
            <a:r>
              <a:rPr lang="en-US" b="0" i="0" dirty="0">
                <a:solidFill>
                  <a:srgbClr val="273239"/>
                </a:solidFill>
                <a:effectLst/>
                <a:latin typeface="urw-din"/>
              </a:rPr>
              <a:t> makes it really for ML beginners to build and design a Neural Network. </a:t>
            </a:r>
          </a:p>
          <a:p>
            <a:r>
              <a:rPr lang="en-US" b="0" i="0" dirty="0">
                <a:solidFill>
                  <a:srgbClr val="273239"/>
                </a:solidFill>
                <a:effectLst/>
                <a:latin typeface="urw-din"/>
              </a:rPr>
              <a:t>One of the best thing about </a:t>
            </a:r>
            <a:r>
              <a:rPr lang="en-US" b="0" i="0" dirty="0" err="1">
                <a:solidFill>
                  <a:srgbClr val="273239"/>
                </a:solidFill>
                <a:effectLst/>
                <a:latin typeface="urw-din"/>
              </a:rPr>
              <a:t>Keras</a:t>
            </a:r>
            <a:r>
              <a:rPr lang="en-US" b="0" i="0" dirty="0">
                <a:solidFill>
                  <a:srgbClr val="273239"/>
                </a:solidFill>
                <a:effectLst/>
                <a:latin typeface="urw-din"/>
              </a:rPr>
              <a:t> is that it allows for easy and fast prototyping, for research and experiments, thus our choice to start build DL models.</a:t>
            </a:r>
          </a:p>
          <a:p>
            <a:endParaRPr lang="en-US" dirty="0">
              <a:solidFill>
                <a:srgbClr val="273239"/>
              </a:solidFill>
              <a:latin typeface="urw-din"/>
            </a:endParaRPr>
          </a:p>
          <a:p>
            <a:r>
              <a:rPr lang="en-US" dirty="0">
                <a:hlinkClick r:id="rId2"/>
              </a:rPr>
              <a:t>https://www.tensorflow.org/guide/keras/sequential_model</a:t>
            </a:r>
            <a:endParaRPr lang="en-US" dirty="0"/>
          </a:p>
          <a:p>
            <a:pPr marL="0" indent="0">
              <a:buNone/>
            </a:pPr>
            <a:endParaRPr lang="en-US" dirty="0"/>
          </a:p>
        </p:txBody>
      </p:sp>
      <p:pic>
        <p:nvPicPr>
          <p:cNvPr id="4" name="Picture 3">
            <a:extLst>
              <a:ext uri="{FF2B5EF4-FFF2-40B4-BE49-F238E27FC236}">
                <a16:creationId xmlns:a16="http://schemas.microsoft.com/office/drawing/2014/main" id="{25224B6E-DB8F-B8F8-E077-584565D8A546}"/>
              </a:ext>
            </a:extLst>
          </p:cNvPr>
          <p:cNvPicPr>
            <a:picLocks noChangeAspect="1"/>
          </p:cNvPicPr>
          <p:nvPr/>
        </p:nvPicPr>
        <p:blipFill>
          <a:blip r:embed="rId3"/>
          <a:stretch>
            <a:fillRect/>
          </a:stretch>
        </p:blipFill>
        <p:spPr>
          <a:xfrm>
            <a:off x="8304245" y="271459"/>
            <a:ext cx="2152690" cy="624280"/>
          </a:xfrm>
          <a:prstGeom prst="rect">
            <a:avLst/>
          </a:prstGeom>
        </p:spPr>
      </p:pic>
    </p:spTree>
    <p:extLst>
      <p:ext uri="{BB962C8B-B14F-4D97-AF65-F5344CB8AC3E}">
        <p14:creationId xmlns:p14="http://schemas.microsoft.com/office/powerpoint/2010/main" val="1135055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90639-F925-87C6-CA3E-40B912194BCF}"/>
              </a:ext>
            </a:extLst>
          </p:cNvPr>
          <p:cNvSpPr>
            <a:spLocks noGrp="1"/>
          </p:cNvSpPr>
          <p:nvPr>
            <p:ph idx="1"/>
          </p:nvPr>
        </p:nvSpPr>
        <p:spPr>
          <a:xfrm>
            <a:off x="233265" y="0"/>
            <a:ext cx="5617029" cy="6857999"/>
          </a:xfrm>
        </p:spPr>
        <p:txBody>
          <a:bodyPr>
            <a:noAutofit/>
          </a:bodyPr>
          <a:lstStyle/>
          <a:p>
            <a:pPr marL="0" indent="0">
              <a:lnSpc>
                <a:spcPct val="100000"/>
              </a:lnSpc>
              <a:spcBef>
                <a:spcPts val="300"/>
              </a:spcBef>
              <a:buNone/>
            </a:pPr>
            <a:r>
              <a:rPr lang="en-US" sz="1900" dirty="0">
                <a:effectLst>
                  <a:outerShdw blurRad="38100" dist="38100" dir="2700000" algn="tl">
                    <a:srgbClr val="000000">
                      <a:alpha val="43137"/>
                    </a:srgbClr>
                  </a:outerShdw>
                </a:effectLst>
              </a:rPr>
              <a:t>import </a:t>
            </a:r>
            <a:r>
              <a:rPr lang="en-US" sz="1900" dirty="0" err="1">
                <a:effectLst>
                  <a:outerShdw blurRad="38100" dist="38100" dir="2700000" algn="tl">
                    <a:srgbClr val="000000">
                      <a:alpha val="43137"/>
                    </a:srgbClr>
                  </a:outerShdw>
                </a:effectLst>
              </a:rPr>
              <a:t>tensorflow</a:t>
            </a:r>
            <a:r>
              <a:rPr lang="en-US" sz="1900" dirty="0">
                <a:effectLst>
                  <a:outerShdw blurRad="38100" dist="38100" dir="2700000" algn="tl">
                    <a:srgbClr val="000000">
                      <a:alpha val="43137"/>
                    </a:srgbClr>
                  </a:outerShdw>
                </a:effectLst>
              </a:rPr>
              <a:t> as </a:t>
            </a:r>
            <a:r>
              <a:rPr lang="en-US" sz="1900" dirty="0" err="1">
                <a:effectLst>
                  <a:outerShdw blurRad="38100" dist="38100" dir="2700000" algn="tl">
                    <a:srgbClr val="000000">
                      <a:alpha val="43137"/>
                    </a:srgbClr>
                  </a:outerShdw>
                </a:effectLst>
              </a:rPr>
              <a:t>tf</a:t>
            </a:r>
            <a:endParaRPr lang="en-US" sz="1900" dirty="0">
              <a:effectLst>
                <a:outerShdw blurRad="38100" dist="38100" dir="2700000" algn="tl">
                  <a:srgbClr val="000000">
                    <a:alpha val="43137"/>
                  </a:srgbClr>
                </a:outerShdw>
              </a:effectLst>
            </a:endParaRPr>
          </a:p>
          <a:p>
            <a:pPr marL="0" indent="0">
              <a:lnSpc>
                <a:spcPct val="100000"/>
              </a:lnSpc>
              <a:spcBef>
                <a:spcPts val="300"/>
              </a:spcBef>
              <a:buNone/>
            </a:pPr>
            <a:r>
              <a:rPr lang="en-US" sz="1900" dirty="0">
                <a:effectLst>
                  <a:outerShdw blurRad="38100" dist="38100" dir="2700000" algn="tl">
                    <a:srgbClr val="000000">
                      <a:alpha val="43137"/>
                    </a:srgbClr>
                  </a:outerShdw>
                </a:effectLst>
              </a:rPr>
              <a:t>from </a:t>
            </a:r>
            <a:r>
              <a:rPr lang="en-US" sz="1900" dirty="0" err="1">
                <a:effectLst>
                  <a:outerShdw blurRad="38100" dist="38100" dir="2700000" algn="tl">
                    <a:srgbClr val="000000">
                      <a:alpha val="43137"/>
                    </a:srgbClr>
                  </a:outerShdw>
                </a:effectLst>
              </a:rPr>
              <a:t>tensorflow</a:t>
            </a:r>
            <a:r>
              <a:rPr lang="en-US" sz="1900" dirty="0">
                <a:effectLst>
                  <a:outerShdw blurRad="38100" dist="38100" dir="2700000" algn="tl">
                    <a:srgbClr val="000000">
                      <a:alpha val="43137"/>
                    </a:srgbClr>
                  </a:outerShdw>
                </a:effectLst>
              </a:rPr>
              <a:t> import </a:t>
            </a:r>
            <a:r>
              <a:rPr lang="en-US" sz="1900" dirty="0" err="1">
                <a:effectLst>
                  <a:outerShdw blurRad="38100" dist="38100" dir="2700000" algn="tl">
                    <a:srgbClr val="000000">
                      <a:alpha val="43137"/>
                    </a:srgbClr>
                  </a:outerShdw>
                </a:effectLst>
              </a:rPr>
              <a:t>keras</a:t>
            </a:r>
            <a:endParaRPr lang="en-US" sz="1900" dirty="0">
              <a:effectLst>
                <a:outerShdw blurRad="38100" dist="38100" dir="2700000" algn="tl">
                  <a:srgbClr val="000000">
                    <a:alpha val="43137"/>
                  </a:srgbClr>
                </a:outerShdw>
              </a:effectLst>
            </a:endParaRPr>
          </a:p>
          <a:p>
            <a:pPr marL="0" indent="0">
              <a:lnSpc>
                <a:spcPct val="100000"/>
              </a:lnSpc>
              <a:spcBef>
                <a:spcPts val="300"/>
              </a:spcBef>
              <a:buNone/>
            </a:pPr>
            <a:r>
              <a:rPr lang="en-US" sz="1900" dirty="0">
                <a:effectLst>
                  <a:outerShdw blurRad="38100" dist="38100" dir="2700000" algn="tl">
                    <a:srgbClr val="000000">
                      <a:alpha val="43137"/>
                    </a:srgbClr>
                  </a:outerShdw>
                </a:effectLst>
              </a:rPr>
              <a:t>from </a:t>
            </a:r>
            <a:r>
              <a:rPr lang="en-US" sz="1900" dirty="0" err="1">
                <a:effectLst>
                  <a:outerShdw blurRad="38100" dist="38100" dir="2700000" algn="tl">
                    <a:srgbClr val="000000">
                      <a:alpha val="43137"/>
                    </a:srgbClr>
                  </a:outerShdw>
                </a:effectLst>
              </a:rPr>
              <a:t>tensorflow.keras</a:t>
            </a:r>
            <a:r>
              <a:rPr lang="en-US" sz="1900" dirty="0">
                <a:effectLst>
                  <a:outerShdw blurRad="38100" dist="38100" dir="2700000" algn="tl">
                    <a:srgbClr val="000000">
                      <a:alpha val="43137"/>
                    </a:srgbClr>
                  </a:outerShdw>
                </a:effectLst>
              </a:rPr>
              <a:t> import layers</a:t>
            </a:r>
          </a:p>
          <a:p>
            <a:pPr marL="0" indent="0">
              <a:lnSpc>
                <a:spcPct val="100000"/>
              </a:lnSpc>
              <a:spcBef>
                <a:spcPts val="300"/>
              </a:spcBef>
              <a:buNone/>
            </a:pPr>
            <a:endParaRPr lang="en-US" sz="1900" dirty="0">
              <a:effectLst>
                <a:outerShdw blurRad="38100" dist="38100" dir="2700000" algn="tl">
                  <a:srgbClr val="000000">
                    <a:alpha val="43137"/>
                  </a:srgbClr>
                </a:outerShdw>
              </a:effectLst>
            </a:endParaRPr>
          </a:p>
          <a:p>
            <a:pPr marL="0" indent="0">
              <a:lnSpc>
                <a:spcPct val="100000"/>
              </a:lnSpc>
              <a:spcBef>
                <a:spcPts val="300"/>
              </a:spcBef>
              <a:buNone/>
            </a:pPr>
            <a:r>
              <a:rPr lang="en-US" sz="1900" dirty="0">
                <a:effectLst>
                  <a:outerShdw blurRad="38100" dist="38100" dir="2700000" algn="tl">
                    <a:srgbClr val="000000">
                      <a:alpha val="43137"/>
                    </a:srgbClr>
                  </a:outerShdw>
                </a:effectLst>
              </a:rPr>
              <a:t># Define Sequential model with 3 layers</a:t>
            </a:r>
          </a:p>
          <a:p>
            <a:pPr marL="0" indent="0">
              <a:lnSpc>
                <a:spcPct val="100000"/>
              </a:lnSpc>
              <a:spcBef>
                <a:spcPts val="300"/>
              </a:spcBef>
              <a:buNone/>
            </a:pPr>
            <a:r>
              <a:rPr lang="en-US" sz="1900" dirty="0">
                <a:effectLst>
                  <a:outerShdw blurRad="38100" dist="38100" dir="2700000" algn="tl">
                    <a:srgbClr val="000000">
                      <a:alpha val="43137"/>
                    </a:srgbClr>
                  </a:outerShdw>
                </a:effectLst>
              </a:rPr>
              <a:t>model = </a:t>
            </a:r>
            <a:r>
              <a:rPr lang="en-US" sz="1900" dirty="0" err="1">
                <a:effectLst>
                  <a:outerShdw blurRad="38100" dist="38100" dir="2700000" algn="tl">
                    <a:srgbClr val="000000">
                      <a:alpha val="43137"/>
                    </a:srgbClr>
                  </a:outerShdw>
                </a:effectLst>
              </a:rPr>
              <a:t>keras.Sequential</a:t>
            </a:r>
            <a:r>
              <a:rPr lang="en-US" sz="1900" dirty="0">
                <a:effectLst>
                  <a:outerShdw blurRad="38100" dist="38100" dir="2700000" algn="tl">
                    <a:srgbClr val="000000">
                      <a:alpha val="43137"/>
                    </a:srgbClr>
                  </a:outerShdw>
                </a:effectLst>
              </a:rPr>
              <a:t>(</a:t>
            </a:r>
          </a:p>
          <a:p>
            <a:pPr marL="0" indent="0">
              <a:lnSpc>
                <a:spcPct val="100000"/>
              </a:lnSpc>
              <a:spcBef>
                <a:spcPts val="300"/>
              </a:spcBef>
              <a:buNone/>
            </a:pPr>
            <a:r>
              <a:rPr lang="en-US" sz="1900" dirty="0">
                <a:effectLst>
                  <a:outerShdw blurRad="38100" dist="38100" dir="2700000" algn="tl">
                    <a:srgbClr val="000000">
                      <a:alpha val="43137"/>
                    </a:srgbClr>
                  </a:outerShdw>
                </a:effectLst>
              </a:rPr>
              <a:t>    [</a:t>
            </a:r>
          </a:p>
          <a:p>
            <a:pPr marL="0" indent="0">
              <a:lnSpc>
                <a:spcPct val="100000"/>
              </a:lnSpc>
              <a:spcBef>
                <a:spcPts val="300"/>
              </a:spcBef>
              <a:buNone/>
            </a:pPr>
            <a:r>
              <a:rPr lang="en-US" sz="1900" dirty="0">
                <a:effectLst>
                  <a:outerShdw blurRad="38100" dist="38100" dir="2700000" algn="tl">
                    <a:srgbClr val="000000">
                      <a:alpha val="43137"/>
                    </a:srgbClr>
                  </a:outerShdw>
                </a:effectLst>
              </a:rPr>
              <a:t>        </a:t>
            </a:r>
            <a:r>
              <a:rPr lang="en-US" sz="1900" dirty="0" err="1">
                <a:effectLst>
                  <a:outerShdw blurRad="38100" dist="38100" dir="2700000" algn="tl">
                    <a:srgbClr val="000000">
                      <a:alpha val="43137"/>
                    </a:srgbClr>
                  </a:outerShdw>
                </a:effectLst>
              </a:rPr>
              <a:t>layers.Dense</a:t>
            </a:r>
            <a:r>
              <a:rPr lang="en-US" sz="1900" dirty="0">
                <a:effectLst>
                  <a:outerShdw blurRad="38100" dist="38100" dir="2700000" algn="tl">
                    <a:srgbClr val="000000">
                      <a:alpha val="43137"/>
                    </a:srgbClr>
                  </a:outerShdw>
                </a:effectLst>
              </a:rPr>
              <a:t>(2, activation="</a:t>
            </a:r>
            <a:r>
              <a:rPr lang="en-US" sz="1900" dirty="0" err="1">
                <a:effectLst>
                  <a:outerShdw blurRad="38100" dist="38100" dir="2700000" algn="tl">
                    <a:srgbClr val="000000">
                      <a:alpha val="43137"/>
                    </a:srgbClr>
                  </a:outerShdw>
                </a:effectLst>
              </a:rPr>
              <a:t>relu</a:t>
            </a:r>
            <a:r>
              <a:rPr lang="en-US" sz="1900" dirty="0">
                <a:effectLst>
                  <a:outerShdw blurRad="38100" dist="38100" dir="2700000" algn="tl">
                    <a:srgbClr val="000000">
                      <a:alpha val="43137"/>
                    </a:srgbClr>
                  </a:outerShdw>
                </a:effectLst>
              </a:rPr>
              <a:t>", name="layer1"),</a:t>
            </a:r>
          </a:p>
          <a:p>
            <a:pPr marL="0" indent="0">
              <a:lnSpc>
                <a:spcPct val="100000"/>
              </a:lnSpc>
              <a:spcBef>
                <a:spcPts val="300"/>
              </a:spcBef>
              <a:buNone/>
            </a:pPr>
            <a:r>
              <a:rPr lang="en-US" sz="1900" dirty="0">
                <a:effectLst>
                  <a:outerShdw blurRad="38100" dist="38100" dir="2700000" algn="tl">
                    <a:srgbClr val="000000">
                      <a:alpha val="43137"/>
                    </a:srgbClr>
                  </a:outerShdw>
                </a:effectLst>
              </a:rPr>
              <a:t>        </a:t>
            </a:r>
            <a:r>
              <a:rPr lang="en-US" sz="1900" dirty="0" err="1">
                <a:effectLst>
                  <a:outerShdw blurRad="38100" dist="38100" dir="2700000" algn="tl">
                    <a:srgbClr val="000000">
                      <a:alpha val="43137"/>
                    </a:srgbClr>
                  </a:outerShdw>
                </a:effectLst>
              </a:rPr>
              <a:t>layers.Dense</a:t>
            </a:r>
            <a:r>
              <a:rPr lang="en-US" sz="1900" dirty="0">
                <a:effectLst>
                  <a:outerShdw blurRad="38100" dist="38100" dir="2700000" algn="tl">
                    <a:srgbClr val="000000">
                      <a:alpha val="43137"/>
                    </a:srgbClr>
                  </a:outerShdw>
                </a:effectLst>
              </a:rPr>
              <a:t>(3, activation="</a:t>
            </a:r>
            <a:r>
              <a:rPr lang="en-US" sz="1900" dirty="0" err="1">
                <a:effectLst>
                  <a:outerShdw blurRad="38100" dist="38100" dir="2700000" algn="tl">
                    <a:srgbClr val="000000">
                      <a:alpha val="43137"/>
                    </a:srgbClr>
                  </a:outerShdw>
                </a:effectLst>
              </a:rPr>
              <a:t>relu</a:t>
            </a:r>
            <a:r>
              <a:rPr lang="en-US" sz="1900" dirty="0">
                <a:effectLst>
                  <a:outerShdw blurRad="38100" dist="38100" dir="2700000" algn="tl">
                    <a:srgbClr val="000000">
                      <a:alpha val="43137"/>
                    </a:srgbClr>
                  </a:outerShdw>
                </a:effectLst>
              </a:rPr>
              <a:t>", name="layer2"),</a:t>
            </a:r>
          </a:p>
          <a:p>
            <a:pPr marL="0" indent="0">
              <a:lnSpc>
                <a:spcPct val="100000"/>
              </a:lnSpc>
              <a:spcBef>
                <a:spcPts val="300"/>
              </a:spcBef>
              <a:buNone/>
            </a:pPr>
            <a:r>
              <a:rPr lang="en-US" sz="1900" dirty="0">
                <a:effectLst>
                  <a:outerShdw blurRad="38100" dist="38100" dir="2700000" algn="tl">
                    <a:srgbClr val="000000">
                      <a:alpha val="43137"/>
                    </a:srgbClr>
                  </a:outerShdw>
                </a:effectLst>
              </a:rPr>
              <a:t>        </a:t>
            </a:r>
            <a:r>
              <a:rPr lang="en-US" sz="1900" dirty="0" err="1">
                <a:effectLst>
                  <a:outerShdw blurRad="38100" dist="38100" dir="2700000" algn="tl">
                    <a:srgbClr val="000000">
                      <a:alpha val="43137"/>
                    </a:srgbClr>
                  </a:outerShdw>
                </a:effectLst>
              </a:rPr>
              <a:t>layers.Dense</a:t>
            </a:r>
            <a:r>
              <a:rPr lang="en-US" sz="1900" dirty="0">
                <a:effectLst>
                  <a:outerShdw blurRad="38100" dist="38100" dir="2700000" algn="tl">
                    <a:srgbClr val="000000">
                      <a:alpha val="43137"/>
                    </a:srgbClr>
                  </a:outerShdw>
                </a:effectLst>
              </a:rPr>
              <a:t>(4, name="layer3"),</a:t>
            </a:r>
          </a:p>
          <a:p>
            <a:pPr marL="0" indent="0">
              <a:lnSpc>
                <a:spcPct val="100000"/>
              </a:lnSpc>
              <a:spcBef>
                <a:spcPts val="300"/>
              </a:spcBef>
              <a:buNone/>
            </a:pPr>
            <a:r>
              <a:rPr lang="en-US" sz="1900" dirty="0">
                <a:effectLst>
                  <a:outerShdw blurRad="38100" dist="38100" dir="2700000" algn="tl">
                    <a:srgbClr val="000000">
                      <a:alpha val="43137"/>
                    </a:srgbClr>
                  </a:outerShdw>
                </a:effectLst>
              </a:rPr>
              <a:t>    ]</a:t>
            </a:r>
          </a:p>
          <a:p>
            <a:pPr marL="0" indent="0">
              <a:lnSpc>
                <a:spcPct val="100000"/>
              </a:lnSpc>
              <a:spcBef>
                <a:spcPts val="300"/>
              </a:spcBef>
              <a:buNone/>
            </a:pPr>
            <a:r>
              <a:rPr lang="en-US" sz="1900" dirty="0">
                <a:effectLst>
                  <a:outerShdw blurRad="38100" dist="38100" dir="2700000" algn="tl">
                    <a:srgbClr val="000000">
                      <a:alpha val="43137"/>
                    </a:srgbClr>
                  </a:outerShdw>
                </a:effectLst>
              </a:rPr>
              <a:t>)</a:t>
            </a:r>
          </a:p>
          <a:p>
            <a:pPr marL="0" indent="0">
              <a:lnSpc>
                <a:spcPct val="100000"/>
              </a:lnSpc>
              <a:spcBef>
                <a:spcPts val="300"/>
              </a:spcBef>
              <a:buNone/>
            </a:pPr>
            <a:r>
              <a:rPr lang="en-US" sz="1900" dirty="0">
                <a:effectLst>
                  <a:outerShdw blurRad="38100" dist="38100" dir="2700000" algn="tl">
                    <a:srgbClr val="000000">
                      <a:alpha val="43137"/>
                    </a:srgbClr>
                  </a:outerShdw>
                </a:effectLst>
              </a:rPr>
              <a:t># Call the model on a test input</a:t>
            </a:r>
          </a:p>
          <a:p>
            <a:pPr marL="0" indent="0">
              <a:lnSpc>
                <a:spcPct val="100000"/>
              </a:lnSpc>
              <a:spcBef>
                <a:spcPts val="300"/>
              </a:spcBef>
              <a:buNone/>
            </a:pPr>
            <a:r>
              <a:rPr lang="en-US" sz="1900" dirty="0">
                <a:effectLst>
                  <a:outerShdw blurRad="38100" dist="38100" dir="2700000" algn="tl">
                    <a:srgbClr val="000000">
                      <a:alpha val="43137"/>
                    </a:srgbClr>
                  </a:outerShdw>
                </a:effectLst>
              </a:rPr>
              <a:t>x = </a:t>
            </a:r>
            <a:r>
              <a:rPr lang="en-US" sz="1900" dirty="0" err="1">
                <a:effectLst>
                  <a:outerShdw blurRad="38100" dist="38100" dir="2700000" algn="tl">
                    <a:srgbClr val="000000">
                      <a:alpha val="43137"/>
                    </a:srgbClr>
                  </a:outerShdw>
                </a:effectLst>
              </a:rPr>
              <a:t>tf.ones</a:t>
            </a:r>
            <a:r>
              <a:rPr lang="en-US" sz="1900" dirty="0">
                <a:effectLst>
                  <a:outerShdw blurRad="38100" dist="38100" dir="2700000" algn="tl">
                    <a:srgbClr val="000000">
                      <a:alpha val="43137"/>
                    </a:srgbClr>
                  </a:outerShdw>
                </a:effectLst>
              </a:rPr>
              <a:t>((1, 4))   # inputs</a:t>
            </a:r>
          </a:p>
          <a:p>
            <a:pPr marL="0" indent="0">
              <a:lnSpc>
                <a:spcPct val="100000"/>
              </a:lnSpc>
              <a:spcBef>
                <a:spcPts val="300"/>
              </a:spcBef>
              <a:buNone/>
            </a:pPr>
            <a:r>
              <a:rPr lang="en-US" sz="1900" dirty="0">
                <a:effectLst>
                  <a:outerShdw blurRad="38100" dist="38100" dir="2700000" algn="tl">
                    <a:srgbClr val="000000">
                      <a:alpha val="43137"/>
                    </a:srgbClr>
                  </a:outerShdw>
                </a:effectLst>
              </a:rPr>
              <a:t>y = model(x)           #  outputs</a:t>
            </a:r>
          </a:p>
          <a:p>
            <a:pPr marL="0" indent="0">
              <a:lnSpc>
                <a:spcPct val="100000"/>
              </a:lnSpc>
              <a:spcBef>
                <a:spcPts val="300"/>
              </a:spcBef>
              <a:buNone/>
            </a:pPr>
            <a:r>
              <a:rPr lang="en-US" sz="1900" dirty="0">
                <a:effectLst>
                  <a:outerShdw blurRad="38100" dist="38100" dir="2700000" algn="tl">
                    <a:srgbClr val="000000">
                      <a:alpha val="43137"/>
                    </a:srgbClr>
                  </a:outerShdw>
                </a:effectLst>
              </a:rPr>
              <a:t>print(x)</a:t>
            </a:r>
          </a:p>
          <a:p>
            <a:pPr marL="0" indent="0">
              <a:lnSpc>
                <a:spcPct val="100000"/>
              </a:lnSpc>
              <a:spcBef>
                <a:spcPts val="300"/>
              </a:spcBef>
              <a:buNone/>
            </a:pPr>
            <a:r>
              <a:rPr lang="en-US" sz="1900" dirty="0">
                <a:effectLst>
                  <a:outerShdw blurRad="38100" dist="38100" dir="2700000" algn="tl">
                    <a:srgbClr val="000000">
                      <a:alpha val="43137"/>
                    </a:srgbClr>
                  </a:outerShdw>
                </a:effectLst>
              </a:rPr>
              <a:t>print(y)</a:t>
            </a:r>
          </a:p>
          <a:p>
            <a:pPr marL="0" indent="0">
              <a:lnSpc>
                <a:spcPct val="100000"/>
              </a:lnSpc>
              <a:spcBef>
                <a:spcPts val="300"/>
              </a:spcBef>
              <a:buNone/>
            </a:pPr>
            <a:r>
              <a:rPr lang="en-US" sz="1900" dirty="0">
                <a:effectLst>
                  <a:outerShdw blurRad="38100" dist="38100" dir="2700000" algn="tl">
                    <a:srgbClr val="000000">
                      <a:alpha val="43137"/>
                    </a:srgbClr>
                  </a:outerShdw>
                </a:effectLst>
              </a:rPr>
              <a:t># Once a model is "built", you can call its summary() method to display its contents</a:t>
            </a:r>
          </a:p>
          <a:p>
            <a:pPr marL="0" indent="0">
              <a:lnSpc>
                <a:spcPct val="100000"/>
              </a:lnSpc>
              <a:spcBef>
                <a:spcPts val="300"/>
              </a:spcBef>
              <a:buNone/>
            </a:pPr>
            <a:r>
              <a:rPr lang="en-US" sz="1900" dirty="0" err="1">
                <a:effectLst>
                  <a:outerShdw blurRad="38100" dist="38100" dir="2700000" algn="tl">
                    <a:srgbClr val="000000">
                      <a:alpha val="43137"/>
                    </a:srgbClr>
                  </a:outerShdw>
                </a:effectLst>
              </a:rPr>
              <a:t>model.summary</a:t>
            </a:r>
            <a:r>
              <a:rPr lang="en-US" sz="1900" dirty="0">
                <a:effectLst>
                  <a:outerShdw blurRad="38100" dist="38100" dir="2700000" algn="tl">
                    <a:srgbClr val="000000">
                      <a:alpha val="43137"/>
                    </a:srgbClr>
                  </a:outerShdw>
                </a:effectLst>
              </a:rPr>
              <a:t>()</a:t>
            </a:r>
          </a:p>
        </p:txBody>
      </p:sp>
      <p:pic>
        <p:nvPicPr>
          <p:cNvPr id="8" name="Picture 7">
            <a:extLst>
              <a:ext uri="{FF2B5EF4-FFF2-40B4-BE49-F238E27FC236}">
                <a16:creationId xmlns:a16="http://schemas.microsoft.com/office/drawing/2014/main" id="{79CE1794-3F87-33AF-DE8C-47E091A96D25}"/>
              </a:ext>
            </a:extLst>
          </p:cNvPr>
          <p:cNvPicPr>
            <a:picLocks noChangeAspect="1"/>
          </p:cNvPicPr>
          <p:nvPr/>
        </p:nvPicPr>
        <p:blipFill>
          <a:blip r:embed="rId2"/>
          <a:stretch>
            <a:fillRect/>
          </a:stretch>
        </p:blipFill>
        <p:spPr>
          <a:xfrm>
            <a:off x="5543550" y="3092736"/>
            <a:ext cx="6648450" cy="2917538"/>
          </a:xfrm>
          <a:prstGeom prst="rect">
            <a:avLst/>
          </a:prstGeom>
        </p:spPr>
      </p:pic>
      <p:sp>
        <p:nvSpPr>
          <p:cNvPr id="9" name="TextBox 8">
            <a:extLst>
              <a:ext uri="{FF2B5EF4-FFF2-40B4-BE49-F238E27FC236}">
                <a16:creationId xmlns:a16="http://schemas.microsoft.com/office/drawing/2014/main" id="{438B0CF6-80C3-BAA5-E77C-CAADA4675CD3}"/>
              </a:ext>
            </a:extLst>
          </p:cNvPr>
          <p:cNvSpPr txBox="1"/>
          <p:nvPr/>
        </p:nvSpPr>
        <p:spPr>
          <a:xfrm>
            <a:off x="5400675" y="6260837"/>
            <a:ext cx="5478819" cy="461665"/>
          </a:xfrm>
          <a:prstGeom prst="rect">
            <a:avLst/>
          </a:prstGeom>
          <a:noFill/>
        </p:spPr>
        <p:txBody>
          <a:bodyPr wrap="square" rtlCol="0">
            <a:spAutoFit/>
          </a:bodyPr>
          <a:lstStyle/>
          <a:p>
            <a:r>
              <a:rPr lang="en-US" sz="2400" b="1" dirty="0">
                <a:solidFill>
                  <a:srgbClr val="FF0000"/>
                </a:solidFill>
              </a:rPr>
              <a:t>Why is y all zeros?</a:t>
            </a:r>
          </a:p>
        </p:txBody>
      </p:sp>
    </p:spTree>
    <p:extLst>
      <p:ext uri="{BB962C8B-B14F-4D97-AF65-F5344CB8AC3E}">
        <p14:creationId xmlns:p14="http://schemas.microsoft.com/office/powerpoint/2010/main" val="16553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8A1A-9BD9-4042-8299-0251E8399B37}"/>
              </a:ext>
            </a:extLst>
          </p:cNvPr>
          <p:cNvSpPr>
            <a:spLocks noGrp="1"/>
          </p:cNvSpPr>
          <p:nvPr>
            <p:ph type="title"/>
          </p:nvPr>
        </p:nvSpPr>
        <p:spPr>
          <a:xfrm>
            <a:off x="838200" y="193432"/>
            <a:ext cx="10515600" cy="334106"/>
          </a:xfrm>
        </p:spPr>
        <p:txBody>
          <a:bodyPr>
            <a:noAutofit/>
          </a:bodyPr>
          <a:lstStyle/>
          <a:p>
            <a:r>
              <a:rPr lang="en-US" sz="3600" b="1" dirty="0">
                <a:effectLst>
                  <a:outerShdw blurRad="38100" dist="38100" dir="2700000" algn="tl">
                    <a:srgbClr val="000000">
                      <a:alpha val="43137"/>
                    </a:srgbClr>
                  </a:outerShdw>
                </a:effectLst>
              </a:rPr>
              <a:t>Some Python Basics</a:t>
            </a:r>
          </a:p>
        </p:txBody>
      </p:sp>
      <p:sp>
        <p:nvSpPr>
          <p:cNvPr id="3" name="Content Placeholder 2">
            <a:extLst>
              <a:ext uri="{FF2B5EF4-FFF2-40B4-BE49-F238E27FC236}">
                <a16:creationId xmlns:a16="http://schemas.microsoft.com/office/drawing/2014/main" id="{3A99FA8D-6F24-4A52-83A0-44892D0C610B}"/>
              </a:ext>
            </a:extLst>
          </p:cNvPr>
          <p:cNvSpPr>
            <a:spLocks noGrp="1"/>
          </p:cNvSpPr>
          <p:nvPr>
            <p:ph idx="1"/>
          </p:nvPr>
        </p:nvSpPr>
        <p:spPr>
          <a:xfrm>
            <a:off x="325316" y="738554"/>
            <a:ext cx="11570676" cy="5926013"/>
          </a:xfrm>
        </p:spPr>
        <p:txBody>
          <a:bodyPr>
            <a:normAutofit fontScale="55000" lnSpcReduction="20000"/>
          </a:bodyPr>
          <a:lstStyle/>
          <a:p>
            <a:r>
              <a:rPr lang="en-US" sz="4000" dirty="0"/>
              <a:t>Code Block Control by Indentation (default 4 spaces)</a:t>
            </a:r>
          </a:p>
          <a:p>
            <a:endParaRPr lang="en-US" sz="4000" dirty="0"/>
          </a:p>
          <a:p>
            <a:endParaRPr lang="en-US" sz="4000" dirty="0"/>
          </a:p>
          <a:p>
            <a:endParaRPr lang="en-US" sz="4000" dirty="0"/>
          </a:p>
          <a:p>
            <a:endParaRPr lang="en-US" sz="4000" dirty="0"/>
          </a:p>
          <a:p>
            <a:endParaRPr lang="en-US" sz="4000" dirty="0"/>
          </a:p>
          <a:p>
            <a:endParaRPr lang="en-US" sz="4000" dirty="0"/>
          </a:p>
          <a:p>
            <a:r>
              <a:rPr lang="en-US" sz="4000" b="0" i="0" dirty="0">
                <a:solidFill>
                  <a:srgbClr val="252C33"/>
                </a:solidFill>
                <a:effectLst/>
                <a:latin typeface="Open Sans"/>
              </a:rPr>
              <a:t>python lists are 0-indexed. The first element is 0, second is 1, so on. So, if the there are n elements in a list, the last element is n-1.</a:t>
            </a:r>
          </a:p>
          <a:p>
            <a:r>
              <a:rPr lang="en-US" sz="4000" dirty="0"/>
              <a:t>Element Access</a:t>
            </a:r>
          </a:p>
          <a:p>
            <a:r>
              <a:rPr lang="en-US" sz="4000" dirty="0"/>
              <a:t>You can access single elements using the name followed by a number in []. Like so:</a:t>
            </a:r>
          </a:p>
          <a:p>
            <a:r>
              <a:rPr lang="en-US" sz="4000" dirty="0"/>
              <a:t>example[0] # first element</a:t>
            </a:r>
          </a:p>
          <a:p>
            <a:r>
              <a:rPr lang="en-US" sz="4000" dirty="0"/>
              <a:t>example[1] # second element, so on</a:t>
            </a:r>
          </a:p>
          <a:p>
            <a:r>
              <a:rPr lang="en-US" sz="4000" dirty="0"/>
              <a:t>You can access the elements at the end by adding a minus.</a:t>
            </a:r>
          </a:p>
          <a:p>
            <a:r>
              <a:rPr lang="en-US" sz="4000" dirty="0"/>
              <a:t>example[-1]  # n-</a:t>
            </a:r>
            <a:r>
              <a:rPr lang="en-US" sz="4000" dirty="0" err="1"/>
              <a:t>th</a:t>
            </a:r>
            <a:r>
              <a:rPr lang="en-US" sz="4000" dirty="0"/>
              <a:t> (last) element.</a:t>
            </a:r>
          </a:p>
          <a:p>
            <a:r>
              <a:rPr lang="en-US" sz="4000" dirty="0"/>
              <a:t>example[-2] # n-1-th element</a:t>
            </a:r>
          </a:p>
          <a:p>
            <a:endParaRPr lang="en-US" dirty="0"/>
          </a:p>
        </p:txBody>
      </p:sp>
      <p:pic>
        <p:nvPicPr>
          <p:cNvPr id="1026" name="Picture 2" descr="Blocks">
            <a:extLst>
              <a:ext uri="{FF2B5EF4-FFF2-40B4-BE49-F238E27FC236}">
                <a16:creationId xmlns:a16="http://schemas.microsoft.com/office/drawing/2014/main" id="{44E5505B-FB95-494B-9B39-5E744DAB7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737" y="1071197"/>
            <a:ext cx="307657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053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AD10-D60F-4F15-8A9C-7F6B2E58DC16}"/>
              </a:ext>
            </a:extLst>
          </p:cNvPr>
          <p:cNvSpPr>
            <a:spLocks noGrp="1"/>
          </p:cNvSpPr>
          <p:nvPr>
            <p:ph type="title"/>
          </p:nvPr>
        </p:nvSpPr>
        <p:spPr>
          <a:xfrm>
            <a:off x="597877" y="228601"/>
            <a:ext cx="10755923" cy="729762"/>
          </a:xfrm>
        </p:spPr>
        <p:txBody>
          <a:bodyPr>
            <a:normAutofit/>
          </a:bodyPr>
          <a:lstStyle/>
          <a:p>
            <a:r>
              <a:rPr lang="en-US" b="1" dirty="0">
                <a:effectLst>
                  <a:outerShdw blurRad="38100" dist="38100" dir="2700000" algn="tl">
                    <a:srgbClr val="000000">
                      <a:alpha val="43137"/>
                    </a:srgbClr>
                  </a:outerShdw>
                </a:effectLst>
              </a:rPr>
              <a:t>Slicing (1-d examples)</a:t>
            </a:r>
          </a:p>
        </p:txBody>
      </p:sp>
      <p:sp>
        <p:nvSpPr>
          <p:cNvPr id="3" name="Content Placeholder 2">
            <a:extLst>
              <a:ext uri="{FF2B5EF4-FFF2-40B4-BE49-F238E27FC236}">
                <a16:creationId xmlns:a16="http://schemas.microsoft.com/office/drawing/2014/main" id="{18435C6E-504F-4765-9FA8-5D341150C2F3}"/>
              </a:ext>
            </a:extLst>
          </p:cNvPr>
          <p:cNvSpPr>
            <a:spLocks noGrp="1"/>
          </p:cNvSpPr>
          <p:nvPr>
            <p:ph idx="1"/>
          </p:nvPr>
        </p:nvSpPr>
        <p:spPr>
          <a:xfrm>
            <a:off x="422031" y="1195754"/>
            <a:ext cx="11386038" cy="4981209"/>
          </a:xfrm>
        </p:spPr>
        <p:txBody>
          <a:bodyPr>
            <a:normAutofit fontScale="92500" lnSpcReduction="10000"/>
          </a:bodyPr>
          <a:lstStyle/>
          <a:p>
            <a:pPr marL="0" indent="0">
              <a:buNone/>
            </a:pPr>
            <a:r>
              <a:rPr lang="en-US" dirty="0"/>
              <a:t>example = [1,2,3,4,5] # create a list</a:t>
            </a:r>
          </a:p>
          <a:p>
            <a:pPr marL="0" indent="0">
              <a:buNone/>
            </a:pPr>
            <a:r>
              <a:rPr lang="en-US" dirty="0"/>
              <a:t>print (example[0:5]) # Whole list, prints [1,2,3,4,5]</a:t>
            </a:r>
          </a:p>
          <a:p>
            <a:pPr marL="0" indent="0">
              <a:buNone/>
            </a:pPr>
            <a:r>
              <a:rPr lang="en-US" dirty="0"/>
              <a:t>print (example[1:5]) # prints [2,3,4,5]</a:t>
            </a:r>
          </a:p>
          <a:p>
            <a:pPr marL="0" indent="0">
              <a:buNone/>
            </a:pPr>
            <a:r>
              <a:rPr lang="en-US" dirty="0"/>
              <a:t>print example[4:5] # prints [5]</a:t>
            </a:r>
          </a:p>
          <a:p>
            <a:pPr marL="0" indent="0">
              <a:buNone/>
            </a:pPr>
            <a:endParaRPr lang="en-US" dirty="0"/>
          </a:p>
          <a:p>
            <a:pPr marL="0" indent="0">
              <a:buNone/>
            </a:pPr>
            <a:r>
              <a:rPr lang="en-US" dirty="0"/>
              <a:t>If you leave out the start index, it's assumed to be zero. If you leave out the end index it's assumed to be the length of the list. So:</a:t>
            </a:r>
          </a:p>
          <a:p>
            <a:pPr marL="0" indent="0">
              <a:buNone/>
            </a:pPr>
            <a:endParaRPr lang="en-US" dirty="0"/>
          </a:p>
          <a:p>
            <a:pPr marL="0" indent="0">
              <a:buNone/>
            </a:pPr>
            <a:r>
              <a:rPr lang="en-US" dirty="0"/>
              <a:t>print (example[:5]) # treated as example[0:5]; prints [1,2,3,4,5]</a:t>
            </a:r>
          </a:p>
          <a:p>
            <a:pPr marL="0" indent="0">
              <a:buNone/>
            </a:pPr>
            <a:r>
              <a:rPr lang="en-US" dirty="0"/>
              <a:t>print (example[3:]) # treated it as example[3:5]; prints [4,5]</a:t>
            </a:r>
          </a:p>
          <a:p>
            <a:pPr marL="0" indent="0">
              <a:buNone/>
            </a:pPr>
            <a:r>
              <a:rPr lang="en-US" dirty="0"/>
              <a:t>print (example[:]) # treated as example[0:5]; prints [1,2,3,4,5]</a:t>
            </a:r>
          </a:p>
        </p:txBody>
      </p:sp>
    </p:spTree>
    <p:extLst>
      <p:ext uri="{BB962C8B-B14F-4D97-AF65-F5344CB8AC3E}">
        <p14:creationId xmlns:p14="http://schemas.microsoft.com/office/powerpoint/2010/main" val="22395284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2485-8B48-4AEF-8EC2-594BAB7E7336}"/>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Key skills (</a:t>
            </a:r>
            <a:r>
              <a:rPr lang="en-US" b="1" u="sng" dirty="0">
                <a:solidFill>
                  <a:schemeClr val="accent2">
                    <a:lumMod val="50000"/>
                  </a:schemeClr>
                </a:solidFill>
                <a:effectLst>
                  <a:outerShdw blurRad="38100" dist="38100" dir="2700000" algn="tl">
                    <a:srgbClr val="000000">
                      <a:alpha val="43137"/>
                    </a:srgbClr>
                  </a:outerShdw>
                </a:effectLst>
              </a:rPr>
              <a:t>my definition</a:t>
            </a:r>
            <a:r>
              <a:rPr lang="en-US" b="1" dirty="0">
                <a:effectLst>
                  <a:outerShdw blurRad="38100" dist="38100" dir="2700000" algn="tl">
                    <a:srgbClr val="000000">
                      <a:alpha val="43137"/>
                    </a:srgbClr>
                  </a:outerShdw>
                </a:effectLst>
              </a:rPr>
              <a:t>) for Data Scientists</a:t>
            </a:r>
            <a:endParaRPr lang="en-US" dirty="0"/>
          </a:p>
        </p:txBody>
      </p:sp>
      <p:sp>
        <p:nvSpPr>
          <p:cNvPr id="3" name="Content Placeholder 2">
            <a:extLst>
              <a:ext uri="{FF2B5EF4-FFF2-40B4-BE49-F238E27FC236}">
                <a16:creationId xmlns:a16="http://schemas.microsoft.com/office/drawing/2014/main" id="{7047FA70-3CF2-458B-A19D-87152616F5A2}"/>
              </a:ext>
            </a:extLst>
          </p:cNvPr>
          <p:cNvSpPr>
            <a:spLocks noGrp="1"/>
          </p:cNvSpPr>
          <p:nvPr>
            <p:ph idx="1"/>
          </p:nvPr>
        </p:nvSpPr>
        <p:spPr>
          <a:xfrm>
            <a:off x="1257300" y="1943099"/>
            <a:ext cx="10096500" cy="4549775"/>
          </a:xfrm>
        </p:spPr>
        <p:txBody>
          <a:bodyPr/>
          <a:lstStyle/>
          <a:p>
            <a:r>
              <a:rPr lang="en-US" sz="3200" b="1" dirty="0">
                <a:effectLst>
                  <a:outerShdw blurRad="38100" dist="38100" dir="2700000" algn="tl">
                    <a:srgbClr val="000000">
                      <a:alpha val="43137"/>
                    </a:srgbClr>
                  </a:outerShdw>
                </a:effectLst>
              </a:rPr>
              <a:t>1. Quantitative, </a:t>
            </a:r>
          </a:p>
          <a:p>
            <a:r>
              <a:rPr lang="en-US" sz="3200" b="1" u="sng" dirty="0">
                <a:solidFill>
                  <a:srgbClr val="FF0000"/>
                </a:solidFill>
                <a:effectLst>
                  <a:outerShdw blurRad="38100" dist="38100" dir="2700000" algn="tl">
                    <a:srgbClr val="000000">
                      <a:alpha val="43137"/>
                    </a:srgbClr>
                  </a:outerShdw>
                </a:effectLst>
              </a:rPr>
              <a:t>2. Utilizing open-source/high level libraries, APIs, and pre-trained models, </a:t>
            </a:r>
          </a:p>
          <a:p>
            <a:r>
              <a:rPr lang="en-US" sz="3200" b="1" dirty="0">
                <a:effectLst>
                  <a:outerShdw blurRad="38100" dist="38100" dir="2700000" algn="tl">
                    <a:srgbClr val="000000">
                      <a:alpha val="43137"/>
                    </a:srgbClr>
                  </a:outerShdw>
                </a:effectLst>
              </a:rPr>
              <a:t>3. Communicating verbally and visually,</a:t>
            </a:r>
          </a:p>
          <a:p>
            <a:r>
              <a:rPr lang="en-US" sz="3200" b="1" dirty="0">
                <a:effectLst>
                  <a:outerShdw blurRad="38100" dist="38100" dir="2700000" algn="tl">
                    <a:srgbClr val="000000">
                      <a:alpha val="43137"/>
                    </a:srgbClr>
                  </a:outerShdw>
                </a:effectLst>
              </a:rPr>
              <a:t>4. Learning the latest advances.</a:t>
            </a:r>
          </a:p>
        </p:txBody>
      </p:sp>
    </p:spTree>
    <p:extLst>
      <p:ext uri="{BB962C8B-B14F-4D97-AF65-F5344CB8AC3E}">
        <p14:creationId xmlns:p14="http://schemas.microsoft.com/office/powerpoint/2010/main" val="1791849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5F16-95CA-4BE4-AC8C-C30115CC3D70}"/>
              </a:ext>
            </a:extLst>
          </p:cNvPr>
          <p:cNvSpPr>
            <a:spLocks noGrp="1"/>
          </p:cNvSpPr>
          <p:nvPr>
            <p:ph type="title"/>
          </p:nvPr>
        </p:nvSpPr>
        <p:spPr/>
        <p:txBody>
          <a:bodyPr/>
          <a:lstStyle/>
          <a:p>
            <a:r>
              <a:rPr lang="en-US" dirty="0"/>
              <a:t>Indenting code blocks (and for loop)</a:t>
            </a:r>
          </a:p>
        </p:txBody>
      </p:sp>
      <p:sp>
        <p:nvSpPr>
          <p:cNvPr id="3" name="Content Placeholder 2">
            <a:extLst>
              <a:ext uri="{FF2B5EF4-FFF2-40B4-BE49-F238E27FC236}">
                <a16:creationId xmlns:a16="http://schemas.microsoft.com/office/drawing/2014/main" id="{DD8077DE-DA84-470D-BB3C-318C917C0FC6}"/>
              </a:ext>
            </a:extLst>
          </p:cNvPr>
          <p:cNvSpPr>
            <a:spLocks noGrp="1"/>
          </p:cNvSpPr>
          <p:nvPr>
            <p:ph idx="1"/>
          </p:nvPr>
        </p:nvSpPr>
        <p:spPr/>
        <p:txBody>
          <a:bodyPr>
            <a:normAutofit lnSpcReduction="10000"/>
          </a:bodyPr>
          <a:lstStyle/>
          <a:p>
            <a:pPr marL="0" indent="0">
              <a:buNone/>
            </a:pPr>
            <a:r>
              <a:rPr lang="en-US" dirty="0"/>
              <a:t>from math import sqrt</a:t>
            </a:r>
          </a:p>
          <a:p>
            <a:pPr marL="0" indent="0">
              <a:buNone/>
            </a:pPr>
            <a:r>
              <a:rPr lang="en-US" dirty="0"/>
              <a:t>n = input("Maximum Number? ")</a:t>
            </a:r>
          </a:p>
          <a:p>
            <a:pPr marL="0" indent="0">
              <a:buNone/>
            </a:pPr>
            <a:r>
              <a:rPr lang="en-US" dirty="0"/>
              <a:t>n = int(n)+1</a:t>
            </a:r>
          </a:p>
          <a:p>
            <a:pPr marL="0" indent="0">
              <a:buNone/>
            </a:pPr>
            <a:r>
              <a:rPr lang="en-US" dirty="0"/>
              <a:t>for a in range(1,n):</a:t>
            </a:r>
          </a:p>
          <a:p>
            <a:pPr marL="0" indent="0">
              <a:buNone/>
            </a:pPr>
            <a:r>
              <a:rPr lang="en-US" dirty="0"/>
              <a:t>    for b in range(</a:t>
            </a:r>
            <a:r>
              <a:rPr lang="en-US" dirty="0" err="1"/>
              <a:t>a,n</a:t>
            </a:r>
            <a:r>
              <a:rPr lang="en-US" dirty="0"/>
              <a:t>):</a:t>
            </a:r>
          </a:p>
          <a:p>
            <a:pPr marL="0" indent="0">
              <a:buNone/>
            </a:pPr>
            <a:r>
              <a:rPr lang="en-US" dirty="0"/>
              <a:t>        </a:t>
            </a:r>
            <a:r>
              <a:rPr lang="en-US" dirty="0" err="1"/>
              <a:t>c_square</a:t>
            </a:r>
            <a:r>
              <a:rPr lang="en-US" dirty="0"/>
              <a:t> = a**2 + b**2</a:t>
            </a:r>
          </a:p>
          <a:p>
            <a:pPr marL="0" indent="0">
              <a:buNone/>
            </a:pPr>
            <a:r>
              <a:rPr lang="en-US" dirty="0"/>
              <a:t>        c = int(sqrt(</a:t>
            </a:r>
            <a:r>
              <a:rPr lang="en-US" dirty="0" err="1"/>
              <a:t>c_square</a:t>
            </a:r>
            <a:r>
              <a:rPr lang="en-US" dirty="0"/>
              <a:t>))</a:t>
            </a:r>
          </a:p>
          <a:p>
            <a:pPr marL="0" indent="0">
              <a:buNone/>
            </a:pPr>
            <a:r>
              <a:rPr lang="en-US" dirty="0"/>
              <a:t>        if ((</a:t>
            </a:r>
            <a:r>
              <a:rPr lang="en-US" dirty="0" err="1"/>
              <a:t>c_square</a:t>
            </a:r>
            <a:r>
              <a:rPr lang="en-US" dirty="0"/>
              <a:t> - c**2) == 0):</a:t>
            </a:r>
          </a:p>
          <a:p>
            <a:pPr marL="0" indent="0">
              <a:buNone/>
            </a:pPr>
            <a:r>
              <a:rPr lang="en-US" dirty="0"/>
              <a:t>            print(a, b, c)</a:t>
            </a:r>
          </a:p>
        </p:txBody>
      </p:sp>
    </p:spTree>
    <p:extLst>
      <p:ext uri="{BB962C8B-B14F-4D97-AF65-F5344CB8AC3E}">
        <p14:creationId xmlns:p14="http://schemas.microsoft.com/office/powerpoint/2010/main" val="2168007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462A-3EEF-4546-8EB4-5FC4B69C8F8D}"/>
              </a:ext>
            </a:extLst>
          </p:cNvPr>
          <p:cNvSpPr>
            <a:spLocks noGrp="1"/>
          </p:cNvSpPr>
          <p:nvPr>
            <p:ph type="title"/>
          </p:nvPr>
        </p:nvSpPr>
        <p:spPr>
          <a:xfrm>
            <a:off x="838200" y="132523"/>
            <a:ext cx="10931554" cy="755373"/>
          </a:xfrm>
        </p:spPr>
        <p:txBody>
          <a:bodyPr/>
          <a:lstStyle/>
          <a:p>
            <a:r>
              <a:rPr lang="en-US" b="1" dirty="0">
                <a:effectLst>
                  <a:outerShdw blurRad="38100" dist="38100" dir="2700000" algn="tl">
                    <a:srgbClr val="000000">
                      <a:alpha val="43137"/>
                    </a:srgbClr>
                  </a:outerShdw>
                </a:effectLst>
              </a:rPr>
              <a:t>VGG-16: a 16-hidden-layer deep neural network</a:t>
            </a:r>
          </a:p>
        </p:txBody>
      </p:sp>
      <p:pic>
        <p:nvPicPr>
          <p:cNvPr id="1026" name="Picture 2" descr="Image result for vgg-16">
            <a:extLst>
              <a:ext uri="{FF2B5EF4-FFF2-40B4-BE49-F238E27FC236}">
                <a16:creationId xmlns:a16="http://schemas.microsoft.com/office/drawing/2014/main" id="{81E49A98-AFB0-4324-A5C4-A7BACA99F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903" y="2019988"/>
            <a:ext cx="5945413" cy="34913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573F58E-3F9B-4098-A6A9-32D1C227095A}"/>
              </a:ext>
            </a:extLst>
          </p:cNvPr>
          <p:cNvSpPr txBox="1"/>
          <p:nvPr/>
        </p:nvSpPr>
        <p:spPr>
          <a:xfrm>
            <a:off x="291550" y="1060175"/>
            <a:ext cx="5804450" cy="5262979"/>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Your job as a data scientist:</a:t>
            </a:r>
          </a:p>
          <a:p>
            <a:pPr marL="342900" indent="-342900">
              <a:buAutoNum type="arabicPeriod"/>
            </a:pPr>
            <a:r>
              <a:rPr lang="en-US" sz="2800" dirty="0">
                <a:effectLst>
                  <a:outerShdw blurRad="38100" dist="38100" dir="2700000" algn="tl">
                    <a:srgbClr val="000000">
                      <a:alpha val="43137"/>
                    </a:srgbClr>
                  </a:outerShdw>
                </a:effectLst>
              </a:rPr>
              <a:t>Understand the problem and your data (business processes)</a:t>
            </a:r>
          </a:p>
          <a:p>
            <a:pPr marL="342900" indent="-342900">
              <a:buAutoNum type="arabicPeriod"/>
            </a:pPr>
            <a:r>
              <a:rPr lang="en-US" sz="2800" dirty="0">
                <a:effectLst>
                  <a:outerShdw blurRad="38100" dist="38100" dir="2700000" algn="tl">
                    <a:srgbClr val="000000">
                      <a:alpha val="43137"/>
                    </a:srgbClr>
                  </a:outerShdw>
                </a:effectLst>
              </a:rPr>
              <a:t>Understand the nature of the model you use (how it works)</a:t>
            </a:r>
          </a:p>
          <a:p>
            <a:pPr marL="342900" indent="-342900">
              <a:buAutoNum type="arabicPeriod"/>
            </a:pPr>
            <a:r>
              <a:rPr lang="en-US" sz="2800" dirty="0">
                <a:effectLst>
                  <a:outerShdw blurRad="38100" dist="38100" dir="2700000" algn="tl">
                    <a:srgbClr val="000000">
                      <a:alpha val="43137"/>
                    </a:srgbClr>
                  </a:outerShdw>
                </a:effectLst>
              </a:rPr>
              <a:t>Utilize pre-trained model and APIs</a:t>
            </a:r>
          </a:p>
          <a:p>
            <a:pPr marL="342900" indent="-342900">
              <a:buAutoNum type="arabicPeriod"/>
            </a:pPr>
            <a:r>
              <a:rPr lang="en-US" sz="2800" dirty="0">
                <a:effectLst>
                  <a:outerShdw blurRad="38100" dist="38100" dir="2700000" algn="tl">
                    <a:srgbClr val="000000">
                      <a:alpha val="43137"/>
                    </a:srgbClr>
                  </a:outerShdw>
                </a:effectLst>
              </a:rPr>
              <a:t>Fine-tune the learning process with a state-of-the-art optimizer</a:t>
            </a:r>
          </a:p>
          <a:p>
            <a:pPr marL="342900" indent="-342900">
              <a:buAutoNum type="arabicPeriod"/>
            </a:pPr>
            <a:r>
              <a:rPr lang="en-US" sz="2800" dirty="0">
                <a:effectLst>
                  <a:outerShdw blurRad="38100" dist="38100" dir="2700000" algn="tl">
                    <a:srgbClr val="000000">
                      <a:alpha val="43137"/>
                    </a:srgbClr>
                  </a:outerShdw>
                </a:effectLst>
              </a:rPr>
              <a:t>Evaluate the model</a:t>
            </a:r>
          </a:p>
          <a:p>
            <a:pPr marL="342900" indent="-342900">
              <a:buAutoNum type="arabicPeriod"/>
            </a:pPr>
            <a:r>
              <a:rPr lang="en-US" sz="2800" dirty="0">
                <a:effectLst>
                  <a:outerShdw blurRad="38100" dist="38100" dir="2700000" algn="tl">
                    <a:srgbClr val="000000">
                      <a:alpha val="43137"/>
                    </a:srgbClr>
                  </a:outerShdw>
                </a:effectLst>
              </a:rPr>
              <a:t>Test the model with your new data</a:t>
            </a:r>
          </a:p>
          <a:p>
            <a:pPr marL="342900" indent="-342900">
              <a:buAutoNum type="arabicPeriod"/>
            </a:pPr>
            <a:r>
              <a:rPr lang="en-US" sz="2800" dirty="0">
                <a:effectLst>
                  <a:outerShdw blurRad="38100" dist="38100" dir="2700000" algn="tl">
                    <a:srgbClr val="000000">
                      <a:alpha val="43137"/>
                    </a:srgbClr>
                  </a:outerShdw>
                </a:effectLst>
              </a:rPr>
              <a:t>Predict! Or deploy the model</a:t>
            </a:r>
          </a:p>
          <a:p>
            <a:pPr marL="342900" indent="-342900">
              <a:buAutoNum type="arabicPeriod"/>
            </a:pPr>
            <a:r>
              <a:rPr lang="en-US" sz="2800" dirty="0">
                <a:effectLst>
                  <a:outerShdw blurRad="38100" dist="38100" dir="2700000" algn="tl">
                    <a:srgbClr val="000000">
                      <a:alpha val="43137"/>
                    </a:srgbClr>
                  </a:outerShdw>
                </a:effectLst>
              </a:rPr>
              <a:t>Communicate the results!</a:t>
            </a:r>
          </a:p>
        </p:txBody>
      </p:sp>
    </p:spTree>
    <p:extLst>
      <p:ext uri="{BB962C8B-B14F-4D97-AF65-F5344CB8AC3E}">
        <p14:creationId xmlns:p14="http://schemas.microsoft.com/office/powerpoint/2010/main" val="4131019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0F8D-EA5F-4FB9-95BC-DB73C3421395}"/>
              </a:ext>
            </a:extLst>
          </p:cNvPr>
          <p:cNvSpPr>
            <a:spLocks noGrp="1"/>
          </p:cNvSpPr>
          <p:nvPr>
            <p:ph type="title"/>
          </p:nvPr>
        </p:nvSpPr>
        <p:spPr>
          <a:xfrm>
            <a:off x="838200" y="39758"/>
            <a:ext cx="10515600" cy="569845"/>
          </a:xfrm>
        </p:spPr>
        <p:txBody>
          <a:bodyPr>
            <a:normAutofit fontScale="90000"/>
          </a:bodyPr>
          <a:lstStyle/>
          <a:p>
            <a:r>
              <a:rPr lang="en-US" b="1" dirty="0">
                <a:effectLst>
                  <a:outerShdw blurRad="38100" dist="38100" dir="2700000" algn="tl">
                    <a:srgbClr val="000000">
                      <a:alpha val="43137"/>
                    </a:srgbClr>
                  </a:outerShdw>
                </a:effectLst>
              </a:rPr>
              <a:t>Instructions on </a:t>
            </a:r>
            <a:r>
              <a:rPr lang="en-US" b="1" u="sng" dirty="0">
                <a:solidFill>
                  <a:srgbClr val="FF0000"/>
                </a:solidFill>
                <a:effectLst>
                  <a:outerShdw blurRad="38100" dist="38100" dir="2700000" algn="tl">
                    <a:srgbClr val="000000">
                      <a:alpha val="43137"/>
                    </a:srgbClr>
                  </a:outerShdw>
                </a:effectLst>
              </a:rPr>
              <a:t>Self-paced Exercise 1</a:t>
            </a:r>
          </a:p>
        </p:txBody>
      </p:sp>
      <p:sp>
        <p:nvSpPr>
          <p:cNvPr id="3" name="Content Placeholder 2">
            <a:extLst>
              <a:ext uri="{FF2B5EF4-FFF2-40B4-BE49-F238E27FC236}">
                <a16:creationId xmlns:a16="http://schemas.microsoft.com/office/drawing/2014/main" id="{D00DCCA8-5188-473B-AE13-5E60C4510595}"/>
              </a:ext>
            </a:extLst>
          </p:cNvPr>
          <p:cNvSpPr>
            <a:spLocks noGrp="1"/>
          </p:cNvSpPr>
          <p:nvPr>
            <p:ph idx="1"/>
          </p:nvPr>
        </p:nvSpPr>
        <p:spPr>
          <a:xfrm>
            <a:off x="437322" y="768626"/>
            <a:ext cx="11277600" cy="5844209"/>
          </a:xfrm>
        </p:spPr>
        <p:txBody>
          <a:bodyPr>
            <a:noAutofit/>
          </a:bodyPr>
          <a:lstStyle/>
          <a:p>
            <a:pPr marL="0" indent="0">
              <a:buNone/>
            </a:pPr>
            <a:r>
              <a:rPr lang="en-US" dirty="0"/>
              <a:t>1. Download the data files from the UCI ML data depository site before you can use them in your python program.</a:t>
            </a:r>
          </a:p>
          <a:p>
            <a:pPr marL="0" indent="0">
              <a:buNone/>
            </a:pPr>
            <a:r>
              <a:rPr lang="en-US" dirty="0"/>
              <a:t>Make sure they are in your working directory (for me, it is C:\Users\dzeng\772 Programming for Data Analytics)</a:t>
            </a:r>
          </a:p>
          <a:p>
            <a:pPr marL="0" indent="0">
              <a:buNone/>
            </a:pPr>
            <a:r>
              <a:rPr lang="en-US" dirty="0"/>
              <a:t>And you may want to use</a:t>
            </a:r>
          </a:p>
          <a:p>
            <a:pPr marL="0" indent="0">
              <a:buNone/>
            </a:pPr>
            <a:r>
              <a:rPr lang="en-US" dirty="0">
                <a:solidFill>
                  <a:srgbClr val="0070C0"/>
                </a:solidFill>
              </a:rPr>
              <a:t>import </a:t>
            </a:r>
            <a:r>
              <a:rPr lang="en-US" dirty="0" err="1">
                <a:solidFill>
                  <a:srgbClr val="0070C0"/>
                </a:solidFill>
              </a:rPr>
              <a:t>os</a:t>
            </a:r>
            <a:br>
              <a:rPr lang="en-US" dirty="0">
                <a:solidFill>
                  <a:srgbClr val="0070C0"/>
                </a:solidFill>
              </a:rPr>
            </a:br>
            <a:r>
              <a:rPr lang="en-US" dirty="0" err="1">
                <a:solidFill>
                  <a:srgbClr val="0070C0"/>
                </a:solidFill>
              </a:rPr>
              <a:t>os.getcwd</a:t>
            </a:r>
            <a:r>
              <a:rPr lang="en-US" dirty="0">
                <a:solidFill>
                  <a:srgbClr val="0070C0"/>
                </a:solidFill>
              </a:rPr>
              <a:t>()</a:t>
            </a:r>
          </a:p>
          <a:p>
            <a:pPr marL="0" indent="0">
              <a:buNone/>
            </a:pPr>
            <a:r>
              <a:rPr lang="en-US" dirty="0"/>
              <a:t>to display it for you if you are not sure. This is where your </a:t>
            </a:r>
            <a:r>
              <a:rPr lang="en-US" dirty="0" err="1"/>
              <a:t>jupyter</a:t>
            </a:r>
            <a:r>
              <a:rPr lang="en-US" dirty="0"/>
              <a:t> notebook file is.</a:t>
            </a:r>
          </a:p>
          <a:p>
            <a:pPr marL="0" indent="0">
              <a:buNone/>
            </a:pPr>
            <a:r>
              <a:rPr lang="en-US" dirty="0"/>
              <a:t>They are “text” files but make sure they have the correct extensions (.data and .attributes) when you save them. More specifically, change the .names file into .attributes when you save it in your machine:</a:t>
            </a:r>
            <a:br>
              <a:rPr lang="en-US" dirty="0"/>
            </a:br>
            <a:r>
              <a:rPr lang="en-US" dirty="0">
                <a:hlinkClick r:id="rId2"/>
              </a:rPr>
              <a:t>https://archive.ics.uci.edu/ml/machine-learning-databases/mushroom/</a:t>
            </a:r>
            <a:endParaRPr lang="en-US" dirty="0"/>
          </a:p>
        </p:txBody>
      </p:sp>
    </p:spTree>
    <p:extLst>
      <p:ext uri="{BB962C8B-B14F-4D97-AF65-F5344CB8AC3E}">
        <p14:creationId xmlns:p14="http://schemas.microsoft.com/office/powerpoint/2010/main" val="70344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D4169-61FA-4C56-A09F-DD1F99FFF162}"/>
              </a:ext>
            </a:extLst>
          </p:cNvPr>
          <p:cNvSpPr>
            <a:spLocks noGrp="1"/>
          </p:cNvSpPr>
          <p:nvPr>
            <p:ph idx="1"/>
          </p:nvPr>
        </p:nvSpPr>
        <p:spPr>
          <a:xfrm>
            <a:off x="838199" y="271463"/>
            <a:ext cx="10850217" cy="5971761"/>
          </a:xfrm>
        </p:spPr>
        <p:txBody>
          <a:bodyPr>
            <a:normAutofit/>
          </a:bodyPr>
          <a:lstStyle/>
          <a:p>
            <a:pPr marL="0" indent="0">
              <a:buNone/>
            </a:pPr>
            <a:r>
              <a:rPr lang="en-US" dirty="0"/>
              <a:t>2. Download and install a separate module call “</a:t>
            </a:r>
            <a:r>
              <a:rPr lang="en-US" dirty="0" err="1"/>
              <a:t>simple_ml</a:t>
            </a:r>
            <a:r>
              <a:rPr lang="en-US" dirty="0"/>
              <a:t>”.</a:t>
            </a:r>
          </a:p>
          <a:p>
            <a:pPr marL="0" indent="0">
              <a:buNone/>
            </a:pPr>
            <a:r>
              <a:rPr lang="en-US" dirty="0"/>
              <a:t>It is on D2L under Course Files, you need to download it into either (for me)</a:t>
            </a:r>
          </a:p>
          <a:p>
            <a:pPr marL="0" indent="0">
              <a:buNone/>
            </a:pPr>
            <a:r>
              <a:rPr lang="en-US" dirty="0">
                <a:solidFill>
                  <a:srgbClr val="0070C0"/>
                </a:solidFill>
              </a:rPr>
              <a:t>C:\Users\dzeng\AppData\Local\Programs\Python\Python36\Lib</a:t>
            </a:r>
          </a:p>
          <a:p>
            <a:pPr marL="0" indent="0">
              <a:buNone/>
            </a:pPr>
            <a:r>
              <a:rPr lang="en-US" dirty="0"/>
              <a:t>                If you installed Python separately, or</a:t>
            </a:r>
          </a:p>
          <a:p>
            <a:pPr marL="0" indent="0">
              <a:buNone/>
            </a:pPr>
            <a:r>
              <a:rPr lang="en-US" dirty="0">
                <a:solidFill>
                  <a:srgbClr val="0070C0"/>
                </a:solidFill>
              </a:rPr>
              <a:t>C:\Users\dzeng\AppData\Local\Continuum\Anaconda3\Lib\site-packages\</a:t>
            </a:r>
          </a:p>
          <a:p>
            <a:pPr marL="0" indent="0">
              <a:buNone/>
            </a:pPr>
            <a:r>
              <a:rPr lang="en-US" dirty="0"/>
              <a:t>If you use Anaconda3</a:t>
            </a:r>
          </a:p>
          <a:p>
            <a:pPr marL="0" indent="0">
              <a:buNone/>
            </a:pPr>
            <a:r>
              <a:rPr lang="en-US" dirty="0"/>
              <a:t>3. The codes in the cells are highly connected. You (almost) have to run them one by one from the beginning in order to run the cells related to assignment 1 later in the file.</a:t>
            </a:r>
          </a:p>
          <a:p>
            <a:pPr marL="0" indent="0">
              <a:buNone/>
            </a:pPr>
            <a:r>
              <a:rPr lang="en-US" dirty="0"/>
              <a:t>4. Remove the two exception-handling examples in the file</a:t>
            </a:r>
          </a:p>
          <a:p>
            <a:pPr marL="0" indent="0">
              <a:buNone/>
            </a:pPr>
            <a:endParaRPr lang="en-US" dirty="0"/>
          </a:p>
          <a:p>
            <a:endParaRPr lang="en-US" dirty="0"/>
          </a:p>
        </p:txBody>
      </p:sp>
    </p:spTree>
    <p:extLst>
      <p:ext uri="{BB962C8B-B14F-4D97-AF65-F5344CB8AC3E}">
        <p14:creationId xmlns:p14="http://schemas.microsoft.com/office/powerpoint/2010/main" val="17016233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8BA0-6AFC-497B-A856-80932325F057}"/>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Outline for Week 3</a:t>
            </a:r>
          </a:p>
        </p:txBody>
      </p:sp>
      <p:sp>
        <p:nvSpPr>
          <p:cNvPr id="3" name="Content Placeholder 2">
            <a:extLst>
              <a:ext uri="{FF2B5EF4-FFF2-40B4-BE49-F238E27FC236}">
                <a16:creationId xmlns:a16="http://schemas.microsoft.com/office/drawing/2014/main" id="{AC1942B8-5501-43B6-A11F-B7FCAD5CD0B6}"/>
              </a:ext>
            </a:extLst>
          </p:cNvPr>
          <p:cNvSpPr>
            <a:spLocks noGrp="1"/>
          </p:cNvSpPr>
          <p:nvPr>
            <p:ph idx="1"/>
          </p:nvPr>
        </p:nvSpPr>
        <p:spPr/>
        <p:txBody>
          <a:bodyPr>
            <a:normAutofit lnSpcReduction="10000"/>
          </a:bodyPr>
          <a:lstStyle/>
          <a:p>
            <a:r>
              <a:rPr lang="en-US" b="1" dirty="0">
                <a:effectLst>
                  <a:outerShdw blurRad="38100" dist="38100" dir="2700000" algn="tl">
                    <a:srgbClr val="000000">
                      <a:alpha val="43137"/>
                    </a:srgbClr>
                  </a:outerShdw>
                </a:effectLst>
              </a:rPr>
              <a:t>Review: basic data structures: list, tuple, </a:t>
            </a:r>
            <a:r>
              <a:rPr lang="en-US" b="1" dirty="0" err="1">
                <a:effectLst>
                  <a:outerShdw blurRad="38100" dist="38100" dir="2700000" algn="tl">
                    <a:srgbClr val="000000">
                      <a:alpha val="43137"/>
                    </a:srgbClr>
                  </a:outerShdw>
                </a:effectLst>
              </a:rPr>
              <a:t>dict</a:t>
            </a:r>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for loop</a:t>
            </a:r>
          </a:p>
          <a:p>
            <a:r>
              <a:rPr lang="en-US" b="1" dirty="0">
                <a:effectLst>
                  <a:outerShdw blurRad="38100" dist="38100" dir="2700000" algn="tl">
                    <a:srgbClr val="000000">
                      <a:alpha val="43137"/>
                    </a:srgbClr>
                  </a:outerShdw>
                </a:effectLst>
              </a:rPr>
              <a:t>Functions (lambda function/operator)</a:t>
            </a:r>
          </a:p>
          <a:p>
            <a:r>
              <a:rPr lang="en-US" b="1" dirty="0">
                <a:effectLst>
                  <a:outerShdw blurRad="38100" dist="38100" dir="2700000" algn="tl">
                    <a:srgbClr val="000000">
                      <a:alpha val="43137"/>
                    </a:srgbClr>
                  </a:outerShdw>
                </a:effectLst>
              </a:rPr>
              <a:t>Classes</a:t>
            </a:r>
          </a:p>
          <a:p>
            <a:r>
              <a:rPr lang="en-US" b="1" dirty="0">
                <a:effectLst>
                  <a:outerShdw blurRad="38100" dist="38100" dir="2700000" algn="tl">
                    <a:srgbClr val="000000">
                      <a:alpha val="43137"/>
                    </a:srgbClr>
                  </a:outerShdw>
                </a:effectLst>
              </a:rPr>
              <a:t>Self-paced  Exercises 1</a:t>
            </a:r>
          </a:p>
          <a:p>
            <a:pPr lvl="1"/>
            <a:r>
              <a:rPr lang="en-US" b="1" dirty="0"/>
              <a:t>Defining and calling functions</a:t>
            </a:r>
          </a:p>
          <a:p>
            <a:pPr lvl="1"/>
            <a:r>
              <a:rPr lang="en-US" b="1" dirty="0"/>
              <a:t>Starting point: </a:t>
            </a:r>
          </a:p>
          <a:p>
            <a:pPr marL="457200" lvl="1" indent="0">
              <a:buNone/>
            </a:pPr>
            <a:r>
              <a:rPr lang="en-US" b="1" dirty="0" err="1"/>
              <a:t>single_instance_list</a:t>
            </a:r>
            <a:r>
              <a:rPr lang="en-US" b="1" dirty="0"/>
              <a:t> : a list of attribute values of a single instance</a:t>
            </a:r>
          </a:p>
          <a:p>
            <a:pPr marL="457200" lvl="1" indent="0">
              <a:buNone/>
            </a:pPr>
            <a:r>
              <a:rPr lang="en-US" b="1" dirty="0" err="1"/>
              <a:t>attribute_names</a:t>
            </a:r>
            <a:r>
              <a:rPr lang="en-US" b="1" dirty="0"/>
              <a:t> : a list of attribute names</a:t>
            </a:r>
          </a:p>
          <a:p>
            <a:pPr marL="457200" lvl="1" indent="0">
              <a:buNone/>
            </a:pPr>
            <a:r>
              <a:rPr lang="en-US" b="1" dirty="0"/>
              <a:t>File I/O</a:t>
            </a:r>
          </a:p>
          <a:p>
            <a:pPr marL="457200" lvl="1" indent="0">
              <a:buNone/>
            </a:pPr>
            <a:endParaRPr lang="en-US" b="1" dirty="0"/>
          </a:p>
          <a:p>
            <a:pPr marL="457200" lvl="1" indent="0">
              <a:buNone/>
            </a:pPr>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2751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10B89-6519-8555-57BF-F79183364FCF}"/>
              </a:ext>
            </a:extLst>
          </p:cNvPr>
          <p:cNvSpPr>
            <a:spLocks noGrp="1"/>
          </p:cNvSpPr>
          <p:nvPr>
            <p:ph type="title"/>
          </p:nvPr>
        </p:nvSpPr>
        <p:spPr>
          <a:xfrm>
            <a:off x="838200" y="365125"/>
            <a:ext cx="10515600" cy="784053"/>
          </a:xfrm>
        </p:spPr>
        <p:txBody>
          <a:bodyPr/>
          <a:lstStyle/>
          <a:p>
            <a:r>
              <a:rPr lang="en-US" b="1" dirty="0">
                <a:solidFill>
                  <a:srgbClr val="FF0000"/>
                </a:solidFill>
              </a:rPr>
              <a:t>New this year (2025) ~ course participation</a:t>
            </a:r>
          </a:p>
        </p:txBody>
      </p:sp>
      <p:sp>
        <p:nvSpPr>
          <p:cNvPr id="3" name="Content Placeholder 2">
            <a:extLst>
              <a:ext uri="{FF2B5EF4-FFF2-40B4-BE49-F238E27FC236}">
                <a16:creationId xmlns:a16="http://schemas.microsoft.com/office/drawing/2014/main" id="{438DA856-161D-F26E-F30C-56825494BF91}"/>
              </a:ext>
            </a:extLst>
          </p:cNvPr>
          <p:cNvSpPr>
            <a:spLocks noGrp="1"/>
          </p:cNvSpPr>
          <p:nvPr>
            <p:ph idx="1"/>
          </p:nvPr>
        </p:nvSpPr>
        <p:spPr>
          <a:xfrm>
            <a:off x="838200" y="1458097"/>
            <a:ext cx="10515600" cy="4718866"/>
          </a:xfrm>
        </p:spPr>
        <p:txBody>
          <a:bodyPr/>
          <a:lstStyle/>
          <a:p>
            <a:r>
              <a:rPr lang="en-US" dirty="0"/>
              <a:t>20 % course participation is required for ALL!</a:t>
            </a:r>
          </a:p>
          <a:p>
            <a:r>
              <a:rPr lang="en-US" dirty="0"/>
              <a:t>Data Analytics Competition is required for all on-campus students (10%), SDSU on-campus students (20%)</a:t>
            </a:r>
          </a:p>
          <a:p>
            <a:r>
              <a:rPr lang="en-US" dirty="0"/>
              <a:t>Requirement for other online students is TBD</a:t>
            </a:r>
          </a:p>
        </p:txBody>
      </p:sp>
    </p:spTree>
    <p:extLst>
      <p:ext uri="{BB962C8B-B14F-4D97-AF65-F5344CB8AC3E}">
        <p14:creationId xmlns:p14="http://schemas.microsoft.com/office/powerpoint/2010/main" val="11880529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0FDC-BD41-442D-AE41-0AA37B6D893C}"/>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Review</a:t>
            </a:r>
          </a:p>
        </p:txBody>
      </p:sp>
      <p:sp>
        <p:nvSpPr>
          <p:cNvPr id="8" name="Rectangle 4">
            <a:extLst>
              <a:ext uri="{FF2B5EF4-FFF2-40B4-BE49-F238E27FC236}">
                <a16:creationId xmlns:a16="http://schemas.microsoft.com/office/drawing/2014/main" id="{E1855957-413C-444B-9282-6BBD1F62686B}"/>
              </a:ext>
            </a:extLst>
          </p:cNvPr>
          <p:cNvSpPr>
            <a:spLocks noChangeArrowheads="1"/>
          </p:cNvSpPr>
          <p:nvPr/>
        </p:nvSpPr>
        <p:spPr bwMode="auto">
          <a:xfrm>
            <a:off x="410546" y="1762059"/>
            <a:ext cx="1178145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rPr>
              <a:t>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Lists are very similar to strings, except that </a:t>
            </a:r>
            <a:r>
              <a:rPr kumimoji="0" lang="en-US" altLang="en-US" sz="2400" b="1" i="0" u="none" strike="noStrike" cap="none" normalizeH="0" baseline="0" dirty="0">
                <a:ln>
                  <a:noFill/>
                </a:ln>
                <a:solidFill>
                  <a:schemeClr val="tx1"/>
                </a:solidFill>
                <a:effectLst>
                  <a:outerShdw blurRad="38100" dist="38100" dir="2700000" algn="tl">
                    <a:srgbClr val="000000">
                      <a:alpha val="43137"/>
                    </a:srgbClr>
                  </a:outerShdw>
                </a:effectLst>
              </a:rPr>
              <a:t>each element can be of any type</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The syntax for creating lists in Python is [...]</a:t>
            </a:r>
            <a:endParaRPr lang="en-US" altLang="en-US" sz="2400" dirty="0"/>
          </a:p>
          <a:p>
            <a:pPr lvl="0" eaLnBrk="0" fontAlgn="base" hangingPunct="0">
              <a:spcBef>
                <a:spcPct val="0"/>
              </a:spcBef>
              <a:spcAft>
                <a:spcPct val="0"/>
              </a:spcAft>
            </a:pPr>
            <a:endParaRPr lang="en-US" altLang="en-US" sz="2400" dirty="0"/>
          </a:p>
          <a:p>
            <a:pPr lvl="0" eaLnBrk="0" fontAlgn="base" hangingPunct="0">
              <a:spcBef>
                <a:spcPct val="0"/>
              </a:spcBef>
              <a:spcAft>
                <a:spcPct val="0"/>
              </a:spcAft>
              <a:buFontTx/>
              <a:buChar char="•"/>
            </a:pPr>
            <a:r>
              <a:rPr lang="en-US" altLang="en-US" sz="2400" dirty="0"/>
              <a:t>The indexing operator consists of square brackets [] rather than parentheses </a:t>
            </a:r>
          </a:p>
          <a:p>
            <a:pPr lvl="0" eaLnBrk="0" fontAlgn="base" hangingPunct="0">
              <a:spcBef>
                <a:spcPct val="0"/>
              </a:spcBef>
              <a:spcAft>
                <a:spcPct val="0"/>
              </a:spcAft>
              <a:buFontTx/>
              <a:buChar char="•"/>
            </a:pPr>
            <a:r>
              <a:rPr lang="en-US" altLang="en-US" sz="2400" dirty="0"/>
              <a:t> </a:t>
            </a:r>
            <a:r>
              <a:rPr lang="en-US" altLang="en-US" sz="2400" b="1" dirty="0">
                <a:effectLst>
                  <a:outerShdw blurRad="38100" dist="38100" dir="2700000" algn="tl">
                    <a:srgbClr val="000000">
                      <a:alpha val="43137"/>
                    </a:srgbClr>
                  </a:outerShdw>
                </a:effectLst>
              </a:rPr>
              <a:t>indexing starts at 0 </a:t>
            </a:r>
          </a:p>
          <a:p>
            <a:pPr eaLnBrk="0" fontAlgn="base" hangingPunct="0">
              <a:spcBef>
                <a:spcPct val="0"/>
              </a:spcBef>
              <a:spcAft>
                <a:spcPct val="0"/>
              </a:spcAft>
              <a:buFontTx/>
              <a:buChar char="•"/>
            </a:pPr>
            <a:r>
              <a:rPr lang="en-US" sz="2400" b="1" dirty="0"/>
              <a:t> </a:t>
            </a:r>
            <a:r>
              <a:rPr lang="en-US" sz="2400" dirty="0"/>
              <a:t>Adding, inserting, modifying, and removing elements from lists (mutate the list)</a:t>
            </a:r>
          </a:p>
          <a:p>
            <a:pPr lvl="0" eaLnBrk="0" fontAlgn="base" hangingPunct="0">
              <a:spcBef>
                <a:spcPct val="0"/>
              </a:spcBef>
              <a:spcAft>
                <a:spcPct val="0"/>
              </a:spcAft>
              <a:buFontTx/>
              <a:buChar char="•"/>
            </a:pPr>
            <a:endParaRPr lang="en-US" altLang="en-US" sz="2400" dirty="0"/>
          </a:p>
          <a:p>
            <a:pPr lvl="0" eaLnBrk="0" fontAlgn="base" hangingPunct="0">
              <a:spcBef>
                <a:spcPct val="0"/>
              </a:spcBef>
              <a:spcAft>
                <a:spcPct val="0"/>
              </a:spcAft>
            </a:pPr>
            <a:r>
              <a:rPr lang="en-US" altLang="en-US" sz="2400" b="1" dirty="0">
                <a:effectLst>
                  <a:outerShdw blurRad="38100" dist="38100" dir="2700000" algn="tl">
                    <a:srgbClr val="000000">
                      <a:alpha val="43137"/>
                    </a:srgbClr>
                  </a:outerShdw>
                </a:effectLst>
              </a:rPr>
              <a:t>Dictionaries</a:t>
            </a:r>
          </a:p>
          <a:p>
            <a:pPr lvl="0" eaLnBrk="0" fontAlgn="base" hangingPunct="0">
              <a:spcBef>
                <a:spcPct val="0"/>
              </a:spcBef>
              <a:spcAft>
                <a:spcPct val="0"/>
              </a:spcAft>
            </a:pPr>
            <a:r>
              <a:rPr lang="en-US" altLang="en-US" sz="2400" dirty="0"/>
              <a:t>Dictionaries are also like lists, except that each element is a </a:t>
            </a:r>
            <a:r>
              <a:rPr lang="en-US" altLang="en-US" sz="2400" b="1" dirty="0">
                <a:effectLst>
                  <a:outerShdw blurRad="38100" dist="38100" dir="2700000" algn="tl">
                    <a:srgbClr val="000000">
                      <a:alpha val="43137"/>
                    </a:srgbClr>
                  </a:outerShdw>
                </a:effectLst>
              </a:rPr>
              <a:t>key-value pair</a:t>
            </a:r>
            <a:r>
              <a:rPr lang="en-US" altLang="en-US" sz="2400" dirty="0"/>
              <a:t>. The syntax for dictionaries is {key1 : value1, ...}</a:t>
            </a:r>
          </a:p>
        </p:txBody>
      </p:sp>
    </p:spTree>
    <p:extLst>
      <p:ext uri="{BB962C8B-B14F-4D97-AF65-F5344CB8AC3E}">
        <p14:creationId xmlns:p14="http://schemas.microsoft.com/office/powerpoint/2010/main" val="18951912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A582-EAF6-4935-91FB-3499C99E2A8A}"/>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Classes</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E586A42-6C99-4F60-A22F-175AB442E4D1}"/>
              </a:ext>
            </a:extLst>
          </p:cNvPr>
          <p:cNvSpPr>
            <a:spLocks noGrp="1"/>
          </p:cNvSpPr>
          <p:nvPr>
            <p:ph idx="1"/>
          </p:nvPr>
        </p:nvSpPr>
        <p:spPr>
          <a:xfrm>
            <a:off x="838200" y="1533378"/>
            <a:ext cx="10515600" cy="4959497"/>
          </a:xfrm>
        </p:spPr>
        <p:txBody>
          <a:bodyPr/>
          <a:lstStyle/>
          <a:p>
            <a:r>
              <a:rPr lang="en-US" dirty="0"/>
              <a:t>Classes provide a means of bundling data and functionality together.</a:t>
            </a:r>
          </a:p>
          <a:p>
            <a:r>
              <a:rPr lang="en-US" dirty="0"/>
              <a:t>Creating a new class creates a new </a:t>
            </a:r>
            <a:r>
              <a:rPr lang="en-US" i="1" dirty="0"/>
              <a:t>type</a:t>
            </a:r>
            <a:r>
              <a:rPr lang="en-US" dirty="0"/>
              <a:t> of object, allowing new </a:t>
            </a:r>
            <a:r>
              <a:rPr lang="en-US" i="1" dirty="0"/>
              <a:t>instances</a:t>
            </a:r>
            <a:r>
              <a:rPr lang="en-US" dirty="0"/>
              <a:t> of that type to be made. </a:t>
            </a:r>
          </a:p>
          <a:p>
            <a:r>
              <a:rPr lang="en-US" dirty="0"/>
              <a:t>Each class instance can have attributes attached to it for maintaining its state. </a:t>
            </a:r>
          </a:p>
          <a:p>
            <a:r>
              <a:rPr lang="en-US" dirty="0"/>
              <a:t>Class instances can also have methods (defined by its class) for modifying its state.</a:t>
            </a:r>
          </a:p>
          <a:p>
            <a:endParaRPr lang="en-US" dirty="0"/>
          </a:p>
          <a:p>
            <a:r>
              <a:rPr lang="en-US" dirty="0"/>
              <a:t>Class objects support two kinds of operations: attribute references and instantiation.</a:t>
            </a:r>
          </a:p>
          <a:p>
            <a:endParaRPr lang="en-US" dirty="0"/>
          </a:p>
        </p:txBody>
      </p:sp>
    </p:spTree>
    <p:extLst>
      <p:ext uri="{BB962C8B-B14F-4D97-AF65-F5344CB8AC3E}">
        <p14:creationId xmlns:p14="http://schemas.microsoft.com/office/powerpoint/2010/main" val="106399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B6DE-B4E1-4410-A1B6-2BB2866AFE89}"/>
              </a:ext>
            </a:extLst>
          </p:cNvPr>
          <p:cNvSpPr>
            <a:spLocks noGrp="1"/>
          </p:cNvSpPr>
          <p:nvPr>
            <p:ph type="title"/>
          </p:nvPr>
        </p:nvSpPr>
        <p:spPr>
          <a:xfrm>
            <a:off x="838200" y="243841"/>
            <a:ext cx="10515600" cy="369332"/>
          </a:xfrm>
        </p:spPr>
        <p:txBody>
          <a:bodyPr>
            <a:normAutofit fontScale="90000"/>
          </a:bodyPr>
          <a:lstStyle/>
          <a:p>
            <a:r>
              <a:rPr lang="en-US" b="1" dirty="0">
                <a:effectLst>
                  <a:outerShdw blurRad="38100" dist="38100" dir="2700000" algn="tl">
                    <a:srgbClr val="000000">
                      <a:alpha val="43137"/>
                    </a:srgbClr>
                  </a:outerShdw>
                </a:effectLst>
              </a:rPr>
              <a:t>attribute references and instantiation</a:t>
            </a:r>
          </a:p>
        </p:txBody>
      </p:sp>
      <p:sp>
        <p:nvSpPr>
          <p:cNvPr id="4" name="Rectangle 1">
            <a:extLst>
              <a:ext uri="{FF2B5EF4-FFF2-40B4-BE49-F238E27FC236}">
                <a16:creationId xmlns:a16="http://schemas.microsoft.com/office/drawing/2014/main" id="{575DE527-534E-404C-AF6B-536758B96EFA}"/>
              </a:ext>
            </a:extLst>
          </p:cNvPr>
          <p:cNvSpPr>
            <a:spLocks noGrp="1" noChangeArrowheads="1"/>
          </p:cNvSpPr>
          <p:nvPr>
            <p:ph idx="1"/>
          </p:nvPr>
        </p:nvSpPr>
        <p:spPr bwMode="auto">
          <a:xfrm rot="10800000" flipV="1">
            <a:off x="408214" y="743648"/>
            <a:ext cx="11201399"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b="1" i="1"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Attribute references</a:t>
            </a:r>
            <a:r>
              <a:rPr kumimoji="0" lang="en-US" altLang="en-US" b="1"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use the standard syntax used for all attribute references in Python: </a:t>
            </a:r>
            <a:r>
              <a:rPr kumimoji="0" lang="en-US" altLang="en-US" b="0" i="0" u="none" strike="noStrike" cap="none" normalizeH="0" baseline="0" dirty="0">
                <a:ln>
                  <a:noFill/>
                </a:ln>
                <a:solidFill>
                  <a:schemeClr val="tx1"/>
                </a:solidFill>
                <a:effectLst/>
                <a:latin typeface="Arial Unicode MS"/>
              </a:rPr>
              <a:t>obj.name</a:t>
            </a:r>
            <a:r>
              <a:rPr kumimoji="0" lang="en-US" altLang="en-US"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endParaRPr lang="en-US" altLang="en-US" dirty="0"/>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endParaRPr lang="en-US" altLang="en-US" dirty="0">
              <a:latin typeface="Arial" panose="020B0604020202020204" pitchFamily="34" charset="0"/>
            </a:endParaRPr>
          </a:p>
          <a:p>
            <a:pPr eaLnBrk="0" fontAlgn="base" hangingPunct="0">
              <a:lnSpc>
                <a:spcPct val="100000"/>
              </a:lnSpc>
              <a:spcBef>
                <a:spcPct val="0"/>
              </a:spcBef>
              <a:spcAft>
                <a:spcPct val="0"/>
              </a:spcAft>
            </a:pPr>
            <a:r>
              <a:rPr lang="en-US" altLang="en-US" dirty="0">
                <a:latin typeface="Arial" panose="020B0604020202020204" pitchFamily="34" charset="0"/>
              </a:rPr>
              <a:t>then </a:t>
            </a:r>
            <a:r>
              <a:rPr lang="en-US" altLang="en-US" dirty="0" err="1">
                <a:latin typeface="Arial Unicode MS"/>
              </a:rPr>
              <a:t>MyClass.i</a:t>
            </a:r>
            <a:r>
              <a:rPr lang="en-US" altLang="en-US" dirty="0"/>
              <a:t> and </a:t>
            </a:r>
            <a:r>
              <a:rPr lang="en-US" altLang="en-US" dirty="0" err="1">
                <a:latin typeface="Arial Unicode MS"/>
              </a:rPr>
              <a:t>MyClass.f</a:t>
            </a:r>
            <a:r>
              <a:rPr lang="en-US" altLang="en-US" dirty="0"/>
              <a:t> are valid attribute references, returning an integer and a function object, respectively. </a:t>
            </a:r>
          </a:p>
          <a:p>
            <a:pPr marL="0"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pPr>
            <a:r>
              <a:rPr lang="en-US" altLang="en-US" b="1" dirty="0">
                <a:effectLst>
                  <a:outerShdw blurRad="38100" dist="38100" dir="2700000" algn="tl">
                    <a:srgbClr val="000000">
                      <a:alpha val="43137"/>
                    </a:srgbClr>
                  </a:outerShdw>
                </a:effectLst>
              </a:rPr>
              <a:t>Class instantiation </a:t>
            </a:r>
            <a:r>
              <a:rPr lang="en-US" altLang="en-US" dirty="0"/>
              <a:t>uses function notation.</a:t>
            </a:r>
          </a:p>
          <a:p>
            <a:pPr marL="0" indent="0" eaLnBrk="0" fontAlgn="base" hangingPunct="0">
              <a:lnSpc>
                <a:spcPct val="100000"/>
              </a:lnSpc>
              <a:spcBef>
                <a:spcPct val="0"/>
              </a:spcBef>
              <a:spcAft>
                <a:spcPct val="0"/>
              </a:spcAft>
              <a:buNone/>
            </a:pPr>
            <a:r>
              <a:rPr lang="en-US" altLang="en-US" dirty="0">
                <a:solidFill>
                  <a:srgbClr val="0070C0"/>
                </a:solidFill>
              </a:rPr>
              <a:t>x = </a:t>
            </a:r>
            <a:r>
              <a:rPr lang="en-US" altLang="en-US" dirty="0" err="1">
                <a:solidFill>
                  <a:srgbClr val="0070C0"/>
                </a:solidFill>
              </a:rPr>
              <a:t>MyClass</a:t>
            </a:r>
            <a:r>
              <a:rPr lang="en-US" altLang="en-US" dirty="0">
                <a:solidFill>
                  <a:srgbClr val="0070C0"/>
                </a:solidFill>
              </a:rPr>
              <a:t>() </a:t>
            </a:r>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Creates a new instance of the class and assigns this object to the local variable x.</a:t>
            </a:r>
          </a:p>
        </p:txBody>
      </p:sp>
      <p:sp>
        <p:nvSpPr>
          <p:cNvPr id="5" name="Rectangle 2">
            <a:extLst>
              <a:ext uri="{FF2B5EF4-FFF2-40B4-BE49-F238E27FC236}">
                <a16:creationId xmlns:a16="http://schemas.microsoft.com/office/drawing/2014/main" id="{62F4233A-5B9C-46FC-9D0F-A77D2EBEE63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16C1C66-14F1-4143-9BDE-56601BE8EA3E}"/>
              </a:ext>
            </a:extLst>
          </p:cNvPr>
          <p:cNvPicPr>
            <a:picLocks noChangeAspect="1"/>
          </p:cNvPicPr>
          <p:nvPr/>
        </p:nvPicPr>
        <p:blipFill>
          <a:blip r:embed="rId2"/>
          <a:stretch>
            <a:fillRect/>
          </a:stretch>
        </p:blipFill>
        <p:spPr>
          <a:xfrm>
            <a:off x="2672726" y="1812957"/>
            <a:ext cx="4953000" cy="1876425"/>
          </a:xfrm>
          <a:prstGeom prst="rect">
            <a:avLst/>
          </a:prstGeom>
        </p:spPr>
      </p:pic>
    </p:spTree>
    <p:extLst>
      <p:ext uri="{BB962C8B-B14F-4D97-AF65-F5344CB8AC3E}">
        <p14:creationId xmlns:p14="http://schemas.microsoft.com/office/powerpoint/2010/main" val="1325084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8EF94-8237-47D1-AF3A-247E89B4230E}"/>
              </a:ext>
            </a:extLst>
          </p:cNvPr>
          <p:cNvSpPr>
            <a:spLocks noGrp="1"/>
          </p:cNvSpPr>
          <p:nvPr>
            <p:ph type="title"/>
          </p:nvPr>
        </p:nvSpPr>
        <p:spPr>
          <a:xfrm>
            <a:off x="838200" y="365125"/>
            <a:ext cx="10515600" cy="540397"/>
          </a:xfrm>
        </p:spPr>
        <p:txBody>
          <a:bodyPr>
            <a:normAutofit fontScale="90000"/>
          </a:bodyPr>
          <a:lstStyle/>
          <a:p>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Jupyter</a:t>
            </a:r>
            <a:r>
              <a:rPr lang="en-US" b="1" dirty="0">
                <a:effectLst>
                  <a:outerShdw blurRad="38100" dist="38100" dir="2700000" algn="tl">
                    <a:srgbClr val="000000">
                      <a:alpha val="43137"/>
                    </a:srgbClr>
                  </a:outerShdw>
                </a:effectLst>
              </a:rPr>
              <a:t> Notebook?</a:t>
            </a:r>
          </a:p>
        </p:txBody>
      </p:sp>
      <p:sp>
        <p:nvSpPr>
          <p:cNvPr id="3" name="Content Placeholder 2">
            <a:extLst>
              <a:ext uri="{FF2B5EF4-FFF2-40B4-BE49-F238E27FC236}">
                <a16:creationId xmlns:a16="http://schemas.microsoft.com/office/drawing/2014/main" id="{5F981C5E-2B8A-4C0E-A5AC-5E462554CA5F}"/>
              </a:ext>
            </a:extLst>
          </p:cNvPr>
          <p:cNvSpPr>
            <a:spLocks noGrp="1"/>
          </p:cNvSpPr>
          <p:nvPr>
            <p:ph idx="1"/>
          </p:nvPr>
        </p:nvSpPr>
        <p:spPr>
          <a:xfrm>
            <a:off x="479394" y="1144140"/>
            <a:ext cx="10874406" cy="5032823"/>
          </a:xfrm>
        </p:spPr>
        <p:txBody>
          <a:bodyPr/>
          <a:lstStyle/>
          <a:p>
            <a:r>
              <a:rPr lang="en-US" sz="2400" dirty="0" err="1"/>
              <a:t>Jupyter</a:t>
            </a:r>
            <a:r>
              <a:rPr lang="en-US" sz="2400" dirty="0"/>
              <a:t> Notebook is a client-server </a:t>
            </a:r>
            <a:r>
              <a:rPr lang="en-US" sz="2400" b="1" dirty="0">
                <a:effectLst>
                  <a:outerShdw blurRad="38100" dist="38100" dir="2700000" algn="tl">
                    <a:srgbClr val="000000">
                      <a:alpha val="43137"/>
                    </a:srgbClr>
                  </a:outerShdw>
                </a:effectLst>
              </a:rPr>
              <a:t>application</a:t>
            </a:r>
            <a:r>
              <a:rPr lang="en-US" sz="2400" dirty="0"/>
              <a:t> used for running notebook </a:t>
            </a:r>
            <a:r>
              <a:rPr lang="en-US" sz="2400" b="1" dirty="0">
                <a:effectLst>
                  <a:outerShdw blurRad="38100" dist="38100" dir="2700000" algn="tl">
                    <a:srgbClr val="000000">
                      <a:alpha val="43137"/>
                    </a:srgbClr>
                  </a:outerShdw>
                </a:effectLst>
              </a:rPr>
              <a:t>documents</a:t>
            </a:r>
            <a:r>
              <a:rPr lang="en-US" sz="2400" dirty="0"/>
              <a:t> in the browser. Notebook documents are documents able to contain both </a:t>
            </a:r>
            <a:r>
              <a:rPr lang="en-US" sz="2400" b="1" dirty="0">
                <a:effectLst>
                  <a:outerShdw blurRad="38100" dist="38100" dir="2700000" algn="tl">
                    <a:srgbClr val="000000">
                      <a:alpha val="43137"/>
                    </a:srgbClr>
                  </a:outerShdw>
                </a:effectLst>
              </a:rPr>
              <a:t>executable resource codes/outputs </a:t>
            </a:r>
            <a:r>
              <a:rPr lang="en-US" sz="2400" dirty="0"/>
              <a:t>and rich text elements such as paragraphs, equations, and so on.</a:t>
            </a:r>
          </a:p>
          <a:p>
            <a:pPr eaLnBrk="0" fontAlgn="base" hangingPunct="0">
              <a:lnSpc>
                <a:spcPct val="100000"/>
              </a:lnSpc>
              <a:spcBef>
                <a:spcPct val="0"/>
              </a:spcBef>
              <a:spcAft>
                <a:spcPct val="0"/>
              </a:spcAft>
            </a:pPr>
            <a:r>
              <a:rPr lang="en-US" altLang="en-US" sz="2400" dirty="0">
                <a:solidFill>
                  <a:srgbClr val="222222"/>
                </a:solidFill>
                <a:ea typeface="Open Sans"/>
              </a:rPr>
              <a:t>When you save it, this is sent from your browser to the notebook server, which saves it on disk as a JSON file with a </a:t>
            </a:r>
            <a:r>
              <a:rPr kumimoji="0" lang="en-US" altLang="en-US" sz="2400" b="0" i="0" u="none" strike="noStrike" cap="none" normalizeH="0" baseline="0" dirty="0">
                <a:ln>
                  <a:noFill/>
                </a:ln>
                <a:solidFill>
                  <a:srgbClr val="C7254E"/>
                </a:solidFill>
                <a:effectLst/>
                <a:ea typeface="Menlo"/>
              </a:rPr>
              <a:t>.</a:t>
            </a:r>
            <a:r>
              <a:rPr kumimoji="0" lang="en-US" altLang="en-US" sz="2400" b="0" i="0" u="none" strike="noStrike" cap="none" normalizeH="0" baseline="0" dirty="0" err="1">
                <a:ln>
                  <a:noFill/>
                </a:ln>
                <a:solidFill>
                  <a:srgbClr val="C7254E"/>
                </a:solidFill>
                <a:effectLst/>
                <a:ea typeface="Menlo"/>
              </a:rPr>
              <a:t>ipynb</a:t>
            </a:r>
            <a:r>
              <a:rPr lang="en-US" altLang="en-US" sz="2400" dirty="0">
                <a:solidFill>
                  <a:srgbClr val="222222"/>
                </a:solidFill>
                <a:ea typeface="Open Sans"/>
              </a:rPr>
              <a:t> extension.</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D2A1376F-4615-4BAF-8EF0-C6EF3A6B6FC1}"/>
              </a:ext>
            </a:extLst>
          </p:cNvPr>
          <p:cNvPicPr>
            <a:picLocks noChangeAspect="1"/>
          </p:cNvPicPr>
          <p:nvPr/>
        </p:nvPicPr>
        <p:blipFill>
          <a:blip r:embed="rId2"/>
          <a:stretch>
            <a:fillRect/>
          </a:stretch>
        </p:blipFill>
        <p:spPr>
          <a:xfrm>
            <a:off x="5708072" y="3533705"/>
            <a:ext cx="6286877" cy="3113690"/>
          </a:xfrm>
          <a:prstGeom prst="rect">
            <a:avLst/>
          </a:prstGeom>
        </p:spPr>
      </p:pic>
      <p:pic>
        <p:nvPicPr>
          <p:cNvPr id="5" name="Picture 4">
            <a:extLst>
              <a:ext uri="{FF2B5EF4-FFF2-40B4-BE49-F238E27FC236}">
                <a16:creationId xmlns:a16="http://schemas.microsoft.com/office/drawing/2014/main" id="{470EE516-E44B-478F-83C9-966E84BA7CAB}"/>
              </a:ext>
            </a:extLst>
          </p:cNvPr>
          <p:cNvPicPr>
            <a:picLocks noChangeAspect="1"/>
          </p:cNvPicPr>
          <p:nvPr/>
        </p:nvPicPr>
        <p:blipFill>
          <a:blip r:embed="rId3"/>
          <a:stretch>
            <a:fillRect/>
          </a:stretch>
        </p:blipFill>
        <p:spPr>
          <a:xfrm>
            <a:off x="9809825" y="126507"/>
            <a:ext cx="2185125" cy="661464"/>
          </a:xfrm>
          <a:prstGeom prst="rect">
            <a:avLst/>
          </a:prstGeom>
        </p:spPr>
      </p:pic>
      <p:pic>
        <p:nvPicPr>
          <p:cNvPr id="9221" name="Picture 5">
            <a:extLst>
              <a:ext uri="{FF2B5EF4-FFF2-40B4-BE49-F238E27FC236}">
                <a16:creationId xmlns:a16="http://schemas.microsoft.com/office/drawing/2014/main" id="{C82226C1-0E17-4208-8CC7-E44B965890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56" y="3333246"/>
            <a:ext cx="602932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1762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DA47-F323-4A53-A448-7284AC93E3D4}"/>
              </a:ext>
            </a:extLst>
          </p:cNvPr>
          <p:cNvSpPr>
            <a:spLocks noGrp="1"/>
          </p:cNvSpPr>
          <p:nvPr>
            <p:ph type="title"/>
          </p:nvPr>
        </p:nvSpPr>
        <p:spPr>
          <a:xfrm>
            <a:off x="838200" y="250245"/>
            <a:ext cx="10515600" cy="895061"/>
          </a:xfrm>
        </p:spPr>
        <p:txBody>
          <a:bodyPr>
            <a:normAutofit fontScale="90000"/>
          </a:bodyPr>
          <a:lstStyle/>
          <a:p>
            <a:r>
              <a:rPr lang="en-US" b="1" dirty="0">
                <a:effectLst>
                  <a:outerShdw blurRad="38100" dist="38100" dir="2700000" algn="tl">
                    <a:srgbClr val="000000">
                      <a:alpha val="43137"/>
                    </a:srgbClr>
                  </a:outerShdw>
                </a:effectLst>
              </a:rPr>
              <a:t>What is a Notebook Server?</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What is a Kernel?</a:t>
            </a:r>
          </a:p>
        </p:txBody>
      </p:sp>
      <p:sp>
        <p:nvSpPr>
          <p:cNvPr id="3" name="Content Placeholder 2">
            <a:extLst>
              <a:ext uri="{FF2B5EF4-FFF2-40B4-BE49-F238E27FC236}">
                <a16:creationId xmlns:a16="http://schemas.microsoft.com/office/drawing/2014/main" id="{99C0713C-2859-42BB-A157-525625FE175E}"/>
              </a:ext>
            </a:extLst>
          </p:cNvPr>
          <p:cNvSpPr>
            <a:spLocks noGrp="1"/>
          </p:cNvSpPr>
          <p:nvPr>
            <p:ph idx="1"/>
          </p:nvPr>
        </p:nvSpPr>
        <p:spPr>
          <a:xfrm>
            <a:off x="157018" y="1348510"/>
            <a:ext cx="7813964" cy="3278909"/>
          </a:xfrm>
        </p:spPr>
        <p:txBody>
          <a:bodyPr>
            <a:normAutofit fontScale="92500" lnSpcReduction="10000"/>
          </a:bodyPr>
          <a:lstStyle/>
          <a:p>
            <a:r>
              <a:rPr lang="en-US" dirty="0"/>
              <a:t>A Notebook Server: The notebook server, not the kernel, is responsible for saving and loading notebooks, so you can edit notebooks even if you don’t have the kernel for that language—you just won’t be able to run code. </a:t>
            </a:r>
          </a:p>
          <a:p>
            <a:r>
              <a:rPr lang="en-US" dirty="0"/>
              <a:t>A Kernel: a program that runs the user’s code. The kernel doesn’t know anything about the notebook document: it just gets sent cells of code to execute when the user runs them.</a:t>
            </a:r>
          </a:p>
        </p:txBody>
      </p:sp>
      <p:pic>
        <p:nvPicPr>
          <p:cNvPr id="4" name="Picture 3">
            <a:extLst>
              <a:ext uri="{FF2B5EF4-FFF2-40B4-BE49-F238E27FC236}">
                <a16:creationId xmlns:a16="http://schemas.microsoft.com/office/drawing/2014/main" id="{5ED85B9A-F524-433B-BD01-679D643206B9}"/>
              </a:ext>
            </a:extLst>
          </p:cNvPr>
          <p:cNvPicPr>
            <a:picLocks noChangeAspect="1"/>
          </p:cNvPicPr>
          <p:nvPr/>
        </p:nvPicPr>
        <p:blipFill>
          <a:blip r:embed="rId2"/>
          <a:stretch>
            <a:fillRect/>
          </a:stretch>
        </p:blipFill>
        <p:spPr>
          <a:xfrm>
            <a:off x="8207980" y="2004291"/>
            <a:ext cx="3907820" cy="4727202"/>
          </a:xfrm>
          <a:prstGeom prst="rect">
            <a:avLst/>
          </a:prstGeom>
        </p:spPr>
      </p:pic>
      <p:pic>
        <p:nvPicPr>
          <p:cNvPr id="5" name="Picture 4">
            <a:extLst>
              <a:ext uri="{FF2B5EF4-FFF2-40B4-BE49-F238E27FC236}">
                <a16:creationId xmlns:a16="http://schemas.microsoft.com/office/drawing/2014/main" id="{13B74072-FA81-4A82-8E9F-CD2EAFD569D0}"/>
              </a:ext>
            </a:extLst>
          </p:cNvPr>
          <p:cNvPicPr>
            <a:picLocks noChangeAspect="1"/>
          </p:cNvPicPr>
          <p:nvPr/>
        </p:nvPicPr>
        <p:blipFill>
          <a:blip r:embed="rId3"/>
          <a:stretch>
            <a:fillRect/>
          </a:stretch>
        </p:blipFill>
        <p:spPr>
          <a:xfrm>
            <a:off x="9809825" y="126507"/>
            <a:ext cx="2185125" cy="661464"/>
          </a:xfrm>
          <a:prstGeom prst="rect">
            <a:avLst/>
          </a:prstGeom>
        </p:spPr>
      </p:pic>
      <p:pic>
        <p:nvPicPr>
          <p:cNvPr id="4098" name="Picture 2">
            <a:extLst>
              <a:ext uri="{FF2B5EF4-FFF2-40B4-BE49-F238E27FC236}">
                <a16:creationId xmlns:a16="http://schemas.microsoft.com/office/drawing/2014/main" id="{4E937E2A-CB2F-4C2B-B8F6-1D686B4A1D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273" y="4006594"/>
            <a:ext cx="5005188" cy="2822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168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1B90-A50A-4715-B6A7-3F378A197C3C}"/>
              </a:ext>
            </a:extLst>
          </p:cNvPr>
          <p:cNvSpPr>
            <a:spLocks noGrp="1"/>
          </p:cNvSpPr>
          <p:nvPr>
            <p:ph type="title"/>
          </p:nvPr>
        </p:nvSpPr>
        <p:spPr>
          <a:xfrm>
            <a:off x="838200" y="365125"/>
            <a:ext cx="10515600" cy="611419"/>
          </a:xfrm>
        </p:spPr>
        <p:txBody>
          <a:bodyPr>
            <a:normAutofit fontScale="90000"/>
          </a:bodyPr>
          <a:lstStyle/>
          <a:p>
            <a:r>
              <a:rPr lang="en-US" b="1" dirty="0">
                <a:effectLst>
                  <a:outerShdw blurRad="38100" dist="38100" dir="2700000" algn="tl">
                    <a:srgbClr val="000000">
                      <a:alpha val="43137"/>
                    </a:srgbClr>
                  </a:outerShdw>
                </a:effectLst>
              </a:rPr>
              <a:t>The kernel</a:t>
            </a:r>
          </a:p>
        </p:txBody>
      </p:sp>
      <p:sp>
        <p:nvSpPr>
          <p:cNvPr id="3" name="Content Placeholder 2">
            <a:extLst>
              <a:ext uri="{FF2B5EF4-FFF2-40B4-BE49-F238E27FC236}">
                <a16:creationId xmlns:a16="http://schemas.microsoft.com/office/drawing/2014/main" id="{A235E301-CEBD-455C-94FB-67E612EB6BB0}"/>
              </a:ext>
            </a:extLst>
          </p:cNvPr>
          <p:cNvSpPr>
            <a:spLocks noGrp="1"/>
          </p:cNvSpPr>
          <p:nvPr>
            <p:ph idx="1"/>
          </p:nvPr>
        </p:nvSpPr>
        <p:spPr>
          <a:xfrm>
            <a:off x="838200" y="1305017"/>
            <a:ext cx="10515600" cy="4871946"/>
          </a:xfrm>
        </p:spPr>
        <p:txBody>
          <a:bodyPr/>
          <a:lstStyle/>
          <a:p>
            <a:r>
              <a:rPr lang="en-US" dirty="0"/>
              <a:t>The kernel's state persists over time and between cells — it pertains to the document as a whole and not individual cells.</a:t>
            </a:r>
          </a:p>
          <a:p>
            <a:r>
              <a:rPr lang="en-US" dirty="0"/>
              <a:t>For example, if you import libraries or declare variables in one cell, they will be available in another.</a:t>
            </a:r>
          </a:p>
          <a:p>
            <a:r>
              <a:rPr lang="en-US" dirty="0"/>
              <a:t>Restart: restarts the kernel, thus clearing all the variables etc. that were defined.</a:t>
            </a:r>
          </a:p>
        </p:txBody>
      </p:sp>
    </p:spTree>
    <p:extLst>
      <p:ext uri="{BB962C8B-B14F-4D97-AF65-F5344CB8AC3E}">
        <p14:creationId xmlns:p14="http://schemas.microsoft.com/office/powerpoint/2010/main" val="1979979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ECAE-42B2-490E-B23B-3232884511CA}"/>
              </a:ext>
            </a:extLst>
          </p:cNvPr>
          <p:cNvSpPr>
            <a:spLocks noGrp="1"/>
          </p:cNvSpPr>
          <p:nvPr>
            <p:ph type="title"/>
          </p:nvPr>
        </p:nvSpPr>
        <p:spPr>
          <a:xfrm>
            <a:off x="838200" y="365126"/>
            <a:ext cx="10515600" cy="407232"/>
          </a:xfrm>
        </p:spPr>
        <p:txBody>
          <a:bodyPr>
            <a:normAutofit fontScale="90000"/>
          </a:bodyPr>
          <a:lstStyle/>
          <a:p>
            <a:r>
              <a:rPr lang="en-US" b="1" dirty="0">
                <a:effectLst>
                  <a:outerShdw blurRad="38100" dist="38100" dir="2700000" algn="tl">
                    <a:srgbClr val="000000">
                      <a:alpha val="43137"/>
                    </a:srgbClr>
                  </a:outerShdw>
                </a:effectLst>
              </a:rPr>
              <a:t>Exporting notebooks to other formats</a:t>
            </a:r>
          </a:p>
        </p:txBody>
      </p:sp>
      <p:pic>
        <p:nvPicPr>
          <p:cNvPr id="10242" name="Picture 2">
            <a:extLst>
              <a:ext uri="{FF2B5EF4-FFF2-40B4-BE49-F238E27FC236}">
                <a16:creationId xmlns:a16="http://schemas.microsoft.com/office/drawing/2014/main" id="{BC3CFC6D-5249-4F10-BCCE-6A9754EF77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3307" y="3715629"/>
            <a:ext cx="5740928" cy="30495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9F278F-F878-4276-AE4A-39ABF5E66EAE}"/>
              </a:ext>
            </a:extLst>
          </p:cNvPr>
          <p:cNvSpPr txBox="1"/>
          <p:nvPr/>
        </p:nvSpPr>
        <p:spPr>
          <a:xfrm>
            <a:off x="332510" y="905165"/>
            <a:ext cx="10515600" cy="2677656"/>
          </a:xfrm>
          <a:prstGeom prst="rect">
            <a:avLst/>
          </a:prstGeom>
          <a:noFill/>
        </p:spPr>
        <p:txBody>
          <a:bodyPr wrap="square" rtlCol="0">
            <a:spAutoFit/>
          </a:bodyPr>
          <a:lstStyle/>
          <a:p>
            <a:r>
              <a:rPr lang="en-US" sz="2400" dirty="0"/>
              <a:t>The </a:t>
            </a:r>
            <a:r>
              <a:rPr lang="en-US" sz="2400" dirty="0" err="1"/>
              <a:t>Nbconvert</a:t>
            </a:r>
            <a:r>
              <a:rPr lang="en-US" sz="2400" dirty="0"/>
              <a:t> tool in </a:t>
            </a:r>
            <a:r>
              <a:rPr lang="en-US" sz="2400" dirty="0" err="1"/>
              <a:t>Jupyter</a:t>
            </a:r>
            <a:r>
              <a:rPr lang="en-US" sz="2400" dirty="0"/>
              <a:t> converts notebook files to other formats, such as HTML, LaTeX, or </a:t>
            </a:r>
            <a:r>
              <a:rPr lang="en-US" sz="2400" dirty="0" err="1"/>
              <a:t>reStructuredText</a:t>
            </a:r>
            <a:r>
              <a:rPr lang="en-US" sz="2400" dirty="0"/>
              <a:t>. This conversion goes through a series of steps:</a:t>
            </a:r>
          </a:p>
          <a:p>
            <a:pPr marL="342900" indent="-342900">
              <a:buFont typeface="+mj-lt"/>
              <a:buAutoNum type="arabicPeriod"/>
            </a:pPr>
            <a:r>
              <a:rPr lang="en-US" sz="2400" dirty="0"/>
              <a:t>Preprocessors modify the notebook in memory. E.g. </a:t>
            </a:r>
            <a:r>
              <a:rPr lang="en-US" sz="2400" dirty="0" err="1"/>
              <a:t>ExecutePreprocessor</a:t>
            </a:r>
            <a:r>
              <a:rPr lang="en-US" sz="2400" dirty="0"/>
              <a:t> runs the code in the notebook and updates the output.</a:t>
            </a:r>
          </a:p>
          <a:p>
            <a:pPr marL="342900" indent="-342900">
              <a:buFont typeface="+mj-lt"/>
              <a:buAutoNum type="arabicPeriod"/>
            </a:pPr>
            <a:r>
              <a:rPr lang="en-US" sz="2400" dirty="0"/>
              <a:t>An exporter converts the notebook to another file format. Most of the exporters use templates for this.</a:t>
            </a:r>
          </a:p>
          <a:p>
            <a:pPr marL="342900" indent="-342900">
              <a:buFont typeface="+mj-lt"/>
              <a:buAutoNum type="arabicPeriod"/>
            </a:pPr>
            <a:r>
              <a:rPr lang="en-US" sz="2400" dirty="0"/>
              <a:t>Postprocessors work on the file produced by exporting.</a:t>
            </a:r>
          </a:p>
        </p:txBody>
      </p:sp>
    </p:spTree>
    <p:extLst>
      <p:ext uri="{BB962C8B-B14F-4D97-AF65-F5344CB8AC3E}">
        <p14:creationId xmlns:p14="http://schemas.microsoft.com/office/powerpoint/2010/main" val="30869117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7926-CC6A-4EED-937E-9590CC117B21}"/>
              </a:ext>
            </a:extLst>
          </p:cNvPr>
          <p:cNvSpPr>
            <a:spLocks noGrp="1"/>
          </p:cNvSpPr>
          <p:nvPr>
            <p:ph type="title"/>
          </p:nvPr>
        </p:nvSpPr>
        <p:spPr>
          <a:xfrm>
            <a:off x="932154" y="365125"/>
            <a:ext cx="10421645" cy="602541"/>
          </a:xfrm>
        </p:spPr>
        <p:txBody>
          <a:bodyPr>
            <a:normAutofit fontScale="90000"/>
          </a:bodyPr>
          <a:lstStyle/>
          <a:p>
            <a:r>
              <a:rPr lang="en-US" b="1" dirty="0" err="1">
                <a:effectLst>
                  <a:outerShdw blurRad="38100" dist="38100" dir="2700000" algn="tl">
                    <a:srgbClr val="000000">
                      <a:alpha val="43137"/>
                    </a:srgbClr>
                  </a:outerShdw>
                </a:effectLst>
              </a:rPr>
              <a:t>Nbviewer</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54B83FA-4A4F-46CA-9E0C-B8EA0258EF61}"/>
              </a:ext>
            </a:extLst>
          </p:cNvPr>
          <p:cNvSpPr>
            <a:spLocks noGrp="1"/>
          </p:cNvSpPr>
          <p:nvPr>
            <p:ph idx="1"/>
          </p:nvPr>
        </p:nvSpPr>
        <p:spPr>
          <a:xfrm>
            <a:off x="585926" y="1207363"/>
            <a:ext cx="10767874" cy="4916334"/>
          </a:xfrm>
        </p:spPr>
        <p:txBody>
          <a:bodyPr>
            <a:normAutofit fontScale="92500" lnSpcReduction="20000"/>
          </a:bodyPr>
          <a:lstStyle/>
          <a:p>
            <a:r>
              <a:rPr lang="en-US" dirty="0"/>
              <a:t> If you already have somewhere to host your </a:t>
            </a:r>
            <a:r>
              <a:rPr lang="en-US" dirty="0" err="1"/>
              <a:t>Jupyter</a:t>
            </a:r>
            <a:r>
              <a:rPr lang="en-US" dirty="0"/>
              <a:t> Notebooks online, be it GitHub or elsewhere, </a:t>
            </a:r>
            <a:r>
              <a:rPr lang="en-US" dirty="0" err="1"/>
              <a:t>NBViewer</a:t>
            </a:r>
            <a:r>
              <a:rPr lang="en-US" dirty="0"/>
              <a:t> will render your notebook and provide a shareable URL along with it. Provided as a free service as part of Project </a:t>
            </a:r>
            <a:r>
              <a:rPr lang="en-US" dirty="0" err="1"/>
              <a:t>Jupyter</a:t>
            </a:r>
            <a:r>
              <a:rPr lang="en-US" dirty="0"/>
              <a:t>, it is available at </a:t>
            </a:r>
            <a:r>
              <a:rPr lang="en-US" dirty="0">
                <a:hlinkClick r:id="rId2"/>
              </a:rPr>
              <a:t>nbviewer.jupyter.org</a:t>
            </a:r>
            <a:r>
              <a:rPr lang="en-US" dirty="0"/>
              <a:t>.</a:t>
            </a:r>
          </a:p>
          <a:p>
            <a:endParaRPr lang="en-US" dirty="0"/>
          </a:p>
          <a:p>
            <a:r>
              <a:rPr lang="en-US" dirty="0"/>
              <a:t>The </a:t>
            </a:r>
            <a:r>
              <a:rPr lang="en-US" dirty="0" err="1">
                <a:hlinkClick r:id="rId3"/>
              </a:rPr>
              <a:t>nbviewer</a:t>
            </a:r>
            <a:r>
              <a:rPr lang="en-US" dirty="0"/>
              <a:t> website uses </a:t>
            </a:r>
            <a:r>
              <a:rPr lang="en-US" dirty="0" err="1"/>
              <a:t>nbconvert</a:t>
            </a:r>
            <a:r>
              <a:rPr lang="en-US" dirty="0"/>
              <a:t> with the HTML exporter. </a:t>
            </a:r>
          </a:p>
          <a:p>
            <a:r>
              <a:rPr lang="en-US" dirty="0"/>
              <a:t>When you give it a URL, it fetches the notebook from that URL, converts it to HTML, and serves that HTML to you.</a:t>
            </a:r>
          </a:p>
          <a:p>
            <a:endParaRPr lang="en-US" dirty="0"/>
          </a:p>
          <a:p>
            <a:r>
              <a:rPr lang="en-US" u="sng" dirty="0"/>
              <a:t>Mini-exercise</a:t>
            </a:r>
            <a:r>
              <a:rPr lang="en-US" dirty="0"/>
              <a:t>: &lt; 1 min</a:t>
            </a:r>
          </a:p>
          <a:p>
            <a:pPr marL="914400" lvl="1" indent="-457200">
              <a:buAutoNum type="arabicPeriod"/>
            </a:pPr>
            <a:r>
              <a:rPr lang="en-US" dirty="0"/>
              <a:t>Go to nbviewer.jupyter.org</a:t>
            </a:r>
          </a:p>
          <a:p>
            <a:pPr marL="914400" lvl="1" indent="-457200">
              <a:buAutoNum type="arabicPeriod"/>
            </a:pPr>
            <a:r>
              <a:rPr lang="en-US" dirty="0"/>
              <a:t>Enter </a:t>
            </a:r>
            <a:r>
              <a:rPr lang="en-US" dirty="0">
                <a:hlinkClick r:id="rId4"/>
              </a:rPr>
              <a:t>https://github.com/google-research/bert/blob/master/predicting_movie_reviews_with_bert_on_tf_hub.ipynb</a:t>
            </a:r>
            <a:endParaRPr lang="en-US" dirty="0"/>
          </a:p>
          <a:p>
            <a:pPr marL="914400" lvl="1" indent="-457200">
              <a:buAutoNum type="arabicPeriod"/>
            </a:pPr>
            <a:r>
              <a:rPr lang="en-US" dirty="0"/>
              <a:t>Go!</a:t>
            </a:r>
          </a:p>
        </p:txBody>
      </p:sp>
    </p:spTree>
    <p:extLst>
      <p:ext uri="{BB962C8B-B14F-4D97-AF65-F5344CB8AC3E}">
        <p14:creationId xmlns:p14="http://schemas.microsoft.com/office/powerpoint/2010/main" val="16806373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7545-7777-42D1-ADAA-E27CE5771F08}"/>
              </a:ext>
            </a:extLst>
          </p:cNvPr>
          <p:cNvSpPr>
            <a:spLocks noGrp="1"/>
          </p:cNvSpPr>
          <p:nvPr>
            <p:ph type="title"/>
          </p:nvPr>
        </p:nvSpPr>
        <p:spPr>
          <a:xfrm>
            <a:off x="197050" y="347664"/>
            <a:ext cx="9470733" cy="490537"/>
          </a:xfrm>
        </p:spPr>
        <p:txBody>
          <a:bodyPr>
            <a:normAutofit fontScale="90000"/>
          </a:bodyPr>
          <a:lstStyle/>
          <a:p>
            <a:pPr>
              <a:defRPr/>
            </a:pPr>
            <a:r>
              <a:rPr lang="en-US" altLang="zh-CN" b="1" dirty="0">
                <a:effectLst>
                  <a:outerShdw blurRad="38100" dist="38100" dir="2700000" algn="tl">
                    <a:srgbClr val="000000">
                      <a:alpha val="43137"/>
                    </a:srgbClr>
                  </a:outerShdw>
                </a:effectLst>
              </a:rPr>
              <a:t>Installing Anaconda Python/</a:t>
            </a:r>
            <a:r>
              <a:rPr lang="en-US" altLang="zh-CN" b="1" dirty="0" err="1">
                <a:effectLst>
                  <a:outerShdw blurRad="38100" dist="38100" dir="2700000" algn="tl">
                    <a:srgbClr val="000000">
                      <a:alpha val="43137"/>
                    </a:srgbClr>
                  </a:outerShdw>
                </a:effectLst>
              </a:rPr>
              <a:t>Jupyter</a:t>
            </a:r>
            <a:r>
              <a:rPr lang="en-US" altLang="zh-CN" b="1" dirty="0">
                <a:effectLst>
                  <a:outerShdw blurRad="38100" dist="38100" dir="2700000" algn="tl">
                    <a:srgbClr val="000000">
                      <a:alpha val="43137"/>
                    </a:srgbClr>
                  </a:outerShdw>
                </a:effectLst>
              </a:rPr>
              <a:t> Notebook</a:t>
            </a:r>
            <a:endParaRPr lang="zh-CN" altLang="en-US" b="1" dirty="0">
              <a:effectLst>
                <a:outerShdw blurRad="38100" dist="38100" dir="2700000" algn="tl">
                  <a:srgbClr val="000000">
                    <a:alpha val="43137"/>
                  </a:srgbClr>
                </a:outerShdw>
              </a:effectLst>
            </a:endParaRPr>
          </a:p>
        </p:txBody>
      </p:sp>
      <p:sp>
        <p:nvSpPr>
          <p:cNvPr id="25603" name="Content Placeholder 2">
            <a:extLst>
              <a:ext uri="{FF2B5EF4-FFF2-40B4-BE49-F238E27FC236}">
                <a16:creationId xmlns:a16="http://schemas.microsoft.com/office/drawing/2014/main" id="{FF364ADE-5B94-4734-BB49-2864039A29C6}"/>
              </a:ext>
            </a:extLst>
          </p:cNvPr>
          <p:cNvSpPr>
            <a:spLocks noGrp="1" noChangeArrowheads="1"/>
          </p:cNvSpPr>
          <p:nvPr>
            <p:ph idx="1"/>
          </p:nvPr>
        </p:nvSpPr>
        <p:spPr>
          <a:xfrm>
            <a:off x="1757779" y="1296140"/>
            <a:ext cx="8659397" cy="5301510"/>
          </a:xfrm>
        </p:spPr>
        <p:txBody>
          <a:bodyPr/>
          <a:lstStyle/>
          <a:p>
            <a:pPr>
              <a:defRPr/>
            </a:pPr>
            <a:r>
              <a:rPr lang="en-US" altLang="zh-CN" dirty="0">
                <a:ea typeface="宋体" panose="02010600030101010101" pitchFamily="2" charset="-122"/>
              </a:rPr>
              <a:t>We install Continuum’s Anaconda distribution by downloading the install script from the Continuum website. </a:t>
            </a:r>
          </a:p>
          <a:p>
            <a:pPr lvl="1">
              <a:defRPr/>
            </a:pPr>
            <a:r>
              <a:rPr lang="en-US" dirty="0">
                <a:hlinkClick r:id="rId2"/>
              </a:rPr>
              <a:t>https://www.anaconda.com/distribution/#download-section</a:t>
            </a:r>
            <a:endParaRPr lang="en-US" altLang="zh-CN" dirty="0">
              <a:ea typeface="宋体" panose="02010600030101010101" pitchFamily="2" charset="-122"/>
            </a:endParaRPr>
          </a:p>
          <a:p>
            <a:pPr>
              <a:defRPr/>
            </a:pPr>
            <a:r>
              <a:rPr lang="en-US" altLang="zh-CN" dirty="0">
                <a:ea typeface="宋体" panose="02010600030101010101" pitchFamily="2" charset="-122"/>
              </a:rPr>
              <a:t>The advantage of the Anaconda distribution is that lot of the essential python packages comes in bundled.</a:t>
            </a:r>
          </a:p>
          <a:p>
            <a:pPr>
              <a:defRPr/>
            </a:pPr>
            <a:r>
              <a:rPr lang="en-US" altLang="zh-CN" dirty="0">
                <a:ea typeface="宋体" panose="02010600030101010101" pitchFamily="2" charset="-122"/>
              </a:rPr>
              <a:t>You do not have to struggle with all the dependencies synchronization.</a:t>
            </a:r>
          </a:p>
          <a:p>
            <a:pPr>
              <a:defRPr/>
            </a:pPr>
            <a:r>
              <a:rPr lang="en-US" altLang="zh-CN" dirty="0">
                <a:ea typeface="宋体" panose="02010600030101010101" pitchFamily="2" charset="-122"/>
              </a:rPr>
              <a:t>Python version 3.7 (latest)</a:t>
            </a:r>
          </a:p>
          <a:p>
            <a:pPr>
              <a:defRPr/>
            </a:pPr>
            <a:r>
              <a:rPr lang="en-US" altLang="zh-CN" dirty="0">
                <a:ea typeface="宋体" panose="02010600030101010101" pitchFamily="2" charset="-122"/>
              </a:rPr>
              <a:t>64-bit installer</a:t>
            </a:r>
          </a:p>
          <a:p>
            <a:pPr>
              <a:defRPr/>
            </a:pPr>
            <a:r>
              <a:rPr lang="en-US" altLang="zh-CN" b="1" dirty="0">
                <a:solidFill>
                  <a:srgbClr val="0C6D9C"/>
                </a:solidFill>
                <a:effectLst>
                  <a:outerShdw blurRad="38100" dist="38100" dir="2700000" algn="tl">
                    <a:srgbClr val="000000">
                      <a:alpha val="43137"/>
                    </a:srgbClr>
                  </a:outerShdw>
                </a:effectLst>
                <a:ea typeface="宋体" panose="02010600030101010101" pitchFamily="2" charset="-122"/>
              </a:rPr>
              <a:t>Mini-break!</a:t>
            </a:r>
          </a:p>
        </p:txBody>
      </p:sp>
      <p:pic>
        <p:nvPicPr>
          <p:cNvPr id="4" name="Picture 3">
            <a:extLst>
              <a:ext uri="{FF2B5EF4-FFF2-40B4-BE49-F238E27FC236}">
                <a16:creationId xmlns:a16="http://schemas.microsoft.com/office/drawing/2014/main" id="{F772163D-276A-47CC-9CA8-3F1219417F30}"/>
              </a:ext>
            </a:extLst>
          </p:cNvPr>
          <p:cNvPicPr>
            <a:picLocks noChangeAspect="1"/>
          </p:cNvPicPr>
          <p:nvPr/>
        </p:nvPicPr>
        <p:blipFill>
          <a:blip r:embed="rId3"/>
          <a:stretch>
            <a:fillRect/>
          </a:stretch>
        </p:blipFill>
        <p:spPr>
          <a:xfrm>
            <a:off x="9809825" y="126507"/>
            <a:ext cx="2185125" cy="661464"/>
          </a:xfrm>
          <a:prstGeom prst="rect">
            <a:avLst/>
          </a:prstGeom>
        </p:spPr>
      </p:pic>
    </p:spTree>
    <p:extLst>
      <p:ext uri="{BB962C8B-B14F-4D97-AF65-F5344CB8AC3E}">
        <p14:creationId xmlns:p14="http://schemas.microsoft.com/office/powerpoint/2010/main" val="18106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4391D919-F76A-4E36-9637-F76014A8EA5C}"/>
              </a:ext>
            </a:extLst>
          </p:cNvPr>
          <p:cNvSpPr>
            <a:spLocks noGrp="1" noChangeArrowheads="1"/>
          </p:cNvSpPr>
          <p:nvPr>
            <p:ph type="title"/>
          </p:nvPr>
        </p:nvSpPr>
        <p:spPr>
          <a:xfrm>
            <a:off x="1905000" y="173855"/>
            <a:ext cx="8280400" cy="533400"/>
          </a:xfrm>
        </p:spPr>
        <p:txBody>
          <a:bodyPr>
            <a:normAutofit fontScale="90000"/>
          </a:bodyPr>
          <a:lstStyle/>
          <a:p>
            <a:r>
              <a:rPr lang="en-US" altLang="en-US" b="1" dirty="0">
                <a:effectLst>
                  <a:outerShdw blurRad="38100" dist="38100" dir="2700000" algn="tl">
                    <a:srgbClr val="000000">
                      <a:alpha val="43137"/>
                    </a:srgbClr>
                  </a:outerShdw>
                </a:effectLst>
              </a:rPr>
              <a:t>Testing </a:t>
            </a:r>
            <a:r>
              <a:rPr lang="en-US" altLang="en-US" b="1" dirty="0" err="1">
                <a:effectLst>
                  <a:outerShdw blurRad="38100" dist="38100" dir="2700000" algn="tl">
                    <a:srgbClr val="000000">
                      <a:alpha val="43137"/>
                    </a:srgbClr>
                  </a:outerShdw>
                </a:effectLst>
              </a:rPr>
              <a:t>Jupyter</a:t>
            </a:r>
            <a:r>
              <a:rPr lang="en-US" altLang="en-US" b="1" dirty="0">
                <a:effectLst>
                  <a:outerShdw blurRad="38100" dist="38100" dir="2700000" algn="tl">
                    <a:srgbClr val="000000">
                      <a:alpha val="43137"/>
                    </a:srgbClr>
                  </a:outerShdw>
                </a:effectLst>
              </a:rPr>
              <a:t> Notebook</a:t>
            </a:r>
          </a:p>
        </p:txBody>
      </p:sp>
      <p:sp>
        <p:nvSpPr>
          <p:cNvPr id="30723" name="Content Placeholder 2">
            <a:extLst>
              <a:ext uri="{FF2B5EF4-FFF2-40B4-BE49-F238E27FC236}">
                <a16:creationId xmlns:a16="http://schemas.microsoft.com/office/drawing/2014/main" id="{2DF89BB5-5071-414C-A1A2-C38DE6A33E4E}"/>
              </a:ext>
            </a:extLst>
          </p:cNvPr>
          <p:cNvSpPr>
            <a:spLocks noGrp="1" noChangeArrowheads="1"/>
          </p:cNvSpPr>
          <p:nvPr>
            <p:ph idx="1"/>
          </p:nvPr>
        </p:nvSpPr>
        <p:spPr>
          <a:xfrm>
            <a:off x="798990" y="985420"/>
            <a:ext cx="9640410" cy="5720179"/>
          </a:xfrm>
        </p:spPr>
        <p:txBody>
          <a:bodyPr>
            <a:normAutofit/>
          </a:bodyPr>
          <a:lstStyle/>
          <a:p>
            <a:pPr>
              <a:defRPr/>
            </a:pPr>
            <a:r>
              <a:rPr lang="en-US" altLang="en-US" dirty="0"/>
              <a:t>The </a:t>
            </a:r>
            <a:r>
              <a:rPr lang="en-US" altLang="en-US" dirty="0" err="1"/>
              <a:t>Jupyter</a:t>
            </a:r>
            <a:r>
              <a:rPr lang="en-US" altLang="en-US" dirty="0"/>
              <a:t> Notebook is an interactive </a:t>
            </a:r>
            <a:r>
              <a:rPr lang="en-US" altLang="en-US" b="1" dirty="0">
                <a:effectLst>
                  <a:outerShdw blurRad="38100" dist="38100" dir="2700000" algn="tl">
                    <a:srgbClr val="000000">
                      <a:alpha val="43137"/>
                    </a:srgbClr>
                  </a:outerShdw>
                </a:effectLst>
              </a:rPr>
              <a:t>environment</a:t>
            </a:r>
            <a:r>
              <a:rPr lang="en-US" altLang="en-US" dirty="0"/>
              <a:t> for running code in the browser.</a:t>
            </a:r>
          </a:p>
          <a:p>
            <a:pPr>
              <a:defRPr/>
            </a:pPr>
            <a:r>
              <a:rPr lang="en-US" altLang="en-US" dirty="0"/>
              <a:t>It is a great tool for exploratory data analysis and is widely used by data scientists.</a:t>
            </a:r>
          </a:p>
          <a:p>
            <a:pPr>
              <a:defRPr/>
            </a:pPr>
            <a:r>
              <a:rPr lang="en-US" altLang="en-US" dirty="0"/>
              <a:t>A foundational tool for learning, research, computing, and data-powered communications.</a:t>
            </a:r>
          </a:p>
          <a:p>
            <a:pPr>
              <a:defRPr/>
            </a:pPr>
            <a:r>
              <a:rPr lang="en-US" altLang="en-US" dirty="0"/>
              <a:t>Download the </a:t>
            </a:r>
            <a:r>
              <a:rPr lang="en-US" altLang="en-US" dirty="0" err="1"/>
              <a:t>introduction_to_notebook</a:t>
            </a:r>
            <a:r>
              <a:rPr lang="en-US" altLang="en-US" dirty="0"/>
              <a:t> file</a:t>
            </a:r>
          </a:p>
          <a:p>
            <a:pPr>
              <a:defRPr/>
            </a:pPr>
            <a:r>
              <a:rPr lang="en-US" altLang="en-US" dirty="0"/>
              <a:t>We are going to test the </a:t>
            </a:r>
            <a:r>
              <a:rPr lang="en-US" altLang="en-US" dirty="0" err="1"/>
              <a:t>Jupyter</a:t>
            </a:r>
            <a:r>
              <a:rPr lang="en-US" altLang="en-US" dirty="0"/>
              <a:t> Notebook file.</a:t>
            </a:r>
          </a:p>
          <a:p>
            <a:pPr>
              <a:defRPr/>
            </a:pPr>
            <a:r>
              <a:rPr lang="en-US" altLang="en-US" dirty="0">
                <a:solidFill>
                  <a:srgbClr val="FF0000"/>
                </a:solidFill>
                <a:effectLst>
                  <a:outerShdw blurRad="38100" dist="38100" dir="2700000" algn="tl">
                    <a:srgbClr val="000000">
                      <a:alpha val="43137"/>
                    </a:srgbClr>
                  </a:outerShdw>
                </a:effectLst>
              </a:rPr>
              <a:t>Do not open </a:t>
            </a:r>
            <a:r>
              <a:rPr lang="en-US" altLang="en-US" dirty="0" err="1">
                <a:solidFill>
                  <a:srgbClr val="FF0000"/>
                </a:solidFill>
                <a:effectLst>
                  <a:outerShdw blurRad="38100" dist="38100" dir="2700000" algn="tl">
                    <a:srgbClr val="000000">
                      <a:alpha val="43137"/>
                    </a:srgbClr>
                  </a:outerShdw>
                </a:effectLst>
              </a:rPr>
              <a:t>Jupyter</a:t>
            </a:r>
            <a:r>
              <a:rPr lang="en-US" altLang="en-US" dirty="0">
                <a:solidFill>
                  <a:srgbClr val="FF0000"/>
                </a:solidFill>
                <a:effectLst>
                  <a:outerShdw blurRad="38100" dist="38100" dir="2700000" algn="tl">
                    <a:srgbClr val="000000">
                      <a:alpha val="43137"/>
                    </a:srgbClr>
                  </a:outerShdw>
                </a:effectLst>
              </a:rPr>
              <a:t> Notebook files with Notepad! Make sure your </a:t>
            </a:r>
            <a:r>
              <a:rPr lang="en-US" altLang="en-US" dirty="0" err="1">
                <a:solidFill>
                  <a:srgbClr val="FF0000"/>
                </a:solidFill>
                <a:effectLst>
                  <a:outerShdw blurRad="38100" dist="38100" dir="2700000" algn="tl">
                    <a:srgbClr val="000000">
                      <a:alpha val="43137"/>
                    </a:srgbClr>
                  </a:outerShdw>
                </a:effectLst>
              </a:rPr>
              <a:t>jupyter</a:t>
            </a:r>
            <a:r>
              <a:rPr lang="en-US" altLang="en-US" dirty="0">
                <a:solidFill>
                  <a:srgbClr val="FF0000"/>
                </a:solidFill>
                <a:effectLst>
                  <a:outerShdw blurRad="38100" dist="38100" dir="2700000" algn="tl">
                    <a:srgbClr val="000000">
                      <a:alpha val="43137"/>
                    </a:srgbClr>
                  </a:outerShdw>
                </a:effectLst>
              </a:rPr>
              <a:t> notebook kernel is running and then open your notebook files from the browser.</a:t>
            </a:r>
          </a:p>
        </p:txBody>
      </p:sp>
      <p:pic>
        <p:nvPicPr>
          <p:cNvPr id="4" name="Picture 3">
            <a:extLst>
              <a:ext uri="{FF2B5EF4-FFF2-40B4-BE49-F238E27FC236}">
                <a16:creationId xmlns:a16="http://schemas.microsoft.com/office/drawing/2014/main" id="{DE5A782D-F3A9-4AE5-8285-D693F352A944}"/>
              </a:ext>
            </a:extLst>
          </p:cNvPr>
          <p:cNvPicPr>
            <a:picLocks noChangeAspect="1"/>
          </p:cNvPicPr>
          <p:nvPr/>
        </p:nvPicPr>
        <p:blipFill>
          <a:blip r:embed="rId2"/>
          <a:stretch>
            <a:fillRect/>
          </a:stretch>
        </p:blipFill>
        <p:spPr>
          <a:xfrm>
            <a:off x="9809825" y="126507"/>
            <a:ext cx="2185125" cy="661464"/>
          </a:xfrm>
          <a:prstGeom prst="rect">
            <a:avLst/>
          </a:prstGeom>
        </p:spPr>
      </p:pic>
    </p:spTree>
    <p:extLst>
      <p:ext uri="{BB962C8B-B14F-4D97-AF65-F5344CB8AC3E}">
        <p14:creationId xmlns:p14="http://schemas.microsoft.com/office/powerpoint/2010/main" val="308902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8942BCE-7C3D-4FE7-BA91-75C154C31D66}"/>
              </a:ext>
            </a:extLst>
          </p:cNvPr>
          <p:cNvSpPr>
            <a:spLocks noGrp="1" noChangeArrowheads="1"/>
          </p:cNvSpPr>
          <p:nvPr>
            <p:ph type="title"/>
          </p:nvPr>
        </p:nvSpPr>
        <p:spPr>
          <a:xfrm>
            <a:off x="1166070" y="0"/>
            <a:ext cx="9019330" cy="1485900"/>
          </a:xfrm>
        </p:spPr>
        <p:txBody>
          <a:bodyPr>
            <a:normAutofit fontScale="90000"/>
          </a:bodyPr>
          <a:lstStyle/>
          <a:p>
            <a:pPr>
              <a:defRPr/>
            </a:pPr>
            <a:r>
              <a:rPr lang="en-US" altLang="en-US" b="1" dirty="0">
                <a:effectLst>
                  <a:outerShdw blurRad="38100" dist="38100" dir="2700000" algn="tl">
                    <a:srgbClr val="000000">
                      <a:alpha val="43137"/>
                    </a:srgbClr>
                  </a:outerShdw>
                </a:effectLst>
              </a:rPr>
              <a:t>Textbooks for 772</a:t>
            </a:r>
            <a:r>
              <a:rPr lang="en-US" altLang="en-US" dirty="0"/>
              <a:t>: </a:t>
            </a:r>
            <a:r>
              <a:rPr lang="en-US" altLang="en-US" b="0" i="1" dirty="0" err="1">
                <a:solidFill>
                  <a:srgbClr val="002060"/>
                </a:solidFill>
                <a:effectLst>
                  <a:outerShdw blurRad="38100" dist="38100" dir="2700000" algn="tl">
                    <a:srgbClr val="000000">
                      <a:alpha val="43137"/>
                    </a:srgbClr>
                  </a:outerShdw>
                </a:effectLst>
              </a:rPr>
              <a:t>PyData</a:t>
            </a:r>
            <a:r>
              <a:rPr lang="en-US" altLang="en-US" b="0" i="1" dirty="0">
                <a:solidFill>
                  <a:srgbClr val="002060"/>
                </a:solidFill>
                <a:effectLst>
                  <a:outerShdw blurRad="38100" dist="38100" dir="2700000" algn="tl">
                    <a:srgbClr val="000000">
                      <a:alpha val="43137"/>
                    </a:srgbClr>
                  </a:outerShdw>
                </a:effectLst>
              </a:rPr>
              <a:t> and </a:t>
            </a:r>
            <a:r>
              <a:rPr lang="en-US" altLang="en-US" b="0" i="1" dirty="0" err="1">
                <a:solidFill>
                  <a:srgbClr val="002060"/>
                </a:solidFill>
                <a:effectLst>
                  <a:outerShdw blurRad="38100" dist="38100" dir="2700000" algn="tl">
                    <a:srgbClr val="000000">
                      <a:alpha val="43137"/>
                    </a:srgbClr>
                  </a:outerShdw>
                </a:effectLst>
              </a:rPr>
              <a:t>MLPy</a:t>
            </a:r>
            <a:r>
              <a:rPr lang="en-US" altLang="en-US" b="0" i="1" dirty="0">
                <a:solidFill>
                  <a:srgbClr val="002060"/>
                </a:solidFill>
                <a:effectLst>
                  <a:outerShdw blurRad="38100" dist="38100" dir="2700000" algn="tl">
                    <a:srgbClr val="000000">
                      <a:alpha val="43137"/>
                    </a:srgbClr>
                  </a:outerShdw>
                </a:effectLst>
              </a:rPr>
              <a:t> (softcopies can be downloaded on D2L site)</a:t>
            </a:r>
          </a:p>
        </p:txBody>
      </p:sp>
      <p:pic>
        <p:nvPicPr>
          <p:cNvPr id="18435" name="Picture 2" descr="cover">
            <a:extLst>
              <a:ext uri="{FF2B5EF4-FFF2-40B4-BE49-F238E27FC236}">
                <a16:creationId xmlns:a16="http://schemas.microsoft.com/office/drawing/2014/main" id="{2F53AC62-FA41-49FA-856B-30DDB2F78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85900"/>
            <a:ext cx="4037013"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https://images-na.ssl-images-amazon.com/images/I/51qYj1RpwZL._SX379_BO1,204,203,200_.jpg">
            <a:extLst>
              <a:ext uri="{FF2B5EF4-FFF2-40B4-BE49-F238E27FC236}">
                <a16:creationId xmlns:a16="http://schemas.microsoft.com/office/drawing/2014/main" id="{D3E72EF2-0975-4D88-9A73-B83302F6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1" y="1485900"/>
            <a:ext cx="4043363" cy="529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9411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276A-6522-4A8A-9626-00862634FE0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8108057-BC34-47CA-82F6-C304384C0F7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0964C3C-C266-4415-B38F-EC6009222039}"/>
              </a:ext>
            </a:extLst>
          </p:cNvPr>
          <p:cNvPicPr>
            <a:picLocks noChangeAspect="1"/>
          </p:cNvPicPr>
          <p:nvPr/>
        </p:nvPicPr>
        <p:blipFill>
          <a:blip r:embed="rId2"/>
          <a:stretch>
            <a:fillRect/>
          </a:stretch>
        </p:blipFill>
        <p:spPr>
          <a:xfrm>
            <a:off x="0" y="787172"/>
            <a:ext cx="12192000" cy="5283655"/>
          </a:xfrm>
          <a:prstGeom prst="rect">
            <a:avLst/>
          </a:prstGeom>
        </p:spPr>
      </p:pic>
    </p:spTree>
    <p:extLst>
      <p:ext uri="{BB962C8B-B14F-4D97-AF65-F5344CB8AC3E}">
        <p14:creationId xmlns:p14="http://schemas.microsoft.com/office/powerpoint/2010/main" val="11543265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BF0A-8AF3-4811-90EF-1CD41F084F6E}"/>
              </a:ext>
            </a:extLst>
          </p:cNvPr>
          <p:cNvSpPr>
            <a:spLocks noGrp="1"/>
          </p:cNvSpPr>
          <p:nvPr>
            <p:ph type="title"/>
          </p:nvPr>
        </p:nvSpPr>
        <p:spPr>
          <a:xfrm>
            <a:off x="506028" y="365126"/>
            <a:ext cx="9206144" cy="780093"/>
          </a:xfrm>
        </p:spPr>
        <p:txBody>
          <a:bodyPr>
            <a:normAutofit/>
          </a:bodyPr>
          <a:lstStyle/>
          <a:p>
            <a:r>
              <a:rPr lang="en-US" b="1" dirty="0">
                <a:effectLst>
                  <a:outerShdw blurRad="38100" dist="38100" dir="2700000" algn="tl">
                    <a:srgbClr val="000000">
                      <a:alpha val="43137"/>
                    </a:srgbClr>
                  </a:outerShdw>
                </a:effectLst>
              </a:rPr>
              <a:t>Work with a Notebook (browser-based)</a:t>
            </a:r>
          </a:p>
        </p:txBody>
      </p:sp>
      <p:sp>
        <p:nvSpPr>
          <p:cNvPr id="3" name="Content Placeholder 2">
            <a:extLst>
              <a:ext uri="{FF2B5EF4-FFF2-40B4-BE49-F238E27FC236}">
                <a16:creationId xmlns:a16="http://schemas.microsoft.com/office/drawing/2014/main" id="{27765A2A-D342-415A-ACF1-02BBF271125E}"/>
              </a:ext>
            </a:extLst>
          </p:cNvPr>
          <p:cNvSpPr>
            <a:spLocks noGrp="1"/>
          </p:cNvSpPr>
          <p:nvPr>
            <p:ph idx="1"/>
          </p:nvPr>
        </p:nvSpPr>
        <p:spPr/>
        <p:txBody>
          <a:bodyPr>
            <a:normAutofit lnSpcReduction="10000"/>
          </a:bodyPr>
          <a:lstStyle/>
          <a:p>
            <a:r>
              <a:rPr lang="en-US" dirty="0"/>
              <a:t>Start a Notebook</a:t>
            </a:r>
          </a:p>
          <a:p>
            <a:pPr lvl="1"/>
            <a:r>
              <a:rPr lang="en-US" dirty="0"/>
              <a:t>Open terminal/command prompt </a:t>
            </a:r>
            <a:r>
              <a:rPr lang="en-US" dirty="0" err="1"/>
              <a:t>jupyter</a:t>
            </a:r>
            <a:r>
              <a:rPr lang="en-US" dirty="0"/>
              <a:t> notebook</a:t>
            </a:r>
          </a:p>
          <a:p>
            <a:pPr lvl="1"/>
            <a:r>
              <a:rPr lang="en-US" dirty="0"/>
              <a:t>Or you can open it via the menu of Anaconda programs</a:t>
            </a:r>
          </a:p>
          <a:p>
            <a:pPr lvl="1"/>
            <a:r>
              <a:rPr lang="en-US" dirty="0"/>
              <a:t>Notebook will open at </a:t>
            </a:r>
            <a:r>
              <a:rPr lang="en-US" dirty="0">
                <a:hlinkClick r:id="rId2"/>
              </a:rPr>
              <a:t>http://127.0.0.1:8888</a:t>
            </a:r>
            <a:endParaRPr lang="en-US" dirty="0"/>
          </a:p>
          <a:p>
            <a:pPr lvl="1"/>
            <a:endParaRPr lang="en-US" dirty="0"/>
          </a:p>
          <a:p>
            <a:pPr lvl="1"/>
            <a:r>
              <a:rPr lang="en-US" dirty="0"/>
              <a:t>Exit by closing the browser, then typing </a:t>
            </a:r>
            <a:r>
              <a:rPr lang="en-US" dirty="0" err="1"/>
              <a:t>Ctrl+C</a:t>
            </a:r>
            <a:r>
              <a:rPr lang="en-US" dirty="0"/>
              <a:t> in the terminal window</a:t>
            </a:r>
          </a:p>
          <a:p>
            <a:pPr lvl="1"/>
            <a:endParaRPr lang="en-US" dirty="0"/>
          </a:p>
          <a:p>
            <a:r>
              <a:rPr lang="en-US" dirty="0"/>
              <a:t>Introduction to Notebook (.</a:t>
            </a:r>
            <a:r>
              <a:rPr lang="en-US" dirty="0" err="1"/>
              <a:t>ipynb</a:t>
            </a:r>
            <a:r>
              <a:rPr lang="en-US" dirty="0"/>
              <a:t>) file</a:t>
            </a:r>
          </a:p>
          <a:p>
            <a:pPr lvl="1"/>
            <a:r>
              <a:rPr lang="en-US" dirty="0"/>
              <a:t>Exercise 2: 5 mins</a:t>
            </a:r>
          </a:p>
          <a:p>
            <a:r>
              <a:rPr lang="en-US" dirty="0"/>
              <a:t>Intro to </a:t>
            </a:r>
            <a:r>
              <a:rPr lang="en-US" dirty="0" err="1"/>
              <a:t>Jupyter</a:t>
            </a:r>
            <a:r>
              <a:rPr lang="en-US" dirty="0"/>
              <a:t> Notebook II (.</a:t>
            </a:r>
            <a:r>
              <a:rPr lang="en-US" dirty="0" err="1"/>
              <a:t>ipynb</a:t>
            </a:r>
            <a:r>
              <a:rPr lang="en-US" dirty="0"/>
              <a:t>) file</a:t>
            </a:r>
          </a:p>
          <a:p>
            <a:pPr lvl="1"/>
            <a:r>
              <a:rPr lang="en-US" dirty="0"/>
              <a:t>Exercise 3&amp;4: 5 ~ 10 mins</a:t>
            </a:r>
          </a:p>
        </p:txBody>
      </p:sp>
      <p:pic>
        <p:nvPicPr>
          <p:cNvPr id="4" name="Picture 3">
            <a:extLst>
              <a:ext uri="{FF2B5EF4-FFF2-40B4-BE49-F238E27FC236}">
                <a16:creationId xmlns:a16="http://schemas.microsoft.com/office/drawing/2014/main" id="{DE327D31-BF8C-41B2-B1F5-7E1A38F48254}"/>
              </a:ext>
            </a:extLst>
          </p:cNvPr>
          <p:cNvPicPr>
            <a:picLocks noChangeAspect="1"/>
          </p:cNvPicPr>
          <p:nvPr/>
        </p:nvPicPr>
        <p:blipFill>
          <a:blip r:embed="rId3"/>
          <a:stretch>
            <a:fillRect/>
          </a:stretch>
        </p:blipFill>
        <p:spPr>
          <a:xfrm>
            <a:off x="9809825" y="126507"/>
            <a:ext cx="2185125" cy="661464"/>
          </a:xfrm>
          <a:prstGeom prst="rect">
            <a:avLst/>
          </a:prstGeom>
        </p:spPr>
      </p:pic>
    </p:spTree>
    <p:extLst>
      <p:ext uri="{BB962C8B-B14F-4D97-AF65-F5344CB8AC3E}">
        <p14:creationId xmlns:p14="http://schemas.microsoft.com/office/powerpoint/2010/main" val="17298442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3B15-7CA8-4D75-827B-D43DAB590A3E}"/>
              </a:ext>
            </a:extLst>
          </p:cNvPr>
          <p:cNvSpPr>
            <a:spLocks noGrp="1"/>
          </p:cNvSpPr>
          <p:nvPr>
            <p:ph type="title"/>
          </p:nvPr>
        </p:nvSpPr>
        <p:spPr>
          <a:xfrm>
            <a:off x="923278" y="126508"/>
            <a:ext cx="10430522" cy="661464"/>
          </a:xfrm>
        </p:spPr>
        <p:txBody>
          <a:bodyPr>
            <a:normAutofit fontScale="90000"/>
          </a:bodyPr>
          <a:lstStyle/>
          <a:p>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JupyterLab</a:t>
            </a:r>
            <a:r>
              <a:rPr lang="en-US" b="1" dirty="0">
                <a:effectLst>
                  <a:outerShdw blurRad="38100" dist="38100" dir="2700000" algn="tl">
                    <a:srgbClr val="000000">
                      <a:alpha val="43137"/>
                    </a:srgbClr>
                  </a:outerShdw>
                </a:effectLst>
              </a:rPr>
              <a:t>?</a:t>
            </a:r>
          </a:p>
        </p:txBody>
      </p:sp>
      <p:pic>
        <p:nvPicPr>
          <p:cNvPr id="4" name="Picture 3">
            <a:extLst>
              <a:ext uri="{FF2B5EF4-FFF2-40B4-BE49-F238E27FC236}">
                <a16:creationId xmlns:a16="http://schemas.microsoft.com/office/drawing/2014/main" id="{0A2D01AD-BB73-4635-B8C1-CB038BD610E5}"/>
              </a:ext>
            </a:extLst>
          </p:cNvPr>
          <p:cNvPicPr>
            <a:picLocks noChangeAspect="1"/>
          </p:cNvPicPr>
          <p:nvPr/>
        </p:nvPicPr>
        <p:blipFill>
          <a:blip r:embed="rId2"/>
          <a:stretch>
            <a:fillRect/>
          </a:stretch>
        </p:blipFill>
        <p:spPr>
          <a:xfrm>
            <a:off x="9809825" y="126507"/>
            <a:ext cx="2185125" cy="661464"/>
          </a:xfrm>
          <a:prstGeom prst="rect">
            <a:avLst/>
          </a:prstGeom>
        </p:spPr>
      </p:pic>
      <p:sp>
        <p:nvSpPr>
          <p:cNvPr id="6" name="AutoShape 4">
            <a:extLst>
              <a:ext uri="{FF2B5EF4-FFF2-40B4-BE49-F238E27FC236}">
                <a16:creationId xmlns:a16="http://schemas.microsoft.com/office/drawing/2014/main" id="{5C855E73-0F37-4A1D-8511-64306BCBF995}"/>
              </a:ext>
            </a:extLst>
          </p:cNvPr>
          <p:cNvSpPr>
            <a:spLocks noGrp="1" noChangeAspect="1" noChangeArrowheads="1"/>
          </p:cNvSpPr>
          <p:nvPr>
            <p:ph idx="1"/>
          </p:nvPr>
        </p:nvSpPr>
        <p:spPr bwMode="auto">
          <a:xfrm>
            <a:off x="344382" y="878890"/>
            <a:ext cx="10779337" cy="47678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err="1"/>
              <a:t>JupyterLab</a:t>
            </a:r>
            <a:r>
              <a:rPr lang="en-US" dirty="0"/>
              <a:t> enables you to work with documents and activities such as </a:t>
            </a:r>
            <a:r>
              <a:rPr lang="en-US" dirty="0" err="1">
                <a:hlinkClick r:id="rId3"/>
              </a:rPr>
              <a:t>Jupyter</a:t>
            </a:r>
            <a:r>
              <a:rPr lang="en-US" dirty="0">
                <a:hlinkClick r:id="rId3"/>
              </a:rPr>
              <a:t> notebooks</a:t>
            </a:r>
            <a:r>
              <a:rPr lang="en-US" dirty="0"/>
              <a:t>, text editors, terminals, and custom components in a flexible, integrated, and extensible manner. </a:t>
            </a:r>
          </a:p>
          <a:p>
            <a:r>
              <a:rPr lang="en-US" dirty="0"/>
              <a:t>You can </a:t>
            </a:r>
            <a:r>
              <a:rPr lang="en-US" dirty="0">
                <a:hlinkClick r:id="rId4"/>
              </a:rPr>
              <a:t>arrange</a:t>
            </a:r>
            <a:r>
              <a:rPr lang="en-US" dirty="0"/>
              <a:t> multiple documents and activities side by side in the work area using tabs and splitters.</a:t>
            </a:r>
          </a:p>
        </p:txBody>
      </p:sp>
      <p:pic>
        <p:nvPicPr>
          <p:cNvPr id="8" name="Picture 7">
            <a:extLst>
              <a:ext uri="{FF2B5EF4-FFF2-40B4-BE49-F238E27FC236}">
                <a16:creationId xmlns:a16="http://schemas.microsoft.com/office/drawing/2014/main" id="{7E891267-B62F-48E7-AB15-65648D46929B}"/>
              </a:ext>
            </a:extLst>
          </p:cNvPr>
          <p:cNvPicPr>
            <a:picLocks noChangeAspect="1"/>
          </p:cNvPicPr>
          <p:nvPr/>
        </p:nvPicPr>
        <p:blipFill>
          <a:blip r:embed="rId5"/>
          <a:stretch>
            <a:fillRect/>
          </a:stretch>
        </p:blipFill>
        <p:spPr>
          <a:xfrm>
            <a:off x="5619565" y="3088858"/>
            <a:ext cx="6351456" cy="3572694"/>
          </a:xfrm>
          <a:prstGeom prst="rect">
            <a:avLst/>
          </a:prstGeom>
        </p:spPr>
      </p:pic>
    </p:spTree>
    <p:extLst>
      <p:ext uri="{BB962C8B-B14F-4D97-AF65-F5344CB8AC3E}">
        <p14:creationId xmlns:p14="http://schemas.microsoft.com/office/powerpoint/2010/main" val="3794158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B9D10-D0DE-4BFE-9786-12BFBCCE7B21}"/>
              </a:ext>
            </a:extLst>
          </p:cNvPr>
          <p:cNvSpPr>
            <a:spLocks noGrp="1"/>
          </p:cNvSpPr>
          <p:nvPr>
            <p:ph type="title"/>
          </p:nvPr>
        </p:nvSpPr>
        <p:spPr/>
        <p:txBody>
          <a:bodyPr/>
          <a:lstStyle/>
          <a:p>
            <a:r>
              <a:rPr lang="en-US" b="1" dirty="0" err="1">
                <a:effectLst>
                  <a:outerShdw blurRad="38100" dist="38100" dir="2700000" algn="tl">
                    <a:srgbClr val="000000">
                      <a:alpha val="43137"/>
                    </a:srgbClr>
                  </a:outerShdw>
                </a:effectLst>
              </a:rPr>
              <a:t>JupyterLab</a:t>
            </a:r>
            <a:endParaRPr lang="en-US"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3B5DA1E1-FCC6-410B-9ECC-DBD8D69D89E6}"/>
              </a:ext>
            </a:extLst>
          </p:cNvPr>
          <p:cNvSpPr>
            <a:spLocks noGrp="1"/>
          </p:cNvSpPr>
          <p:nvPr>
            <p:ph idx="1"/>
          </p:nvPr>
        </p:nvSpPr>
        <p:spPr>
          <a:xfrm>
            <a:off x="838200" y="1609725"/>
            <a:ext cx="10515600" cy="4567238"/>
          </a:xfrm>
        </p:spPr>
        <p:txBody>
          <a:bodyPr/>
          <a:lstStyle/>
          <a:p>
            <a:r>
              <a:rPr lang="en-US" dirty="0"/>
              <a:t>A “next-generation web interface” for the </a:t>
            </a:r>
            <a:r>
              <a:rPr lang="en-US" dirty="0" err="1"/>
              <a:t>Jupyter</a:t>
            </a:r>
            <a:r>
              <a:rPr lang="en-US" dirty="0"/>
              <a:t> notebook — one that extends the familiar notebook metaphor with drag-and-drop functionality, as well as file browsers, data viewers, text editors and a command console. </a:t>
            </a:r>
          </a:p>
          <a:p>
            <a:r>
              <a:rPr lang="en-US" dirty="0"/>
              <a:t>Whereas the standard </a:t>
            </a:r>
            <a:r>
              <a:rPr lang="en-US" dirty="0" err="1"/>
              <a:t>Jupyter</a:t>
            </a:r>
            <a:r>
              <a:rPr lang="en-US" dirty="0"/>
              <a:t> notebook assigns each notebook its own kernel, </a:t>
            </a:r>
            <a:r>
              <a:rPr lang="en-US" dirty="0" err="1"/>
              <a:t>JupyterLab</a:t>
            </a:r>
            <a:r>
              <a:rPr lang="en-US" dirty="0"/>
              <a:t> creates a computing environment that allows these components to be shared. </a:t>
            </a:r>
          </a:p>
          <a:p>
            <a:r>
              <a:rPr lang="en-US" dirty="0"/>
              <a:t>Thus, a user could view a notebook in one window, edit a required data file in another, and log all executed commands in a third — all within a single web-browser interface.</a:t>
            </a:r>
          </a:p>
        </p:txBody>
      </p:sp>
    </p:spTree>
    <p:extLst>
      <p:ext uri="{BB962C8B-B14F-4D97-AF65-F5344CB8AC3E}">
        <p14:creationId xmlns:p14="http://schemas.microsoft.com/office/powerpoint/2010/main" val="19948207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4765-ECB9-4B0D-BFE1-0C270F944FC2}"/>
              </a:ext>
            </a:extLst>
          </p:cNvPr>
          <p:cNvSpPr>
            <a:spLocks noGrp="1"/>
          </p:cNvSpPr>
          <p:nvPr>
            <p:ph type="title"/>
          </p:nvPr>
        </p:nvSpPr>
        <p:spPr>
          <a:xfrm>
            <a:off x="838200" y="365125"/>
            <a:ext cx="10515600" cy="389477"/>
          </a:xfrm>
        </p:spPr>
        <p:txBody>
          <a:bodyPr>
            <a:normAutofit fontScale="90000"/>
          </a:bodyPr>
          <a:lstStyle/>
          <a:p>
            <a:r>
              <a:rPr lang="en-US" b="1" dirty="0" err="1">
                <a:effectLst>
                  <a:outerShdw blurRad="38100" dist="38100" dir="2700000" algn="tl">
                    <a:srgbClr val="000000">
                      <a:alpha val="43137"/>
                    </a:srgbClr>
                  </a:outerShdw>
                </a:effectLst>
              </a:rPr>
              <a:t>JupyterLab</a:t>
            </a:r>
            <a:r>
              <a:rPr lang="en-US" b="1" dirty="0">
                <a:effectLst>
                  <a:outerShdw blurRad="38100" dist="38100" dir="2700000" algn="tl">
                    <a:srgbClr val="000000">
                      <a:alpha val="43137"/>
                    </a:srgbClr>
                  </a:outerShdw>
                </a:effectLst>
              </a:rPr>
              <a:t> for Interactive Computing</a:t>
            </a:r>
          </a:p>
        </p:txBody>
      </p:sp>
      <p:sp>
        <p:nvSpPr>
          <p:cNvPr id="3" name="Content Placeholder 2">
            <a:extLst>
              <a:ext uri="{FF2B5EF4-FFF2-40B4-BE49-F238E27FC236}">
                <a16:creationId xmlns:a16="http://schemas.microsoft.com/office/drawing/2014/main" id="{A841B311-3205-435D-993D-40301969F529}"/>
              </a:ext>
            </a:extLst>
          </p:cNvPr>
          <p:cNvSpPr>
            <a:spLocks noGrp="1"/>
          </p:cNvSpPr>
          <p:nvPr>
            <p:ph idx="1"/>
          </p:nvPr>
        </p:nvSpPr>
        <p:spPr>
          <a:xfrm>
            <a:off x="532660" y="1198485"/>
            <a:ext cx="10821140" cy="4978478"/>
          </a:xfrm>
        </p:spPr>
        <p:txBody>
          <a:bodyPr>
            <a:normAutofit fontScale="92500" lnSpcReduction="20000"/>
          </a:bodyPr>
          <a:lstStyle/>
          <a:p>
            <a:r>
              <a:rPr lang="en-US" dirty="0"/>
              <a:t>Documents and activities integrate with each other, enabling new workflows for interactive computing, for example:</a:t>
            </a:r>
          </a:p>
          <a:p>
            <a:r>
              <a:rPr lang="en-US" dirty="0">
                <a:hlinkClick r:id="rId2"/>
              </a:rPr>
              <a:t>Code Consoles</a:t>
            </a:r>
            <a:r>
              <a:rPr lang="en-US" dirty="0"/>
              <a:t> provide transient scratchpads for running code interactively, with full support for rich output. A code console can be linked to a notebook kernel as a computation log from the notebook, for example.</a:t>
            </a:r>
          </a:p>
          <a:p>
            <a:r>
              <a:rPr lang="en-US" dirty="0">
                <a:hlinkClick r:id="rId3"/>
              </a:rPr>
              <a:t>Kernel-backed documents</a:t>
            </a:r>
            <a:r>
              <a:rPr lang="en-US" dirty="0"/>
              <a:t> enable code in any text file (Markdown, Python, R, LaTeX, etc.) to be run interactively in any </a:t>
            </a:r>
            <a:r>
              <a:rPr lang="en-US" dirty="0" err="1"/>
              <a:t>Jupyter</a:t>
            </a:r>
            <a:r>
              <a:rPr lang="en-US" dirty="0"/>
              <a:t> kernel.</a:t>
            </a:r>
          </a:p>
          <a:p>
            <a:r>
              <a:rPr lang="en-US" dirty="0"/>
              <a:t>Notebook cell outputs can be </a:t>
            </a:r>
            <a:r>
              <a:rPr lang="en-US" dirty="0">
                <a:hlinkClick r:id="rId4"/>
              </a:rPr>
              <a:t>mirrored into their own tab</a:t>
            </a:r>
            <a:r>
              <a:rPr lang="en-US" dirty="0"/>
              <a:t>, side by side with the notebook, enabling simple dashboards with interactive controls backed by a kernel.</a:t>
            </a:r>
          </a:p>
          <a:p>
            <a:r>
              <a:rPr lang="en-US" dirty="0"/>
              <a:t>Multiple views of documents with different editors or viewers enable live editing of documents reflected in other viewers. For example, it is easy to have live preview of </a:t>
            </a:r>
            <a:r>
              <a:rPr lang="en-US" dirty="0">
                <a:hlinkClick r:id="rId5"/>
              </a:rPr>
              <a:t>Markdown</a:t>
            </a:r>
            <a:r>
              <a:rPr lang="en-US" dirty="0"/>
              <a:t>, </a:t>
            </a:r>
            <a:r>
              <a:rPr lang="en-US" dirty="0">
                <a:hlinkClick r:id="rId6"/>
              </a:rPr>
              <a:t>Delimiter-separated Values</a:t>
            </a:r>
            <a:r>
              <a:rPr lang="en-US" dirty="0"/>
              <a:t>, or </a:t>
            </a:r>
            <a:r>
              <a:rPr lang="en-US" dirty="0">
                <a:hlinkClick r:id="rId7"/>
              </a:rPr>
              <a:t>Vega/Vega-Lite</a:t>
            </a:r>
            <a:r>
              <a:rPr lang="en-US" dirty="0"/>
              <a:t> documents.</a:t>
            </a:r>
          </a:p>
          <a:p>
            <a:endParaRPr lang="en-US" dirty="0"/>
          </a:p>
        </p:txBody>
      </p:sp>
      <p:pic>
        <p:nvPicPr>
          <p:cNvPr id="4" name="Picture 3">
            <a:extLst>
              <a:ext uri="{FF2B5EF4-FFF2-40B4-BE49-F238E27FC236}">
                <a16:creationId xmlns:a16="http://schemas.microsoft.com/office/drawing/2014/main" id="{26709D34-EC14-4C69-B941-E83B958FAF61}"/>
              </a:ext>
            </a:extLst>
          </p:cNvPr>
          <p:cNvPicPr>
            <a:picLocks noChangeAspect="1"/>
          </p:cNvPicPr>
          <p:nvPr/>
        </p:nvPicPr>
        <p:blipFill>
          <a:blip r:embed="rId8"/>
          <a:stretch>
            <a:fillRect/>
          </a:stretch>
        </p:blipFill>
        <p:spPr>
          <a:xfrm>
            <a:off x="9809825" y="126507"/>
            <a:ext cx="2185125" cy="661464"/>
          </a:xfrm>
          <a:prstGeom prst="rect">
            <a:avLst/>
          </a:prstGeom>
        </p:spPr>
      </p:pic>
    </p:spTree>
    <p:extLst>
      <p:ext uri="{BB962C8B-B14F-4D97-AF65-F5344CB8AC3E}">
        <p14:creationId xmlns:p14="http://schemas.microsoft.com/office/powerpoint/2010/main" val="1129120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9357-863A-4603-AD29-35202B4B2792}"/>
              </a:ext>
            </a:extLst>
          </p:cNvPr>
          <p:cNvSpPr>
            <a:spLocks noGrp="1"/>
          </p:cNvSpPr>
          <p:nvPr>
            <p:ph type="title"/>
          </p:nvPr>
        </p:nvSpPr>
        <p:spPr>
          <a:xfrm>
            <a:off x="838200" y="285226"/>
            <a:ext cx="10515600" cy="395811"/>
          </a:xfrm>
        </p:spPr>
        <p:txBody>
          <a:bodyPr>
            <a:normAutofit fontScale="90000"/>
          </a:bodyPr>
          <a:lstStyle/>
          <a:p>
            <a:r>
              <a:rPr lang="en-US" b="1" dirty="0" err="1">
                <a:effectLst>
                  <a:outerShdw blurRad="38100" dist="38100" dir="2700000" algn="tl">
                    <a:srgbClr val="000000">
                      <a:alpha val="43137"/>
                    </a:srgbClr>
                  </a:outerShdw>
                </a:effectLst>
              </a:rPr>
              <a:t>JupyterLab</a:t>
            </a:r>
            <a:r>
              <a:rPr lang="en-US" b="1" dirty="0">
                <a:effectLst>
                  <a:outerShdw blurRad="38100" dist="38100" dir="2700000" algn="tl">
                    <a:srgbClr val="000000">
                      <a:alpha val="43137"/>
                    </a:srgbClr>
                  </a:outerShdw>
                </a:effectLst>
              </a:rPr>
              <a:t>: A Quick Demo</a:t>
            </a:r>
          </a:p>
        </p:txBody>
      </p:sp>
      <p:sp>
        <p:nvSpPr>
          <p:cNvPr id="3" name="Content Placeholder 2">
            <a:extLst>
              <a:ext uri="{FF2B5EF4-FFF2-40B4-BE49-F238E27FC236}">
                <a16:creationId xmlns:a16="http://schemas.microsoft.com/office/drawing/2014/main" id="{1F506EBF-8949-458B-BF51-1347651B7EC9}"/>
              </a:ext>
            </a:extLst>
          </p:cNvPr>
          <p:cNvSpPr>
            <a:spLocks noGrp="1"/>
          </p:cNvSpPr>
          <p:nvPr>
            <p:ph idx="1"/>
          </p:nvPr>
        </p:nvSpPr>
        <p:spPr>
          <a:xfrm>
            <a:off x="656948" y="946690"/>
            <a:ext cx="10696852" cy="5626084"/>
          </a:xfrm>
        </p:spPr>
        <p:txBody>
          <a:bodyPr>
            <a:normAutofit fontScale="85000" lnSpcReduction="20000"/>
          </a:bodyPr>
          <a:lstStyle/>
          <a:p>
            <a:r>
              <a:rPr lang="en-US" sz="2900" dirty="0" err="1"/>
              <a:t>JupyterLab</a:t>
            </a:r>
            <a:r>
              <a:rPr lang="en-US" sz="2900" dirty="0"/>
              <a:t> also offers a unified model for viewing and handling data formats. </a:t>
            </a:r>
          </a:p>
          <a:p>
            <a:r>
              <a:rPr lang="en-US" sz="2900" dirty="0" err="1"/>
              <a:t>JupyterLab</a:t>
            </a:r>
            <a:r>
              <a:rPr lang="en-US" sz="2900" dirty="0"/>
              <a:t> understands many file formats (images, CSV, JSON, Markdown, PDF, Vega, Vega-Lite, etc.) and can also display rich kernel output in these formats. </a:t>
            </a:r>
          </a:p>
          <a:p>
            <a:r>
              <a:rPr lang="en-US" sz="2900" u="sng" dirty="0">
                <a:effectLst>
                  <a:outerShdw blurRad="38100" dist="38100" dir="2700000" algn="tl">
                    <a:srgbClr val="000000">
                      <a:alpha val="43137"/>
                    </a:srgbClr>
                  </a:outerShdw>
                </a:effectLst>
              </a:rPr>
              <a:t>Exercise 6: 2~3 mins</a:t>
            </a:r>
          </a:p>
          <a:p>
            <a:pPr lvl="1"/>
            <a:r>
              <a:rPr lang="en-US" sz="2900" dirty="0"/>
              <a:t>1. copy the following codes &amp; create a Python script file “myplot.py”</a:t>
            </a:r>
          </a:p>
          <a:p>
            <a:pPr lvl="1"/>
            <a:r>
              <a:rPr lang="en-US" sz="2900" dirty="0"/>
              <a:t>2. create a new console &amp; %run myplot.py</a:t>
            </a:r>
          </a:p>
          <a:p>
            <a:pPr marL="0" indent="0">
              <a:buNone/>
            </a:pPr>
            <a:endParaRPr lang="en-US" sz="2300" dirty="0"/>
          </a:p>
          <a:p>
            <a:pPr marL="0" indent="0">
              <a:buNone/>
            </a:pPr>
            <a:r>
              <a:rPr lang="en-US" sz="2300" dirty="0"/>
              <a:t>import </a:t>
            </a:r>
            <a:r>
              <a:rPr lang="en-US" sz="2300" dirty="0" err="1"/>
              <a:t>matplotlib.pyplot</a:t>
            </a:r>
            <a:r>
              <a:rPr lang="en-US" sz="2300" dirty="0"/>
              <a:t> as </a:t>
            </a:r>
            <a:r>
              <a:rPr lang="en-US" sz="2300" dirty="0" err="1"/>
              <a:t>plt</a:t>
            </a:r>
            <a:endParaRPr lang="en-US" sz="2300" dirty="0"/>
          </a:p>
          <a:p>
            <a:pPr marL="0" indent="0">
              <a:buNone/>
            </a:pPr>
            <a:r>
              <a:rPr lang="en-US" sz="2300" dirty="0"/>
              <a:t>import </a:t>
            </a:r>
            <a:r>
              <a:rPr lang="en-US" sz="2300" dirty="0" err="1"/>
              <a:t>numpy</a:t>
            </a:r>
            <a:r>
              <a:rPr lang="en-US" sz="2300" dirty="0"/>
              <a:t> as np</a:t>
            </a:r>
          </a:p>
          <a:p>
            <a:pPr marL="0" indent="0">
              <a:buNone/>
            </a:pPr>
            <a:endParaRPr lang="en-US" sz="2300" dirty="0"/>
          </a:p>
          <a:p>
            <a:pPr marL="0" indent="0">
              <a:buNone/>
            </a:pPr>
            <a:r>
              <a:rPr lang="en-US" sz="2300" dirty="0"/>
              <a:t>x = </a:t>
            </a:r>
            <a:r>
              <a:rPr lang="en-US" sz="2300" dirty="0" err="1"/>
              <a:t>np.linspace</a:t>
            </a:r>
            <a:r>
              <a:rPr lang="en-US" sz="2300" dirty="0"/>
              <a:t>(0, 10, 100)</a:t>
            </a:r>
          </a:p>
          <a:p>
            <a:pPr marL="0" indent="0">
              <a:buNone/>
            </a:pPr>
            <a:endParaRPr lang="en-US" sz="2300" dirty="0"/>
          </a:p>
          <a:p>
            <a:pPr marL="0" indent="0">
              <a:buNone/>
            </a:pPr>
            <a:r>
              <a:rPr lang="en-US" sz="2300" dirty="0" err="1"/>
              <a:t>plt.plot</a:t>
            </a:r>
            <a:r>
              <a:rPr lang="en-US" sz="2300" dirty="0"/>
              <a:t>(x, </a:t>
            </a:r>
            <a:r>
              <a:rPr lang="en-US" sz="2300" dirty="0" err="1"/>
              <a:t>np.sin</a:t>
            </a:r>
            <a:r>
              <a:rPr lang="en-US" sz="2300" dirty="0"/>
              <a:t>(x))</a:t>
            </a:r>
          </a:p>
          <a:p>
            <a:pPr marL="0" indent="0">
              <a:buNone/>
            </a:pPr>
            <a:r>
              <a:rPr lang="en-US" sz="2300" dirty="0" err="1"/>
              <a:t>plt.plot</a:t>
            </a:r>
            <a:r>
              <a:rPr lang="en-US" sz="2300" dirty="0"/>
              <a:t>(x, </a:t>
            </a:r>
            <a:r>
              <a:rPr lang="en-US" sz="2300" dirty="0" err="1"/>
              <a:t>np.cos</a:t>
            </a:r>
            <a:r>
              <a:rPr lang="en-US" sz="2300" dirty="0"/>
              <a:t>(x))</a:t>
            </a:r>
          </a:p>
          <a:p>
            <a:pPr marL="0" indent="0">
              <a:buNone/>
            </a:pPr>
            <a:endParaRPr lang="en-US" sz="2300" dirty="0"/>
          </a:p>
          <a:p>
            <a:pPr marL="0" indent="0">
              <a:buNone/>
            </a:pPr>
            <a:r>
              <a:rPr lang="en-US" sz="2300" dirty="0" err="1"/>
              <a:t>plt.show</a:t>
            </a:r>
            <a:r>
              <a:rPr lang="en-US" sz="2300" dirty="0"/>
              <a:t>()</a:t>
            </a:r>
          </a:p>
        </p:txBody>
      </p:sp>
      <p:pic>
        <p:nvPicPr>
          <p:cNvPr id="4" name="Picture 3">
            <a:extLst>
              <a:ext uri="{FF2B5EF4-FFF2-40B4-BE49-F238E27FC236}">
                <a16:creationId xmlns:a16="http://schemas.microsoft.com/office/drawing/2014/main" id="{AB3A03D6-75A2-41EE-8E9B-EA414FD1AAE7}"/>
              </a:ext>
            </a:extLst>
          </p:cNvPr>
          <p:cNvPicPr>
            <a:picLocks noChangeAspect="1"/>
          </p:cNvPicPr>
          <p:nvPr/>
        </p:nvPicPr>
        <p:blipFill>
          <a:blip r:embed="rId2"/>
          <a:stretch>
            <a:fillRect/>
          </a:stretch>
        </p:blipFill>
        <p:spPr>
          <a:xfrm>
            <a:off x="9809825" y="126507"/>
            <a:ext cx="2185125" cy="661464"/>
          </a:xfrm>
          <a:prstGeom prst="rect">
            <a:avLst/>
          </a:prstGeom>
        </p:spPr>
      </p:pic>
    </p:spTree>
    <p:extLst>
      <p:ext uri="{BB962C8B-B14F-4D97-AF65-F5344CB8AC3E}">
        <p14:creationId xmlns:p14="http://schemas.microsoft.com/office/powerpoint/2010/main" val="2500487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4DF9-8010-4388-B32D-3F3A00691268}"/>
              </a:ext>
            </a:extLst>
          </p:cNvPr>
          <p:cNvSpPr>
            <a:spLocks noGrp="1"/>
          </p:cNvSpPr>
          <p:nvPr>
            <p:ph type="title"/>
          </p:nvPr>
        </p:nvSpPr>
        <p:spPr>
          <a:xfrm>
            <a:off x="838200" y="365126"/>
            <a:ext cx="10515600" cy="661464"/>
          </a:xfrm>
        </p:spPr>
        <p:txBody>
          <a:bodyPr>
            <a:normAutofit fontScale="90000"/>
          </a:bodyPr>
          <a:lstStyle/>
          <a:p>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JupyterHub</a:t>
            </a:r>
            <a:r>
              <a:rPr lang="en-US" b="1" dirty="0">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BB94DBB3-CFD6-430B-BE10-EBD3E885AEDC}"/>
              </a:ext>
            </a:extLst>
          </p:cNvPr>
          <p:cNvSpPr>
            <a:spLocks noGrp="1"/>
          </p:cNvSpPr>
          <p:nvPr>
            <p:ph idx="1"/>
          </p:nvPr>
        </p:nvSpPr>
        <p:spPr>
          <a:xfrm>
            <a:off x="495301" y="1619250"/>
            <a:ext cx="3781424" cy="4097969"/>
          </a:xfrm>
        </p:spPr>
        <p:txBody>
          <a:bodyPr>
            <a:normAutofit/>
          </a:bodyPr>
          <a:lstStyle/>
          <a:p>
            <a:r>
              <a:rPr lang="en-US" dirty="0"/>
              <a:t>A service that allows institutions to provide </a:t>
            </a:r>
            <a:r>
              <a:rPr lang="en-US" dirty="0" err="1"/>
              <a:t>Jupyter</a:t>
            </a:r>
            <a:r>
              <a:rPr lang="en-US" dirty="0"/>
              <a:t> notebooks to large pools of users</a:t>
            </a:r>
          </a:p>
          <a:p>
            <a:r>
              <a:rPr lang="en-US" dirty="0"/>
              <a:t>E.g., can be used to ensure that all students on my data science course have identical computing environments</a:t>
            </a:r>
          </a:p>
        </p:txBody>
      </p:sp>
      <p:pic>
        <p:nvPicPr>
          <p:cNvPr id="6" name="Picture 5">
            <a:extLst>
              <a:ext uri="{FF2B5EF4-FFF2-40B4-BE49-F238E27FC236}">
                <a16:creationId xmlns:a16="http://schemas.microsoft.com/office/drawing/2014/main" id="{CCEC097B-C6A7-41C2-81DE-4621E649E623}"/>
              </a:ext>
            </a:extLst>
          </p:cNvPr>
          <p:cNvPicPr>
            <a:picLocks noChangeAspect="1"/>
          </p:cNvPicPr>
          <p:nvPr/>
        </p:nvPicPr>
        <p:blipFill>
          <a:blip r:embed="rId2"/>
          <a:stretch>
            <a:fillRect/>
          </a:stretch>
        </p:blipFill>
        <p:spPr>
          <a:xfrm>
            <a:off x="4670872" y="1825625"/>
            <a:ext cx="7324078" cy="4842366"/>
          </a:xfrm>
          <a:prstGeom prst="rect">
            <a:avLst/>
          </a:prstGeom>
        </p:spPr>
      </p:pic>
      <p:pic>
        <p:nvPicPr>
          <p:cNvPr id="7" name="Picture 6">
            <a:extLst>
              <a:ext uri="{FF2B5EF4-FFF2-40B4-BE49-F238E27FC236}">
                <a16:creationId xmlns:a16="http://schemas.microsoft.com/office/drawing/2014/main" id="{6F9E776D-055A-4A52-B5AC-AA0F71260E49}"/>
              </a:ext>
            </a:extLst>
          </p:cNvPr>
          <p:cNvPicPr>
            <a:picLocks noChangeAspect="1"/>
          </p:cNvPicPr>
          <p:nvPr/>
        </p:nvPicPr>
        <p:blipFill>
          <a:blip r:embed="rId3"/>
          <a:stretch>
            <a:fillRect/>
          </a:stretch>
        </p:blipFill>
        <p:spPr>
          <a:xfrm>
            <a:off x="9809825" y="126507"/>
            <a:ext cx="2185125" cy="661464"/>
          </a:xfrm>
          <a:prstGeom prst="rect">
            <a:avLst/>
          </a:prstGeom>
        </p:spPr>
      </p:pic>
    </p:spTree>
    <p:extLst>
      <p:ext uri="{BB962C8B-B14F-4D97-AF65-F5344CB8AC3E}">
        <p14:creationId xmlns:p14="http://schemas.microsoft.com/office/powerpoint/2010/main" val="2788048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EF80-3FBE-43E7-98CE-96125AD4B0D2}"/>
              </a:ext>
            </a:extLst>
          </p:cNvPr>
          <p:cNvSpPr>
            <a:spLocks noGrp="1"/>
          </p:cNvSpPr>
          <p:nvPr>
            <p:ph type="title"/>
          </p:nvPr>
        </p:nvSpPr>
        <p:spPr>
          <a:xfrm>
            <a:off x="838200" y="159392"/>
            <a:ext cx="10515600" cy="1132834"/>
          </a:xfrm>
        </p:spPr>
        <p:txBody>
          <a:bodyPr>
            <a:normAutofit fontScale="90000"/>
          </a:bodyPr>
          <a:lstStyle/>
          <a:p>
            <a:r>
              <a:rPr lang="en-US" b="1" dirty="0">
                <a:effectLst>
                  <a:outerShdw blurRad="38100" dist="38100" dir="2700000" algn="tl">
                    <a:srgbClr val="000000">
                      <a:alpha val="43137"/>
                    </a:srgbClr>
                  </a:outerShdw>
                </a:effectLst>
              </a:rPr>
              <a:t>Additional Readings for last 2 weeks:</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Deep Learning with Python</a:t>
            </a:r>
          </a:p>
        </p:txBody>
      </p:sp>
      <p:sp>
        <p:nvSpPr>
          <p:cNvPr id="3" name="Content Placeholder 2">
            <a:extLst>
              <a:ext uri="{FF2B5EF4-FFF2-40B4-BE49-F238E27FC236}">
                <a16:creationId xmlns:a16="http://schemas.microsoft.com/office/drawing/2014/main" id="{0809ED6D-88C3-40CE-89D6-5093D706F27B}"/>
              </a:ext>
            </a:extLst>
          </p:cNvPr>
          <p:cNvSpPr>
            <a:spLocks noGrp="1"/>
          </p:cNvSpPr>
          <p:nvPr>
            <p:ph idx="1"/>
          </p:nvPr>
        </p:nvSpPr>
        <p:spPr>
          <a:xfrm>
            <a:off x="265044" y="1857375"/>
            <a:ext cx="4251464" cy="4243388"/>
          </a:xfrm>
        </p:spPr>
        <p:txBody>
          <a:bodyPr/>
          <a:lstStyle/>
          <a:p>
            <a:r>
              <a:rPr lang="en-US" dirty="0"/>
              <a:t>Chapter 1 and Chapter 3</a:t>
            </a:r>
          </a:p>
          <a:p>
            <a:pPr lvl="1"/>
            <a:r>
              <a:rPr lang="en-US" dirty="0"/>
              <a:t>Two pdf files</a:t>
            </a:r>
          </a:p>
        </p:txBody>
      </p:sp>
      <p:pic>
        <p:nvPicPr>
          <p:cNvPr id="4" name="Picture 3">
            <a:extLst>
              <a:ext uri="{FF2B5EF4-FFF2-40B4-BE49-F238E27FC236}">
                <a16:creationId xmlns:a16="http://schemas.microsoft.com/office/drawing/2014/main" id="{AED6B972-9914-49A2-947F-99E082564279}"/>
              </a:ext>
            </a:extLst>
          </p:cNvPr>
          <p:cNvPicPr>
            <a:picLocks noChangeAspect="1"/>
          </p:cNvPicPr>
          <p:nvPr/>
        </p:nvPicPr>
        <p:blipFill>
          <a:blip r:embed="rId2"/>
          <a:stretch>
            <a:fillRect/>
          </a:stretch>
        </p:blipFill>
        <p:spPr>
          <a:xfrm>
            <a:off x="4516507" y="1292225"/>
            <a:ext cx="7410450" cy="4943475"/>
          </a:xfrm>
          <a:prstGeom prst="rect">
            <a:avLst/>
          </a:prstGeom>
        </p:spPr>
      </p:pic>
    </p:spTree>
    <p:extLst>
      <p:ext uri="{BB962C8B-B14F-4D97-AF65-F5344CB8AC3E}">
        <p14:creationId xmlns:p14="http://schemas.microsoft.com/office/powerpoint/2010/main" val="1971097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AEADC8A-A910-4B6A-AE50-5A55DC621834}"/>
              </a:ext>
            </a:extLst>
          </p:cNvPr>
          <p:cNvSpPr>
            <a:spLocks noGrp="1" noChangeArrowheads="1"/>
          </p:cNvSpPr>
          <p:nvPr>
            <p:ph type="title"/>
          </p:nvPr>
        </p:nvSpPr>
        <p:spPr>
          <a:xfrm>
            <a:off x="177283" y="289249"/>
            <a:ext cx="5537718" cy="5273351"/>
          </a:xfrm>
        </p:spPr>
        <p:txBody>
          <a:bodyPr/>
          <a:lstStyle/>
          <a:p>
            <a:r>
              <a:rPr lang="en-US" altLang="en-US" b="1" dirty="0">
                <a:effectLst>
                  <a:outerShdw blurRad="38100" dist="38100" dir="2700000" algn="tl">
                    <a:srgbClr val="000000">
                      <a:alpha val="43137"/>
                    </a:srgbClr>
                  </a:outerShdw>
                </a:effectLst>
              </a:rPr>
              <a:t>INFS 778 Deep Learning</a:t>
            </a:r>
            <a:br>
              <a:rPr lang="en-US" altLang="en-US" dirty="0"/>
            </a:br>
            <a:br>
              <a:rPr lang="en-US" altLang="en-US" dirty="0"/>
            </a:br>
            <a:r>
              <a:rPr lang="en-US" altLang="en-US" b="1" dirty="0">
                <a:effectLst>
                  <a:outerShdw blurRad="38100" dist="38100" dir="2700000" algn="tl">
                    <a:srgbClr val="000000">
                      <a:alpha val="43137"/>
                    </a:srgbClr>
                  </a:outerShdw>
                </a:effectLst>
              </a:rPr>
              <a:t>Summer 2025</a:t>
            </a:r>
            <a:br>
              <a:rPr lang="en-US" altLang="en-US" dirty="0"/>
            </a:br>
            <a:br>
              <a:rPr lang="en-US" altLang="en-US" dirty="0"/>
            </a:br>
            <a:r>
              <a:rPr lang="en-US" altLang="en-US" dirty="0"/>
              <a:t>for (advanced) students</a:t>
            </a:r>
            <a:br>
              <a:rPr lang="en-US" altLang="en-US" dirty="0"/>
            </a:br>
            <a:r>
              <a:rPr lang="en-US" altLang="en-US" dirty="0"/>
              <a:t>(quantitative/analytical/mathematical)</a:t>
            </a:r>
          </a:p>
        </p:txBody>
      </p:sp>
      <p:pic>
        <p:nvPicPr>
          <p:cNvPr id="3" name="Picture 2">
            <a:extLst>
              <a:ext uri="{FF2B5EF4-FFF2-40B4-BE49-F238E27FC236}">
                <a16:creationId xmlns:a16="http://schemas.microsoft.com/office/drawing/2014/main" id="{EA6D7C1F-405A-4AE8-8BAC-3D3E3E2FC1D4}"/>
              </a:ext>
            </a:extLst>
          </p:cNvPr>
          <p:cNvPicPr>
            <a:picLocks noChangeAspect="1"/>
          </p:cNvPicPr>
          <p:nvPr/>
        </p:nvPicPr>
        <p:blipFill>
          <a:blip r:embed="rId2"/>
          <a:stretch>
            <a:fillRect/>
          </a:stretch>
        </p:blipFill>
        <p:spPr>
          <a:xfrm>
            <a:off x="5624022" y="1912776"/>
            <a:ext cx="6480221" cy="4322924"/>
          </a:xfrm>
          <a:prstGeom prst="rect">
            <a:avLst/>
          </a:prstGeom>
        </p:spPr>
      </p:pic>
    </p:spTree>
    <p:extLst>
      <p:ext uri="{BB962C8B-B14F-4D97-AF65-F5344CB8AC3E}">
        <p14:creationId xmlns:p14="http://schemas.microsoft.com/office/powerpoint/2010/main" val="3672134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4EC5-68D5-9634-1EEA-F32E51DA36F8}"/>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INFS 792 Agentic AI Systems (2025)</a:t>
            </a:r>
          </a:p>
        </p:txBody>
      </p:sp>
      <p:sp>
        <p:nvSpPr>
          <p:cNvPr id="3" name="Content Placeholder 2">
            <a:extLst>
              <a:ext uri="{FF2B5EF4-FFF2-40B4-BE49-F238E27FC236}">
                <a16:creationId xmlns:a16="http://schemas.microsoft.com/office/drawing/2014/main" id="{69B4A257-3679-D217-B1EE-5312AC73C762}"/>
              </a:ext>
            </a:extLst>
          </p:cNvPr>
          <p:cNvSpPr>
            <a:spLocks noGrp="1"/>
          </p:cNvSpPr>
          <p:nvPr>
            <p:ph idx="1"/>
          </p:nvPr>
        </p:nvSpPr>
        <p:spPr/>
        <p:txBody>
          <a:bodyPr/>
          <a:lstStyle/>
          <a:p>
            <a:r>
              <a:rPr lang="en-US" dirty="0"/>
              <a:t>First 6-week summer course</a:t>
            </a:r>
          </a:p>
        </p:txBody>
      </p:sp>
    </p:spTree>
    <p:extLst>
      <p:ext uri="{BB962C8B-B14F-4D97-AF65-F5344CB8AC3E}">
        <p14:creationId xmlns:p14="http://schemas.microsoft.com/office/powerpoint/2010/main" val="3105345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28731</TotalTime>
  <Words>5068</Words>
  <Application>Microsoft Office PowerPoint</Application>
  <PresentationFormat>Widescreen</PresentationFormat>
  <Paragraphs>518</Paragraphs>
  <Slides>66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66</vt:i4>
      </vt:variant>
    </vt:vector>
  </HeadingPairs>
  <TitlesOfParts>
    <vt:vector size="79" baseType="lpstr">
      <vt:lpstr>Consolas</vt:lpstr>
      <vt:lpstr>Calibri Light</vt:lpstr>
      <vt:lpstr>urw-din</vt:lpstr>
      <vt:lpstr>Arial Unicode MS</vt:lpstr>
      <vt:lpstr>Courier New</vt:lpstr>
      <vt:lpstr>Arial</vt:lpstr>
      <vt:lpstr>Open Sans</vt:lpstr>
      <vt:lpstr>宋体</vt:lpstr>
      <vt:lpstr>Menlo</vt:lpstr>
      <vt:lpstr>Open Sans</vt:lpstr>
      <vt:lpstr>Cooper Black</vt:lpstr>
      <vt:lpstr>Calibri</vt:lpstr>
      <vt:lpstr>Office Theme</vt:lpstr>
      <vt:lpstr>Programming for Data Analytics Python for Data Science</vt:lpstr>
      <vt:lpstr>Objectives for Week 1</vt:lpstr>
      <vt:lpstr>INFS 772</vt:lpstr>
      <vt:lpstr>Grading Items</vt:lpstr>
      <vt:lpstr>New this year (2025) ~ course participation</vt:lpstr>
      <vt:lpstr>Textbooks for 772: PyData and MLPy (softcopies can be downloaded on D2L site)</vt:lpstr>
      <vt:lpstr>Additional Readings for last 2 weeks: Deep Learning with Python</vt:lpstr>
      <vt:lpstr>INFS 778 Deep Learning  Summer 2025  for (advanced) students (quantitative/analytical/mathematical)</vt:lpstr>
      <vt:lpstr>INFS 792 Agentic AI Systems (2025)</vt:lpstr>
      <vt:lpstr>Connections among the courses?</vt:lpstr>
      <vt:lpstr>My courses (and major libraries covered):  The Data Science Pyramid</vt:lpstr>
      <vt:lpstr>PowerPoint Presentation</vt:lpstr>
      <vt:lpstr>The top 9 Python Packages You Need For Machine Learning and Data Science</vt:lpstr>
      <vt:lpstr>In November 2016, scikit-learn became a No. 1 open source machine learning project for Python, according to KDNuggets.</vt:lpstr>
      <vt:lpstr>INSTRUCTOR INFORMATION:</vt:lpstr>
      <vt:lpstr>COURSE DESCRIPTION&amp; GOALS</vt:lpstr>
      <vt:lpstr>Upon completion of this course,  the students should be able to:</vt:lpstr>
      <vt:lpstr>How is the course/lecture delivered?</vt:lpstr>
      <vt:lpstr>This is NOT… (What to expect)</vt:lpstr>
      <vt:lpstr>Installing Anaconda Python</vt:lpstr>
      <vt:lpstr>Python!</vt:lpstr>
      <vt:lpstr>I recommend you use formal sources for tutorial/examples/documentations</vt:lpstr>
      <vt:lpstr>Checking Python Install</vt:lpstr>
      <vt:lpstr>Python script (.py), IPython, !type, %run</vt:lpstr>
      <vt:lpstr>Mini-Exercise: run python script under different modes (about 5 mins) </vt:lpstr>
      <vt:lpstr>Testing Jupyter Notebook</vt:lpstr>
      <vt:lpstr>Work with a Notebook (browser-based)</vt:lpstr>
      <vt:lpstr>Week 2 Outline</vt:lpstr>
      <vt:lpstr>Week 3</vt:lpstr>
      <vt:lpstr>Light introductions to the libraries</vt:lpstr>
      <vt:lpstr>PowerPoint Presentation</vt:lpstr>
      <vt:lpstr>Pandas</vt:lpstr>
      <vt:lpstr>PowerPoint Presentation</vt:lpstr>
      <vt:lpstr>matplotlib</vt:lpstr>
      <vt:lpstr>PowerPoint Presentation</vt:lpstr>
      <vt:lpstr>Scikit-learn</vt:lpstr>
      <vt:lpstr>PowerPoint Presentation</vt:lpstr>
      <vt:lpstr>TensorFlow 2</vt:lpstr>
      <vt:lpstr>PowerPoint Presentation</vt:lpstr>
      <vt:lpstr>Keras</vt:lpstr>
      <vt:lpstr>PowerPoint Presentation</vt:lpstr>
      <vt:lpstr>Some Python Basics</vt:lpstr>
      <vt:lpstr>Slicing (1-d examples)</vt:lpstr>
      <vt:lpstr>Key skills (my definition) for Data Scientists</vt:lpstr>
      <vt:lpstr>Indenting code blocks (and for loop)</vt:lpstr>
      <vt:lpstr>VGG-16: a 16-hidden-layer deep neural network</vt:lpstr>
      <vt:lpstr>Instructions on Self-paced Exercise 1</vt:lpstr>
      <vt:lpstr>PowerPoint Presentation</vt:lpstr>
      <vt:lpstr>Outline for Week 3</vt:lpstr>
      <vt:lpstr>Review</vt:lpstr>
      <vt:lpstr>Classes</vt:lpstr>
      <vt:lpstr>attribute references and instantiation</vt:lpstr>
      <vt:lpstr>What is Jupyter Notebook?</vt:lpstr>
      <vt:lpstr>What is a Notebook Server? What is a Kernel?</vt:lpstr>
      <vt:lpstr>The kernel</vt:lpstr>
      <vt:lpstr>Exporting notebooks to other formats</vt:lpstr>
      <vt:lpstr>Nbviewer</vt:lpstr>
      <vt:lpstr>Installing Anaconda Python/Jupyter Notebook</vt:lpstr>
      <vt:lpstr>Testing Jupyter Notebook</vt:lpstr>
      <vt:lpstr>PowerPoint Presentation</vt:lpstr>
      <vt:lpstr>Work with a Notebook (browser-based)</vt:lpstr>
      <vt:lpstr>What is JupyterLab?</vt:lpstr>
      <vt:lpstr>JupyterLab</vt:lpstr>
      <vt:lpstr>JupyterLab for Interactive Computing</vt:lpstr>
      <vt:lpstr>JupyterLab: A Quick Demo</vt:lpstr>
      <vt:lpstr>What is JupyterHub?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Analytics</dc:title>
  <dc:creator>Zeng, David</dc:creator>
  <cp:lastModifiedBy>Zeng, David</cp:lastModifiedBy>
  <cp:revision>145</cp:revision>
  <dcterms:created xsi:type="dcterms:W3CDTF">2018-01-08T16:19:48Z</dcterms:created>
  <dcterms:modified xsi:type="dcterms:W3CDTF">2025-01-16T17:57:11Z</dcterms:modified>
</cp:coreProperties>
</file>