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51"/>
  </p:notesMasterIdLst>
  <p:sldIdLst>
    <p:sldId id="305" r:id="rId2"/>
    <p:sldId id="299" r:id="rId3"/>
    <p:sldId id="306" r:id="rId4"/>
    <p:sldId id="308" r:id="rId5"/>
    <p:sldId id="309" r:id="rId6"/>
    <p:sldId id="307" r:id="rId7"/>
    <p:sldId id="310" r:id="rId8"/>
    <p:sldId id="311" r:id="rId9"/>
    <p:sldId id="313" r:id="rId10"/>
    <p:sldId id="314" r:id="rId11"/>
    <p:sldId id="343" r:id="rId12"/>
    <p:sldId id="312" r:id="rId13"/>
    <p:sldId id="315" r:id="rId14"/>
    <p:sldId id="317" r:id="rId15"/>
    <p:sldId id="318" r:id="rId16"/>
    <p:sldId id="316" r:id="rId17"/>
    <p:sldId id="320" r:id="rId18"/>
    <p:sldId id="319" r:id="rId19"/>
    <p:sldId id="321" r:id="rId20"/>
    <p:sldId id="322" r:id="rId21"/>
    <p:sldId id="323" r:id="rId22"/>
    <p:sldId id="324" r:id="rId23"/>
    <p:sldId id="325" r:id="rId24"/>
    <p:sldId id="326" r:id="rId25"/>
    <p:sldId id="327" r:id="rId26"/>
    <p:sldId id="329" r:id="rId27"/>
    <p:sldId id="330" r:id="rId28"/>
    <p:sldId id="328" r:id="rId29"/>
    <p:sldId id="331" r:id="rId30"/>
    <p:sldId id="333" r:id="rId31"/>
    <p:sldId id="334" r:id="rId32"/>
    <p:sldId id="335" r:id="rId33"/>
    <p:sldId id="336" r:id="rId34"/>
    <p:sldId id="337" r:id="rId35"/>
    <p:sldId id="338" r:id="rId36"/>
    <p:sldId id="339" r:id="rId37"/>
    <p:sldId id="356" r:id="rId38"/>
    <p:sldId id="357" r:id="rId39"/>
    <p:sldId id="342" r:id="rId40"/>
    <p:sldId id="346" r:id="rId41"/>
    <p:sldId id="358" r:id="rId42"/>
    <p:sldId id="340" r:id="rId43"/>
    <p:sldId id="341" r:id="rId44"/>
    <p:sldId id="360" r:id="rId45"/>
    <p:sldId id="355" r:id="rId46"/>
    <p:sldId id="354" r:id="rId47"/>
    <p:sldId id="344" r:id="rId48"/>
    <p:sldId id="359" r:id="rId49"/>
    <p:sldId id="265" r:id="rId50"/>
  </p:sldIdLst>
  <p:sldSz cx="10287000" cy="6858000" type="35mm"/>
  <p:notesSz cx="6858000" cy="9144000"/>
  <p:defaultTextStyle>
    <a:defPPr>
      <a:defRPr lang="vi-VN"/>
    </a:defPPr>
    <a:lvl1pPr marL="0" algn="l" defTabSz="1041044" rtl="0" eaLnBrk="1" latinLnBrk="0" hangingPunct="1">
      <a:defRPr sz="2000" kern="1200">
        <a:solidFill>
          <a:schemeClr val="tx1"/>
        </a:solidFill>
        <a:latin typeface="+mn-lt"/>
        <a:ea typeface="+mn-ea"/>
        <a:cs typeface="+mn-cs"/>
      </a:defRPr>
    </a:lvl1pPr>
    <a:lvl2pPr marL="520522" algn="l" defTabSz="1041044" rtl="0" eaLnBrk="1" latinLnBrk="0" hangingPunct="1">
      <a:defRPr sz="2000" kern="1200">
        <a:solidFill>
          <a:schemeClr val="tx1"/>
        </a:solidFill>
        <a:latin typeface="+mn-lt"/>
        <a:ea typeface="+mn-ea"/>
        <a:cs typeface="+mn-cs"/>
      </a:defRPr>
    </a:lvl2pPr>
    <a:lvl3pPr marL="1041044" algn="l" defTabSz="1041044" rtl="0" eaLnBrk="1" latinLnBrk="0" hangingPunct="1">
      <a:defRPr sz="2000" kern="1200">
        <a:solidFill>
          <a:schemeClr val="tx1"/>
        </a:solidFill>
        <a:latin typeface="+mn-lt"/>
        <a:ea typeface="+mn-ea"/>
        <a:cs typeface="+mn-cs"/>
      </a:defRPr>
    </a:lvl3pPr>
    <a:lvl4pPr marL="1561567" algn="l" defTabSz="1041044" rtl="0" eaLnBrk="1" latinLnBrk="0" hangingPunct="1">
      <a:defRPr sz="2000" kern="1200">
        <a:solidFill>
          <a:schemeClr val="tx1"/>
        </a:solidFill>
        <a:latin typeface="+mn-lt"/>
        <a:ea typeface="+mn-ea"/>
        <a:cs typeface="+mn-cs"/>
      </a:defRPr>
    </a:lvl4pPr>
    <a:lvl5pPr marL="2082089" algn="l" defTabSz="1041044" rtl="0" eaLnBrk="1" latinLnBrk="0" hangingPunct="1">
      <a:defRPr sz="2000" kern="1200">
        <a:solidFill>
          <a:schemeClr val="tx1"/>
        </a:solidFill>
        <a:latin typeface="+mn-lt"/>
        <a:ea typeface="+mn-ea"/>
        <a:cs typeface="+mn-cs"/>
      </a:defRPr>
    </a:lvl5pPr>
    <a:lvl6pPr marL="2602611" algn="l" defTabSz="1041044" rtl="0" eaLnBrk="1" latinLnBrk="0" hangingPunct="1">
      <a:defRPr sz="2000" kern="1200">
        <a:solidFill>
          <a:schemeClr val="tx1"/>
        </a:solidFill>
        <a:latin typeface="+mn-lt"/>
        <a:ea typeface="+mn-ea"/>
        <a:cs typeface="+mn-cs"/>
      </a:defRPr>
    </a:lvl6pPr>
    <a:lvl7pPr marL="3123133" algn="l" defTabSz="1041044" rtl="0" eaLnBrk="1" latinLnBrk="0" hangingPunct="1">
      <a:defRPr sz="2000" kern="1200">
        <a:solidFill>
          <a:schemeClr val="tx1"/>
        </a:solidFill>
        <a:latin typeface="+mn-lt"/>
        <a:ea typeface="+mn-ea"/>
        <a:cs typeface="+mn-cs"/>
      </a:defRPr>
    </a:lvl7pPr>
    <a:lvl8pPr marL="3643655" algn="l" defTabSz="1041044" rtl="0" eaLnBrk="1" latinLnBrk="0" hangingPunct="1">
      <a:defRPr sz="2000" kern="1200">
        <a:solidFill>
          <a:schemeClr val="tx1"/>
        </a:solidFill>
        <a:latin typeface="+mn-lt"/>
        <a:ea typeface="+mn-ea"/>
        <a:cs typeface="+mn-cs"/>
      </a:defRPr>
    </a:lvl8pPr>
    <a:lvl9pPr marL="4164178" algn="l" defTabSz="104104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2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94B"/>
    <a:srgbClr val="FF0066"/>
    <a:srgbClr val="0000FF"/>
    <a:srgbClr val="0D8E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1" autoAdjust="0"/>
    <p:restoredTop sz="96092" autoAdjust="0"/>
  </p:normalViewPr>
  <p:slideViewPr>
    <p:cSldViewPr>
      <p:cViewPr varScale="1">
        <p:scale>
          <a:sx n="66" d="100"/>
          <a:sy n="66" d="100"/>
        </p:scale>
        <p:origin x="1176" y="32"/>
      </p:cViewPr>
      <p:guideLst>
        <p:guide orient="horz" pos="2161"/>
        <p:guide pos="3240"/>
      </p:guideLst>
    </p:cSldViewPr>
  </p:slideViewPr>
  <p:outlineViewPr>
    <p:cViewPr>
      <p:scale>
        <a:sx n="33" d="100"/>
        <a:sy n="33" d="100"/>
      </p:scale>
      <p:origin x="42" y="1526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583693-2DF8-4331-9992-1E94EDAA209F}" type="datetimeFigureOut">
              <a:rPr lang="vi-VN" smtClean="0"/>
              <a:t>04/10/2022</a:t>
            </a:fld>
            <a:endParaRPr lang="vi-VN"/>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B7DE39-524D-47F3-9B19-31A9B31B8792}" type="slidenum">
              <a:rPr lang="vi-VN" smtClean="0"/>
              <a:t>‹#›</a:t>
            </a:fld>
            <a:endParaRPr lang="vi-VN"/>
          </a:p>
        </p:txBody>
      </p:sp>
    </p:spTree>
    <p:extLst>
      <p:ext uri="{BB962C8B-B14F-4D97-AF65-F5344CB8AC3E}">
        <p14:creationId xmlns:p14="http://schemas.microsoft.com/office/powerpoint/2010/main" val="2226779658"/>
      </p:ext>
    </p:extLst>
  </p:cSld>
  <p:clrMap bg1="lt1" tx1="dk1" bg2="lt2" tx2="dk2" accent1="accent1" accent2="accent2" accent3="accent3" accent4="accent4" accent5="accent5" accent6="accent6" hlink="hlink" folHlink="folHlink"/>
  <p:notesStyle>
    <a:lvl1pPr marL="0" algn="l" defTabSz="1041044" rtl="0" eaLnBrk="1" latinLnBrk="0" hangingPunct="1">
      <a:defRPr sz="1400" kern="1200">
        <a:solidFill>
          <a:schemeClr val="tx1"/>
        </a:solidFill>
        <a:latin typeface="+mn-lt"/>
        <a:ea typeface="+mn-ea"/>
        <a:cs typeface="+mn-cs"/>
      </a:defRPr>
    </a:lvl1pPr>
    <a:lvl2pPr marL="520522" algn="l" defTabSz="1041044" rtl="0" eaLnBrk="1" latinLnBrk="0" hangingPunct="1">
      <a:defRPr sz="1400" kern="1200">
        <a:solidFill>
          <a:schemeClr val="tx1"/>
        </a:solidFill>
        <a:latin typeface="+mn-lt"/>
        <a:ea typeface="+mn-ea"/>
        <a:cs typeface="+mn-cs"/>
      </a:defRPr>
    </a:lvl2pPr>
    <a:lvl3pPr marL="1041044" algn="l" defTabSz="1041044" rtl="0" eaLnBrk="1" latinLnBrk="0" hangingPunct="1">
      <a:defRPr sz="1400" kern="1200">
        <a:solidFill>
          <a:schemeClr val="tx1"/>
        </a:solidFill>
        <a:latin typeface="+mn-lt"/>
        <a:ea typeface="+mn-ea"/>
        <a:cs typeface="+mn-cs"/>
      </a:defRPr>
    </a:lvl3pPr>
    <a:lvl4pPr marL="1561567" algn="l" defTabSz="1041044" rtl="0" eaLnBrk="1" latinLnBrk="0" hangingPunct="1">
      <a:defRPr sz="1400" kern="1200">
        <a:solidFill>
          <a:schemeClr val="tx1"/>
        </a:solidFill>
        <a:latin typeface="+mn-lt"/>
        <a:ea typeface="+mn-ea"/>
        <a:cs typeface="+mn-cs"/>
      </a:defRPr>
    </a:lvl4pPr>
    <a:lvl5pPr marL="2082089" algn="l" defTabSz="1041044" rtl="0" eaLnBrk="1" latinLnBrk="0" hangingPunct="1">
      <a:defRPr sz="1400" kern="1200">
        <a:solidFill>
          <a:schemeClr val="tx1"/>
        </a:solidFill>
        <a:latin typeface="+mn-lt"/>
        <a:ea typeface="+mn-ea"/>
        <a:cs typeface="+mn-cs"/>
      </a:defRPr>
    </a:lvl5pPr>
    <a:lvl6pPr marL="2602611" algn="l" defTabSz="1041044" rtl="0" eaLnBrk="1" latinLnBrk="0" hangingPunct="1">
      <a:defRPr sz="1400" kern="1200">
        <a:solidFill>
          <a:schemeClr val="tx1"/>
        </a:solidFill>
        <a:latin typeface="+mn-lt"/>
        <a:ea typeface="+mn-ea"/>
        <a:cs typeface="+mn-cs"/>
      </a:defRPr>
    </a:lvl6pPr>
    <a:lvl7pPr marL="3123133" algn="l" defTabSz="1041044" rtl="0" eaLnBrk="1" latinLnBrk="0" hangingPunct="1">
      <a:defRPr sz="1400" kern="1200">
        <a:solidFill>
          <a:schemeClr val="tx1"/>
        </a:solidFill>
        <a:latin typeface="+mn-lt"/>
        <a:ea typeface="+mn-ea"/>
        <a:cs typeface="+mn-cs"/>
      </a:defRPr>
    </a:lvl7pPr>
    <a:lvl8pPr marL="3643655" algn="l" defTabSz="1041044" rtl="0" eaLnBrk="1" latinLnBrk="0" hangingPunct="1">
      <a:defRPr sz="1400" kern="1200">
        <a:solidFill>
          <a:schemeClr val="tx1"/>
        </a:solidFill>
        <a:latin typeface="+mn-lt"/>
        <a:ea typeface="+mn-ea"/>
        <a:cs typeface="+mn-cs"/>
      </a:defRPr>
    </a:lvl8pPr>
    <a:lvl9pPr marL="4164178" algn="l" defTabSz="1041044"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1</a:t>
            </a:fld>
            <a:endParaRPr lang="vi-VN"/>
          </a:p>
        </p:txBody>
      </p:sp>
    </p:spTree>
    <p:extLst>
      <p:ext uri="{BB962C8B-B14F-4D97-AF65-F5344CB8AC3E}">
        <p14:creationId xmlns:p14="http://schemas.microsoft.com/office/powerpoint/2010/main" val="3981706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10</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11</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12</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13</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14</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15</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16</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17</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18</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19</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2</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20</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21</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22</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23</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24</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25</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26</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27</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28</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29</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3</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30</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31</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32</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33</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34</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35</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36</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37</a:t>
            </a:fld>
            <a:endParaRPr lang="vi-VN"/>
          </a:p>
        </p:txBody>
      </p:sp>
    </p:spTree>
    <p:extLst>
      <p:ext uri="{BB962C8B-B14F-4D97-AF65-F5344CB8AC3E}">
        <p14:creationId xmlns:p14="http://schemas.microsoft.com/office/powerpoint/2010/main" val="26030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38</a:t>
            </a:fld>
            <a:endParaRPr lang="vi-VN"/>
          </a:p>
        </p:txBody>
      </p:sp>
    </p:spTree>
    <p:extLst>
      <p:ext uri="{BB962C8B-B14F-4D97-AF65-F5344CB8AC3E}">
        <p14:creationId xmlns:p14="http://schemas.microsoft.com/office/powerpoint/2010/main" val="78954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39</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4</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40</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41</a:t>
            </a:fld>
            <a:endParaRPr lang="vi-VN"/>
          </a:p>
        </p:txBody>
      </p:sp>
    </p:spTree>
    <p:extLst>
      <p:ext uri="{BB962C8B-B14F-4D97-AF65-F5344CB8AC3E}">
        <p14:creationId xmlns:p14="http://schemas.microsoft.com/office/powerpoint/2010/main" val="16680894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42</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43</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44</a:t>
            </a:fld>
            <a:endParaRPr lang="vi-VN"/>
          </a:p>
        </p:txBody>
      </p:sp>
    </p:spTree>
    <p:extLst>
      <p:ext uri="{BB962C8B-B14F-4D97-AF65-F5344CB8AC3E}">
        <p14:creationId xmlns:p14="http://schemas.microsoft.com/office/powerpoint/2010/main" val="6074962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45</a:t>
            </a:fld>
            <a:endParaRPr lang="vi-VN"/>
          </a:p>
        </p:txBody>
      </p:sp>
    </p:spTree>
    <p:extLst>
      <p:ext uri="{BB962C8B-B14F-4D97-AF65-F5344CB8AC3E}">
        <p14:creationId xmlns:p14="http://schemas.microsoft.com/office/powerpoint/2010/main" val="40269059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46</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47</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48</a:t>
            </a:fld>
            <a:endParaRPr lang="vi-VN"/>
          </a:p>
        </p:txBody>
      </p:sp>
    </p:spTree>
    <p:extLst>
      <p:ext uri="{BB962C8B-B14F-4D97-AF65-F5344CB8AC3E}">
        <p14:creationId xmlns:p14="http://schemas.microsoft.com/office/powerpoint/2010/main" val="1161361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5</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6</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7</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8</a:t>
            </a:fld>
            <a:endParaRPr lang="vi-VN"/>
          </a:p>
        </p:txBody>
      </p:sp>
    </p:spTree>
    <p:extLst>
      <p:ext uri="{BB962C8B-B14F-4D97-AF65-F5344CB8AC3E}">
        <p14:creationId xmlns:p14="http://schemas.microsoft.com/office/powerpoint/2010/main" val="1225031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CB7DE39-524D-47F3-9B19-31A9B31B8792}" type="slidenum">
              <a:rPr lang="vi-VN" smtClean="0"/>
              <a:t>9</a:t>
            </a:fld>
            <a:endParaRPr lang="vi-VN"/>
          </a:p>
        </p:txBody>
      </p:sp>
    </p:spTree>
    <p:extLst>
      <p:ext uri="{BB962C8B-B14F-4D97-AF65-F5344CB8AC3E}">
        <p14:creationId xmlns:p14="http://schemas.microsoft.com/office/powerpoint/2010/main" val="1225031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30"/>
            <a:ext cx="8743950" cy="1470025"/>
          </a:xfrm>
        </p:spPr>
        <p:txBody>
          <a:bodyPr/>
          <a:lstStyle/>
          <a:p>
            <a:r>
              <a:rPr lang="en-US"/>
              <a:t>Click to edit Master title style</a:t>
            </a:r>
            <a:endParaRPr lang="vi-VN"/>
          </a:p>
        </p:txBody>
      </p:sp>
      <p:sp>
        <p:nvSpPr>
          <p:cNvPr id="3" name="Subtitle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520522" indent="0" algn="ctr">
              <a:buNone/>
              <a:defRPr>
                <a:solidFill>
                  <a:schemeClr val="tx1">
                    <a:tint val="75000"/>
                  </a:schemeClr>
                </a:solidFill>
              </a:defRPr>
            </a:lvl2pPr>
            <a:lvl3pPr marL="1041044" indent="0" algn="ctr">
              <a:buNone/>
              <a:defRPr>
                <a:solidFill>
                  <a:schemeClr val="tx1">
                    <a:tint val="75000"/>
                  </a:schemeClr>
                </a:solidFill>
              </a:defRPr>
            </a:lvl3pPr>
            <a:lvl4pPr marL="1561567" indent="0" algn="ctr">
              <a:buNone/>
              <a:defRPr>
                <a:solidFill>
                  <a:schemeClr val="tx1">
                    <a:tint val="75000"/>
                  </a:schemeClr>
                </a:solidFill>
              </a:defRPr>
            </a:lvl4pPr>
            <a:lvl5pPr marL="2082089" indent="0" algn="ctr">
              <a:buNone/>
              <a:defRPr>
                <a:solidFill>
                  <a:schemeClr val="tx1">
                    <a:tint val="75000"/>
                  </a:schemeClr>
                </a:solidFill>
              </a:defRPr>
            </a:lvl5pPr>
            <a:lvl6pPr marL="2602611" indent="0" algn="ctr">
              <a:buNone/>
              <a:defRPr>
                <a:solidFill>
                  <a:schemeClr val="tx1">
                    <a:tint val="75000"/>
                  </a:schemeClr>
                </a:solidFill>
              </a:defRPr>
            </a:lvl6pPr>
            <a:lvl7pPr marL="3123133" indent="0" algn="ctr">
              <a:buNone/>
              <a:defRPr>
                <a:solidFill>
                  <a:schemeClr val="tx1">
                    <a:tint val="75000"/>
                  </a:schemeClr>
                </a:solidFill>
              </a:defRPr>
            </a:lvl7pPr>
            <a:lvl8pPr marL="3643655" indent="0" algn="ctr">
              <a:buNone/>
              <a:defRPr>
                <a:solidFill>
                  <a:schemeClr val="tx1">
                    <a:tint val="75000"/>
                  </a:schemeClr>
                </a:solidFill>
              </a:defRPr>
            </a:lvl8pPr>
            <a:lvl9pPr marL="4164178"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1FC93F78-42A9-4A2C-9821-0BA1A20C3D26}" type="datetime1">
              <a:rPr lang="vi-VN" smtClean="0"/>
              <a:t>04/10/2022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27808B0-DB8A-471C-82EF-CF06681341D9}" type="slidenum">
              <a:rPr lang="vi-VN" smtClean="0"/>
              <a:t>‹#›</a:t>
            </a:fld>
            <a:endParaRPr lang="vi-VN"/>
          </a:p>
        </p:txBody>
      </p:sp>
    </p:spTree>
    <p:extLst>
      <p:ext uri="{BB962C8B-B14F-4D97-AF65-F5344CB8AC3E}">
        <p14:creationId xmlns:p14="http://schemas.microsoft.com/office/powerpoint/2010/main" val="2307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FD1B7337-33BE-4CEB-929A-F70E3D8A92E3}" type="datetime1">
              <a:rPr lang="vi-VN" smtClean="0"/>
              <a:t>04/10/2022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27808B0-DB8A-471C-82EF-CF06681341D9}" type="slidenum">
              <a:rPr lang="vi-VN" smtClean="0"/>
              <a:t>‹#›</a:t>
            </a:fld>
            <a:endParaRPr lang="vi-VN"/>
          </a:p>
        </p:txBody>
      </p:sp>
    </p:spTree>
    <p:extLst>
      <p:ext uri="{BB962C8B-B14F-4D97-AF65-F5344CB8AC3E}">
        <p14:creationId xmlns:p14="http://schemas.microsoft.com/office/powerpoint/2010/main" val="436491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39"/>
            <a:ext cx="2314575" cy="5851526"/>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514350" y="274639"/>
            <a:ext cx="6772275"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DB2FD150-B1FB-4C8E-A2A2-B559A2168736}" type="datetime1">
              <a:rPr lang="vi-VN" smtClean="0"/>
              <a:t>04/10/2022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27808B0-DB8A-471C-82EF-CF06681341D9}" type="slidenum">
              <a:rPr lang="vi-VN" smtClean="0"/>
              <a:t>‹#›</a:t>
            </a:fld>
            <a:endParaRPr lang="vi-VN"/>
          </a:p>
        </p:txBody>
      </p:sp>
    </p:spTree>
    <p:extLst>
      <p:ext uri="{BB962C8B-B14F-4D97-AF65-F5344CB8AC3E}">
        <p14:creationId xmlns:p14="http://schemas.microsoft.com/office/powerpoint/2010/main" val="417851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F07B9503-6DD9-4446-8B71-644EDCABD314}" type="datetime1">
              <a:rPr lang="vi-VN" smtClean="0"/>
              <a:t>04/10/2022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27808B0-DB8A-471C-82EF-CF06681341D9}" type="slidenum">
              <a:rPr lang="vi-VN" smtClean="0"/>
              <a:t>‹#›</a:t>
            </a:fld>
            <a:endParaRPr lang="vi-VN"/>
          </a:p>
        </p:txBody>
      </p:sp>
    </p:spTree>
    <p:extLst>
      <p:ext uri="{BB962C8B-B14F-4D97-AF65-F5344CB8AC3E}">
        <p14:creationId xmlns:p14="http://schemas.microsoft.com/office/powerpoint/2010/main" val="232299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1"/>
            <a:ext cx="8743950" cy="1362074"/>
          </a:xfrm>
        </p:spPr>
        <p:txBody>
          <a:bodyPr anchor="t"/>
          <a:lstStyle>
            <a:lvl1pPr algn="l">
              <a:defRPr sz="4600" b="1" cap="all"/>
            </a:lvl1pPr>
          </a:lstStyle>
          <a:p>
            <a:r>
              <a:rPr lang="en-US"/>
              <a:t>Click to edit Master title style</a:t>
            </a:r>
            <a:endParaRPr lang="vi-VN"/>
          </a:p>
        </p:txBody>
      </p:sp>
      <p:sp>
        <p:nvSpPr>
          <p:cNvPr id="3" name="Text Placeholder 2"/>
          <p:cNvSpPr>
            <a:spLocks noGrp="1"/>
          </p:cNvSpPr>
          <p:nvPr>
            <p:ph type="body" idx="1"/>
          </p:nvPr>
        </p:nvSpPr>
        <p:spPr>
          <a:xfrm>
            <a:off x="812602" y="2906715"/>
            <a:ext cx="8743950" cy="1500187"/>
          </a:xfrm>
        </p:spPr>
        <p:txBody>
          <a:bodyPr anchor="b"/>
          <a:lstStyle>
            <a:lvl1pPr marL="0" indent="0">
              <a:buNone/>
              <a:defRPr sz="2300">
                <a:solidFill>
                  <a:schemeClr val="tx1">
                    <a:tint val="75000"/>
                  </a:schemeClr>
                </a:solidFill>
              </a:defRPr>
            </a:lvl1pPr>
            <a:lvl2pPr marL="520522" indent="0">
              <a:buNone/>
              <a:defRPr sz="2000">
                <a:solidFill>
                  <a:schemeClr val="tx1">
                    <a:tint val="75000"/>
                  </a:schemeClr>
                </a:solidFill>
              </a:defRPr>
            </a:lvl2pPr>
            <a:lvl3pPr marL="1041044" indent="0">
              <a:buNone/>
              <a:defRPr sz="1800">
                <a:solidFill>
                  <a:schemeClr val="tx1">
                    <a:tint val="75000"/>
                  </a:schemeClr>
                </a:solidFill>
              </a:defRPr>
            </a:lvl3pPr>
            <a:lvl4pPr marL="1561567" indent="0">
              <a:buNone/>
              <a:defRPr sz="1600">
                <a:solidFill>
                  <a:schemeClr val="tx1">
                    <a:tint val="75000"/>
                  </a:schemeClr>
                </a:solidFill>
              </a:defRPr>
            </a:lvl4pPr>
            <a:lvl5pPr marL="2082089" indent="0">
              <a:buNone/>
              <a:defRPr sz="1600">
                <a:solidFill>
                  <a:schemeClr val="tx1">
                    <a:tint val="75000"/>
                  </a:schemeClr>
                </a:solidFill>
              </a:defRPr>
            </a:lvl5pPr>
            <a:lvl6pPr marL="2602611" indent="0">
              <a:buNone/>
              <a:defRPr sz="1600">
                <a:solidFill>
                  <a:schemeClr val="tx1">
                    <a:tint val="75000"/>
                  </a:schemeClr>
                </a:solidFill>
              </a:defRPr>
            </a:lvl6pPr>
            <a:lvl7pPr marL="3123133" indent="0">
              <a:buNone/>
              <a:defRPr sz="1600">
                <a:solidFill>
                  <a:schemeClr val="tx1">
                    <a:tint val="75000"/>
                  </a:schemeClr>
                </a:solidFill>
              </a:defRPr>
            </a:lvl7pPr>
            <a:lvl8pPr marL="3643655" indent="0">
              <a:buNone/>
              <a:defRPr sz="1600">
                <a:solidFill>
                  <a:schemeClr val="tx1">
                    <a:tint val="75000"/>
                  </a:schemeClr>
                </a:solidFill>
              </a:defRPr>
            </a:lvl8pPr>
            <a:lvl9pPr marL="416417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986E9-8493-42BF-A7C6-EE1810E96B4A}" type="datetime1">
              <a:rPr lang="vi-VN" smtClean="0"/>
              <a:t>04/10/2022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27808B0-DB8A-471C-82EF-CF06681341D9}" type="slidenum">
              <a:rPr lang="vi-VN" smtClean="0"/>
              <a:t>‹#›</a:t>
            </a:fld>
            <a:endParaRPr lang="vi-VN"/>
          </a:p>
        </p:txBody>
      </p:sp>
    </p:spTree>
    <p:extLst>
      <p:ext uri="{BB962C8B-B14F-4D97-AF65-F5344CB8AC3E}">
        <p14:creationId xmlns:p14="http://schemas.microsoft.com/office/powerpoint/2010/main" val="2568194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514350" y="1600204"/>
            <a:ext cx="4543425" cy="4525963"/>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5229225" y="1600204"/>
            <a:ext cx="4543425" cy="4525963"/>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8905EEE2-896C-48F9-8D0D-2D5367FD7444}" type="datetime1">
              <a:rPr lang="vi-VN" smtClean="0"/>
              <a:t>04/10/2022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27808B0-DB8A-471C-82EF-CF06681341D9}" type="slidenum">
              <a:rPr lang="vi-VN" smtClean="0"/>
              <a:t>‹#›</a:t>
            </a:fld>
            <a:endParaRPr lang="vi-VN"/>
          </a:p>
        </p:txBody>
      </p:sp>
    </p:spTree>
    <p:extLst>
      <p:ext uri="{BB962C8B-B14F-4D97-AF65-F5344CB8AC3E}">
        <p14:creationId xmlns:p14="http://schemas.microsoft.com/office/powerpoint/2010/main" val="294924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514351" y="1535115"/>
            <a:ext cx="4545211" cy="639762"/>
          </a:xfrm>
        </p:spPr>
        <p:txBody>
          <a:bodyPr anchor="b"/>
          <a:lstStyle>
            <a:lvl1pPr marL="0" indent="0">
              <a:buNone/>
              <a:defRPr sz="2700" b="1"/>
            </a:lvl1pPr>
            <a:lvl2pPr marL="520522" indent="0">
              <a:buNone/>
              <a:defRPr sz="2300" b="1"/>
            </a:lvl2pPr>
            <a:lvl3pPr marL="1041044" indent="0">
              <a:buNone/>
              <a:defRPr sz="2000" b="1"/>
            </a:lvl3pPr>
            <a:lvl4pPr marL="1561567" indent="0">
              <a:buNone/>
              <a:defRPr sz="1800" b="1"/>
            </a:lvl4pPr>
            <a:lvl5pPr marL="2082089" indent="0">
              <a:buNone/>
              <a:defRPr sz="1800" b="1"/>
            </a:lvl5pPr>
            <a:lvl6pPr marL="2602611" indent="0">
              <a:buNone/>
              <a:defRPr sz="1800" b="1"/>
            </a:lvl6pPr>
            <a:lvl7pPr marL="3123133" indent="0">
              <a:buNone/>
              <a:defRPr sz="1800" b="1"/>
            </a:lvl7pPr>
            <a:lvl8pPr marL="3643655" indent="0">
              <a:buNone/>
              <a:defRPr sz="1800" b="1"/>
            </a:lvl8pPr>
            <a:lvl9pPr marL="4164178" indent="0">
              <a:buNone/>
              <a:defRPr sz="1800" b="1"/>
            </a:lvl9pPr>
          </a:lstStyle>
          <a:p>
            <a:pPr lvl="0"/>
            <a:r>
              <a:rPr lang="en-US"/>
              <a:t>Click to edit Master text styles</a:t>
            </a:r>
          </a:p>
        </p:txBody>
      </p:sp>
      <p:sp>
        <p:nvSpPr>
          <p:cNvPr id="4" name="Content Placeholder 3"/>
          <p:cNvSpPr>
            <a:spLocks noGrp="1"/>
          </p:cNvSpPr>
          <p:nvPr>
            <p:ph sz="half" idx="2"/>
          </p:nvPr>
        </p:nvSpPr>
        <p:spPr>
          <a:xfrm>
            <a:off x="514351" y="2174876"/>
            <a:ext cx="4545211" cy="3951288"/>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5225658" y="1535115"/>
            <a:ext cx="4546998" cy="639762"/>
          </a:xfrm>
        </p:spPr>
        <p:txBody>
          <a:bodyPr anchor="b"/>
          <a:lstStyle>
            <a:lvl1pPr marL="0" indent="0">
              <a:buNone/>
              <a:defRPr sz="2700" b="1"/>
            </a:lvl1pPr>
            <a:lvl2pPr marL="520522" indent="0">
              <a:buNone/>
              <a:defRPr sz="2300" b="1"/>
            </a:lvl2pPr>
            <a:lvl3pPr marL="1041044" indent="0">
              <a:buNone/>
              <a:defRPr sz="2000" b="1"/>
            </a:lvl3pPr>
            <a:lvl4pPr marL="1561567" indent="0">
              <a:buNone/>
              <a:defRPr sz="1800" b="1"/>
            </a:lvl4pPr>
            <a:lvl5pPr marL="2082089" indent="0">
              <a:buNone/>
              <a:defRPr sz="1800" b="1"/>
            </a:lvl5pPr>
            <a:lvl6pPr marL="2602611" indent="0">
              <a:buNone/>
              <a:defRPr sz="1800" b="1"/>
            </a:lvl6pPr>
            <a:lvl7pPr marL="3123133" indent="0">
              <a:buNone/>
              <a:defRPr sz="1800" b="1"/>
            </a:lvl7pPr>
            <a:lvl8pPr marL="3643655" indent="0">
              <a:buNone/>
              <a:defRPr sz="1800" b="1"/>
            </a:lvl8pPr>
            <a:lvl9pPr marL="4164178"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225658" y="2174876"/>
            <a:ext cx="4546998" cy="3951288"/>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5856DFF7-F5D1-4741-9AFA-644592F6D88E}" type="datetime1">
              <a:rPr lang="vi-VN" smtClean="0"/>
              <a:t>04/10/2022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427808B0-DB8A-471C-82EF-CF06681341D9}" type="slidenum">
              <a:rPr lang="vi-VN" smtClean="0"/>
              <a:t>‹#›</a:t>
            </a:fld>
            <a:endParaRPr lang="vi-VN"/>
          </a:p>
        </p:txBody>
      </p:sp>
    </p:spTree>
    <p:extLst>
      <p:ext uri="{BB962C8B-B14F-4D97-AF65-F5344CB8AC3E}">
        <p14:creationId xmlns:p14="http://schemas.microsoft.com/office/powerpoint/2010/main" val="1022139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C57A1E72-38A2-4A3B-AB45-23AF396AC866}" type="datetime1">
              <a:rPr lang="vi-VN" smtClean="0"/>
              <a:t>04/10/2022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427808B0-DB8A-471C-82EF-CF06681341D9}" type="slidenum">
              <a:rPr lang="vi-VN" smtClean="0"/>
              <a:t>‹#›</a:t>
            </a:fld>
            <a:endParaRPr lang="vi-VN"/>
          </a:p>
        </p:txBody>
      </p:sp>
    </p:spTree>
    <p:extLst>
      <p:ext uri="{BB962C8B-B14F-4D97-AF65-F5344CB8AC3E}">
        <p14:creationId xmlns:p14="http://schemas.microsoft.com/office/powerpoint/2010/main" val="306964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66D5F-F7C9-4605-8742-978114C0C04F}" type="datetime1">
              <a:rPr lang="vi-VN" smtClean="0"/>
              <a:t>04/10/2022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427808B0-DB8A-471C-82EF-CF06681341D9}" type="slidenum">
              <a:rPr lang="vi-VN" smtClean="0"/>
              <a:t>‹#›</a:t>
            </a:fld>
            <a:endParaRPr lang="vi-VN"/>
          </a:p>
        </p:txBody>
      </p:sp>
    </p:spTree>
    <p:extLst>
      <p:ext uri="{BB962C8B-B14F-4D97-AF65-F5344CB8AC3E}">
        <p14:creationId xmlns:p14="http://schemas.microsoft.com/office/powerpoint/2010/main" val="104098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5" y="273049"/>
            <a:ext cx="3384352" cy="1162050"/>
          </a:xfrm>
        </p:spPr>
        <p:txBody>
          <a:bodyPr anchor="b"/>
          <a:lstStyle>
            <a:lvl1pPr algn="l">
              <a:defRPr sz="2300" b="1"/>
            </a:lvl1pPr>
          </a:lstStyle>
          <a:p>
            <a:r>
              <a:rPr lang="en-US"/>
              <a:t>Click to edit Master title style</a:t>
            </a:r>
            <a:endParaRPr lang="vi-VN"/>
          </a:p>
        </p:txBody>
      </p:sp>
      <p:sp>
        <p:nvSpPr>
          <p:cNvPr id="3" name="Content Placeholder 2"/>
          <p:cNvSpPr>
            <a:spLocks noGrp="1"/>
          </p:cNvSpPr>
          <p:nvPr>
            <p:ph idx="1"/>
          </p:nvPr>
        </p:nvSpPr>
        <p:spPr>
          <a:xfrm>
            <a:off x="4021932" y="273052"/>
            <a:ext cx="5750718" cy="5853114"/>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514355" y="1435102"/>
            <a:ext cx="3384352" cy="4691062"/>
          </a:xfrm>
        </p:spPr>
        <p:txBody>
          <a:bodyPr/>
          <a:lstStyle>
            <a:lvl1pPr marL="0" indent="0">
              <a:buNone/>
              <a:defRPr sz="1600"/>
            </a:lvl1pPr>
            <a:lvl2pPr marL="520522" indent="0">
              <a:buNone/>
              <a:defRPr sz="1400"/>
            </a:lvl2pPr>
            <a:lvl3pPr marL="1041044" indent="0">
              <a:buNone/>
              <a:defRPr sz="1100"/>
            </a:lvl3pPr>
            <a:lvl4pPr marL="1561567" indent="0">
              <a:buNone/>
              <a:defRPr sz="1000"/>
            </a:lvl4pPr>
            <a:lvl5pPr marL="2082089" indent="0">
              <a:buNone/>
              <a:defRPr sz="1000"/>
            </a:lvl5pPr>
            <a:lvl6pPr marL="2602611" indent="0">
              <a:buNone/>
              <a:defRPr sz="1000"/>
            </a:lvl6pPr>
            <a:lvl7pPr marL="3123133" indent="0">
              <a:buNone/>
              <a:defRPr sz="1000"/>
            </a:lvl7pPr>
            <a:lvl8pPr marL="3643655" indent="0">
              <a:buNone/>
              <a:defRPr sz="1000"/>
            </a:lvl8pPr>
            <a:lvl9pPr marL="416417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4ECAA-2B71-4DBD-B6F6-516935394A84}" type="datetime1">
              <a:rPr lang="vi-VN" smtClean="0"/>
              <a:t>04/10/2022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27808B0-DB8A-471C-82EF-CF06681341D9}" type="slidenum">
              <a:rPr lang="vi-VN" smtClean="0"/>
              <a:t>‹#›</a:t>
            </a:fld>
            <a:endParaRPr lang="vi-VN"/>
          </a:p>
        </p:txBody>
      </p:sp>
    </p:spTree>
    <p:extLst>
      <p:ext uri="{BB962C8B-B14F-4D97-AF65-F5344CB8AC3E}">
        <p14:creationId xmlns:p14="http://schemas.microsoft.com/office/powerpoint/2010/main" val="333817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4" y="4800601"/>
            <a:ext cx="6172200" cy="566738"/>
          </a:xfrm>
        </p:spPr>
        <p:txBody>
          <a:bodyPr anchor="b"/>
          <a:lstStyle>
            <a:lvl1pPr algn="l">
              <a:defRPr sz="2300" b="1"/>
            </a:lvl1pPr>
          </a:lstStyle>
          <a:p>
            <a:r>
              <a:rPr lang="en-US"/>
              <a:t>Click to edit Master title style</a:t>
            </a:r>
            <a:endParaRPr lang="vi-VN"/>
          </a:p>
        </p:txBody>
      </p:sp>
      <p:sp>
        <p:nvSpPr>
          <p:cNvPr id="3" name="Picture Placeholder 2"/>
          <p:cNvSpPr>
            <a:spLocks noGrp="1"/>
          </p:cNvSpPr>
          <p:nvPr>
            <p:ph type="pic" idx="1"/>
          </p:nvPr>
        </p:nvSpPr>
        <p:spPr>
          <a:xfrm>
            <a:off x="2016324" y="612775"/>
            <a:ext cx="6172200" cy="4114800"/>
          </a:xfrm>
        </p:spPr>
        <p:txBody>
          <a:bodyPr/>
          <a:lstStyle>
            <a:lvl1pPr marL="0" indent="0">
              <a:buNone/>
              <a:defRPr sz="3600"/>
            </a:lvl1pPr>
            <a:lvl2pPr marL="520522" indent="0">
              <a:buNone/>
              <a:defRPr sz="3200"/>
            </a:lvl2pPr>
            <a:lvl3pPr marL="1041044" indent="0">
              <a:buNone/>
              <a:defRPr sz="2700"/>
            </a:lvl3pPr>
            <a:lvl4pPr marL="1561567" indent="0">
              <a:buNone/>
              <a:defRPr sz="2300"/>
            </a:lvl4pPr>
            <a:lvl5pPr marL="2082089" indent="0">
              <a:buNone/>
              <a:defRPr sz="2300"/>
            </a:lvl5pPr>
            <a:lvl6pPr marL="2602611" indent="0">
              <a:buNone/>
              <a:defRPr sz="2300"/>
            </a:lvl6pPr>
            <a:lvl7pPr marL="3123133" indent="0">
              <a:buNone/>
              <a:defRPr sz="2300"/>
            </a:lvl7pPr>
            <a:lvl8pPr marL="3643655" indent="0">
              <a:buNone/>
              <a:defRPr sz="2300"/>
            </a:lvl8pPr>
            <a:lvl9pPr marL="4164178" indent="0">
              <a:buNone/>
              <a:defRPr sz="2300"/>
            </a:lvl9pPr>
          </a:lstStyle>
          <a:p>
            <a:endParaRPr lang="vi-VN"/>
          </a:p>
        </p:txBody>
      </p:sp>
      <p:sp>
        <p:nvSpPr>
          <p:cNvPr id="4" name="Text Placeholder 3"/>
          <p:cNvSpPr>
            <a:spLocks noGrp="1"/>
          </p:cNvSpPr>
          <p:nvPr>
            <p:ph type="body" sz="half" idx="2"/>
          </p:nvPr>
        </p:nvSpPr>
        <p:spPr>
          <a:xfrm>
            <a:off x="2016324" y="5367341"/>
            <a:ext cx="6172200" cy="804863"/>
          </a:xfrm>
        </p:spPr>
        <p:txBody>
          <a:bodyPr/>
          <a:lstStyle>
            <a:lvl1pPr marL="0" indent="0">
              <a:buNone/>
              <a:defRPr sz="1600"/>
            </a:lvl1pPr>
            <a:lvl2pPr marL="520522" indent="0">
              <a:buNone/>
              <a:defRPr sz="1400"/>
            </a:lvl2pPr>
            <a:lvl3pPr marL="1041044" indent="0">
              <a:buNone/>
              <a:defRPr sz="1100"/>
            </a:lvl3pPr>
            <a:lvl4pPr marL="1561567" indent="0">
              <a:buNone/>
              <a:defRPr sz="1000"/>
            </a:lvl4pPr>
            <a:lvl5pPr marL="2082089" indent="0">
              <a:buNone/>
              <a:defRPr sz="1000"/>
            </a:lvl5pPr>
            <a:lvl6pPr marL="2602611" indent="0">
              <a:buNone/>
              <a:defRPr sz="1000"/>
            </a:lvl6pPr>
            <a:lvl7pPr marL="3123133" indent="0">
              <a:buNone/>
              <a:defRPr sz="1000"/>
            </a:lvl7pPr>
            <a:lvl8pPr marL="3643655" indent="0">
              <a:buNone/>
              <a:defRPr sz="1000"/>
            </a:lvl8pPr>
            <a:lvl9pPr marL="416417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22D38-52F4-4CE8-B612-A0183E7BB4FA}" type="datetime1">
              <a:rPr lang="vi-VN" smtClean="0"/>
              <a:t>04/10/2022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27808B0-DB8A-471C-82EF-CF06681341D9}" type="slidenum">
              <a:rPr lang="vi-VN" smtClean="0"/>
              <a:t>‹#›</a:t>
            </a:fld>
            <a:endParaRPr lang="vi-VN"/>
          </a:p>
        </p:txBody>
      </p:sp>
    </p:spTree>
    <p:extLst>
      <p:ext uri="{BB962C8B-B14F-4D97-AF65-F5344CB8AC3E}">
        <p14:creationId xmlns:p14="http://schemas.microsoft.com/office/powerpoint/2010/main" val="262820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0" y="274641"/>
            <a:ext cx="9258300" cy="1143001"/>
          </a:xfrm>
          <a:prstGeom prst="rect">
            <a:avLst/>
          </a:prstGeom>
        </p:spPr>
        <p:txBody>
          <a:bodyPr vert="horz" lIns="104104" tIns="52052" rIns="104104" bIns="52052"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514350" y="1600204"/>
            <a:ext cx="9258300" cy="4525963"/>
          </a:xfrm>
          <a:prstGeom prst="rect">
            <a:avLst/>
          </a:prstGeom>
        </p:spPr>
        <p:txBody>
          <a:bodyPr vert="horz" lIns="104104" tIns="52052" rIns="104104" bIns="520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514350" y="6356353"/>
            <a:ext cx="2400300" cy="365125"/>
          </a:xfrm>
          <a:prstGeom prst="rect">
            <a:avLst/>
          </a:prstGeom>
        </p:spPr>
        <p:txBody>
          <a:bodyPr vert="horz" lIns="104104" tIns="52052" rIns="104104" bIns="52052" rtlCol="0" anchor="ctr"/>
          <a:lstStyle>
            <a:lvl1pPr algn="l">
              <a:defRPr sz="1400">
                <a:solidFill>
                  <a:schemeClr val="tx1">
                    <a:tint val="75000"/>
                  </a:schemeClr>
                </a:solidFill>
              </a:defRPr>
            </a:lvl1pPr>
          </a:lstStyle>
          <a:p>
            <a:fld id="{84FABED4-1AAC-45BE-A710-67DA055BC055}" type="datetime1">
              <a:rPr lang="vi-VN" smtClean="0"/>
              <a:t>04/10/2022</a:t>
            </a:fld>
            <a:endParaRPr lang="vi-VN"/>
          </a:p>
        </p:txBody>
      </p:sp>
      <p:sp>
        <p:nvSpPr>
          <p:cNvPr id="5" name="Footer Placeholder 4"/>
          <p:cNvSpPr>
            <a:spLocks noGrp="1"/>
          </p:cNvSpPr>
          <p:nvPr>
            <p:ph type="ftr" sz="quarter" idx="3"/>
          </p:nvPr>
        </p:nvSpPr>
        <p:spPr>
          <a:xfrm>
            <a:off x="3514725" y="6356353"/>
            <a:ext cx="3257550" cy="365125"/>
          </a:xfrm>
          <a:prstGeom prst="rect">
            <a:avLst/>
          </a:prstGeom>
        </p:spPr>
        <p:txBody>
          <a:bodyPr vert="horz" lIns="104104" tIns="52052" rIns="104104" bIns="52052" rtlCol="0" anchor="ctr"/>
          <a:lstStyle>
            <a:lvl1pPr algn="ctr">
              <a:defRPr sz="14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7372350" y="6356353"/>
            <a:ext cx="2400300" cy="365125"/>
          </a:xfrm>
          <a:prstGeom prst="rect">
            <a:avLst/>
          </a:prstGeom>
        </p:spPr>
        <p:txBody>
          <a:bodyPr vert="horz" lIns="104104" tIns="52052" rIns="104104" bIns="52052" rtlCol="0" anchor="ctr"/>
          <a:lstStyle>
            <a:lvl1pPr algn="r">
              <a:defRPr sz="1400">
                <a:solidFill>
                  <a:schemeClr val="tx1">
                    <a:tint val="75000"/>
                  </a:schemeClr>
                </a:solidFill>
              </a:defRPr>
            </a:lvl1pPr>
          </a:lstStyle>
          <a:p>
            <a:fld id="{427808B0-DB8A-471C-82EF-CF06681341D9}" type="slidenum">
              <a:rPr lang="vi-VN" smtClean="0"/>
              <a:t>‹#›</a:t>
            </a:fld>
            <a:endParaRPr lang="vi-VN"/>
          </a:p>
        </p:txBody>
      </p:sp>
    </p:spTree>
    <p:extLst>
      <p:ext uri="{BB962C8B-B14F-4D97-AF65-F5344CB8AC3E}">
        <p14:creationId xmlns:p14="http://schemas.microsoft.com/office/powerpoint/2010/main" val="7279471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1041044" rtl="0" eaLnBrk="1" latinLnBrk="0" hangingPunct="1">
        <a:spcBef>
          <a:spcPct val="0"/>
        </a:spcBef>
        <a:buNone/>
        <a:defRPr sz="5000" kern="1200">
          <a:solidFill>
            <a:schemeClr val="tx1"/>
          </a:solidFill>
          <a:latin typeface="+mj-lt"/>
          <a:ea typeface="+mj-ea"/>
          <a:cs typeface="+mj-cs"/>
        </a:defRPr>
      </a:lvl1pPr>
    </p:titleStyle>
    <p:bodyStyle>
      <a:lvl1pPr marL="390392" indent="-390392" algn="l" defTabSz="1041044"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45849" indent="-325326" algn="l" defTabSz="104104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1306" indent="-260261" algn="l" defTabSz="104104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1828"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2350"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2872"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3394"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03917"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24439"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vi-VN"/>
      </a:defPPr>
      <a:lvl1pPr marL="0" algn="l" defTabSz="1041044" rtl="0" eaLnBrk="1" latinLnBrk="0" hangingPunct="1">
        <a:defRPr sz="2000" kern="1200">
          <a:solidFill>
            <a:schemeClr val="tx1"/>
          </a:solidFill>
          <a:latin typeface="+mn-lt"/>
          <a:ea typeface="+mn-ea"/>
          <a:cs typeface="+mn-cs"/>
        </a:defRPr>
      </a:lvl1pPr>
      <a:lvl2pPr marL="520522" algn="l" defTabSz="1041044" rtl="0" eaLnBrk="1" latinLnBrk="0" hangingPunct="1">
        <a:defRPr sz="2000" kern="1200">
          <a:solidFill>
            <a:schemeClr val="tx1"/>
          </a:solidFill>
          <a:latin typeface="+mn-lt"/>
          <a:ea typeface="+mn-ea"/>
          <a:cs typeface="+mn-cs"/>
        </a:defRPr>
      </a:lvl2pPr>
      <a:lvl3pPr marL="1041044" algn="l" defTabSz="1041044" rtl="0" eaLnBrk="1" latinLnBrk="0" hangingPunct="1">
        <a:defRPr sz="2000" kern="1200">
          <a:solidFill>
            <a:schemeClr val="tx1"/>
          </a:solidFill>
          <a:latin typeface="+mn-lt"/>
          <a:ea typeface="+mn-ea"/>
          <a:cs typeface="+mn-cs"/>
        </a:defRPr>
      </a:lvl3pPr>
      <a:lvl4pPr marL="1561567" algn="l" defTabSz="1041044" rtl="0" eaLnBrk="1" latinLnBrk="0" hangingPunct="1">
        <a:defRPr sz="2000" kern="1200">
          <a:solidFill>
            <a:schemeClr val="tx1"/>
          </a:solidFill>
          <a:latin typeface="+mn-lt"/>
          <a:ea typeface="+mn-ea"/>
          <a:cs typeface="+mn-cs"/>
        </a:defRPr>
      </a:lvl4pPr>
      <a:lvl5pPr marL="2082089" algn="l" defTabSz="1041044" rtl="0" eaLnBrk="1" latinLnBrk="0" hangingPunct="1">
        <a:defRPr sz="2000" kern="1200">
          <a:solidFill>
            <a:schemeClr val="tx1"/>
          </a:solidFill>
          <a:latin typeface="+mn-lt"/>
          <a:ea typeface="+mn-ea"/>
          <a:cs typeface="+mn-cs"/>
        </a:defRPr>
      </a:lvl5pPr>
      <a:lvl6pPr marL="2602611" algn="l" defTabSz="1041044" rtl="0" eaLnBrk="1" latinLnBrk="0" hangingPunct="1">
        <a:defRPr sz="2000" kern="1200">
          <a:solidFill>
            <a:schemeClr val="tx1"/>
          </a:solidFill>
          <a:latin typeface="+mn-lt"/>
          <a:ea typeface="+mn-ea"/>
          <a:cs typeface="+mn-cs"/>
        </a:defRPr>
      </a:lvl6pPr>
      <a:lvl7pPr marL="3123133" algn="l" defTabSz="1041044" rtl="0" eaLnBrk="1" latinLnBrk="0" hangingPunct="1">
        <a:defRPr sz="2000" kern="1200">
          <a:solidFill>
            <a:schemeClr val="tx1"/>
          </a:solidFill>
          <a:latin typeface="+mn-lt"/>
          <a:ea typeface="+mn-ea"/>
          <a:cs typeface="+mn-cs"/>
        </a:defRPr>
      </a:lvl7pPr>
      <a:lvl8pPr marL="3643655" algn="l" defTabSz="1041044" rtl="0" eaLnBrk="1" latinLnBrk="0" hangingPunct="1">
        <a:defRPr sz="2000" kern="1200">
          <a:solidFill>
            <a:schemeClr val="tx1"/>
          </a:solidFill>
          <a:latin typeface="+mn-lt"/>
          <a:ea typeface="+mn-ea"/>
          <a:cs typeface="+mn-cs"/>
        </a:defRPr>
      </a:lvl8pPr>
      <a:lvl9pPr marL="4164178" algn="l" defTabSz="104104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30.png"/><Relationship Id="rId4" Type="http://schemas.openxmlformats.org/officeDocument/2006/relationships/image" Target="../media/image21.png"/><Relationship Id="rId9" Type="http://schemas.openxmlformats.org/officeDocument/2006/relationships/image" Target="../media/image29.png"/></Relationships>
</file>

<file path=ppt/slides/_rels/slide3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3.png"/></Relationships>
</file>

<file path=ppt/slides/_rels/slide3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2.png"/><Relationship Id="rId10"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6.png"/><Relationship Id="rId3" Type="http://schemas.openxmlformats.org/officeDocument/2006/relationships/image" Target="../media/image20.png"/><Relationship Id="rId7" Type="http://schemas.openxmlformats.org/officeDocument/2006/relationships/image" Target="../media/image27.png"/><Relationship Id="rId12"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5.png"/><Relationship Id="rId5" Type="http://schemas.openxmlformats.org/officeDocument/2006/relationships/image" Target="../media/image22.png"/><Relationship Id="rId10" Type="http://schemas.openxmlformats.org/officeDocument/2006/relationships/image" Target="../media/image34.png"/><Relationship Id="rId4" Type="http://schemas.openxmlformats.org/officeDocument/2006/relationships/image" Target="../media/image21.png"/><Relationship Id="rId9" Type="http://schemas.openxmlformats.org/officeDocument/2006/relationships/image" Target="../media/image33.png"/><Relationship Id="rId1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7.png"/><Relationship Id="rId12"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5.png"/><Relationship Id="rId5" Type="http://schemas.openxmlformats.org/officeDocument/2006/relationships/image" Target="../media/image22.png"/><Relationship Id="rId10" Type="http://schemas.openxmlformats.org/officeDocument/2006/relationships/image" Target="../media/image34.png"/><Relationship Id="rId4" Type="http://schemas.openxmlformats.org/officeDocument/2006/relationships/image" Target="../media/image21.png"/><Relationship Id="rId9"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6"/>
          <p:cNvSpPr txBox="1">
            <a:spLocks/>
          </p:cNvSpPr>
          <p:nvPr/>
        </p:nvSpPr>
        <p:spPr>
          <a:xfrm>
            <a:off x="318964" y="476672"/>
            <a:ext cx="9361040" cy="864096"/>
          </a:xfrm>
          <a:prstGeom prst="rect">
            <a:avLst/>
          </a:prstGeom>
        </p:spPr>
        <p:txBody>
          <a:bodyPr vert="horz" lIns="104104" tIns="52052" rIns="104104" bIns="52052" rtlCol="0">
            <a:normAutofit lnSpcReduction="10000"/>
          </a:bodyPr>
          <a:lstStyle>
            <a:lvl1pPr marL="0" indent="0" algn="ctr" defTabSz="1041044" rtl="0" eaLnBrk="1" latinLnBrk="0" hangingPunct="1">
              <a:spcBef>
                <a:spcPct val="20000"/>
              </a:spcBef>
              <a:buFont typeface="Arial" pitchFamily="34" charset="0"/>
              <a:buNone/>
              <a:defRPr sz="3600" kern="1200">
                <a:solidFill>
                  <a:schemeClr val="tx1">
                    <a:tint val="75000"/>
                  </a:schemeClr>
                </a:solidFill>
                <a:latin typeface="+mn-lt"/>
                <a:ea typeface="+mn-ea"/>
                <a:cs typeface="+mn-cs"/>
              </a:defRPr>
            </a:lvl1pPr>
            <a:lvl2pPr marL="520522" indent="0" algn="ctr" defTabSz="1041044"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2pPr>
            <a:lvl3pPr marL="1041044" indent="0" algn="ctr" defTabSz="1041044"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3pPr>
            <a:lvl4pPr marL="1561567" indent="0" algn="ctr" defTabSz="1041044" rtl="0" eaLnBrk="1" latinLnBrk="0" hangingPunct="1">
              <a:spcBef>
                <a:spcPct val="20000"/>
              </a:spcBef>
              <a:buFont typeface="Arial" pitchFamily="34" charset="0"/>
              <a:buNone/>
              <a:defRPr sz="2300" kern="1200">
                <a:solidFill>
                  <a:schemeClr val="tx1">
                    <a:tint val="75000"/>
                  </a:schemeClr>
                </a:solidFill>
                <a:latin typeface="+mn-lt"/>
                <a:ea typeface="+mn-ea"/>
                <a:cs typeface="+mn-cs"/>
              </a:defRPr>
            </a:lvl4pPr>
            <a:lvl5pPr marL="2082089" indent="0" algn="ctr" defTabSz="1041044" rtl="0" eaLnBrk="1" latinLnBrk="0" hangingPunct="1">
              <a:spcBef>
                <a:spcPct val="20000"/>
              </a:spcBef>
              <a:buFont typeface="Arial" pitchFamily="34" charset="0"/>
              <a:buNone/>
              <a:defRPr sz="2300" kern="1200">
                <a:solidFill>
                  <a:schemeClr val="tx1">
                    <a:tint val="75000"/>
                  </a:schemeClr>
                </a:solidFill>
                <a:latin typeface="+mn-lt"/>
                <a:ea typeface="+mn-ea"/>
                <a:cs typeface="+mn-cs"/>
              </a:defRPr>
            </a:lvl5pPr>
            <a:lvl6pPr marL="2602611" indent="0" algn="ctr" defTabSz="1041044" rtl="0" eaLnBrk="1" latinLnBrk="0" hangingPunct="1">
              <a:spcBef>
                <a:spcPct val="20000"/>
              </a:spcBef>
              <a:buFont typeface="Arial" pitchFamily="34" charset="0"/>
              <a:buNone/>
              <a:defRPr sz="2300" kern="1200">
                <a:solidFill>
                  <a:schemeClr val="tx1">
                    <a:tint val="75000"/>
                  </a:schemeClr>
                </a:solidFill>
                <a:latin typeface="+mn-lt"/>
                <a:ea typeface="+mn-ea"/>
                <a:cs typeface="+mn-cs"/>
              </a:defRPr>
            </a:lvl6pPr>
            <a:lvl7pPr marL="3123133" indent="0" algn="ctr" defTabSz="1041044" rtl="0" eaLnBrk="1" latinLnBrk="0" hangingPunct="1">
              <a:spcBef>
                <a:spcPct val="20000"/>
              </a:spcBef>
              <a:buFont typeface="Arial" pitchFamily="34" charset="0"/>
              <a:buNone/>
              <a:defRPr sz="2300" kern="1200">
                <a:solidFill>
                  <a:schemeClr val="tx1">
                    <a:tint val="75000"/>
                  </a:schemeClr>
                </a:solidFill>
                <a:latin typeface="+mn-lt"/>
                <a:ea typeface="+mn-ea"/>
                <a:cs typeface="+mn-cs"/>
              </a:defRPr>
            </a:lvl7pPr>
            <a:lvl8pPr marL="3643655" indent="0" algn="ctr" defTabSz="1041044" rtl="0" eaLnBrk="1" latinLnBrk="0" hangingPunct="1">
              <a:spcBef>
                <a:spcPct val="20000"/>
              </a:spcBef>
              <a:buFont typeface="Arial" pitchFamily="34" charset="0"/>
              <a:buNone/>
              <a:defRPr sz="2300" kern="1200">
                <a:solidFill>
                  <a:schemeClr val="tx1">
                    <a:tint val="75000"/>
                  </a:schemeClr>
                </a:solidFill>
                <a:latin typeface="+mn-lt"/>
                <a:ea typeface="+mn-ea"/>
                <a:cs typeface="+mn-cs"/>
              </a:defRPr>
            </a:lvl8pPr>
            <a:lvl9pPr marL="4164178" indent="0" algn="ctr" defTabSz="1041044" rtl="0" eaLnBrk="1" latinLnBrk="0" hangingPunct="1">
              <a:spcBef>
                <a:spcPct val="20000"/>
              </a:spcBef>
              <a:buFont typeface="Arial" pitchFamily="34" charset="0"/>
              <a:buNone/>
              <a:defRPr sz="2300" kern="1200">
                <a:solidFill>
                  <a:schemeClr val="tx1">
                    <a:tint val="75000"/>
                  </a:schemeClr>
                </a:solidFill>
                <a:latin typeface="+mn-lt"/>
                <a:ea typeface="+mn-ea"/>
                <a:cs typeface="+mn-cs"/>
              </a:defRPr>
            </a:lvl9pPr>
          </a:lstStyle>
          <a:p>
            <a:endParaRPr lang="en-US" sz="2000" b="1">
              <a:solidFill>
                <a:schemeClr val="accent6">
                  <a:lumMod val="75000"/>
                </a:schemeClr>
              </a:solidFill>
            </a:endParaRPr>
          </a:p>
          <a:p>
            <a:r>
              <a:rPr lang="en-US" sz="2800" b="1">
                <a:solidFill>
                  <a:schemeClr val="accent1">
                    <a:lumMod val="75000"/>
                  </a:schemeClr>
                </a:solidFill>
              </a:rPr>
              <a:t>KHAI PHÁ DỮ LIỆU</a:t>
            </a:r>
            <a:endParaRPr lang="vi-VN" sz="2800" b="1">
              <a:solidFill>
                <a:schemeClr val="accent1">
                  <a:lumMod val="75000"/>
                </a:schemeClr>
              </a:solidFill>
            </a:endParaRPr>
          </a:p>
        </p:txBody>
      </p:sp>
      <p:pic>
        <p:nvPicPr>
          <p:cNvPr id="1026" name="Picture 2" descr="C:\Users\LAMNHUNG\Desktop\LogoMI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350" y="188640"/>
            <a:ext cx="1682798" cy="147860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18964" y="2790644"/>
            <a:ext cx="9577064" cy="646331"/>
          </a:xfrm>
          <a:prstGeom prst="rect">
            <a:avLst/>
          </a:prstGeom>
          <a:noFill/>
          <a:effectLst/>
        </p:spPr>
        <p:txBody>
          <a:bodyPr wrap="square" rtlCol="0">
            <a:spAutoFit/>
          </a:bodyPr>
          <a:lstStyle/>
          <a:p>
            <a:pPr algn="ctr">
              <a:spcAft>
                <a:spcPts val="683"/>
              </a:spcAft>
              <a:buClr>
                <a:srgbClr val="FF0066"/>
              </a:buClr>
            </a:pPr>
            <a:r>
              <a:rPr lang="en-US" sz="3600" b="1">
                <a:solidFill>
                  <a:srgbClr val="FF0066"/>
                </a:solidFill>
                <a:cs typeface="Arial" pitchFamily="34" charset="0"/>
              </a:rPr>
              <a:t>CHƯƠNG 3: PHÂN LỚP DỮ LIỆU</a:t>
            </a:r>
          </a:p>
        </p:txBody>
      </p:sp>
    </p:spTree>
    <p:extLst>
      <p:ext uri="{BB962C8B-B14F-4D97-AF65-F5344CB8AC3E}">
        <p14:creationId xmlns:p14="http://schemas.microsoft.com/office/powerpoint/2010/main" val="3821289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Bước 2 – Sử dụng mô hình </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5544616"/>
          </a:xfrm>
        </p:spPr>
        <p:txBody>
          <a:bodyPr>
            <a:normAutofit/>
          </a:bodyPr>
          <a:lstStyle/>
          <a:p>
            <a:pPr marL="0" indent="0" algn="just">
              <a:lnSpc>
                <a:spcPct val="110000"/>
              </a:lnSpc>
              <a:spcBef>
                <a:spcPts val="0"/>
              </a:spcBef>
              <a:spcAft>
                <a:spcPts val="600"/>
              </a:spcAft>
              <a:buClr>
                <a:srgbClr val="FF0066"/>
              </a:buClr>
              <a:buNone/>
            </a:pPr>
            <a:endParaRPr lang="en-US" sz="24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10</a:t>
            </a:fld>
            <a:endParaRPr lang="vi-VN"/>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531" y="1340768"/>
            <a:ext cx="7560840" cy="458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0947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Các loại phân lớp</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5184576"/>
          </a:xfrm>
        </p:spPr>
        <p:txBody>
          <a:bodyPr>
            <a:noAutofit/>
          </a:bodyPr>
          <a:lstStyle/>
          <a:p>
            <a:pPr algn="just">
              <a:lnSpc>
                <a:spcPct val="80000"/>
              </a:lnSpc>
              <a:spcAft>
                <a:spcPts val="683"/>
              </a:spcAft>
              <a:buClr>
                <a:srgbClr val="FF0066"/>
              </a:buClr>
              <a:buFont typeface="Wingdings 2" pitchFamily="18" charset="2"/>
              <a:buChar char="®"/>
            </a:pPr>
            <a:r>
              <a:rPr lang="en-US" sz="2800">
                <a:solidFill>
                  <a:schemeClr val="accent1">
                    <a:lumMod val="50000"/>
                  </a:schemeClr>
                </a:solidFill>
                <a:latin typeface="Calibri (Body)"/>
                <a:cs typeface="Arial" pitchFamily="34" charset="0"/>
              </a:rPr>
              <a:t>Phân lớp nhị phân/ đa lớp</a:t>
            </a:r>
          </a:p>
          <a:p>
            <a:pPr lvl="1" algn="just">
              <a:lnSpc>
                <a:spcPct val="80000"/>
              </a:lnSpc>
              <a:spcAft>
                <a:spcPts val="683"/>
              </a:spcAft>
              <a:buClr>
                <a:srgbClr val="FF0066"/>
              </a:buClr>
              <a:buFont typeface="Arial" pitchFamily="34" charset="0"/>
              <a:buChar char="•"/>
            </a:pPr>
            <a:r>
              <a:rPr lang="en-US" sz="2400">
                <a:solidFill>
                  <a:schemeClr val="accent4">
                    <a:lumMod val="75000"/>
                  </a:schemeClr>
                </a:solidFill>
                <a:latin typeface="Calibri (Body)"/>
                <a:cs typeface="Arial" pitchFamily="34" charset="0"/>
              </a:rPr>
              <a:t>|C| = 2: phân lớp nhị phân.</a:t>
            </a:r>
          </a:p>
          <a:p>
            <a:pPr marL="1371600" lvl="3" indent="-258763" algn="just">
              <a:lnSpc>
                <a:spcPct val="80000"/>
              </a:lnSpc>
              <a:spcAft>
                <a:spcPts val="683"/>
              </a:spcAft>
              <a:buClr>
                <a:srgbClr val="FF0066"/>
              </a:buClr>
            </a:pPr>
            <a:r>
              <a:rPr lang="en-US" sz="2000">
                <a:solidFill>
                  <a:schemeClr val="accent4">
                    <a:lumMod val="50000"/>
                  </a:schemeClr>
                </a:solidFill>
                <a:latin typeface="Calibri (Body)"/>
                <a:cs typeface="Arial" pitchFamily="34" charset="0"/>
              </a:rPr>
              <a:t>Giá trị của thuộc tính nhãn gồm: Có mua hay không mua máy tính?</a:t>
            </a:r>
          </a:p>
          <a:p>
            <a:pPr lvl="1" algn="just">
              <a:lnSpc>
                <a:spcPct val="80000"/>
              </a:lnSpc>
              <a:spcAft>
                <a:spcPts val="683"/>
              </a:spcAft>
              <a:buClr>
                <a:srgbClr val="FF0066"/>
              </a:buClr>
              <a:buFont typeface="Arial" pitchFamily="34" charset="0"/>
              <a:buChar char="•"/>
            </a:pPr>
            <a:r>
              <a:rPr lang="en-US" sz="2400">
                <a:solidFill>
                  <a:schemeClr val="accent4">
                    <a:lumMod val="75000"/>
                  </a:schemeClr>
                </a:solidFill>
                <a:latin typeface="Calibri (Body)"/>
                <a:cs typeface="Arial" pitchFamily="34" charset="0"/>
              </a:rPr>
              <a:t>|C| &gt; 2: phân lớp đa lớp.</a:t>
            </a:r>
          </a:p>
          <a:p>
            <a:pPr marL="1371600" lvl="3" indent="-284163" algn="just">
              <a:lnSpc>
                <a:spcPct val="80000"/>
              </a:lnSpc>
              <a:spcAft>
                <a:spcPts val="683"/>
              </a:spcAft>
              <a:buClr>
                <a:srgbClr val="FF0066"/>
              </a:buClr>
            </a:pPr>
            <a:r>
              <a:rPr lang="en-US" sz="2000">
                <a:solidFill>
                  <a:schemeClr val="accent4">
                    <a:lumMod val="50000"/>
                  </a:schemeClr>
                </a:solidFill>
                <a:latin typeface="Calibri (Body)"/>
                <a:cs typeface="Arial" pitchFamily="34" charset="0"/>
              </a:rPr>
              <a:t>Giá trị của thuộc tính nhãn gồm: Thể thao, Chính trị, Văn hóa, Sức khỏe.</a:t>
            </a:r>
          </a:p>
          <a:p>
            <a:pPr algn="just">
              <a:lnSpc>
                <a:spcPct val="80000"/>
              </a:lnSpc>
              <a:spcAft>
                <a:spcPts val="683"/>
              </a:spcAft>
              <a:buClr>
                <a:srgbClr val="FF0066"/>
              </a:buClr>
              <a:buFont typeface="Wingdings 2" pitchFamily="18" charset="2"/>
              <a:buChar char="®"/>
            </a:pPr>
            <a:r>
              <a:rPr lang="en-US" sz="2800">
                <a:solidFill>
                  <a:schemeClr val="accent1">
                    <a:lumMod val="50000"/>
                  </a:schemeClr>
                </a:solidFill>
                <a:latin typeface="Calibri (Body)"/>
                <a:cs typeface="Arial" pitchFamily="34" charset="0"/>
              </a:rPr>
              <a:t>Phân lớp đơn nhãn/ đa nhãn</a:t>
            </a:r>
          </a:p>
          <a:p>
            <a:pPr lvl="1" algn="just">
              <a:lnSpc>
                <a:spcPct val="80000"/>
              </a:lnSpc>
              <a:spcAft>
                <a:spcPts val="683"/>
              </a:spcAft>
              <a:buClr>
                <a:srgbClr val="FF0066"/>
              </a:buClr>
              <a:buFont typeface="Arial" pitchFamily="34" charset="0"/>
              <a:buChar char="•"/>
            </a:pPr>
            <a:r>
              <a:rPr lang="en-US" sz="2400">
                <a:solidFill>
                  <a:schemeClr val="accent4">
                    <a:lumMod val="75000"/>
                  </a:schemeClr>
                </a:solidFill>
                <a:latin typeface="Calibri (Body)"/>
                <a:cs typeface="Arial" pitchFamily="34" charset="0"/>
              </a:rPr>
              <a:t>Đơn nhãn: mỗi mẫu được gán duy nhất vào một lớp.</a:t>
            </a:r>
          </a:p>
          <a:p>
            <a:pPr marL="1371600" lvl="3" indent="-284163" algn="just">
              <a:lnSpc>
                <a:spcPct val="80000"/>
              </a:lnSpc>
              <a:spcAft>
                <a:spcPts val="683"/>
              </a:spcAft>
              <a:buClr>
                <a:srgbClr val="FF0066"/>
              </a:buClr>
            </a:pPr>
            <a:r>
              <a:rPr lang="en-US" sz="2000">
                <a:solidFill>
                  <a:schemeClr val="accent4">
                    <a:lumMod val="50000"/>
                  </a:schemeClr>
                </a:solidFill>
                <a:latin typeface="Calibri (Body)"/>
                <a:cs typeface="Arial" pitchFamily="34" charset="0"/>
              </a:rPr>
              <a:t>Tất cả các mẫu dữ liệu chỉ có một và chỉ một giá trị nhãn.</a:t>
            </a:r>
          </a:p>
          <a:p>
            <a:pPr lvl="1" algn="just">
              <a:lnSpc>
                <a:spcPct val="80000"/>
              </a:lnSpc>
              <a:spcAft>
                <a:spcPts val="683"/>
              </a:spcAft>
              <a:buClr>
                <a:srgbClr val="FF0066"/>
              </a:buClr>
              <a:buFont typeface="Arial" pitchFamily="34" charset="0"/>
              <a:buChar char="•"/>
            </a:pPr>
            <a:r>
              <a:rPr lang="en-US" sz="2400">
                <a:solidFill>
                  <a:schemeClr val="accent4">
                    <a:lumMod val="75000"/>
                  </a:schemeClr>
                </a:solidFill>
                <a:latin typeface="Calibri (Body)"/>
                <a:cs typeface="Arial" pitchFamily="34" charset="0"/>
              </a:rPr>
              <a:t>Đa nhãn: một mẫu có thể được gán nhiều hơn một lớp. </a:t>
            </a:r>
          </a:p>
          <a:p>
            <a:pPr marL="1365250" lvl="3" indent="-258763" algn="just">
              <a:lnSpc>
                <a:spcPct val="80000"/>
              </a:lnSpc>
              <a:spcAft>
                <a:spcPts val="683"/>
              </a:spcAft>
              <a:buClr>
                <a:srgbClr val="FF0066"/>
              </a:buClr>
            </a:pPr>
            <a:r>
              <a:rPr lang="en-US" sz="2000">
                <a:solidFill>
                  <a:schemeClr val="accent4">
                    <a:lumMod val="50000"/>
                  </a:schemeClr>
                </a:solidFill>
                <a:latin typeface="Calibri (Body)"/>
                <a:cs typeface="Arial" pitchFamily="34" charset="0"/>
              </a:rPr>
              <a:t>Một bài báo có thể vừa được gán nhãn Thể thao vừa được gán nhãn Sức khỏe.</a:t>
            </a: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11</a:t>
            </a:fld>
            <a:endParaRPr lang="vi-VN"/>
          </a:p>
        </p:txBody>
      </p:sp>
    </p:spTree>
    <p:extLst>
      <p:ext uri="{BB962C8B-B14F-4D97-AF65-F5344CB8AC3E}">
        <p14:creationId xmlns:p14="http://schemas.microsoft.com/office/powerpoint/2010/main" val="4279699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Các thuật toán phân lớp dữ liệu</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4959231"/>
          </a:xfrm>
        </p:spPr>
        <p:txBody>
          <a:bodyPr>
            <a:normAutofit fontScale="85000" lnSpcReduction="20000"/>
          </a:bodyPr>
          <a:lstStyle/>
          <a:p>
            <a:pPr algn="just">
              <a:lnSpc>
                <a:spcPct val="80000"/>
              </a:lnSpc>
              <a:spcAft>
                <a:spcPts val="683"/>
              </a:spcAft>
              <a:buClr>
                <a:srgbClr val="FF0066"/>
              </a:buClr>
              <a:buFont typeface="Wingdings 2" pitchFamily="18" charset="2"/>
              <a:buChar char="®"/>
            </a:pPr>
            <a:r>
              <a:rPr lang="en-US" sz="2400">
                <a:solidFill>
                  <a:schemeClr val="accent1">
                    <a:lumMod val="50000"/>
                  </a:schemeClr>
                </a:solidFill>
                <a:latin typeface="Calibri (Body)"/>
                <a:cs typeface="Arial" pitchFamily="34" charset="0"/>
              </a:rPr>
              <a:t>Nhóm thuật toán dựa trên xác suất và lý thuyết thông tin</a:t>
            </a:r>
          </a:p>
          <a:p>
            <a:pPr lvl="1" algn="just">
              <a:lnSpc>
                <a:spcPct val="80000"/>
              </a:lnSpc>
              <a:spcAft>
                <a:spcPts val="683"/>
              </a:spcAft>
              <a:buClr>
                <a:srgbClr val="FF0066"/>
              </a:buClr>
              <a:buFont typeface="Arial" pitchFamily="34" charset="0"/>
              <a:buChar char="•"/>
            </a:pPr>
            <a:r>
              <a:rPr lang="en-US" sz="2000">
                <a:solidFill>
                  <a:schemeClr val="accent4">
                    <a:lumMod val="75000"/>
                  </a:schemeClr>
                </a:solidFill>
                <a:latin typeface="Calibri (Body)"/>
                <a:cs typeface="Arial" pitchFamily="34" charset="0"/>
              </a:rPr>
              <a:t>Phân lớp Naïve Bayes.</a:t>
            </a:r>
          </a:p>
          <a:p>
            <a:pPr lvl="1" algn="just">
              <a:lnSpc>
                <a:spcPct val="80000"/>
              </a:lnSpc>
              <a:spcAft>
                <a:spcPts val="683"/>
              </a:spcAft>
              <a:buClr>
                <a:srgbClr val="FF0066"/>
              </a:buClr>
              <a:buFont typeface="Arial" pitchFamily="34" charset="0"/>
              <a:buChar char="•"/>
            </a:pPr>
            <a:r>
              <a:rPr lang="en-US" sz="2000">
                <a:solidFill>
                  <a:schemeClr val="accent4">
                    <a:lumMod val="75000"/>
                  </a:schemeClr>
                </a:solidFill>
                <a:latin typeface="Calibri (Body)"/>
                <a:cs typeface="Arial" pitchFamily="34" charset="0"/>
              </a:rPr>
              <a:t>Phân lớp cực đại Entropy</a:t>
            </a:r>
          </a:p>
          <a:p>
            <a:pPr algn="just">
              <a:lnSpc>
                <a:spcPct val="80000"/>
              </a:lnSpc>
              <a:spcAft>
                <a:spcPts val="683"/>
              </a:spcAft>
              <a:buClr>
                <a:srgbClr val="FF0066"/>
              </a:buClr>
              <a:buFont typeface="Wingdings 2" pitchFamily="18" charset="2"/>
              <a:buChar char="®"/>
            </a:pPr>
            <a:r>
              <a:rPr lang="en-US" sz="2400">
                <a:solidFill>
                  <a:schemeClr val="accent1">
                    <a:lumMod val="50000"/>
                  </a:schemeClr>
                </a:solidFill>
                <a:latin typeface="Calibri (Body)"/>
                <a:cs typeface="Arial" pitchFamily="34" charset="0"/>
              </a:rPr>
              <a:t>Nhóm thuật toán dựa trên cây</a:t>
            </a:r>
          </a:p>
          <a:p>
            <a:pPr lvl="1" algn="just">
              <a:lnSpc>
                <a:spcPct val="80000"/>
              </a:lnSpc>
              <a:spcAft>
                <a:spcPts val="683"/>
              </a:spcAft>
              <a:buClr>
                <a:srgbClr val="FF0066"/>
              </a:buClr>
              <a:buFont typeface="Arial" pitchFamily="34" charset="0"/>
              <a:buChar char="•"/>
            </a:pPr>
            <a:r>
              <a:rPr lang="en-US" sz="2000">
                <a:solidFill>
                  <a:schemeClr val="accent4">
                    <a:lumMod val="75000"/>
                  </a:schemeClr>
                </a:solidFill>
                <a:latin typeface="Calibri (Body)"/>
                <a:cs typeface="Arial" pitchFamily="34" charset="0"/>
              </a:rPr>
              <a:t>Phân lớp dựa trên cây quyết định.</a:t>
            </a:r>
          </a:p>
          <a:p>
            <a:pPr lvl="1" algn="just">
              <a:lnSpc>
                <a:spcPct val="80000"/>
              </a:lnSpc>
              <a:spcAft>
                <a:spcPts val="683"/>
              </a:spcAft>
              <a:buClr>
                <a:srgbClr val="FF0066"/>
              </a:buClr>
              <a:buFont typeface="Arial" pitchFamily="34" charset="0"/>
              <a:buChar char="•"/>
            </a:pPr>
            <a:r>
              <a:rPr lang="en-US" sz="2000">
                <a:solidFill>
                  <a:schemeClr val="accent4">
                    <a:lumMod val="75000"/>
                  </a:schemeClr>
                </a:solidFill>
                <a:latin typeface="Calibri (Body)"/>
                <a:cs typeface="Arial" pitchFamily="34" charset="0"/>
              </a:rPr>
              <a:t>Phân lớp rừng ngẫu nhiên (Random Forest)</a:t>
            </a:r>
          </a:p>
          <a:p>
            <a:pPr algn="just">
              <a:lnSpc>
                <a:spcPct val="80000"/>
              </a:lnSpc>
              <a:spcAft>
                <a:spcPts val="683"/>
              </a:spcAft>
              <a:buClr>
                <a:srgbClr val="FF0066"/>
              </a:buClr>
              <a:buFont typeface="Wingdings 2" pitchFamily="18" charset="2"/>
              <a:buChar char="®"/>
            </a:pPr>
            <a:r>
              <a:rPr lang="en-US" sz="2400">
                <a:solidFill>
                  <a:schemeClr val="accent1">
                    <a:lumMod val="50000"/>
                  </a:schemeClr>
                </a:solidFill>
                <a:latin typeface="Calibri (Body)"/>
                <a:cs typeface="Arial" pitchFamily="34" charset="0"/>
              </a:rPr>
              <a:t>Nhóm thuật toán dựa trên hồi quy</a:t>
            </a:r>
          </a:p>
          <a:p>
            <a:pPr lvl="1" algn="just">
              <a:lnSpc>
                <a:spcPct val="80000"/>
              </a:lnSpc>
              <a:spcAft>
                <a:spcPts val="683"/>
              </a:spcAft>
              <a:buClr>
                <a:srgbClr val="FF0066"/>
              </a:buClr>
              <a:buFont typeface="Arial" pitchFamily="34" charset="0"/>
              <a:buChar char="•"/>
            </a:pPr>
            <a:r>
              <a:rPr lang="en-US" sz="2000">
                <a:solidFill>
                  <a:schemeClr val="accent4">
                    <a:lumMod val="75000"/>
                  </a:schemeClr>
                </a:solidFill>
                <a:latin typeface="Calibri (Body)"/>
                <a:cs typeface="Arial" pitchFamily="34" charset="0"/>
              </a:rPr>
              <a:t>Hồi quy tuyến tính.</a:t>
            </a:r>
          </a:p>
          <a:p>
            <a:pPr lvl="1" algn="just">
              <a:lnSpc>
                <a:spcPct val="80000"/>
              </a:lnSpc>
              <a:spcAft>
                <a:spcPts val="683"/>
              </a:spcAft>
              <a:buClr>
                <a:srgbClr val="FF0066"/>
              </a:buClr>
              <a:buFont typeface="Arial" pitchFamily="34" charset="0"/>
              <a:buChar char="•"/>
            </a:pPr>
            <a:r>
              <a:rPr lang="en-US" sz="2000">
                <a:solidFill>
                  <a:schemeClr val="accent4">
                    <a:lumMod val="75000"/>
                  </a:schemeClr>
                </a:solidFill>
                <a:latin typeface="Calibri (Body)"/>
                <a:cs typeface="Arial" pitchFamily="34" charset="0"/>
              </a:rPr>
              <a:t>Hồi quy logistic</a:t>
            </a:r>
          </a:p>
          <a:p>
            <a:pPr algn="just">
              <a:lnSpc>
                <a:spcPct val="80000"/>
              </a:lnSpc>
              <a:spcAft>
                <a:spcPts val="683"/>
              </a:spcAft>
              <a:buClr>
                <a:srgbClr val="FF0066"/>
              </a:buClr>
              <a:buFont typeface="Wingdings 2" pitchFamily="18" charset="2"/>
              <a:buChar char="®"/>
            </a:pPr>
            <a:r>
              <a:rPr lang="en-US" sz="2400">
                <a:solidFill>
                  <a:schemeClr val="accent1">
                    <a:lumMod val="50000"/>
                  </a:schemeClr>
                </a:solidFill>
                <a:latin typeface="Calibri (Body)"/>
                <a:cs typeface="Arial" pitchFamily="34" charset="0"/>
              </a:rPr>
              <a:t>Nhóm thuật toán dựa trên khoảng cách</a:t>
            </a:r>
          </a:p>
          <a:p>
            <a:pPr lvl="1" algn="just">
              <a:lnSpc>
                <a:spcPct val="80000"/>
              </a:lnSpc>
              <a:spcAft>
                <a:spcPts val="683"/>
              </a:spcAft>
              <a:buClr>
                <a:srgbClr val="FF0066"/>
              </a:buClr>
              <a:buFont typeface="Arial" pitchFamily="34" charset="0"/>
              <a:buChar char="•"/>
            </a:pPr>
            <a:r>
              <a:rPr lang="en-US" sz="2000">
                <a:solidFill>
                  <a:schemeClr val="accent4">
                    <a:lumMod val="75000"/>
                  </a:schemeClr>
                </a:solidFill>
                <a:latin typeface="Calibri (Body)"/>
                <a:cs typeface="Arial" pitchFamily="34" charset="0"/>
              </a:rPr>
              <a:t>Phân lớp K láng giềng gần nhất.</a:t>
            </a:r>
          </a:p>
          <a:p>
            <a:pPr lvl="1" algn="just">
              <a:lnSpc>
                <a:spcPct val="80000"/>
              </a:lnSpc>
              <a:spcAft>
                <a:spcPts val="683"/>
              </a:spcAft>
              <a:buClr>
                <a:srgbClr val="FF0066"/>
              </a:buClr>
              <a:buFont typeface="Arial" pitchFamily="34" charset="0"/>
              <a:buChar char="•"/>
            </a:pPr>
            <a:r>
              <a:rPr lang="en-US" sz="2000">
                <a:solidFill>
                  <a:schemeClr val="accent4">
                    <a:lumMod val="75000"/>
                  </a:schemeClr>
                </a:solidFill>
                <a:latin typeface="Calibri (Body)"/>
                <a:cs typeface="Arial" pitchFamily="34" charset="0"/>
              </a:rPr>
              <a:t>Phân lớp sử dụng máy vecto hỗ trợ SVM</a:t>
            </a:r>
          </a:p>
          <a:p>
            <a:pPr lvl="1" algn="just">
              <a:lnSpc>
                <a:spcPct val="80000"/>
              </a:lnSpc>
              <a:spcAft>
                <a:spcPts val="683"/>
              </a:spcAft>
              <a:buClr>
                <a:srgbClr val="FF0066"/>
              </a:buClr>
              <a:buFont typeface="Arial" pitchFamily="34" charset="0"/>
              <a:buChar char="•"/>
            </a:pPr>
            <a:r>
              <a:rPr lang="en-US" sz="2000">
                <a:solidFill>
                  <a:schemeClr val="accent4">
                    <a:lumMod val="75000"/>
                  </a:schemeClr>
                </a:solidFill>
                <a:latin typeface="Calibri (Body)"/>
                <a:cs typeface="Arial" pitchFamily="34" charset="0"/>
              </a:rPr>
              <a:t>Phân lớp Rocchio</a:t>
            </a:r>
          </a:p>
          <a:p>
            <a:pPr algn="just">
              <a:lnSpc>
                <a:spcPct val="80000"/>
              </a:lnSpc>
              <a:spcAft>
                <a:spcPts val="683"/>
              </a:spcAft>
              <a:buClr>
                <a:srgbClr val="FF0066"/>
              </a:buClr>
              <a:buFont typeface="Wingdings 2" pitchFamily="18" charset="2"/>
              <a:buChar char="®"/>
            </a:pPr>
            <a:r>
              <a:rPr lang="en-US" sz="2400">
                <a:solidFill>
                  <a:schemeClr val="accent1">
                    <a:lumMod val="50000"/>
                  </a:schemeClr>
                </a:solidFill>
                <a:latin typeface="Calibri (Body)"/>
                <a:cs typeface="Arial" pitchFamily="34" charset="0"/>
              </a:rPr>
              <a:t>Nhóm thuật toán khác</a:t>
            </a:r>
          </a:p>
          <a:p>
            <a:pPr lvl="1" algn="just">
              <a:lnSpc>
                <a:spcPct val="80000"/>
              </a:lnSpc>
              <a:spcAft>
                <a:spcPts val="683"/>
              </a:spcAft>
              <a:buClr>
                <a:srgbClr val="FF0066"/>
              </a:buClr>
              <a:buFont typeface="Arial" pitchFamily="34" charset="0"/>
              <a:buChar char="•"/>
            </a:pPr>
            <a:r>
              <a:rPr lang="en-US" sz="2000">
                <a:solidFill>
                  <a:schemeClr val="accent4">
                    <a:lumMod val="75000"/>
                  </a:schemeClr>
                </a:solidFill>
                <a:latin typeface="Calibri (Body)"/>
                <a:cs typeface="Arial" pitchFamily="34" charset="0"/>
              </a:rPr>
              <a:t>Mạng Neural...</a:t>
            </a:r>
            <a:endParaRPr lang="en-US" sz="2400">
              <a:solidFill>
                <a:schemeClr val="accent4">
                  <a:lumMod val="75000"/>
                </a:schemeClr>
              </a:solidFill>
              <a:latin typeface="Calibri (Body)"/>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12</a:t>
            </a:fld>
            <a:endParaRPr lang="vi-VN"/>
          </a:p>
        </p:txBody>
      </p:sp>
    </p:spTree>
    <p:extLst>
      <p:ext uri="{BB962C8B-B14F-4D97-AF65-F5344CB8AC3E}">
        <p14:creationId xmlns:p14="http://schemas.microsoft.com/office/powerpoint/2010/main" val="2543021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Phân lớp dữ liệu với cây quyết định</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5184576"/>
          </a:xfrm>
        </p:spPr>
        <p:txBody>
          <a:bodyPr>
            <a:noAutofit/>
          </a:bodyPr>
          <a:lstStyle/>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Cây quyết định mô tả một cấu trúc cây, cho phép người dùng dự đoán nhãn của một đối tượng mới dựa trên tập thuộc tính của nó. Trong đó:</a:t>
            </a:r>
          </a:p>
          <a:p>
            <a:pPr lvl="1"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Các lá đại diện cho các nhãn</a:t>
            </a:r>
          </a:p>
          <a:p>
            <a:pPr lvl="1"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Các cành đại diện cho các kết hợp của các thuộc tính dẫn tới phân lớp đó. </a:t>
            </a:r>
          </a:p>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Ưu điểm:</a:t>
            </a:r>
          </a:p>
          <a:p>
            <a:pPr marL="912657" lvl="2" indent="-457200" algn="just">
              <a:spcBef>
                <a:spcPts val="0"/>
              </a:spcBef>
              <a:buClr>
                <a:srgbClr val="FF0066"/>
              </a:buClr>
            </a:pPr>
            <a:r>
              <a:rPr lang="en-US" sz="2400">
                <a:solidFill>
                  <a:schemeClr val="accent4">
                    <a:lumMod val="75000"/>
                  </a:schemeClr>
                </a:solidFill>
                <a:cs typeface="Arial" pitchFamily="34" charset="0"/>
              </a:rPr>
              <a:t>Dễ hiểu, người dùng có thể nhanh chóng hiểu được các luật của cây quyết định.</a:t>
            </a:r>
          </a:p>
          <a:p>
            <a:pPr marL="912657" lvl="2" indent="-457200" algn="just">
              <a:spcBef>
                <a:spcPts val="0"/>
              </a:spcBef>
              <a:buClr>
                <a:srgbClr val="FF0066"/>
              </a:buClr>
            </a:pPr>
            <a:r>
              <a:rPr lang="en-US" sz="2400">
                <a:solidFill>
                  <a:schemeClr val="accent4">
                    <a:lumMod val="75000"/>
                  </a:schemeClr>
                </a:solidFill>
                <a:cs typeface="Arial" pitchFamily="34" charset="0"/>
              </a:rPr>
              <a:t>Có thể xử lý cả dữ liệu có giá trị bằng số và dữ liệu có giá trị là tên thể loại.</a:t>
            </a:r>
          </a:p>
          <a:p>
            <a:pPr marL="912657" lvl="2" indent="-457200" algn="just">
              <a:spcBef>
                <a:spcPts val="0"/>
              </a:spcBef>
              <a:buClr>
                <a:srgbClr val="FF0066"/>
              </a:buClr>
            </a:pPr>
            <a:r>
              <a:rPr lang="en-US" sz="2400">
                <a:solidFill>
                  <a:schemeClr val="accent4">
                    <a:lumMod val="75000"/>
                  </a:schemeClr>
                </a:solidFill>
                <a:cs typeface="Arial" pitchFamily="34" charset="0"/>
              </a:rPr>
              <a:t>Có thể thẩm định mô hình bằng các kiểm tra thống kê, điều này làm tăng độ tin tưởng của người dùng vào mô hình.</a:t>
            </a:r>
          </a:p>
          <a:p>
            <a:pPr marL="912657" lvl="2" indent="-457200" algn="just">
              <a:spcBef>
                <a:spcPts val="0"/>
              </a:spcBef>
              <a:buClr>
                <a:srgbClr val="FF0066"/>
              </a:buClr>
            </a:pPr>
            <a:r>
              <a:rPr lang="en-US" sz="2400">
                <a:solidFill>
                  <a:schemeClr val="accent4">
                    <a:lumMod val="75000"/>
                  </a:schemeClr>
                </a:solidFill>
                <a:cs typeface="Arial" pitchFamily="34" charset="0"/>
              </a:rPr>
              <a:t>Có thể xử lý tốt một lượng dữ liệu lớn trong thời gian ngắn…</a:t>
            </a:r>
          </a:p>
          <a:p>
            <a:pPr algn="just">
              <a:spcAft>
                <a:spcPts val="683"/>
              </a:spcAft>
              <a:buClr>
                <a:srgbClr val="FF0066"/>
              </a:buClr>
              <a:buFont typeface="Wingdings 2" pitchFamily="18" charset="2"/>
              <a:buChar char="®"/>
            </a:pPr>
            <a:endParaRPr lang="en-US" sz="2400">
              <a:solidFill>
                <a:schemeClr val="accent2">
                  <a:lumMod val="50000"/>
                </a:schemeClr>
              </a:solidFill>
              <a:latin typeface="Calibri (Body)"/>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13</a:t>
            </a:fld>
            <a:endParaRPr lang="vi-VN"/>
          </a:p>
        </p:txBody>
      </p:sp>
    </p:spTree>
    <p:extLst>
      <p:ext uri="{BB962C8B-B14F-4D97-AF65-F5344CB8AC3E}">
        <p14:creationId xmlns:p14="http://schemas.microsoft.com/office/powerpoint/2010/main" val="1180389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Dữ liệu mẫu huấn luyện cây quyết định</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5544616"/>
          </a:xfrm>
        </p:spPr>
        <p:txBody>
          <a:bodyPr>
            <a:normAutofit/>
          </a:bodyPr>
          <a:lstStyle/>
          <a:p>
            <a:pPr marL="0" indent="0" algn="just">
              <a:lnSpc>
                <a:spcPct val="110000"/>
              </a:lnSpc>
              <a:spcBef>
                <a:spcPts val="0"/>
              </a:spcBef>
              <a:spcAft>
                <a:spcPts val="600"/>
              </a:spcAft>
              <a:buClr>
                <a:srgbClr val="FF0066"/>
              </a:buClr>
              <a:buNone/>
            </a:pPr>
            <a:endParaRPr lang="en-US" sz="24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14</a:t>
            </a:fld>
            <a:endParaRPr lang="vi-VN"/>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43" y="1104058"/>
            <a:ext cx="7272808" cy="5315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3876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Ví dụ minh họa cây quyết định “buys-computer”</a:t>
            </a:r>
            <a:endParaRPr lang="vi-VN" sz="2800" baseline="30000">
              <a:solidFill>
                <a:schemeClr val="accent6">
                  <a:lumMod val="75000"/>
                </a:schemeClr>
              </a:solidFill>
              <a:latin typeface="Arial" pitchFamily="34" charset="0"/>
              <a:cs typeface="Arial" pitchFamily="34" charset="0"/>
            </a:endParaRPr>
          </a:p>
        </p:txBody>
      </p:sp>
      <p:pic>
        <p:nvPicPr>
          <p:cNvPr id="6" name="Content Placeholder 5">
            <a:extLst>
              <a:ext uri="{FF2B5EF4-FFF2-40B4-BE49-F238E27FC236}">
                <a16:creationId xmlns:a16="http://schemas.microsoft.com/office/drawing/2014/main" id="{4D106263-0AA2-4648-A1B7-392D2C8B4F77}"/>
              </a:ext>
            </a:extLst>
          </p:cNvPr>
          <p:cNvPicPr>
            <a:picLocks noGrp="1" noChangeAspect="1"/>
          </p:cNvPicPr>
          <p:nvPr>
            <p:ph idx="1"/>
          </p:nvPr>
        </p:nvPicPr>
        <p:blipFill>
          <a:blip r:embed="rId3"/>
          <a:stretch>
            <a:fillRect/>
          </a:stretch>
        </p:blipFill>
        <p:spPr>
          <a:xfrm>
            <a:off x="915362" y="1471612"/>
            <a:ext cx="8143875" cy="3914775"/>
          </a:xfrm>
          <a:prstGeom prst="rect">
            <a:avLst/>
          </a:prstGeom>
        </p:spPr>
      </p:pic>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15</a:t>
            </a:fld>
            <a:endParaRPr lang="vi-VN"/>
          </a:p>
        </p:txBody>
      </p:sp>
    </p:spTree>
    <p:extLst>
      <p:ext uri="{BB962C8B-B14F-4D97-AF65-F5344CB8AC3E}">
        <p14:creationId xmlns:p14="http://schemas.microsoft.com/office/powerpoint/2010/main" val="189583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Xác định các luật phân lớp từ cây quyết định</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4959231"/>
          </a:xfrm>
        </p:spPr>
        <p:txBody>
          <a:bodyPr>
            <a:noAutofit/>
          </a:bodyPr>
          <a:lstStyle/>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Ta có thể dễ dàng biểu diễn tri thức thu được từ cây quyết định dưới dạng các luật IF-THEN</a:t>
            </a:r>
          </a:p>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Mỗi đường đi từ nút gốc đến nút lá tương ứng với một luật</a:t>
            </a:r>
          </a:p>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Giá trị của các thuộc tính trên một đường đi sẽ tạo thành các điều kiện trong IF</a:t>
            </a:r>
          </a:p>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Nút lá xác định lớp dự đoán trong THEN</a:t>
            </a:r>
          </a:p>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Ví dụ:</a:t>
            </a:r>
          </a:p>
          <a:p>
            <a:pPr marL="912657" lvl="2" indent="-457200" algn="just">
              <a:spcAft>
                <a:spcPts val="683"/>
              </a:spcAft>
              <a:buClr>
                <a:srgbClr val="FF0066"/>
              </a:buClr>
            </a:pPr>
            <a:r>
              <a:rPr lang="en-US" sz="2400">
                <a:solidFill>
                  <a:schemeClr val="accent4">
                    <a:lumMod val="75000"/>
                  </a:schemeClr>
                </a:solidFill>
                <a:cs typeface="Arial" pitchFamily="34" charset="0"/>
              </a:rPr>
              <a:t>IF </a:t>
            </a:r>
            <a:r>
              <a:rPr lang="en-US" sz="2400" i="1">
                <a:solidFill>
                  <a:schemeClr val="accent4">
                    <a:lumMod val="75000"/>
                  </a:schemeClr>
                </a:solidFill>
                <a:cs typeface="Arial" pitchFamily="34" charset="0"/>
              </a:rPr>
              <a:t>age = “&lt;= 30” </a:t>
            </a:r>
            <a:r>
              <a:rPr lang="en-US" sz="2400">
                <a:solidFill>
                  <a:schemeClr val="accent4">
                    <a:lumMod val="75000"/>
                  </a:schemeClr>
                </a:solidFill>
                <a:cs typeface="Arial" pitchFamily="34" charset="0"/>
              </a:rPr>
              <a:t>AND </a:t>
            </a:r>
            <a:r>
              <a:rPr lang="en-US" sz="2400" i="1">
                <a:solidFill>
                  <a:schemeClr val="accent4">
                    <a:lumMod val="75000"/>
                  </a:schemeClr>
                </a:solidFill>
                <a:cs typeface="Arial" pitchFamily="34" charset="0"/>
              </a:rPr>
              <a:t>student=“no” </a:t>
            </a:r>
            <a:r>
              <a:rPr lang="en-US" sz="2400">
                <a:solidFill>
                  <a:schemeClr val="accent4">
                    <a:lumMod val="75000"/>
                  </a:schemeClr>
                </a:solidFill>
                <a:cs typeface="Arial" pitchFamily="34" charset="0"/>
              </a:rPr>
              <a:t>THEN </a:t>
            </a:r>
            <a:r>
              <a:rPr lang="en-US" sz="2400" i="1">
                <a:solidFill>
                  <a:schemeClr val="accent4">
                    <a:lumMod val="75000"/>
                  </a:schemeClr>
                </a:solidFill>
                <a:cs typeface="Arial" pitchFamily="34" charset="0"/>
              </a:rPr>
              <a:t>buys_computer = “no”</a:t>
            </a:r>
          </a:p>
          <a:p>
            <a:pPr marL="912657" lvl="2" indent="-457200" algn="just">
              <a:spcAft>
                <a:spcPts val="683"/>
              </a:spcAft>
              <a:buClr>
                <a:srgbClr val="FF0066"/>
              </a:buClr>
            </a:pPr>
            <a:r>
              <a:rPr lang="en-US" sz="2400">
                <a:solidFill>
                  <a:schemeClr val="accent4">
                    <a:lumMod val="75000"/>
                  </a:schemeClr>
                </a:solidFill>
                <a:cs typeface="Arial" pitchFamily="34" charset="0"/>
              </a:rPr>
              <a:t>IF </a:t>
            </a:r>
            <a:r>
              <a:rPr lang="en-US" sz="2400" i="1">
                <a:solidFill>
                  <a:schemeClr val="accent4">
                    <a:lumMod val="75000"/>
                  </a:schemeClr>
                </a:solidFill>
                <a:cs typeface="Arial" pitchFamily="34" charset="0"/>
              </a:rPr>
              <a:t>age = “31..40” </a:t>
            </a:r>
            <a:r>
              <a:rPr lang="en-US" sz="2400">
                <a:solidFill>
                  <a:schemeClr val="accent4">
                    <a:lumMod val="75000"/>
                  </a:schemeClr>
                </a:solidFill>
                <a:cs typeface="Arial" pitchFamily="34" charset="0"/>
              </a:rPr>
              <a:t>THEN </a:t>
            </a:r>
            <a:r>
              <a:rPr lang="en-US" sz="2400" i="1">
                <a:solidFill>
                  <a:schemeClr val="accent4">
                    <a:lumMod val="75000"/>
                  </a:schemeClr>
                </a:solidFill>
                <a:cs typeface="Arial" pitchFamily="34" charset="0"/>
              </a:rPr>
              <a:t>buys_computer = “yes”</a:t>
            </a:r>
          </a:p>
          <a:p>
            <a:pPr marL="912657" lvl="2" indent="-457200" algn="just">
              <a:spcAft>
                <a:spcPts val="683"/>
              </a:spcAft>
              <a:buClr>
                <a:srgbClr val="FF0066"/>
              </a:buClr>
            </a:pPr>
            <a:r>
              <a:rPr lang="en-US" sz="2400">
                <a:solidFill>
                  <a:schemeClr val="accent4">
                    <a:lumMod val="75000"/>
                  </a:schemeClr>
                </a:solidFill>
                <a:cs typeface="Arial" pitchFamily="34" charset="0"/>
              </a:rPr>
              <a:t>IF </a:t>
            </a:r>
            <a:r>
              <a:rPr lang="en-US" sz="2400" i="1">
                <a:solidFill>
                  <a:schemeClr val="accent4">
                    <a:lumMod val="75000"/>
                  </a:schemeClr>
                </a:solidFill>
                <a:cs typeface="Arial" pitchFamily="34" charset="0"/>
              </a:rPr>
              <a:t>age= “&gt;40” </a:t>
            </a:r>
            <a:r>
              <a:rPr lang="en-US" sz="2400">
                <a:solidFill>
                  <a:schemeClr val="accent4">
                    <a:lumMod val="75000"/>
                  </a:schemeClr>
                </a:solidFill>
                <a:cs typeface="Arial" pitchFamily="34" charset="0"/>
              </a:rPr>
              <a:t>AND </a:t>
            </a:r>
            <a:r>
              <a:rPr lang="en-US" sz="2400" i="1">
                <a:solidFill>
                  <a:schemeClr val="accent4">
                    <a:lumMod val="75000"/>
                  </a:schemeClr>
                </a:solidFill>
                <a:cs typeface="Arial" pitchFamily="34" charset="0"/>
              </a:rPr>
              <a:t>credit_rating=“fair” </a:t>
            </a:r>
            <a:r>
              <a:rPr lang="en-US" sz="2400">
                <a:solidFill>
                  <a:schemeClr val="accent4">
                    <a:lumMod val="75000"/>
                  </a:schemeClr>
                </a:solidFill>
                <a:cs typeface="Arial" pitchFamily="34" charset="0"/>
              </a:rPr>
              <a:t>THEN </a:t>
            </a:r>
            <a:r>
              <a:rPr lang="en-US" sz="2400" i="1">
                <a:solidFill>
                  <a:schemeClr val="accent4">
                    <a:lumMod val="75000"/>
                  </a:schemeClr>
                </a:solidFill>
                <a:cs typeface="Arial" pitchFamily="34" charset="0"/>
              </a:rPr>
              <a:t>buys_computer=“no”</a:t>
            </a: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16</a:t>
            </a:fld>
            <a:endParaRPr lang="vi-VN"/>
          </a:p>
        </p:txBody>
      </p:sp>
    </p:spTree>
    <p:extLst>
      <p:ext uri="{BB962C8B-B14F-4D97-AF65-F5344CB8AC3E}">
        <p14:creationId xmlns:p14="http://schemas.microsoft.com/office/powerpoint/2010/main" val="1155822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Các thuật toán xây dựng cây quyết định</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4959231"/>
          </a:xfrm>
        </p:spPr>
        <p:txBody>
          <a:bodyPr>
            <a:noAutofit/>
          </a:bodyPr>
          <a:lstStyle/>
          <a:p>
            <a:pPr algn="just">
              <a:lnSpc>
                <a:spcPct val="80000"/>
              </a:lnSpc>
              <a:spcAft>
                <a:spcPts val="1800"/>
              </a:spcAft>
              <a:buClr>
                <a:srgbClr val="FF0066"/>
              </a:buClr>
              <a:buFont typeface="Wingdings 2" pitchFamily="18" charset="2"/>
              <a:buChar char="®"/>
            </a:pPr>
            <a:r>
              <a:rPr lang="en-US" sz="2800" b="1">
                <a:solidFill>
                  <a:schemeClr val="accent1">
                    <a:lumMod val="50000"/>
                  </a:schemeClr>
                </a:solidFill>
                <a:cs typeface="Arial" pitchFamily="34" charset="0"/>
              </a:rPr>
              <a:t>Thuật toán CLS</a:t>
            </a:r>
            <a:r>
              <a:rPr lang="en-US" sz="2800">
                <a:solidFill>
                  <a:schemeClr val="accent1">
                    <a:lumMod val="50000"/>
                  </a:schemeClr>
                </a:solidFill>
                <a:cs typeface="Arial" pitchFamily="34" charset="0"/>
              </a:rPr>
              <a:t>: Được Hovland và Hint giới thiệu vào những năm 50 của thế kỷ 20, theo chiến lược chia để trị từ trên xuống.</a:t>
            </a:r>
          </a:p>
          <a:p>
            <a:pPr algn="just">
              <a:lnSpc>
                <a:spcPct val="80000"/>
              </a:lnSpc>
              <a:spcAft>
                <a:spcPts val="683"/>
              </a:spcAft>
              <a:buClr>
                <a:srgbClr val="FF0066"/>
              </a:buClr>
              <a:buFont typeface="Wingdings 2" pitchFamily="18" charset="2"/>
              <a:buChar char="®"/>
            </a:pPr>
            <a:r>
              <a:rPr lang="en-US" sz="2800" b="1">
                <a:solidFill>
                  <a:schemeClr val="accent1">
                    <a:lumMod val="50000"/>
                  </a:schemeClr>
                </a:solidFill>
                <a:cs typeface="Arial" pitchFamily="34" charset="0"/>
              </a:rPr>
              <a:t>Thuật toán ID3</a:t>
            </a:r>
            <a:r>
              <a:rPr lang="en-US" sz="2800">
                <a:solidFill>
                  <a:schemeClr val="accent1">
                    <a:lumMod val="50000"/>
                  </a:schemeClr>
                </a:solidFill>
                <a:cs typeface="Arial" pitchFamily="34" charset="0"/>
              </a:rPr>
              <a:t>: được công bố bởi Quinlan (trường đại học Syney, Australia) vào cuối thập niên 70 của thế kỷ 20. </a:t>
            </a: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ID3 được xem như là một cải tiến của CLS với khả năng lựa chọn thuộc tính tốt nhất để tiếp tục triển khai cây tại mỗi bước. </a:t>
            </a: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ID3 xây dựng cây quyết định theo hướng tiếp cận từ trên - xuống (top-down).</a:t>
            </a: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17</a:t>
            </a:fld>
            <a:endParaRPr lang="vi-VN"/>
          </a:p>
        </p:txBody>
      </p:sp>
    </p:spTree>
    <p:extLst>
      <p:ext uri="{BB962C8B-B14F-4D97-AF65-F5344CB8AC3E}">
        <p14:creationId xmlns:p14="http://schemas.microsoft.com/office/powerpoint/2010/main" val="1035493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Các thuật toán xây dựng cây quyết định</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4959231"/>
          </a:xfrm>
        </p:spPr>
        <p:txBody>
          <a:bodyPr>
            <a:noAutofit/>
          </a:bodyPr>
          <a:lstStyle/>
          <a:p>
            <a:pPr algn="just">
              <a:lnSpc>
                <a:spcPct val="80000"/>
              </a:lnSpc>
              <a:spcAft>
                <a:spcPts val="683"/>
              </a:spcAft>
              <a:buClr>
                <a:srgbClr val="FF0066"/>
              </a:buClr>
              <a:buFont typeface="Wingdings 2" pitchFamily="18" charset="2"/>
              <a:buChar char="®"/>
            </a:pPr>
            <a:r>
              <a:rPr lang="en-US" sz="2800" b="1">
                <a:solidFill>
                  <a:schemeClr val="accent1">
                    <a:lumMod val="50000"/>
                  </a:schemeClr>
                </a:solidFill>
                <a:cs typeface="Arial" pitchFamily="34" charset="0"/>
              </a:rPr>
              <a:t>Thuật toán C4.5</a:t>
            </a:r>
            <a:r>
              <a:rPr lang="en-US" sz="2800">
                <a:solidFill>
                  <a:schemeClr val="accent1">
                    <a:lumMod val="50000"/>
                  </a:schemeClr>
                </a:solidFill>
                <a:cs typeface="Arial" pitchFamily="34" charset="0"/>
              </a:rPr>
              <a:t>: Thuật toán C4.5 được phát triển và công bố bởi Quinlan vào năm 1996.</a:t>
            </a: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Là một cải tiến từ thuật toán ID3 với việc cho phép xử lý trên tập dữ liệu có các thuộc tính số (numeric atributes) và làm việc được với tập dữ liệu bị thiếu, bị nhiễu. </a:t>
            </a: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Nó thực hiện phân lớp tập mẫu dữ liệu theo chiến lược ưu tiên theo chiều sâu (Depth - First). </a:t>
            </a: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18</a:t>
            </a:fld>
            <a:endParaRPr lang="vi-VN"/>
          </a:p>
        </p:txBody>
      </p:sp>
    </p:spTree>
    <p:extLst>
      <p:ext uri="{BB962C8B-B14F-4D97-AF65-F5344CB8AC3E}">
        <p14:creationId xmlns:p14="http://schemas.microsoft.com/office/powerpoint/2010/main" val="11988454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Các thuật toán xây dựng cây quyết định</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4959231"/>
          </a:xfrm>
        </p:spPr>
        <p:txBody>
          <a:bodyPr>
            <a:noAutofit/>
          </a:bodyPr>
          <a:lstStyle/>
          <a:p>
            <a:pPr algn="just">
              <a:lnSpc>
                <a:spcPct val="80000"/>
              </a:lnSpc>
              <a:spcAft>
                <a:spcPts val="683"/>
              </a:spcAft>
              <a:buClr>
                <a:srgbClr val="FF0066"/>
              </a:buClr>
              <a:buFont typeface="Wingdings 2" pitchFamily="18" charset="2"/>
              <a:buChar char="®"/>
            </a:pPr>
            <a:r>
              <a:rPr lang="en-US" sz="2800" b="1">
                <a:solidFill>
                  <a:schemeClr val="accent1">
                    <a:lumMod val="50000"/>
                  </a:schemeClr>
                </a:solidFill>
                <a:cs typeface="Arial" pitchFamily="34" charset="0"/>
              </a:rPr>
              <a:t>Thuật toán SLIQ: </a:t>
            </a:r>
            <a:r>
              <a:rPr lang="en-US" sz="2800">
                <a:solidFill>
                  <a:schemeClr val="accent1">
                    <a:lumMod val="50000"/>
                  </a:schemeClr>
                </a:solidFill>
                <a:cs typeface="Arial" pitchFamily="34" charset="0"/>
              </a:rPr>
              <a:t>Được gọi là thuật toán phân lớp leo thang nhanh. </a:t>
            </a: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Có thể áp dụng cho cả hai kiểu thuộc liên tục và thuộc tính rời rạc.</a:t>
            </a: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Sử dụng kỹ thuật tiền xử lý phân loại (Presorting) trước khi xây dựng cây, do đó giải quyết được vấn đề bộ nhớ cho thuật toán ID3.</a:t>
            </a: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Có sử dụng giải thuật cắt tỉa cây hữu hiệu, phù hợp với các tập dữ liệu lớn.</a:t>
            </a:r>
          </a:p>
          <a:p>
            <a:pPr algn="just">
              <a:lnSpc>
                <a:spcPct val="80000"/>
              </a:lnSpc>
              <a:spcAft>
                <a:spcPts val="683"/>
              </a:spcAft>
              <a:buClr>
                <a:srgbClr val="FF0066"/>
              </a:buClr>
              <a:buFont typeface="Wingdings 2" pitchFamily="18" charset="2"/>
              <a:buChar char="®"/>
            </a:pPr>
            <a:r>
              <a:rPr lang="en-US" sz="2800" b="1">
                <a:solidFill>
                  <a:schemeClr val="accent1">
                    <a:lumMod val="50000"/>
                  </a:schemeClr>
                </a:solidFill>
                <a:cs typeface="Arial" pitchFamily="34" charset="0"/>
              </a:rPr>
              <a:t>Thuật toán J4.8</a:t>
            </a:r>
          </a:p>
          <a:p>
            <a:pPr algn="just">
              <a:lnSpc>
                <a:spcPct val="80000"/>
              </a:lnSpc>
              <a:spcAft>
                <a:spcPts val="683"/>
              </a:spcAft>
              <a:buClr>
                <a:srgbClr val="FF0066"/>
              </a:buClr>
              <a:buFont typeface="Wingdings 2" pitchFamily="18" charset="2"/>
              <a:buChar char="®"/>
            </a:pPr>
            <a:r>
              <a:rPr lang="en-US" sz="2800" b="1">
                <a:solidFill>
                  <a:schemeClr val="accent1">
                    <a:lumMod val="50000"/>
                  </a:schemeClr>
                </a:solidFill>
                <a:cs typeface="Arial" pitchFamily="34" charset="0"/>
              </a:rPr>
              <a:t>Thuật toán CART</a:t>
            </a:r>
          </a:p>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a:t>
            </a:r>
          </a:p>
          <a:p>
            <a:pPr marL="455457" lvl="2" indent="0" algn="just">
              <a:lnSpc>
                <a:spcPct val="110000"/>
              </a:lnSpc>
              <a:spcBef>
                <a:spcPts val="0"/>
              </a:spcBef>
              <a:spcAft>
                <a:spcPts val="600"/>
              </a:spcAft>
              <a:buClr>
                <a:srgbClr val="FF0066"/>
              </a:buClr>
              <a:buNone/>
            </a:pPr>
            <a:endParaRPr lang="en-US" sz="24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19</a:t>
            </a:fld>
            <a:endParaRPr lang="vi-VN"/>
          </a:p>
        </p:txBody>
      </p:sp>
    </p:spTree>
    <p:extLst>
      <p:ext uri="{BB962C8B-B14F-4D97-AF65-F5344CB8AC3E}">
        <p14:creationId xmlns:p14="http://schemas.microsoft.com/office/powerpoint/2010/main" val="2741123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err="1">
                <a:solidFill>
                  <a:schemeClr val="accent6">
                    <a:lumMod val="75000"/>
                  </a:schemeClr>
                </a:solidFill>
                <a:latin typeface="Arial" pitchFamily="34" charset="0"/>
                <a:cs typeface="Arial" pitchFamily="34" charset="0"/>
              </a:rPr>
              <a:t>Chương</a:t>
            </a:r>
            <a:r>
              <a:rPr lang="en-US" sz="2800">
                <a:solidFill>
                  <a:schemeClr val="accent6">
                    <a:lumMod val="75000"/>
                  </a:schemeClr>
                </a:solidFill>
                <a:latin typeface="Arial" pitchFamily="34" charset="0"/>
                <a:cs typeface="Arial" pitchFamily="34" charset="0"/>
              </a:rPr>
              <a:t> 3: Phân lớp dữ </a:t>
            </a:r>
            <a:r>
              <a:rPr lang="en-US" sz="2800" err="1">
                <a:solidFill>
                  <a:schemeClr val="accent6">
                    <a:lumMod val="75000"/>
                  </a:schemeClr>
                </a:solidFill>
                <a:latin typeface="Arial" pitchFamily="34" charset="0"/>
                <a:cs typeface="Arial" pitchFamily="34" charset="0"/>
              </a:rPr>
              <a:t>liệu</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039523"/>
            <a:ext cx="9408681" cy="5044452"/>
          </a:xfrm>
        </p:spPr>
        <p:txBody>
          <a:bodyPr>
            <a:normAutofit/>
          </a:bodyPr>
          <a:lstStyle/>
          <a:p>
            <a:pPr marL="0" indent="0" algn="just">
              <a:spcAft>
                <a:spcPts val="683"/>
              </a:spcAft>
              <a:buClr>
                <a:srgbClr val="FF0066"/>
              </a:buClr>
              <a:buNone/>
            </a:pPr>
            <a:r>
              <a:rPr lang="en-US" sz="2800">
                <a:solidFill>
                  <a:srgbClr val="FF0000"/>
                </a:solidFill>
                <a:cs typeface="Arial" pitchFamily="34" charset="0"/>
              </a:rPr>
              <a:t>1. </a:t>
            </a:r>
            <a:r>
              <a:rPr lang="en-US" sz="2800">
                <a:solidFill>
                  <a:schemeClr val="accent1">
                    <a:lumMod val="50000"/>
                  </a:schemeClr>
                </a:solidFill>
                <a:cs typeface="Arial" pitchFamily="34" charset="0"/>
              </a:rPr>
              <a:t>Tổng quan về phân lớp dữ liệu</a:t>
            </a:r>
          </a:p>
          <a:p>
            <a:pPr marL="0" indent="0" algn="just">
              <a:spcAft>
                <a:spcPts val="683"/>
              </a:spcAft>
              <a:buClr>
                <a:srgbClr val="FF0066"/>
              </a:buClr>
              <a:buNone/>
            </a:pPr>
            <a:r>
              <a:rPr lang="en-US" sz="2800">
                <a:solidFill>
                  <a:srgbClr val="FF0000"/>
                </a:solidFill>
                <a:cs typeface="Arial" pitchFamily="34" charset="0"/>
              </a:rPr>
              <a:t>2. </a:t>
            </a:r>
            <a:r>
              <a:rPr lang="en-US" sz="2800">
                <a:solidFill>
                  <a:schemeClr val="accent1">
                    <a:lumMod val="50000"/>
                  </a:schemeClr>
                </a:solidFill>
                <a:cs typeface="Arial" pitchFamily="34" charset="0"/>
              </a:rPr>
              <a:t>Các thuật toán phân lớp dữ liệu</a:t>
            </a:r>
          </a:p>
          <a:p>
            <a:pPr marL="0" indent="0" algn="just">
              <a:spcAft>
                <a:spcPts val="683"/>
              </a:spcAft>
              <a:buClr>
                <a:srgbClr val="FF0066"/>
              </a:buClr>
              <a:buNone/>
            </a:pPr>
            <a:r>
              <a:rPr lang="en-US" sz="2800">
                <a:solidFill>
                  <a:srgbClr val="FF0000"/>
                </a:solidFill>
                <a:cs typeface="Arial" pitchFamily="34" charset="0"/>
              </a:rPr>
              <a:t>3. </a:t>
            </a:r>
            <a:r>
              <a:rPr lang="en-US" sz="2800">
                <a:solidFill>
                  <a:schemeClr val="accent1">
                    <a:lumMod val="50000"/>
                  </a:schemeClr>
                </a:solidFill>
                <a:cs typeface="Arial" pitchFamily="34" charset="0"/>
              </a:rPr>
              <a:t>Phân lớp với cây quyết định</a:t>
            </a:r>
          </a:p>
          <a:p>
            <a:pPr marL="0" indent="0" algn="just">
              <a:spcAft>
                <a:spcPts val="683"/>
              </a:spcAft>
              <a:buClr>
                <a:srgbClr val="FF0066"/>
              </a:buClr>
              <a:buNone/>
            </a:pPr>
            <a:endParaRPr lang="en-US" sz="2800">
              <a:solidFill>
                <a:schemeClr val="accent2">
                  <a:lumMod val="50000"/>
                </a:schemeClr>
              </a:solidFill>
              <a:cs typeface="Arial" pitchFamily="34" charset="0"/>
            </a:endParaRPr>
          </a:p>
          <a:p>
            <a:pPr marL="0" indent="0" algn="just">
              <a:spcAft>
                <a:spcPts val="683"/>
              </a:spcAft>
              <a:buClr>
                <a:srgbClr val="FF0066"/>
              </a:buClr>
              <a:buNone/>
            </a:pP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2</a:t>
            </a:fld>
            <a:endParaRPr lang="vi-VN"/>
          </a:p>
        </p:txBody>
      </p:sp>
    </p:spTree>
    <p:extLst>
      <p:ext uri="{BB962C8B-B14F-4D97-AF65-F5344CB8AC3E}">
        <p14:creationId xmlns:p14="http://schemas.microsoft.com/office/powerpoint/2010/main" val="2561285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Thuật toán ID3</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5400600"/>
          </a:xfrm>
        </p:spPr>
        <p:txBody>
          <a:bodyPr>
            <a:noAutofit/>
          </a:bodyPr>
          <a:lstStyle/>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ID3 là thuật toán cơ bản nhất trong lĩnh vực học cây quyết định, hầu hết các thuật toán học cây quyết định cải tiến sau này đều dựa trên nó. </a:t>
            </a:r>
          </a:p>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Nhiệm vụ của ID3 là học cây quyết định từ một tập các mẫu huấn luyện gồm: </a:t>
            </a:r>
          </a:p>
          <a:p>
            <a:pPr marL="912657" lvl="2" indent="-457200" algn="just">
              <a:lnSpc>
                <a:spcPct val="110000"/>
              </a:lnSpc>
              <a:spcBef>
                <a:spcPts val="0"/>
              </a:spcBef>
              <a:spcAft>
                <a:spcPts val="600"/>
              </a:spcAft>
              <a:buClr>
                <a:srgbClr val="FF0066"/>
              </a:buClr>
            </a:pPr>
            <a:r>
              <a:rPr lang="en-US" sz="2400" i="1">
                <a:solidFill>
                  <a:schemeClr val="accent4">
                    <a:lumMod val="75000"/>
                  </a:schemeClr>
                </a:solidFill>
                <a:cs typeface="Arial" pitchFamily="34" charset="0"/>
              </a:rPr>
              <a:t>Đầu vào: </a:t>
            </a:r>
            <a:r>
              <a:rPr lang="en-US" sz="2400">
                <a:solidFill>
                  <a:schemeClr val="accent4">
                    <a:lumMod val="75000"/>
                  </a:schemeClr>
                </a:solidFill>
                <a:cs typeface="Arial" pitchFamily="34" charset="0"/>
              </a:rPr>
              <a:t>Một tập hợp các mẫu, mỗi mẫu bao gồm các thuộc tính mô tả một đối tượng xác định và một thuộc tính nhãn phân lớp giá trị của nó.</a:t>
            </a:r>
          </a:p>
          <a:p>
            <a:pPr marL="455457" lvl="2" indent="0" algn="just">
              <a:lnSpc>
                <a:spcPct val="110000"/>
              </a:lnSpc>
              <a:spcBef>
                <a:spcPts val="0"/>
              </a:spcBef>
              <a:spcAft>
                <a:spcPts val="600"/>
              </a:spcAft>
              <a:buClr>
                <a:srgbClr val="FF0066"/>
              </a:buClr>
              <a:buNone/>
            </a:pPr>
            <a:r>
              <a:rPr lang="en-US" sz="2400">
                <a:solidFill>
                  <a:schemeClr val="accent4">
                    <a:lumMod val="75000"/>
                  </a:schemeClr>
                </a:solidFill>
                <a:cs typeface="Arial" pitchFamily="34" charset="0"/>
              </a:rPr>
              <a:t>       </a:t>
            </a:r>
            <a:r>
              <a:rPr lang="en-US" sz="2000">
                <a:solidFill>
                  <a:schemeClr val="accent4">
                    <a:lumMod val="50000"/>
                  </a:schemeClr>
                </a:solidFill>
                <a:cs typeface="Arial" pitchFamily="34" charset="0"/>
              </a:rPr>
              <a:t>Chú ý: Nếu các thuộc tính có giá trị liên tục, ví dụ Tuổi, ta phải tiến hành biến đổi chúng thành các giá trị rời rạc, ví dụ chia tuổi thành 3 loại: Trẻ, Trung niên, Già.</a:t>
            </a:r>
          </a:p>
          <a:p>
            <a:pPr marL="912657" lvl="2" indent="-457200" algn="just">
              <a:lnSpc>
                <a:spcPct val="110000"/>
              </a:lnSpc>
              <a:spcBef>
                <a:spcPts val="0"/>
              </a:spcBef>
              <a:spcAft>
                <a:spcPts val="600"/>
              </a:spcAft>
              <a:buClr>
                <a:srgbClr val="FF0066"/>
              </a:buClr>
            </a:pPr>
            <a:r>
              <a:rPr lang="en-US" sz="2400" i="1">
                <a:solidFill>
                  <a:schemeClr val="accent4">
                    <a:lumMod val="75000"/>
                  </a:schemeClr>
                </a:solidFill>
                <a:cs typeface="Arial" pitchFamily="34" charset="0"/>
              </a:rPr>
              <a:t>Đầu ra: </a:t>
            </a:r>
            <a:r>
              <a:rPr lang="en-US" sz="2400">
                <a:solidFill>
                  <a:schemeClr val="accent4">
                    <a:lumMod val="75000"/>
                  </a:schemeClr>
                </a:solidFill>
                <a:cs typeface="Arial" pitchFamily="34" charset="0"/>
              </a:rPr>
              <a:t>Cây quyết định có khả năng phân loại đúng đắn các mẫu trong tập dữ liệu huấn luyện và hy vọng phân loại đúng cho cả các mẫu chưa gặp trong tương lai.</a:t>
            </a:r>
          </a:p>
          <a:p>
            <a:pPr marL="912657" lvl="2" indent="-457200" algn="just">
              <a:lnSpc>
                <a:spcPct val="110000"/>
              </a:lnSpc>
              <a:spcBef>
                <a:spcPts val="0"/>
              </a:spcBef>
              <a:spcAft>
                <a:spcPts val="600"/>
              </a:spcAft>
              <a:buClr>
                <a:srgbClr val="FF0066"/>
              </a:buClr>
            </a:pPr>
            <a:endParaRPr lang="en-US" sz="24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20</a:t>
            </a:fld>
            <a:endParaRPr lang="vi-VN"/>
          </a:p>
        </p:txBody>
      </p:sp>
    </p:spTree>
    <p:extLst>
      <p:ext uri="{BB962C8B-B14F-4D97-AF65-F5344CB8AC3E}">
        <p14:creationId xmlns:p14="http://schemas.microsoft.com/office/powerpoint/2010/main" val="2433204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Thuật toán ID3(D,C,A)</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4959231"/>
          </a:xfrm>
        </p:spPr>
        <p:txBody>
          <a:bodyPr>
            <a:noAutofit/>
          </a:bodyPr>
          <a:lstStyle/>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Đầu vào: Tập mẫu huấn luyện D, thuộc tính phân lớp C, thuộc tính mô tả A.</a:t>
            </a:r>
          </a:p>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Đầu ra: Cây quyết định.</a:t>
            </a:r>
          </a:p>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Thuật toán:</a:t>
            </a: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B1: Tạo Nút_gốc cho cây quyết định.</a:t>
            </a: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B2: IF tất cả các mẫu huấn luyện đều có giá trị của nhãn C là P, RETURN cây có một nút duy nhất là Nút_gốc với nhãn P.</a:t>
            </a: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B3: IF A rỗng, RETURN cây có một nút duy nhất là Nút_gốc với nhãn là giá trị phổ biến nhất của C trong D.</a:t>
            </a:r>
          </a:p>
          <a:p>
            <a:pPr marL="455457" lvl="2" indent="0" algn="just">
              <a:lnSpc>
                <a:spcPct val="110000"/>
              </a:lnSpc>
              <a:spcBef>
                <a:spcPts val="0"/>
              </a:spcBef>
              <a:spcAft>
                <a:spcPts val="600"/>
              </a:spcAft>
              <a:buClr>
                <a:srgbClr val="FF0066"/>
              </a:buClr>
              <a:buNone/>
            </a:pPr>
            <a:endParaRPr lang="en-US" sz="24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21</a:t>
            </a:fld>
            <a:endParaRPr lang="vi-VN"/>
          </a:p>
        </p:txBody>
      </p:sp>
    </p:spTree>
    <p:extLst>
      <p:ext uri="{BB962C8B-B14F-4D97-AF65-F5344CB8AC3E}">
        <p14:creationId xmlns:p14="http://schemas.microsoft.com/office/powerpoint/2010/main" val="2860027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Thuật toán ID3(D,C,A)</a:t>
            </a:r>
            <a:endParaRPr lang="vi-VN" sz="2800" baseline="30000">
              <a:solidFill>
                <a:schemeClr val="accent6">
                  <a:lumMod val="75000"/>
                </a:schemeClr>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9663" y="908720"/>
                <a:ext cx="9408681" cy="5733256"/>
              </a:xfrm>
            </p:spPr>
            <p:txBody>
              <a:bodyPr>
                <a:noAutofit/>
              </a:bodyPr>
              <a:lstStyle/>
              <a:p>
                <a:pPr marL="912657" lvl="2" indent="-457200" algn="just">
                  <a:spcBef>
                    <a:spcPts val="0"/>
                  </a:spcBef>
                  <a:spcAft>
                    <a:spcPts val="600"/>
                  </a:spcAft>
                  <a:buClr>
                    <a:srgbClr val="FF0066"/>
                  </a:buClr>
                </a:pPr>
                <a:r>
                  <a:rPr lang="en-US" sz="2400">
                    <a:solidFill>
                      <a:schemeClr val="accent4">
                        <a:lumMod val="75000"/>
                      </a:schemeClr>
                    </a:solidFill>
                    <a:cs typeface="Arial" pitchFamily="34" charset="0"/>
                  </a:rPr>
                  <a:t>B4: </a:t>
                </a:r>
                <a:r>
                  <a:rPr lang="en-US" sz="2400" i="1">
                    <a:solidFill>
                      <a:schemeClr val="accent4">
                        <a:lumMod val="75000"/>
                      </a:schemeClr>
                    </a:solidFill>
                    <a:cs typeface="Arial" pitchFamily="34" charset="0"/>
                  </a:rPr>
                  <a:t>4.1</a:t>
                </a:r>
                <a:r>
                  <a:rPr lang="en-US" sz="2400">
                    <a:solidFill>
                      <a:schemeClr val="accent4">
                        <a:lumMod val="75000"/>
                      </a:schemeClr>
                    </a:solidFill>
                    <a:cs typeface="Arial" pitchFamily="34" charset="0"/>
                  </a:rPr>
                  <a:t>  Gọi X là thuộc tính của A phân lớp D tốt nhất.</a:t>
                </a:r>
              </a:p>
              <a:p>
                <a:pPr marL="1431925" lvl="2" indent="0" algn="just">
                  <a:spcBef>
                    <a:spcPts val="0"/>
                  </a:spcBef>
                  <a:spcAft>
                    <a:spcPts val="600"/>
                  </a:spcAft>
                  <a:buClr>
                    <a:srgbClr val="FF0066"/>
                  </a:buClr>
                  <a:buNone/>
                </a:pPr>
                <a:r>
                  <a:rPr lang="en-US" sz="2400" i="1">
                    <a:solidFill>
                      <a:schemeClr val="accent4">
                        <a:lumMod val="75000"/>
                      </a:schemeClr>
                    </a:solidFill>
                    <a:cs typeface="Arial" pitchFamily="34" charset="0"/>
                  </a:rPr>
                  <a:t>4.2</a:t>
                </a:r>
                <a:r>
                  <a:rPr lang="en-US" sz="2400">
                    <a:solidFill>
                      <a:schemeClr val="accent4">
                        <a:lumMod val="75000"/>
                      </a:schemeClr>
                    </a:solidFill>
                    <a:cs typeface="Arial" pitchFamily="34" charset="0"/>
                  </a:rPr>
                  <a:t>  Gán nhãn cho nút gốc với tên thuộc tính X</a:t>
                </a:r>
              </a:p>
              <a:p>
                <a:pPr marL="1431925" lvl="2" indent="0" algn="just">
                  <a:spcBef>
                    <a:spcPts val="0"/>
                  </a:spcBef>
                  <a:spcAft>
                    <a:spcPts val="600"/>
                  </a:spcAft>
                  <a:buClr>
                    <a:srgbClr val="FF0066"/>
                  </a:buClr>
                  <a:buNone/>
                </a:pPr>
                <a:r>
                  <a:rPr lang="en-US" sz="2400" i="1">
                    <a:solidFill>
                      <a:schemeClr val="accent4">
                        <a:lumMod val="75000"/>
                      </a:schemeClr>
                    </a:solidFill>
                    <a:cs typeface="Arial" pitchFamily="34" charset="0"/>
                  </a:rPr>
                  <a:t>4.3</a:t>
                </a:r>
                <a:r>
                  <a:rPr lang="en-US" sz="2400">
                    <a:solidFill>
                      <a:schemeClr val="accent4">
                        <a:lumMod val="75000"/>
                      </a:schemeClr>
                    </a:solidFill>
                    <a:cs typeface="Arial" pitchFamily="34" charset="0"/>
                  </a:rPr>
                  <a:t>  FOREACH giá trị </a:t>
                </a:r>
                <a14:m>
                  <m:oMath xmlns:m="http://schemas.openxmlformats.org/officeDocument/2006/math">
                    <m:r>
                      <a:rPr lang="en-US" sz="2400" i="1" smtClean="0">
                        <a:solidFill>
                          <a:schemeClr val="accent4">
                            <a:lumMod val="75000"/>
                          </a:schemeClr>
                        </a:solidFill>
                        <a:latin typeface="Cambria Math" panose="02040503050406030204" pitchFamily="18" charset="0"/>
                        <a:cs typeface="Arial" pitchFamily="34" charset="0"/>
                      </a:rPr>
                      <m:t>𝑣</m:t>
                    </m:r>
                  </m:oMath>
                </a14:m>
                <a:r>
                  <a:rPr lang="en-US" sz="2400">
                    <a:solidFill>
                      <a:schemeClr val="accent4">
                        <a:lumMod val="75000"/>
                      </a:schemeClr>
                    </a:solidFill>
                    <a:cs typeface="Arial" pitchFamily="34" charset="0"/>
                  </a:rPr>
                  <a:t> của X</a:t>
                </a:r>
              </a:p>
              <a:p>
                <a:pPr marL="1828800" lvl="2" indent="0" algn="just">
                  <a:spcBef>
                    <a:spcPts val="0"/>
                  </a:spcBef>
                  <a:spcAft>
                    <a:spcPts val="600"/>
                  </a:spcAft>
                  <a:buClr>
                    <a:srgbClr val="FF0066"/>
                  </a:buClr>
                  <a:buNone/>
                </a:pPr>
                <a:r>
                  <a:rPr lang="en-US" sz="2400" i="1">
                    <a:solidFill>
                      <a:schemeClr val="accent4">
                        <a:lumMod val="75000"/>
                      </a:schemeClr>
                    </a:solidFill>
                    <a:cs typeface="Arial" pitchFamily="34" charset="0"/>
                  </a:rPr>
                  <a:t>4.3.1</a:t>
                </a:r>
                <a:r>
                  <a:rPr lang="en-US" sz="2400">
                    <a:solidFill>
                      <a:schemeClr val="accent4">
                        <a:lumMod val="75000"/>
                      </a:schemeClr>
                    </a:solidFill>
                    <a:cs typeface="Arial" pitchFamily="34" charset="0"/>
                  </a:rPr>
                  <a:t>  Thêm một nhánh mới dưới Nút_gốc với X=v</a:t>
                </a:r>
              </a:p>
              <a:p>
                <a:pPr marL="1828800" lvl="2" indent="0" algn="just">
                  <a:spcBef>
                    <a:spcPts val="0"/>
                  </a:spcBef>
                  <a:spcAft>
                    <a:spcPts val="600"/>
                  </a:spcAft>
                  <a:buClr>
                    <a:srgbClr val="FF0066"/>
                  </a:buClr>
                  <a:buNone/>
                </a:pPr>
                <a:r>
                  <a:rPr lang="en-US" sz="2400" i="1">
                    <a:solidFill>
                      <a:schemeClr val="accent4">
                        <a:lumMod val="75000"/>
                      </a:schemeClr>
                    </a:solidFill>
                    <a:cs typeface="Arial" pitchFamily="34" charset="0"/>
                  </a:rPr>
                  <a:t>4.3.2</a:t>
                </a:r>
                <a:r>
                  <a:rPr lang="en-US" sz="2400">
                    <a:solidFill>
                      <a:schemeClr val="accent4">
                        <a:lumMod val="75000"/>
                      </a:schemeClr>
                    </a:solidFill>
                    <a:cs typeface="Arial" pitchFamily="34" charset="0"/>
                  </a:rPr>
                  <a:t>  Xác định tập con D</a:t>
                </a:r>
                <a:r>
                  <a:rPr lang="en-US" sz="2400" baseline="-25000">
                    <a:solidFill>
                      <a:schemeClr val="accent4">
                        <a:lumMod val="75000"/>
                      </a:schemeClr>
                    </a:solidFill>
                    <a:cs typeface="Arial" pitchFamily="34" charset="0"/>
                  </a:rPr>
                  <a:t>v</a:t>
                </a:r>
                <a:r>
                  <a:rPr lang="en-US" sz="2400">
                    <a:solidFill>
                      <a:schemeClr val="accent4">
                        <a:lumMod val="75000"/>
                      </a:schemeClr>
                    </a:solidFill>
                    <a:cs typeface="Arial" pitchFamily="34" charset="0"/>
                  </a:rPr>
                  <a:t> ứng với X=v</a:t>
                </a:r>
              </a:p>
              <a:p>
                <a:pPr marL="1828800" lvl="2" indent="0" algn="just">
                  <a:spcBef>
                    <a:spcPts val="0"/>
                  </a:spcBef>
                  <a:spcAft>
                    <a:spcPts val="600"/>
                  </a:spcAft>
                  <a:buClr>
                    <a:srgbClr val="FF0066"/>
                  </a:buClr>
                  <a:buNone/>
                </a:pPr>
                <a:r>
                  <a:rPr lang="en-US" sz="2400" i="1">
                    <a:solidFill>
                      <a:schemeClr val="accent4">
                        <a:lumMod val="75000"/>
                      </a:schemeClr>
                    </a:solidFill>
                    <a:cs typeface="Arial" pitchFamily="34" charset="0"/>
                  </a:rPr>
                  <a:t>4.3.3</a:t>
                </a:r>
                <a:r>
                  <a:rPr lang="en-US" sz="2400">
                    <a:solidFill>
                      <a:schemeClr val="accent4">
                        <a:lumMod val="75000"/>
                      </a:schemeClr>
                    </a:solidFill>
                    <a:cs typeface="Arial" pitchFamily="34" charset="0"/>
                  </a:rPr>
                  <a:t>  IF D</a:t>
                </a:r>
                <a:r>
                  <a:rPr lang="en-US" sz="2400" baseline="-25000">
                    <a:solidFill>
                      <a:schemeClr val="accent4">
                        <a:lumMod val="75000"/>
                      </a:schemeClr>
                    </a:solidFill>
                    <a:cs typeface="Arial" pitchFamily="34" charset="0"/>
                  </a:rPr>
                  <a:t>v</a:t>
                </a:r>
                <a:r>
                  <a:rPr lang="en-US" sz="2400">
                    <a:solidFill>
                      <a:schemeClr val="accent4">
                        <a:lumMod val="75000"/>
                      </a:schemeClr>
                    </a:solidFill>
                    <a:cs typeface="Arial" pitchFamily="34" charset="0"/>
                  </a:rPr>
                  <a:t> rỗng</a:t>
                </a:r>
              </a:p>
              <a:p>
                <a:pPr marL="2981325" lvl="2" indent="0" algn="just">
                  <a:spcBef>
                    <a:spcPts val="0"/>
                  </a:spcBef>
                  <a:spcAft>
                    <a:spcPts val="600"/>
                  </a:spcAft>
                  <a:buClr>
                    <a:srgbClr val="FF0066"/>
                  </a:buClr>
                  <a:buNone/>
                </a:pPr>
                <a:r>
                  <a:rPr lang="en-US" sz="2200">
                    <a:solidFill>
                      <a:schemeClr val="accent4">
                        <a:lumMod val="50000"/>
                      </a:schemeClr>
                    </a:solidFill>
                    <a:cs typeface="Arial" pitchFamily="34" charset="0"/>
                  </a:rPr>
                  <a:t>Thêm dưới nhánh mới này một nút lá có nhãn là giá trị phổ biến nhất của thuộc tính quyết định trong D</a:t>
                </a:r>
              </a:p>
              <a:p>
                <a:pPr marL="2524125" lvl="2" indent="0" algn="just">
                  <a:spcBef>
                    <a:spcPts val="0"/>
                  </a:spcBef>
                  <a:spcAft>
                    <a:spcPts val="600"/>
                  </a:spcAft>
                  <a:buClr>
                    <a:srgbClr val="FF0066"/>
                  </a:buClr>
                  <a:buNone/>
                </a:pPr>
                <a:r>
                  <a:rPr lang="en-US" sz="2400">
                    <a:solidFill>
                      <a:schemeClr val="accent4">
                        <a:lumMod val="75000"/>
                      </a:schemeClr>
                    </a:solidFill>
                    <a:cs typeface="Arial" pitchFamily="34" charset="0"/>
                  </a:rPr>
                  <a:t> ELSE </a:t>
                </a:r>
              </a:p>
              <a:p>
                <a:pPr marL="3030538" lvl="2" indent="0" algn="just">
                  <a:spcBef>
                    <a:spcPts val="0"/>
                  </a:spcBef>
                  <a:spcAft>
                    <a:spcPts val="600"/>
                  </a:spcAft>
                  <a:buClr>
                    <a:srgbClr val="FF0066"/>
                  </a:buClr>
                  <a:buNone/>
                </a:pPr>
                <a:r>
                  <a:rPr lang="en-US" sz="2200">
                    <a:solidFill>
                      <a:schemeClr val="accent4">
                        <a:lumMod val="50000"/>
                      </a:schemeClr>
                    </a:solidFill>
                    <a:cs typeface="Arial" pitchFamily="34" charset="0"/>
                  </a:rPr>
                  <a:t>Thêm cây con vào dưới nhánh này bằng cách gọi đệ quy ID3(D</a:t>
                </a:r>
                <a:r>
                  <a:rPr lang="en-US" sz="2200" baseline="-25000">
                    <a:solidFill>
                      <a:schemeClr val="accent4">
                        <a:lumMod val="50000"/>
                      </a:schemeClr>
                    </a:solidFill>
                    <a:cs typeface="Arial" pitchFamily="34" charset="0"/>
                  </a:rPr>
                  <a:t>v</a:t>
                </a:r>
                <a:r>
                  <a:rPr lang="en-US" sz="2200">
                    <a:solidFill>
                      <a:schemeClr val="accent4">
                        <a:lumMod val="50000"/>
                      </a:schemeClr>
                    </a:solidFill>
                    <a:cs typeface="Arial" pitchFamily="34" charset="0"/>
                  </a:rPr>
                  <a:t>, C, A\{X})</a:t>
                </a:r>
              </a:p>
              <a:p>
                <a:pPr marL="912657" lvl="2" indent="-457200" algn="just">
                  <a:spcBef>
                    <a:spcPts val="0"/>
                  </a:spcBef>
                  <a:spcAft>
                    <a:spcPts val="600"/>
                  </a:spcAft>
                  <a:buClr>
                    <a:srgbClr val="FF0066"/>
                  </a:buClr>
                </a:pPr>
                <a:r>
                  <a:rPr lang="en-US" sz="2400">
                    <a:solidFill>
                      <a:schemeClr val="accent4">
                        <a:lumMod val="75000"/>
                      </a:schemeClr>
                    </a:solidFill>
                    <a:cs typeface="Arial" pitchFamily="34" charset="0"/>
                  </a:rPr>
                  <a:t>B5: RETURN Nút_gốc</a:t>
                </a:r>
              </a:p>
              <a:p>
                <a:pPr marL="455457" lvl="2" indent="0" algn="just">
                  <a:lnSpc>
                    <a:spcPct val="110000"/>
                  </a:lnSpc>
                  <a:spcBef>
                    <a:spcPts val="0"/>
                  </a:spcBef>
                  <a:spcAft>
                    <a:spcPts val="600"/>
                  </a:spcAft>
                  <a:buClr>
                    <a:srgbClr val="FF0066"/>
                  </a:buClr>
                  <a:buNone/>
                </a:pPr>
                <a:endParaRPr lang="en-US" sz="2400">
                  <a:solidFill>
                    <a:schemeClr val="accent2">
                      <a:lumMod val="50000"/>
                    </a:schemeClr>
                  </a:solidFill>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9663" y="908720"/>
                <a:ext cx="9408681" cy="5733256"/>
              </a:xfrm>
              <a:blipFill>
                <a:blip r:embed="rId3"/>
                <a:stretch>
                  <a:fillRect t="-744" r="-713"/>
                </a:stretch>
              </a:blipFill>
            </p:spPr>
            <p:txBody>
              <a:bodyPr/>
              <a:lstStyle/>
              <a:p>
                <a:r>
                  <a:rPr lang="en-US">
                    <a:noFill/>
                  </a:rPr>
                  <a:t> </a:t>
                </a:r>
              </a:p>
            </p:txBody>
          </p:sp>
        </mc:Fallback>
      </mc:AlternateContent>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22</a:t>
            </a:fld>
            <a:endParaRPr lang="vi-VN"/>
          </a:p>
        </p:txBody>
      </p:sp>
    </p:spTree>
    <p:extLst>
      <p:ext uri="{BB962C8B-B14F-4D97-AF65-F5344CB8AC3E}">
        <p14:creationId xmlns:p14="http://schemas.microsoft.com/office/powerpoint/2010/main" val="684522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Cách xác định thuộc tính nút tốt nhất?</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4959231"/>
          </a:xfrm>
        </p:spPr>
        <p:txBody>
          <a:bodyPr>
            <a:noAutofit/>
          </a:bodyPr>
          <a:lstStyle/>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Vấn đề quan trọng nhất của thuật toán ID3 là chọn lựa được thuộc tính tốt nhất để đưa vào các nút của cây. </a:t>
            </a:r>
          </a:p>
          <a:p>
            <a:pPr lvl="1"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Sử dụng kết quả của lý thuyết thông tin là các độ đo </a:t>
            </a:r>
            <a:r>
              <a:rPr lang="en-US" sz="2400" b="1">
                <a:solidFill>
                  <a:srgbClr val="FF0000"/>
                </a:solidFill>
                <a:cs typeface="Arial" pitchFamily="34" charset="0"/>
              </a:rPr>
              <a:t>Entropy</a:t>
            </a:r>
            <a:r>
              <a:rPr lang="en-US" sz="2400">
                <a:solidFill>
                  <a:schemeClr val="accent2">
                    <a:lumMod val="50000"/>
                  </a:schemeClr>
                </a:solidFill>
                <a:cs typeface="Arial" pitchFamily="34" charset="0"/>
              </a:rPr>
              <a:t> </a:t>
            </a:r>
            <a:r>
              <a:rPr lang="en-US" sz="2400">
                <a:solidFill>
                  <a:schemeClr val="accent4">
                    <a:lumMod val="75000"/>
                  </a:schemeClr>
                </a:solidFill>
                <a:cs typeface="Arial" pitchFamily="34" charset="0"/>
              </a:rPr>
              <a:t>và </a:t>
            </a:r>
            <a:r>
              <a:rPr lang="en-US" sz="2400" b="1">
                <a:solidFill>
                  <a:srgbClr val="FF0000"/>
                </a:solidFill>
                <a:cs typeface="Arial" pitchFamily="34" charset="0"/>
              </a:rPr>
              <a:t>Infomation Gain</a:t>
            </a:r>
            <a:r>
              <a:rPr lang="en-US" sz="2400">
                <a:solidFill>
                  <a:schemeClr val="accent2">
                    <a:lumMod val="50000"/>
                  </a:schemeClr>
                </a:solidFill>
                <a:cs typeface="Arial" pitchFamily="34" charset="0"/>
              </a:rPr>
              <a:t>.</a:t>
            </a:r>
          </a:p>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Entropy có giá trị nằm trong đoạn [0..1] để đo tính thuần nhất (hay ngược lại là độ pha trộn) của một tập hợp. </a:t>
            </a: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Entropy = 0: Tất cả các phần tử của tập hợp đều thuộc cùng một loại, khi đó ta nói tập hợp này là thuần nhất hoặc có độ pha trộn là thấp nhất. Khi tập mẫu là thuần nhất thì ta có thể biết chắc chắn về giá trị phân loại của một mẫu thuộc tập này, hay ta có lượng thông tin (infomation gain) về tập đó là cao nhất. </a:t>
            </a: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23</a:t>
            </a:fld>
            <a:endParaRPr lang="vi-VN"/>
          </a:p>
        </p:txBody>
      </p:sp>
    </p:spTree>
    <p:extLst>
      <p:ext uri="{BB962C8B-B14F-4D97-AF65-F5344CB8AC3E}">
        <p14:creationId xmlns:p14="http://schemas.microsoft.com/office/powerpoint/2010/main" val="1743769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Cách xác định thuộc tính nút tốt nhất?</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4959231"/>
          </a:xfrm>
        </p:spPr>
        <p:txBody>
          <a:bodyPr>
            <a:noAutofit/>
          </a:bodyPr>
          <a:lstStyle/>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Entropy = 1: Tập mẫu có độ pha trộn cao nhất, nghĩa là số lượng các mẫu có cùng giá trị phân loại là tương đương nhau, khi đó ta không thể đoán chính xác một mẫu có thể có giá trị phân loại gì, hay nói khác hơn, lượng thông tin ta có được về tập này là ít nhất. </a:t>
            </a: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0 &lt; Entropy &lt; 1: Số lượng các mẫu có giá trị phân loại khác nhau là khác nhau.</a:t>
            </a:r>
          </a:p>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Ta phải lựa chọn thuộc tính sao cho có thể chia tập mẫu ban đầu thành các tập mẫu thuần nhất càng nhanh càng tốt. </a:t>
            </a:r>
          </a:p>
          <a:p>
            <a:pPr marL="0" indent="0" algn="just">
              <a:lnSpc>
                <a:spcPct val="80000"/>
              </a:lnSpc>
              <a:spcAft>
                <a:spcPts val="683"/>
              </a:spcAft>
              <a:buClr>
                <a:srgbClr val="FF0066"/>
              </a:buClr>
              <a:buNone/>
            </a:pPr>
            <a:r>
              <a:rPr lang="en-US" sz="2800">
                <a:solidFill>
                  <a:schemeClr val="accent1">
                    <a:lumMod val="50000"/>
                  </a:schemeClr>
                </a:solidFill>
                <a:cs typeface="Arial" pitchFamily="34" charset="0"/>
                <a:sym typeface="Wingdings"/>
              </a:rPr>
              <a:t>---&gt; Chọn thuộc tính với độ lợi thông tin (information gain) lớn nhất.</a:t>
            </a:r>
            <a:endParaRPr lang="en-US" sz="2800">
              <a:solidFill>
                <a:schemeClr val="accent1">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24</a:t>
            </a:fld>
            <a:endParaRPr lang="vi-VN"/>
          </a:p>
        </p:txBody>
      </p:sp>
    </p:spTree>
    <p:extLst>
      <p:ext uri="{BB962C8B-B14F-4D97-AF65-F5344CB8AC3E}">
        <p14:creationId xmlns:p14="http://schemas.microsoft.com/office/powerpoint/2010/main" val="11996658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Độ lợi thông tin - Information Gain</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4959231"/>
          </a:xfrm>
        </p:spPr>
        <p:txBody>
          <a:bodyPr>
            <a:noAutofit/>
          </a:bodyPr>
          <a:lstStyle/>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Lượng thông tin kỳ vọng để phân lớp một phần tử trong tập dữ liệu D- Entropy của D:</a:t>
            </a:r>
          </a:p>
          <a:p>
            <a:pPr marL="520523" lvl="1"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marL="520523" lvl="1"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lvl="1"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Với p</a:t>
            </a:r>
            <a:r>
              <a:rPr lang="en-US" sz="2400" baseline="-25000">
                <a:solidFill>
                  <a:schemeClr val="accent4">
                    <a:lumMod val="75000"/>
                  </a:schemeClr>
                </a:solidFill>
                <a:cs typeface="Arial" pitchFamily="34" charset="0"/>
              </a:rPr>
              <a:t>i</a:t>
            </a:r>
            <a:r>
              <a:rPr lang="en-US" sz="2400">
                <a:solidFill>
                  <a:schemeClr val="accent4">
                    <a:lumMod val="75000"/>
                  </a:schemeClr>
                </a:solidFill>
                <a:cs typeface="Arial" pitchFamily="34" charset="0"/>
              </a:rPr>
              <a:t> là xác suất một phần tử dữ liệu trong D thuộc vào lớp C</a:t>
            </a:r>
            <a:r>
              <a:rPr lang="en-US" sz="2400" baseline="-25000">
                <a:solidFill>
                  <a:schemeClr val="accent4">
                    <a:lumMod val="75000"/>
                  </a:schemeClr>
                </a:solidFill>
                <a:cs typeface="Arial" pitchFamily="34" charset="0"/>
              </a:rPr>
              <a:t>i</a:t>
            </a:r>
            <a:r>
              <a:rPr lang="en-US" sz="2400">
                <a:solidFill>
                  <a:schemeClr val="accent4">
                    <a:lumMod val="75000"/>
                  </a:schemeClr>
                </a:solidFill>
                <a:cs typeface="Arial" pitchFamily="34" charset="0"/>
              </a:rPr>
              <a:t>.</a:t>
            </a:r>
          </a:p>
          <a:p>
            <a:pPr marL="520523" lvl="1" indent="0" algn="just">
              <a:lnSpc>
                <a:spcPct val="80000"/>
              </a:lnSpc>
              <a:spcAft>
                <a:spcPts val="683"/>
              </a:spcAft>
              <a:buClr>
                <a:srgbClr val="FF0066"/>
              </a:buClr>
              <a:buNone/>
            </a:pPr>
            <a:endParaRPr lang="en-US" sz="2400">
              <a:solidFill>
                <a:schemeClr val="accent4">
                  <a:lumMod val="75000"/>
                </a:schemeClr>
              </a:solidFill>
              <a:cs typeface="Arial" pitchFamily="34" charset="0"/>
            </a:endParaRPr>
          </a:p>
          <a:p>
            <a:pPr marL="520523" lvl="1" indent="0" algn="just">
              <a:lnSpc>
                <a:spcPct val="80000"/>
              </a:lnSpc>
              <a:spcAft>
                <a:spcPts val="683"/>
              </a:spcAft>
              <a:buClr>
                <a:srgbClr val="FF0066"/>
              </a:buClr>
              <a:buNone/>
            </a:pPr>
            <a:endParaRPr lang="en-US" sz="2400">
              <a:solidFill>
                <a:schemeClr val="accent4">
                  <a:lumMod val="75000"/>
                </a:schemeClr>
              </a:solidFill>
              <a:cs typeface="Arial" pitchFamily="34" charset="0"/>
            </a:endParaRPr>
          </a:p>
          <a:p>
            <a:pPr marL="520523" lvl="1" indent="0" algn="just">
              <a:lnSpc>
                <a:spcPct val="80000"/>
              </a:lnSpc>
              <a:spcAft>
                <a:spcPts val="683"/>
              </a:spcAft>
              <a:buClr>
                <a:srgbClr val="FF0066"/>
              </a:buClr>
              <a:buNone/>
            </a:pPr>
            <a:r>
              <a:rPr lang="en-US" sz="2400">
                <a:solidFill>
                  <a:schemeClr val="accent4">
                    <a:lumMod val="75000"/>
                  </a:schemeClr>
                </a:solidFill>
                <a:cs typeface="Arial" pitchFamily="34" charset="0"/>
              </a:rPr>
              <a:t>      D</a:t>
            </a:r>
            <a:r>
              <a:rPr lang="en-US" sz="2400" baseline="-25000">
                <a:solidFill>
                  <a:schemeClr val="accent4">
                    <a:lumMod val="75000"/>
                  </a:schemeClr>
                </a:solidFill>
                <a:cs typeface="Arial" pitchFamily="34" charset="0"/>
              </a:rPr>
              <a:t>i</a:t>
            </a:r>
            <a:r>
              <a:rPr lang="en-US" sz="2400">
                <a:solidFill>
                  <a:schemeClr val="accent4">
                    <a:lumMod val="75000"/>
                  </a:schemeClr>
                </a:solidFill>
                <a:cs typeface="Arial" pitchFamily="34" charset="0"/>
              </a:rPr>
              <a:t> là tập các phần tử dữ liệu trong D thuộc vào lớp C</a:t>
            </a:r>
            <a:r>
              <a:rPr lang="en-US" sz="2400" baseline="-25000">
                <a:solidFill>
                  <a:schemeClr val="accent4">
                    <a:lumMod val="75000"/>
                  </a:schemeClr>
                </a:solidFill>
                <a:cs typeface="Arial" pitchFamily="34" charset="0"/>
              </a:rPr>
              <a:t>i</a:t>
            </a:r>
            <a:r>
              <a:rPr lang="en-US" sz="2400">
                <a:solidFill>
                  <a:schemeClr val="accent4">
                    <a:lumMod val="75000"/>
                  </a:schemeClr>
                </a:solidFill>
                <a:cs typeface="Arial" pitchFamily="34" charset="0"/>
              </a:rPr>
              <a:t>.</a:t>
            </a:r>
          </a:p>
          <a:p>
            <a:pPr lvl="1"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m là số lượng các lớp trong D</a:t>
            </a:r>
          </a:p>
          <a:p>
            <a:pPr marL="0" indent="0" algn="just">
              <a:lnSpc>
                <a:spcPct val="80000"/>
              </a:lnSpc>
              <a:spcAft>
                <a:spcPts val="683"/>
              </a:spcAft>
              <a:buClr>
                <a:srgbClr val="FF0066"/>
              </a:buClr>
              <a:buNone/>
            </a:pP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25</a:t>
            </a:fld>
            <a:endParaRPr lang="vi-VN"/>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10" y="1900808"/>
            <a:ext cx="325755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156" y="3330933"/>
            <a:ext cx="1114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2656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Độ lợi thông tin - Information Gain</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4959231"/>
          </a:xfrm>
        </p:spPr>
        <p:txBody>
          <a:bodyPr>
            <a:noAutofit/>
          </a:bodyPr>
          <a:lstStyle/>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Giả sử dữ liệu trong D được phân chia theo một thuộc tính A, thuộc tính này có v giá trị rời rạc khác nhau {a</a:t>
            </a:r>
            <a:r>
              <a:rPr lang="en-US" sz="2800" baseline="-25000">
                <a:solidFill>
                  <a:schemeClr val="accent1">
                    <a:lumMod val="50000"/>
                  </a:schemeClr>
                </a:solidFill>
                <a:cs typeface="Arial" pitchFamily="34" charset="0"/>
              </a:rPr>
              <a:t>1</a:t>
            </a:r>
            <a:r>
              <a:rPr lang="en-US" sz="2800">
                <a:solidFill>
                  <a:schemeClr val="accent1">
                    <a:lumMod val="50000"/>
                  </a:schemeClr>
                </a:solidFill>
                <a:cs typeface="Arial" pitchFamily="34" charset="0"/>
              </a:rPr>
              <a:t>, a</a:t>
            </a:r>
            <a:r>
              <a:rPr lang="en-US" sz="2800" baseline="-25000">
                <a:solidFill>
                  <a:schemeClr val="accent1">
                    <a:lumMod val="50000"/>
                  </a:schemeClr>
                </a:solidFill>
                <a:cs typeface="Arial" pitchFamily="34" charset="0"/>
              </a:rPr>
              <a:t>2</a:t>
            </a:r>
            <a:r>
              <a:rPr lang="en-US" sz="2800">
                <a:solidFill>
                  <a:schemeClr val="accent1">
                    <a:lumMod val="50000"/>
                  </a:schemeClr>
                </a:solidFill>
                <a:cs typeface="Arial" pitchFamily="34" charset="0"/>
              </a:rPr>
              <a:t>,…,a</a:t>
            </a:r>
            <a:r>
              <a:rPr lang="en-US" sz="2800" baseline="-25000">
                <a:solidFill>
                  <a:schemeClr val="accent1">
                    <a:lumMod val="50000"/>
                  </a:schemeClr>
                </a:solidFill>
                <a:cs typeface="Arial" pitchFamily="34" charset="0"/>
              </a:rPr>
              <a:t>v</a:t>
            </a:r>
            <a:r>
              <a:rPr lang="en-US" sz="2800">
                <a:solidFill>
                  <a:schemeClr val="accent1">
                    <a:lumMod val="50000"/>
                  </a:schemeClr>
                </a:solidFill>
                <a:cs typeface="Arial" pitchFamily="34" charset="0"/>
              </a:rPr>
              <a:t>}</a:t>
            </a:r>
          </a:p>
          <a:p>
            <a:pPr lvl="1"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D được chia thành v tập con {D</a:t>
            </a:r>
            <a:r>
              <a:rPr lang="en-US" sz="2400" baseline="-25000">
                <a:solidFill>
                  <a:schemeClr val="accent4">
                    <a:lumMod val="75000"/>
                  </a:schemeClr>
                </a:solidFill>
                <a:cs typeface="Arial" pitchFamily="34" charset="0"/>
              </a:rPr>
              <a:t>1</a:t>
            </a:r>
            <a:r>
              <a:rPr lang="en-US" sz="2400">
                <a:solidFill>
                  <a:schemeClr val="accent4">
                    <a:lumMod val="75000"/>
                  </a:schemeClr>
                </a:solidFill>
                <a:cs typeface="Arial" pitchFamily="34" charset="0"/>
              </a:rPr>
              <a:t>, D</a:t>
            </a:r>
            <a:r>
              <a:rPr lang="en-US" sz="2400" baseline="-25000">
                <a:solidFill>
                  <a:schemeClr val="accent4">
                    <a:lumMod val="75000"/>
                  </a:schemeClr>
                </a:solidFill>
                <a:cs typeface="Arial" pitchFamily="34" charset="0"/>
              </a:rPr>
              <a:t>2</a:t>
            </a:r>
            <a:r>
              <a:rPr lang="en-US" sz="2400">
                <a:solidFill>
                  <a:schemeClr val="accent4">
                    <a:lumMod val="75000"/>
                  </a:schemeClr>
                </a:solidFill>
                <a:cs typeface="Arial" pitchFamily="34" charset="0"/>
              </a:rPr>
              <a:t>,…,D</a:t>
            </a:r>
            <a:r>
              <a:rPr lang="en-US" sz="2400" baseline="-25000">
                <a:solidFill>
                  <a:schemeClr val="accent4">
                    <a:lumMod val="75000"/>
                  </a:schemeClr>
                </a:solidFill>
                <a:cs typeface="Arial" pitchFamily="34" charset="0"/>
              </a:rPr>
              <a:t>v</a:t>
            </a:r>
            <a:r>
              <a:rPr lang="en-US" sz="2400">
                <a:solidFill>
                  <a:schemeClr val="accent4">
                    <a:lumMod val="75000"/>
                  </a:schemeClr>
                </a:solidFill>
                <a:cs typeface="Arial" pitchFamily="34" charset="0"/>
              </a:rPr>
              <a:t>} với D</a:t>
            </a:r>
            <a:r>
              <a:rPr lang="en-US" sz="2400" baseline="-25000">
                <a:solidFill>
                  <a:schemeClr val="accent4">
                    <a:lumMod val="75000"/>
                  </a:schemeClr>
                </a:solidFill>
                <a:cs typeface="Arial" pitchFamily="34" charset="0"/>
              </a:rPr>
              <a:t>j</a:t>
            </a:r>
            <a:r>
              <a:rPr lang="en-US" sz="2400">
                <a:solidFill>
                  <a:schemeClr val="accent4">
                    <a:lumMod val="75000"/>
                  </a:schemeClr>
                </a:solidFill>
                <a:cs typeface="Arial" pitchFamily="34" charset="0"/>
              </a:rPr>
              <a:t> là tập các phần tử có giá trị của thuộc tính A là a</a:t>
            </a:r>
            <a:r>
              <a:rPr lang="en-US" sz="2400" baseline="-25000">
                <a:solidFill>
                  <a:schemeClr val="accent4">
                    <a:lumMod val="75000"/>
                  </a:schemeClr>
                </a:solidFill>
                <a:cs typeface="Arial" pitchFamily="34" charset="0"/>
              </a:rPr>
              <a:t>i</a:t>
            </a:r>
            <a:r>
              <a:rPr lang="en-US" sz="2400">
                <a:solidFill>
                  <a:schemeClr val="accent4">
                    <a:lumMod val="75000"/>
                  </a:schemeClr>
                </a:solidFill>
                <a:cs typeface="Arial" pitchFamily="34" charset="0"/>
              </a:rPr>
              <a:t>.</a:t>
            </a:r>
          </a:p>
          <a:p>
            <a:pPr lvl="1"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Mỗi tập con D</a:t>
            </a:r>
            <a:r>
              <a:rPr lang="en-US" sz="2400" baseline="-25000">
                <a:solidFill>
                  <a:schemeClr val="accent4">
                    <a:lumMod val="75000"/>
                  </a:schemeClr>
                </a:solidFill>
                <a:cs typeface="Arial" pitchFamily="34" charset="0"/>
              </a:rPr>
              <a:t>j</a:t>
            </a:r>
            <a:r>
              <a:rPr lang="en-US" sz="2400">
                <a:solidFill>
                  <a:schemeClr val="accent4">
                    <a:lumMod val="75000"/>
                  </a:schemeClr>
                </a:solidFill>
                <a:cs typeface="Arial" pitchFamily="34" charset="0"/>
              </a:rPr>
              <a:t> sẽ tương ứng với một nhánh trong cây.</a:t>
            </a:r>
          </a:p>
          <a:p>
            <a:pPr lvl="1"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D</a:t>
            </a:r>
            <a:r>
              <a:rPr lang="en-US" sz="2400" baseline="-25000">
                <a:solidFill>
                  <a:schemeClr val="accent4">
                    <a:lumMod val="75000"/>
                  </a:schemeClr>
                </a:solidFill>
                <a:cs typeface="Arial" pitchFamily="34" charset="0"/>
              </a:rPr>
              <a:t>j</a:t>
            </a:r>
            <a:r>
              <a:rPr lang="en-US" sz="2400">
                <a:solidFill>
                  <a:schemeClr val="accent4">
                    <a:lumMod val="75000"/>
                  </a:schemeClr>
                </a:solidFill>
                <a:cs typeface="Arial" pitchFamily="34" charset="0"/>
              </a:rPr>
              <a:t> càng đồng nhất càng tốt, tức là các phần tử trong tập con này đều cùng thuộc về một lớp.</a:t>
            </a:r>
          </a:p>
          <a:p>
            <a:pPr lvl="1"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Cần đo lượng thông tin kỳ vọng để phân lớp chính xác các tập con.</a:t>
            </a:r>
          </a:p>
          <a:p>
            <a:pPr marL="520523" lvl="1" indent="0" algn="just">
              <a:lnSpc>
                <a:spcPct val="80000"/>
              </a:lnSpc>
              <a:spcAft>
                <a:spcPts val="683"/>
              </a:spcAft>
              <a:buClr>
                <a:srgbClr val="FF0066"/>
              </a:buClr>
              <a:buNone/>
            </a:pPr>
            <a:endParaRPr lang="en-US" sz="2400">
              <a:solidFill>
                <a:schemeClr val="accent4">
                  <a:lumMod val="75000"/>
                </a:schemeClr>
              </a:solidFill>
              <a:cs typeface="Arial" pitchFamily="34" charset="0"/>
            </a:endParaRPr>
          </a:p>
          <a:p>
            <a:pPr marL="520523" lvl="1" indent="0" algn="just">
              <a:lnSpc>
                <a:spcPct val="80000"/>
              </a:lnSpc>
              <a:spcAft>
                <a:spcPts val="683"/>
              </a:spcAft>
              <a:buClr>
                <a:srgbClr val="FF0066"/>
              </a:buClr>
              <a:buNone/>
            </a:pPr>
            <a:endParaRPr lang="en-US" sz="2400">
              <a:solidFill>
                <a:schemeClr val="accent4">
                  <a:lumMod val="75000"/>
                </a:schemeClr>
              </a:solidFill>
              <a:cs typeface="Arial" pitchFamily="34" charset="0"/>
            </a:endParaRPr>
          </a:p>
          <a:p>
            <a:pPr lvl="1"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Giá trị này càng nhỏ thì độ đồng nhất của các tập con càng cao.</a:t>
            </a:r>
          </a:p>
          <a:p>
            <a:pPr marL="520523" lvl="1"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marL="520523" lvl="1"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26</a:t>
            </a:fld>
            <a:endParaRPr lang="vi-VN"/>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6256" y="4365104"/>
            <a:ext cx="34480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0177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Độ lợi thông tin - Information Gain</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4959231"/>
          </a:xfrm>
        </p:spPr>
        <p:txBody>
          <a:bodyPr>
            <a:noAutofit/>
          </a:bodyPr>
          <a:lstStyle/>
          <a:p>
            <a:pPr algn="just">
              <a:lnSpc>
                <a:spcPct val="80000"/>
              </a:lnSpc>
              <a:spcAft>
                <a:spcPts val="683"/>
              </a:spcAft>
              <a:buClr>
                <a:srgbClr val="FF0066"/>
              </a:buClr>
              <a:buFont typeface="Wingdings 2" pitchFamily="18" charset="2"/>
              <a:buChar char="®"/>
            </a:pPr>
            <a:r>
              <a:rPr lang="en-US" sz="2800" err="1">
                <a:solidFill>
                  <a:schemeClr val="accent1">
                    <a:lumMod val="50000"/>
                  </a:schemeClr>
                </a:solidFill>
                <a:cs typeface="Arial" pitchFamily="34" charset="0"/>
              </a:rPr>
              <a:t>Công</a:t>
            </a:r>
            <a:r>
              <a:rPr lang="en-US" sz="2800">
                <a:solidFill>
                  <a:schemeClr val="accent1">
                    <a:lumMod val="50000"/>
                  </a:schemeClr>
                </a:solidFill>
                <a:cs typeface="Arial" pitchFamily="34" charset="0"/>
              </a:rPr>
              <a:t> </a:t>
            </a:r>
            <a:r>
              <a:rPr lang="en-US" sz="2800" err="1">
                <a:solidFill>
                  <a:schemeClr val="accent1">
                    <a:lumMod val="50000"/>
                  </a:schemeClr>
                </a:solidFill>
                <a:cs typeface="Arial" pitchFamily="34" charset="0"/>
              </a:rPr>
              <a:t>thức</a:t>
            </a:r>
            <a:r>
              <a:rPr lang="en-US" sz="2800">
                <a:solidFill>
                  <a:schemeClr val="accent1">
                    <a:lumMod val="50000"/>
                  </a:schemeClr>
                </a:solidFill>
                <a:cs typeface="Arial" pitchFamily="34" charset="0"/>
              </a:rPr>
              <a:t> </a:t>
            </a:r>
            <a:r>
              <a:rPr lang="en-US" sz="2800" err="1">
                <a:solidFill>
                  <a:schemeClr val="accent1">
                    <a:lumMod val="50000"/>
                  </a:schemeClr>
                </a:solidFill>
                <a:cs typeface="Arial" pitchFamily="34" charset="0"/>
              </a:rPr>
              <a:t>đo</a:t>
            </a:r>
            <a:r>
              <a:rPr lang="en-US" sz="2800">
                <a:solidFill>
                  <a:schemeClr val="accent1">
                    <a:lumMod val="50000"/>
                  </a:schemeClr>
                </a:solidFill>
                <a:cs typeface="Arial" pitchFamily="34" charset="0"/>
              </a:rPr>
              <a:t> </a:t>
            </a:r>
            <a:r>
              <a:rPr lang="en-US" sz="2800" err="1">
                <a:solidFill>
                  <a:schemeClr val="accent1">
                    <a:lumMod val="50000"/>
                  </a:schemeClr>
                </a:solidFill>
                <a:cs typeface="Arial" pitchFamily="34" charset="0"/>
              </a:rPr>
              <a:t>độ</a:t>
            </a:r>
            <a:r>
              <a:rPr lang="en-US" sz="2800">
                <a:solidFill>
                  <a:schemeClr val="accent1">
                    <a:lumMod val="50000"/>
                  </a:schemeClr>
                </a:solidFill>
                <a:cs typeface="Arial" pitchFamily="34" charset="0"/>
              </a:rPr>
              <a:t> </a:t>
            </a:r>
            <a:r>
              <a:rPr lang="en-US" sz="2800" err="1">
                <a:solidFill>
                  <a:schemeClr val="accent1">
                    <a:lumMod val="50000"/>
                  </a:schemeClr>
                </a:solidFill>
                <a:cs typeface="Arial" pitchFamily="34" charset="0"/>
              </a:rPr>
              <a:t>lợi</a:t>
            </a:r>
            <a:r>
              <a:rPr lang="en-US" sz="2800">
                <a:solidFill>
                  <a:schemeClr val="accent1">
                    <a:lumMod val="50000"/>
                  </a:schemeClr>
                </a:solidFill>
                <a:cs typeface="Arial" pitchFamily="34" charset="0"/>
              </a:rPr>
              <a:t> </a:t>
            </a:r>
            <a:r>
              <a:rPr lang="en-US" sz="2800" err="1">
                <a:solidFill>
                  <a:schemeClr val="accent1">
                    <a:lumMod val="50000"/>
                  </a:schemeClr>
                </a:solidFill>
                <a:cs typeface="Arial" pitchFamily="34" charset="0"/>
              </a:rPr>
              <a:t>thông</a:t>
            </a:r>
            <a:r>
              <a:rPr lang="en-US" sz="2800">
                <a:solidFill>
                  <a:schemeClr val="accent1">
                    <a:lumMod val="50000"/>
                  </a:schemeClr>
                </a:solidFill>
                <a:cs typeface="Arial" pitchFamily="34" charset="0"/>
              </a:rPr>
              <a:t> tin:</a:t>
            </a:r>
          </a:p>
          <a:p>
            <a:pPr marL="0" indent="0" algn="just">
              <a:lnSpc>
                <a:spcPct val="80000"/>
              </a:lnSpc>
              <a:spcAft>
                <a:spcPts val="683"/>
              </a:spcAft>
              <a:buClr>
                <a:srgbClr val="FF0066"/>
              </a:buClr>
              <a:buNone/>
            </a:pPr>
            <a:endParaRPr lang="en-US" sz="2800">
              <a:solidFill>
                <a:schemeClr val="accent2">
                  <a:lumMod val="50000"/>
                </a:schemeClr>
              </a:solidFill>
              <a:cs typeface="Arial" pitchFamily="34" charset="0"/>
            </a:endParaRPr>
          </a:p>
          <a:p>
            <a:pPr lvl="1" algn="just">
              <a:lnSpc>
                <a:spcPct val="80000"/>
              </a:lnSpc>
              <a:spcAft>
                <a:spcPts val="683"/>
              </a:spcAft>
              <a:buClr>
                <a:srgbClr val="FF0066"/>
              </a:buClr>
              <a:buFont typeface="Arial" pitchFamily="34" charset="0"/>
              <a:buChar char="•"/>
            </a:pPr>
            <a:endParaRPr lang="en-US" sz="2400">
              <a:solidFill>
                <a:schemeClr val="accent2">
                  <a:lumMod val="50000"/>
                </a:schemeClr>
              </a:solidFill>
              <a:cs typeface="Arial" pitchFamily="34" charset="0"/>
            </a:endParaRPr>
          </a:p>
          <a:p>
            <a:pPr marL="1318880" lvl="2" indent="-342900" algn="just">
              <a:lnSpc>
                <a:spcPct val="80000"/>
              </a:lnSpc>
              <a:spcAft>
                <a:spcPts val="683"/>
              </a:spcAft>
              <a:buClr>
                <a:srgbClr val="FF0066"/>
              </a:buClr>
              <a:buFontTx/>
              <a:buChar char="-"/>
            </a:pPr>
            <a:r>
              <a:rPr lang="en-US" sz="1900">
                <a:solidFill>
                  <a:schemeClr val="accent2">
                    <a:lumMod val="50000"/>
                  </a:schemeClr>
                </a:solidFill>
                <a:cs typeface="Arial" pitchFamily="34" charset="0"/>
              </a:rPr>
              <a:t>Info(D): Lượng thông tin kỳ vọng để phân lớp một phần tử trong tập dữ liệu D.</a:t>
            </a:r>
          </a:p>
          <a:p>
            <a:pPr marL="1318880" lvl="2" indent="-342900" algn="just">
              <a:lnSpc>
                <a:spcPct val="80000"/>
              </a:lnSpc>
              <a:spcAft>
                <a:spcPts val="683"/>
              </a:spcAft>
              <a:buClr>
                <a:srgbClr val="FF0066"/>
              </a:buClr>
              <a:buFontTx/>
              <a:buChar char="-"/>
            </a:pPr>
            <a:r>
              <a:rPr lang="en-US" sz="1900">
                <a:solidFill>
                  <a:schemeClr val="accent2">
                    <a:lumMod val="50000"/>
                  </a:schemeClr>
                </a:solidFill>
                <a:cs typeface="Arial" pitchFamily="34" charset="0"/>
              </a:rPr>
              <a:t>Info</a:t>
            </a:r>
            <a:r>
              <a:rPr lang="en-US" sz="1900" baseline="-25000">
                <a:solidFill>
                  <a:schemeClr val="accent2">
                    <a:lumMod val="50000"/>
                  </a:schemeClr>
                </a:solidFill>
                <a:cs typeface="Arial" pitchFamily="34" charset="0"/>
              </a:rPr>
              <a:t>A</a:t>
            </a:r>
            <a:r>
              <a:rPr lang="en-US" sz="1900">
                <a:solidFill>
                  <a:schemeClr val="accent2">
                    <a:lumMod val="50000"/>
                  </a:schemeClr>
                </a:solidFill>
                <a:cs typeface="Arial" pitchFamily="34" charset="0"/>
              </a:rPr>
              <a:t>(D): Lượng thông tin kỳ vọng để phân lớp chính xác các tập con của thuộc tính A.</a:t>
            </a:r>
          </a:p>
          <a:p>
            <a:pPr lvl="1" algn="just">
              <a:lnSpc>
                <a:spcPct val="80000"/>
              </a:lnSpc>
              <a:spcAft>
                <a:spcPts val="683"/>
              </a:spcAft>
              <a:buClr>
                <a:srgbClr val="FF0066"/>
              </a:buClr>
              <a:buFont typeface="Arial" pitchFamily="34" charset="0"/>
              <a:buChar char="•"/>
            </a:pPr>
            <a:r>
              <a:rPr lang="en-US" sz="2400" err="1">
                <a:solidFill>
                  <a:schemeClr val="accent4">
                    <a:lumMod val="75000"/>
                  </a:schemeClr>
                </a:solidFill>
                <a:cs typeface="Arial" pitchFamily="34" charset="0"/>
              </a:rPr>
              <a:t>Giá</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trị</a:t>
            </a:r>
            <a:r>
              <a:rPr lang="en-US" sz="2400">
                <a:solidFill>
                  <a:schemeClr val="accent4">
                    <a:lumMod val="75000"/>
                  </a:schemeClr>
                </a:solidFill>
                <a:cs typeface="Arial" pitchFamily="34" charset="0"/>
              </a:rPr>
              <a:t> </a:t>
            </a:r>
            <a:r>
              <a:rPr lang="en-US" sz="2400" i="1">
                <a:solidFill>
                  <a:schemeClr val="accent4">
                    <a:lumMod val="75000"/>
                  </a:schemeClr>
                </a:solidFill>
                <a:cs typeface="Arial" pitchFamily="34" charset="0"/>
              </a:rPr>
              <a:t>Gain(A</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cho</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biết</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độ</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lợi</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khi</a:t>
            </a:r>
            <a:r>
              <a:rPr lang="en-US" sz="2400">
                <a:solidFill>
                  <a:schemeClr val="accent4">
                    <a:lumMod val="75000"/>
                  </a:schemeClr>
                </a:solidFill>
                <a:cs typeface="Arial" pitchFamily="34" charset="0"/>
              </a:rPr>
              <a:t> chia </a:t>
            </a:r>
            <a:r>
              <a:rPr lang="en-US" sz="2400" err="1">
                <a:solidFill>
                  <a:schemeClr val="accent4">
                    <a:lumMod val="75000"/>
                  </a:schemeClr>
                </a:solidFill>
                <a:cs typeface="Arial" pitchFamily="34" charset="0"/>
              </a:rPr>
              <a:t>dữ</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liệu</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theo</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thuộc</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tính</a:t>
            </a:r>
            <a:r>
              <a:rPr lang="en-US" sz="2400">
                <a:solidFill>
                  <a:schemeClr val="accent4">
                    <a:lumMod val="75000"/>
                  </a:schemeClr>
                </a:solidFill>
                <a:cs typeface="Arial" pitchFamily="34" charset="0"/>
              </a:rPr>
              <a:t> A.</a:t>
            </a:r>
          </a:p>
          <a:p>
            <a:pPr lvl="1"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Gain(A) </a:t>
            </a:r>
            <a:r>
              <a:rPr lang="en-US" sz="2400" err="1">
                <a:solidFill>
                  <a:schemeClr val="accent4">
                    <a:lumMod val="75000"/>
                  </a:schemeClr>
                </a:solidFill>
                <a:cs typeface="Arial" pitchFamily="34" charset="0"/>
              </a:rPr>
              <a:t>càng</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lớn</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càng</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tốt</a:t>
            </a:r>
            <a:r>
              <a:rPr lang="en-US" sz="2400">
                <a:solidFill>
                  <a:schemeClr val="accent4">
                    <a:lumMod val="75000"/>
                  </a:schemeClr>
                </a:solidFill>
                <a:cs typeface="Arial" pitchFamily="34" charset="0"/>
              </a:rPr>
              <a:t>.</a:t>
            </a:r>
          </a:p>
          <a:p>
            <a:pPr lvl="1" algn="just">
              <a:lnSpc>
                <a:spcPct val="80000"/>
              </a:lnSpc>
              <a:spcAft>
                <a:spcPts val="683"/>
              </a:spcAft>
              <a:buClr>
                <a:srgbClr val="FF0066"/>
              </a:buClr>
              <a:buFont typeface="Arial" pitchFamily="34" charset="0"/>
              <a:buChar char="•"/>
            </a:pPr>
            <a:r>
              <a:rPr lang="en-US" sz="2400" err="1">
                <a:solidFill>
                  <a:schemeClr val="accent4">
                    <a:lumMod val="75000"/>
                  </a:schemeClr>
                </a:solidFill>
                <a:cs typeface="Arial" pitchFamily="34" charset="0"/>
              </a:rPr>
              <a:t>Thuộc</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tính</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nào</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có</a:t>
            </a:r>
            <a:r>
              <a:rPr lang="en-US" sz="2400">
                <a:solidFill>
                  <a:schemeClr val="accent4">
                    <a:lumMod val="75000"/>
                  </a:schemeClr>
                </a:solidFill>
                <a:cs typeface="Arial" pitchFamily="34" charset="0"/>
              </a:rPr>
              <a:t> Gain </a:t>
            </a:r>
            <a:r>
              <a:rPr lang="en-US" sz="2400" err="1">
                <a:solidFill>
                  <a:schemeClr val="accent4">
                    <a:lumMod val="75000"/>
                  </a:schemeClr>
                </a:solidFill>
                <a:cs typeface="Arial" pitchFamily="34" charset="0"/>
              </a:rPr>
              <a:t>lớn</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nhất</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sẽ</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được</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chọn</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để</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phân</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nhánh</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trong</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quá</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trình</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xây</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dựng</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cây</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quyết</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định</a:t>
            </a:r>
            <a:r>
              <a:rPr lang="en-US" sz="2400">
                <a:solidFill>
                  <a:schemeClr val="accent4">
                    <a:lumMod val="75000"/>
                  </a:schemeClr>
                </a:solidFill>
                <a:cs typeface="Arial" pitchFamily="34" charset="0"/>
              </a:rPr>
              <a:t>.</a:t>
            </a:r>
          </a:p>
          <a:p>
            <a:pPr marL="520523" lvl="1"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marL="520523" lvl="1"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27</a:t>
            </a:fld>
            <a:endParaRPr lang="vi-VN"/>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116" y="1763593"/>
            <a:ext cx="40576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0070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Ví dụ minh họa</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5431532" y="1196752"/>
            <a:ext cx="4491499" cy="3024338"/>
          </a:xfrm>
        </p:spPr>
        <p:txBody>
          <a:bodyPr>
            <a:noAutofit/>
          </a:bodyPr>
          <a:lstStyle/>
          <a:p>
            <a:pPr marL="177800" indent="-177800" algn="just">
              <a:lnSpc>
                <a:spcPct val="80000"/>
              </a:lnSpc>
              <a:spcAft>
                <a:spcPts val="683"/>
              </a:spcAft>
              <a:buClr>
                <a:srgbClr val="FF0066"/>
              </a:buClr>
            </a:pPr>
            <a:r>
              <a:rPr lang="en-US" sz="2400">
                <a:solidFill>
                  <a:schemeClr val="accent4">
                    <a:lumMod val="75000"/>
                  </a:schemeClr>
                </a:solidFill>
                <a:cs typeface="Arial" pitchFamily="34" charset="0"/>
              </a:rPr>
              <a:t>Thuộc tính phân lớp C (buys_computer) gồm m = 2 giá trị: </a:t>
            </a:r>
            <a:r>
              <a:rPr lang="en-US" sz="2400" i="1">
                <a:solidFill>
                  <a:schemeClr val="accent4">
                    <a:lumMod val="75000"/>
                  </a:schemeClr>
                </a:solidFill>
                <a:cs typeface="Arial" pitchFamily="34" charset="0"/>
              </a:rPr>
              <a:t>yes</a:t>
            </a:r>
            <a:r>
              <a:rPr lang="en-US" sz="2400">
                <a:solidFill>
                  <a:schemeClr val="accent4">
                    <a:lumMod val="75000"/>
                  </a:schemeClr>
                </a:solidFill>
                <a:cs typeface="Arial" pitchFamily="34" charset="0"/>
              </a:rPr>
              <a:t>, </a:t>
            </a:r>
            <a:r>
              <a:rPr lang="en-US" sz="2400" i="1">
                <a:solidFill>
                  <a:schemeClr val="accent4">
                    <a:lumMod val="75000"/>
                  </a:schemeClr>
                </a:solidFill>
                <a:cs typeface="Arial" pitchFamily="34" charset="0"/>
              </a:rPr>
              <a:t>no</a:t>
            </a:r>
            <a:r>
              <a:rPr lang="en-US" sz="2400">
                <a:solidFill>
                  <a:schemeClr val="accent4">
                    <a:lumMod val="75000"/>
                  </a:schemeClr>
                </a:solidFill>
                <a:cs typeface="Arial" pitchFamily="34" charset="0"/>
              </a:rPr>
              <a:t>.</a:t>
            </a:r>
          </a:p>
          <a:p>
            <a:pPr marL="177800" indent="-177800" algn="just">
              <a:lnSpc>
                <a:spcPct val="80000"/>
              </a:lnSpc>
              <a:spcAft>
                <a:spcPts val="683"/>
              </a:spcAft>
              <a:buClr>
                <a:srgbClr val="FF0066"/>
              </a:buClr>
            </a:pPr>
            <a:r>
              <a:rPr lang="en-US" sz="2400">
                <a:solidFill>
                  <a:schemeClr val="accent4">
                    <a:lumMod val="75000"/>
                  </a:schemeClr>
                </a:solidFill>
                <a:cs typeface="Arial" pitchFamily="34" charset="0"/>
              </a:rPr>
              <a:t>Trong D có 9 phần tử mang nhãn </a:t>
            </a:r>
            <a:r>
              <a:rPr lang="en-US" sz="2400" i="1">
                <a:solidFill>
                  <a:schemeClr val="accent4">
                    <a:lumMod val="75000"/>
                  </a:schemeClr>
                </a:solidFill>
                <a:cs typeface="Arial" pitchFamily="34" charset="0"/>
              </a:rPr>
              <a:t>yes</a:t>
            </a:r>
            <a:r>
              <a:rPr lang="en-US" sz="2400">
                <a:solidFill>
                  <a:schemeClr val="accent4">
                    <a:lumMod val="75000"/>
                  </a:schemeClr>
                </a:solidFill>
                <a:cs typeface="Arial" pitchFamily="34" charset="0"/>
              </a:rPr>
              <a:t>, 5 phần tử mang nhãn </a:t>
            </a:r>
            <a:r>
              <a:rPr lang="en-US" sz="2400" i="1">
                <a:solidFill>
                  <a:schemeClr val="accent4">
                    <a:lumMod val="75000"/>
                  </a:schemeClr>
                </a:solidFill>
                <a:cs typeface="Arial" pitchFamily="34" charset="0"/>
              </a:rPr>
              <a:t>no. </a:t>
            </a:r>
          </a:p>
          <a:p>
            <a:pPr marL="0" indent="0" algn="just">
              <a:lnSpc>
                <a:spcPct val="80000"/>
              </a:lnSpc>
              <a:spcAft>
                <a:spcPts val="683"/>
              </a:spcAft>
              <a:buClr>
                <a:srgbClr val="FF0066"/>
              </a:buClr>
              <a:buNone/>
            </a:pPr>
            <a:r>
              <a:rPr lang="en-US" sz="2400" i="1">
                <a:solidFill>
                  <a:schemeClr val="accent4">
                    <a:lumMod val="75000"/>
                  </a:schemeClr>
                </a:solidFill>
                <a:cs typeface="Arial" pitchFamily="34" charset="0"/>
              </a:rPr>
              <a:t>   </a:t>
            </a:r>
            <a:r>
              <a:rPr lang="en-US" sz="2400">
                <a:solidFill>
                  <a:schemeClr val="accent4">
                    <a:lumMod val="75000"/>
                  </a:schemeClr>
                </a:solidFill>
                <a:cs typeface="Arial" pitchFamily="34" charset="0"/>
              </a:rPr>
              <a:t>Ta có:</a:t>
            </a:r>
          </a:p>
          <a:p>
            <a:pPr marL="0"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marL="177800" indent="-177800" algn="just">
              <a:lnSpc>
                <a:spcPct val="80000"/>
              </a:lnSpc>
              <a:spcAft>
                <a:spcPts val="683"/>
              </a:spcAft>
              <a:buClr>
                <a:srgbClr val="FF0066"/>
              </a:buClr>
            </a:pPr>
            <a:endParaRPr lang="en-US" sz="24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28</a:t>
            </a:fld>
            <a:endParaRPr lang="vi-VN"/>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62" y="1052736"/>
            <a:ext cx="5191518" cy="3168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a:spLocks/>
          </p:cNvSpPr>
          <p:nvPr/>
        </p:nvSpPr>
        <p:spPr>
          <a:xfrm>
            <a:off x="257859" y="4437112"/>
            <a:ext cx="9846628" cy="2160240"/>
          </a:xfrm>
          <a:prstGeom prst="rect">
            <a:avLst/>
          </a:prstGeom>
        </p:spPr>
        <p:txBody>
          <a:bodyPr vert="horz" lIns="104104" tIns="52052" rIns="104104" bIns="52052" rtlCol="0">
            <a:noAutofit/>
          </a:bodyPr>
          <a:lstStyle>
            <a:lvl1pPr marL="390392" indent="-390392" algn="l" defTabSz="1041044"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45849" indent="-325326" algn="l" defTabSz="104104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1306" indent="-260261" algn="l" defTabSz="104104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1828"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2350"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2872"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3394"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03917"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24439"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lgn="just">
              <a:lnSpc>
                <a:spcPct val="80000"/>
              </a:lnSpc>
              <a:spcAft>
                <a:spcPts val="683"/>
              </a:spcAft>
              <a:buClr>
                <a:srgbClr val="FF0066"/>
              </a:buClr>
            </a:pPr>
            <a:r>
              <a:rPr lang="en-US" sz="2400">
                <a:solidFill>
                  <a:schemeClr val="accent4">
                    <a:lumMod val="75000"/>
                  </a:schemeClr>
                </a:solidFill>
                <a:cs typeface="Arial" pitchFamily="34" charset="0"/>
              </a:rPr>
              <a:t>Tính lượng thông tin kỳ vọng của age gồm 3 giá trị: </a:t>
            </a:r>
            <a:r>
              <a:rPr lang="en-US" sz="2000">
                <a:solidFill>
                  <a:schemeClr val="accent4">
                    <a:lumMod val="50000"/>
                  </a:schemeClr>
                </a:solidFill>
                <a:cs typeface="Arial" pitchFamily="34" charset="0"/>
              </a:rPr>
              <a:t>{“&lt;=30”: 2 nhãn </a:t>
            </a:r>
            <a:r>
              <a:rPr lang="en-US" sz="2000" i="1">
                <a:solidFill>
                  <a:schemeClr val="accent4">
                    <a:lumMod val="50000"/>
                  </a:schemeClr>
                </a:solidFill>
                <a:cs typeface="Arial" pitchFamily="34" charset="0"/>
              </a:rPr>
              <a:t>yes, </a:t>
            </a:r>
            <a:r>
              <a:rPr lang="en-US" sz="2000">
                <a:solidFill>
                  <a:schemeClr val="accent4">
                    <a:lumMod val="50000"/>
                  </a:schemeClr>
                </a:solidFill>
                <a:cs typeface="Arial" pitchFamily="34" charset="0"/>
              </a:rPr>
              <a:t>3 nhãn </a:t>
            </a:r>
            <a:r>
              <a:rPr lang="en-US" sz="2000" i="1">
                <a:solidFill>
                  <a:schemeClr val="accent4">
                    <a:lumMod val="50000"/>
                  </a:schemeClr>
                </a:solidFill>
                <a:cs typeface="Arial" pitchFamily="34" charset="0"/>
              </a:rPr>
              <a:t>no</a:t>
            </a:r>
            <a:r>
              <a:rPr lang="en-US" sz="2000">
                <a:solidFill>
                  <a:schemeClr val="accent4">
                    <a:lumMod val="50000"/>
                  </a:schemeClr>
                </a:solidFill>
                <a:cs typeface="Arial" pitchFamily="34" charset="0"/>
              </a:rPr>
              <a:t>}; {“31..40”: 4 nhãn </a:t>
            </a:r>
            <a:r>
              <a:rPr lang="en-US" sz="2000" i="1">
                <a:solidFill>
                  <a:schemeClr val="accent4">
                    <a:lumMod val="50000"/>
                  </a:schemeClr>
                </a:solidFill>
                <a:cs typeface="Arial" pitchFamily="34" charset="0"/>
              </a:rPr>
              <a:t>yes, </a:t>
            </a:r>
            <a:r>
              <a:rPr lang="en-US" sz="2000">
                <a:solidFill>
                  <a:schemeClr val="accent4">
                    <a:lumMod val="50000"/>
                  </a:schemeClr>
                </a:solidFill>
                <a:cs typeface="Arial" pitchFamily="34" charset="0"/>
              </a:rPr>
              <a:t>0 nhãn </a:t>
            </a:r>
            <a:r>
              <a:rPr lang="en-US" sz="2000" i="1">
                <a:solidFill>
                  <a:schemeClr val="accent4">
                    <a:lumMod val="50000"/>
                  </a:schemeClr>
                </a:solidFill>
                <a:cs typeface="Arial" pitchFamily="34" charset="0"/>
              </a:rPr>
              <a:t>no}</a:t>
            </a:r>
            <a:r>
              <a:rPr lang="en-US" sz="2000">
                <a:solidFill>
                  <a:schemeClr val="accent4">
                    <a:lumMod val="50000"/>
                  </a:schemeClr>
                </a:solidFill>
                <a:cs typeface="Arial" pitchFamily="34" charset="0"/>
              </a:rPr>
              <a:t>; {“&gt;40”: 3 nhãn </a:t>
            </a:r>
            <a:r>
              <a:rPr lang="en-US" sz="2000" i="1">
                <a:solidFill>
                  <a:schemeClr val="accent4">
                    <a:lumMod val="50000"/>
                  </a:schemeClr>
                </a:solidFill>
                <a:cs typeface="Arial" pitchFamily="34" charset="0"/>
              </a:rPr>
              <a:t>yes, </a:t>
            </a:r>
            <a:r>
              <a:rPr lang="en-US" sz="2000">
                <a:solidFill>
                  <a:schemeClr val="accent4">
                    <a:lumMod val="50000"/>
                  </a:schemeClr>
                </a:solidFill>
                <a:cs typeface="Arial" pitchFamily="34" charset="0"/>
              </a:rPr>
              <a:t>2 nhãn </a:t>
            </a:r>
            <a:r>
              <a:rPr lang="en-US" sz="2000" i="1">
                <a:solidFill>
                  <a:schemeClr val="accent4">
                    <a:lumMod val="50000"/>
                  </a:schemeClr>
                </a:solidFill>
                <a:cs typeface="Arial" pitchFamily="34" charset="0"/>
              </a:rPr>
              <a:t>no</a:t>
            </a:r>
            <a:r>
              <a:rPr lang="en-US" sz="2000">
                <a:solidFill>
                  <a:schemeClr val="accent4">
                    <a:lumMod val="50000"/>
                  </a:schemeClr>
                </a:solidFill>
                <a:cs typeface="Arial" pitchFamily="34" charset="0"/>
              </a:rPr>
              <a:t>}.</a:t>
            </a:r>
          </a:p>
          <a:p>
            <a:pPr algn="just">
              <a:lnSpc>
                <a:spcPct val="80000"/>
              </a:lnSpc>
              <a:spcAft>
                <a:spcPts val="683"/>
              </a:spcAft>
              <a:buClr>
                <a:srgbClr val="FF0066"/>
              </a:buClr>
              <a:buFont typeface="Wingdings 2" pitchFamily="18" charset="2"/>
              <a:buChar char="®"/>
            </a:pPr>
            <a:endParaRPr lang="en-US" sz="2400">
              <a:solidFill>
                <a:schemeClr val="accent2">
                  <a:lumMod val="50000"/>
                </a:schemeClr>
              </a:solidFill>
              <a:cs typeface="Arial" pitchFamily="34" charset="0"/>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6752" y="3351909"/>
            <a:ext cx="39528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978" y="5077931"/>
            <a:ext cx="4267200" cy="1697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2"/>
          <p:cNvSpPr txBox="1">
            <a:spLocks/>
          </p:cNvSpPr>
          <p:nvPr/>
        </p:nvSpPr>
        <p:spPr>
          <a:xfrm>
            <a:off x="4927477" y="5077931"/>
            <a:ext cx="5147954" cy="1780069"/>
          </a:xfrm>
          <a:prstGeom prst="rect">
            <a:avLst/>
          </a:prstGeom>
        </p:spPr>
        <p:txBody>
          <a:bodyPr vert="horz" lIns="104104" tIns="52052" rIns="104104" bIns="52052" rtlCol="0">
            <a:noAutofit/>
          </a:bodyPr>
          <a:lstStyle>
            <a:lvl1pPr marL="390392" indent="-390392" algn="l" defTabSz="1041044"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45849" indent="-325326" algn="l" defTabSz="104104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1306" indent="-260261" algn="l" defTabSz="104104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1828"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2350"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2872"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3394"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03917"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24439"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p:txBody>
      </p:sp>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5212432"/>
            <a:ext cx="3657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4004" y="5790902"/>
            <a:ext cx="234315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807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Ví dụ minh họa</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4959231"/>
          </a:xfrm>
        </p:spPr>
        <p:txBody>
          <a:bodyPr>
            <a:noAutofit/>
          </a:bodyPr>
          <a:lstStyle/>
          <a:p>
            <a:pPr marL="520523" lvl="1" indent="0" algn="just">
              <a:lnSpc>
                <a:spcPct val="80000"/>
              </a:lnSpc>
              <a:spcAft>
                <a:spcPts val="683"/>
              </a:spcAft>
              <a:buClr>
                <a:srgbClr val="FF0066"/>
              </a:buClr>
              <a:buNone/>
            </a:pPr>
            <a:r>
              <a:rPr lang="en-US" sz="2400">
                <a:solidFill>
                  <a:schemeClr val="accent4">
                    <a:lumMod val="75000"/>
                  </a:schemeClr>
                </a:solidFill>
                <a:cs typeface="Arial" pitchFamily="34" charset="0"/>
              </a:rPr>
              <a:t>Chọn “age” làm thuộc tính phân nhánh:</a:t>
            </a:r>
            <a:r>
              <a:rPr lang="en-US" sz="2400">
                <a:solidFill>
                  <a:schemeClr val="accent2">
                    <a:lumMod val="50000"/>
                  </a:schemeClr>
                </a:solidFill>
                <a:cs typeface="Arial" pitchFamily="34" charset="0"/>
              </a:rPr>
              <a:t>											</a:t>
            </a:r>
          </a:p>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29</a:t>
            </a:fld>
            <a:endParaRPr lang="vi-VN"/>
          </a:p>
        </p:txBody>
      </p:sp>
      <p:cxnSp>
        <p:nvCxnSpPr>
          <p:cNvPr id="7" name="Straight Connector 6"/>
          <p:cNvCxnSpPr/>
          <p:nvPr/>
        </p:nvCxnSpPr>
        <p:spPr>
          <a:xfrm flipH="1">
            <a:off x="2983259" y="2380086"/>
            <a:ext cx="1008112" cy="792460"/>
          </a:xfrm>
          <a:prstGeom prst="line">
            <a:avLst/>
          </a:prstGeom>
        </p:spPr>
        <p:style>
          <a:lnRef idx="1">
            <a:schemeClr val="accent1"/>
          </a:lnRef>
          <a:fillRef idx="0">
            <a:schemeClr val="accent1"/>
          </a:fillRef>
          <a:effectRef idx="0">
            <a:schemeClr val="accent1"/>
          </a:effectRef>
          <a:fontRef idx="minor">
            <a:schemeClr val="tx1"/>
          </a:fontRef>
        </p:style>
      </p:cxn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259" y="2421643"/>
            <a:ext cx="704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4424759" y="2380086"/>
            <a:ext cx="23812" cy="1008484"/>
          </a:xfrm>
          <a:prstGeom prst="line">
            <a:avLst/>
          </a:prstGeom>
        </p:spPr>
        <p:style>
          <a:lnRef idx="1">
            <a:schemeClr val="accent1"/>
          </a:lnRef>
          <a:fillRef idx="0">
            <a:schemeClr val="accent1"/>
          </a:fillRef>
          <a:effectRef idx="0">
            <a:schemeClr val="accent1"/>
          </a:effectRef>
          <a:fontRef idx="minor">
            <a:schemeClr val="tx1"/>
          </a:fontRef>
        </p:style>
      </p:cxn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1371" y="2669293"/>
            <a:ext cx="9144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4905771" y="2380086"/>
            <a:ext cx="1173832" cy="648444"/>
          </a:xfrm>
          <a:prstGeom prst="line">
            <a:avLst/>
          </a:prstGeom>
        </p:spPr>
        <p:style>
          <a:lnRef idx="1">
            <a:schemeClr val="accent1"/>
          </a:lnRef>
          <a:fillRef idx="0">
            <a:schemeClr val="accent1"/>
          </a:fillRef>
          <a:effectRef idx="0">
            <a:schemeClr val="accent1"/>
          </a:effectRef>
          <a:fontRef idx="minor">
            <a:schemeClr val="tx1"/>
          </a:fontRef>
        </p:style>
      </p:cxn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1519" y="2445455"/>
            <a:ext cx="647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2685413" y="3133468"/>
            <a:ext cx="490554" cy="523220"/>
          </a:xfrm>
          <a:prstGeom prst="rect">
            <a:avLst/>
          </a:prstGeom>
          <a:noFill/>
        </p:spPr>
        <p:txBody>
          <a:bodyPr wrap="square" rtlCol="0">
            <a:spAutoFit/>
          </a:bodyPr>
          <a:lstStyle/>
          <a:p>
            <a:r>
              <a:rPr lang="en-US" sz="2800" b="1">
                <a:solidFill>
                  <a:srgbClr val="FF0066"/>
                </a:solidFill>
              </a:rPr>
              <a:t>?</a:t>
            </a:r>
          </a:p>
        </p:txBody>
      </p:sp>
      <p:sp>
        <p:nvSpPr>
          <p:cNvPr id="24" name="TextBox 23"/>
          <p:cNvSpPr txBox="1"/>
          <p:nvPr/>
        </p:nvSpPr>
        <p:spPr>
          <a:xfrm>
            <a:off x="4285105" y="3435109"/>
            <a:ext cx="490554" cy="523220"/>
          </a:xfrm>
          <a:prstGeom prst="rect">
            <a:avLst/>
          </a:prstGeom>
          <a:noFill/>
        </p:spPr>
        <p:txBody>
          <a:bodyPr wrap="square" rtlCol="0">
            <a:spAutoFit/>
          </a:bodyPr>
          <a:lstStyle/>
          <a:p>
            <a:r>
              <a:rPr lang="en-US" sz="2800" b="1">
                <a:solidFill>
                  <a:srgbClr val="FF0066"/>
                </a:solidFill>
              </a:rPr>
              <a:t>?</a:t>
            </a:r>
          </a:p>
        </p:txBody>
      </p:sp>
      <p:sp>
        <p:nvSpPr>
          <p:cNvPr id="25" name="TextBox 24"/>
          <p:cNvSpPr txBox="1"/>
          <p:nvPr/>
        </p:nvSpPr>
        <p:spPr>
          <a:xfrm>
            <a:off x="6079603" y="3028530"/>
            <a:ext cx="490554" cy="523220"/>
          </a:xfrm>
          <a:prstGeom prst="rect">
            <a:avLst/>
          </a:prstGeom>
          <a:noFill/>
        </p:spPr>
        <p:txBody>
          <a:bodyPr wrap="square" rtlCol="0">
            <a:spAutoFit/>
          </a:bodyPr>
          <a:lstStyle/>
          <a:p>
            <a:r>
              <a:rPr lang="en-US" sz="2800" b="1">
                <a:solidFill>
                  <a:srgbClr val="FF0066"/>
                </a:solidFill>
              </a:rPr>
              <a:t>?</a:t>
            </a:r>
          </a:p>
        </p:txBody>
      </p:sp>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7559" y="1794811"/>
            <a:ext cx="8096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a:extLst>
              <a:ext uri="{FF2B5EF4-FFF2-40B4-BE49-F238E27FC236}">
                <a16:creationId xmlns:a16="http://schemas.microsoft.com/office/drawing/2014/main" id="{3B44FBED-13D9-433E-8726-B9F384BC582E}"/>
              </a:ext>
            </a:extLst>
          </p:cNvPr>
          <p:cNvSpPr txBox="1"/>
          <p:nvPr/>
        </p:nvSpPr>
        <p:spPr>
          <a:xfrm>
            <a:off x="895289" y="2416028"/>
            <a:ext cx="2227573" cy="646331"/>
          </a:xfrm>
          <a:prstGeom prst="rect">
            <a:avLst/>
          </a:prstGeom>
          <a:noFill/>
        </p:spPr>
        <p:txBody>
          <a:bodyPr wrap="square" rtlCol="0">
            <a:spAutoFit/>
          </a:bodyPr>
          <a:lstStyle/>
          <a:p>
            <a:r>
              <a:rPr lang="en-US" sz="1800">
                <a:solidFill>
                  <a:srgbClr val="0070C0"/>
                </a:solidFill>
              </a:rPr>
              <a:t>A={income, student, credit_rating}</a:t>
            </a:r>
          </a:p>
        </p:txBody>
      </p:sp>
    </p:spTree>
    <p:extLst>
      <p:ext uri="{BB962C8B-B14F-4D97-AF65-F5344CB8AC3E}">
        <p14:creationId xmlns:p14="http://schemas.microsoft.com/office/powerpoint/2010/main" val="4074946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Tình huống phân lớp 1</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039523"/>
            <a:ext cx="9408681" cy="5044452"/>
          </a:xfrm>
        </p:spPr>
        <p:txBody>
          <a:bodyPr>
            <a:normAutofit/>
          </a:bodyPr>
          <a:lstStyle/>
          <a:p>
            <a:pPr marL="0" indent="0" algn="just">
              <a:spcAft>
                <a:spcPts val="683"/>
              </a:spcAft>
              <a:buClr>
                <a:srgbClr val="FF0066"/>
              </a:buClr>
              <a:buNone/>
            </a:pPr>
            <a:endParaRPr lang="en-US" sz="2800">
              <a:solidFill>
                <a:schemeClr val="accent2">
                  <a:lumMod val="50000"/>
                </a:schemeClr>
              </a:solidFill>
              <a:cs typeface="Arial" pitchFamily="34" charset="0"/>
            </a:endParaRPr>
          </a:p>
          <a:p>
            <a:pPr marL="0" indent="0" algn="just">
              <a:spcAft>
                <a:spcPts val="683"/>
              </a:spcAft>
              <a:buClr>
                <a:srgbClr val="FF0066"/>
              </a:buClr>
              <a:buNone/>
            </a:pPr>
            <a:endParaRPr lang="en-US" sz="2800">
              <a:solidFill>
                <a:schemeClr val="accent2">
                  <a:lumMod val="50000"/>
                </a:schemeClr>
              </a:solidFill>
              <a:cs typeface="Arial" pitchFamily="34" charset="0"/>
            </a:endParaRPr>
          </a:p>
          <a:p>
            <a:pPr marL="0" indent="0" algn="just">
              <a:spcAft>
                <a:spcPts val="683"/>
              </a:spcAft>
              <a:buClr>
                <a:srgbClr val="FF0066"/>
              </a:buClr>
              <a:buNone/>
            </a:pPr>
            <a:endParaRPr lang="en-US" sz="2800">
              <a:solidFill>
                <a:schemeClr val="accent2">
                  <a:lumMod val="50000"/>
                </a:schemeClr>
              </a:solidFill>
              <a:cs typeface="Arial" pitchFamily="34" charset="0"/>
            </a:endParaRPr>
          </a:p>
          <a:p>
            <a:pPr marL="0" indent="0" algn="just">
              <a:spcAft>
                <a:spcPts val="683"/>
              </a:spcAft>
              <a:buClr>
                <a:srgbClr val="FF0066"/>
              </a:buClr>
              <a:buNone/>
            </a:pPr>
            <a:endParaRPr lang="en-US" sz="2800">
              <a:solidFill>
                <a:schemeClr val="accent2">
                  <a:lumMod val="50000"/>
                </a:schemeClr>
              </a:solidFill>
              <a:cs typeface="Arial" pitchFamily="34" charset="0"/>
            </a:endParaRPr>
          </a:p>
          <a:p>
            <a:pPr marL="0" indent="0" algn="just">
              <a:spcAft>
                <a:spcPts val="683"/>
              </a:spcAft>
              <a:buClr>
                <a:srgbClr val="FF0066"/>
              </a:buClr>
              <a:buNone/>
            </a:pPr>
            <a:endParaRPr lang="en-US" sz="2800">
              <a:solidFill>
                <a:schemeClr val="accent2">
                  <a:lumMod val="50000"/>
                </a:schemeClr>
              </a:solidFill>
              <a:cs typeface="Arial" pitchFamily="34" charset="0"/>
            </a:endParaRPr>
          </a:p>
          <a:p>
            <a:pPr marL="0" indent="0" algn="just">
              <a:spcAft>
                <a:spcPts val="683"/>
              </a:spcAft>
              <a:buClr>
                <a:srgbClr val="FF0066"/>
              </a:buClr>
              <a:buNone/>
            </a:pP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3</a:t>
            </a:fld>
            <a:endParaRPr lang="vi-VN"/>
          </a:p>
        </p:txBody>
      </p:sp>
      <p:sp>
        <p:nvSpPr>
          <p:cNvPr id="14" name="Text Box 5"/>
          <p:cNvSpPr txBox="1">
            <a:spLocks noChangeArrowheads="1"/>
          </p:cNvSpPr>
          <p:nvPr/>
        </p:nvSpPr>
        <p:spPr bwMode="auto">
          <a:xfrm>
            <a:off x="7078987" y="2780928"/>
            <a:ext cx="2529010" cy="139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en-US" altLang="en-US" sz="2400">
                <a:solidFill>
                  <a:schemeClr val="accent4">
                    <a:lumMod val="75000"/>
                  </a:schemeClr>
                </a:solidFill>
                <a:cs typeface="Arial" pitchFamily="34" charset="0"/>
              </a:rPr>
              <a:t>Ông A (Tid = 100) có khả năng gian lận ???</a:t>
            </a:r>
          </a:p>
        </p:txBody>
      </p:sp>
      <p:sp>
        <p:nvSpPr>
          <p:cNvPr id="15" name="AutoShape 6"/>
          <p:cNvSpPr>
            <a:spLocks noChangeArrowheads="1"/>
          </p:cNvSpPr>
          <p:nvPr/>
        </p:nvSpPr>
        <p:spPr bwMode="auto">
          <a:xfrm>
            <a:off x="6007596" y="3445387"/>
            <a:ext cx="990600" cy="254000"/>
          </a:xfrm>
          <a:prstGeom prst="rightArrow">
            <a:avLst>
              <a:gd name="adj1" fmla="val 50000"/>
              <a:gd name="adj2" fmla="val 81250"/>
            </a:avLst>
          </a:prstGeom>
          <a:solidFill>
            <a:srgbClr val="99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endParaRPr>
          </a:p>
        </p:txBody>
      </p:sp>
      <p:pic>
        <p:nvPicPr>
          <p:cNvPr id="1605" name="Picture 5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76" y="1385787"/>
            <a:ext cx="5953125"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5234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Ví dụ minh họa</a:t>
            </a:r>
            <a:endParaRPr lang="vi-VN" sz="2800">
              <a:solidFill>
                <a:schemeClr val="accent6">
                  <a:lumMod val="75000"/>
                </a:schemeClr>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4980" y="1124744"/>
                <a:ext cx="9488833" cy="4959231"/>
              </a:xfrm>
            </p:spPr>
            <p:txBody>
              <a:bodyPr>
                <a:noAutofit/>
              </a:bodyPr>
              <a:lstStyle/>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Xét nhánh “&lt;=30”:</a:t>
                </a:r>
              </a:p>
              <a:p>
                <a:pPr marL="798357" lvl="1" indent="-342900"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Tính entropy của D</a:t>
                </a:r>
                <a:r>
                  <a:rPr lang="en-US" sz="2400" baseline="-25000">
                    <a:solidFill>
                      <a:schemeClr val="accent4">
                        <a:lumMod val="75000"/>
                      </a:schemeClr>
                    </a:solidFill>
                    <a:cs typeface="Arial" pitchFamily="34" charset="0"/>
                  </a:rPr>
                  <a:t>&lt;=30</a:t>
                </a:r>
                <a:r>
                  <a:rPr lang="en-US" sz="2400">
                    <a:solidFill>
                      <a:schemeClr val="accent4">
                        <a:lumMod val="75000"/>
                      </a:schemeClr>
                    </a:solidFill>
                    <a:cs typeface="Arial" pitchFamily="34" charset="0"/>
                  </a:rPr>
                  <a:t>:</a:t>
                </a:r>
              </a:p>
              <a:p>
                <a:pPr marL="455457" lvl="1" indent="0" algn="just">
                  <a:lnSpc>
                    <a:spcPct val="80000"/>
                  </a:lnSpc>
                  <a:spcAft>
                    <a:spcPts val="683"/>
                  </a:spcAft>
                  <a:buClr>
                    <a:srgbClr val="FF0066"/>
                  </a:buClr>
                  <a:buNone/>
                </a:pPr>
                <a:r>
                  <a:rPr lang="en-US" sz="2000">
                    <a:solidFill>
                      <a:schemeClr val="accent4">
                        <a:lumMod val="50000"/>
                      </a:schemeClr>
                    </a:solidFill>
                    <a:cs typeface="Arial" pitchFamily="34" charset="0"/>
                  </a:rPr>
                  <a:t>Info(D</a:t>
                </a:r>
                <a:r>
                  <a:rPr lang="en-US" sz="2000" baseline="-25000">
                    <a:solidFill>
                      <a:schemeClr val="accent4">
                        <a:lumMod val="50000"/>
                      </a:schemeClr>
                    </a:solidFill>
                    <a:cs typeface="Arial" pitchFamily="34" charset="0"/>
                  </a:rPr>
                  <a:t>&lt;=30</a:t>
                </a:r>
                <a:r>
                  <a:rPr lang="en-US" sz="2000">
                    <a:solidFill>
                      <a:schemeClr val="accent4">
                        <a:lumMod val="50000"/>
                      </a:schemeClr>
                    </a:solidFill>
                    <a:cs typeface="Arial" pitchFamily="34" charset="0"/>
                  </a:rPr>
                  <a:t>) = </a:t>
                </a:r>
                <a14:m>
                  <m:oMath xmlns:m="http://schemas.openxmlformats.org/officeDocument/2006/math">
                    <m:r>
                      <a:rPr lang="en-US" sz="2000" b="0" i="0" smtClean="0">
                        <a:solidFill>
                          <a:schemeClr val="accent4">
                            <a:lumMod val="50000"/>
                          </a:schemeClr>
                        </a:solidFill>
                        <a:latin typeface="Cambria Math"/>
                        <a:cs typeface="Arial" pitchFamily="34" charset="0"/>
                      </a:rPr>
                      <m:t>−</m:t>
                    </m:r>
                    <m:f>
                      <m:fPr>
                        <m:ctrlPr>
                          <a:rPr lang="en-US" sz="2000" b="0" i="1" smtClean="0">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3</m:t>
                        </m:r>
                      </m:num>
                      <m:den>
                        <m:r>
                          <a:rPr lang="en-US" sz="2000" b="0" i="1" smtClean="0">
                            <a:solidFill>
                              <a:schemeClr val="accent4">
                                <a:lumMod val="50000"/>
                              </a:schemeClr>
                            </a:solidFill>
                            <a:latin typeface="Cambria Math"/>
                            <a:cs typeface="Arial" pitchFamily="34" charset="0"/>
                          </a:rPr>
                          <m:t>5</m:t>
                        </m:r>
                      </m:den>
                    </m:f>
                    <m:func>
                      <m:funcPr>
                        <m:ctrlPr>
                          <a:rPr lang="en-US" sz="2000" b="0" i="1" smtClean="0">
                            <a:solidFill>
                              <a:schemeClr val="accent4">
                                <a:lumMod val="50000"/>
                              </a:schemeClr>
                            </a:solidFill>
                            <a:latin typeface="Cambria Math" panose="02040503050406030204" pitchFamily="18" charset="0"/>
                            <a:cs typeface="Arial" pitchFamily="34" charset="0"/>
                          </a:rPr>
                        </m:ctrlPr>
                      </m:funcPr>
                      <m:fName>
                        <m:sSub>
                          <m:sSubPr>
                            <m:ctrlPr>
                              <a:rPr lang="en-US" sz="2000" b="0" i="1" smtClean="0">
                                <a:solidFill>
                                  <a:schemeClr val="accent4">
                                    <a:lumMod val="50000"/>
                                  </a:schemeClr>
                                </a:solidFill>
                                <a:latin typeface="Cambria Math" panose="02040503050406030204" pitchFamily="18" charset="0"/>
                                <a:cs typeface="Arial" pitchFamily="34" charset="0"/>
                              </a:rPr>
                            </m:ctrlPr>
                          </m:sSubPr>
                          <m:e>
                            <m:r>
                              <m:rPr>
                                <m:sty m:val="p"/>
                              </m:rPr>
                              <a:rPr lang="en-US" sz="2000" b="0" i="0" smtClean="0">
                                <a:solidFill>
                                  <a:schemeClr val="accent4">
                                    <a:lumMod val="50000"/>
                                  </a:schemeClr>
                                </a:solidFill>
                                <a:latin typeface="Cambria Math"/>
                                <a:cs typeface="Arial" pitchFamily="34" charset="0"/>
                              </a:rPr>
                              <m:t>log</m:t>
                            </m:r>
                          </m:e>
                          <m:sub>
                            <m:r>
                              <a:rPr lang="en-US" sz="2000" b="0" i="1" smtClean="0">
                                <a:solidFill>
                                  <a:schemeClr val="accent4">
                                    <a:lumMod val="50000"/>
                                  </a:schemeClr>
                                </a:solidFill>
                                <a:latin typeface="Cambria Math"/>
                                <a:cs typeface="Arial" pitchFamily="34" charset="0"/>
                              </a:rPr>
                              <m:t>2</m:t>
                            </m:r>
                          </m:sub>
                        </m:sSub>
                      </m:fName>
                      <m:e>
                        <m:f>
                          <m:fPr>
                            <m:ctrlPr>
                              <a:rPr lang="en-US" sz="2000" b="0" i="1" smtClean="0">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3</m:t>
                            </m:r>
                          </m:num>
                          <m:den>
                            <m:r>
                              <a:rPr lang="en-US" sz="2000" b="0" i="1" smtClean="0">
                                <a:solidFill>
                                  <a:schemeClr val="accent4">
                                    <a:lumMod val="50000"/>
                                  </a:schemeClr>
                                </a:solidFill>
                                <a:latin typeface="Cambria Math"/>
                                <a:cs typeface="Arial" pitchFamily="34" charset="0"/>
                              </a:rPr>
                              <m:t>5</m:t>
                            </m:r>
                          </m:den>
                        </m:f>
                      </m:e>
                    </m:func>
                  </m:oMath>
                </a14:m>
                <a:r>
                  <a:rPr lang="en-US" sz="2000">
                    <a:solidFill>
                      <a:schemeClr val="accent4">
                        <a:lumMod val="50000"/>
                      </a:schemeClr>
                    </a:solidFill>
                    <a:cs typeface="Arial" pitchFamily="34" charset="0"/>
                  </a:rPr>
                  <a:t> </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5</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5</m:t>
                            </m:r>
                          </m:den>
                        </m:f>
                      </m:e>
                    </m:func>
                    <m:r>
                      <a:rPr lang="en-US" sz="2000" i="1">
                        <a:solidFill>
                          <a:schemeClr val="accent4">
                            <a:lumMod val="50000"/>
                          </a:schemeClr>
                        </a:solidFill>
                        <a:latin typeface="Cambria Math"/>
                        <a:cs typeface="Arial" pitchFamily="34" charset="0"/>
                      </a:rPr>
                      <m:t> </m:t>
                    </m:r>
                  </m:oMath>
                </a14:m>
                <a:r>
                  <a:rPr lang="en-US" sz="2000">
                    <a:solidFill>
                      <a:schemeClr val="accent4">
                        <a:lumMod val="50000"/>
                      </a:schemeClr>
                    </a:solidFill>
                    <a:cs typeface="Arial" pitchFamily="34" charset="0"/>
                  </a:rPr>
                  <a:t>= 0.971</a:t>
                </a:r>
                <a:r>
                  <a:rPr lang="en-US" sz="2400">
                    <a:solidFill>
                      <a:schemeClr val="accent2">
                        <a:lumMod val="50000"/>
                      </a:schemeClr>
                    </a:solidFill>
                    <a:cs typeface="Arial" pitchFamily="34" charset="0"/>
                  </a:rPr>
                  <a:t>	</a:t>
                </a:r>
              </a:p>
              <a:p>
                <a:pPr marL="798357" lvl="1" indent="-342900"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Tính lượng thông tin kỳ vọng của các thuộc tính:</a:t>
                </a:r>
              </a:p>
              <a:p>
                <a:pPr marL="455457" lvl="1" indent="0" algn="just">
                  <a:lnSpc>
                    <a:spcPct val="80000"/>
                  </a:lnSpc>
                  <a:spcAft>
                    <a:spcPts val="683"/>
                  </a:spcAft>
                  <a:buClr>
                    <a:srgbClr val="FF0066"/>
                  </a:buClr>
                  <a:buNone/>
                </a:pPr>
                <a:r>
                  <a:rPr lang="en-US" sz="2000">
                    <a:solidFill>
                      <a:schemeClr val="accent4">
                        <a:lumMod val="50000"/>
                      </a:schemeClr>
                    </a:solidFill>
                    <a:cs typeface="Arial" pitchFamily="34" charset="0"/>
                  </a:rPr>
                  <a:t>Info</a:t>
                </a:r>
                <a:r>
                  <a:rPr lang="en-US" sz="2000" baseline="-25000">
                    <a:solidFill>
                      <a:schemeClr val="accent4">
                        <a:lumMod val="50000"/>
                      </a:schemeClr>
                    </a:solidFill>
                    <a:cs typeface="Arial" pitchFamily="34" charset="0"/>
                  </a:rPr>
                  <a:t>income</a:t>
                </a:r>
                <a:r>
                  <a:rPr lang="en-US" sz="2000">
                    <a:solidFill>
                      <a:schemeClr val="accent4">
                        <a:lumMod val="50000"/>
                      </a:schemeClr>
                    </a:solidFill>
                    <a:cs typeface="Arial" pitchFamily="34" charset="0"/>
                  </a:rPr>
                  <a:t>(D</a:t>
                </a:r>
                <a:r>
                  <a:rPr lang="en-US" sz="2000" baseline="-25000">
                    <a:solidFill>
                      <a:schemeClr val="accent4">
                        <a:lumMod val="50000"/>
                      </a:schemeClr>
                    </a:solidFill>
                    <a:cs typeface="Arial" pitchFamily="34" charset="0"/>
                  </a:rPr>
                  <a:t>&lt;=30</a:t>
                </a:r>
                <a:r>
                  <a:rPr lang="en-US" sz="2000">
                    <a:solidFill>
                      <a:schemeClr val="accent4">
                        <a:lumMod val="50000"/>
                      </a:schemeClr>
                    </a:solidFill>
                    <a:cs typeface="Arial" pitchFamily="34" charset="0"/>
                  </a:rPr>
                  <a:t>)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5</m:t>
                        </m:r>
                      </m:den>
                    </m:f>
                  </m:oMath>
                </a14:m>
                <a:r>
                  <a:rPr lang="en-US" sz="2000">
                    <a:solidFill>
                      <a:schemeClr val="accent4">
                        <a:lumMod val="50000"/>
                      </a:schemeClr>
                    </a:solidFill>
                    <a:cs typeface="Arial" pitchFamily="34" charset="0"/>
                  </a:rPr>
                  <a:t>(</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2</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2</m:t>
                            </m:r>
                          </m:den>
                        </m:f>
                      </m:e>
                    </m:func>
                  </m:oMath>
                </a14:m>
                <a:r>
                  <a:rPr lang="en-US" sz="2000">
                    <a:solidFill>
                      <a:schemeClr val="accent4">
                        <a:lumMod val="50000"/>
                      </a:schemeClr>
                    </a:solidFill>
                    <a:cs typeface="Arial" pitchFamily="34" charset="0"/>
                  </a:rPr>
                  <a:t>) +  </a:t>
                </a:r>
                <a14:m>
                  <m:oMath xmlns:m="http://schemas.openxmlformats.org/officeDocument/2006/math">
                    <m:f>
                      <m:fPr>
                        <m:ctrlPr>
                          <a:rPr lang="en-US" sz="2000" i="1" smtClean="0">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2</m:t>
                        </m:r>
                      </m:num>
                      <m:den>
                        <m:r>
                          <a:rPr lang="en-US" sz="2000" b="0" i="1" smtClean="0">
                            <a:solidFill>
                              <a:schemeClr val="accent4">
                                <a:lumMod val="50000"/>
                              </a:schemeClr>
                            </a:solidFill>
                            <a:latin typeface="Cambria Math"/>
                            <a:cs typeface="Arial" pitchFamily="34" charset="0"/>
                          </a:rPr>
                          <m:t>5</m:t>
                        </m:r>
                      </m:den>
                    </m:f>
                  </m:oMath>
                </a14:m>
                <a:r>
                  <a:rPr lang="en-US" sz="2000">
                    <a:solidFill>
                      <a:schemeClr val="accent4">
                        <a:lumMod val="50000"/>
                      </a:schemeClr>
                    </a:solidFill>
                    <a:cs typeface="Arial" pitchFamily="34" charset="0"/>
                  </a:rPr>
                  <a:t>(</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1</m:t>
                        </m:r>
                      </m:num>
                      <m:den>
                        <m:r>
                          <a:rPr lang="en-US" sz="2000" b="0" i="1" smtClean="0">
                            <a:solidFill>
                              <a:schemeClr val="accent4">
                                <a:lumMod val="50000"/>
                              </a:schemeClr>
                            </a:solidFill>
                            <a:latin typeface="Cambria Math"/>
                            <a:cs typeface="Arial" pitchFamily="34" charset="0"/>
                          </a:rPr>
                          <m:t>2</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1</m:t>
                            </m:r>
                          </m:num>
                          <m:den>
                            <m:r>
                              <a:rPr lang="en-US" sz="2000" b="0" i="1" smtClean="0">
                                <a:solidFill>
                                  <a:schemeClr val="accent4">
                                    <a:lumMod val="50000"/>
                                  </a:schemeClr>
                                </a:solidFill>
                                <a:latin typeface="Cambria Math"/>
                                <a:cs typeface="Arial" pitchFamily="34" charset="0"/>
                              </a:rPr>
                              <m:t>2</m:t>
                            </m:r>
                          </m:den>
                        </m:f>
                      </m:e>
                    </m:func>
                  </m:oMath>
                </a14:m>
                <a:r>
                  <a:rPr lang="en-US" sz="2000">
                    <a:solidFill>
                      <a:schemeClr val="accent4">
                        <a:lumMod val="50000"/>
                      </a:schemeClr>
                    </a:solidFill>
                    <a:cs typeface="Arial" pitchFamily="34" charset="0"/>
                  </a:rPr>
                  <a:t> </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1</m:t>
                        </m:r>
                      </m:num>
                      <m:den>
                        <m:r>
                          <a:rPr lang="en-US" sz="2000" b="0" i="1" smtClean="0">
                            <a:solidFill>
                              <a:schemeClr val="accent4">
                                <a:lumMod val="50000"/>
                              </a:schemeClr>
                            </a:solidFill>
                            <a:latin typeface="Cambria Math"/>
                            <a:cs typeface="Arial" pitchFamily="34" charset="0"/>
                          </a:rPr>
                          <m:t>2</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smtClean="0">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1</m:t>
                            </m:r>
                          </m:num>
                          <m:den>
                            <m:r>
                              <a:rPr lang="en-US" sz="2000" b="0" i="1" smtClean="0">
                                <a:solidFill>
                                  <a:schemeClr val="accent4">
                                    <a:lumMod val="50000"/>
                                  </a:schemeClr>
                                </a:solidFill>
                                <a:latin typeface="Cambria Math"/>
                                <a:cs typeface="Arial" pitchFamily="34" charset="0"/>
                              </a:rPr>
                              <m:t>2</m:t>
                            </m:r>
                          </m:den>
                        </m:f>
                      </m:e>
                    </m:func>
                  </m:oMath>
                </a14:m>
                <a:r>
                  <a:rPr lang="en-US" sz="2000">
                    <a:solidFill>
                      <a:schemeClr val="accent4">
                        <a:lumMod val="50000"/>
                      </a:schemeClr>
                    </a:solidFill>
                    <a:cs typeface="Arial" pitchFamily="34" charset="0"/>
                  </a:rPr>
                  <a:t>)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1</m:t>
                        </m:r>
                      </m:num>
                      <m:den>
                        <m:r>
                          <a:rPr lang="en-US" sz="2000" i="1">
                            <a:solidFill>
                              <a:schemeClr val="accent4">
                                <a:lumMod val="50000"/>
                              </a:schemeClr>
                            </a:solidFill>
                            <a:latin typeface="Cambria Math"/>
                            <a:cs typeface="Arial" pitchFamily="34" charset="0"/>
                          </a:rPr>
                          <m:t>5</m:t>
                        </m:r>
                      </m:den>
                    </m:f>
                  </m:oMath>
                </a14:m>
                <a:r>
                  <a:rPr lang="en-US" sz="2000">
                    <a:solidFill>
                      <a:schemeClr val="accent4">
                        <a:lumMod val="50000"/>
                      </a:schemeClr>
                    </a:solidFill>
                    <a:cs typeface="Arial" pitchFamily="34" charset="0"/>
                  </a:rPr>
                  <a:t>(</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1</m:t>
                        </m:r>
                      </m:num>
                      <m:den>
                        <m:r>
                          <a:rPr lang="en-US" sz="2000" b="0" i="1" smtClean="0">
                            <a:solidFill>
                              <a:schemeClr val="accent4">
                                <a:lumMod val="50000"/>
                              </a:schemeClr>
                            </a:solidFill>
                            <a:latin typeface="Cambria Math"/>
                            <a:cs typeface="Arial" pitchFamily="34" charset="0"/>
                          </a:rPr>
                          <m:t>1</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1</m:t>
                            </m:r>
                          </m:num>
                          <m:den>
                            <m:r>
                              <a:rPr lang="en-US" sz="2000" b="0" i="1" smtClean="0">
                                <a:solidFill>
                                  <a:schemeClr val="accent4">
                                    <a:lumMod val="50000"/>
                                  </a:schemeClr>
                                </a:solidFill>
                                <a:latin typeface="Cambria Math"/>
                                <a:cs typeface="Arial" pitchFamily="34" charset="0"/>
                              </a:rPr>
                              <m:t>1</m:t>
                            </m:r>
                          </m:den>
                        </m:f>
                      </m:e>
                    </m:func>
                  </m:oMath>
                </a14:m>
                <a:r>
                  <a:rPr lang="en-US" sz="2000">
                    <a:solidFill>
                      <a:schemeClr val="accent4">
                        <a:lumMod val="50000"/>
                      </a:schemeClr>
                    </a:solidFill>
                    <a:cs typeface="Arial" pitchFamily="34" charset="0"/>
                  </a:rPr>
                  <a:t>) = 0.4</a:t>
                </a:r>
              </a:p>
              <a:p>
                <a:pPr marL="455457" lvl="1" indent="0" algn="just">
                  <a:lnSpc>
                    <a:spcPct val="80000"/>
                  </a:lnSpc>
                  <a:spcAft>
                    <a:spcPts val="683"/>
                  </a:spcAft>
                  <a:buClr>
                    <a:srgbClr val="FF0066"/>
                  </a:buClr>
                  <a:buNone/>
                </a:pPr>
                <a:r>
                  <a:rPr lang="en-US" sz="2000">
                    <a:solidFill>
                      <a:schemeClr val="accent4">
                        <a:lumMod val="50000"/>
                      </a:schemeClr>
                    </a:solidFill>
                    <a:cs typeface="Arial" pitchFamily="34" charset="0"/>
                  </a:rPr>
                  <a:t>Info</a:t>
                </a:r>
                <a:r>
                  <a:rPr lang="en-US" sz="2000" baseline="-25000">
                    <a:solidFill>
                      <a:schemeClr val="accent4">
                        <a:lumMod val="50000"/>
                      </a:schemeClr>
                    </a:solidFill>
                    <a:cs typeface="Arial" pitchFamily="34" charset="0"/>
                  </a:rPr>
                  <a:t>student</a:t>
                </a:r>
                <a:r>
                  <a:rPr lang="en-US" sz="2000">
                    <a:solidFill>
                      <a:schemeClr val="accent4">
                        <a:lumMod val="50000"/>
                      </a:schemeClr>
                    </a:solidFill>
                    <a:cs typeface="Arial" pitchFamily="34" charset="0"/>
                  </a:rPr>
                  <a:t>(D</a:t>
                </a:r>
                <a:r>
                  <a:rPr lang="en-US" sz="2000" baseline="-25000">
                    <a:solidFill>
                      <a:schemeClr val="accent4">
                        <a:lumMod val="50000"/>
                      </a:schemeClr>
                    </a:solidFill>
                    <a:cs typeface="Arial" pitchFamily="34" charset="0"/>
                  </a:rPr>
                  <a:t>&lt;=30</a:t>
                </a:r>
                <a:r>
                  <a:rPr lang="en-US" sz="2000">
                    <a:solidFill>
                      <a:schemeClr val="accent4">
                        <a:lumMod val="50000"/>
                      </a:schemeClr>
                    </a:solidFill>
                    <a:cs typeface="Arial" pitchFamily="34" charset="0"/>
                  </a:rPr>
                  <a:t>)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3</m:t>
                        </m:r>
                      </m:num>
                      <m:den>
                        <m:r>
                          <a:rPr lang="en-US" sz="2000" i="1">
                            <a:solidFill>
                              <a:schemeClr val="accent4">
                                <a:lumMod val="50000"/>
                              </a:schemeClr>
                            </a:solidFill>
                            <a:latin typeface="Cambria Math"/>
                            <a:cs typeface="Arial" pitchFamily="34" charset="0"/>
                          </a:rPr>
                          <m:t>5</m:t>
                        </m:r>
                      </m:den>
                    </m:f>
                  </m:oMath>
                </a14:m>
                <a:r>
                  <a:rPr lang="en-US" sz="2000">
                    <a:solidFill>
                      <a:schemeClr val="accent4">
                        <a:lumMod val="50000"/>
                      </a:schemeClr>
                    </a:solidFill>
                    <a:cs typeface="Arial" pitchFamily="34" charset="0"/>
                  </a:rPr>
                  <a:t>(</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3</m:t>
                        </m:r>
                      </m:num>
                      <m:den>
                        <m:r>
                          <a:rPr lang="en-US" sz="2000" b="0" i="1" smtClean="0">
                            <a:solidFill>
                              <a:schemeClr val="accent4">
                                <a:lumMod val="50000"/>
                              </a:schemeClr>
                            </a:solidFill>
                            <a:latin typeface="Cambria Math"/>
                            <a:cs typeface="Arial" pitchFamily="34" charset="0"/>
                          </a:rPr>
                          <m:t>3</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3</m:t>
                            </m:r>
                          </m:num>
                          <m:den>
                            <m:r>
                              <a:rPr lang="en-US" sz="2000" b="0" i="1" smtClean="0">
                                <a:solidFill>
                                  <a:schemeClr val="accent4">
                                    <a:lumMod val="50000"/>
                                  </a:schemeClr>
                                </a:solidFill>
                                <a:latin typeface="Cambria Math"/>
                                <a:cs typeface="Arial" pitchFamily="34" charset="0"/>
                              </a:rPr>
                              <m:t>3</m:t>
                            </m:r>
                          </m:den>
                        </m:f>
                      </m:e>
                    </m:func>
                  </m:oMath>
                </a14:m>
                <a:r>
                  <a:rPr lang="en-US" sz="2000">
                    <a:solidFill>
                      <a:schemeClr val="accent4">
                        <a:lumMod val="50000"/>
                      </a:schemeClr>
                    </a:solidFill>
                    <a:cs typeface="Arial" pitchFamily="34" charset="0"/>
                  </a:rPr>
                  <a:t>)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5</m:t>
                        </m:r>
                      </m:den>
                    </m:f>
                  </m:oMath>
                </a14:m>
                <a:r>
                  <a:rPr lang="en-US" sz="2000">
                    <a:solidFill>
                      <a:schemeClr val="accent4">
                        <a:lumMod val="50000"/>
                      </a:schemeClr>
                    </a:solidFill>
                    <a:cs typeface="Arial" pitchFamily="34" charset="0"/>
                  </a:rPr>
                  <a:t>(</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2</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2</m:t>
                            </m:r>
                          </m:den>
                        </m:f>
                      </m:e>
                    </m:func>
                  </m:oMath>
                </a14:m>
                <a:r>
                  <a:rPr lang="en-US" sz="2000">
                    <a:solidFill>
                      <a:schemeClr val="accent4">
                        <a:lumMod val="50000"/>
                      </a:schemeClr>
                    </a:solidFill>
                    <a:cs typeface="Arial" pitchFamily="34" charset="0"/>
                  </a:rPr>
                  <a:t>) = 0</a:t>
                </a:r>
              </a:p>
              <a:p>
                <a:pPr marL="455457" lvl="1" indent="0" algn="just">
                  <a:lnSpc>
                    <a:spcPct val="80000"/>
                  </a:lnSpc>
                  <a:spcAft>
                    <a:spcPts val="683"/>
                  </a:spcAft>
                  <a:buClr>
                    <a:srgbClr val="FF0066"/>
                  </a:buClr>
                  <a:buNone/>
                </a:pPr>
                <a:r>
                  <a:rPr lang="en-US" sz="2000">
                    <a:solidFill>
                      <a:schemeClr val="accent4">
                        <a:lumMod val="50000"/>
                      </a:schemeClr>
                    </a:solidFill>
                    <a:cs typeface="Arial" pitchFamily="34" charset="0"/>
                  </a:rPr>
                  <a:t>Info</a:t>
                </a:r>
                <a:r>
                  <a:rPr lang="en-US" sz="2000" baseline="-25000">
                    <a:solidFill>
                      <a:schemeClr val="accent4">
                        <a:lumMod val="50000"/>
                      </a:schemeClr>
                    </a:solidFill>
                    <a:cs typeface="Arial" pitchFamily="34" charset="0"/>
                  </a:rPr>
                  <a:t>credit_rating</a:t>
                </a:r>
                <a:r>
                  <a:rPr lang="en-US" sz="2000">
                    <a:solidFill>
                      <a:schemeClr val="accent4">
                        <a:lumMod val="50000"/>
                      </a:schemeClr>
                    </a:solidFill>
                    <a:cs typeface="Arial" pitchFamily="34" charset="0"/>
                  </a:rPr>
                  <a:t>(D</a:t>
                </a:r>
                <a:r>
                  <a:rPr lang="en-US" sz="2000" baseline="-25000">
                    <a:solidFill>
                      <a:schemeClr val="accent4">
                        <a:lumMod val="50000"/>
                      </a:schemeClr>
                    </a:solidFill>
                    <a:cs typeface="Arial" pitchFamily="34" charset="0"/>
                  </a:rPr>
                  <a:t>&lt;=30</a:t>
                </a:r>
                <a:r>
                  <a:rPr lang="en-US" sz="2000">
                    <a:solidFill>
                      <a:schemeClr val="accent4">
                        <a:lumMod val="50000"/>
                      </a:schemeClr>
                    </a:solidFill>
                    <a:cs typeface="Arial" pitchFamily="34" charset="0"/>
                  </a:rPr>
                  <a:t>)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3</m:t>
                        </m:r>
                      </m:num>
                      <m:den>
                        <m:r>
                          <a:rPr lang="en-US" sz="2000" i="1">
                            <a:solidFill>
                              <a:schemeClr val="accent4">
                                <a:lumMod val="50000"/>
                              </a:schemeClr>
                            </a:solidFill>
                            <a:latin typeface="Cambria Math"/>
                            <a:cs typeface="Arial" pitchFamily="34" charset="0"/>
                          </a:rPr>
                          <m:t>5</m:t>
                        </m:r>
                      </m:den>
                    </m:f>
                  </m:oMath>
                </a14:m>
                <a:r>
                  <a:rPr lang="en-US" sz="2000">
                    <a:solidFill>
                      <a:schemeClr val="accent4">
                        <a:lumMod val="50000"/>
                      </a:schemeClr>
                    </a:solidFill>
                    <a:cs typeface="Arial" pitchFamily="34" charset="0"/>
                  </a:rPr>
                  <a:t>(</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2</m:t>
                        </m:r>
                      </m:num>
                      <m:den>
                        <m:r>
                          <a:rPr lang="en-US" sz="2000" b="0" i="1" smtClean="0">
                            <a:solidFill>
                              <a:schemeClr val="accent4">
                                <a:lumMod val="50000"/>
                              </a:schemeClr>
                            </a:solidFill>
                            <a:latin typeface="Cambria Math"/>
                            <a:cs typeface="Arial" pitchFamily="34" charset="0"/>
                          </a:rPr>
                          <m:t>3</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2</m:t>
                            </m:r>
                          </m:num>
                          <m:den>
                            <m:r>
                              <a:rPr lang="en-US" sz="2000" b="0" i="1" smtClean="0">
                                <a:solidFill>
                                  <a:schemeClr val="accent4">
                                    <a:lumMod val="50000"/>
                                  </a:schemeClr>
                                </a:solidFill>
                                <a:latin typeface="Cambria Math"/>
                                <a:cs typeface="Arial" pitchFamily="34" charset="0"/>
                              </a:rPr>
                              <m:t>3</m:t>
                            </m:r>
                          </m:den>
                        </m:f>
                      </m:e>
                    </m:func>
                  </m:oMath>
                </a14:m>
                <a:r>
                  <a:rPr lang="en-US" sz="2000">
                    <a:solidFill>
                      <a:schemeClr val="accent4">
                        <a:lumMod val="50000"/>
                      </a:schemeClr>
                    </a:solidFill>
                    <a:cs typeface="Arial" pitchFamily="34" charset="0"/>
                  </a:rPr>
                  <a:t>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1</m:t>
                        </m:r>
                      </m:num>
                      <m:den>
                        <m:r>
                          <a:rPr lang="en-US" sz="2000" i="1">
                            <a:solidFill>
                              <a:schemeClr val="accent4">
                                <a:lumMod val="50000"/>
                              </a:schemeClr>
                            </a:solidFill>
                            <a:latin typeface="Cambria Math"/>
                            <a:cs typeface="Arial" pitchFamily="34" charset="0"/>
                          </a:rPr>
                          <m:t>3</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1</m:t>
                            </m:r>
                          </m:num>
                          <m:den>
                            <m:r>
                              <a:rPr lang="en-US" sz="2000" i="1">
                                <a:solidFill>
                                  <a:schemeClr val="accent4">
                                    <a:lumMod val="50000"/>
                                  </a:schemeClr>
                                </a:solidFill>
                                <a:latin typeface="Cambria Math"/>
                                <a:cs typeface="Arial" pitchFamily="34" charset="0"/>
                              </a:rPr>
                              <m:t>3</m:t>
                            </m:r>
                          </m:den>
                        </m:f>
                      </m:e>
                    </m:func>
                  </m:oMath>
                </a14:m>
                <a:r>
                  <a:rPr lang="en-US" sz="2000">
                    <a:solidFill>
                      <a:schemeClr val="accent4">
                        <a:lumMod val="50000"/>
                      </a:schemeClr>
                    </a:solidFill>
                    <a:cs typeface="Arial" pitchFamily="34" charset="0"/>
                  </a:rPr>
                  <a:t>)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5</m:t>
                        </m:r>
                      </m:den>
                    </m:f>
                  </m:oMath>
                </a14:m>
                <a:r>
                  <a:rPr lang="en-US" sz="2000">
                    <a:solidFill>
                      <a:schemeClr val="accent4">
                        <a:lumMod val="50000"/>
                      </a:schemeClr>
                    </a:solidFill>
                    <a:cs typeface="Arial" pitchFamily="34" charset="0"/>
                  </a:rPr>
                  <a:t>(</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1</m:t>
                        </m:r>
                      </m:num>
                      <m:den>
                        <m:r>
                          <a:rPr lang="en-US" sz="2000" i="1">
                            <a:solidFill>
                              <a:schemeClr val="accent4">
                                <a:lumMod val="50000"/>
                              </a:schemeClr>
                            </a:solidFill>
                            <a:latin typeface="Cambria Math"/>
                            <a:cs typeface="Arial" pitchFamily="34" charset="0"/>
                          </a:rPr>
                          <m:t>2</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1</m:t>
                            </m:r>
                          </m:num>
                          <m:den>
                            <m:r>
                              <a:rPr lang="en-US" sz="2000" i="1">
                                <a:solidFill>
                                  <a:schemeClr val="accent4">
                                    <a:lumMod val="50000"/>
                                  </a:schemeClr>
                                </a:solidFill>
                                <a:latin typeface="Cambria Math"/>
                                <a:cs typeface="Arial" pitchFamily="34" charset="0"/>
                              </a:rPr>
                              <m:t>2</m:t>
                            </m:r>
                          </m:den>
                        </m:f>
                      </m:e>
                    </m:func>
                  </m:oMath>
                </a14:m>
                <a:r>
                  <a:rPr lang="en-US" sz="2000">
                    <a:solidFill>
                      <a:schemeClr val="accent4">
                        <a:lumMod val="50000"/>
                      </a:schemeClr>
                    </a:solidFill>
                    <a:cs typeface="Arial" pitchFamily="34" charset="0"/>
                  </a:rPr>
                  <a:t> </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1</m:t>
                        </m:r>
                      </m:num>
                      <m:den>
                        <m:r>
                          <a:rPr lang="en-US" sz="2000" i="1">
                            <a:solidFill>
                              <a:schemeClr val="accent4">
                                <a:lumMod val="50000"/>
                              </a:schemeClr>
                            </a:solidFill>
                            <a:latin typeface="Cambria Math"/>
                            <a:cs typeface="Arial" pitchFamily="34" charset="0"/>
                          </a:rPr>
                          <m:t>2</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1</m:t>
                            </m:r>
                          </m:num>
                          <m:den>
                            <m:r>
                              <a:rPr lang="en-US" sz="2000" i="1">
                                <a:solidFill>
                                  <a:schemeClr val="accent4">
                                    <a:lumMod val="50000"/>
                                  </a:schemeClr>
                                </a:solidFill>
                                <a:latin typeface="Cambria Math"/>
                                <a:cs typeface="Arial" pitchFamily="34" charset="0"/>
                              </a:rPr>
                              <m:t>2</m:t>
                            </m:r>
                          </m:den>
                        </m:f>
                      </m:e>
                    </m:func>
                  </m:oMath>
                </a14:m>
                <a:r>
                  <a:rPr lang="en-US" sz="2000">
                    <a:solidFill>
                      <a:schemeClr val="accent4">
                        <a:lumMod val="50000"/>
                      </a:schemeClr>
                    </a:solidFill>
                    <a:cs typeface="Arial" pitchFamily="34" charset="0"/>
                  </a:rPr>
                  <a:t>) = 0.811</a:t>
                </a:r>
              </a:p>
              <a:p>
                <a:pPr marL="798357" lvl="1" indent="-342900"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Tính độ lợi thông tin của các thuộc tính:</a:t>
                </a:r>
              </a:p>
              <a:p>
                <a:pPr marL="455457" lvl="1" indent="0" algn="just">
                  <a:lnSpc>
                    <a:spcPct val="80000"/>
                  </a:lnSpc>
                  <a:spcAft>
                    <a:spcPts val="683"/>
                  </a:spcAft>
                  <a:buClr>
                    <a:srgbClr val="FF0066"/>
                  </a:buClr>
                  <a:buNone/>
                </a:pPr>
                <a:r>
                  <a:rPr lang="en-US" sz="2000">
                    <a:solidFill>
                      <a:schemeClr val="accent4">
                        <a:lumMod val="50000"/>
                      </a:schemeClr>
                    </a:solidFill>
                    <a:cs typeface="Arial" pitchFamily="34" charset="0"/>
                  </a:rPr>
                  <a:t>Gain(income)=0.971–0.4=0.371; Gain(student)=0.971; Gain(credit_rating)= 0.16</a:t>
                </a:r>
              </a:p>
              <a:p>
                <a:pPr marL="455457" lvl="1" indent="0" algn="just">
                  <a:lnSpc>
                    <a:spcPct val="80000"/>
                  </a:lnSpc>
                  <a:spcAft>
                    <a:spcPts val="683"/>
                  </a:spcAft>
                  <a:buClr>
                    <a:srgbClr val="FF0066"/>
                  </a:buClr>
                  <a:buNone/>
                </a:pPr>
                <a:r>
                  <a:rPr lang="en-US" sz="2400">
                    <a:solidFill>
                      <a:schemeClr val="accent4">
                        <a:lumMod val="75000"/>
                      </a:schemeClr>
                    </a:solidFill>
                    <a:cs typeface="Arial" pitchFamily="34" charset="0"/>
                  </a:rPr>
                  <a:t>---&gt; Chọn Student là thuộc tính phân nhánh</a:t>
                </a:r>
              </a:p>
              <a:p>
                <a:pPr marL="455457"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p>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endParaRPr lang="en-US" sz="2800">
                  <a:solidFill>
                    <a:schemeClr val="accent2">
                      <a:lumMod val="50000"/>
                    </a:schemeClr>
                  </a:solidFill>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4980" y="1124744"/>
                <a:ext cx="9488833" cy="4959231"/>
              </a:xfrm>
              <a:blipFill rotWithShape="1">
                <a:blip r:embed="rId3"/>
                <a:stretch>
                  <a:fillRect l="-835" t="-2583"/>
                </a:stretch>
              </a:blipFill>
            </p:spPr>
            <p:txBody>
              <a:bodyPr/>
              <a:lstStyle/>
              <a:p>
                <a:r>
                  <a:rPr lang="en-US">
                    <a:noFill/>
                  </a:rPr>
                  <a:t> </a:t>
                </a:r>
              </a:p>
            </p:txBody>
          </p:sp>
        </mc:Fallback>
      </mc:AlternateContent>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30</a:t>
            </a:fld>
            <a:endParaRPr lang="vi-VN"/>
          </a:p>
        </p:txBody>
      </p:sp>
      <p:sp>
        <p:nvSpPr>
          <p:cNvPr id="7" name="TextBox 6"/>
          <p:cNvSpPr txBox="1"/>
          <p:nvPr/>
        </p:nvSpPr>
        <p:spPr>
          <a:xfrm>
            <a:off x="5174760" y="922404"/>
            <a:ext cx="1962218" cy="400110"/>
          </a:xfrm>
          <a:prstGeom prst="rect">
            <a:avLst/>
          </a:prstGeom>
          <a:noFill/>
        </p:spPr>
        <p:txBody>
          <a:bodyPr wrap="square" rtlCol="0">
            <a:spAutoFit/>
          </a:bodyPr>
          <a:lstStyle/>
          <a:p>
            <a:r>
              <a:rPr lang="en-US" b="1"/>
              <a:t>D</a:t>
            </a:r>
            <a:r>
              <a:rPr lang="en-US" b="1" baseline="-25000"/>
              <a:t>&lt;=30</a:t>
            </a:r>
            <a:endParaRPr lang="en-US" b="1"/>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8461" y="922404"/>
            <a:ext cx="435292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13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Ví dụ minh họa</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4959231"/>
          </a:xfrm>
        </p:spPr>
        <p:txBody>
          <a:bodyPr>
            <a:noAutofit/>
          </a:bodyPr>
          <a:lstStyle/>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p>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p>
          <a:p>
            <a:pPr marL="520523" lvl="1"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marL="520523" lvl="1"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marL="520523" lvl="1"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marL="520523" lvl="1"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marL="520523" lvl="1"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31</a:t>
            </a:fld>
            <a:endParaRPr lang="vi-VN"/>
          </a:p>
        </p:txBody>
      </p:sp>
      <p:cxnSp>
        <p:nvCxnSpPr>
          <p:cNvPr id="7" name="Straight Connector 6"/>
          <p:cNvCxnSpPr/>
          <p:nvPr/>
        </p:nvCxnSpPr>
        <p:spPr>
          <a:xfrm flipH="1">
            <a:off x="2983260" y="1700436"/>
            <a:ext cx="1008112" cy="792460"/>
          </a:xfrm>
          <a:prstGeom prst="line">
            <a:avLst/>
          </a:prstGeom>
        </p:spPr>
        <p:style>
          <a:lnRef idx="1">
            <a:schemeClr val="accent1"/>
          </a:lnRef>
          <a:fillRef idx="0">
            <a:schemeClr val="accent1"/>
          </a:fillRef>
          <a:effectRef idx="0">
            <a:schemeClr val="accent1"/>
          </a:effectRef>
          <a:fontRef idx="minor">
            <a:schemeClr val="tx1"/>
          </a:fontRef>
        </p:style>
      </p:cxn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283" y="1822955"/>
            <a:ext cx="704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4424760" y="1700436"/>
            <a:ext cx="11906" cy="792460"/>
          </a:xfrm>
          <a:prstGeom prst="line">
            <a:avLst/>
          </a:prstGeom>
        </p:spPr>
        <p:style>
          <a:lnRef idx="1">
            <a:schemeClr val="accent1"/>
          </a:lnRef>
          <a:fillRef idx="0">
            <a:schemeClr val="accent1"/>
          </a:fillRef>
          <a:effectRef idx="0">
            <a:schemeClr val="accent1"/>
          </a:effectRef>
          <a:fontRef idx="minor">
            <a:schemeClr val="tx1"/>
          </a:fontRef>
        </p:style>
      </p:cxn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1372" y="1989643"/>
            <a:ext cx="9144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4905772" y="1700436"/>
            <a:ext cx="1173832" cy="648444"/>
          </a:xfrm>
          <a:prstGeom prst="line">
            <a:avLst/>
          </a:prstGeom>
        </p:spPr>
        <p:style>
          <a:lnRef idx="1">
            <a:schemeClr val="accent1"/>
          </a:lnRef>
          <a:fillRef idx="0">
            <a:schemeClr val="accent1"/>
          </a:fillRef>
          <a:effectRef idx="0">
            <a:schemeClr val="accent1"/>
          </a:effectRef>
          <a:fontRef idx="minor">
            <a:schemeClr val="tx1"/>
          </a:fontRef>
        </p:style>
      </p:cxn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1520" y="1765805"/>
            <a:ext cx="647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8258" y="2472878"/>
            <a:ext cx="12573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9239" y="3154184"/>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3441" y="3168654"/>
            <a:ext cx="5238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2133" y="3939643"/>
            <a:ext cx="36671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55201" y="3547392"/>
            <a:ext cx="1962218" cy="400110"/>
          </a:xfrm>
          <a:prstGeom prst="rect">
            <a:avLst/>
          </a:prstGeom>
          <a:noFill/>
        </p:spPr>
        <p:txBody>
          <a:bodyPr wrap="square" rtlCol="0">
            <a:spAutoFit/>
          </a:bodyPr>
          <a:lstStyle/>
          <a:p>
            <a:r>
              <a:rPr lang="en-US" b="1"/>
              <a:t>D</a:t>
            </a:r>
            <a:r>
              <a:rPr lang="en-US" b="1" baseline="-25000"/>
              <a:t>no</a:t>
            </a:r>
            <a:endParaRPr lang="en-US" b="1"/>
          </a:p>
        </p:txBody>
      </p:sp>
      <p:sp>
        <p:nvSpPr>
          <p:cNvPr id="38" name="TextBox 37"/>
          <p:cNvSpPr txBox="1"/>
          <p:nvPr/>
        </p:nvSpPr>
        <p:spPr>
          <a:xfrm>
            <a:off x="4424759" y="3547392"/>
            <a:ext cx="1962218" cy="400110"/>
          </a:xfrm>
          <a:prstGeom prst="rect">
            <a:avLst/>
          </a:prstGeom>
          <a:noFill/>
        </p:spPr>
        <p:txBody>
          <a:bodyPr wrap="square" rtlCol="0">
            <a:spAutoFit/>
          </a:bodyPr>
          <a:lstStyle/>
          <a:p>
            <a:r>
              <a:rPr lang="en-US" b="1"/>
              <a:t>D</a:t>
            </a:r>
            <a:r>
              <a:rPr lang="en-US" b="1" baseline="-25000"/>
              <a:t>yes</a:t>
            </a:r>
            <a:endParaRPr lang="en-US" b="1"/>
          </a:p>
        </p:txBody>
      </p:sp>
      <p:sp>
        <p:nvSpPr>
          <p:cNvPr id="44" name="Oval 43"/>
          <p:cNvSpPr/>
          <p:nvPr/>
        </p:nvSpPr>
        <p:spPr>
          <a:xfrm>
            <a:off x="6401094" y="3920751"/>
            <a:ext cx="504104" cy="86409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6" name="Straight Connector 45"/>
          <p:cNvCxnSpPr/>
          <p:nvPr/>
        </p:nvCxnSpPr>
        <p:spPr>
          <a:xfrm flipH="1">
            <a:off x="1735276" y="3053903"/>
            <a:ext cx="887999" cy="875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787135" y="3046362"/>
            <a:ext cx="1060221" cy="901140"/>
          </a:xfrm>
          <a:prstGeom prst="line">
            <a:avLst/>
          </a:prstGeom>
        </p:spPr>
        <p:style>
          <a:lnRef idx="1">
            <a:schemeClr val="accent1"/>
          </a:lnRef>
          <a:fillRef idx="0">
            <a:schemeClr val="accent1"/>
          </a:fillRef>
          <a:effectRef idx="0">
            <a:schemeClr val="accent1"/>
          </a:effectRef>
          <a:fontRef idx="minor">
            <a:schemeClr val="tx1"/>
          </a:fontRef>
        </p:style>
      </p:cxnSp>
      <p:pic>
        <p:nvPicPr>
          <p:cNvPr id="3081"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928937"/>
            <a:ext cx="35528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Oval 44"/>
          <p:cNvSpPr/>
          <p:nvPr/>
        </p:nvSpPr>
        <p:spPr>
          <a:xfrm>
            <a:off x="2547273" y="4023130"/>
            <a:ext cx="504104" cy="84429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p:cNvSpPr txBox="1"/>
          <p:nvPr/>
        </p:nvSpPr>
        <p:spPr>
          <a:xfrm>
            <a:off x="4203295" y="2482634"/>
            <a:ext cx="490554" cy="523220"/>
          </a:xfrm>
          <a:prstGeom prst="rect">
            <a:avLst/>
          </a:prstGeom>
          <a:noFill/>
        </p:spPr>
        <p:txBody>
          <a:bodyPr wrap="square" rtlCol="0">
            <a:spAutoFit/>
          </a:bodyPr>
          <a:lstStyle/>
          <a:p>
            <a:r>
              <a:rPr lang="en-US" sz="2800" b="1">
                <a:solidFill>
                  <a:srgbClr val="FF0066"/>
                </a:solidFill>
              </a:rPr>
              <a:t>?</a:t>
            </a:r>
          </a:p>
        </p:txBody>
      </p:sp>
      <p:sp>
        <p:nvSpPr>
          <p:cNvPr id="55" name="TextBox 54"/>
          <p:cNvSpPr txBox="1"/>
          <p:nvPr/>
        </p:nvSpPr>
        <p:spPr>
          <a:xfrm>
            <a:off x="5947331" y="2348880"/>
            <a:ext cx="490554" cy="523220"/>
          </a:xfrm>
          <a:prstGeom prst="rect">
            <a:avLst/>
          </a:prstGeom>
          <a:noFill/>
        </p:spPr>
        <p:txBody>
          <a:bodyPr wrap="square" rtlCol="0">
            <a:spAutoFit/>
          </a:bodyPr>
          <a:lstStyle/>
          <a:p>
            <a:r>
              <a:rPr lang="en-US" sz="2800" b="1">
                <a:solidFill>
                  <a:srgbClr val="FF0066"/>
                </a:solidFill>
              </a:rPr>
              <a:t>?</a:t>
            </a:r>
          </a:p>
        </p:txBody>
      </p:sp>
      <p:pic>
        <p:nvPicPr>
          <p:cNvPr id="3082"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0265" y="1128936"/>
            <a:ext cx="8096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280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Ví dụ minh họa</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282959" y="1067776"/>
            <a:ext cx="9408681" cy="4959231"/>
          </a:xfrm>
        </p:spPr>
        <p:txBody>
          <a:bodyPr>
            <a:noAutofit/>
          </a:bodyPr>
          <a:lstStyle/>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p>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p>
          <a:p>
            <a:pPr marL="520523" lvl="1"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marL="520523" lvl="1"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marL="520523" lvl="1"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marL="520523" lvl="1"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marL="520523" lvl="1" indent="0" algn="just">
              <a:lnSpc>
                <a:spcPct val="80000"/>
              </a:lnSpc>
              <a:spcAft>
                <a:spcPts val="683"/>
              </a:spcAft>
              <a:buClr>
                <a:srgbClr val="FF0066"/>
              </a:buClr>
              <a:buNone/>
            </a:pPr>
            <a:endParaRPr lang="en-US" sz="2400">
              <a:solidFill>
                <a:schemeClr val="accent2">
                  <a:lumMod val="50000"/>
                </a:schemeClr>
              </a:solidFill>
              <a:cs typeface="Arial" pitchFamily="34" charset="0"/>
            </a:endParaRPr>
          </a:p>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32</a:t>
            </a:fld>
            <a:endParaRPr lang="vi-VN"/>
          </a:p>
        </p:txBody>
      </p:sp>
      <p:cxnSp>
        <p:nvCxnSpPr>
          <p:cNvPr id="7" name="Straight Connector 6"/>
          <p:cNvCxnSpPr/>
          <p:nvPr/>
        </p:nvCxnSpPr>
        <p:spPr>
          <a:xfrm flipH="1">
            <a:off x="2983260" y="1700436"/>
            <a:ext cx="1008112" cy="792460"/>
          </a:xfrm>
          <a:prstGeom prst="line">
            <a:avLst/>
          </a:prstGeom>
        </p:spPr>
        <p:style>
          <a:lnRef idx="1">
            <a:schemeClr val="accent1"/>
          </a:lnRef>
          <a:fillRef idx="0">
            <a:schemeClr val="accent1"/>
          </a:fillRef>
          <a:effectRef idx="0">
            <a:schemeClr val="accent1"/>
          </a:effectRef>
          <a:fontRef idx="minor">
            <a:schemeClr val="tx1"/>
          </a:fontRef>
        </p:style>
      </p:cxn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283" y="1822955"/>
            <a:ext cx="704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4424760" y="1700436"/>
            <a:ext cx="11906" cy="792460"/>
          </a:xfrm>
          <a:prstGeom prst="line">
            <a:avLst/>
          </a:prstGeom>
        </p:spPr>
        <p:style>
          <a:lnRef idx="1">
            <a:schemeClr val="accent1"/>
          </a:lnRef>
          <a:fillRef idx="0">
            <a:schemeClr val="accent1"/>
          </a:fillRef>
          <a:effectRef idx="0">
            <a:schemeClr val="accent1"/>
          </a:effectRef>
          <a:fontRef idx="minor">
            <a:schemeClr val="tx1"/>
          </a:fontRef>
        </p:style>
      </p:cxn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1372" y="1989643"/>
            <a:ext cx="9144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4905772" y="1700436"/>
            <a:ext cx="1173832" cy="648444"/>
          </a:xfrm>
          <a:prstGeom prst="line">
            <a:avLst/>
          </a:prstGeom>
        </p:spPr>
        <p:style>
          <a:lnRef idx="1">
            <a:schemeClr val="accent1"/>
          </a:lnRef>
          <a:fillRef idx="0">
            <a:schemeClr val="accent1"/>
          </a:fillRef>
          <a:effectRef idx="0">
            <a:schemeClr val="accent1"/>
          </a:effectRef>
          <a:fontRef idx="minor">
            <a:schemeClr val="tx1"/>
          </a:fontRef>
        </p:style>
      </p:cxn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1520" y="1765805"/>
            <a:ext cx="647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3238" y="2472878"/>
            <a:ext cx="12573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p:nvCxnSpPr>
        <p:spPr>
          <a:xfrm flipH="1">
            <a:off x="1735276" y="3053903"/>
            <a:ext cx="887999" cy="875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787135" y="3046362"/>
            <a:ext cx="793403" cy="839641"/>
          </a:xfrm>
          <a:prstGeom prst="line">
            <a:avLst/>
          </a:prstGeom>
        </p:spPr>
        <p:style>
          <a:lnRef idx="1">
            <a:schemeClr val="accent1"/>
          </a:lnRef>
          <a:fillRef idx="0">
            <a:schemeClr val="accent1"/>
          </a:fillRef>
          <a:effectRef idx="0">
            <a:schemeClr val="accent1"/>
          </a:effectRef>
          <a:fontRef idx="minor">
            <a:schemeClr val="tx1"/>
          </a:fontRef>
        </p:style>
      </p:cxnSp>
      <p:pic>
        <p:nvPicPr>
          <p:cNvPr id="307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0683" y="3155006"/>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8293" y="3223542"/>
            <a:ext cx="5238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4203295" y="2482634"/>
            <a:ext cx="490554" cy="523220"/>
          </a:xfrm>
          <a:prstGeom prst="rect">
            <a:avLst/>
          </a:prstGeom>
          <a:noFill/>
        </p:spPr>
        <p:txBody>
          <a:bodyPr wrap="square" rtlCol="0">
            <a:spAutoFit/>
          </a:bodyPr>
          <a:lstStyle/>
          <a:p>
            <a:r>
              <a:rPr lang="en-US" sz="2800" b="1">
                <a:solidFill>
                  <a:srgbClr val="FF0066"/>
                </a:solidFill>
              </a:rPr>
              <a:t>?</a:t>
            </a:r>
          </a:p>
        </p:txBody>
      </p:sp>
      <p:sp>
        <p:nvSpPr>
          <p:cNvPr id="31" name="TextBox 30"/>
          <p:cNvSpPr txBox="1"/>
          <p:nvPr/>
        </p:nvSpPr>
        <p:spPr>
          <a:xfrm>
            <a:off x="5947331" y="2348880"/>
            <a:ext cx="490554" cy="523220"/>
          </a:xfrm>
          <a:prstGeom prst="rect">
            <a:avLst/>
          </a:prstGeom>
          <a:noFill/>
        </p:spPr>
        <p:txBody>
          <a:bodyPr wrap="square" rtlCol="0">
            <a:spAutoFit/>
          </a:bodyPr>
          <a:lstStyle/>
          <a:p>
            <a:r>
              <a:rPr lang="en-US" sz="2800" b="1">
                <a:solidFill>
                  <a:srgbClr val="FF0066"/>
                </a:solidFill>
              </a:rPr>
              <a:t>?</a:t>
            </a:r>
          </a:p>
        </p:txBody>
      </p:sp>
      <p:pic>
        <p:nvPicPr>
          <p:cNvPr id="5124"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0111" y="1128936"/>
            <a:ext cx="8096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a:extLst>
              <a:ext uri="{FF2B5EF4-FFF2-40B4-BE49-F238E27FC236}">
                <a16:creationId xmlns:a16="http://schemas.microsoft.com/office/drawing/2014/main" id="{C6781495-6B41-436B-9194-D8C29D21A38C}"/>
              </a:ext>
            </a:extLst>
          </p:cNvPr>
          <p:cNvSpPr/>
          <p:nvPr/>
        </p:nvSpPr>
        <p:spPr>
          <a:xfrm>
            <a:off x="1393673" y="3933469"/>
            <a:ext cx="755934" cy="40005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solidFill>
                  <a:schemeClr val="tx1"/>
                </a:solidFill>
              </a:rPr>
              <a:t>no</a:t>
            </a:r>
          </a:p>
        </p:txBody>
      </p:sp>
      <p:sp>
        <p:nvSpPr>
          <p:cNvPr id="24" name="Oval 23">
            <a:extLst>
              <a:ext uri="{FF2B5EF4-FFF2-40B4-BE49-F238E27FC236}">
                <a16:creationId xmlns:a16="http://schemas.microsoft.com/office/drawing/2014/main" id="{DA18274F-B4C1-4824-BF30-8D83C1C8BC44}"/>
              </a:ext>
            </a:extLst>
          </p:cNvPr>
          <p:cNvSpPr/>
          <p:nvPr/>
        </p:nvSpPr>
        <p:spPr>
          <a:xfrm>
            <a:off x="3247499" y="3933469"/>
            <a:ext cx="755934" cy="400050"/>
          </a:xfrm>
          <a:prstGeom prst="ellipse">
            <a:avLst/>
          </a:prstGeom>
          <a:solidFill>
            <a:srgbClr val="99C94B"/>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a:solidFill>
                  <a:schemeClr val="tx1"/>
                </a:solidFill>
              </a:rPr>
              <a:t>yes</a:t>
            </a:r>
          </a:p>
        </p:txBody>
      </p:sp>
      <p:sp>
        <p:nvSpPr>
          <p:cNvPr id="8" name="TextBox 7">
            <a:extLst>
              <a:ext uri="{FF2B5EF4-FFF2-40B4-BE49-F238E27FC236}">
                <a16:creationId xmlns:a16="http://schemas.microsoft.com/office/drawing/2014/main" id="{A4E54B6F-C7C8-42BE-82E8-DCAF3D10CDB0}"/>
              </a:ext>
            </a:extLst>
          </p:cNvPr>
          <p:cNvSpPr txBox="1"/>
          <p:nvPr/>
        </p:nvSpPr>
        <p:spPr>
          <a:xfrm>
            <a:off x="4464466" y="2448532"/>
            <a:ext cx="1455065" cy="923330"/>
          </a:xfrm>
          <a:prstGeom prst="rect">
            <a:avLst/>
          </a:prstGeom>
          <a:noFill/>
        </p:spPr>
        <p:txBody>
          <a:bodyPr wrap="square" rtlCol="0">
            <a:spAutoFit/>
          </a:bodyPr>
          <a:lstStyle/>
          <a:p>
            <a:r>
              <a:rPr lang="en-US" sz="1800">
                <a:solidFill>
                  <a:srgbClr val="0070C0"/>
                </a:solidFill>
              </a:rPr>
              <a:t>A={income, student, credit_rating}</a:t>
            </a:r>
          </a:p>
        </p:txBody>
      </p:sp>
    </p:spTree>
    <p:extLst>
      <p:ext uri="{BB962C8B-B14F-4D97-AF65-F5344CB8AC3E}">
        <p14:creationId xmlns:p14="http://schemas.microsoft.com/office/powerpoint/2010/main" val="40073956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Ví dụ minh họa</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88833" cy="5344774"/>
          </a:xfrm>
        </p:spPr>
        <p:txBody>
          <a:bodyPr>
            <a:noAutofit/>
          </a:bodyPr>
          <a:lstStyle/>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Xét nhánh “31..40”:</a:t>
            </a:r>
          </a:p>
          <a:p>
            <a:pPr marL="798357" lvl="1" indent="-342900" algn="just">
              <a:lnSpc>
                <a:spcPct val="80000"/>
              </a:lnSpc>
              <a:spcBef>
                <a:spcPts val="1800"/>
              </a:spcBef>
              <a:spcAft>
                <a:spcPts val="683"/>
              </a:spcAft>
              <a:buClr>
                <a:srgbClr val="FF0066"/>
              </a:buClr>
              <a:buFont typeface="Arial" pitchFamily="34" charset="0"/>
              <a:buChar char="•"/>
            </a:pPr>
            <a:r>
              <a:rPr lang="en-US" sz="2400">
                <a:solidFill>
                  <a:schemeClr val="accent4">
                    <a:lumMod val="75000"/>
                  </a:schemeClr>
                </a:solidFill>
                <a:cs typeface="Arial" pitchFamily="34" charset="0"/>
              </a:rPr>
              <a:t>Trong D</a:t>
            </a:r>
            <a:r>
              <a:rPr lang="en-US" sz="2400" baseline="-25000">
                <a:solidFill>
                  <a:schemeClr val="accent4">
                    <a:lumMod val="75000"/>
                  </a:schemeClr>
                </a:solidFill>
                <a:cs typeface="Arial" pitchFamily="34" charset="0"/>
              </a:rPr>
              <a:t>31..40</a:t>
            </a:r>
            <a:r>
              <a:rPr lang="en-US" sz="2400">
                <a:solidFill>
                  <a:schemeClr val="accent4">
                    <a:lumMod val="75000"/>
                  </a:schemeClr>
                </a:solidFill>
                <a:cs typeface="Arial" pitchFamily="34" charset="0"/>
              </a:rPr>
              <a:t> tất cả các mẫu đều </a:t>
            </a:r>
          </a:p>
          <a:p>
            <a:pPr marL="455457" lvl="1" indent="0" algn="just">
              <a:lnSpc>
                <a:spcPct val="80000"/>
              </a:lnSpc>
              <a:spcBef>
                <a:spcPts val="600"/>
              </a:spcBef>
              <a:spcAft>
                <a:spcPts val="683"/>
              </a:spcAft>
              <a:buClr>
                <a:srgbClr val="FF0066"/>
              </a:buClr>
              <a:buNone/>
            </a:pPr>
            <a:r>
              <a:rPr lang="en-US" sz="2400">
                <a:solidFill>
                  <a:schemeClr val="accent4">
                    <a:lumMod val="75000"/>
                  </a:schemeClr>
                </a:solidFill>
                <a:cs typeface="Arial" pitchFamily="34" charset="0"/>
              </a:rPr>
              <a:t>có nhãn “yes”</a:t>
            </a:r>
          </a:p>
          <a:p>
            <a:pPr marL="455457" lvl="1" indent="0" algn="just">
              <a:lnSpc>
                <a:spcPct val="80000"/>
              </a:lnSpc>
              <a:spcAft>
                <a:spcPts val="683"/>
              </a:spcAft>
              <a:buClr>
                <a:srgbClr val="FF0066"/>
              </a:buClr>
              <a:buNone/>
            </a:pPr>
            <a:r>
              <a:rPr lang="en-US" sz="2400">
                <a:solidFill>
                  <a:schemeClr val="accent4">
                    <a:lumMod val="75000"/>
                  </a:schemeClr>
                </a:solidFill>
                <a:cs typeface="Arial" pitchFamily="34" charset="0"/>
              </a:rPr>
              <a:t>---&gt; Gán nhãn “yes” cho nút lá</a:t>
            </a:r>
          </a:p>
          <a:p>
            <a:pPr marL="455457"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p>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33</a:t>
            </a:fld>
            <a:endParaRPr lang="vi-VN"/>
          </a:p>
        </p:txBody>
      </p:sp>
      <p:sp>
        <p:nvSpPr>
          <p:cNvPr id="7" name="TextBox 6"/>
          <p:cNvSpPr txBox="1"/>
          <p:nvPr/>
        </p:nvSpPr>
        <p:spPr>
          <a:xfrm>
            <a:off x="4663474" y="924688"/>
            <a:ext cx="1962218" cy="400110"/>
          </a:xfrm>
          <a:prstGeom prst="rect">
            <a:avLst/>
          </a:prstGeom>
          <a:noFill/>
        </p:spPr>
        <p:txBody>
          <a:bodyPr wrap="square" rtlCol="0">
            <a:spAutoFit/>
          </a:bodyPr>
          <a:lstStyle/>
          <a:p>
            <a:r>
              <a:rPr lang="en-US" b="1"/>
              <a:t>D</a:t>
            </a:r>
            <a:r>
              <a:rPr lang="en-US" b="1" baseline="-25000"/>
              <a:t>31..40</a:t>
            </a:r>
            <a:endParaRPr lang="en-US" b="1"/>
          </a:p>
        </p:txBody>
      </p:sp>
      <p:cxnSp>
        <p:nvCxnSpPr>
          <p:cNvPr id="10" name="Straight Connector 9"/>
          <p:cNvCxnSpPr/>
          <p:nvPr/>
        </p:nvCxnSpPr>
        <p:spPr>
          <a:xfrm flipH="1">
            <a:off x="2740962" y="3893426"/>
            <a:ext cx="1008112" cy="79246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985" y="4015945"/>
            <a:ext cx="704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p:nvCxnSpPr>
        <p:spPr>
          <a:xfrm>
            <a:off x="4182462" y="3893426"/>
            <a:ext cx="11906" cy="79246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9074" y="4182633"/>
            <a:ext cx="9144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4663474" y="3893426"/>
            <a:ext cx="1173832" cy="648444"/>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9222" y="3958795"/>
            <a:ext cx="647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0940" y="4665868"/>
            <a:ext cx="12573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Connector 16"/>
          <p:cNvCxnSpPr/>
          <p:nvPr/>
        </p:nvCxnSpPr>
        <p:spPr>
          <a:xfrm flipH="1">
            <a:off x="1492978" y="5246893"/>
            <a:ext cx="887999" cy="875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544837" y="5239352"/>
            <a:ext cx="793403" cy="839641"/>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8385" y="5347996"/>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5995" y="5416532"/>
            <a:ext cx="5238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5705033" y="4541870"/>
            <a:ext cx="490554" cy="523220"/>
          </a:xfrm>
          <a:prstGeom prst="rect">
            <a:avLst/>
          </a:prstGeom>
          <a:noFill/>
        </p:spPr>
        <p:txBody>
          <a:bodyPr wrap="square" rtlCol="0">
            <a:spAutoFit/>
          </a:bodyPr>
          <a:lstStyle/>
          <a:p>
            <a:r>
              <a:rPr lang="en-US" sz="2800" b="1">
                <a:solidFill>
                  <a:srgbClr val="FF0066"/>
                </a:solidFill>
              </a:rPr>
              <a:t>?</a:t>
            </a:r>
          </a:p>
        </p:txBody>
      </p:sp>
      <p:pic>
        <p:nvPicPr>
          <p:cNvPr id="7172"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01460" y="3310075"/>
            <a:ext cx="8096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a:extLst>
              <a:ext uri="{FF2B5EF4-FFF2-40B4-BE49-F238E27FC236}">
                <a16:creationId xmlns:a16="http://schemas.microsoft.com/office/drawing/2014/main" id="{5D461F63-01CF-4368-AF3E-439C95B65C94}"/>
              </a:ext>
            </a:extLst>
          </p:cNvPr>
          <p:cNvSpPr/>
          <p:nvPr/>
        </p:nvSpPr>
        <p:spPr>
          <a:xfrm>
            <a:off x="1102488" y="6138865"/>
            <a:ext cx="755934" cy="40005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solidFill>
                  <a:schemeClr val="tx1"/>
                </a:solidFill>
              </a:rPr>
              <a:t>no</a:t>
            </a:r>
          </a:p>
        </p:txBody>
      </p:sp>
      <p:sp>
        <p:nvSpPr>
          <p:cNvPr id="8" name="Oval 7">
            <a:extLst>
              <a:ext uri="{FF2B5EF4-FFF2-40B4-BE49-F238E27FC236}">
                <a16:creationId xmlns:a16="http://schemas.microsoft.com/office/drawing/2014/main" id="{E7620EAE-7CD4-4B73-ACD5-D3010B89E73E}"/>
              </a:ext>
            </a:extLst>
          </p:cNvPr>
          <p:cNvSpPr/>
          <p:nvPr/>
        </p:nvSpPr>
        <p:spPr>
          <a:xfrm>
            <a:off x="3837833" y="4705778"/>
            <a:ext cx="755934" cy="400050"/>
          </a:xfrm>
          <a:prstGeom prst="ellipse">
            <a:avLst/>
          </a:prstGeom>
          <a:solidFill>
            <a:srgbClr val="99C94B"/>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a:solidFill>
                  <a:schemeClr val="tx1"/>
                </a:solidFill>
              </a:rPr>
              <a:t>yes</a:t>
            </a:r>
          </a:p>
        </p:txBody>
      </p:sp>
      <p:sp>
        <p:nvSpPr>
          <p:cNvPr id="29" name="Oval 28">
            <a:extLst>
              <a:ext uri="{FF2B5EF4-FFF2-40B4-BE49-F238E27FC236}">
                <a16:creationId xmlns:a16="http://schemas.microsoft.com/office/drawing/2014/main" id="{9B5B453A-E454-45E4-A77A-F7F74AF2AB49}"/>
              </a:ext>
            </a:extLst>
          </p:cNvPr>
          <p:cNvSpPr/>
          <p:nvPr/>
        </p:nvSpPr>
        <p:spPr>
          <a:xfrm>
            <a:off x="2960273" y="6089360"/>
            <a:ext cx="755934" cy="400050"/>
          </a:xfrm>
          <a:prstGeom prst="ellipse">
            <a:avLst/>
          </a:prstGeom>
          <a:solidFill>
            <a:srgbClr val="99C94B"/>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a:solidFill>
                  <a:schemeClr val="tx1"/>
                </a:solidFill>
              </a:rPr>
              <a:t>yes</a:t>
            </a:r>
          </a:p>
        </p:txBody>
      </p:sp>
      <p:pic>
        <p:nvPicPr>
          <p:cNvPr id="9" name="Picture 8">
            <a:extLst>
              <a:ext uri="{FF2B5EF4-FFF2-40B4-BE49-F238E27FC236}">
                <a16:creationId xmlns:a16="http://schemas.microsoft.com/office/drawing/2014/main" id="{7A486ECD-D9E1-4F26-9422-3CFD225C3133}"/>
              </a:ext>
            </a:extLst>
          </p:cNvPr>
          <p:cNvPicPr>
            <a:picLocks noChangeAspect="1"/>
          </p:cNvPicPr>
          <p:nvPr/>
        </p:nvPicPr>
        <p:blipFill>
          <a:blip r:embed="rId10"/>
          <a:stretch>
            <a:fillRect/>
          </a:stretch>
        </p:blipFill>
        <p:spPr>
          <a:xfrm>
            <a:off x="5551056" y="982008"/>
            <a:ext cx="4371975" cy="1076325"/>
          </a:xfrm>
          <a:prstGeom prst="rect">
            <a:avLst/>
          </a:prstGeom>
        </p:spPr>
      </p:pic>
      <p:sp>
        <p:nvSpPr>
          <p:cNvPr id="21" name="TextBox 20">
            <a:extLst>
              <a:ext uri="{FF2B5EF4-FFF2-40B4-BE49-F238E27FC236}">
                <a16:creationId xmlns:a16="http://schemas.microsoft.com/office/drawing/2014/main" id="{637BA24C-EBE6-4D30-922F-FFE82537CE52}"/>
              </a:ext>
            </a:extLst>
          </p:cNvPr>
          <p:cNvSpPr txBox="1"/>
          <p:nvPr/>
        </p:nvSpPr>
        <p:spPr>
          <a:xfrm>
            <a:off x="5947270" y="3935507"/>
            <a:ext cx="2227573" cy="646331"/>
          </a:xfrm>
          <a:prstGeom prst="rect">
            <a:avLst/>
          </a:prstGeom>
          <a:noFill/>
        </p:spPr>
        <p:txBody>
          <a:bodyPr wrap="square" rtlCol="0">
            <a:spAutoFit/>
          </a:bodyPr>
          <a:lstStyle/>
          <a:p>
            <a:r>
              <a:rPr lang="en-US" sz="1800">
                <a:solidFill>
                  <a:srgbClr val="0070C0"/>
                </a:solidFill>
              </a:rPr>
              <a:t>A={income, student, credit_rating}</a:t>
            </a:r>
          </a:p>
        </p:txBody>
      </p:sp>
    </p:spTree>
    <p:extLst>
      <p:ext uri="{BB962C8B-B14F-4D97-AF65-F5344CB8AC3E}">
        <p14:creationId xmlns:p14="http://schemas.microsoft.com/office/powerpoint/2010/main" val="36084066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Ví dụ minh họa</a:t>
            </a:r>
            <a:endParaRPr lang="vi-VN" sz="2800">
              <a:solidFill>
                <a:schemeClr val="accent6">
                  <a:lumMod val="75000"/>
                </a:schemeClr>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4980" y="1124744"/>
                <a:ext cx="9488833" cy="4959231"/>
              </a:xfrm>
            </p:spPr>
            <p:txBody>
              <a:bodyPr>
                <a:noAutofit/>
              </a:bodyPr>
              <a:lstStyle/>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Xét nhánh “&gt;40”:</a:t>
                </a:r>
              </a:p>
              <a:p>
                <a:pPr marL="798357" lvl="1" indent="-342900"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Tính entropy của D</a:t>
                </a:r>
                <a:r>
                  <a:rPr lang="en-US" sz="2400" baseline="-25000">
                    <a:solidFill>
                      <a:schemeClr val="accent4">
                        <a:lumMod val="75000"/>
                      </a:schemeClr>
                    </a:solidFill>
                    <a:cs typeface="Arial" pitchFamily="34" charset="0"/>
                  </a:rPr>
                  <a:t>&gt;40</a:t>
                </a:r>
                <a:r>
                  <a:rPr lang="en-US" sz="2400">
                    <a:solidFill>
                      <a:schemeClr val="accent4">
                        <a:lumMod val="75000"/>
                      </a:schemeClr>
                    </a:solidFill>
                    <a:cs typeface="Arial" pitchFamily="34" charset="0"/>
                  </a:rPr>
                  <a:t>:</a:t>
                </a:r>
              </a:p>
              <a:p>
                <a:pPr marL="455457" lvl="1" indent="0" algn="just">
                  <a:lnSpc>
                    <a:spcPct val="80000"/>
                  </a:lnSpc>
                  <a:spcAft>
                    <a:spcPts val="683"/>
                  </a:spcAft>
                  <a:buClr>
                    <a:srgbClr val="FF0066"/>
                  </a:buClr>
                  <a:buNone/>
                </a:pPr>
                <a:r>
                  <a:rPr lang="en-US" sz="2000">
                    <a:solidFill>
                      <a:schemeClr val="accent4">
                        <a:lumMod val="50000"/>
                      </a:schemeClr>
                    </a:solidFill>
                    <a:cs typeface="Arial" pitchFamily="34" charset="0"/>
                  </a:rPr>
                  <a:t>Info(D</a:t>
                </a:r>
                <a:r>
                  <a:rPr lang="en-US" sz="2000" baseline="-25000">
                    <a:solidFill>
                      <a:schemeClr val="accent4">
                        <a:lumMod val="50000"/>
                      </a:schemeClr>
                    </a:solidFill>
                    <a:cs typeface="Arial" pitchFamily="34" charset="0"/>
                  </a:rPr>
                  <a:t>&gt;40</a:t>
                </a:r>
                <a:r>
                  <a:rPr lang="en-US" sz="2000">
                    <a:solidFill>
                      <a:schemeClr val="accent4">
                        <a:lumMod val="50000"/>
                      </a:schemeClr>
                    </a:solidFill>
                    <a:cs typeface="Arial" pitchFamily="34" charset="0"/>
                  </a:rPr>
                  <a:t>) = </a:t>
                </a:r>
                <a14:m>
                  <m:oMath xmlns:m="http://schemas.openxmlformats.org/officeDocument/2006/math">
                    <m:r>
                      <a:rPr lang="en-US" sz="2000" b="0" i="0" smtClean="0">
                        <a:solidFill>
                          <a:schemeClr val="accent4">
                            <a:lumMod val="50000"/>
                          </a:schemeClr>
                        </a:solidFill>
                        <a:latin typeface="Cambria Math"/>
                        <a:cs typeface="Arial" pitchFamily="34" charset="0"/>
                      </a:rPr>
                      <m:t>−</m:t>
                    </m:r>
                    <m:f>
                      <m:fPr>
                        <m:ctrlPr>
                          <a:rPr lang="en-US" sz="2000" b="0" i="1" smtClean="0">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3</m:t>
                        </m:r>
                      </m:num>
                      <m:den>
                        <m:r>
                          <a:rPr lang="en-US" sz="2000" b="0" i="1" smtClean="0">
                            <a:solidFill>
                              <a:schemeClr val="accent4">
                                <a:lumMod val="50000"/>
                              </a:schemeClr>
                            </a:solidFill>
                            <a:latin typeface="Cambria Math"/>
                            <a:cs typeface="Arial" pitchFamily="34" charset="0"/>
                          </a:rPr>
                          <m:t>5</m:t>
                        </m:r>
                      </m:den>
                    </m:f>
                    <m:func>
                      <m:funcPr>
                        <m:ctrlPr>
                          <a:rPr lang="en-US" sz="2000" b="0" i="1" smtClean="0">
                            <a:solidFill>
                              <a:schemeClr val="accent4">
                                <a:lumMod val="50000"/>
                              </a:schemeClr>
                            </a:solidFill>
                            <a:latin typeface="Cambria Math" panose="02040503050406030204" pitchFamily="18" charset="0"/>
                            <a:cs typeface="Arial" pitchFamily="34" charset="0"/>
                          </a:rPr>
                        </m:ctrlPr>
                      </m:funcPr>
                      <m:fName>
                        <m:sSub>
                          <m:sSubPr>
                            <m:ctrlPr>
                              <a:rPr lang="en-US" sz="2000" b="0" i="1" smtClean="0">
                                <a:solidFill>
                                  <a:schemeClr val="accent4">
                                    <a:lumMod val="50000"/>
                                  </a:schemeClr>
                                </a:solidFill>
                                <a:latin typeface="Cambria Math" panose="02040503050406030204" pitchFamily="18" charset="0"/>
                                <a:cs typeface="Arial" pitchFamily="34" charset="0"/>
                              </a:rPr>
                            </m:ctrlPr>
                          </m:sSubPr>
                          <m:e>
                            <m:r>
                              <m:rPr>
                                <m:sty m:val="p"/>
                              </m:rPr>
                              <a:rPr lang="en-US" sz="2000" b="0" i="0" smtClean="0">
                                <a:solidFill>
                                  <a:schemeClr val="accent4">
                                    <a:lumMod val="50000"/>
                                  </a:schemeClr>
                                </a:solidFill>
                                <a:latin typeface="Cambria Math"/>
                                <a:cs typeface="Arial" pitchFamily="34" charset="0"/>
                              </a:rPr>
                              <m:t>log</m:t>
                            </m:r>
                          </m:e>
                          <m:sub>
                            <m:r>
                              <a:rPr lang="en-US" sz="2000" b="0" i="1" smtClean="0">
                                <a:solidFill>
                                  <a:schemeClr val="accent4">
                                    <a:lumMod val="50000"/>
                                  </a:schemeClr>
                                </a:solidFill>
                                <a:latin typeface="Cambria Math"/>
                                <a:cs typeface="Arial" pitchFamily="34" charset="0"/>
                              </a:rPr>
                              <m:t>2</m:t>
                            </m:r>
                          </m:sub>
                        </m:sSub>
                      </m:fName>
                      <m:e>
                        <m:f>
                          <m:fPr>
                            <m:ctrlPr>
                              <a:rPr lang="en-US" sz="2000" b="0" i="1" smtClean="0">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3</m:t>
                            </m:r>
                          </m:num>
                          <m:den>
                            <m:r>
                              <a:rPr lang="en-US" sz="2000" b="0" i="1" smtClean="0">
                                <a:solidFill>
                                  <a:schemeClr val="accent4">
                                    <a:lumMod val="50000"/>
                                  </a:schemeClr>
                                </a:solidFill>
                                <a:latin typeface="Cambria Math"/>
                                <a:cs typeface="Arial" pitchFamily="34" charset="0"/>
                              </a:rPr>
                              <m:t>5</m:t>
                            </m:r>
                          </m:den>
                        </m:f>
                      </m:e>
                    </m:func>
                  </m:oMath>
                </a14:m>
                <a:r>
                  <a:rPr lang="en-US" sz="2000">
                    <a:solidFill>
                      <a:schemeClr val="accent4">
                        <a:lumMod val="50000"/>
                      </a:schemeClr>
                    </a:solidFill>
                    <a:cs typeface="Arial" pitchFamily="34" charset="0"/>
                  </a:rPr>
                  <a:t> </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5</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5</m:t>
                            </m:r>
                          </m:den>
                        </m:f>
                      </m:e>
                    </m:func>
                    <m:r>
                      <a:rPr lang="en-US" sz="2000" i="1">
                        <a:solidFill>
                          <a:schemeClr val="accent4">
                            <a:lumMod val="50000"/>
                          </a:schemeClr>
                        </a:solidFill>
                        <a:latin typeface="Cambria Math"/>
                        <a:cs typeface="Arial" pitchFamily="34" charset="0"/>
                      </a:rPr>
                      <m:t> </m:t>
                    </m:r>
                  </m:oMath>
                </a14:m>
                <a:r>
                  <a:rPr lang="en-US" sz="2000">
                    <a:solidFill>
                      <a:schemeClr val="accent4">
                        <a:lumMod val="50000"/>
                      </a:schemeClr>
                    </a:solidFill>
                    <a:cs typeface="Arial" pitchFamily="34" charset="0"/>
                  </a:rPr>
                  <a:t>= 0.971</a:t>
                </a:r>
                <a:r>
                  <a:rPr lang="en-US" sz="2400">
                    <a:solidFill>
                      <a:schemeClr val="accent2">
                        <a:lumMod val="50000"/>
                      </a:schemeClr>
                    </a:solidFill>
                    <a:cs typeface="Arial" pitchFamily="34" charset="0"/>
                  </a:rPr>
                  <a:t>	</a:t>
                </a:r>
              </a:p>
              <a:p>
                <a:pPr marL="798357" lvl="1" indent="-342900"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Tính lượng thông tin kỳ vọng của các thuộc tính:</a:t>
                </a:r>
              </a:p>
              <a:p>
                <a:pPr marL="455457" lvl="1" indent="0" algn="just">
                  <a:lnSpc>
                    <a:spcPct val="80000"/>
                  </a:lnSpc>
                  <a:spcAft>
                    <a:spcPts val="683"/>
                  </a:spcAft>
                  <a:buClr>
                    <a:srgbClr val="FF0066"/>
                  </a:buClr>
                  <a:buNone/>
                </a:pPr>
                <a:r>
                  <a:rPr lang="en-US" sz="2000">
                    <a:solidFill>
                      <a:schemeClr val="accent4">
                        <a:lumMod val="50000"/>
                      </a:schemeClr>
                    </a:solidFill>
                    <a:cs typeface="Arial" pitchFamily="34" charset="0"/>
                  </a:rPr>
                  <a:t>Info</a:t>
                </a:r>
                <a:r>
                  <a:rPr lang="en-US" sz="2000" baseline="-25000">
                    <a:solidFill>
                      <a:schemeClr val="accent4">
                        <a:lumMod val="50000"/>
                      </a:schemeClr>
                    </a:solidFill>
                    <a:cs typeface="Arial" pitchFamily="34" charset="0"/>
                  </a:rPr>
                  <a:t>income</a:t>
                </a:r>
                <a:r>
                  <a:rPr lang="en-US" sz="2000">
                    <a:solidFill>
                      <a:schemeClr val="accent4">
                        <a:lumMod val="50000"/>
                      </a:schemeClr>
                    </a:solidFill>
                    <a:cs typeface="Arial" pitchFamily="34" charset="0"/>
                  </a:rPr>
                  <a:t>(D</a:t>
                </a:r>
                <a:r>
                  <a:rPr lang="en-US" sz="2000" baseline="-25000">
                    <a:solidFill>
                      <a:schemeClr val="accent4">
                        <a:lumMod val="50000"/>
                      </a:schemeClr>
                    </a:solidFill>
                    <a:cs typeface="Arial" pitchFamily="34" charset="0"/>
                  </a:rPr>
                  <a:t>&gt;40</a:t>
                </a:r>
                <a:r>
                  <a:rPr lang="en-US" sz="2000">
                    <a:solidFill>
                      <a:schemeClr val="accent4">
                        <a:lumMod val="50000"/>
                      </a:schemeClr>
                    </a:solidFill>
                    <a:cs typeface="Arial" pitchFamily="34" charset="0"/>
                  </a:rPr>
                  <a:t>)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3</m:t>
                        </m:r>
                      </m:num>
                      <m:den>
                        <m:r>
                          <a:rPr lang="en-US" sz="2000" i="1">
                            <a:solidFill>
                              <a:schemeClr val="accent4">
                                <a:lumMod val="50000"/>
                              </a:schemeClr>
                            </a:solidFill>
                            <a:latin typeface="Cambria Math"/>
                            <a:cs typeface="Arial" pitchFamily="34" charset="0"/>
                          </a:rPr>
                          <m:t>5</m:t>
                        </m:r>
                      </m:den>
                    </m:f>
                  </m:oMath>
                </a14:m>
                <a:r>
                  <a:rPr lang="en-US" sz="2000">
                    <a:solidFill>
                      <a:schemeClr val="accent4">
                        <a:lumMod val="50000"/>
                      </a:schemeClr>
                    </a:solidFill>
                    <a:cs typeface="Arial" pitchFamily="34" charset="0"/>
                  </a:rPr>
                  <a:t>(</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3</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3</m:t>
                            </m:r>
                          </m:den>
                        </m:f>
                      </m:e>
                    </m:func>
                  </m:oMath>
                </a14:m>
                <a:r>
                  <a:rPr lang="en-US" sz="2000">
                    <a:solidFill>
                      <a:schemeClr val="accent4">
                        <a:lumMod val="50000"/>
                      </a:schemeClr>
                    </a:solidFill>
                    <a:cs typeface="Arial" pitchFamily="34" charset="0"/>
                  </a:rPr>
                  <a:t>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1</m:t>
                        </m:r>
                      </m:num>
                      <m:den>
                        <m:r>
                          <a:rPr lang="en-US" sz="2000" i="1">
                            <a:solidFill>
                              <a:schemeClr val="accent4">
                                <a:lumMod val="50000"/>
                              </a:schemeClr>
                            </a:solidFill>
                            <a:latin typeface="Cambria Math"/>
                            <a:cs typeface="Arial" pitchFamily="34" charset="0"/>
                          </a:rPr>
                          <m:t>3</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1</m:t>
                            </m:r>
                          </m:num>
                          <m:den>
                            <m:r>
                              <a:rPr lang="en-US" sz="2000" i="1">
                                <a:solidFill>
                                  <a:schemeClr val="accent4">
                                    <a:lumMod val="50000"/>
                                  </a:schemeClr>
                                </a:solidFill>
                                <a:latin typeface="Cambria Math"/>
                                <a:cs typeface="Arial" pitchFamily="34" charset="0"/>
                              </a:rPr>
                              <m:t>3</m:t>
                            </m:r>
                          </m:den>
                        </m:f>
                      </m:e>
                    </m:func>
                  </m:oMath>
                </a14:m>
                <a:r>
                  <a:rPr lang="en-US" sz="2000">
                    <a:solidFill>
                      <a:schemeClr val="accent4">
                        <a:lumMod val="50000"/>
                      </a:schemeClr>
                    </a:solidFill>
                    <a:cs typeface="Arial" pitchFamily="34" charset="0"/>
                  </a:rPr>
                  <a:t>)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5</m:t>
                        </m:r>
                      </m:den>
                    </m:f>
                  </m:oMath>
                </a14:m>
                <a:r>
                  <a:rPr lang="en-US" sz="2000">
                    <a:solidFill>
                      <a:schemeClr val="accent4">
                        <a:lumMod val="50000"/>
                      </a:schemeClr>
                    </a:solidFill>
                    <a:cs typeface="Arial" pitchFamily="34" charset="0"/>
                  </a:rPr>
                  <a:t>(</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1</m:t>
                        </m:r>
                      </m:num>
                      <m:den>
                        <m:r>
                          <a:rPr lang="en-US" sz="2000" i="1">
                            <a:solidFill>
                              <a:schemeClr val="accent4">
                                <a:lumMod val="50000"/>
                              </a:schemeClr>
                            </a:solidFill>
                            <a:latin typeface="Cambria Math"/>
                            <a:cs typeface="Arial" pitchFamily="34" charset="0"/>
                          </a:rPr>
                          <m:t>2</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1</m:t>
                            </m:r>
                          </m:num>
                          <m:den>
                            <m:r>
                              <a:rPr lang="en-US" sz="2000" i="1">
                                <a:solidFill>
                                  <a:schemeClr val="accent4">
                                    <a:lumMod val="50000"/>
                                  </a:schemeClr>
                                </a:solidFill>
                                <a:latin typeface="Cambria Math"/>
                                <a:cs typeface="Arial" pitchFamily="34" charset="0"/>
                              </a:rPr>
                              <m:t>2</m:t>
                            </m:r>
                          </m:den>
                        </m:f>
                      </m:e>
                    </m:func>
                  </m:oMath>
                </a14:m>
                <a:r>
                  <a:rPr lang="en-US" sz="2000">
                    <a:solidFill>
                      <a:schemeClr val="accent4">
                        <a:lumMod val="50000"/>
                      </a:schemeClr>
                    </a:solidFill>
                    <a:cs typeface="Arial" pitchFamily="34" charset="0"/>
                  </a:rPr>
                  <a:t> </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1</m:t>
                        </m:r>
                      </m:num>
                      <m:den>
                        <m:r>
                          <a:rPr lang="en-US" sz="2000" i="1">
                            <a:solidFill>
                              <a:schemeClr val="accent4">
                                <a:lumMod val="50000"/>
                              </a:schemeClr>
                            </a:solidFill>
                            <a:latin typeface="Cambria Math"/>
                            <a:cs typeface="Arial" pitchFamily="34" charset="0"/>
                          </a:rPr>
                          <m:t>2</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1</m:t>
                            </m:r>
                          </m:num>
                          <m:den>
                            <m:r>
                              <a:rPr lang="en-US" sz="2000" i="1">
                                <a:solidFill>
                                  <a:schemeClr val="accent4">
                                    <a:lumMod val="50000"/>
                                  </a:schemeClr>
                                </a:solidFill>
                                <a:latin typeface="Cambria Math"/>
                                <a:cs typeface="Arial" pitchFamily="34" charset="0"/>
                              </a:rPr>
                              <m:t>2</m:t>
                            </m:r>
                          </m:den>
                        </m:f>
                      </m:e>
                    </m:func>
                  </m:oMath>
                </a14:m>
                <a:r>
                  <a:rPr lang="en-US" sz="2000">
                    <a:solidFill>
                      <a:schemeClr val="accent4">
                        <a:lumMod val="50000"/>
                      </a:schemeClr>
                    </a:solidFill>
                    <a:cs typeface="Arial" pitchFamily="34" charset="0"/>
                  </a:rPr>
                  <a:t>) = 0.4</a:t>
                </a:r>
              </a:p>
              <a:p>
                <a:pPr marL="455457" lvl="1" indent="0" algn="just">
                  <a:lnSpc>
                    <a:spcPct val="80000"/>
                  </a:lnSpc>
                  <a:spcAft>
                    <a:spcPts val="683"/>
                  </a:spcAft>
                  <a:buClr>
                    <a:srgbClr val="FF0066"/>
                  </a:buClr>
                  <a:buNone/>
                </a:pPr>
                <a:r>
                  <a:rPr lang="en-US" sz="2000">
                    <a:solidFill>
                      <a:schemeClr val="accent4">
                        <a:lumMod val="50000"/>
                      </a:schemeClr>
                    </a:solidFill>
                    <a:cs typeface="Arial" pitchFamily="34" charset="0"/>
                  </a:rPr>
                  <a:t>Info</a:t>
                </a:r>
                <a:r>
                  <a:rPr lang="en-US" sz="2000" baseline="-25000">
                    <a:solidFill>
                      <a:schemeClr val="accent4">
                        <a:lumMod val="50000"/>
                      </a:schemeClr>
                    </a:solidFill>
                    <a:cs typeface="Arial" pitchFamily="34" charset="0"/>
                  </a:rPr>
                  <a:t>student</a:t>
                </a:r>
                <a:r>
                  <a:rPr lang="en-US" sz="2000">
                    <a:solidFill>
                      <a:schemeClr val="accent4">
                        <a:lumMod val="50000"/>
                      </a:schemeClr>
                    </a:solidFill>
                    <a:cs typeface="Arial" pitchFamily="34" charset="0"/>
                  </a:rPr>
                  <a:t>(D</a:t>
                </a:r>
                <a:r>
                  <a:rPr lang="en-US" sz="2000" baseline="-25000">
                    <a:solidFill>
                      <a:schemeClr val="accent4">
                        <a:lumMod val="50000"/>
                      </a:schemeClr>
                    </a:solidFill>
                    <a:cs typeface="Arial" pitchFamily="34" charset="0"/>
                  </a:rPr>
                  <a:t>&gt;40</a:t>
                </a:r>
                <a:r>
                  <a:rPr lang="en-US" sz="2000">
                    <a:solidFill>
                      <a:schemeClr val="accent4">
                        <a:lumMod val="50000"/>
                      </a:schemeClr>
                    </a:solidFill>
                    <a:cs typeface="Arial" pitchFamily="34" charset="0"/>
                  </a:rPr>
                  <a:t>)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panose="02040503050406030204" pitchFamily="18" charset="0"/>
                            <a:cs typeface="Arial" pitchFamily="34" charset="0"/>
                          </a:rPr>
                          <m:t>2</m:t>
                        </m:r>
                      </m:num>
                      <m:den>
                        <m:r>
                          <a:rPr lang="en-US" sz="2000" i="1">
                            <a:solidFill>
                              <a:schemeClr val="accent4">
                                <a:lumMod val="50000"/>
                              </a:schemeClr>
                            </a:solidFill>
                            <a:latin typeface="Cambria Math"/>
                            <a:cs typeface="Arial" pitchFamily="34" charset="0"/>
                          </a:rPr>
                          <m:t>5</m:t>
                        </m:r>
                      </m:den>
                    </m:f>
                  </m:oMath>
                </a14:m>
                <a:r>
                  <a:rPr lang="en-US" sz="2000">
                    <a:solidFill>
                      <a:schemeClr val="accent4">
                        <a:lumMod val="50000"/>
                      </a:schemeClr>
                    </a:solidFill>
                    <a:cs typeface="Arial" pitchFamily="34" charset="0"/>
                  </a:rPr>
                  <a:t>(</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panose="02040503050406030204" pitchFamily="18" charset="0"/>
                            <a:cs typeface="Arial" pitchFamily="34" charset="0"/>
                          </a:rPr>
                          <m:t>1</m:t>
                        </m:r>
                      </m:num>
                      <m:den>
                        <m:r>
                          <a:rPr lang="en-US" sz="2000" b="0" i="1" smtClean="0">
                            <a:solidFill>
                              <a:schemeClr val="accent4">
                                <a:lumMod val="50000"/>
                              </a:schemeClr>
                            </a:solidFill>
                            <a:latin typeface="Cambria Math" panose="02040503050406030204" pitchFamily="18" charset="0"/>
                            <a:cs typeface="Arial" pitchFamily="34" charset="0"/>
                          </a:rPr>
                          <m:t>2</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panose="02040503050406030204" pitchFamily="18" charset="0"/>
                                <a:cs typeface="Arial" pitchFamily="34" charset="0"/>
                              </a:rPr>
                              <m:t>1</m:t>
                            </m:r>
                          </m:num>
                          <m:den>
                            <m:r>
                              <a:rPr lang="en-US" sz="2000" b="0" i="1" smtClean="0">
                                <a:solidFill>
                                  <a:schemeClr val="accent4">
                                    <a:lumMod val="50000"/>
                                  </a:schemeClr>
                                </a:solidFill>
                                <a:latin typeface="Cambria Math" panose="02040503050406030204" pitchFamily="18" charset="0"/>
                                <a:cs typeface="Arial" pitchFamily="34" charset="0"/>
                              </a:rPr>
                              <m:t>2</m:t>
                            </m:r>
                          </m:den>
                        </m:f>
                      </m:e>
                    </m:func>
                  </m:oMath>
                </a14:m>
                <a:r>
                  <a:rPr lang="en-US" sz="2000">
                    <a:solidFill>
                      <a:schemeClr val="accent4">
                        <a:lumMod val="50000"/>
                      </a:schemeClr>
                    </a:solidFill>
                    <a:cs typeface="Arial" pitchFamily="34" charset="0"/>
                  </a:rPr>
                  <a:t>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1</m:t>
                        </m:r>
                      </m:num>
                      <m:den>
                        <m:r>
                          <a:rPr lang="en-US" sz="2000" b="0" i="1" smtClean="0">
                            <a:solidFill>
                              <a:schemeClr val="accent4">
                                <a:lumMod val="50000"/>
                              </a:schemeClr>
                            </a:solidFill>
                            <a:latin typeface="Cambria Math" panose="02040503050406030204" pitchFamily="18" charset="0"/>
                            <a:cs typeface="Arial" pitchFamily="34" charset="0"/>
                          </a:rPr>
                          <m:t>2</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1</m:t>
                            </m:r>
                          </m:num>
                          <m:den>
                            <m:r>
                              <a:rPr lang="en-US" sz="2000" b="0" i="1" smtClean="0">
                                <a:solidFill>
                                  <a:schemeClr val="accent4">
                                    <a:lumMod val="50000"/>
                                  </a:schemeClr>
                                </a:solidFill>
                                <a:latin typeface="Cambria Math" panose="02040503050406030204" pitchFamily="18" charset="0"/>
                                <a:cs typeface="Arial" pitchFamily="34" charset="0"/>
                              </a:rPr>
                              <m:t>2</m:t>
                            </m:r>
                          </m:den>
                        </m:f>
                      </m:e>
                    </m:func>
                  </m:oMath>
                </a14:m>
                <a:r>
                  <a:rPr lang="en-US" sz="2000">
                    <a:solidFill>
                      <a:schemeClr val="accent4">
                        <a:lumMod val="50000"/>
                      </a:schemeClr>
                    </a:solidFill>
                    <a:cs typeface="Arial" pitchFamily="34" charset="0"/>
                  </a:rPr>
                  <a:t>)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panose="02040503050406030204" pitchFamily="18" charset="0"/>
                            <a:cs typeface="Arial" pitchFamily="34" charset="0"/>
                          </a:rPr>
                          <m:t>3</m:t>
                        </m:r>
                      </m:num>
                      <m:den>
                        <m:r>
                          <a:rPr lang="en-US" sz="2000" i="1">
                            <a:solidFill>
                              <a:schemeClr val="accent4">
                                <a:lumMod val="50000"/>
                              </a:schemeClr>
                            </a:solidFill>
                            <a:latin typeface="Cambria Math"/>
                            <a:cs typeface="Arial" pitchFamily="34" charset="0"/>
                          </a:rPr>
                          <m:t>5</m:t>
                        </m:r>
                      </m:den>
                    </m:f>
                  </m:oMath>
                </a14:m>
                <a:r>
                  <a:rPr lang="en-US" sz="2000">
                    <a:solidFill>
                      <a:schemeClr val="accent4">
                        <a:lumMod val="50000"/>
                      </a:schemeClr>
                    </a:solidFill>
                    <a:cs typeface="Arial" pitchFamily="34" charset="0"/>
                  </a:rPr>
                  <a:t>(</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panose="02040503050406030204" pitchFamily="18" charset="0"/>
                            <a:cs typeface="Arial" pitchFamily="34" charset="0"/>
                          </a:rPr>
                          <m:t>2</m:t>
                        </m:r>
                      </m:num>
                      <m:den>
                        <m:r>
                          <a:rPr lang="en-US" sz="2000" b="0" i="1" smtClean="0">
                            <a:solidFill>
                              <a:schemeClr val="accent4">
                                <a:lumMod val="50000"/>
                              </a:schemeClr>
                            </a:solidFill>
                            <a:latin typeface="Cambria Math" panose="02040503050406030204" pitchFamily="18" charset="0"/>
                            <a:cs typeface="Arial" pitchFamily="34" charset="0"/>
                          </a:rPr>
                          <m:t>3</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panose="02040503050406030204" pitchFamily="18" charset="0"/>
                                <a:cs typeface="Arial" pitchFamily="34" charset="0"/>
                              </a:rPr>
                              <m:t>2</m:t>
                            </m:r>
                          </m:num>
                          <m:den>
                            <m:r>
                              <a:rPr lang="en-US" sz="2000" b="0" i="1" smtClean="0">
                                <a:solidFill>
                                  <a:schemeClr val="accent4">
                                    <a:lumMod val="50000"/>
                                  </a:schemeClr>
                                </a:solidFill>
                                <a:latin typeface="Cambria Math" panose="02040503050406030204" pitchFamily="18" charset="0"/>
                                <a:cs typeface="Arial" pitchFamily="34" charset="0"/>
                              </a:rPr>
                              <m:t>3</m:t>
                            </m:r>
                          </m:den>
                        </m:f>
                      </m:e>
                    </m:func>
                  </m:oMath>
                </a14:m>
                <a:r>
                  <a:rPr lang="en-US" sz="2000">
                    <a:solidFill>
                      <a:schemeClr val="accent4">
                        <a:lumMod val="50000"/>
                      </a:schemeClr>
                    </a:solidFill>
                    <a:cs typeface="Arial" pitchFamily="34" charset="0"/>
                  </a:rPr>
                  <a:t> </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1</m:t>
                        </m:r>
                      </m:num>
                      <m:den>
                        <m:r>
                          <a:rPr lang="en-US" sz="2000" b="0" i="1" smtClean="0">
                            <a:solidFill>
                              <a:schemeClr val="accent4">
                                <a:lumMod val="50000"/>
                              </a:schemeClr>
                            </a:solidFill>
                            <a:latin typeface="Cambria Math" panose="02040503050406030204" pitchFamily="18" charset="0"/>
                            <a:cs typeface="Arial" pitchFamily="34" charset="0"/>
                          </a:rPr>
                          <m:t>3</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1</m:t>
                            </m:r>
                          </m:num>
                          <m:den>
                            <m:r>
                              <a:rPr lang="en-US" sz="2000" b="0" i="1" smtClean="0">
                                <a:solidFill>
                                  <a:schemeClr val="accent4">
                                    <a:lumMod val="50000"/>
                                  </a:schemeClr>
                                </a:solidFill>
                                <a:latin typeface="Cambria Math" panose="02040503050406030204" pitchFamily="18" charset="0"/>
                                <a:cs typeface="Arial" pitchFamily="34" charset="0"/>
                              </a:rPr>
                              <m:t>3</m:t>
                            </m:r>
                          </m:den>
                        </m:f>
                      </m:e>
                    </m:func>
                  </m:oMath>
                </a14:m>
                <a:r>
                  <a:rPr lang="en-US" sz="2000">
                    <a:solidFill>
                      <a:schemeClr val="accent4">
                        <a:lumMod val="50000"/>
                      </a:schemeClr>
                    </a:solidFill>
                    <a:cs typeface="Arial" pitchFamily="34" charset="0"/>
                  </a:rPr>
                  <a:t>) = 0.634</a:t>
                </a:r>
              </a:p>
              <a:p>
                <a:pPr marL="455457" lvl="1" indent="0" algn="just">
                  <a:lnSpc>
                    <a:spcPct val="80000"/>
                  </a:lnSpc>
                  <a:spcAft>
                    <a:spcPts val="683"/>
                  </a:spcAft>
                  <a:buClr>
                    <a:srgbClr val="FF0066"/>
                  </a:buClr>
                  <a:buNone/>
                </a:pPr>
                <a:r>
                  <a:rPr lang="en-US" sz="2000">
                    <a:solidFill>
                      <a:schemeClr val="accent4">
                        <a:lumMod val="50000"/>
                      </a:schemeClr>
                    </a:solidFill>
                    <a:cs typeface="Arial" pitchFamily="34" charset="0"/>
                  </a:rPr>
                  <a:t>Info</a:t>
                </a:r>
                <a:r>
                  <a:rPr lang="en-US" sz="2000" baseline="-25000">
                    <a:solidFill>
                      <a:schemeClr val="accent4">
                        <a:lumMod val="50000"/>
                      </a:schemeClr>
                    </a:solidFill>
                    <a:cs typeface="Arial" pitchFamily="34" charset="0"/>
                  </a:rPr>
                  <a:t>credit_rating</a:t>
                </a:r>
                <a:r>
                  <a:rPr lang="en-US" sz="2000">
                    <a:solidFill>
                      <a:schemeClr val="accent4">
                        <a:lumMod val="50000"/>
                      </a:schemeClr>
                    </a:solidFill>
                    <a:cs typeface="Arial" pitchFamily="34" charset="0"/>
                  </a:rPr>
                  <a:t>(D</a:t>
                </a:r>
                <a:r>
                  <a:rPr lang="en-US" sz="2000" baseline="-25000">
                    <a:solidFill>
                      <a:schemeClr val="accent4">
                        <a:lumMod val="50000"/>
                      </a:schemeClr>
                    </a:solidFill>
                    <a:cs typeface="Arial" pitchFamily="34" charset="0"/>
                  </a:rPr>
                  <a:t>&gt;40</a:t>
                </a:r>
                <a:r>
                  <a:rPr lang="en-US" sz="2000">
                    <a:solidFill>
                      <a:schemeClr val="accent4">
                        <a:lumMod val="50000"/>
                      </a:schemeClr>
                    </a:solidFill>
                    <a:cs typeface="Arial" pitchFamily="34" charset="0"/>
                  </a:rPr>
                  <a:t>)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3</m:t>
                        </m:r>
                      </m:num>
                      <m:den>
                        <m:r>
                          <a:rPr lang="en-US" sz="2000" i="1">
                            <a:solidFill>
                              <a:schemeClr val="accent4">
                                <a:lumMod val="50000"/>
                              </a:schemeClr>
                            </a:solidFill>
                            <a:latin typeface="Cambria Math"/>
                            <a:cs typeface="Arial" pitchFamily="34" charset="0"/>
                          </a:rPr>
                          <m:t>5</m:t>
                        </m:r>
                      </m:den>
                    </m:f>
                  </m:oMath>
                </a14:m>
                <a:r>
                  <a:rPr lang="en-US" sz="2000">
                    <a:solidFill>
                      <a:schemeClr val="accent4">
                        <a:lumMod val="50000"/>
                      </a:schemeClr>
                    </a:solidFill>
                    <a:cs typeface="Arial" pitchFamily="34" charset="0"/>
                  </a:rPr>
                  <a:t>(</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3</m:t>
                        </m:r>
                      </m:num>
                      <m:den>
                        <m:r>
                          <a:rPr lang="en-US" sz="2000" b="0" i="1" smtClean="0">
                            <a:solidFill>
                              <a:schemeClr val="accent4">
                                <a:lumMod val="50000"/>
                              </a:schemeClr>
                            </a:solidFill>
                            <a:latin typeface="Cambria Math"/>
                            <a:cs typeface="Arial" pitchFamily="34" charset="0"/>
                          </a:rPr>
                          <m:t>3</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3</m:t>
                            </m:r>
                          </m:num>
                          <m:den>
                            <m:r>
                              <a:rPr lang="en-US" sz="2000" b="0" i="1" smtClean="0">
                                <a:solidFill>
                                  <a:schemeClr val="accent4">
                                    <a:lumMod val="50000"/>
                                  </a:schemeClr>
                                </a:solidFill>
                                <a:latin typeface="Cambria Math"/>
                                <a:cs typeface="Arial" pitchFamily="34" charset="0"/>
                              </a:rPr>
                              <m:t>3</m:t>
                            </m:r>
                          </m:den>
                        </m:f>
                      </m:e>
                    </m:func>
                  </m:oMath>
                </a14:m>
                <a:r>
                  <a:rPr lang="en-US" sz="2000">
                    <a:solidFill>
                      <a:schemeClr val="accent4">
                        <a:lumMod val="50000"/>
                      </a:schemeClr>
                    </a:solidFill>
                    <a:cs typeface="Arial" pitchFamily="34" charset="0"/>
                  </a:rPr>
                  <a:t>)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5</m:t>
                        </m:r>
                      </m:den>
                    </m:f>
                  </m:oMath>
                </a14:m>
                <a:r>
                  <a:rPr lang="en-US" sz="2000">
                    <a:solidFill>
                      <a:schemeClr val="accent4">
                        <a:lumMod val="50000"/>
                      </a:schemeClr>
                    </a:solidFill>
                    <a:cs typeface="Arial" pitchFamily="34" charset="0"/>
                  </a:rPr>
                  <a:t>(</a:t>
                </a:r>
                <a14:m>
                  <m:oMath xmlns:m="http://schemas.openxmlformats.org/officeDocument/2006/math">
                    <m:r>
                      <a:rPr lang="en-US" sz="2000">
                        <a:solidFill>
                          <a:schemeClr val="accent4">
                            <a:lumMod val="50000"/>
                          </a:schemeClr>
                        </a:solidFill>
                        <a:latin typeface="Cambria Math"/>
                        <a:cs typeface="Arial" pitchFamily="34" charset="0"/>
                      </a:rPr>
                      <m:t>−</m:t>
                    </m:r>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2</m:t>
                        </m:r>
                      </m:den>
                    </m:f>
                    <m:func>
                      <m:funcPr>
                        <m:ctrlPr>
                          <a:rPr lang="en-US" sz="2000" i="1">
                            <a:solidFill>
                              <a:schemeClr val="accent4">
                                <a:lumMod val="50000"/>
                              </a:schemeClr>
                            </a:solidFill>
                            <a:latin typeface="Cambria Math" panose="02040503050406030204" pitchFamily="18" charset="0"/>
                            <a:cs typeface="Arial" pitchFamily="34" charset="0"/>
                          </a:rPr>
                        </m:ctrlPr>
                      </m:funcPr>
                      <m:fName>
                        <m:sSub>
                          <m:sSubPr>
                            <m:ctrlPr>
                              <a:rPr lang="en-US" sz="2000" i="1">
                                <a:solidFill>
                                  <a:schemeClr val="accent4">
                                    <a:lumMod val="50000"/>
                                  </a:schemeClr>
                                </a:solidFill>
                                <a:latin typeface="Cambria Math" panose="02040503050406030204" pitchFamily="18" charset="0"/>
                                <a:cs typeface="Arial" pitchFamily="34" charset="0"/>
                              </a:rPr>
                            </m:ctrlPr>
                          </m:sSubPr>
                          <m:e>
                            <m:r>
                              <m:rPr>
                                <m:sty m:val="p"/>
                              </m:rPr>
                              <a:rPr lang="en-US" sz="2000">
                                <a:solidFill>
                                  <a:schemeClr val="accent4">
                                    <a:lumMod val="50000"/>
                                  </a:schemeClr>
                                </a:solidFill>
                                <a:latin typeface="Cambria Math"/>
                                <a:cs typeface="Arial" pitchFamily="34" charset="0"/>
                              </a:rPr>
                              <m:t>log</m:t>
                            </m:r>
                          </m:e>
                          <m:sub>
                            <m:r>
                              <a:rPr lang="en-US" sz="2000" i="1">
                                <a:solidFill>
                                  <a:schemeClr val="accent4">
                                    <a:lumMod val="50000"/>
                                  </a:schemeClr>
                                </a:solidFill>
                                <a:latin typeface="Cambria Math"/>
                                <a:cs typeface="Arial" pitchFamily="34" charset="0"/>
                              </a:rPr>
                              <m:t>2</m:t>
                            </m:r>
                          </m:sub>
                        </m:sSub>
                      </m:fName>
                      <m:e>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2</m:t>
                            </m:r>
                          </m:num>
                          <m:den>
                            <m:r>
                              <a:rPr lang="en-US" sz="2000" i="1">
                                <a:solidFill>
                                  <a:schemeClr val="accent4">
                                    <a:lumMod val="50000"/>
                                  </a:schemeClr>
                                </a:solidFill>
                                <a:latin typeface="Cambria Math"/>
                                <a:cs typeface="Arial" pitchFamily="34" charset="0"/>
                              </a:rPr>
                              <m:t>2</m:t>
                            </m:r>
                          </m:den>
                        </m:f>
                      </m:e>
                    </m:func>
                  </m:oMath>
                </a14:m>
                <a:r>
                  <a:rPr lang="en-US" sz="2000">
                    <a:solidFill>
                      <a:schemeClr val="accent4">
                        <a:lumMod val="50000"/>
                      </a:schemeClr>
                    </a:solidFill>
                    <a:cs typeface="Arial" pitchFamily="34" charset="0"/>
                  </a:rPr>
                  <a:t>) = 0</a:t>
                </a:r>
              </a:p>
              <a:p>
                <a:pPr marL="798357" lvl="1" indent="-342900"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Tính độ lợi thông tin của các thuộc tính:</a:t>
                </a:r>
              </a:p>
              <a:p>
                <a:pPr marL="455457" lvl="1" indent="0" algn="just">
                  <a:lnSpc>
                    <a:spcPct val="80000"/>
                  </a:lnSpc>
                  <a:spcAft>
                    <a:spcPts val="683"/>
                  </a:spcAft>
                  <a:buClr>
                    <a:srgbClr val="FF0066"/>
                  </a:buClr>
                  <a:buNone/>
                </a:pPr>
                <a:r>
                  <a:rPr lang="en-US" sz="2000">
                    <a:solidFill>
                      <a:schemeClr val="accent4">
                        <a:lumMod val="50000"/>
                      </a:schemeClr>
                    </a:solidFill>
                    <a:cs typeface="Arial" pitchFamily="34" charset="0"/>
                  </a:rPr>
                  <a:t>Gain(income)=0.971–0.4=0.371; Gain(student)= 0.634; Gain(credit_rating)= 0.971</a:t>
                </a:r>
              </a:p>
              <a:p>
                <a:pPr marL="455457" lvl="1" indent="0" algn="just">
                  <a:lnSpc>
                    <a:spcPct val="80000"/>
                  </a:lnSpc>
                  <a:spcAft>
                    <a:spcPts val="683"/>
                  </a:spcAft>
                  <a:buClr>
                    <a:srgbClr val="FF0066"/>
                  </a:buClr>
                  <a:buNone/>
                </a:pPr>
                <a:r>
                  <a:rPr lang="en-US" sz="2400">
                    <a:solidFill>
                      <a:schemeClr val="accent4">
                        <a:lumMod val="75000"/>
                      </a:schemeClr>
                    </a:solidFill>
                    <a:cs typeface="Arial" pitchFamily="34" charset="0"/>
                  </a:rPr>
                  <a:t>---&gt; Chọn </a:t>
                </a:r>
                <a:r>
                  <a:rPr lang="en-US" sz="2400" b="1">
                    <a:solidFill>
                      <a:schemeClr val="accent4">
                        <a:lumMod val="75000"/>
                      </a:schemeClr>
                    </a:solidFill>
                    <a:cs typeface="Arial" pitchFamily="34" charset="0"/>
                  </a:rPr>
                  <a:t>credit_rating</a:t>
                </a:r>
                <a:r>
                  <a:rPr lang="en-US" sz="2400">
                    <a:solidFill>
                      <a:schemeClr val="accent4">
                        <a:lumMod val="75000"/>
                      </a:schemeClr>
                    </a:solidFill>
                    <a:cs typeface="Arial" pitchFamily="34" charset="0"/>
                  </a:rPr>
                  <a:t> là thuộc tính phân nhánh</a:t>
                </a:r>
              </a:p>
              <a:p>
                <a:pPr marL="455457"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p>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endParaRPr lang="en-US" sz="2800">
                  <a:solidFill>
                    <a:schemeClr val="accent2">
                      <a:lumMod val="50000"/>
                    </a:schemeClr>
                  </a:solidFill>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4980" y="1124744"/>
                <a:ext cx="9488833" cy="4959231"/>
              </a:xfrm>
              <a:blipFill>
                <a:blip r:embed="rId3"/>
                <a:stretch>
                  <a:fillRect l="-899" t="-2706"/>
                </a:stretch>
              </a:blipFill>
            </p:spPr>
            <p:txBody>
              <a:bodyPr/>
              <a:lstStyle/>
              <a:p>
                <a:r>
                  <a:rPr lang="en-US">
                    <a:noFill/>
                  </a:rPr>
                  <a:t> </a:t>
                </a:r>
              </a:p>
            </p:txBody>
          </p:sp>
        </mc:Fallback>
      </mc:AlternateContent>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34</a:t>
            </a:fld>
            <a:endParaRPr lang="vi-VN"/>
          </a:p>
        </p:txBody>
      </p:sp>
      <p:sp>
        <p:nvSpPr>
          <p:cNvPr id="7" name="TextBox 6"/>
          <p:cNvSpPr txBox="1"/>
          <p:nvPr/>
        </p:nvSpPr>
        <p:spPr>
          <a:xfrm>
            <a:off x="4716895" y="942428"/>
            <a:ext cx="1962218" cy="400110"/>
          </a:xfrm>
          <a:prstGeom prst="rect">
            <a:avLst/>
          </a:prstGeom>
          <a:noFill/>
        </p:spPr>
        <p:txBody>
          <a:bodyPr wrap="square" rtlCol="0">
            <a:spAutoFit/>
          </a:bodyPr>
          <a:lstStyle/>
          <a:p>
            <a:r>
              <a:rPr lang="en-US" b="1"/>
              <a:t>D</a:t>
            </a:r>
            <a:r>
              <a:rPr lang="en-US" b="1" baseline="-25000"/>
              <a:t>&gt;40</a:t>
            </a:r>
            <a:endParaRPr lang="en-US" b="1"/>
          </a:p>
        </p:txBody>
      </p:sp>
      <p:pic>
        <p:nvPicPr>
          <p:cNvPr id="6" name="Picture 5">
            <a:extLst>
              <a:ext uri="{FF2B5EF4-FFF2-40B4-BE49-F238E27FC236}">
                <a16:creationId xmlns:a16="http://schemas.microsoft.com/office/drawing/2014/main" id="{62E337BD-9D88-40E0-AD0C-CC272795E341}"/>
              </a:ext>
            </a:extLst>
          </p:cNvPr>
          <p:cNvPicPr>
            <a:picLocks noChangeAspect="1"/>
          </p:cNvPicPr>
          <p:nvPr/>
        </p:nvPicPr>
        <p:blipFill>
          <a:blip r:embed="rId4"/>
          <a:stretch>
            <a:fillRect/>
          </a:stretch>
        </p:blipFill>
        <p:spPr>
          <a:xfrm>
            <a:off x="5570106" y="942429"/>
            <a:ext cx="4352925" cy="1304925"/>
          </a:xfrm>
          <a:prstGeom prst="rect">
            <a:avLst/>
          </a:prstGeom>
        </p:spPr>
      </p:pic>
    </p:spTree>
    <p:extLst>
      <p:ext uri="{BB962C8B-B14F-4D97-AF65-F5344CB8AC3E}">
        <p14:creationId xmlns:p14="http://schemas.microsoft.com/office/powerpoint/2010/main" val="244596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Ví dụ minh họa</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88833" cy="5344774"/>
          </a:xfrm>
        </p:spPr>
        <p:txBody>
          <a:bodyPr>
            <a:noAutofit/>
          </a:bodyPr>
          <a:lstStyle/>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Xét nhánh “&gt;40”:</a:t>
            </a:r>
          </a:p>
          <a:p>
            <a:pPr marL="455457"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p>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35</a:t>
            </a:fld>
            <a:endParaRPr lang="vi-VN"/>
          </a:p>
        </p:txBody>
      </p:sp>
      <p:cxnSp>
        <p:nvCxnSpPr>
          <p:cNvPr id="10" name="Straight Connector 9"/>
          <p:cNvCxnSpPr/>
          <p:nvPr/>
        </p:nvCxnSpPr>
        <p:spPr>
          <a:xfrm flipH="1">
            <a:off x="2464736" y="2244968"/>
            <a:ext cx="1008112" cy="79246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759" y="2367487"/>
            <a:ext cx="704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p:nvCxnSpPr>
        <p:spPr>
          <a:xfrm>
            <a:off x="3906236" y="2244968"/>
            <a:ext cx="11906" cy="79246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2848" y="2534175"/>
            <a:ext cx="9144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4387248" y="2244968"/>
            <a:ext cx="1173832" cy="648444"/>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2996" y="2310337"/>
            <a:ext cx="647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4714" y="3017410"/>
            <a:ext cx="12573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Connector 16"/>
          <p:cNvCxnSpPr/>
          <p:nvPr/>
        </p:nvCxnSpPr>
        <p:spPr>
          <a:xfrm flipH="1">
            <a:off x="1216752" y="3598435"/>
            <a:ext cx="887999" cy="875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68611" y="3590894"/>
            <a:ext cx="793403" cy="839641"/>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2159" y="3699538"/>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9769" y="3768074"/>
            <a:ext cx="5238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2996" y="2917129"/>
            <a:ext cx="18669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flipH="1">
            <a:off x="4842996" y="3498154"/>
            <a:ext cx="718086" cy="922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007596" y="3498154"/>
            <a:ext cx="1152128" cy="922856"/>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82369" y="3746891"/>
            <a:ext cx="11239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40735" y="3691874"/>
            <a:ext cx="5429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7"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4005" y="1673468"/>
            <a:ext cx="8096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a:extLst>
              <a:ext uri="{FF2B5EF4-FFF2-40B4-BE49-F238E27FC236}">
                <a16:creationId xmlns:a16="http://schemas.microsoft.com/office/drawing/2014/main" id="{84E786E8-74B0-48C3-B140-D6F1170C72C3}"/>
              </a:ext>
            </a:extLst>
          </p:cNvPr>
          <p:cNvSpPr/>
          <p:nvPr/>
        </p:nvSpPr>
        <p:spPr>
          <a:xfrm>
            <a:off x="855243" y="4490817"/>
            <a:ext cx="755934" cy="40005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solidFill>
                  <a:schemeClr val="tx1"/>
                </a:solidFill>
              </a:rPr>
              <a:t>no</a:t>
            </a:r>
          </a:p>
        </p:txBody>
      </p:sp>
      <p:sp>
        <p:nvSpPr>
          <p:cNvPr id="7" name="Oval 6">
            <a:extLst>
              <a:ext uri="{FF2B5EF4-FFF2-40B4-BE49-F238E27FC236}">
                <a16:creationId xmlns:a16="http://schemas.microsoft.com/office/drawing/2014/main" id="{2D9B2FDA-2E47-4F18-BC49-545A02AF60BA}"/>
              </a:ext>
            </a:extLst>
          </p:cNvPr>
          <p:cNvSpPr/>
          <p:nvPr/>
        </p:nvSpPr>
        <p:spPr>
          <a:xfrm>
            <a:off x="3577696" y="3066003"/>
            <a:ext cx="755934" cy="400050"/>
          </a:xfrm>
          <a:prstGeom prst="ellipse">
            <a:avLst/>
          </a:prstGeom>
          <a:solidFill>
            <a:srgbClr val="99C94B"/>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a:solidFill>
                  <a:schemeClr val="tx1"/>
                </a:solidFill>
              </a:rPr>
              <a:t>yes</a:t>
            </a:r>
          </a:p>
        </p:txBody>
      </p:sp>
      <p:sp>
        <p:nvSpPr>
          <p:cNvPr id="35" name="Oval 34">
            <a:extLst>
              <a:ext uri="{FF2B5EF4-FFF2-40B4-BE49-F238E27FC236}">
                <a16:creationId xmlns:a16="http://schemas.microsoft.com/office/drawing/2014/main" id="{8605E599-F45D-4728-88FD-50927638F913}"/>
              </a:ext>
            </a:extLst>
          </p:cNvPr>
          <p:cNvSpPr/>
          <p:nvPr/>
        </p:nvSpPr>
        <p:spPr>
          <a:xfrm>
            <a:off x="2684047" y="4475817"/>
            <a:ext cx="755934" cy="400050"/>
          </a:xfrm>
          <a:prstGeom prst="ellipse">
            <a:avLst/>
          </a:prstGeom>
          <a:solidFill>
            <a:srgbClr val="99C94B"/>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a:solidFill>
                  <a:schemeClr val="tx1"/>
                </a:solidFill>
              </a:rPr>
              <a:t>yes</a:t>
            </a:r>
          </a:p>
        </p:txBody>
      </p:sp>
      <p:pic>
        <p:nvPicPr>
          <p:cNvPr id="9" name="Picture 8">
            <a:extLst>
              <a:ext uri="{FF2B5EF4-FFF2-40B4-BE49-F238E27FC236}">
                <a16:creationId xmlns:a16="http://schemas.microsoft.com/office/drawing/2014/main" id="{BCD39FA1-47C3-429A-AE32-A857342193DE}"/>
              </a:ext>
            </a:extLst>
          </p:cNvPr>
          <p:cNvPicPr>
            <a:picLocks noChangeAspect="1"/>
          </p:cNvPicPr>
          <p:nvPr/>
        </p:nvPicPr>
        <p:blipFill>
          <a:blip r:embed="rId13"/>
          <a:stretch>
            <a:fillRect/>
          </a:stretch>
        </p:blipFill>
        <p:spPr>
          <a:xfrm>
            <a:off x="6914388" y="4451680"/>
            <a:ext cx="3019425" cy="1028700"/>
          </a:xfrm>
          <a:prstGeom prst="rect">
            <a:avLst/>
          </a:prstGeom>
        </p:spPr>
      </p:pic>
      <p:pic>
        <p:nvPicPr>
          <p:cNvPr id="21" name="Picture 20">
            <a:extLst>
              <a:ext uri="{FF2B5EF4-FFF2-40B4-BE49-F238E27FC236}">
                <a16:creationId xmlns:a16="http://schemas.microsoft.com/office/drawing/2014/main" id="{9973623E-3E58-4207-97FA-463E3150D7E7}"/>
              </a:ext>
            </a:extLst>
          </p:cNvPr>
          <p:cNvPicPr>
            <a:picLocks noChangeAspect="1"/>
          </p:cNvPicPr>
          <p:nvPr/>
        </p:nvPicPr>
        <p:blipFill>
          <a:blip r:embed="rId14"/>
          <a:stretch>
            <a:fillRect/>
          </a:stretch>
        </p:blipFill>
        <p:spPr>
          <a:xfrm>
            <a:off x="3699996" y="4462636"/>
            <a:ext cx="3009900" cy="762000"/>
          </a:xfrm>
          <a:prstGeom prst="rect">
            <a:avLst/>
          </a:prstGeom>
        </p:spPr>
      </p:pic>
    </p:spTree>
    <p:extLst>
      <p:ext uri="{BB962C8B-B14F-4D97-AF65-F5344CB8AC3E}">
        <p14:creationId xmlns:p14="http://schemas.microsoft.com/office/powerpoint/2010/main" val="18577278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Ví dụ minh họa</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88833" cy="5344774"/>
          </a:xfrm>
        </p:spPr>
        <p:txBody>
          <a:bodyPr>
            <a:noAutofit/>
          </a:bodyPr>
          <a:lstStyle/>
          <a:p>
            <a:pPr algn="just">
              <a:lnSpc>
                <a:spcPct val="80000"/>
              </a:lnSpc>
              <a:spcAft>
                <a:spcPts val="683"/>
              </a:spcAft>
              <a:buClr>
                <a:srgbClr val="FF0066"/>
              </a:buClr>
              <a:buFont typeface="Wingdings 2" pitchFamily="18" charset="2"/>
              <a:buChar char="®"/>
            </a:pPr>
            <a:r>
              <a:rPr lang="en-US" sz="2800">
                <a:solidFill>
                  <a:schemeClr val="accent1">
                    <a:lumMod val="50000"/>
                  </a:schemeClr>
                </a:solidFill>
                <a:cs typeface="Arial" pitchFamily="34" charset="0"/>
              </a:rPr>
              <a:t>Xét nhánh “&gt;40”:</a:t>
            </a:r>
          </a:p>
          <a:p>
            <a:pPr marL="455457"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p>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36</a:t>
            </a:fld>
            <a:endParaRPr lang="vi-VN"/>
          </a:p>
        </p:txBody>
      </p:sp>
      <p:cxnSp>
        <p:nvCxnSpPr>
          <p:cNvPr id="10" name="Straight Connector 9"/>
          <p:cNvCxnSpPr/>
          <p:nvPr/>
        </p:nvCxnSpPr>
        <p:spPr>
          <a:xfrm flipH="1">
            <a:off x="2464736" y="2244968"/>
            <a:ext cx="1008112" cy="79246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759" y="2367487"/>
            <a:ext cx="704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p:nvCxnSpPr>
        <p:spPr>
          <a:xfrm>
            <a:off x="3906236" y="2244968"/>
            <a:ext cx="11906" cy="79246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2848" y="2534175"/>
            <a:ext cx="9144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4387248" y="2244968"/>
            <a:ext cx="1173832" cy="648444"/>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2996" y="2310337"/>
            <a:ext cx="6477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4714" y="3017410"/>
            <a:ext cx="12573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Connector 16"/>
          <p:cNvCxnSpPr/>
          <p:nvPr/>
        </p:nvCxnSpPr>
        <p:spPr>
          <a:xfrm flipH="1">
            <a:off x="1216752" y="3598435"/>
            <a:ext cx="887999" cy="875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68611" y="3590894"/>
            <a:ext cx="793403" cy="839641"/>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2159" y="3699538"/>
            <a:ext cx="6000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9769" y="3768074"/>
            <a:ext cx="5238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2996" y="2917129"/>
            <a:ext cx="18669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flipH="1">
            <a:off x="4842996" y="3498154"/>
            <a:ext cx="718086" cy="922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007596" y="3498154"/>
            <a:ext cx="1152128" cy="922856"/>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82369" y="3746891"/>
            <a:ext cx="11239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40735" y="3691874"/>
            <a:ext cx="5429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5235" y="1673468"/>
            <a:ext cx="8096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a:extLst>
              <a:ext uri="{FF2B5EF4-FFF2-40B4-BE49-F238E27FC236}">
                <a16:creationId xmlns:a16="http://schemas.microsoft.com/office/drawing/2014/main" id="{2D83DA72-9265-4FC3-B490-9E1CB06940F9}"/>
              </a:ext>
            </a:extLst>
          </p:cNvPr>
          <p:cNvSpPr/>
          <p:nvPr/>
        </p:nvSpPr>
        <p:spPr>
          <a:xfrm>
            <a:off x="4481887" y="4421010"/>
            <a:ext cx="755934" cy="40005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solidFill>
                  <a:schemeClr val="tx1"/>
                </a:solidFill>
              </a:rPr>
              <a:t>no</a:t>
            </a:r>
          </a:p>
        </p:txBody>
      </p:sp>
      <p:sp>
        <p:nvSpPr>
          <p:cNvPr id="33" name="Oval 32">
            <a:extLst>
              <a:ext uri="{FF2B5EF4-FFF2-40B4-BE49-F238E27FC236}">
                <a16:creationId xmlns:a16="http://schemas.microsoft.com/office/drawing/2014/main" id="{2D799371-5F7F-4826-BBCB-0B09EC74679E}"/>
              </a:ext>
            </a:extLst>
          </p:cNvPr>
          <p:cNvSpPr/>
          <p:nvPr/>
        </p:nvSpPr>
        <p:spPr>
          <a:xfrm>
            <a:off x="826262" y="4507375"/>
            <a:ext cx="755934" cy="40005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solidFill>
                  <a:schemeClr val="tx1"/>
                </a:solidFill>
              </a:rPr>
              <a:t>no</a:t>
            </a:r>
          </a:p>
        </p:txBody>
      </p:sp>
      <p:sp>
        <p:nvSpPr>
          <p:cNvPr id="34" name="Oval 33">
            <a:extLst>
              <a:ext uri="{FF2B5EF4-FFF2-40B4-BE49-F238E27FC236}">
                <a16:creationId xmlns:a16="http://schemas.microsoft.com/office/drawing/2014/main" id="{195D7EB7-AA6D-4C16-B902-C5A4537BE91B}"/>
              </a:ext>
            </a:extLst>
          </p:cNvPr>
          <p:cNvSpPr/>
          <p:nvPr/>
        </p:nvSpPr>
        <p:spPr>
          <a:xfrm>
            <a:off x="2684047" y="4446532"/>
            <a:ext cx="755934" cy="400050"/>
          </a:xfrm>
          <a:prstGeom prst="ellipse">
            <a:avLst/>
          </a:prstGeom>
          <a:solidFill>
            <a:srgbClr val="99C94B"/>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a:solidFill>
                  <a:schemeClr val="tx1"/>
                </a:solidFill>
              </a:rPr>
              <a:t>yes</a:t>
            </a:r>
          </a:p>
        </p:txBody>
      </p:sp>
      <p:sp>
        <p:nvSpPr>
          <p:cNvPr id="35" name="Oval 34">
            <a:extLst>
              <a:ext uri="{FF2B5EF4-FFF2-40B4-BE49-F238E27FC236}">
                <a16:creationId xmlns:a16="http://schemas.microsoft.com/office/drawing/2014/main" id="{80EC7775-C967-4591-BB82-6B27A814D272}"/>
              </a:ext>
            </a:extLst>
          </p:cNvPr>
          <p:cNvSpPr/>
          <p:nvPr/>
        </p:nvSpPr>
        <p:spPr>
          <a:xfrm>
            <a:off x="3540175" y="3066003"/>
            <a:ext cx="755934" cy="400050"/>
          </a:xfrm>
          <a:prstGeom prst="ellipse">
            <a:avLst/>
          </a:prstGeom>
          <a:solidFill>
            <a:srgbClr val="99C94B"/>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a:solidFill>
                  <a:schemeClr val="tx1"/>
                </a:solidFill>
              </a:rPr>
              <a:t>yes</a:t>
            </a:r>
          </a:p>
        </p:txBody>
      </p:sp>
      <p:sp>
        <p:nvSpPr>
          <p:cNvPr id="36" name="Oval 35">
            <a:extLst>
              <a:ext uri="{FF2B5EF4-FFF2-40B4-BE49-F238E27FC236}">
                <a16:creationId xmlns:a16="http://schemas.microsoft.com/office/drawing/2014/main" id="{34C28AD8-1E34-4476-8E62-D56606FD3FE9}"/>
              </a:ext>
            </a:extLst>
          </p:cNvPr>
          <p:cNvSpPr/>
          <p:nvPr/>
        </p:nvSpPr>
        <p:spPr>
          <a:xfrm>
            <a:off x="6805067" y="4419069"/>
            <a:ext cx="755934" cy="400050"/>
          </a:xfrm>
          <a:prstGeom prst="ellipse">
            <a:avLst/>
          </a:prstGeom>
          <a:solidFill>
            <a:srgbClr val="99C94B"/>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a:solidFill>
                  <a:schemeClr val="tx1"/>
                </a:solidFill>
              </a:rPr>
              <a:t>yes</a:t>
            </a:r>
          </a:p>
        </p:txBody>
      </p:sp>
    </p:spTree>
    <p:extLst>
      <p:ext uri="{BB962C8B-B14F-4D97-AF65-F5344CB8AC3E}">
        <p14:creationId xmlns:p14="http://schemas.microsoft.com/office/powerpoint/2010/main" val="11844062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Để xác định máy học đúng thì làm thế nào?</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88833" cy="5344774"/>
          </a:xfrm>
        </p:spPr>
        <p:txBody>
          <a:bodyPr>
            <a:noAutofit/>
          </a:bodyPr>
          <a:lstStyle/>
          <a:p>
            <a:pPr algn="just">
              <a:lnSpc>
                <a:spcPct val="80000"/>
              </a:lnSpc>
              <a:spcAft>
                <a:spcPts val="683"/>
              </a:spcAft>
              <a:buClr>
                <a:srgbClr val="FF0066"/>
              </a:buClr>
              <a:buFont typeface="Wingdings 2" pitchFamily="18" charset="2"/>
              <a:buChar char="®"/>
            </a:pPr>
            <a:r>
              <a:rPr lang="vi-VN" sz="2800">
                <a:solidFill>
                  <a:schemeClr val="accent1">
                    <a:lumMod val="50000"/>
                  </a:schemeClr>
                </a:solidFill>
                <a:latin typeface="Calibri" panose="020F0502020204030204" pitchFamily="34" charset="0"/>
                <a:cs typeface="Calibri" panose="020F0502020204030204" pitchFamily="34" charset="0"/>
              </a:rPr>
              <a:t>Giống như con người kết quả của quá trình học sẽ được kiểm tra, đánh giá</a:t>
            </a:r>
            <a:r>
              <a:rPr lang="en-US" sz="2800">
                <a:solidFill>
                  <a:schemeClr val="accent1">
                    <a:lumMod val="50000"/>
                  </a:schemeClr>
                </a:solidFill>
                <a:latin typeface="Calibri" panose="020F0502020204030204" pitchFamily="34" charset="0"/>
                <a:cs typeface="Calibri" panose="020F0502020204030204" pitchFamily="34" charset="0"/>
              </a:rPr>
              <a:t>.</a:t>
            </a:r>
            <a:endParaRPr lang="vi-VN" sz="2800">
              <a:solidFill>
                <a:schemeClr val="accent1">
                  <a:lumMod val="50000"/>
                </a:schemeClr>
              </a:solidFill>
              <a:latin typeface="Calibri" panose="020F0502020204030204" pitchFamily="34" charset="0"/>
              <a:cs typeface="Calibri" panose="020F0502020204030204" pitchFamily="34" charset="0"/>
            </a:endParaRPr>
          </a:p>
          <a:p>
            <a:pPr algn="just">
              <a:lnSpc>
                <a:spcPct val="80000"/>
              </a:lnSpc>
              <a:spcAft>
                <a:spcPts val="683"/>
              </a:spcAft>
              <a:buClr>
                <a:srgbClr val="FF0066"/>
              </a:buClr>
              <a:buFont typeface="Wingdings 2" pitchFamily="18" charset="2"/>
              <a:buChar char="®"/>
            </a:pPr>
            <a:r>
              <a:rPr lang="vi-VN" sz="2800">
                <a:solidFill>
                  <a:schemeClr val="accent1">
                    <a:lumMod val="50000"/>
                  </a:schemeClr>
                </a:solidFill>
                <a:latin typeface="Calibri" panose="020F0502020204030204" pitchFamily="34" charset="0"/>
                <a:cs typeface="Calibri" panose="020F0502020204030204" pitchFamily="34" charset="0"/>
              </a:rPr>
              <a:t>Mô hình học máy cũng được kiểm tra, đánh giá để xác định hiệu quả của mô hình học</a:t>
            </a:r>
            <a:r>
              <a:rPr lang="en-US" sz="2800">
                <a:solidFill>
                  <a:schemeClr val="accent1">
                    <a:lumMod val="50000"/>
                  </a:schemeClr>
                </a:solidFill>
                <a:latin typeface="Calibri" panose="020F0502020204030204" pitchFamily="34" charset="0"/>
                <a:cs typeface="Calibri" panose="020F0502020204030204" pitchFamily="34" charset="0"/>
              </a:rPr>
              <a:t>.</a:t>
            </a:r>
            <a:endParaRPr lang="vi-VN" sz="2800">
              <a:solidFill>
                <a:schemeClr val="accent1">
                  <a:lumMod val="50000"/>
                </a:schemeClr>
              </a:solidFill>
              <a:latin typeface="Calibri" panose="020F0502020204030204" pitchFamily="34" charset="0"/>
              <a:cs typeface="Calibri" panose="020F0502020204030204" pitchFamily="34" charset="0"/>
            </a:endParaRPr>
          </a:p>
          <a:p>
            <a:pPr marL="455457" lvl="1" indent="0" algn="just">
              <a:lnSpc>
                <a:spcPct val="80000"/>
              </a:lnSpc>
              <a:spcAft>
                <a:spcPts val="683"/>
              </a:spcAft>
              <a:buClr>
                <a:srgbClr val="FF0066"/>
              </a:buClr>
              <a:buNone/>
            </a:pPr>
            <a:r>
              <a:rPr lang="en-US" sz="2800">
                <a:solidFill>
                  <a:schemeClr val="accent1">
                    <a:lumMod val="50000"/>
                  </a:schemeClr>
                </a:solidFill>
                <a:latin typeface="Calibri" panose="020F0502020204030204" pitchFamily="34" charset="0"/>
                <a:cs typeface="Calibri" panose="020F0502020204030204" pitchFamily="34" charset="0"/>
              </a:rPr>
              <a:t>		</a:t>
            </a:r>
          </a:p>
          <a:p>
            <a:pPr marL="520523" lvl="1" indent="0" algn="just">
              <a:lnSpc>
                <a:spcPct val="80000"/>
              </a:lnSpc>
              <a:spcAft>
                <a:spcPts val="683"/>
              </a:spcAft>
              <a:buClr>
                <a:srgbClr val="FF0066"/>
              </a:buClr>
              <a:buNone/>
            </a:pPr>
            <a:r>
              <a:rPr lang="en-US" sz="2800">
                <a:solidFill>
                  <a:schemeClr val="accent1">
                    <a:lumMod val="50000"/>
                  </a:schemeClr>
                </a:solidFill>
                <a:cs typeface="Arial" pitchFamily="34" charset="0"/>
              </a:rPr>
              <a:t>      </a:t>
            </a: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37</a:t>
            </a:fld>
            <a:endParaRPr lang="vi-VN"/>
          </a:p>
        </p:txBody>
      </p:sp>
    </p:spTree>
    <p:extLst>
      <p:ext uri="{BB962C8B-B14F-4D97-AF65-F5344CB8AC3E}">
        <p14:creationId xmlns:p14="http://schemas.microsoft.com/office/powerpoint/2010/main" val="10210919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Một số thuật ngữ đánh giá mô hình học</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679003" y="3764065"/>
            <a:ext cx="2235647" cy="2592288"/>
          </a:xfrm>
        </p:spPr>
        <p:txBody>
          <a:bodyPr>
            <a:noAutofit/>
          </a:bodyPr>
          <a:lstStyle/>
          <a:p>
            <a:pPr algn="just">
              <a:lnSpc>
                <a:spcPct val="80000"/>
              </a:lnSpc>
              <a:spcAft>
                <a:spcPts val="683"/>
              </a:spcAft>
              <a:buClr>
                <a:srgbClr val="FF0066"/>
              </a:buClr>
              <a:buFont typeface="Wingdings 2" pitchFamily="18" charset="2"/>
              <a:buChar char="®"/>
            </a:pPr>
            <a:r>
              <a:rPr lang="vi-VN" sz="2400">
                <a:solidFill>
                  <a:schemeClr val="accent1">
                    <a:lumMod val="50000"/>
                  </a:schemeClr>
                </a:solidFill>
                <a:latin typeface="Calibri" panose="020F0502020204030204" pitchFamily="34" charset="0"/>
                <a:cs typeface="Calibri" panose="020F0502020204030204" pitchFamily="34" charset="0"/>
              </a:rPr>
              <a:t>Overfitting</a:t>
            </a:r>
          </a:p>
          <a:p>
            <a:pPr marL="0" indent="0" algn="just">
              <a:lnSpc>
                <a:spcPct val="80000"/>
              </a:lnSpc>
              <a:spcAft>
                <a:spcPts val="683"/>
              </a:spcAft>
              <a:buClr>
                <a:srgbClr val="FF0066"/>
              </a:buClr>
              <a:buNone/>
            </a:pPr>
            <a:r>
              <a:rPr lang="en-US" sz="2400">
                <a:solidFill>
                  <a:schemeClr val="accent1">
                    <a:lumMod val="50000"/>
                  </a:schemeClr>
                </a:solidFill>
                <a:latin typeface="Calibri" panose="020F0502020204030204" pitchFamily="34" charset="0"/>
                <a:cs typeface="Calibri" panose="020F0502020204030204" pitchFamily="34" charset="0"/>
              </a:rPr>
              <a:t>C</a:t>
            </a:r>
            <a:r>
              <a:rPr lang="vi-VN" sz="2400">
                <a:solidFill>
                  <a:schemeClr val="accent1">
                    <a:lumMod val="50000"/>
                  </a:schemeClr>
                </a:solidFill>
                <a:latin typeface="Calibri" panose="020F0502020204030204" pitchFamily="34" charset="0"/>
                <a:cs typeface="Calibri" panose="020F0502020204030204" pitchFamily="34" charset="0"/>
              </a:rPr>
              <a:t>hính xác trên tập huấn luyện nhưng lại kém chính xác trên tập dữ liệu mới (tập kiểm tra).</a:t>
            </a:r>
            <a:r>
              <a:rPr lang="en-US" sz="2400">
                <a:solidFill>
                  <a:schemeClr val="accent1">
                    <a:lumMod val="50000"/>
                  </a:schemeClr>
                </a:solidFill>
                <a:latin typeface="Calibri" panose="020F0502020204030204" pitchFamily="34" charset="0"/>
                <a:cs typeface="Calibri" panose="020F0502020204030204" pitchFamily="34" charset="0"/>
              </a:rPr>
              <a:t>	</a:t>
            </a:r>
            <a:r>
              <a:rPr lang="en-US" sz="2800">
                <a:solidFill>
                  <a:schemeClr val="accent1">
                    <a:lumMod val="50000"/>
                  </a:schemeClr>
                </a:solidFill>
                <a:latin typeface="Calibri" panose="020F0502020204030204" pitchFamily="34" charset="0"/>
                <a:cs typeface="Calibri" panose="020F0502020204030204" pitchFamily="34" charset="0"/>
              </a:rPr>
              <a:t>	</a:t>
            </a:r>
          </a:p>
          <a:p>
            <a:pPr marL="520523" lvl="1" indent="0" algn="just">
              <a:lnSpc>
                <a:spcPct val="80000"/>
              </a:lnSpc>
              <a:spcAft>
                <a:spcPts val="683"/>
              </a:spcAft>
              <a:buClr>
                <a:srgbClr val="FF0066"/>
              </a:buClr>
              <a:buNone/>
            </a:pPr>
            <a:r>
              <a:rPr lang="en-US" sz="2800">
                <a:solidFill>
                  <a:schemeClr val="accent1">
                    <a:lumMod val="50000"/>
                  </a:schemeClr>
                </a:solidFill>
                <a:cs typeface="Arial" pitchFamily="34" charset="0"/>
              </a:rPr>
              <a:t>      </a:t>
            </a: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38</a:t>
            </a:fld>
            <a:endParaRPr lang="vi-VN"/>
          </a:p>
        </p:txBody>
      </p:sp>
      <p:sp>
        <p:nvSpPr>
          <p:cNvPr id="6" name="Rectangle: Rounded Corners 5">
            <a:extLst>
              <a:ext uri="{FF2B5EF4-FFF2-40B4-BE49-F238E27FC236}">
                <a16:creationId xmlns:a16="http://schemas.microsoft.com/office/drawing/2014/main" id="{C93040CF-D6CC-42D6-AF73-3D414CFD6D8D}"/>
              </a:ext>
            </a:extLst>
          </p:cNvPr>
          <p:cNvSpPr/>
          <p:nvPr/>
        </p:nvSpPr>
        <p:spPr>
          <a:xfrm>
            <a:off x="727989" y="1443493"/>
            <a:ext cx="2759327" cy="1985507"/>
          </a:xfrm>
          <a:prstGeom prst="roundRect">
            <a:avLst>
              <a:gd name="adj" fmla="val 10000"/>
            </a:avLst>
          </a:prstGeom>
          <a:blipFill rotWithShape="1">
            <a:blip r:embed="rId3"/>
            <a:stretch>
              <a:fillRect/>
            </a:stretch>
          </a:blipFill>
        </p:spPr>
        <p:style>
          <a:lnRef idx="1">
            <a:schemeClr val="accent1">
              <a:shade val="80000"/>
              <a:hueOff val="0"/>
              <a:satOff val="0"/>
              <a:lumOff val="0"/>
              <a:alphaOff val="0"/>
            </a:schemeClr>
          </a:lnRef>
          <a:fillRef idx="1">
            <a:scrgbClr r="0" g="0" b="0"/>
          </a:fillRef>
          <a:effectRef idx="1">
            <a:schemeClr val="accent1">
              <a:tint val="40000"/>
              <a:hueOff val="0"/>
              <a:satOff val="0"/>
              <a:lumOff val="0"/>
              <a:alphaOff val="0"/>
            </a:schemeClr>
          </a:effectRef>
          <a:fontRef idx="minor">
            <a:schemeClr val="lt1">
              <a:hueOff val="0"/>
              <a:satOff val="0"/>
              <a:lumOff val="0"/>
              <a:alphaOff val="0"/>
            </a:schemeClr>
          </a:fontRef>
        </p:style>
      </p:sp>
      <p:sp>
        <p:nvSpPr>
          <p:cNvPr id="7" name="Rectangle: Rounded Corners 6">
            <a:extLst>
              <a:ext uri="{FF2B5EF4-FFF2-40B4-BE49-F238E27FC236}">
                <a16:creationId xmlns:a16="http://schemas.microsoft.com/office/drawing/2014/main" id="{4EC3800B-2C3C-44EC-ABD4-B38E7DE678C9}"/>
              </a:ext>
            </a:extLst>
          </p:cNvPr>
          <p:cNvSpPr/>
          <p:nvPr/>
        </p:nvSpPr>
        <p:spPr>
          <a:xfrm>
            <a:off x="4057391" y="1443492"/>
            <a:ext cx="2533361" cy="1985507"/>
          </a:xfrm>
          <a:prstGeom prst="roundRect">
            <a:avLst>
              <a:gd name="adj" fmla="val 10000"/>
            </a:avLst>
          </a:prstGeom>
          <a:blipFill rotWithShape="1">
            <a:blip r:embed="rId4"/>
            <a:stretch>
              <a:fillRect/>
            </a:stretch>
          </a:blipFill>
          <a:ln w="9525" cap="flat" cmpd="sng" algn="ctr">
            <a:solidFill>
              <a:srgbClr val="FF6600">
                <a:shade val="80000"/>
                <a:hueOff val="0"/>
                <a:satOff val="0"/>
                <a:lumOff val="0"/>
                <a:alphaOff val="0"/>
                <a:shade val="95000"/>
                <a:satMod val="105000"/>
              </a:srgbClr>
            </a:solidFill>
            <a:prstDash val="solid"/>
          </a:ln>
          <a:effectLst>
            <a:outerShdw blurRad="40000" dist="20000" dir="5400000" rotWithShape="0">
              <a:srgbClr val="000000">
                <a:alpha val="38000"/>
              </a:srgbClr>
            </a:outerShdw>
          </a:effectLst>
        </p:spPr>
      </p:sp>
      <p:sp>
        <p:nvSpPr>
          <p:cNvPr id="8" name="Rectangle: Rounded Corners 7">
            <a:extLst>
              <a:ext uri="{FF2B5EF4-FFF2-40B4-BE49-F238E27FC236}">
                <a16:creationId xmlns:a16="http://schemas.microsoft.com/office/drawing/2014/main" id="{4210C77C-8BD8-4699-AD74-572DA888E4B8}"/>
              </a:ext>
            </a:extLst>
          </p:cNvPr>
          <p:cNvSpPr/>
          <p:nvPr/>
        </p:nvSpPr>
        <p:spPr>
          <a:xfrm>
            <a:off x="7160827" y="1459017"/>
            <a:ext cx="2611823" cy="1917207"/>
          </a:xfrm>
          <a:prstGeom prst="roundRect">
            <a:avLst>
              <a:gd name="adj" fmla="val 10000"/>
            </a:avLst>
          </a:prstGeom>
          <a:blipFill rotWithShape="1">
            <a:blip r:embed="rId5"/>
            <a:stretch>
              <a:fillRect/>
            </a:stretch>
          </a:blipFill>
        </p:spPr>
        <p:style>
          <a:lnRef idx="1">
            <a:schemeClr val="accent1">
              <a:shade val="80000"/>
              <a:hueOff val="0"/>
              <a:satOff val="0"/>
              <a:lumOff val="0"/>
              <a:alphaOff val="0"/>
            </a:schemeClr>
          </a:lnRef>
          <a:fillRef idx="1">
            <a:scrgbClr r="0" g="0" b="0"/>
          </a:fillRef>
          <a:effectRef idx="1">
            <a:schemeClr val="accent1">
              <a:tint val="40000"/>
              <a:hueOff val="0"/>
              <a:satOff val="0"/>
              <a:lumOff val="0"/>
              <a:alphaOff val="0"/>
            </a:schemeClr>
          </a:effectRef>
          <a:fontRef idx="minor">
            <a:schemeClr val="lt1">
              <a:hueOff val="0"/>
              <a:satOff val="0"/>
              <a:lumOff val="0"/>
              <a:alphaOff val="0"/>
            </a:schemeClr>
          </a:fontRef>
        </p:style>
      </p:sp>
      <p:sp>
        <p:nvSpPr>
          <p:cNvPr id="9" name="Content Placeholder 2">
            <a:extLst>
              <a:ext uri="{FF2B5EF4-FFF2-40B4-BE49-F238E27FC236}">
                <a16:creationId xmlns:a16="http://schemas.microsoft.com/office/drawing/2014/main" id="{8F407598-C15B-45BE-AB7A-E7562810B544}"/>
              </a:ext>
            </a:extLst>
          </p:cNvPr>
          <p:cNvSpPr txBox="1">
            <a:spLocks/>
          </p:cNvSpPr>
          <p:nvPr/>
        </p:nvSpPr>
        <p:spPr>
          <a:xfrm>
            <a:off x="4012187" y="3764065"/>
            <a:ext cx="2235647" cy="2592288"/>
          </a:xfrm>
          <a:prstGeom prst="rect">
            <a:avLst/>
          </a:prstGeom>
        </p:spPr>
        <p:txBody>
          <a:bodyPr vert="horz" lIns="104104" tIns="52052" rIns="104104" bIns="52052" rtlCol="0">
            <a:noAutofit/>
          </a:bodyPr>
          <a:lstStyle>
            <a:lvl1pPr marL="390392" indent="-390392" algn="l" defTabSz="1041044"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45849" indent="-325326" algn="l" defTabSz="104104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1306" indent="-260261" algn="l" defTabSz="104104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1828"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2350"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2872"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3394"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03917"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24439"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lgn="just">
              <a:lnSpc>
                <a:spcPct val="80000"/>
              </a:lnSpc>
              <a:spcAft>
                <a:spcPts val="683"/>
              </a:spcAft>
              <a:buClr>
                <a:srgbClr val="FF0066"/>
              </a:buClr>
              <a:buFont typeface="Wingdings 2" pitchFamily="18" charset="2"/>
              <a:buChar char="®"/>
            </a:pPr>
            <a:r>
              <a:rPr lang="vi-VN" sz="2400">
                <a:solidFill>
                  <a:schemeClr val="accent1">
                    <a:lumMod val="50000"/>
                  </a:schemeClr>
                </a:solidFill>
                <a:latin typeface="Calibri" panose="020F0502020204030204" pitchFamily="34" charset="0"/>
                <a:cs typeface="Calibri" panose="020F0502020204030204" pitchFamily="34" charset="0"/>
              </a:rPr>
              <a:t>Underfitting</a:t>
            </a:r>
          </a:p>
          <a:p>
            <a:pPr marL="0" indent="0" algn="just">
              <a:lnSpc>
                <a:spcPct val="80000"/>
              </a:lnSpc>
              <a:spcAft>
                <a:spcPts val="683"/>
              </a:spcAft>
              <a:buClr>
                <a:srgbClr val="FF0066"/>
              </a:buClr>
              <a:buNone/>
            </a:pPr>
            <a:r>
              <a:rPr lang="en-US" sz="2400">
                <a:solidFill>
                  <a:schemeClr val="accent1">
                    <a:lumMod val="50000"/>
                  </a:schemeClr>
                </a:solidFill>
                <a:latin typeface="Calibri" panose="020F0502020204030204" pitchFamily="34" charset="0"/>
                <a:cs typeface="Calibri" panose="020F0502020204030204" pitchFamily="34" charset="0"/>
              </a:rPr>
              <a:t>K</a:t>
            </a:r>
            <a:r>
              <a:rPr lang="vi-VN" sz="2400">
                <a:solidFill>
                  <a:schemeClr val="accent1">
                    <a:lumMod val="50000"/>
                  </a:schemeClr>
                </a:solidFill>
                <a:latin typeface="Calibri" panose="020F0502020204030204" pitchFamily="34" charset="0"/>
                <a:cs typeface="Calibri" panose="020F0502020204030204" pitchFamily="34" charset="0"/>
              </a:rPr>
              <a:t>hông tốt trên cả tập dữ liệu huấn luyện và tập dữ liệu kiểm tra</a:t>
            </a:r>
          </a:p>
          <a:p>
            <a:pPr marL="0" indent="0" algn="just">
              <a:lnSpc>
                <a:spcPct val="80000"/>
              </a:lnSpc>
              <a:spcAft>
                <a:spcPts val="683"/>
              </a:spcAft>
              <a:buClr>
                <a:srgbClr val="FF0066"/>
              </a:buClr>
              <a:buFont typeface="Arial" pitchFamily="34" charset="0"/>
              <a:buNone/>
            </a:pPr>
            <a:r>
              <a:rPr lang="en-US" sz="2400">
                <a:solidFill>
                  <a:schemeClr val="accent1">
                    <a:lumMod val="50000"/>
                  </a:schemeClr>
                </a:solidFill>
                <a:latin typeface="Calibri" panose="020F0502020204030204" pitchFamily="34" charset="0"/>
                <a:cs typeface="Calibri" panose="020F0502020204030204" pitchFamily="34" charset="0"/>
              </a:rPr>
              <a:t>	</a:t>
            </a:r>
            <a:r>
              <a:rPr lang="en-US" sz="2800">
                <a:solidFill>
                  <a:schemeClr val="accent1">
                    <a:lumMod val="50000"/>
                  </a:schemeClr>
                </a:solidFill>
                <a:latin typeface="Calibri" panose="020F0502020204030204" pitchFamily="34" charset="0"/>
                <a:cs typeface="Calibri" panose="020F0502020204030204" pitchFamily="34" charset="0"/>
              </a:rPr>
              <a:t>	</a:t>
            </a:r>
          </a:p>
          <a:p>
            <a:pPr marL="520523" lvl="1" indent="0" algn="just">
              <a:lnSpc>
                <a:spcPct val="80000"/>
              </a:lnSpc>
              <a:spcAft>
                <a:spcPts val="683"/>
              </a:spcAft>
              <a:buClr>
                <a:srgbClr val="FF0066"/>
              </a:buClr>
              <a:buFont typeface="Arial" pitchFamily="34" charset="0"/>
              <a:buNone/>
            </a:pPr>
            <a:r>
              <a:rPr lang="en-US" sz="2800">
                <a:solidFill>
                  <a:schemeClr val="accent1">
                    <a:lumMod val="50000"/>
                  </a:schemeClr>
                </a:solidFill>
                <a:cs typeface="Arial" pitchFamily="34" charset="0"/>
              </a:rPr>
              <a:t>      </a:t>
            </a:r>
          </a:p>
        </p:txBody>
      </p:sp>
      <p:sp>
        <p:nvSpPr>
          <p:cNvPr id="10" name="Content Placeholder 2">
            <a:extLst>
              <a:ext uri="{FF2B5EF4-FFF2-40B4-BE49-F238E27FC236}">
                <a16:creationId xmlns:a16="http://schemas.microsoft.com/office/drawing/2014/main" id="{2BE5093A-4413-427E-9E4B-8F911B8753DF}"/>
              </a:ext>
            </a:extLst>
          </p:cNvPr>
          <p:cNvSpPr txBox="1">
            <a:spLocks/>
          </p:cNvSpPr>
          <p:nvPr/>
        </p:nvSpPr>
        <p:spPr>
          <a:xfrm>
            <a:off x="7454676" y="3764065"/>
            <a:ext cx="2400300" cy="2592288"/>
          </a:xfrm>
          <a:prstGeom prst="rect">
            <a:avLst/>
          </a:prstGeom>
        </p:spPr>
        <p:txBody>
          <a:bodyPr vert="horz" lIns="104104" tIns="52052" rIns="104104" bIns="52052" rtlCol="0">
            <a:noAutofit/>
          </a:bodyPr>
          <a:lstStyle>
            <a:lvl1pPr marL="390392" indent="-390392" algn="l" defTabSz="1041044"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45849" indent="-325326" algn="l" defTabSz="104104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1306" indent="-260261" algn="l" defTabSz="104104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1828"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2350"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2872"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3394"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03917"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24439" indent="-260261" algn="l" defTabSz="104104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lgn="just">
              <a:lnSpc>
                <a:spcPct val="80000"/>
              </a:lnSpc>
              <a:spcAft>
                <a:spcPts val="683"/>
              </a:spcAft>
              <a:buClr>
                <a:srgbClr val="FF0066"/>
              </a:buClr>
              <a:buFont typeface="Wingdings 2" pitchFamily="18" charset="2"/>
              <a:buChar char="®"/>
            </a:pPr>
            <a:r>
              <a:rPr lang="vi-VN" sz="2400">
                <a:solidFill>
                  <a:schemeClr val="accent1">
                    <a:lumMod val="50000"/>
                  </a:schemeClr>
                </a:solidFill>
                <a:latin typeface="Calibri" panose="020F0502020204030204" pitchFamily="34" charset="0"/>
                <a:cs typeface="Calibri" panose="020F0502020204030204" pitchFamily="34" charset="0"/>
              </a:rPr>
              <a:t>Normal-fit</a:t>
            </a:r>
          </a:p>
          <a:p>
            <a:pPr marL="0" indent="0" algn="just">
              <a:lnSpc>
                <a:spcPct val="80000"/>
              </a:lnSpc>
              <a:spcAft>
                <a:spcPts val="683"/>
              </a:spcAft>
              <a:buClr>
                <a:srgbClr val="FF0066"/>
              </a:buClr>
              <a:buNone/>
            </a:pPr>
            <a:r>
              <a:rPr lang="vi-VN" sz="2400">
                <a:solidFill>
                  <a:schemeClr val="accent1">
                    <a:lumMod val="50000"/>
                  </a:schemeClr>
                </a:solidFill>
                <a:latin typeface="Calibri" panose="020F0502020204030204" pitchFamily="34" charset="0"/>
                <a:cs typeface="Calibri" panose="020F0502020204030204" pitchFamily="34" charset="0"/>
              </a:rPr>
              <a:t>Khi mà mô hình ở trạng thái tối ưu</a:t>
            </a:r>
            <a:r>
              <a:rPr lang="en-US" sz="2400">
                <a:solidFill>
                  <a:schemeClr val="accent1">
                    <a:lumMod val="50000"/>
                  </a:schemeClr>
                </a:solidFill>
                <a:latin typeface="Calibri" panose="020F0502020204030204" pitchFamily="34" charset="0"/>
                <a:cs typeface="Calibri" panose="020F0502020204030204" pitchFamily="34" charset="0"/>
              </a:rPr>
              <a:t> </a:t>
            </a:r>
            <a:r>
              <a:rPr lang="vi-VN" sz="2400">
                <a:solidFill>
                  <a:schemeClr val="accent1">
                    <a:lumMod val="50000"/>
                  </a:schemeClr>
                </a:solidFill>
                <a:latin typeface="Calibri" panose="020F0502020204030204" pitchFamily="34" charset="0"/>
                <a:cs typeface="Calibri" panose="020F0502020204030204" pitchFamily="34" charset="0"/>
              </a:rPr>
              <a:t>giữa overfitting và underfitting. </a:t>
            </a:r>
          </a:p>
          <a:p>
            <a:pPr marL="0" indent="0" algn="just">
              <a:lnSpc>
                <a:spcPct val="80000"/>
              </a:lnSpc>
              <a:spcAft>
                <a:spcPts val="683"/>
              </a:spcAft>
              <a:buClr>
                <a:srgbClr val="FF0066"/>
              </a:buClr>
              <a:buFont typeface="Arial" pitchFamily="34" charset="0"/>
              <a:buNone/>
            </a:pPr>
            <a:r>
              <a:rPr lang="en-US" sz="2400">
                <a:solidFill>
                  <a:schemeClr val="accent1">
                    <a:lumMod val="50000"/>
                  </a:schemeClr>
                </a:solidFill>
                <a:latin typeface="Calibri" panose="020F0502020204030204" pitchFamily="34" charset="0"/>
                <a:cs typeface="Calibri" panose="020F0502020204030204" pitchFamily="34" charset="0"/>
              </a:rPr>
              <a:t>	</a:t>
            </a:r>
            <a:r>
              <a:rPr lang="en-US" sz="2800">
                <a:solidFill>
                  <a:schemeClr val="accent1">
                    <a:lumMod val="50000"/>
                  </a:schemeClr>
                </a:solidFill>
                <a:latin typeface="Calibri" panose="020F0502020204030204" pitchFamily="34" charset="0"/>
                <a:cs typeface="Calibri" panose="020F0502020204030204" pitchFamily="34" charset="0"/>
              </a:rPr>
              <a:t>	</a:t>
            </a:r>
          </a:p>
          <a:p>
            <a:pPr marL="520523" lvl="1" indent="0" algn="just">
              <a:lnSpc>
                <a:spcPct val="80000"/>
              </a:lnSpc>
              <a:spcAft>
                <a:spcPts val="683"/>
              </a:spcAft>
              <a:buClr>
                <a:srgbClr val="FF0066"/>
              </a:buClr>
              <a:buFont typeface="Arial" pitchFamily="34" charset="0"/>
              <a:buNone/>
            </a:pPr>
            <a:r>
              <a:rPr lang="en-US" sz="2800">
                <a:solidFill>
                  <a:schemeClr val="accent1">
                    <a:lumMod val="50000"/>
                  </a:schemeClr>
                </a:solidFill>
                <a:cs typeface="Arial" pitchFamily="34" charset="0"/>
              </a:rPr>
              <a:t>      </a:t>
            </a:r>
          </a:p>
        </p:txBody>
      </p:sp>
    </p:spTree>
    <p:extLst>
      <p:ext uri="{BB962C8B-B14F-4D97-AF65-F5344CB8AC3E}">
        <p14:creationId xmlns:p14="http://schemas.microsoft.com/office/powerpoint/2010/main" val="11428914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Kiểm thử mô hình</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88833" cy="5733256"/>
          </a:xfrm>
        </p:spPr>
        <p:txBody>
          <a:bodyPr>
            <a:noAutofit/>
          </a:bodyPr>
          <a:lstStyle/>
          <a:p>
            <a:pPr algn="just">
              <a:lnSpc>
                <a:spcPct val="80000"/>
              </a:lnSpc>
              <a:spcAft>
                <a:spcPts val="683"/>
              </a:spcAft>
              <a:buClr>
                <a:srgbClr val="FF0066"/>
              </a:buClr>
              <a:buFont typeface="Wingdings 2" pitchFamily="18" charset="2"/>
              <a:buChar char="®"/>
            </a:pPr>
            <a:r>
              <a:rPr lang="en-US" sz="2800">
                <a:solidFill>
                  <a:schemeClr val="accent1">
                    <a:lumMod val="50000"/>
                  </a:schemeClr>
                </a:solidFill>
                <a:latin typeface="Calibri (Body)"/>
                <a:cs typeface="Arial" pitchFamily="34" charset="0"/>
              </a:rPr>
              <a:t>Chạy thử mô hình đã được xây dựng trên một bộ dữ liệu test.</a:t>
            </a:r>
          </a:p>
          <a:p>
            <a:pPr algn="just">
              <a:lnSpc>
                <a:spcPct val="80000"/>
              </a:lnSpc>
              <a:spcAft>
                <a:spcPts val="683"/>
              </a:spcAft>
              <a:buClr>
                <a:srgbClr val="FF0066"/>
              </a:buClr>
              <a:buFont typeface="Wingdings 2" pitchFamily="18" charset="2"/>
              <a:buChar char="®"/>
            </a:pPr>
            <a:r>
              <a:rPr lang="en-US" sz="2800">
                <a:solidFill>
                  <a:schemeClr val="accent1">
                    <a:lumMod val="50000"/>
                  </a:schemeClr>
                </a:solidFill>
                <a:latin typeface="Calibri (Body)"/>
                <a:cs typeface="Arial" pitchFamily="34" charset="0"/>
              </a:rPr>
              <a:t>Các phương pháp xác định dữ liệu test:</a:t>
            </a:r>
          </a:p>
          <a:p>
            <a:pPr algn="just">
              <a:lnSpc>
                <a:spcPct val="80000"/>
              </a:lnSpc>
              <a:spcAft>
                <a:spcPts val="683"/>
              </a:spcAft>
              <a:buClr>
                <a:srgbClr val="FF0066"/>
              </a:buClr>
              <a:buFont typeface="Wingdings 2" pitchFamily="18" charset="2"/>
              <a:buChar char="®"/>
            </a:pPr>
            <a:endParaRPr lang="en-US" sz="2800">
              <a:solidFill>
                <a:schemeClr val="accent1">
                  <a:lumMod val="50000"/>
                </a:schemeClr>
              </a:solidFill>
              <a:latin typeface="Calibri (Body)"/>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39</a:t>
            </a:fld>
            <a:endParaRPr lang="vi-VN"/>
          </a:p>
        </p:txBody>
      </p:sp>
      <p:sp>
        <p:nvSpPr>
          <p:cNvPr id="7" name="Rectangle 6">
            <a:extLst>
              <a:ext uri="{FF2B5EF4-FFF2-40B4-BE49-F238E27FC236}">
                <a16:creationId xmlns:a16="http://schemas.microsoft.com/office/drawing/2014/main" id="{163EB928-0B59-43F5-848C-220C84FD651E}"/>
              </a:ext>
            </a:extLst>
          </p:cNvPr>
          <p:cNvSpPr/>
          <p:nvPr/>
        </p:nvSpPr>
        <p:spPr bwMode="auto">
          <a:xfrm>
            <a:off x="1255068" y="2388556"/>
            <a:ext cx="4470400" cy="157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Training Set</a:t>
            </a:r>
          </a:p>
          <a:p>
            <a:pPr marL="0" marR="0" indent="0" algn="ctr" defTabSz="914400" rtl="0" eaLnBrk="1" fontAlgn="base" latinLnBrk="0" hangingPunct="1">
              <a:lnSpc>
                <a:spcPct val="100000"/>
              </a:lnSpc>
              <a:spcBef>
                <a:spcPct val="0"/>
              </a:spcBef>
              <a:spcAft>
                <a:spcPct val="0"/>
              </a:spcAft>
              <a:buClrTx/>
              <a:buSzTx/>
              <a:buFontTx/>
              <a:buNone/>
              <a:tabLst/>
            </a:pPr>
            <a:r>
              <a:rPr lang="en-US" sz="2800">
                <a:latin typeface="Arial" charset="0"/>
              </a:rPr>
              <a:t>70 %</a:t>
            </a:r>
            <a:endParaRPr kumimoji="0" lang="en-US" sz="2800" b="0" i="0" u="none" strike="noStrike" cap="none" normalizeH="0" baseline="0">
              <a:ln>
                <a:noFill/>
              </a:ln>
              <a:solidFill>
                <a:schemeClr val="tx1"/>
              </a:solidFill>
              <a:effectLst/>
              <a:latin typeface="Arial" charset="0"/>
            </a:endParaRPr>
          </a:p>
        </p:txBody>
      </p:sp>
      <p:sp>
        <p:nvSpPr>
          <p:cNvPr id="9" name="Rectangle 8">
            <a:extLst>
              <a:ext uri="{FF2B5EF4-FFF2-40B4-BE49-F238E27FC236}">
                <a16:creationId xmlns:a16="http://schemas.microsoft.com/office/drawing/2014/main" id="{BCA3E5B0-8B10-49A9-83D1-5256E77812E7}"/>
              </a:ext>
            </a:extLst>
          </p:cNvPr>
          <p:cNvSpPr/>
          <p:nvPr/>
        </p:nvSpPr>
        <p:spPr bwMode="auto">
          <a:xfrm>
            <a:off x="1255068" y="4560256"/>
            <a:ext cx="3670300" cy="157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Training Set</a:t>
            </a:r>
          </a:p>
          <a:p>
            <a:pPr marL="0" marR="0" indent="0" algn="ctr" defTabSz="914400" rtl="0" eaLnBrk="1" fontAlgn="base" latinLnBrk="0" hangingPunct="1">
              <a:lnSpc>
                <a:spcPct val="100000"/>
              </a:lnSpc>
              <a:spcBef>
                <a:spcPct val="0"/>
              </a:spcBef>
              <a:spcAft>
                <a:spcPct val="0"/>
              </a:spcAft>
              <a:buClrTx/>
              <a:buSzTx/>
              <a:buFontTx/>
              <a:buNone/>
              <a:tabLst/>
            </a:pPr>
            <a:r>
              <a:rPr lang="en-US" sz="2800">
                <a:latin typeface="Arial" charset="0"/>
              </a:rPr>
              <a:t>60 %</a:t>
            </a:r>
            <a:endParaRPr kumimoji="0" lang="en-US" sz="2800" b="0" i="0" u="none" strike="noStrike" cap="none" normalizeH="0" baseline="0">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id="{E37F8605-1553-4185-BBC0-2CAD1C5923AD}"/>
              </a:ext>
            </a:extLst>
          </p:cNvPr>
          <p:cNvSpPr/>
          <p:nvPr/>
        </p:nvSpPr>
        <p:spPr bwMode="auto">
          <a:xfrm>
            <a:off x="5941368" y="2388556"/>
            <a:ext cx="2444750" cy="157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Test</a:t>
            </a:r>
            <a:r>
              <a:rPr kumimoji="0" lang="en-US" sz="2800" b="0" i="0" u="none" strike="noStrike" cap="none" normalizeH="0">
                <a:ln>
                  <a:noFill/>
                </a:ln>
                <a:solidFill>
                  <a:schemeClr val="tx1"/>
                </a:solidFill>
                <a:effectLst/>
                <a:latin typeface="Arial" charset="0"/>
              </a:rPr>
              <a:t> Set</a:t>
            </a:r>
          </a:p>
          <a:p>
            <a:pPr marL="0" marR="0" indent="0" algn="ctr" defTabSz="914400" rtl="0" eaLnBrk="1" fontAlgn="base" latinLnBrk="0" hangingPunct="1">
              <a:lnSpc>
                <a:spcPct val="100000"/>
              </a:lnSpc>
              <a:spcBef>
                <a:spcPct val="0"/>
              </a:spcBef>
              <a:spcAft>
                <a:spcPct val="0"/>
              </a:spcAft>
              <a:buClrTx/>
              <a:buSzTx/>
              <a:buFontTx/>
              <a:buNone/>
              <a:tabLst/>
            </a:pPr>
            <a:r>
              <a:rPr lang="en-US" sz="2800" baseline="0">
                <a:latin typeface="Arial" charset="0"/>
              </a:rPr>
              <a:t>30%</a:t>
            </a:r>
            <a:endParaRPr kumimoji="0" lang="en-US" sz="2800" b="0" i="0" u="none" strike="noStrike" cap="none" normalizeH="0" baseline="0">
              <a:ln>
                <a:noFill/>
              </a:ln>
              <a:solidFill>
                <a:schemeClr val="tx1"/>
              </a:solidFill>
              <a:effectLst/>
              <a:latin typeface="Arial" charset="0"/>
            </a:endParaRPr>
          </a:p>
        </p:txBody>
      </p:sp>
      <p:sp>
        <p:nvSpPr>
          <p:cNvPr id="13" name="Rectangle 12">
            <a:extLst>
              <a:ext uri="{FF2B5EF4-FFF2-40B4-BE49-F238E27FC236}">
                <a16:creationId xmlns:a16="http://schemas.microsoft.com/office/drawing/2014/main" id="{3ECC88AF-9159-4189-8053-250085892750}"/>
              </a:ext>
            </a:extLst>
          </p:cNvPr>
          <p:cNvSpPr/>
          <p:nvPr/>
        </p:nvSpPr>
        <p:spPr bwMode="auto">
          <a:xfrm>
            <a:off x="5084118" y="4560256"/>
            <a:ext cx="1587500" cy="1574800"/>
          </a:xfrm>
          <a:prstGeom prst="rect">
            <a:avLst/>
          </a:prstGeom>
          <a:solidFill>
            <a:srgbClr val="96969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Cross Validation</a:t>
            </a:r>
            <a:r>
              <a:rPr kumimoji="0" lang="en-US" sz="2400" b="0" i="0" u="none" strike="noStrike" cap="none" normalizeH="0">
                <a:ln>
                  <a:noFill/>
                </a:ln>
                <a:solidFill>
                  <a:schemeClr val="tx1"/>
                </a:solidFill>
                <a:effectLst/>
                <a:latin typeface="Arial" charset="0"/>
              </a:rPr>
              <a:t> Set</a:t>
            </a:r>
          </a:p>
          <a:p>
            <a:pPr marL="0" marR="0" indent="0" algn="ctr" defTabSz="914400" rtl="0" eaLnBrk="1" fontAlgn="base" latinLnBrk="0" hangingPunct="1">
              <a:lnSpc>
                <a:spcPct val="100000"/>
              </a:lnSpc>
              <a:spcBef>
                <a:spcPct val="0"/>
              </a:spcBef>
              <a:spcAft>
                <a:spcPct val="0"/>
              </a:spcAft>
              <a:buClrTx/>
              <a:buSzTx/>
              <a:buFontTx/>
              <a:buNone/>
              <a:tabLst/>
            </a:pPr>
            <a:r>
              <a:rPr lang="en-US" sz="2400" baseline="0">
                <a:latin typeface="Arial" charset="0"/>
              </a:rPr>
              <a:t>20%</a:t>
            </a:r>
            <a:endParaRPr kumimoji="0" lang="en-US" sz="24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9A040FE1-8E5C-406E-AF4A-8E7ED415CB09}"/>
              </a:ext>
            </a:extLst>
          </p:cNvPr>
          <p:cNvSpPr/>
          <p:nvPr/>
        </p:nvSpPr>
        <p:spPr bwMode="auto">
          <a:xfrm>
            <a:off x="6798618" y="4560256"/>
            <a:ext cx="1587500" cy="157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sz="2400">
                <a:latin typeface="Arial" charset="0"/>
              </a:rPr>
              <a:t>Test Set</a:t>
            </a:r>
          </a:p>
          <a:p>
            <a:pPr algn="ctr" fontAlgn="base">
              <a:spcBef>
                <a:spcPct val="0"/>
              </a:spcBef>
              <a:spcAft>
                <a:spcPct val="0"/>
              </a:spcAft>
            </a:pPr>
            <a:r>
              <a:rPr lang="en-US" sz="2400">
                <a:latin typeface="Arial" charset="0"/>
              </a:rPr>
              <a:t>20%</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26908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Tình huống phân lớp 2</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039523"/>
            <a:ext cx="9408681" cy="5044452"/>
          </a:xfrm>
        </p:spPr>
        <p:txBody>
          <a:bodyPr>
            <a:normAutofit/>
          </a:bodyPr>
          <a:lstStyle/>
          <a:p>
            <a:pPr marL="0" indent="0" algn="just">
              <a:spcAft>
                <a:spcPts val="683"/>
              </a:spcAft>
              <a:buClr>
                <a:srgbClr val="FF0066"/>
              </a:buClr>
              <a:buNone/>
            </a:pPr>
            <a:endParaRPr lang="en-US" sz="2800">
              <a:solidFill>
                <a:schemeClr val="accent2">
                  <a:lumMod val="50000"/>
                </a:schemeClr>
              </a:solidFill>
              <a:cs typeface="Arial" pitchFamily="34" charset="0"/>
            </a:endParaRPr>
          </a:p>
          <a:p>
            <a:pPr marL="0" indent="0" algn="just">
              <a:spcAft>
                <a:spcPts val="683"/>
              </a:spcAft>
              <a:buClr>
                <a:srgbClr val="FF0066"/>
              </a:buClr>
              <a:buNone/>
            </a:pPr>
            <a:endParaRPr lang="en-US" sz="2800">
              <a:solidFill>
                <a:schemeClr val="accent2">
                  <a:lumMod val="50000"/>
                </a:schemeClr>
              </a:solidFill>
              <a:cs typeface="Arial" pitchFamily="34" charset="0"/>
            </a:endParaRPr>
          </a:p>
          <a:p>
            <a:pPr marL="0" indent="0" algn="just">
              <a:spcAft>
                <a:spcPts val="683"/>
              </a:spcAft>
              <a:buClr>
                <a:srgbClr val="FF0066"/>
              </a:buClr>
              <a:buNone/>
            </a:pPr>
            <a:endParaRPr lang="en-US" sz="2800">
              <a:solidFill>
                <a:schemeClr val="accent2">
                  <a:lumMod val="50000"/>
                </a:schemeClr>
              </a:solidFill>
              <a:cs typeface="Arial" pitchFamily="34" charset="0"/>
            </a:endParaRPr>
          </a:p>
          <a:p>
            <a:pPr marL="0" indent="0" algn="just">
              <a:spcAft>
                <a:spcPts val="683"/>
              </a:spcAft>
              <a:buClr>
                <a:srgbClr val="FF0066"/>
              </a:buClr>
              <a:buNone/>
            </a:pPr>
            <a:endParaRPr lang="en-US" sz="2800">
              <a:solidFill>
                <a:schemeClr val="accent2">
                  <a:lumMod val="50000"/>
                </a:schemeClr>
              </a:solidFill>
              <a:cs typeface="Arial" pitchFamily="34" charset="0"/>
            </a:endParaRPr>
          </a:p>
          <a:p>
            <a:pPr marL="0" indent="0" algn="just">
              <a:spcAft>
                <a:spcPts val="683"/>
              </a:spcAft>
              <a:buClr>
                <a:srgbClr val="FF0066"/>
              </a:buClr>
              <a:buNone/>
            </a:pPr>
            <a:endParaRPr lang="en-US" sz="2800">
              <a:solidFill>
                <a:schemeClr val="accent2">
                  <a:lumMod val="50000"/>
                </a:schemeClr>
              </a:solidFill>
              <a:cs typeface="Arial" pitchFamily="34" charset="0"/>
            </a:endParaRPr>
          </a:p>
          <a:p>
            <a:pPr marL="0" indent="0" algn="just">
              <a:spcAft>
                <a:spcPts val="683"/>
              </a:spcAft>
              <a:buClr>
                <a:srgbClr val="FF0066"/>
              </a:buClr>
              <a:buNone/>
            </a:pP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4</a:t>
            </a:fld>
            <a:endParaRPr lang="vi-VN"/>
          </a:p>
        </p:txBody>
      </p:sp>
      <p:graphicFrame>
        <p:nvGraphicFramePr>
          <p:cNvPr id="8" name="Object 7"/>
          <p:cNvGraphicFramePr>
            <a:graphicFrameLocks noGrp="1" noChangeAspect="1"/>
          </p:cNvGraphicFramePr>
          <p:nvPr>
            <p:extLst>
              <p:ext uri="{D42A27DB-BD31-4B8C-83A1-F6EECF244321}">
                <p14:modId xmlns:p14="http://schemas.microsoft.com/office/powerpoint/2010/main" val="1656414921"/>
              </p:ext>
            </p:extLst>
          </p:nvPr>
        </p:nvGraphicFramePr>
        <p:xfrm>
          <a:off x="679003" y="1124744"/>
          <a:ext cx="9298547" cy="4386635"/>
        </p:xfrm>
        <a:graphic>
          <a:graphicData uri="http://schemas.openxmlformats.org/presentationml/2006/ole">
            <mc:AlternateContent xmlns:mc="http://schemas.openxmlformats.org/markup-compatibility/2006">
              <mc:Choice xmlns:v="urn:schemas-microsoft-com:vml" Requires="v">
                <p:oleObj spid="_x0000_s2455" name="VISIO" r:id="rId4" imgW="4939284" imgH="2802636" progId="Visio.Drawing.11">
                  <p:embed/>
                </p:oleObj>
              </mc:Choice>
              <mc:Fallback>
                <p:oleObj name="VISIO" r:id="rId4" imgW="4939284" imgH="2802636"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003" y="1124744"/>
                        <a:ext cx="9298547" cy="4386635"/>
                      </a:xfrm>
                      <a:prstGeom prst="rect">
                        <a:avLst/>
                      </a:prstGeom>
                      <a:noFill/>
                      <a:ln>
                        <a:noFill/>
                      </a:ln>
                      <a:effectLst/>
                    </p:spPr>
                  </p:pic>
                </p:oleObj>
              </mc:Fallback>
            </mc:AlternateContent>
          </a:graphicData>
        </a:graphic>
      </p:graphicFrame>
      <p:sp>
        <p:nvSpPr>
          <p:cNvPr id="11" name="Text Box 6"/>
          <p:cNvSpPr txBox="1">
            <a:spLocks noChangeArrowheads="1"/>
          </p:cNvSpPr>
          <p:nvPr/>
        </p:nvSpPr>
        <p:spPr bwMode="auto">
          <a:xfrm>
            <a:off x="902178" y="5713443"/>
            <a:ext cx="8417786"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en-US" altLang="en-US" sz="2400">
                <a:solidFill>
                  <a:schemeClr val="accent4">
                    <a:lumMod val="75000"/>
                  </a:schemeClr>
                </a:solidFill>
                <a:cs typeface="Arial" pitchFamily="34" charset="0"/>
              </a:rPr>
              <a:t>Với thông tin của một applicant A, xác định liệu ngân hàng có cho A vay không?</a:t>
            </a:r>
          </a:p>
        </p:txBody>
      </p:sp>
    </p:spTree>
    <p:extLst>
      <p:ext uri="{BB962C8B-B14F-4D97-AF65-F5344CB8AC3E}">
        <p14:creationId xmlns:p14="http://schemas.microsoft.com/office/powerpoint/2010/main" val="33474166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Kiểm thử mô hình</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88833" cy="5344774"/>
          </a:xfrm>
        </p:spPr>
        <p:txBody>
          <a:bodyPr>
            <a:noAutofit/>
          </a:bodyPr>
          <a:lstStyle/>
          <a:p>
            <a:pPr lvl="1" algn="just">
              <a:lnSpc>
                <a:spcPct val="80000"/>
              </a:lnSpc>
              <a:spcAft>
                <a:spcPts val="683"/>
              </a:spcAft>
              <a:buClr>
                <a:srgbClr val="FF0066"/>
              </a:buClr>
              <a:buFont typeface="Arial" pitchFamily="34" charset="0"/>
              <a:buChar char="•"/>
            </a:pPr>
            <a:r>
              <a:rPr lang="en-US" sz="2400">
                <a:solidFill>
                  <a:schemeClr val="accent4">
                    <a:lumMod val="75000"/>
                  </a:schemeClr>
                </a:solidFill>
                <a:latin typeface="Calibri (Body)"/>
                <a:cs typeface="Arial" pitchFamily="34" charset="0"/>
              </a:rPr>
              <a:t>Kiểm thử chéo K-Folds: tập</a:t>
            </a:r>
            <a:r>
              <a:rPr lang="vi-VN" sz="2400">
                <a:solidFill>
                  <a:schemeClr val="accent4">
                    <a:lumMod val="75000"/>
                  </a:schemeClr>
                </a:solidFill>
                <a:latin typeface="Calibri (Body)"/>
                <a:cs typeface="Arial" pitchFamily="34" charset="0"/>
              </a:rPr>
              <a:t> dữ liệu được chia </a:t>
            </a:r>
            <a:r>
              <a:rPr lang="en-US" sz="2400">
                <a:solidFill>
                  <a:schemeClr val="accent4">
                    <a:lumMod val="75000"/>
                  </a:schemeClr>
                </a:solidFill>
                <a:latin typeface="Calibri (Body)"/>
                <a:cs typeface="Arial" pitchFamily="34" charset="0"/>
              </a:rPr>
              <a:t>ngẫu nhiên</a:t>
            </a:r>
            <a:r>
              <a:rPr lang="vi-VN" sz="2400">
                <a:solidFill>
                  <a:schemeClr val="accent4">
                    <a:lumMod val="75000"/>
                  </a:schemeClr>
                </a:solidFill>
                <a:latin typeface="Calibri (Body)"/>
                <a:cs typeface="Arial" pitchFamily="34" charset="0"/>
              </a:rPr>
              <a:t> thành k tập</a:t>
            </a:r>
            <a:r>
              <a:rPr lang="en-US" sz="2400">
                <a:solidFill>
                  <a:schemeClr val="accent4">
                    <a:lumMod val="75000"/>
                  </a:schemeClr>
                </a:solidFill>
                <a:latin typeface="Calibri (Body)"/>
                <a:cs typeface="Arial" pitchFamily="34" charset="0"/>
              </a:rPr>
              <a:t> </a:t>
            </a:r>
            <a:r>
              <a:rPr lang="vi-VN" sz="2400">
                <a:solidFill>
                  <a:schemeClr val="accent4">
                    <a:lumMod val="75000"/>
                  </a:schemeClr>
                </a:solidFill>
                <a:latin typeface="Calibri (Body)"/>
                <a:cs typeface="Arial" pitchFamily="34" charset="0"/>
              </a:rPr>
              <a:t>(folds) có kích thước</a:t>
            </a:r>
            <a:r>
              <a:rPr lang="en-US" sz="2400">
                <a:solidFill>
                  <a:schemeClr val="accent4">
                    <a:lumMod val="75000"/>
                  </a:schemeClr>
                </a:solidFill>
                <a:latin typeface="Calibri (Body)"/>
                <a:cs typeface="Arial" pitchFamily="34" charset="0"/>
              </a:rPr>
              <a:t> </a:t>
            </a:r>
            <a:r>
              <a:rPr lang="vi-VN" sz="2400">
                <a:solidFill>
                  <a:schemeClr val="accent4">
                    <a:lumMod val="75000"/>
                  </a:schemeClr>
                </a:solidFill>
                <a:latin typeface="Calibri (Body)"/>
                <a:cs typeface="Arial" pitchFamily="34" charset="0"/>
              </a:rPr>
              <a:t>xấp xỉ </a:t>
            </a:r>
            <a:r>
              <a:rPr lang="en-US" sz="2400">
                <a:solidFill>
                  <a:schemeClr val="accent4">
                    <a:lumMod val="75000"/>
                  </a:schemeClr>
                </a:solidFill>
                <a:latin typeface="Calibri (Body)"/>
                <a:cs typeface="Arial" pitchFamily="34" charset="0"/>
              </a:rPr>
              <a:t>và không giao nhau D</a:t>
            </a:r>
            <a:r>
              <a:rPr lang="en-US" sz="2400" baseline="-25000">
                <a:solidFill>
                  <a:schemeClr val="accent4">
                    <a:lumMod val="75000"/>
                  </a:schemeClr>
                </a:solidFill>
                <a:latin typeface="Calibri (Body)"/>
                <a:cs typeface="Arial" pitchFamily="34" charset="0"/>
              </a:rPr>
              <a:t>1</a:t>
            </a:r>
            <a:r>
              <a:rPr lang="en-US" sz="2400">
                <a:solidFill>
                  <a:schemeClr val="accent4">
                    <a:lumMod val="75000"/>
                  </a:schemeClr>
                </a:solidFill>
                <a:latin typeface="Calibri (Body)"/>
                <a:cs typeface="Arial" pitchFamily="34" charset="0"/>
              </a:rPr>
              <a:t>, D</a:t>
            </a:r>
            <a:r>
              <a:rPr lang="en-US" sz="2400" baseline="-25000">
                <a:solidFill>
                  <a:schemeClr val="accent4">
                    <a:lumMod val="75000"/>
                  </a:schemeClr>
                </a:solidFill>
                <a:latin typeface="Calibri (Body)"/>
                <a:cs typeface="Arial" pitchFamily="34" charset="0"/>
              </a:rPr>
              <a:t>2</a:t>
            </a:r>
            <a:r>
              <a:rPr lang="en-US" sz="2400">
                <a:solidFill>
                  <a:schemeClr val="accent4">
                    <a:lumMod val="75000"/>
                  </a:schemeClr>
                </a:solidFill>
                <a:latin typeface="Calibri (Body)"/>
                <a:cs typeface="Arial" pitchFamily="34" charset="0"/>
              </a:rPr>
              <a:t>,…,D</a:t>
            </a:r>
            <a:r>
              <a:rPr lang="en-US" sz="2400" baseline="-25000">
                <a:solidFill>
                  <a:schemeClr val="accent4">
                    <a:lumMod val="75000"/>
                  </a:schemeClr>
                </a:solidFill>
                <a:latin typeface="Calibri (Body)"/>
                <a:cs typeface="Arial" pitchFamily="34" charset="0"/>
              </a:rPr>
              <a:t>k</a:t>
            </a:r>
            <a:endParaRPr lang="en-US" sz="2400">
              <a:solidFill>
                <a:schemeClr val="accent4">
                  <a:lumMod val="75000"/>
                </a:schemeClr>
              </a:solidFill>
              <a:latin typeface="Calibri (Body)"/>
              <a:cs typeface="Arial" pitchFamily="34" charset="0"/>
            </a:endParaRPr>
          </a:p>
          <a:p>
            <a:pPr marL="1365250" lvl="3" indent="-258763" algn="just">
              <a:lnSpc>
                <a:spcPct val="80000"/>
              </a:lnSpc>
              <a:spcAft>
                <a:spcPts val="683"/>
              </a:spcAft>
              <a:buClr>
                <a:srgbClr val="FF0066"/>
              </a:buClr>
            </a:pPr>
            <a:r>
              <a:rPr lang="en-US" sz="2000">
                <a:solidFill>
                  <a:schemeClr val="accent4">
                    <a:lumMod val="75000"/>
                  </a:schemeClr>
                </a:solidFill>
                <a:latin typeface="Calibri (Body)"/>
                <a:cs typeface="Arial" pitchFamily="34" charset="0"/>
              </a:rPr>
              <a:t>Quá trình huấn luyện và kiểm thử sẽ được thực hiện k lần.</a:t>
            </a:r>
          </a:p>
          <a:p>
            <a:pPr marL="1365250" lvl="3" indent="-258763" algn="just">
              <a:lnSpc>
                <a:spcPct val="80000"/>
              </a:lnSpc>
              <a:spcAft>
                <a:spcPts val="683"/>
              </a:spcAft>
              <a:buClr>
                <a:srgbClr val="FF0066"/>
              </a:buClr>
            </a:pPr>
            <a:r>
              <a:rPr lang="en-US" sz="2000">
                <a:solidFill>
                  <a:schemeClr val="accent4">
                    <a:lumMod val="75000"/>
                  </a:schemeClr>
                </a:solidFill>
                <a:latin typeface="Calibri (Body)"/>
                <a:cs typeface="Arial" pitchFamily="34" charset="0"/>
              </a:rPr>
              <a:t>Tại lần lặp thứ i tập dữ liệu D</a:t>
            </a:r>
            <a:r>
              <a:rPr lang="en-US" sz="2000" baseline="-25000">
                <a:solidFill>
                  <a:schemeClr val="accent4">
                    <a:lumMod val="75000"/>
                  </a:schemeClr>
                </a:solidFill>
                <a:latin typeface="Calibri (Body)"/>
                <a:cs typeface="Arial" pitchFamily="34" charset="0"/>
              </a:rPr>
              <a:t>i</a:t>
            </a:r>
            <a:r>
              <a:rPr lang="en-US" sz="2000">
                <a:solidFill>
                  <a:schemeClr val="accent4">
                    <a:lumMod val="75000"/>
                  </a:schemeClr>
                </a:solidFill>
                <a:latin typeface="Calibri (Body)"/>
                <a:cs typeface="Arial" pitchFamily="34" charset="0"/>
              </a:rPr>
              <a:t> được dùng làm dữ liệu test, (k-1) tập dữ liệu còn lại được gộp thành tập dữ liệu huấn luyện.</a:t>
            </a:r>
          </a:p>
          <a:p>
            <a:pPr marL="1365250" lvl="3" indent="-258763" algn="just">
              <a:lnSpc>
                <a:spcPct val="80000"/>
              </a:lnSpc>
              <a:spcAft>
                <a:spcPts val="683"/>
              </a:spcAft>
              <a:buClr>
                <a:srgbClr val="FF0066"/>
              </a:buClr>
            </a:pPr>
            <a:r>
              <a:rPr lang="en-US" sz="2000">
                <a:solidFill>
                  <a:schemeClr val="accent4">
                    <a:lumMod val="75000"/>
                  </a:schemeClr>
                </a:solidFill>
                <a:latin typeface="Calibri (Body)"/>
                <a:cs typeface="Arial" pitchFamily="34" charset="0"/>
              </a:rPr>
              <a:t>Đảm bảo tính ngẫu nhiên và tính chính xác do bất kỳ phần tử nào cũng được làm dữ liệu test một lần, làm dữ liệu huấn luyện (k-1) lần.</a:t>
            </a:r>
          </a:p>
          <a:p>
            <a:pPr marL="1365250" lvl="3" indent="-258763" algn="just">
              <a:lnSpc>
                <a:spcPct val="80000"/>
              </a:lnSpc>
              <a:spcAft>
                <a:spcPts val="683"/>
              </a:spcAft>
              <a:buClr>
                <a:srgbClr val="FF0066"/>
              </a:buClr>
            </a:pPr>
            <a:r>
              <a:rPr lang="en-US" sz="2000">
                <a:solidFill>
                  <a:schemeClr val="accent4">
                    <a:lumMod val="75000"/>
                  </a:schemeClr>
                </a:solidFill>
                <a:latin typeface="Calibri (Body)"/>
                <a:cs typeface="Arial" pitchFamily="34" charset="0"/>
              </a:rPr>
              <a:t>Kết quả đánh giá cuối cùng sẽ được tổng hợp lại từ k kết quả thực nghiệm</a:t>
            </a:r>
            <a:endParaRPr lang="en-US" sz="2000">
              <a:solidFill>
                <a:schemeClr val="accent4">
                  <a:lumMod val="50000"/>
                </a:schemeClr>
              </a:solidFill>
              <a:latin typeface="Calibri (Body)"/>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40</a:t>
            </a:fld>
            <a:endParaRPr lang="vi-VN"/>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426" y="3956173"/>
            <a:ext cx="4392488" cy="2400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7886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Độ chính xác của mô hình phân lớp</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88833" cy="5344774"/>
          </a:xfrm>
        </p:spPr>
        <p:txBody>
          <a:bodyPr>
            <a:noAutofit/>
          </a:bodyPr>
          <a:lstStyle/>
          <a:p>
            <a:pPr algn="just">
              <a:lnSpc>
                <a:spcPct val="80000"/>
              </a:lnSpc>
              <a:spcAft>
                <a:spcPts val="683"/>
              </a:spcAft>
              <a:buClr>
                <a:srgbClr val="FF0066"/>
              </a:buClr>
              <a:buFont typeface="Wingdings 2" pitchFamily="18" charset="2"/>
              <a:buChar char="®"/>
            </a:pPr>
            <a:r>
              <a:rPr lang="en-US" sz="2400">
                <a:solidFill>
                  <a:schemeClr val="accent1">
                    <a:lumMod val="50000"/>
                  </a:schemeClr>
                </a:solidFill>
                <a:latin typeface="Calibri" panose="020F0502020204030204" pitchFamily="34" charset="0"/>
                <a:cs typeface="Calibri" panose="020F0502020204030204" pitchFamily="34" charset="0"/>
              </a:rPr>
              <a:t>Trong bài toán phân lớp, sau khi mô hình đưa ra được kết quả dự đoán của mình, làm thế nào có thể biết rằng mô hình đã dự đoán chính xác hay không?</a:t>
            </a:r>
          </a:p>
          <a:p>
            <a:pPr algn="just">
              <a:lnSpc>
                <a:spcPct val="80000"/>
              </a:lnSpc>
              <a:spcAft>
                <a:spcPts val="683"/>
              </a:spcAft>
              <a:buClr>
                <a:srgbClr val="FF0066"/>
              </a:buClr>
              <a:buFont typeface="Wingdings 2" pitchFamily="18" charset="2"/>
              <a:buChar char="®"/>
            </a:pPr>
            <a:r>
              <a:rPr lang="en-US" sz="2400">
                <a:solidFill>
                  <a:schemeClr val="accent1">
                    <a:lumMod val="50000"/>
                  </a:schemeClr>
                </a:solidFill>
                <a:latin typeface="Calibri" panose="020F0502020204030204" pitchFamily="34" charset="0"/>
                <a:cs typeface="Calibri" panose="020F0502020204030204" pitchFamily="34" charset="0"/>
              </a:rPr>
              <a:t>Tuy nhiên trong thực tế, mô hình có độ chính xác cao là chưa đủ, nó có thể vẫn gây ra những sai lầm nghiêm trọng khi trong số phần trăm thấp còn lại dự đoán nhầm mà lớp nhầm đó có ý nghĩa quan trọng hơn.  </a:t>
            </a:r>
          </a:p>
          <a:p>
            <a:pPr marL="742950" marR="0" lvl="1" indent="-285750" algn="just" defTabSz="914400" rtl="0" eaLnBrk="1" fontAlgn="base" latinLnBrk="0" hangingPunct="1">
              <a:lnSpc>
                <a:spcPct val="100000"/>
              </a:lnSpc>
              <a:spcBef>
                <a:spcPct val="20000"/>
              </a:spcBef>
              <a:spcAft>
                <a:spcPct val="0"/>
              </a:spcAft>
              <a:buClr>
                <a:srgbClr val="FF6600"/>
              </a:buClr>
              <a:buSzTx/>
              <a:buFont typeface="Wingdings" pitchFamily="2" charset="2"/>
              <a:buChar char="§"/>
              <a:tabLst/>
              <a:defRPr/>
            </a:pPr>
            <a:r>
              <a:rPr lang="en-US" sz="2000">
                <a:solidFill>
                  <a:schemeClr val="accent4">
                    <a:lumMod val="75000"/>
                  </a:schemeClr>
                </a:solidFill>
                <a:latin typeface="Calibri (Body)"/>
                <a:cs typeface="Arial" pitchFamily="34" charset="0"/>
              </a:rPr>
              <a:t>Việc dự đoán </a:t>
            </a:r>
            <a:r>
              <a:rPr lang="vi-VN" sz="2000">
                <a:solidFill>
                  <a:schemeClr val="accent4">
                    <a:lumMod val="75000"/>
                  </a:schemeClr>
                </a:solidFill>
                <a:latin typeface="Calibri (Body)"/>
                <a:cs typeface="Arial" pitchFamily="34" charset="0"/>
              </a:rPr>
              <a:t>nhầm </a:t>
            </a:r>
            <a:r>
              <a:rPr lang="en-US" sz="2000">
                <a:solidFill>
                  <a:schemeClr val="accent4">
                    <a:lumMod val="75000"/>
                  </a:schemeClr>
                </a:solidFill>
                <a:latin typeface="Calibri (Body)"/>
                <a:cs typeface="Arial" pitchFamily="34" charset="0"/>
              </a:rPr>
              <a:t>e</a:t>
            </a:r>
            <a:r>
              <a:rPr lang="vi-VN" sz="2000">
                <a:solidFill>
                  <a:schemeClr val="accent4">
                    <a:lumMod val="75000"/>
                  </a:schemeClr>
                </a:solidFill>
                <a:latin typeface="Calibri (Body)"/>
                <a:cs typeface="Arial" pitchFamily="34" charset="0"/>
              </a:rPr>
              <a:t>mail quan trọng thành </a:t>
            </a:r>
            <a:r>
              <a:rPr lang="en-US" sz="2000">
                <a:solidFill>
                  <a:schemeClr val="accent4">
                    <a:lumMod val="75000"/>
                  </a:schemeClr>
                </a:solidFill>
                <a:latin typeface="Calibri (Body)"/>
                <a:cs typeface="Arial" pitchFamily="34" charset="0"/>
              </a:rPr>
              <a:t>e</a:t>
            </a:r>
            <a:r>
              <a:rPr lang="vi-VN" sz="2000">
                <a:solidFill>
                  <a:schemeClr val="accent4">
                    <a:lumMod val="75000"/>
                  </a:schemeClr>
                </a:solidFill>
                <a:latin typeface="Calibri (Body)"/>
                <a:cs typeface="Arial" pitchFamily="34" charset="0"/>
              </a:rPr>
              <a:t>mail spam nguy hiểm hơn là bỏ sót </a:t>
            </a:r>
            <a:r>
              <a:rPr lang="en-US" sz="2000">
                <a:solidFill>
                  <a:schemeClr val="accent4">
                    <a:lumMod val="75000"/>
                  </a:schemeClr>
                </a:solidFill>
                <a:latin typeface="Calibri (Body)"/>
                <a:cs typeface="Arial" pitchFamily="34" charset="0"/>
              </a:rPr>
              <a:t>e</a:t>
            </a:r>
            <a:r>
              <a:rPr lang="vi-VN" sz="2000">
                <a:solidFill>
                  <a:schemeClr val="accent4">
                    <a:lumMod val="75000"/>
                  </a:schemeClr>
                </a:solidFill>
                <a:latin typeface="Calibri (Body)"/>
                <a:cs typeface="Arial" pitchFamily="34" charset="0"/>
              </a:rPr>
              <a:t>mail spam</a:t>
            </a:r>
            <a:r>
              <a:rPr lang="en-US" sz="2000">
                <a:solidFill>
                  <a:schemeClr val="accent4">
                    <a:lumMod val="75000"/>
                  </a:schemeClr>
                </a:solidFill>
                <a:latin typeface="Calibri (Body)"/>
                <a:cs typeface="Arial" pitchFamily="34" charset="0"/>
              </a:rPr>
              <a:t>.</a:t>
            </a:r>
          </a:p>
          <a:p>
            <a:pPr marL="742950" marR="0" lvl="1" indent="-285750" algn="just" defTabSz="914400" rtl="0" eaLnBrk="1" fontAlgn="base" latinLnBrk="0" hangingPunct="1">
              <a:lnSpc>
                <a:spcPct val="100000"/>
              </a:lnSpc>
              <a:spcBef>
                <a:spcPct val="20000"/>
              </a:spcBef>
              <a:spcAft>
                <a:spcPct val="0"/>
              </a:spcAft>
              <a:buClr>
                <a:srgbClr val="FF6600"/>
              </a:buClr>
              <a:buSzTx/>
              <a:buFont typeface="Wingdings" pitchFamily="2" charset="2"/>
              <a:buChar char="§"/>
              <a:tabLst/>
              <a:defRPr/>
            </a:pPr>
            <a:r>
              <a:rPr lang="en-US" sz="2000">
                <a:solidFill>
                  <a:schemeClr val="accent4">
                    <a:lumMod val="75000"/>
                  </a:schemeClr>
                </a:solidFill>
                <a:latin typeface="Calibri (Body)"/>
                <a:cs typeface="Arial" pitchFamily="34" charset="0"/>
              </a:rPr>
              <a:t>Trong bài toán chuẩn đoán ung thư, nếu 100 người cần chuẩn đoán có 10 người bị ung thư mà mô hình dự đoán cả 100 người không bị ung thư thì độ chính xác mô hình là 90%, khá cao. Nhưng việc bỏ qua 10 người bị ung thư thì mô hình không còn đáng tin cậy.</a:t>
            </a:r>
          </a:p>
          <a:p>
            <a:pPr marL="0" marR="0" lvl="0" indent="0" algn="just" defTabSz="914400" rtl="0" eaLnBrk="1" fontAlgn="base" latinLnBrk="0" hangingPunct="1">
              <a:lnSpc>
                <a:spcPct val="100000"/>
              </a:lnSpc>
              <a:spcBef>
                <a:spcPct val="20000"/>
              </a:spcBef>
              <a:spcAft>
                <a:spcPct val="0"/>
              </a:spcAft>
              <a:buClr>
                <a:srgbClr val="E68200"/>
              </a:buClr>
              <a:buSzTx/>
              <a:buFont typeface="Wingdings" pitchFamily="2" charset="2"/>
              <a:buNone/>
              <a:tabLst/>
              <a:defRPr/>
            </a:pPr>
            <a:r>
              <a:rPr kumimoji="0" lang="en-US" sz="2400" b="0" i="0" u="none" strike="noStrike" kern="0" cap="none" spc="0" normalizeH="0" baseline="0" noProof="0">
                <a:ln>
                  <a:noFill/>
                </a:ln>
                <a:solidFill>
                  <a:srgbClr val="0033CC"/>
                </a:solidFill>
                <a:effectLst/>
                <a:uLnTx/>
                <a:uFillTx/>
                <a:latin typeface="Cambria"/>
                <a:ea typeface="+mn-ea"/>
                <a:cs typeface="+mn-cs"/>
                <a:sym typeface="Wingdings" panose="05000000000000000000" pitchFamily="2" charset="2"/>
              </a:rPr>
              <a:t> Đánh giá độ chính xác của mô hình sử dụng Ma trận nhầm lẫn</a:t>
            </a:r>
            <a:endParaRPr kumimoji="0" lang="en-US" sz="2400" b="0" i="0" u="none" strike="noStrike" kern="0" cap="none" spc="0" normalizeH="0" baseline="0" noProof="0">
              <a:ln>
                <a:noFill/>
              </a:ln>
              <a:solidFill>
                <a:srgbClr val="0033CC"/>
              </a:solidFill>
              <a:effectLst/>
              <a:uLnTx/>
              <a:uFillTx/>
              <a:latin typeface="Cambria"/>
              <a:ea typeface="+mn-ea"/>
              <a:cs typeface="+mn-cs"/>
            </a:endParaRPr>
          </a:p>
          <a:p>
            <a:pPr marL="520523" lvl="1" indent="0" algn="just">
              <a:lnSpc>
                <a:spcPct val="80000"/>
              </a:lnSpc>
              <a:spcAft>
                <a:spcPts val="683"/>
              </a:spcAft>
              <a:buClr>
                <a:srgbClr val="FF0066"/>
              </a:buClr>
              <a:buNone/>
            </a:pPr>
            <a:r>
              <a:rPr lang="en-US" sz="2800">
                <a:solidFill>
                  <a:schemeClr val="accent1">
                    <a:lumMod val="50000"/>
                  </a:schemeClr>
                </a:solidFill>
                <a:cs typeface="Arial" pitchFamily="34" charset="0"/>
              </a:rPr>
              <a:t>      </a:t>
            </a: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41</a:t>
            </a:fld>
            <a:endParaRPr lang="vi-VN"/>
          </a:p>
        </p:txBody>
      </p:sp>
    </p:spTree>
    <p:extLst>
      <p:ext uri="{BB962C8B-B14F-4D97-AF65-F5344CB8AC3E}">
        <p14:creationId xmlns:p14="http://schemas.microsoft.com/office/powerpoint/2010/main" val="35387240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Ma trận nhầm lẫn</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842020" cy="5344774"/>
          </a:xfrm>
        </p:spPr>
        <p:txBody>
          <a:bodyPr>
            <a:noAutofit/>
          </a:bodyPr>
          <a:lstStyle/>
          <a:p>
            <a:pPr algn="just">
              <a:lnSpc>
                <a:spcPct val="80000"/>
              </a:lnSpc>
              <a:spcAft>
                <a:spcPts val="683"/>
              </a:spcAft>
              <a:buClr>
                <a:srgbClr val="FF0066"/>
              </a:buClr>
              <a:buFont typeface="Wingdings 2" pitchFamily="18" charset="2"/>
              <a:buChar char="®"/>
            </a:pPr>
            <a:r>
              <a:rPr lang="en-US" sz="2800" err="1">
                <a:solidFill>
                  <a:schemeClr val="accent1">
                    <a:lumMod val="50000"/>
                  </a:schemeClr>
                </a:solidFill>
                <a:cs typeface="Arial" pitchFamily="34" charset="0"/>
              </a:rPr>
              <a:t>Để</a:t>
            </a:r>
            <a:r>
              <a:rPr lang="en-US" sz="2800">
                <a:solidFill>
                  <a:schemeClr val="accent1">
                    <a:lumMod val="50000"/>
                  </a:schemeClr>
                </a:solidFill>
                <a:cs typeface="Arial" pitchFamily="34" charset="0"/>
              </a:rPr>
              <a:t> </a:t>
            </a:r>
            <a:r>
              <a:rPr lang="en-US" sz="2800" err="1">
                <a:solidFill>
                  <a:schemeClr val="accent1">
                    <a:lumMod val="50000"/>
                  </a:schemeClr>
                </a:solidFill>
                <a:cs typeface="Arial" pitchFamily="34" charset="0"/>
              </a:rPr>
              <a:t>đánh</a:t>
            </a:r>
            <a:r>
              <a:rPr lang="en-US" sz="2800">
                <a:solidFill>
                  <a:schemeClr val="accent1">
                    <a:lumMod val="50000"/>
                  </a:schemeClr>
                </a:solidFill>
                <a:cs typeface="Arial" pitchFamily="34" charset="0"/>
              </a:rPr>
              <a:t> </a:t>
            </a:r>
            <a:r>
              <a:rPr lang="en-US" sz="2800" err="1">
                <a:solidFill>
                  <a:schemeClr val="accent1">
                    <a:lumMod val="50000"/>
                  </a:schemeClr>
                </a:solidFill>
                <a:cs typeface="Arial" pitchFamily="34" charset="0"/>
              </a:rPr>
              <a:t>giá</a:t>
            </a:r>
            <a:r>
              <a:rPr lang="en-US" sz="2800">
                <a:solidFill>
                  <a:schemeClr val="accent1">
                    <a:lumMod val="50000"/>
                  </a:schemeClr>
                </a:solidFill>
                <a:cs typeface="Arial" pitchFamily="34" charset="0"/>
              </a:rPr>
              <a:t> </a:t>
            </a:r>
            <a:r>
              <a:rPr lang="en-US" sz="2800" err="1">
                <a:solidFill>
                  <a:schemeClr val="accent1">
                    <a:lumMod val="50000"/>
                  </a:schemeClr>
                </a:solidFill>
                <a:cs typeface="Arial" pitchFamily="34" charset="0"/>
              </a:rPr>
              <a:t>độ</a:t>
            </a:r>
            <a:r>
              <a:rPr lang="en-US" sz="2800">
                <a:solidFill>
                  <a:schemeClr val="accent1">
                    <a:lumMod val="50000"/>
                  </a:schemeClr>
                </a:solidFill>
                <a:cs typeface="Arial" pitchFamily="34" charset="0"/>
              </a:rPr>
              <a:t> </a:t>
            </a:r>
            <a:r>
              <a:rPr lang="en-US" sz="2800" err="1">
                <a:solidFill>
                  <a:schemeClr val="accent1">
                    <a:lumMod val="50000"/>
                  </a:schemeClr>
                </a:solidFill>
                <a:cs typeface="Arial" pitchFamily="34" charset="0"/>
              </a:rPr>
              <a:t>chính</a:t>
            </a:r>
            <a:r>
              <a:rPr lang="en-US" sz="2800">
                <a:solidFill>
                  <a:schemeClr val="accent1">
                    <a:lumMod val="50000"/>
                  </a:schemeClr>
                </a:solidFill>
                <a:cs typeface="Arial" pitchFamily="34" charset="0"/>
              </a:rPr>
              <a:t> </a:t>
            </a:r>
            <a:r>
              <a:rPr lang="en-US" sz="2800" err="1">
                <a:solidFill>
                  <a:schemeClr val="accent1">
                    <a:lumMod val="50000"/>
                  </a:schemeClr>
                </a:solidFill>
                <a:cs typeface="Arial" pitchFamily="34" charset="0"/>
              </a:rPr>
              <a:t>xác</a:t>
            </a:r>
            <a:r>
              <a:rPr lang="en-US" sz="2800">
                <a:solidFill>
                  <a:schemeClr val="accent1">
                    <a:lumMod val="50000"/>
                  </a:schemeClr>
                </a:solidFill>
                <a:cs typeface="Arial" pitchFamily="34" charset="0"/>
              </a:rPr>
              <a:t> </a:t>
            </a:r>
            <a:r>
              <a:rPr lang="en-US" sz="2800" err="1">
                <a:solidFill>
                  <a:schemeClr val="accent1">
                    <a:lumMod val="50000"/>
                  </a:schemeClr>
                </a:solidFill>
                <a:cs typeface="Arial" pitchFamily="34" charset="0"/>
              </a:rPr>
              <a:t>của</a:t>
            </a:r>
            <a:r>
              <a:rPr lang="en-US" sz="2800">
                <a:solidFill>
                  <a:schemeClr val="accent1">
                    <a:lumMod val="50000"/>
                  </a:schemeClr>
                </a:solidFill>
                <a:cs typeface="Arial" pitchFamily="34" charset="0"/>
              </a:rPr>
              <a:t> </a:t>
            </a:r>
            <a:r>
              <a:rPr lang="en-US" sz="2800" err="1">
                <a:solidFill>
                  <a:schemeClr val="accent1">
                    <a:lumMod val="50000"/>
                  </a:schemeClr>
                </a:solidFill>
                <a:cs typeface="Arial" pitchFamily="34" charset="0"/>
              </a:rPr>
              <a:t>mô</a:t>
            </a:r>
            <a:r>
              <a:rPr lang="en-US" sz="2800">
                <a:solidFill>
                  <a:schemeClr val="accent1">
                    <a:lumMod val="50000"/>
                  </a:schemeClr>
                </a:solidFill>
                <a:cs typeface="Arial" pitchFamily="34" charset="0"/>
              </a:rPr>
              <a:t> </a:t>
            </a:r>
            <a:r>
              <a:rPr lang="en-US" sz="2800" err="1">
                <a:solidFill>
                  <a:schemeClr val="accent1">
                    <a:lumMod val="50000"/>
                  </a:schemeClr>
                </a:solidFill>
                <a:cs typeface="Arial" pitchFamily="34" charset="0"/>
              </a:rPr>
              <a:t>hình</a:t>
            </a:r>
            <a:r>
              <a:rPr lang="en-US" sz="2800">
                <a:solidFill>
                  <a:schemeClr val="accent1">
                    <a:lumMod val="50000"/>
                  </a:schemeClr>
                </a:solidFill>
                <a:cs typeface="Arial" pitchFamily="34" charset="0"/>
              </a:rPr>
              <a:t> </a:t>
            </a:r>
            <a:r>
              <a:rPr lang="en-US" sz="2800" err="1">
                <a:solidFill>
                  <a:schemeClr val="accent1">
                    <a:lumMod val="50000"/>
                  </a:schemeClr>
                </a:solidFill>
                <a:cs typeface="Arial" pitchFamily="34" charset="0"/>
              </a:rPr>
              <a:t>phân</a:t>
            </a:r>
            <a:r>
              <a:rPr lang="en-US" sz="2800">
                <a:solidFill>
                  <a:schemeClr val="accent1">
                    <a:lumMod val="50000"/>
                  </a:schemeClr>
                </a:solidFill>
                <a:cs typeface="Arial" pitchFamily="34" charset="0"/>
              </a:rPr>
              <a:t> </a:t>
            </a:r>
            <a:r>
              <a:rPr lang="en-US" sz="2800" err="1">
                <a:solidFill>
                  <a:schemeClr val="accent1">
                    <a:lumMod val="50000"/>
                  </a:schemeClr>
                </a:solidFill>
                <a:cs typeface="Arial" pitchFamily="34" charset="0"/>
              </a:rPr>
              <a:t>lớp</a:t>
            </a:r>
            <a:r>
              <a:rPr lang="en-US" sz="2800">
                <a:solidFill>
                  <a:schemeClr val="accent1">
                    <a:lumMod val="50000"/>
                  </a:schemeClr>
                </a:solidFill>
                <a:cs typeface="Arial" pitchFamily="34" charset="0"/>
              </a:rPr>
              <a:t> ta </a:t>
            </a:r>
            <a:r>
              <a:rPr lang="en-US" sz="2800" err="1">
                <a:solidFill>
                  <a:schemeClr val="accent1">
                    <a:lumMod val="50000"/>
                  </a:schemeClr>
                </a:solidFill>
                <a:cs typeface="Arial" pitchFamily="34" charset="0"/>
              </a:rPr>
              <a:t>xác</a:t>
            </a:r>
            <a:r>
              <a:rPr lang="en-US" sz="2800">
                <a:solidFill>
                  <a:schemeClr val="accent1">
                    <a:lumMod val="50000"/>
                  </a:schemeClr>
                </a:solidFill>
                <a:cs typeface="Arial" pitchFamily="34" charset="0"/>
              </a:rPr>
              <a:t> </a:t>
            </a:r>
            <a:r>
              <a:rPr lang="en-US" sz="2800" err="1">
                <a:solidFill>
                  <a:schemeClr val="accent1">
                    <a:lumMod val="50000"/>
                  </a:schemeClr>
                </a:solidFill>
                <a:cs typeface="Arial" pitchFamily="34" charset="0"/>
              </a:rPr>
              <a:t>định</a:t>
            </a:r>
            <a:r>
              <a:rPr lang="en-US" sz="2800">
                <a:solidFill>
                  <a:schemeClr val="accent1">
                    <a:lumMod val="50000"/>
                  </a:schemeClr>
                </a:solidFill>
                <a:cs typeface="Arial" pitchFamily="34" charset="0"/>
              </a:rPr>
              <a:t> các giá trị của ma </a:t>
            </a:r>
            <a:r>
              <a:rPr lang="en-US" sz="2800" err="1">
                <a:solidFill>
                  <a:schemeClr val="accent1">
                    <a:lumMod val="50000"/>
                  </a:schemeClr>
                </a:solidFill>
                <a:cs typeface="Arial" pitchFamily="34" charset="0"/>
              </a:rPr>
              <a:t>trận</a:t>
            </a:r>
            <a:r>
              <a:rPr lang="en-US" sz="2800">
                <a:solidFill>
                  <a:schemeClr val="accent1">
                    <a:lumMod val="50000"/>
                  </a:schemeClr>
                </a:solidFill>
                <a:cs typeface="Arial" pitchFamily="34" charset="0"/>
              </a:rPr>
              <a:t> nhầm lẫn (confusion matrix) sau:</a:t>
            </a:r>
          </a:p>
          <a:p>
            <a:pPr marL="0" indent="0" algn="just">
              <a:lnSpc>
                <a:spcPct val="80000"/>
              </a:lnSpc>
              <a:spcAft>
                <a:spcPts val="683"/>
              </a:spcAft>
              <a:buClr>
                <a:srgbClr val="FF0066"/>
              </a:buClr>
              <a:buNone/>
            </a:pPr>
            <a:endParaRPr lang="en-US" sz="2800">
              <a:solidFill>
                <a:schemeClr val="accent1">
                  <a:lumMod val="50000"/>
                </a:schemeClr>
              </a:solidFill>
              <a:cs typeface="Arial" pitchFamily="34" charset="0"/>
            </a:endParaRPr>
          </a:p>
          <a:p>
            <a:pPr marL="0" indent="0" algn="just">
              <a:lnSpc>
                <a:spcPct val="80000"/>
              </a:lnSpc>
              <a:spcAft>
                <a:spcPts val="683"/>
              </a:spcAft>
              <a:buClr>
                <a:srgbClr val="FF0066"/>
              </a:buClr>
              <a:buNone/>
            </a:pPr>
            <a:endParaRPr lang="en-US" sz="2800">
              <a:solidFill>
                <a:schemeClr val="accent1">
                  <a:lumMod val="50000"/>
                </a:schemeClr>
              </a:solidFill>
              <a:cs typeface="Arial" pitchFamily="34" charset="0"/>
            </a:endParaRPr>
          </a:p>
          <a:p>
            <a:pPr marL="0" indent="0" algn="just">
              <a:lnSpc>
                <a:spcPct val="80000"/>
              </a:lnSpc>
              <a:spcAft>
                <a:spcPts val="683"/>
              </a:spcAft>
              <a:buClr>
                <a:srgbClr val="FF0066"/>
              </a:buClr>
              <a:buNone/>
            </a:pPr>
            <a:endParaRPr lang="en-US" sz="2800">
              <a:solidFill>
                <a:schemeClr val="accent1">
                  <a:lumMod val="50000"/>
                </a:schemeClr>
              </a:solidFill>
              <a:cs typeface="Arial" pitchFamily="34" charset="0"/>
            </a:endParaRPr>
          </a:p>
          <a:p>
            <a:pPr marL="0" indent="0" algn="just">
              <a:lnSpc>
                <a:spcPct val="80000"/>
              </a:lnSpc>
              <a:spcAft>
                <a:spcPts val="683"/>
              </a:spcAft>
              <a:buClr>
                <a:srgbClr val="FF0066"/>
              </a:buClr>
              <a:buNone/>
            </a:pPr>
            <a:endParaRPr lang="en-US" sz="2800">
              <a:solidFill>
                <a:schemeClr val="accent1">
                  <a:lumMod val="50000"/>
                </a:schemeClr>
              </a:solidFill>
              <a:cs typeface="Arial" pitchFamily="34" charset="0"/>
            </a:endParaRPr>
          </a:p>
          <a:p>
            <a:pPr marL="798357" lvl="1" indent="-342900" algn="just">
              <a:lnSpc>
                <a:spcPct val="80000"/>
              </a:lnSpc>
              <a:spcAft>
                <a:spcPts val="683"/>
              </a:spcAft>
              <a:buClr>
                <a:srgbClr val="FF0066"/>
              </a:buClr>
              <a:buFont typeface="Arial" pitchFamily="34" charset="0"/>
              <a:buChar char="•"/>
            </a:pPr>
            <a:r>
              <a:rPr lang="en-US" sz="2000">
                <a:solidFill>
                  <a:schemeClr val="accent4">
                    <a:lumMod val="50000"/>
                  </a:schemeClr>
                </a:solidFill>
                <a:cs typeface="Arial" pitchFamily="34" charset="0"/>
              </a:rPr>
              <a:t>TP (true positive): Thực tế là lớp positive và </a:t>
            </a:r>
            <a:r>
              <a:rPr lang="en-US" sz="2000" err="1">
                <a:solidFill>
                  <a:schemeClr val="accent4">
                    <a:lumMod val="50000"/>
                  </a:schemeClr>
                </a:solidFill>
                <a:cs typeface="Arial" pitchFamily="34" charset="0"/>
              </a:rPr>
              <a:t>được</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dự</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đoán</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đúng</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lớp</a:t>
            </a:r>
            <a:r>
              <a:rPr lang="en-US" sz="2000">
                <a:solidFill>
                  <a:schemeClr val="accent4">
                    <a:lumMod val="50000"/>
                  </a:schemeClr>
                </a:solidFill>
                <a:cs typeface="Arial" pitchFamily="34" charset="0"/>
              </a:rPr>
              <a:t> positive.</a:t>
            </a:r>
          </a:p>
          <a:p>
            <a:pPr marL="798357" lvl="1" indent="-342900" algn="just">
              <a:lnSpc>
                <a:spcPct val="80000"/>
              </a:lnSpc>
              <a:spcAft>
                <a:spcPts val="683"/>
              </a:spcAft>
              <a:buClr>
                <a:srgbClr val="FF0066"/>
              </a:buClr>
              <a:buFont typeface="Arial" pitchFamily="34" charset="0"/>
              <a:buChar char="•"/>
            </a:pPr>
            <a:r>
              <a:rPr lang="en-US" sz="2000">
                <a:solidFill>
                  <a:schemeClr val="accent4">
                    <a:lumMod val="50000"/>
                  </a:schemeClr>
                </a:solidFill>
                <a:cs typeface="Arial" pitchFamily="34" charset="0"/>
              </a:rPr>
              <a:t>TN (true negative): Thực tế là lớp negative và </a:t>
            </a:r>
            <a:r>
              <a:rPr lang="en-US" sz="2000" err="1">
                <a:solidFill>
                  <a:schemeClr val="accent4">
                    <a:lumMod val="50000"/>
                  </a:schemeClr>
                </a:solidFill>
                <a:cs typeface="Arial" pitchFamily="34" charset="0"/>
              </a:rPr>
              <a:t>được</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dự</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đoán</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đúng</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lớp</a:t>
            </a:r>
            <a:r>
              <a:rPr lang="en-US" sz="2000">
                <a:solidFill>
                  <a:schemeClr val="accent4">
                    <a:lumMod val="50000"/>
                  </a:schemeClr>
                </a:solidFill>
                <a:cs typeface="Arial" pitchFamily="34" charset="0"/>
              </a:rPr>
              <a:t> negative.</a:t>
            </a:r>
          </a:p>
          <a:p>
            <a:pPr marL="798357" lvl="1" indent="-342900" algn="just">
              <a:lnSpc>
                <a:spcPct val="80000"/>
              </a:lnSpc>
              <a:spcAft>
                <a:spcPts val="683"/>
              </a:spcAft>
              <a:buClr>
                <a:srgbClr val="FF0066"/>
              </a:buClr>
              <a:buFont typeface="Arial" pitchFamily="34" charset="0"/>
              <a:buChar char="•"/>
            </a:pPr>
            <a:r>
              <a:rPr lang="en-US" sz="2000">
                <a:solidFill>
                  <a:schemeClr val="accent4">
                    <a:lumMod val="50000"/>
                  </a:schemeClr>
                </a:solidFill>
                <a:cs typeface="Arial" pitchFamily="34" charset="0"/>
              </a:rPr>
              <a:t>FP (false positive): Thực tế là lớp negative nhưng bị dự đoán nhầm sang lớp positive.</a:t>
            </a:r>
          </a:p>
          <a:p>
            <a:pPr marL="798357" lvl="1" indent="-342900" algn="just">
              <a:lnSpc>
                <a:spcPct val="80000"/>
              </a:lnSpc>
              <a:spcAft>
                <a:spcPts val="683"/>
              </a:spcAft>
              <a:buClr>
                <a:srgbClr val="FF0066"/>
              </a:buClr>
              <a:buFont typeface="Arial" pitchFamily="34" charset="0"/>
              <a:buChar char="•"/>
            </a:pPr>
            <a:r>
              <a:rPr lang="en-US" sz="2000">
                <a:solidFill>
                  <a:schemeClr val="accent4">
                    <a:lumMod val="50000"/>
                  </a:schemeClr>
                </a:solidFill>
                <a:cs typeface="Arial" pitchFamily="34" charset="0"/>
              </a:rPr>
              <a:t>FN (false negative): Thực tế là lớp positive nhưng bị dự đoán nhầm sang lớp negative. </a:t>
            </a:r>
            <a:endParaRPr lang="en-US" sz="2400">
              <a:solidFill>
                <a:schemeClr val="accent2">
                  <a:lumMod val="50000"/>
                </a:schemeClr>
              </a:solidFill>
              <a:cs typeface="Arial" pitchFamily="34" charset="0"/>
            </a:endParaRPr>
          </a:p>
          <a:p>
            <a:pPr marL="455457" lvl="1" indent="0" algn="just">
              <a:lnSpc>
                <a:spcPct val="80000"/>
              </a:lnSpc>
              <a:spcAft>
                <a:spcPts val="683"/>
              </a:spcAft>
              <a:buClr>
                <a:srgbClr val="FF0066"/>
              </a:buClr>
              <a:buNone/>
            </a:pPr>
            <a:r>
              <a:rPr lang="en-US" sz="2400">
                <a:solidFill>
                  <a:schemeClr val="accent2">
                    <a:lumMod val="50000"/>
                  </a:schemeClr>
                </a:solidFill>
                <a:cs typeface="Arial" pitchFamily="34" charset="0"/>
              </a:rPr>
              <a:t>Sai lầm loại 1: Bác bỏ giả thiết khi giả thiết đúng</a:t>
            </a:r>
          </a:p>
          <a:p>
            <a:pPr marL="455457" lvl="1" indent="0" algn="just">
              <a:lnSpc>
                <a:spcPct val="80000"/>
              </a:lnSpc>
              <a:spcAft>
                <a:spcPts val="683"/>
              </a:spcAft>
              <a:buClr>
                <a:srgbClr val="FF0066"/>
              </a:buClr>
              <a:buNone/>
            </a:pPr>
            <a:r>
              <a:rPr lang="en-US" sz="2400">
                <a:solidFill>
                  <a:schemeClr val="accent2">
                    <a:lumMod val="50000"/>
                  </a:schemeClr>
                </a:solidFill>
                <a:cs typeface="Arial" pitchFamily="34" charset="0"/>
              </a:rPr>
              <a:t>Sai lầm loại 2: Không bác bỏ giả thiết khi giả thiết sai      </a:t>
            </a: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42</a:t>
            </a:fld>
            <a:endParaRPr lang="vi-VN"/>
          </a:p>
        </p:txBody>
      </p:sp>
      <p:graphicFrame>
        <p:nvGraphicFramePr>
          <p:cNvPr id="6" name="Table 5"/>
          <p:cNvGraphicFramePr>
            <a:graphicFrameLocks noGrp="1"/>
          </p:cNvGraphicFramePr>
          <p:nvPr>
            <p:extLst>
              <p:ext uri="{D42A27DB-BD31-4B8C-83A1-F6EECF244321}">
                <p14:modId xmlns:p14="http://schemas.microsoft.com/office/powerpoint/2010/main" val="94837277"/>
              </p:ext>
            </p:extLst>
          </p:nvPr>
        </p:nvGraphicFramePr>
        <p:xfrm>
          <a:off x="1755004" y="2132856"/>
          <a:ext cx="6858000" cy="1645920"/>
        </p:xfrm>
        <a:graphic>
          <a:graphicData uri="http://schemas.openxmlformats.org/drawingml/2006/table">
            <a:tbl>
              <a:tblPr firstRow="1" bandRow="1">
                <a:tableStyleId>{5C22544A-7EE6-4342-B048-85BDC9FD1C3A}</a:tableStyleId>
              </a:tblPr>
              <a:tblGrid>
                <a:gridCol w="2380384">
                  <a:extLst>
                    <a:ext uri="{9D8B030D-6E8A-4147-A177-3AD203B41FA5}">
                      <a16:colId xmlns:a16="http://schemas.microsoft.com/office/drawing/2014/main" val="20000"/>
                    </a:ext>
                  </a:extLst>
                </a:gridCol>
                <a:gridCol w="2191616">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0840">
                <a:tc rowSpan="2">
                  <a:txBody>
                    <a:bodyPr/>
                    <a:lstStyle/>
                    <a:p>
                      <a:pPr algn="ctr"/>
                      <a:r>
                        <a:rPr lang="en-US" sz="2400" err="1"/>
                        <a:t>Lớp</a:t>
                      </a:r>
                      <a:r>
                        <a:rPr lang="en-US" sz="2400" baseline="0"/>
                        <a:t> </a:t>
                      </a:r>
                      <a:r>
                        <a:rPr lang="en-US" sz="2400" baseline="0" err="1"/>
                        <a:t>thực</a:t>
                      </a:r>
                      <a:r>
                        <a:rPr lang="en-US" sz="2400" baseline="0"/>
                        <a:t> </a:t>
                      </a:r>
                      <a:r>
                        <a:rPr lang="en-US" sz="2400" baseline="0" err="1"/>
                        <a:t>tế</a:t>
                      </a:r>
                      <a:endParaRPr lang="en-US" sz="2400"/>
                    </a:p>
                  </a:txBody>
                  <a:tcPr/>
                </a:tc>
                <a:tc gridSpan="2">
                  <a:txBody>
                    <a:bodyPr/>
                    <a:lstStyle/>
                    <a:p>
                      <a:pPr algn="ctr"/>
                      <a:r>
                        <a:rPr lang="en-US" sz="2400"/>
                        <a:t>Lớp</a:t>
                      </a:r>
                      <a:r>
                        <a:rPr lang="en-US" sz="2400" baseline="0"/>
                        <a:t> được dự đoán bởi mô hình</a:t>
                      </a:r>
                      <a:endParaRPr lang="en-US" sz="2400"/>
                    </a:p>
                  </a:txBody>
                  <a:tcPr/>
                </a:tc>
                <a:tc hMerge="1">
                  <a:txBody>
                    <a:bodyPr/>
                    <a:lstStyle/>
                    <a:p>
                      <a:endParaRPr lang="en-US"/>
                    </a:p>
                  </a:txBody>
                  <a:tcPr/>
                </a:tc>
                <a:extLst>
                  <a:ext uri="{0D108BD9-81ED-4DB2-BD59-A6C34878D82A}">
                    <a16:rowId xmlns:a16="http://schemas.microsoft.com/office/drawing/2014/main" val="10000"/>
                  </a:ext>
                </a:extLst>
              </a:tr>
              <a:tr h="370840">
                <a:tc vMerge="1">
                  <a:txBody>
                    <a:bodyPr/>
                    <a:lstStyle/>
                    <a:p>
                      <a:endParaRPr lang="en-US"/>
                    </a:p>
                  </a:txBody>
                  <a:tcPr/>
                </a:tc>
                <a:tc>
                  <a:txBody>
                    <a:bodyPr/>
                    <a:lstStyle/>
                    <a:p>
                      <a:pPr algn="ctr"/>
                      <a:r>
                        <a:rPr lang="en-US"/>
                        <a:t>Positive</a:t>
                      </a:r>
                    </a:p>
                  </a:txBody>
                  <a:tcPr/>
                </a:tc>
                <a:tc>
                  <a:txBody>
                    <a:bodyPr/>
                    <a:lstStyle/>
                    <a:p>
                      <a:pPr algn="ctr"/>
                      <a:r>
                        <a:rPr lang="en-US"/>
                        <a:t>Negative</a:t>
                      </a:r>
                    </a:p>
                  </a:txBody>
                  <a:tcPr/>
                </a:tc>
                <a:extLst>
                  <a:ext uri="{0D108BD9-81ED-4DB2-BD59-A6C34878D82A}">
                    <a16:rowId xmlns:a16="http://schemas.microsoft.com/office/drawing/2014/main" val="10001"/>
                  </a:ext>
                </a:extLst>
              </a:tr>
              <a:tr h="370840">
                <a:tc>
                  <a:txBody>
                    <a:bodyPr/>
                    <a:lstStyle/>
                    <a:p>
                      <a:pPr algn="ctr"/>
                      <a:r>
                        <a:rPr lang="en-US"/>
                        <a:t>Positive</a:t>
                      </a:r>
                    </a:p>
                  </a:txBody>
                  <a:tcPr/>
                </a:tc>
                <a:tc>
                  <a:txBody>
                    <a:bodyPr/>
                    <a:lstStyle/>
                    <a:p>
                      <a:pPr algn="ctr"/>
                      <a:r>
                        <a:rPr lang="en-US"/>
                        <a:t>TP</a:t>
                      </a:r>
                    </a:p>
                  </a:txBody>
                  <a:tcPr/>
                </a:tc>
                <a:tc>
                  <a:txBody>
                    <a:bodyPr/>
                    <a:lstStyle/>
                    <a:p>
                      <a:pPr algn="ctr"/>
                      <a:r>
                        <a:rPr lang="en-US"/>
                        <a:t>FN (sai lầm loại 2)</a:t>
                      </a:r>
                    </a:p>
                  </a:txBody>
                  <a:tcPr/>
                </a:tc>
                <a:extLst>
                  <a:ext uri="{0D108BD9-81ED-4DB2-BD59-A6C34878D82A}">
                    <a16:rowId xmlns:a16="http://schemas.microsoft.com/office/drawing/2014/main" val="10002"/>
                  </a:ext>
                </a:extLst>
              </a:tr>
              <a:tr h="370840">
                <a:tc>
                  <a:txBody>
                    <a:bodyPr/>
                    <a:lstStyle/>
                    <a:p>
                      <a:pPr algn="ctr"/>
                      <a:r>
                        <a:rPr lang="en-US"/>
                        <a:t>Negative</a:t>
                      </a:r>
                    </a:p>
                  </a:txBody>
                  <a:tcPr/>
                </a:tc>
                <a:tc>
                  <a:txBody>
                    <a:bodyPr/>
                    <a:lstStyle/>
                    <a:p>
                      <a:pPr algn="ctr"/>
                      <a:r>
                        <a:rPr lang="en-US"/>
                        <a:t>FP (sai lầm loại I)</a:t>
                      </a:r>
                    </a:p>
                  </a:txBody>
                  <a:tcPr/>
                </a:tc>
                <a:tc>
                  <a:txBody>
                    <a:bodyPr/>
                    <a:lstStyle/>
                    <a:p>
                      <a:pPr algn="ctr"/>
                      <a:r>
                        <a:rPr lang="en-US"/>
                        <a:t>TN</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745972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Đánh giá độ chính xác của mô hình phân lớp</a:t>
            </a:r>
            <a:endParaRPr lang="vi-VN" sz="2800">
              <a:solidFill>
                <a:schemeClr val="accent6">
                  <a:lumMod val="75000"/>
                </a:schemeClr>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4980" y="1124744"/>
                <a:ext cx="9488833" cy="5344774"/>
              </a:xfrm>
            </p:spPr>
            <p:txBody>
              <a:bodyPr>
                <a:noAutofit/>
              </a:bodyPr>
              <a:lstStyle/>
              <a:p>
                <a:pPr marL="798357" lvl="1" indent="-342900" algn="just">
                  <a:lnSpc>
                    <a:spcPct val="80000"/>
                  </a:lnSpc>
                  <a:spcBef>
                    <a:spcPts val="1200"/>
                  </a:spcBef>
                  <a:spcAft>
                    <a:spcPts val="683"/>
                  </a:spcAft>
                  <a:buClr>
                    <a:srgbClr val="FF0066"/>
                  </a:buClr>
                  <a:buFont typeface="Arial" pitchFamily="34" charset="0"/>
                  <a:buChar char="•"/>
                </a:pPr>
                <a:r>
                  <a:rPr lang="en-US" sz="2400">
                    <a:solidFill>
                      <a:schemeClr val="accent4">
                        <a:lumMod val="75000"/>
                      </a:schemeClr>
                    </a:solidFill>
                    <a:cs typeface="Arial" pitchFamily="34" charset="0"/>
                  </a:rPr>
                  <a:t>Độ </a:t>
                </a:r>
                <a:r>
                  <a:rPr lang="en-US" sz="2400" err="1">
                    <a:solidFill>
                      <a:schemeClr val="accent4">
                        <a:lumMod val="75000"/>
                      </a:schemeClr>
                    </a:solidFill>
                    <a:cs typeface="Arial" pitchFamily="34" charset="0"/>
                  </a:rPr>
                  <a:t>chính</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xác</a:t>
                </a:r>
                <a:r>
                  <a:rPr lang="en-US" sz="2400">
                    <a:solidFill>
                      <a:schemeClr val="accent4">
                        <a:lumMod val="75000"/>
                      </a:schemeClr>
                    </a:solidFill>
                    <a:cs typeface="Arial" pitchFamily="34" charset="0"/>
                  </a:rPr>
                  <a:t> (precision): được tính bằng số tài liệu phân lớp đúng trên tổng số tài liệu được phân vào lớp đó.</a:t>
                </a:r>
              </a:p>
              <a:p>
                <a:pPr marL="455457" lvl="1" indent="0" algn="just">
                  <a:lnSpc>
                    <a:spcPct val="80000"/>
                  </a:lnSpc>
                  <a:spcBef>
                    <a:spcPts val="1200"/>
                  </a:spcBef>
                  <a:spcAft>
                    <a:spcPts val="683"/>
                  </a:spcAft>
                  <a:buClr>
                    <a:srgbClr val="FF0066"/>
                  </a:buClr>
                  <a:buNone/>
                </a:pPr>
                <a:r>
                  <a:rPr lang="en-US" sz="2400">
                    <a:solidFill>
                      <a:schemeClr val="accent4">
                        <a:lumMod val="75000"/>
                      </a:schemeClr>
                    </a:solidFill>
                    <a:cs typeface="Arial" pitchFamily="34" charset="0"/>
                  </a:rPr>
                  <a:t>	</a:t>
                </a:r>
                <a:r>
                  <a:rPr lang="en-US" sz="2000">
                    <a:solidFill>
                      <a:schemeClr val="accent4">
                        <a:lumMod val="50000"/>
                      </a:schemeClr>
                    </a:solidFill>
                    <a:cs typeface="Arial" pitchFamily="34" charset="0"/>
                  </a:rPr>
                  <a:t>P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a:solidFill>
                              <a:schemeClr val="accent4">
                                <a:lumMod val="50000"/>
                              </a:schemeClr>
                            </a:solidFill>
                            <a:latin typeface="Cambria Math"/>
                            <a:cs typeface="Arial" pitchFamily="34" charset="0"/>
                          </a:rPr>
                          <m:t>𝑇𝑃</m:t>
                        </m:r>
                      </m:num>
                      <m:den>
                        <m:r>
                          <a:rPr lang="en-US" sz="2000">
                            <a:solidFill>
                              <a:schemeClr val="accent4">
                                <a:lumMod val="50000"/>
                              </a:schemeClr>
                            </a:solidFill>
                            <a:latin typeface="Cambria Math"/>
                            <a:cs typeface="Arial" pitchFamily="34" charset="0"/>
                          </a:rPr>
                          <m:t>𝑇𝑃</m:t>
                        </m:r>
                        <m:r>
                          <a:rPr lang="en-US" sz="2000">
                            <a:solidFill>
                              <a:schemeClr val="accent4">
                                <a:lumMod val="50000"/>
                              </a:schemeClr>
                            </a:solidFill>
                            <a:latin typeface="Cambria Math"/>
                            <a:cs typeface="Arial" pitchFamily="34" charset="0"/>
                          </a:rPr>
                          <m:t>+</m:t>
                        </m:r>
                        <m:r>
                          <a:rPr lang="en-US" sz="2000">
                            <a:solidFill>
                              <a:schemeClr val="accent4">
                                <a:lumMod val="50000"/>
                              </a:schemeClr>
                            </a:solidFill>
                            <a:latin typeface="Cambria Math"/>
                            <a:cs typeface="Arial" pitchFamily="34" charset="0"/>
                          </a:rPr>
                          <m:t>𝐹𝑃</m:t>
                        </m:r>
                      </m:den>
                    </m:f>
                  </m:oMath>
                </a14:m>
                <a:r>
                  <a:rPr lang="en-US" sz="2000">
                    <a:solidFill>
                      <a:schemeClr val="accent4">
                        <a:lumMod val="50000"/>
                      </a:schemeClr>
                    </a:solidFill>
                    <a:cs typeface="Arial" pitchFamily="34" charset="0"/>
                  </a:rPr>
                  <a:t> x 100%   =   </a:t>
                </a:r>
                <a14:m>
                  <m:oMath xmlns:m="http://schemas.openxmlformats.org/officeDocument/2006/math">
                    <m:f>
                      <m:fPr>
                        <m:ctrlPr>
                          <a:rPr lang="en-US" sz="2000" i="1" smtClean="0">
                            <a:solidFill>
                              <a:schemeClr val="accent4">
                                <a:lumMod val="50000"/>
                              </a:schemeClr>
                            </a:solidFill>
                            <a:latin typeface="Cambria Math" panose="02040503050406030204" pitchFamily="18" charset="0"/>
                            <a:cs typeface="Arial" pitchFamily="34" charset="0"/>
                          </a:rPr>
                        </m:ctrlPr>
                      </m:fPr>
                      <m:num>
                        <m:r>
                          <a:rPr lang="en-US" sz="2000" b="0" i="1" smtClean="0">
                            <a:solidFill>
                              <a:schemeClr val="accent4">
                                <a:lumMod val="50000"/>
                              </a:schemeClr>
                            </a:solidFill>
                            <a:latin typeface="Cambria Math"/>
                            <a:cs typeface="Arial" pitchFamily="34" charset="0"/>
                          </a:rPr>
                          <m:t>𝑆</m:t>
                        </m:r>
                        <m:r>
                          <a:rPr lang="en-US" sz="2000" b="0" i="1" smtClean="0">
                            <a:solidFill>
                              <a:schemeClr val="accent4">
                                <a:lumMod val="50000"/>
                              </a:schemeClr>
                            </a:solidFill>
                            <a:latin typeface="Cambria Math"/>
                            <a:cs typeface="Arial" pitchFamily="34" charset="0"/>
                          </a:rPr>
                          <m:t>ố </m:t>
                        </m:r>
                        <m:r>
                          <a:rPr lang="en-US" sz="2000" b="0" i="1" smtClean="0">
                            <a:solidFill>
                              <a:schemeClr val="accent4">
                                <a:lumMod val="50000"/>
                              </a:schemeClr>
                            </a:solidFill>
                            <a:latin typeface="Cambria Math"/>
                            <a:cs typeface="Arial" pitchFamily="34" charset="0"/>
                          </a:rPr>
                          <m:t>𝑝h</m:t>
                        </m:r>
                        <m:r>
                          <a:rPr lang="en-US" sz="2000" b="0" i="1" smtClean="0">
                            <a:solidFill>
                              <a:schemeClr val="accent4">
                                <a:lumMod val="50000"/>
                              </a:schemeClr>
                            </a:solidFill>
                            <a:latin typeface="Cambria Math"/>
                            <a:cs typeface="Arial" pitchFamily="34" charset="0"/>
                          </a:rPr>
                          <m:t>ầ</m:t>
                        </m:r>
                        <m:r>
                          <a:rPr lang="en-US" sz="2000" b="0" i="1" smtClean="0">
                            <a:solidFill>
                              <a:schemeClr val="accent4">
                                <a:lumMod val="50000"/>
                              </a:schemeClr>
                            </a:solidFill>
                            <a:latin typeface="Cambria Math"/>
                            <a:cs typeface="Arial" pitchFamily="34" charset="0"/>
                          </a:rPr>
                          <m:t>𝑛</m:t>
                        </m:r>
                        <m:r>
                          <a:rPr lang="en-US" sz="2000" b="0" i="1" smtClean="0">
                            <a:solidFill>
                              <a:schemeClr val="accent4">
                                <a:lumMod val="50000"/>
                              </a:schemeClr>
                            </a:solidFill>
                            <a:latin typeface="Cambria Math"/>
                            <a:cs typeface="Arial" pitchFamily="34" charset="0"/>
                          </a:rPr>
                          <m:t> </m:t>
                        </m:r>
                        <m:r>
                          <a:rPr lang="en-US" sz="2000" b="0" i="1" smtClean="0">
                            <a:solidFill>
                              <a:schemeClr val="accent4">
                                <a:lumMod val="50000"/>
                              </a:schemeClr>
                            </a:solidFill>
                            <a:latin typeface="Cambria Math"/>
                            <a:cs typeface="Arial" pitchFamily="34" charset="0"/>
                          </a:rPr>
                          <m:t>𝑡</m:t>
                        </m:r>
                        <m:r>
                          <a:rPr lang="en-US" sz="2000" b="0" i="1" smtClean="0">
                            <a:solidFill>
                              <a:schemeClr val="accent4">
                                <a:lumMod val="50000"/>
                              </a:schemeClr>
                            </a:solidFill>
                            <a:latin typeface="Cambria Math"/>
                            <a:cs typeface="Arial" pitchFamily="34" charset="0"/>
                          </a:rPr>
                          <m:t>ử </m:t>
                        </m:r>
                        <m:r>
                          <a:rPr lang="en-US" sz="2000" b="0" i="1" smtClean="0">
                            <a:solidFill>
                              <a:schemeClr val="accent4">
                                <a:lumMod val="50000"/>
                              </a:schemeClr>
                            </a:solidFill>
                            <a:latin typeface="Cambria Math"/>
                            <a:cs typeface="Arial" pitchFamily="34" charset="0"/>
                          </a:rPr>
                          <m:t>𝑑</m:t>
                        </m:r>
                        <m:r>
                          <a:rPr lang="en-US" sz="2000" b="0" i="1" smtClean="0">
                            <a:solidFill>
                              <a:schemeClr val="accent4">
                                <a:lumMod val="50000"/>
                              </a:schemeClr>
                            </a:solidFill>
                            <a:latin typeface="Cambria Math"/>
                            <a:cs typeface="Arial" pitchFamily="34" charset="0"/>
                          </a:rPr>
                          <m:t>ự đ</m:t>
                        </m:r>
                        <m:r>
                          <a:rPr lang="en-US" sz="2000" b="0" i="1" smtClean="0">
                            <a:solidFill>
                              <a:schemeClr val="accent4">
                                <a:lumMod val="50000"/>
                              </a:schemeClr>
                            </a:solidFill>
                            <a:latin typeface="Cambria Math"/>
                            <a:cs typeface="Arial" pitchFamily="34" charset="0"/>
                          </a:rPr>
                          <m:t>𝑜</m:t>
                        </m:r>
                        <m:r>
                          <a:rPr lang="en-US" sz="2000" b="0" i="1" smtClean="0">
                            <a:solidFill>
                              <a:schemeClr val="accent4">
                                <a:lumMod val="50000"/>
                              </a:schemeClr>
                            </a:solidFill>
                            <a:latin typeface="Cambria Math"/>
                            <a:cs typeface="Arial" pitchFamily="34" charset="0"/>
                          </a:rPr>
                          <m:t>á</m:t>
                        </m:r>
                        <m:r>
                          <a:rPr lang="en-US" sz="2000" b="0" i="1" smtClean="0">
                            <a:solidFill>
                              <a:schemeClr val="accent4">
                                <a:lumMod val="50000"/>
                              </a:schemeClr>
                            </a:solidFill>
                            <a:latin typeface="Cambria Math"/>
                            <a:cs typeface="Arial" pitchFamily="34" charset="0"/>
                          </a:rPr>
                          <m:t>𝑛</m:t>
                        </m:r>
                        <m:r>
                          <a:rPr lang="en-US" sz="2000" b="0" i="1" smtClean="0">
                            <a:solidFill>
                              <a:schemeClr val="accent4">
                                <a:lumMod val="50000"/>
                              </a:schemeClr>
                            </a:solidFill>
                            <a:latin typeface="Cambria Math"/>
                            <a:cs typeface="Arial" pitchFamily="34" charset="0"/>
                          </a:rPr>
                          <m:t> </m:t>
                        </m:r>
                        <m:r>
                          <a:rPr lang="en-US" sz="2000" b="0" i="1" smtClean="0">
                            <a:solidFill>
                              <a:schemeClr val="accent4">
                                <a:lumMod val="50000"/>
                              </a:schemeClr>
                            </a:solidFill>
                            <a:latin typeface="Cambria Math"/>
                            <a:cs typeface="Arial" pitchFamily="34" charset="0"/>
                          </a:rPr>
                          <m:t>𝑑</m:t>
                        </m:r>
                        <m:r>
                          <a:rPr lang="en-US" sz="2000" b="0" i="1" smtClean="0">
                            <a:solidFill>
                              <a:schemeClr val="accent4">
                                <a:lumMod val="50000"/>
                              </a:schemeClr>
                            </a:solidFill>
                            <a:latin typeface="Cambria Math"/>
                            <a:cs typeface="Arial" pitchFamily="34" charset="0"/>
                          </a:rPr>
                          <m:t>ươ</m:t>
                        </m:r>
                        <m:r>
                          <a:rPr lang="en-US" sz="2000" b="0" i="1" smtClean="0">
                            <a:solidFill>
                              <a:schemeClr val="accent4">
                                <a:lumMod val="50000"/>
                              </a:schemeClr>
                            </a:solidFill>
                            <a:latin typeface="Cambria Math"/>
                            <a:cs typeface="Arial" pitchFamily="34" charset="0"/>
                          </a:rPr>
                          <m:t>𝑛𝑔</m:t>
                        </m:r>
                        <m:r>
                          <a:rPr lang="en-US" sz="2000" b="0" i="1" smtClean="0">
                            <a:solidFill>
                              <a:schemeClr val="accent4">
                                <a:lumMod val="50000"/>
                              </a:schemeClr>
                            </a:solidFill>
                            <a:latin typeface="Cambria Math"/>
                            <a:cs typeface="Arial" pitchFamily="34" charset="0"/>
                          </a:rPr>
                          <m:t> đú</m:t>
                        </m:r>
                        <m:r>
                          <a:rPr lang="en-US" sz="2000" b="0" i="1" smtClean="0">
                            <a:solidFill>
                              <a:schemeClr val="accent4">
                                <a:lumMod val="50000"/>
                              </a:schemeClr>
                            </a:solidFill>
                            <a:latin typeface="Cambria Math"/>
                            <a:cs typeface="Arial" pitchFamily="34" charset="0"/>
                          </a:rPr>
                          <m:t>𝑛𝑔</m:t>
                        </m:r>
                      </m:num>
                      <m:den>
                        <m:r>
                          <a:rPr lang="en-US" sz="2000" b="0" i="1" smtClean="0">
                            <a:solidFill>
                              <a:schemeClr val="accent4">
                                <a:lumMod val="50000"/>
                              </a:schemeClr>
                            </a:solidFill>
                            <a:latin typeface="Cambria Math"/>
                            <a:cs typeface="Arial" pitchFamily="34" charset="0"/>
                          </a:rPr>
                          <m:t>𝑇</m:t>
                        </m:r>
                        <m:r>
                          <a:rPr lang="en-US" sz="2000" b="0" i="1" smtClean="0">
                            <a:solidFill>
                              <a:schemeClr val="accent4">
                                <a:lumMod val="50000"/>
                              </a:schemeClr>
                            </a:solidFill>
                            <a:latin typeface="Cambria Math"/>
                            <a:cs typeface="Arial" pitchFamily="34" charset="0"/>
                          </a:rPr>
                          <m:t>ổ</m:t>
                        </m:r>
                        <m:r>
                          <a:rPr lang="en-US" sz="2000" b="0" i="1" smtClean="0">
                            <a:solidFill>
                              <a:schemeClr val="accent4">
                                <a:lumMod val="50000"/>
                              </a:schemeClr>
                            </a:solidFill>
                            <a:latin typeface="Cambria Math"/>
                            <a:cs typeface="Arial" pitchFamily="34" charset="0"/>
                          </a:rPr>
                          <m:t>𝑛𝑔</m:t>
                        </m:r>
                        <m:r>
                          <a:rPr lang="en-US" sz="2000" b="0" i="1" smtClean="0">
                            <a:solidFill>
                              <a:schemeClr val="accent4">
                                <a:lumMod val="50000"/>
                              </a:schemeClr>
                            </a:solidFill>
                            <a:latin typeface="Cambria Math"/>
                            <a:cs typeface="Arial" pitchFamily="34" charset="0"/>
                          </a:rPr>
                          <m:t> </m:t>
                        </m:r>
                        <m:r>
                          <a:rPr lang="en-US" sz="2000" b="0" i="1" smtClean="0">
                            <a:solidFill>
                              <a:schemeClr val="accent4">
                                <a:lumMod val="50000"/>
                              </a:schemeClr>
                            </a:solidFill>
                            <a:latin typeface="Cambria Math"/>
                            <a:cs typeface="Arial" pitchFamily="34" charset="0"/>
                          </a:rPr>
                          <m:t>𝑠</m:t>
                        </m:r>
                        <m:r>
                          <a:rPr lang="en-US" sz="2000" b="0" i="1" smtClean="0">
                            <a:solidFill>
                              <a:schemeClr val="accent4">
                                <a:lumMod val="50000"/>
                              </a:schemeClr>
                            </a:solidFill>
                            <a:latin typeface="Cambria Math"/>
                            <a:cs typeface="Arial" pitchFamily="34" charset="0"/>
                          </a:rPr>
                          <m:t>ố </m:t>
                        </m:r>
                        <m:r>
                          <a:rPr lang="en-US" sz="2000" b="0" i="1" smtClean="0">
                            <a:solidFill>
                              <a:schemeClr val="accent4">
                                <a:lumMod val="50000"/>
                              </a:schemeClr>
                            </a:solidFill>
                            <a:latin typeface="Cambria Math"/>
                            <a:cs typeface="Arial" pitchFamily="34" charset="0"/>
                          </a:rPr>
                          <m:t>𝑝h</m:t>
                        </m:r>
                        <m:r>
                          <a:rPr lang="en-US" sz="2000" b="0" i="1" smtClean="0">
                            <a:solidFill>
                              <a:schemeClr val="accent4">
                                <a:lumMod val="50000"/>
                              </a:schemeClr>
                            </a:solidFill>
                            <a:latin typeface="Cambria Math"/>
                            <a:cs typeface="Arial" pitchFamily="34" charset="0"/>
                          </a:rPr>
                          <m:t>ầ</m:t>
                        </m:r>
                        <m:r>
                          <a:rPr lang="en-US" sz="2000" b="0" i="1" smtClean="0">
                            <a:solidFill>
                              <a:schemeClr val="accent4">
                                <a:lumMod val="50000"/>
                              </a:schemeClr>
                            </a:solidFill>
                            <a:latin typeface="Cambria Math"/>
                            <a:cs typeface="Arial" pitchFamily="34" charset="0"/>
                          </a:rPr>
                          <m:t>𝑛</m:t>
                        </m:r>
                        <m:r>
                          <a:rPr lang="en-US" sz="2000" b="0" i="1" smtClean="0">
                            <a:solidFill>
                              <a:schemeClr val="accent4">
                                <a:lumMod val="50000"/>
                              </a:schemeClr>
                            </a:solidFill>
                            <a:latin typeface="Cambria Math"/>
                            <a:cs typeface="Arial" pitchFamily="34" charset="0"/>
                          </a:rPr>
                          <m:t> </m:t>
                        </m:r>
                        <m:r>
                          <a:rPr lang="en-US" sz="2000" b="0" i="1" smtClean="0">
                            <a:solidFill>
                              <a:schemeClr val="accent4">
                                <a:lumMod val="50000"/>
                              </a:schemeClr>
                            </a:solidFill>
                            <a:latin typeface="Cambria Math"/>
                            <a:cs typeface="Arial" pitchFamily="34" charset="0"/>
                          </a:rPr>
                          <m:t>𝑡</m:t>
                        </m:r>
                        <m:r>
                          <a:rPr lang="en-US" sz="2000" b="0" i="1" smtClean="0">
                            <a:solidFill>
                              <a:schemeClr val="accent4">
                                <a:lumMod val="50000"/>
                              </a:schemeClr>
                            </a:solidFill>
                            <a:latin typeface="Cambria Math"/>
                            <a:cs typeface="Arial" pitchFamily="34" charset="0"/>
                          </a:rPr>
                          <m:t>ử đượ</m:t>
                        </m:r>
                        <m:r>
                          <a:rPr lang="en-US" sz="2000" b="0" i="1" smtClean="0">
                            <a:solidFill>
                              <a:schemeClr val="accent4">
                                <a:lumMod val="50000"/>
                              </a:schemeClr>
                            </a:solidFill>
                            <a:latin typeface="Cambria Math"/>
                            <a:cs typeface="Arial" pitchFamily="34" charset="0"/>
                          </a:rPr>
                          <m:t>𝑐</m:t>
                        </m:r>
                        <m:r>
                          <a:rPr lang="en-US" sz="2000" b="0" i="1" smtClean="0">
                            <a:solidFill>
                              <a:schemeClr val="accent4">
                                <a:lumMod val="50000"/>
                              </a:schemeClr>
                            </a:solidFill>
                            <a:latin typeface="Cambria Math"/>
                            <a:cs typeface="Arial" pitchFamily="34" charset="0"/>
                          </a:rPr>
                          <m:t> </m:t>
                        </m:r>
                        <m:r>
                          <a:rPr lang="en-US" sz="2000" b="0" i="1" smtClean="0">
                            <a:solidFill>
                              <a:schemeClr val="accent4">
                                <a:lumMod val="50000"/>
                              </a:schemeClr>
                            </a:solidFill>
                            <a:latin typeface="Cambria Math"/>
                            <a:cs typeface="Arial" pitchFamily="34" charset="0"/>
                          </a:rPr>
                          <m:t>𝑑</m:t>
                        </m:r>
                        <m:r>
                          <a:rPr lang="en-US" sz="2000" b="0" i="1" smtClean="0">
                            <a:solidFill>
                              <a:schemeClr val="accent4">
                                <a:lumMod val="50000"/>
                              </a:schemeClr>
                            </a:solidFill>
                            <a:latin typeface="Cambria Math"/>
                            <a:cs typeface="Arial" pitchFamily="34" charset="0"/>
                          </a:rPr>
                          <m:t>ự đ</m:t>
                        </m:r>
                        <m:r>
                          <a:rPr lang="en-US" sz="2000" b="0" i="1" smtClean="0">
                            <a:solidFill>
                              <a:schemeClr val="accent4">
                                <a:lumMod val="50000"/>
                              </a:schemeClr>
                            </a:solidFill>
                            <a:latin typeface="Cambria Math"/>
                            <a:cs typeface="Arial" pitchFamily="34" charset="0"/>
                          </a:rPr>
                          <m:t>𝑜</m:t>
                        </m:r>
                        <m:r>
                          <a:rPr lang="en-US" sz="2000" b="0" i="1" smtClean="0">
                            <a:solidFill>
                              <a:schemeClr val="accent4">
                                <a:lumMod val="50000"/>
                              </a:schemeClr>
                            </a:solidFill>
                            <a:latin typeface="Cambria Math"/>
                            <a:cs typeface="Arial" pitchFamily="34" charset="0"/>
                          </a:rPr>
                          <m:t>á</m:t>
                        </m:r>
                        <m:r>
                          <a:rPr lang="en-US" sz="2000" b="0" i="1" smtClean="0">
                            <a:solidFill>
                              <a:schemeClr val="accent4">
                                <a:lumMod val="50000"/>
                              </a:schemeClr>
                            </a:solidFill>
                            <a:latin typeface="Cambria Math"/>
                            <a:cs typeface="Arial" pitchFamily="34" charset="0"/>
                          </a:rPr>
                          <m:t>𝑛</m:t>
                        </m:r>
                        <m:r>
                          <a:rPr lang="en-US" sz="2000" b="0" i="1" smtClean="0">
                            <a:solidFill>
                              <a:schemeClr val="accent4">
                                <a:lumMod val="50000"/>
                              </a:schemeClr>
                            </a:solidFill>
                            <a:latin typeface="Cambria Math"/>
                            <a:cs typeface="Arial" pitchFamily="34" charset="0"/>
                          </a:rPr>
                          <m:t> </m:t>
                        </m:r>
                        <m:r>
                          <a:rPr lang="en-US" sz="2000" b="0" i="1" smtClean="0">
                            <a:solidFill>
                              <a:schemeClr val="accent4">
                                <a:lumMod val="50000"/>
                              </a:schemeClr>
                            </a:solidFill>
                            <a:latin typeface="Cambria Math"/>
                            <a:cs typeface="Arial" pitchFamily="34" charset="0"/>
                          </a:rPr>
                          <m:t>𝑣</m:t>
                        </m:r>
                        <m:r>
                          <a:rPr lang="en-US" sz="2000" b="0" i="1" smtClean="0">
                            <a:solidFill>
                              <a:schemeClr val="accent4">
                                <a:lumMod val="50000"/>
                              </a:schemeClr>
                            </a:solidFill>
                            <a:latin typeface="Cambria Math"/>
                            <a:cs typeface="Arial" pitchFamily="34" charset="0"/>
                          </a:rPr>
                          <m:t>à</m:t>
                        </m:r>
                        <m:r>
                          <a:rPr lang="en-US" sz="2000" b="0" i="1" smtClean="0">
                            <a:solidFill>
                              <a:schemeClr val="accent4">
                                <a:lumMod val="50000"/>
                              </a:schemeClr>
                            </a:solidFill>
                            <a:latin typeface="Cambria Math"/>
                            <a:cs typeface="Arial" pitchFamily="34" charset="0"/>
                          </a:rPr>
                          <m:t>𝑜</m:t>
                        </m:r>
                        <m:r>
                          <a:rPr lang="en-US" sz="2000" b="0" i="1" smtClean="0">
                            <a:solidFill>
                              <a:schemeClr val="accent4">
                                <a:lumMod val="50000"/>
                              </a:schemeClr>
                            </a:solidFill>
                            <a:latin typeface="Cambria Math"/>
                            <a:cs typeface="Arial" pitchFamily="34" charset="0"/>
                          </a:rPr>
                          <m:t> </m:t>
                        </m:r>
                        <m:r>
                          <a:rPr lang="en-US" sz="2000" b="0" i="1" smtClean="0">
                            <a:solidFill>
                              <a:schemeClr val="accent4">
                                <a:lumMod val="50000"/>
                              </a:schemeClr>
                            </a:solidFill>
                            <a:latin typeface="Cambria Math"/>
                            <a:cs typeface="Arial" pitchFamily="34" charset="0"/>
                          </a:rPr>
                          <m:t>𝑙</m:t>
                        </m:r>
                        <m:r>
                          <a:rPr lang="en-US" sz="2000" b="0" i="1" smtClean="0">
                            <a:solidFill>
                              <a:schemeClr val="accent4">
                                <a:lumMod val="50000"/>
                              </a:schemeClr>
                            </a:solidFill>
                            <a:latin typeface="Cambria Math"/>
                            <a:cs typeface="Arial" pitchFamily="34" charset="0"/>
                          </a:rPr>
                          <m:t>ớ</m:t>
                        </m:r>
                        <m:r>
                          <a:rPr lang="en-US" sz="2000" b="0" i="1" smtClean="0">
                            <a:solidFill>
                              <a:schemeClr val="accent4">
                                <a:lumMod val="50000"/>
                              </a:schemeClr>
                            </a:solidFill>
                            <a:latin typeface="Cambria Math"/>
                            <a:cs typeface="Arial" pitchFamily="34" charset="0"/>
                          </a:rPr>
                          <m:t>𝑝</m:t>
                        </m:r>
                        <m:r>
                          <a:rPr lang="en-US" sz="2000" b="0" i="1" smtClean="0">
                            <a:solidFill>
                              <a:schemeClr val="accent4">
                                <a:lumMod val="50000"/>
                              </a:schemeClr>
                            </a:solidFill>
                            <a:latin typeface="Cambria Math"/>
                            <a:cs typeface="Arial" pitchFamily="34" charset="0"/>
                          </a:rPr>
                          <m:t> </m:t>
                        </m:r>
                        <m:r>
                          <a:rPr lang="en-US" sz="2000" b="0" i="1" smtClean="0">
                            <a:solidFill>
                              <a:schemeClr val="accent4">
                                <a:lumMod val="50000"/>
                              </a:schemeClr>
                            </a:solidFill>
                            <a:latin typeface="Cambria Math"/>
                            <a:cs typeface="Arial" pitchFamily="34" charset="0"/>
                          </a:rPr>
                          <m:t>𝑑</m:t>
                        </m:r>
                        <m:r>
                          <a:rPr lang="en-US" sz="2000" b="0" i="1" smtClean="0">
                            <a:solidFill>
                              <a:schemeClr val="accent4">
                                <a:lumMod val="50000"/>
                              </a:schemeClr>
                            </a:solidFill>
                            <a:latin typeface="Cambria Math"/>
                            <a:cs typeface="Arial" pitchFamily="34" charset="0"/>
                          </a:rPr>
                          <m:t>ươ</m:t>
                        </m:r>
                        <m:r>
                          <a:rPr lang="en-US" sz="2000" b="0" i="1" smtClean="0">
                            <a:solidFill>
                              <a:schemeClr val="accent4">
                                <a:lumMod val="50000"/>
                              </a:schemeClr>
                            </a:solidFill>
                            <a:latin typeface="Cambria Math"/>
                            <a:cs typeface="Arial" pitchFamily="34" charset="0"/>
                          </a:rPr>
                          <m:t>𝑛𝑔</m:t>
                        </m:r>
                      </m:den>
                    </m:f>
                  </m:oMath>
                </a14:m>
                <a:endParaRPr lang="en-US" sz="2000">
                  <a:solidFill>
                    <a:schemeClr val="accent4">
                      <a:lumMod val="75000"/>
                    </a:schemeClr>
                  </a:solidFill>
                  <a:cs typeface="Arial" pitchFamily="34" charset="0"/>
                </a:endParaRPr>
              </a:p>
              <a:p>
                <a:pPr marL="910914" lvl="2" indent="0" algn="just">
                  <a:lnSpc>
                    <a:spcPct val="80000"/>
                  </a:lnSpc>
                  <a:spcAft>
                    <a:spcPts val="683"/>
                  </a:spcAft>
                  <a:buClr>
                    <a:srgbClr val="FF0066"/>
                  </a:buClr>
                  <a:buNone/>
                </a:pPr>
                <a:endParaRPr lang="en-US" sz="2400">
                  <a:solidFill>
                    <a:schemeClr val="accent4">
                      <a:lumMod val="75000"/>
                    </a:schemeClr>
                  </a:solidFill>
                  <a:cs typeface="Arial" pitchFamily="34" charset="0"/>
                </a:endParaRPr>
              </a:p>
              <a:p>
                <a:pPr marL="910914" lvl="2" indent="0" algn="just">
                  <a:lnSpc>
                    <a:spcPct val="80000"/>
                  </a:lnSpc>
                  <a:spcAft>
                    <a:spcPts val="683"/>
                  </a:spcAft>
                  <a:buClr>
                    <a:srgbClr val="FF0066"/>
                  </a:buClr>
                  <a:buNone/>
                </a:pPr>
                <a:r>
                  <a:rPr lang="en-US" sz="2400">
                    <a:solidFill>
                      <a:schemeClr val="accent4">
                        <a:lumMod val="75000"/>
                      </a:schemeClr>
                    </a:solidFill>
                    <a:cs typeface="Arial" pitchFamily="34" charset="0"/>
                  </a:rPr>
                  <a:t>Mô hình đã dự đoán chính xác bao nhiêu giá trị Positive thực sự</a:t>
                </a:r>
                <a:endParaRPr lang="en-US" sz="1900">
                  <a:solidFill>
                    <a:schemeClr val="accent4">
                      <a:lumMod val="75000"/>
                    </a:schemeClr>
                  </a:solidFill>
                  <a:cs typeface="Arial" pitchFamily="34" charset="0"/>
                </a:endParaRPr>
              </a:p>
              <a:p>
                <a:pPr marL="798357" lvl="1" indent="-342900" algn="just">
                  <a:lnSpc>
                    <a:spcPct val="80000"/>
                  </a:lnSpc>
                  <a:spcAft>
                    <a:spcPts val="683"/>
                  </a:spcAft>
                  <a:buClr>
                    <a:srgbClr val="FF0066"/>
                  </a:buClr>
                  <a:buFont typeface="Arial" pitchFamily="34" charset="0"/>
                  <a:buChar char="•"/>
                </a:pPr>
                <a:r>
                  <a:rPr lang="en-US" sz="2400">
                    <a:solidFill>
                      <a:schemeClr val="accent4">
                        <a:lumMod val="75000"/>
                      </a:schemeClr>
                    </a:solidFill>
                    <a:cs typeface="Arial" pitchFamily="34" charset="0"/>
                  </a:rPr>
                  <a:t>Độ </a:t>
                </a:r>
                <a:r>
                  <a:rPr lang="en-US" sz="2400" err="1">
                    <a:solidFill>
                      <a:schemeClr val="accent4">
                        <a:lumMod val="75000"/>
                      </a:schemeClr>
                    </a:solidFill>
                    <a:cs typeface="Arial" pitchFamily="34" charset="0"/>
                  </a:rPr>
                  <a:t>hồi</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tưởng</a:t>
                </a:r>
                <a:r>
                  <a:rPr lang="en-US" sz="2400">
                    <a:solidFill>
                      <a:schemeClr val="accent4">
                        <a:lumMod val="75000"/>
                      </a:schemeClr>
                    </a:solidFill>
                    <a:cs typeface="Arial" pitchFamily="34" charset="0"/>
                  </a:rPr>
                  <a:t> (recall): được tính bằng số tài liệu phân lớp đúng trên tổng số tài liệu thực chất thuộc về lớp đó. </a:t>
                </a:r>
              </a:p>
              <a:p>
                <a:pPr marL="455457" lvl="1" indent="0" algn="just">
                  <a:lnSpc>
                    <a:spcPct val="80000"/>
                  </a:lnSpc>
                  <a:spcAft>
                    <a:spcPts val="683"/>
                  </a:spcAft>
                  <a:buClr>
                    <a:srgbClr val="FF0066"/>
                  </a:buClr>
                  <a:buNone/>
                </a:pPr>
                <a:r>
                  <a:rPr lang="en-US" sz="2400">
                    <a:solidFill>
                      <a:schemeClr val="accent4">
                        <a:lumMod val="75000"/>
                      </a:schemeClr>
                    </a:solidFill>
                    <a:cs typeface="Arial" pitchFamily="34" charset="0"/>
                  </a:rPr>
                  <a:t>	</a:t>
                </a:r>
                <a:r>
                  <a:rPr lang="en-US" sz="2000">
                    <a:solidFill>
                      <a:schemeClr val="accent4">
                        <a:lumMod val="50000"/>
                      </a:schemeClr>
                    </a:solidFill>
                    <a:cs typeface="Arial" pitchFamily="34" charset="0"/>
                  </a:rPr>
                  <a:t>R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a:solidFill>
                              <a:schemeClr val="accent4">
                                <a:lumMod val="50000"/>
                              </a:schemeClr>
                            </a:solidFill>
                            <a:latin typeface="Cambria Math"/>
                            <a:cs typeface="Arial" pitchFamily="34" charset="0"/>
                          </a:rPr>
                          <m:t>𝑇𝑃</m:t>
                        </m:r>
                      </m:num>
                      <m:den>
                        <m:r>
                          <a:rPr lang="en-US" sz="2000">
                            <a:solidFill>
                              <a:schemeClr val="accent4">
                                <a:lumMod val="50000"/>
                              </a:schemeClr>
                            </a:solidFill>
                            <a:latin typeface="Cambria Math"/>
                            <a:cs typeface="Arial" pitchFamily="34" charset="0"/>
                          </a:rPr>
                          <m:t>𝑇𝑃</m:t>
                        </m:r>
                        <m:r>
                          <a:rPr lang="en-US" sz="2000">
                            <a:solidFill>
                              <a:schemeClr val="accent4">
                                <a:lumMod val="50000"/>
                              </a:schemeClr>
                            </a:solidFill>
                            <a:latin typeface="Cambria Math"/>
                            <a:cs typeface="Arial" pitchFamily="34" charset="0"/>
                          </a:rPr>
                          <m:t>+</m:t>
                        </m:r>
                        <m:r>
                          <a:rPr lang="en-US" sz="2000">
                            <a:solidFill>
                              <a:schemeClr val="accent4">
                                <a:lumMod val="50000"/>
                              </a:schemeClr>
                            </a:solidFill>
                            <a:latin typeface="Cambria Math"/>
                            <a:cs typeface="Arial" pitchFamily="34" charset="0"/>
                          </a:rPr>
                          <m:t>𝐹</m:t>
                        </m:r>
                        <m:r>
                          <m:rPr>
                            <m:sty m:val="p"/>
                          </m:rPr>
                          <a:rPr lang="en-US" sz="2000" b="0" i="0" smtClean="0">
                            <a:solidFill>
                              <a:schemeClr val="accent4">
                                <a:lumMod val="50000"/>
                              </a:schemeClr>
                            </a:solidFill>
                            <a:latin typeface="Cambria Math"/>
                            <a:cs typeface="Arial" pitchFamily="34" charset="0"/>
                          </a:rPr>
                          <m:t>N</m:t>
                        </m:r>
                      </m:den>
                    </m:f>
                  </m:oMath>
                </a14:m>
                <a:r>
                  <a:rPr lang="en-US" sz="2000">
                    <a:solidFill>
                      <a:schemeClr val="accent4">
                        <a:lumMod val="50000"/>
                      </a:schemeClr>
                    </a:solidFill>
                    <a:cs typeface="Arial" pitchFamily="34" charset="0"/>
                  </a:rPr>
                  <a:t> x 100%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i="1">
                            <a:solidFill>
                              <a:schemeClr val="accent4">
                                <a:lumMod val="50000"/>
                              </a:schemeClr>
                            </a:solidFill>
                            <a:latin typeface="Cambria Math"/>
                            <a:cs typeface="Arial" pitchFamily="34" charset="0"/>
                          </a:rPr>
                          <m:t>𝑆</m:t>
                        </m:r>
                        <m:r>
                          <a:rPr lang="en-US" sz="2000" i="1">
                            <a:solidFill>
                              <a:schemeClr val="accent4">
                                <a:lumMod val="50000"/>
                              </a:schemeClr>
                            </a:solidFill>
                            <a:latin typeface="Cambria Math"/>
                            <a:cs typeface="Arial" pitchFamily="34" charset="0"/>
                          </a:rPr>
                          <m:t>ố </m:t>
                        </m:r>
                        <m:r>
                          <a:rPr lang="en-US" sz="2000" i="1">
                            <a:solidFill>
                              <a:schemeClr val="accent4">
                                <a:lumMod val="50000"/>
                              </a:schemeClr>
                            </a:solidFill>
                            <a:latin typeface="Cambria Math"/>
                            <a:cs typeface="Arial" pitchFamily="34" charset="0"/>
                          </a:rPr>
                          <m:t>𝑝h</m:t>
                        </m:r>
                        <m:r>
                          <a:rPr lang="en-US" sz="2000" i="1">
                            <a:solidFill>
                              <a:schemeClr val="accent4">
                                <a:lumMod val="50000"/>
                              </a:schemeClr>
                            </a:solidFill>
                            <a:latin typeface="Cambria Math"/>
                            <a:cs typeface="Arial" pitchFamily="34" charset="0"/>
                          </a:rPr>
                          <m:t>ầ</m:t>
                        </m:r>
                        <m:r>
                          <a:rPr lang="en-US" sz="2000" i="1">
                            <a:solidFill>
                              <a:schemeClr val="accent4">
                                <a:lumMod val="50000"/>
                              </a:schemeClr>
                            </a:solidFill>
                            <a:latin typeface="Cambria Math"/>
                            <a:cs typeface="Arial" pitchFamily="34" charset="0"/>
                          </a:rPr>
                          <m:t>𝑛</m:t>
                        </m:r>
                        <m:r>
                          <a:rPr lang="en-US" sz="2000" i="1">
                            <a:solidFill>
                              <a:schemeClr val="accent4">
                                <a:lumMod val="50000"/>
                              </a:schemeClr>
                            </a:solidFill>
                            <a:latin typeface="Cambria Math"/>
                            <a:cs typeface="Arial" pitchFamily="34" charset="0"/>
                          </a:rPr>
                          <m:t> </m:t>
                        </m:r>
                        <m:r>
                          <a:rPr lang="en-US" sz="2000" i="1">
                            <a:solidFill>
                              <a:schemeClr val="accent4">
                                <a:lumMod val="50000"/>
                              </a:schemeClr>
                            </a:solidFill>
                            <a:latin typeface="Cambria Math"/>
                            <a:cs typeface="Arial" pitchFamily="34" charset="0"/>
                          </a:rPr>
                          <m:t>𝑡</m:t>
                        </m:r>
                        <m:r>
                          <a:rPr lang="en-US" sz="2000" i="1">
                            <a:solidFill>
                              <a:schemeClr val="accent4">
                                <a:lumMod val="50000"/>
                              </a:schemeClr>
                            </a:solidFill>
                            <a:latin typeface="Cambria Math"/>
                            <a:cs typeface="Arial" pitchFamily="34" charset="0"/>
                          </a:rPr>
                          <m:t>ử </m:t>
                        </m:r>
                        <m:r>
                          <a:rPr lang="en-US" sz="2000" i="1">
                            <a:solidFill>
                              <a:schemeClr val="accent4">
                                <a:lumMod val="50000"/>
                              </a:schemeClr>
                            </a:solidFill>
                            <a:latin typeface="Cambria Math"/>
                            <a:cs typeface="Arial" pitchFamily="34" charset="0"/>
                          </a:rPr>
                          <m:t>𝑑</m:t>
                        </m:r>
                        <m:r>
                          <a:rPr lang="en-US" sz="2000" i="1">
                            <a:solidFill>
                              <a:schemeClr val="accent4">
                                <a:lumMod val="50000"/>
                              </a:schemeClr>
                            </a:solidFill>
                            <a:latin typeface="Cambria Math"/>
                            <a:cs typeface="Arial" pitchFamily="34" charset="0"/>
                          </a:rPr>
                          <m:t>ự đ</m:t>
                        </m:r>
                        <m:r>
                          <a:rPr lang="en-US" sz="2000" i="1">
                            <a:solidFill>
                              <a:schemeClr val="accent4">
                                <a:lumMod val="50000"/>
                              </a:schemeClr>
                            </a:solidFill>
                            <a:latin typeface="Cambria Math"/>
                            <a:cs typeface="Arial" pitchFamily="34" charset="0"/>
                          </a:rPr>
                          <m:t>𝑜</m:t>
                        </m:r>
                        <m:r>
                          <a:rPr lang="en-US" sz="2000" i="1">
                            <a:solidFill>
                              <a:schemeClr val="accent4">
                                <a:lumMod val="50000"/>
                              </a:schemeClr>
                            </a:solidFill>
                            <a:latin typeface="Cambria Math"/>
                            <a:cs typeface="Arial" pitchFamily="34" charset="0"/>
                          </a:rPr>
                          <m:t>á</m:t>
                        </m:r>
                        <m:r>
                          <a:rPr lang="en-US" sz="2000" i="1">
                            <a:solidFill>
                              <a:schemeClr val="accent4">
                                <a:lumMod val="50000"/>
                              </a:schemeClr>
                            </a:solidFill>
                            <a:latin typeface="Cambria Math"/>
                            <a:cs typeface="Arial" pitchFamily="34" charset="0"/>
                          </a:rPr>
                          <m:t>𝑛</m:t>
                        </m:r>
                        <m:r>
                          <a:rPr lang="en-US" sz="2000" i="1">
                            <a:solidFill>
                              <a:schemeClr val="accent4">
                                <a:lumMod val="50000"/>
                              </a:schemeClr>
                            </a:solidFill>
                            <a:latin typeface="Cambria Math"/>
                            <a:cs typeface="Arial" pitchFamily="34" charset="0"/>
                          </a:rPr>
                          <m:t> </m:t>
                        </m:r>
                        <m:r>
                          <a:rPr lang="en-US" sz="2000" i="1">
                            <a:solidFill>
                              <a:schemeClr val="accent4">
                                <a:lumMod val="50000"/>
                              </a:schemeClr>
                            </a:solidFill>
                            <a:latin typeface="Cambria Math"/>
                            <a:cs typeface="Arial" pitchFamily="34" charset="0"/>
                          </a:rPr>
                          <m:t>𝑑</m:t>
                        </m:r>
                        <m:r>
                          <a:rPr lang="en-US" sz="2000" i="1">
                            <a:solidFill>
                              <a:schemeClr val="accent4">
                                <a:lumMod val="50000"/>
                              </a:schemeClr>
                            </a:solidFill>
                            <a:latin typeface="Cambria Math"/>
                            <a:cs typeface="Arial" pitchFamily="34" charset="0"/>
                          </a:rPr>
                          <m:t>ươ</m:t>
                        </m:r>
                        <m:r>
                          <a:rPr lang="en-US" sz="2000" i="1">
                            <a:solidFill>
                              <a:schemeClr val="accent4">
                                <a:lumMod val="50000"/>
                              </a:schemeClr>
                            </a:solidFill>
                            <a:latin typeface="Cambria Math"/>
                            <a:cs typeface="Arial" pitchFamily="34" charset="0"/>
                          </a:rPr>
                          <m:t>𝑛𝑔</m:t>
                        </m:r>
                        <m:r>
                          <a:rPr lang="en-US" sz="2000" i="1">
                            <a:solidFill>
                              <a:schemeClr val="accent4">
                                <a:lumMod val="50000"/>
                              </a:schemeClr>
                            </a:solidFill>
                            <a:latin typeface="Cambria Math"/>
                            <a:cs typeface="Arial" pitchFamily="34" charset="0"/>
                          </a:rPr>
                          <m:t> đú</m:t>
                        </m:r>
                        <m:r>
                          <a:rPr lang="en-US" sz="2000" i="1">
                            <a:solidFill>
                              <a:schemeClr val="accent4">
                                <a:lumMod val="50000"/>
                              </a:schemeClr>
                            </a:solidFill>
                            <a:latin typeface="Cambria Math"/>
                            <a:cs typeface="Arial" pitchFamily="34" charset="0"/>
                          </a:rPr>
                          <m:t>𝑛𝑔</m:t>
                        </m:r>
                      </m:num>
                      <m:den>
                        <m:r>
                          <a:rPr lang="en-US" sz="2000" i="1">
                            <a:solidFill>
                              <a:schemeClr val="accent4">
                                <a:lumMod val="50000"/>
                              </a:schemeClr>
                            </a:solidFill>
                            <a:latin typeface="Cambria Math"/>
                            <a:cs typeface="Arial" pitchFamily="34" charset="0"/>
                          </a:rPr>
                          <m:t>𝑇</m:t>
                        </m:r>
                        <m:r>
                          <a:rPr lang="en-US" sz="2000" i="1">
                            <a:solidFill>
                              <a:schemeClr val="accent4">
                                <a:lumMod val="50000"/>
                              </a:schemeClr>
                            </a:solidFill>
                            <a:latin typeface="Cambria Math"/>
                            <a:cs typeface="Arial" pitchFamily="34" charset="0"/>
                          </a:rPr>
                          <m:t>ổ</m:t>
                        </m:r>
                        <m:r>
                          <a:rPr lang="en-US" sz="2000" i="1">
                            <a:solidFill>
                              <a:schemeClr val="accent4">
                                <a:lumMod val="50000"/>
                              </a:schemeClr>
                            </a:solidFill>
                            <a:latin typeface="Cambria Math"/>
                            <a:cs typeface="Arial" pitchFamily="34" charset="0"/>
                          </a:rPr>
                          <m:t>𝑛𝑔</m:t>
                        </m:r>
                        <m:r>
                          <a:rPr lang="en-US" sz="2000" i="1">
                            <a:solidFill>
                              <a:schemeClr val="accent4">
                                <a:lumMod val="50000"/>
                              </a:schemeClr>
                            </a:solidFill>
                            <a:latin typeface="Cambria Math"/>
                            <a:cs typeface="Arial" pitchFamily="34" charset="0"/>
                          </a:rPr>
                          <m:t> </m:t>
                        </m:r>
                        <m:r>
                          <a:rPr lang="en-US" sz="2000" i="1">
                            <a:solidFill>
                              <a:schemeClr val="accent4">
                                <a:lumMod val="50000"/>
                              </a:schemeClr>
                            </a:solidFill>
                            <a:latin typeface="Cambria Math"/>
                            <a:cs typeface="Arial" pitchFamily="34" charset="0"/>
                          </a:rPr>
                          <m:t>𝑠</m:t>
                        </m:r>
                        <m:r>
                          <a:rPr lang="en-US" sz="2000" i="1">
                            <a:solidFill>
                              <a:schemeClr val="accent4">
                                <a:lumMod val="50000"/>
                              </a:schemeClr>
                            </a:solidFill>
                            <a:latin typeface="Cambria Math"/>
                            <a:cs typeface="Arial" pitchFamily="34" charset="0"/>
                          </a:rPr>
                          <m:t>ố </m:t>
                        </m:r>
                        <m:r>
                          <a:rPr lang="en-US" sz="2000" i="1">
                            <a:solidFill>
                              <a:schemeClr val="accent4">
                                <a:lumMod val="50000"/>
                              </a:schemeClr>
                            </a:solidFill>
                            <a:latin typeface="Cambria Math"/>
                            <a:cs typeface="Arial" pitchFamily="34" charset="0"/>
                          </a:rPr>
                          <m:t>𝑝h</m:t>
                        </m:r>
                        <m:r>
                          <a:rPr lang="en-US" sz="2000" i="1">
                            <a:solidFill>
                              <a:schemeClr val="accent4">
                                <a:lumMod val="50000"/>
                              </a:schemeClr>
                            </a:solidFill>
                            <a:latin typeface="Cambria Math"/>
                            <a:cs typeface="Arial" pitchFamily="34" charset="0"/>
                          </a:rPr>
                          <m:t>ầ</m:t>
                        </m:r>
                        <m:r>
                          <a:rPr lang="en-US" sz="2000" i="1">
                            <a:solidFill>
                              <a:schemeClr val="accent4">
                                <a:lumMod val="50000"/>
                              </a:schemeClr>
                            </a:solidFill>
                            <a:latin typeface="Cambria Math"/>
                            <a:cs typeface="Arial" pitchFamily="34" charset="0"/>
                          </a:rPr>
                          <m:t>𝑛</m:t>
                        </m:r>
                        <m:r>
                          <a:rPr lang="en-US" sz="2000" i="1">
                            <a:solidFill>
                              <a:schemeClr val="accent4">
                                <a:lumMod val="50000"/>
                              </a:schemeClr>
                            </a:solidFill>
                            <a:latin typeface="Cambria Math"/>
                            <a:cs typeface="Arial" pitchFamily="34" charset="0"/>
                          </a:rPr>
                          <m:t> </m:t>
                        </m:r>
                        <m:r>
                          <a:rPr lang="en-US" sz="2000" i="1">
                            <a:solidFill>
                              <a:schemeClr val="accent4">
                                <a:lumMod val="50000"/>
                              </a:schemeClr>
                            </a:solidFill>
                            <a:latin typeface="Cambria Math"/>
                            <a:cs typeface="Arial" pitchFamily="34" charset="0"/>
                          </a:rPr>
                          <m:t>𝑡</m:t>
                        </m:r>
                        <m:r>
                          <a:rPr lang="en-US" sz="2000" i="1">
                            <a:solidFill>
                              <a:schemeClr val="accent4">
                                <a:lumMod val="50000"/>
                              </a:schemeClr>
                            </a:solidFill>
                            <a:latin typeface="Cambria Math"/>
                            <a:cs typeface="Arial" pitchFamily="34" charset="0"/>
                          </a:rPr>
                          <m:t>ử </m:t>
                        </m:r>
                        <m:r>
                          <a:rPr lang="en-US" sz="2000" b="0" i="1" smtClean="0">
                            <a:solidFill>
                              <a:schemeClr val="accent4">
                                <a:lumMod val="50000"/>
                              </a:schemeClr>
                            </a:solidFill>
                            <a:latin typeface="Cambria Math"/>
                            <a:cs typeface="Arial" pitchFamily="34" charset="0"/>
                          </a:rPr>
                          <m:t>𝑐</m:t>
                        </m:r>
                        <m:r>
                          <a:rPr lang="en-US" sz="2000" b="0" i="1" smtClean="0">
                            <a:solidFill>
                              <a:schemeClr val="accent4">
                                <a:lumMod val="50000"/>
                              </a:schemeClr>
                            </a:solidFill>
                            <a:latin typeface="Cambria Math"/>
                            <a:cs typeface="Arial" pitchFamily="34" charset="0"/>
                          </a:rPr>
                          <m:t>ủ</m:t>
                        </m:r>
                        <m:r>
                          <a:rPr lang="en-US" sz="2000" b="0" i="1" smtClean="0">
                            <a:solidFill>
                              <a:schemeClr val="accent4">
                                <a:lumMod val="50000"/>
                              </a:schemeClr>
                            </a:solidFill>
                            <a:latin typeface="Cambria Math"/>
                            <a:cs typeface="Arial" pitchFamily="34" charset="0"/>
                          </a:rPr>
                          <m:t>𝑎</m:t>
                        </m:r>
                        <m:r>
                          <a:rPr lang="en-US" sz="2000" b="0" i="1" smtClean="0">
                            <a:solidFill>
                              <a:schemeClr val="accent4">
                                <a:lumMod val="50000"/>
                              </a:schemeClr>
                            </a:solidFill>
                            <a:latin typeface="Cambria Math"/>
                            <a:cs typeface="Arial" pitchFamily="34" charset="0"/>
                          </a:rPr>
                          <m:t> </m:t>
                        </m:r>
                        <m:r>
                          <a:rPr lang="en-US" sz="2000" i="1">
                            <a:solidFill>
                              <a:schemeClr val="accent4">
                                <a:lumMod val="50000"/>
                              </a:schemeClr>
                            </a:solidFill>
                            <a:latin typeface="Cambria Math"/>
                            <a:cs typeface="Arial" pitchFamily="34" charset="0"/>
                          </a:rPr>
                          <m:t>𝑙</m:t>
                        </m:r>
                        <m:r>
                          <a:rPr lang="en-US" sz="2000" i="1">
                            <a:solidFill>
                              <a:schemeClr val="accent4">
                                <a:lumMod val="50000"/>
                              </a:schemeClr>
                            </a:solidFill>
                            <a:latin typeface="Cambria Math"/>
                            <a:cs typeface="Arial" pitchFamily="34" charset="0"/>
                          </a:rPr>
                          <m:t>ớ</m:t>
                        </m:r>
                        <m:r>
                          <a:rPr lang="en-US" sz="2000" i="1">
                            <a:solidFill>
                              <a:schemeClr val="accent4">
                                <a:lumMod val="50000"/>
                              </a:schemeClr>
                            </a:solidFill>
                            <a:latin typeface="Cambria Math"/>
                            <a:cs typeface="Arial" pitchFamily="34" charset="0"/>
                          </a:rPr>
                          <m:t>𝑝</m:t>
                        </m:r>
                        <m:r>
                          <a:rPr lang="en-US" sz="2000" i="1">
                            <a:solidFill>
                              <a:schemeClr val="accent4">
                                <a:lumMod val="50000"/>
                              </a:schemeClr>
                            </a:solidFill>
                            <a:latin typeface="Cambria Math"/>
                            <a:cs typeface="Arial" pitchFamily="34" charset="0"/>
                          </a:rPr>
                          <m:t> </m:t>
                        </m:r>
                        <m:r>
                          <a:rPr lang="en-US" sz="2000" i="1">
                            <a:solidFill>
                              <a:schemeClr val="accent4">
                                <a:lumMod val="50000"/>
                              </a:schemeClr>
                            </a:solidFill>
                            <a:latin typeface="Cambria Math"/>
                            <a:cs typeface="Arial" pitchFamily="34" charset="0"/>
                          </a:rPr>
                          <m:t>𝑑</m:t>
                        </m:r>
                        <m:r>
                          <a:rPr lang="en-US" sz="2000" i="1">
                            <a:solidFill>
                              <a:schemeClr val="accent4">
                                <a:lumMod val="50000"/>
                              </a:schemeClr>
                            </a:solidFill>
                            <a:latin typeface="Cambria Math"/>
                            <a:cs typeface="Arial" pitchFamily="34" charset="0"/>
                          </a:rPr>
                          <m:t>ươ</m:t>
                        </m:r>
                        <m:r>
                          <a:rPr lang="en-US" sz="2000" i="1">
                            <a:solidFill>
                              <a:schemeClr val="accent4">
                                <a:lumMod val="50000"/>
                              </a:schemeClr>
                            </a:solidFill>
                            <a:latin typeface="Cambria Math"/>
                            <a:cs typeface="Arial" pitchFamily="34" charset="0"/>
                          </a:rPr>
                          <m:t>𝑛𝑔</m:t>
                        </m:r>
                      </m:den>
                    </m:f>
                  </m:oMath>
                </a14:m>
                <a:r>
                  <a:rPr lang="en-US" sz="1100">
                    <a:solidFill>
                      <a:schemeClr val="accent4">
                        <a:lumMod val="50000"/>
                      </a:schemeClr>
                    </a:solidFill>
                    <a:cs typeface="Arial" pitchFamily="34" charset="0"/>
                  </a:rPr>
                  <a:t> </a:t>
                </a:r>
                <a:endParaRPr lang="en-US" sz="1500">
                  <a:solidFill>
                    <a:schemeClr val="accent4">
                      <a:lumMod val="50000"/>
                    </a:schemeClr>
                  </a:solidFill>
                  <a:cs typeface="Arial" pitchFamily="34" charset="0"/>
                </a:endParaRPr>
              </a:p>
              <a:p>
                <a:pPr marL="455457"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p>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r>
                  <a:rPr lang="en-US" sz="2400">
                    <a:solidFill>
                      <a:schemeClr val="accent4">
                        <a:lumMod val="75000"/>
                      </a:schemeClr>
                    </a:solidFill>
                    <a:cs typeface="Arial" pitchFamily="34" charset="0"/>
                  </a:rPr>
                  <a:t>Mô hình đã bỏ lỡ bao nhiêu giá trị Positive thực sự</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4980" y="1124744"/>
                <a:ext cx="9488833" cy="5344774"/>
              </a:xfrm>
              <a:blipFill>
                <a:blip r:embed="rId3"/>
                <a:stretch>
                  <a:fillRect t="-2055" r="-835"/>
                </a:stretch>
              </a:blipFill>
            </p:spPr>
            <p:txBody>
              <a:bodyPr/>
              <a:lstStyle/>
              <a:p>
                <a:r>
                  <a:rPr lang="en-US">
                    <a:noFill/>
                  </a:rPr>
                  <a:t> </a:t>
                </a:r>
              </a:p>
            </p:txBody>
          </p:sp>
        </mc:Fallback>
      </mc:AlternateContent>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43</a:t>
            </a:fld>
            <a:endParaRPr lang="vi-VN"/>
          </a:p>
        </p:txBody>
      </p:sp>
    </p:spTree>
    <p:extLst>
      <p:ext uri="{BB962C8B-B14F-4D97-AF65-F5344CB8AC3E}">
        <p14:creationId xmlns:p14="http://schemas.microsoft.com/office/powerpoint/2010/main" val="41463081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Đánh giá độ chính xác của mô hình phân lớp</a:t>
            </a:r>
            <a:endParaRPr lang="vi-VN" sz="2800">
              <a:solidFill>
                <a:schemeClr val="accent6">
                  <a:lumMod val="75000"/>
                </a:schemeClr>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4980" y="1124744"/>
                <a:ext cx="9488833" cy="5344774"/>
              </a:xfrm>
            </p:spPr>
            <p:txBody>
              <a:bodyPr>
                <a:noAutofit/>
              </a:bodyPr>
              <a:lstStyle/>
              <a:p>
                <a:pPr marL="455457" lvl="1" indent="0" algn="just">
                  <a:lnSpc>
                    <a:spcPct val="80000"/>
                  </a:lnSpc>
                  <a:spcBef>
                    <a:spcPts val="1200"/>
                  </a:spcBef>
                  <a:spcAft>
                    <a:spcPts val="683"/>
                  </a:spcAft>
                  <a:buClr>
                    <a:srgbClr val="FF0066"/>
                  </a:buClr>
                  <a:buNone/>
                </a:pPr>
                <a:endParaRPr lang="en-US" sz="2000">
                  <a:solidFill>
                    <a:schemeClr val="accent4">
                      <a:lumMod val="75000"/>
                    </a:schemeClr>
                  </a:solidFill>
                  <a:cs typeface="Arial" pitchFamily="34" charset="0"/>
                </a:endParaRPr>
              </a:p>
              <a:p>
                <a:pPr marL="798357" lvl="1" indent="-342900" algn="just">
                  <a:lnSpc>
                    <a:spcPct val="80000"/>
                  </a:lnSpc>
                  <a:spcAft>
                    <a:spcPts val="683"/>
                  </a:spcAft>
                  <a:buClr>
                    <a:srgbClr val="FF0066"/>
                  </a:buClr>
                  <a:buFont typeface="Arial" pitchFamily="34" charset="0"/>
                  <a:buChar char="•"/>
                </a:pPr>
                <a:r>
                  <a:rPr lang="en-US" sz="2400" err="1">
                    <a:solidFill>
                      <a:schemeClr val="accent4">
                        <a:lumMod val="75000"/>
                      </a:schemeClr>
                    </a:solidFill>
                    <a:cs typeface="Arial" pitchFamily="34" charset="0"/>
                  </a:rPr>
                  <a:t>Độ</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đo</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tổng</a:t>
                </a:r>
                <a:r>
                  <a:rPr lang="en-US" sz="2400">
                    <a:solidFill>
                      <a:schemeClr val="accent4">
                        <a:lumMod val="75000"/>
                      </a:schemeClr>
                    </a:solidFill>
                    <a:cs typeface="Arial" pitchFamily="34" charset="0"/>
                  </a:rPr>
                  <a:t> </a:t>
                </a:r>
                <a:r>
                  <a:rPr lang="en-US" sz="2400" err="1">
                    <a:solidFill>
                      <a:schemeClr val="accent4">
                        <a:lumMod val="75000"/>
                      </a:schemeClr>
                    </a:solidFill>
                    <a:cs typeface="Arial" pitchFamily="34" charset="0"/>
                  </a:rPr>
                  <a:t>hợp</a:t>
                </a:r>
                <a:r>
                  <a:rPr lang="en-US" sz="2400">
                    <a:solidFill>
                      <a:schemeClr val="accent4">
                        <a:lumMod val="75000"/>
                      </a:schemeClr>
                    </a:solidFill>
                    <a:cs typeface="Arial" pitchFamily="34" charset="0"/>
                  </a:rPr>
                  <a:t> (F-measure): 	</a:t>
                </a:r>
              </a:p>
              <a:p>
                <a:pPr marL="455457" lvl="1" indent="0" algn="just">
                  <a:lnSpc>
                    <a:spcPct val="80000"/>
                  </a:lnSpc>
                  <a:spcAft>
                    <a:spcPts val="683"/>
                  </a:spcAft>
                  <a:buClr>
                    <a:srgbClr val="FF0066"/>
                  </a:buClr>
                  <a:buNone/>
                </a:pPr>
                <a:r>
                  <a:rPr lang="en-US" sz="2400">
                    <a:solidFill>
                      <a:schemeClr val="accent4">
                        <a:lumMod val="50000"/>
                      </a:schemeClr>
                    </a:solidFill>
                    <a:cs typeface="Arial" pitchFamily="34" charset="0"/>
                  </a:rPr>
                  <a:t>         </a:t>
                </a:r>
                <a:r>
                  <a:rPr lang="en-US" sz="2000">
                    <a:solidFill>
                      <a:schemeClr val="accent4">
                        <a:lumMod val="50000"/>
                      </a:schemeClr>
                    </a:solidFill>
                    <a:cs typeface="Arial" pitchFamily="34" charset="0"/>
                  </a:rPr>
                  <a:t>F   =   </a:t>
                </a:r>
                <a14:m>
                  <m:oMath xmlns:m="http://schemas.openxmlformats.org/officeDocument/2006/math">
                    <m:f>
                      <m:fPr>
                        <m:ctrlPr>
                          <a:rPr lang="en-US" sz="2000" i="1">
                            <a:solidFill>
                              <a:schemeClr val="accent4">
                                <a:lumMod val="50000"/>
                              </a:schemeClr>
                            </a:solidFill>
                            <a:latin typeface="Cambria Math" panose="02040503050406030204" pitchFamily="18" charset="0"/>
                            <a:cs typeface="Arial" pitchFamily="34" charset="0"/>
                          </a:rPr>
                        </m:ctrlPr>
                      </m:fPr>
                      <m:num>
                        <m:r>
                          <a:rPr lang="en-US" sz="2000" b="0" i="0" smtClean="0">
                            <a:solidFill>
                              <a:schemeClr val="accent4">
                                <a:lumMod val="50000"/>
                              </a:schemeClr>
                            </a:solidFill>
                            <a:latin typeface="Cambria Math"/>
                            <a:cs typeface="Arial" pitchFamily="34" charset="0"/>
                          </a:rPr>
                          <m:t>2 </m:t>
                        </m:r>
                        <m:r>
                          <m:rPr>
                            <m:sty m:val="p"/>
                          </m:rPr>
                          <a:rPr lang="en-US" sz="2000" b="0" i="0" smtClean="0">
                            <a:solidFill>
                              <a:schemeClr val="accent4">
                                <a:lumMod val="50000"/>
                              </a:schemeClr>
                            </a:solidFill>
                            <a:latin typeface="Cambria Math"/>
                            <a:cs typeface="Arial" pitchFamily="34" charset="0"/>
                          </a:rPr>
                          <m:t>x</m:t>
                        </m:r>
                        <m:r>
                          <a:rPr lang="en-US" sz="2000" b="0" i="0" smtClean="0">
                            <a:solidFill>
                              <a:schemeClr val="accent4">
                                <a:lumMod val="50000"/>
                              </a:schemeClr>
                            </a:solidFill>
                            <a:latin typeface="Cambria Math"/>
                            <a:cs typeface="Arial" pitchFamily="34" charset="0"/>
                          </a:rPr>
                          <m:t> </m:t>
                        </m:r>
                        <m:r>
                          <m:rPr>
                            <m:sty m:val="p"/>
                          </m:rPr>
                          <a:rPr lang="en-US" sz="2000" b="0" i="0" smtClean="0">
                            <a:solidFill>
                              <a:schemeClr val="accent4">
                                <a:lumMod val="50000"/>
                              </a:schemeClr>
                            </a:solidFill>
                            <a:latin typeface="Cambria Math"/>
                            <a:cs typeface="Arial" pitchFamily="34" charset="0"/>
                          </a:rPr>
                          <m:t>P</m:t>
                        </m:r>
                        <m:r>
                          <a:rPr lang="en-US" sz="2000" b="0" i="0" smtClean="0">
                            <a:solidFill>
                              <a:schemeClr val="accent4">
                                <a:lumMod val="50000"/>
                              </a:schemeClr>
                            </a:solidFill>
                            <a:latin typeface="Cambria Math"/>
                            <a:cs typeface="Arial" pitchFamily="34" charset="0"/>
                          </a:rPr>
                          <m:t> </m:t>
                        </m:r>
                        <m:r>
                          <m:rPr>
                            <m:sty m:val="p"/>
                          </m:rPr>
                          <a:rPr lang="en-US" sz="2000" b="0" i="0" smtClean="0">
                            <a:solidFill>
                              <a:schemeClr val="accent4">
                                <a:lumMod val="50000"/>
                              </a:schemeClr>
                            </a:solidFill>
                            <a:latin typeface="Cambria Math"/>
                            <a:cs typeface="Arial" pitchFamily="34" charset="0"/>
                          </a:rPr>
                          <m:t>x</m:t>
                        </m:r>
                        <m:r>
                          <a:rPr lang="en-US" sz="2000" b="0" i="0" smtClean="0">
                            <a:solidFill>
                              <a:schemeClr val="accent4">
                                <a:lumMod val="50000"/>
                              </a:schemeClr>
                            </a:solidFill>
                            <a:latin typeface="Cambria Math"/>
                            <a:cs typeface="Arial" pitchFamily="34" charset="0"/>
                          </a:rPr>
                          <m:t> </m:t>
                        </m:r>
                        <m:r>
                          <m:rPr>
                            <m:sty m:val="p"/>
                          </m:rPr>
                          <a:rPr lang="en-US" sz="2000" b="0" i="0" smtClean="0">
                            <a:solidFill>
                              <a:schemeClr val="accent4">
                                <a:lumMod val="50000"/>
                              </a:schemeClr>
                            </a:solidFill>
                            <a:latin typeface="Cambria Math"/>
                            <a:cs typeface="Arial" pitchFamily="34" charset="0"/>
                          </a:rPr>
                          <m:t>R</m:t>
                        </m:r>
                      </m:num>
                      <m:den>
                        <m:r>
                          <m:rPr>
                            <m:sty m:val="p"/>
                          </m:rPr>
                          <a:rPr lang="en-US" sz="2000" b="0" i="0" smtClean="0">
                            <a:solidFill>
                              <a:schemeClr val="accent4">
                                <a:lumMod val="50000"/>
                              </a:schemeClr>
                            </a:solidFill>
                            <a:latin typeface="Cambria Math"/>
                            <a:cs typeface="Arial" pitchFamily="34" charset="0"/>
                          </a:rPr>
                          <m:t>P</m:t>
                        </m:r>
                        <m:r>
                          <a:rPr lang="en-US" sz="2000" b="0" i="0" smtClean="0">
                            <a:solidFill>
                              <a:schemeClr val="accent4">
                                <a:lumMod val="50000"/>
                              </a:schemeClr>
                            </a:solidFill>
                            <a:latin typeface="Cambria Math"/>
                            <a:cs typeface="Arial" pitchFamily="34" charset="0"/>
                          </a:rPr>
                          <m:t>+</m:t>
                        </m:r>
                        <m:r>
                          <m:rPr>
                            <m:sty m:val="p"/>
                          </m:rPr>
                          <a:rPr lang="en-US" sz="2000" b="0" i="0" smtClean="0">
                            <a:solidFill>
                              <a:schemeClr val="accent4">
                                <a:lumMod val="50000"/>
                              </a:schemeClr>
                            </a:solidFill>
                            <a:latin typeface="Cambria Math"/>
                            <a:cs typeface="Arial" pitchFamily="34" charset="0"/>
                          </a:rPr>
                          <m:t>R</m:t>
                        </m:r>
                      </m:den>
                    </m:f>
                  </m:oMath>
                </a14:m>
                <a:r>
                  <a:rPr lang="en-US" sz="2000">
                    <a:solidFill>
                      <a:schemeClr val="accent4">
                        <a:lumMod val="50000"/>
                      </a:schemeClr>
                    </a:solidFill>
                    <a:cs typeface="Arial" pitchFamily="34" charset="0"/>
                  </a:rPr>
                  <a:t> x 100%</a:t>
                </a:r>
              </a:p>
              <a:p>
                <a:pPr marL="455457" lvl="1" indent="0" algn="just">
                  <a:lnSpc>
                    <a:spcPct val="80000"/>
                  </a:lnSpc>
                  <a:spcAft>
                    <a:spcPts val="683"/>
                  </a:spcAft>
                  <a:buClr>
                    <a:srgbClr val="FF0066"/>
                  </a:buClr>
                  <a:buNone/>
                </a:pPr>
                <a:r>
                  <a:rPr lang="en-US" sz="2400">
                    <a:solidFill>
                      <a:schemeClr val="accent4">
                        <a:lumMod val="75000"/>
                      </a:schemeClr>
                    </a:solidFill>
                    <a:cs typeface="Arial" pitchFamily="34" charset="0"/>
                  </a:rPr>
                  <a:t>	</a:t>
                </a:r>
                <a:r>
                  <a:rPr lang="en-US" sz="2000" err="1">
                    <a:solidFill>
                      <a:schemeClr val="accent4">
                        <a:lumMod val="50000"/>
                      </a:schemeClr>
                    </a:solidFill>
                    <a:cs typeface="Arial" pitchFamily="34" charset="0"/>
                  </a:rPr>
                  <a:t>Độ</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đo</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tổng</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hợp</a:t>
                </a:r>
                <a:r>
                  <a:rPr lang="en-US" sz="2000">
                    <a:solidFill>
                      <a:schemeClr val="accent4">
                        <a:lumMod val="50000"/>
                      </a:schemeClr>
                    </a:solidFill>
                    <a:cs typeface="Arial" pitchFamily="34" charset="0"/>
                  </a:rPr>
                  <a:t> F </a:t>
                </a:r>
                <a:r>
                  <a:rPr lang="en-US" sz="2000" err="1">
                    <a:solidFill>
                      <a:schemeClr val="accent4">
                        <a:lumMod val="50000"/>
                      </a:schemeClr>
                    </a:solidFill>
                    <a:cs typeface="Arial" pitchFamily="34" charset="0"/>
                  </a:rPr>
                  <a:t>xác</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định</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sự</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cân</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bằng</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giữa</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độ</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chính</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xác</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và</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độ</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hồi</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tưởng</a:t>
                </a:r>
                <a:r>
                  <a:rPr lang="en-US" sz="2000">
                    <a:solidFill>
                      <a:schemeClr val="accent4">
                        <a:lumMod val="50000"/>
                      </a:schemeClr>
                    </a:solidFill>
                    <a:cs typeface="Arial" pitchFamily="34" charset="0"/>
                  </a:rPr>
                  <a:t>:  </a:t>
                </a:r>
              </a:p>
              <a:p>
                <a:pPr marL="1774336" lvl="3" indent="-342900" algn="just">
                  <a:lnSpc>
                    <a:spcPct val="80000"/>
                  </a:lnSpc>
                  <a:spcAft>
                    <a:spcPts val="683"/>
                  </a:spcAft>
                  <a:buClr>
                    <a:srgbClr val="FF0066"/>
                  </a:buClr>
                </a:pPr>
                <a:r>
                  <a:rPr lang="en-US" sz="2000">
                    <a:solidFill>
                      <a:schemeClr val="accent4">
                        <a:lumMod val="50000"/>
                      </a:schemeClr>
                    </a:solidFill>
                    <a:cs typeface="Arial" pitchFamily="34" charset="0"/>
                  </a:rPr>
                  <a:t>F </a:t>
                </a:r>
                <a:r>
                  <a:rPr lang="en-US" sz="2000" err="1">
                    <a:solidFill>
                      <a:schemeClr val="accent4">
                        <a:lumMod val="50000"/>
                      </a:schemeClr>
                    </a:solidFill>
                    <a:cs typeface="Arial" pitchFamily="34" charset="0"/>
                  </a:rPr>
                  <a:t>lớn</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khi</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độ</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chính</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xác</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và</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độ</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hồi</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tưởng</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lớn</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và</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cân</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bằng</a:t>
                </a:r>
                <a:r>
                  <a:rPr lang="en-US" sz="2000">
                    <a:solidFill>
                      <a:schemeClr val="accent4">
                        <a:lumMod val="50000"/>
                      </a:schemeClr>
                    </a:solidFill>
                    <a:cs typeface="Arial" pitchFamily="34" charset="0"/>
                  </a:rPr>
                  <a:t>.</a:t>
                </a:r>
              </a:p>
              <a:p>
                <a:pPr marL="1774336" lvl="3" indent="-342900" algn="just">
                  <a:lnSpc>
                    <a:spcPct val="80000"/>
                  </a:lnSpc>
                  <a:spcAft>
                    <a:spcPts val="683"/>
                  </a:spcAft>
                  <a:buClr>
                    <a:srgbClr val="FF0066"/>
                  </a:buClr>
                </a:pPr>
                <a:r>
                  <a:rPr lang="en-US" sz="2000">
                    <a:solidFill>
                      <a:schemeClr val="accent4">
                        <a:lumMod val="50000"/>
                      </a:schemeClr>
                    </a:solidFill>
                    <a:cs typeface="Arial" pitchFamily="34" charset="0"/>
                  </a:rPr>
                  <a:t>F </a:t>
                </a:r>
                <a:r>
                  <a:rPr lang="en-US" sz="2000" err="1">
                    <a:solidFill>
                      <a:schemeClr val="accent4">
                        <a:lumMod val="50000"/>
                      </a:schemeClr>
                    </a:solidFill>
                    <a:cs typeface="Arial" pitchFamily="34" charset="0"/>
                  </a:rPr>
                  <a:t>nhỏ</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khi</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độ</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chính</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xác</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và</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độ</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hồi</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tưởng</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nhỏ</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hoặc</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không</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cân</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bằng</a:t>
                </a:r>
                <a:r>
                  <a:rPr lang="en-US" sz="2000">
                    <a:solidFill>
                      <a:schemeClr val="accent4">
                        <a:lumMod val="50000"/>
                      </a:schemeClr>
                    </a:solidFill>
                    <a:cs typeface="Arial" pitchFamily="34" charset="0"/>
                  </a:rPr>
                  <a:t>.</a:t>
                </a:r>
              </a:p>
              <a:p>
                <a:pPr marL="1774336" lvl="3" indent="-342900" algn="just">
                  <a:lnSpc>
                    <a:spcPct val="80000"/>
                  </a:lnSpc>
                  <a:spcAft>
                    <a:spcPts val="683"/>
                  </a:spcAft>
                  <a:buClr>
                    <a:srgbClr val="FF0066"/>
                  </a:buClr>
                </a:pPr>
                <a:r>
                  <a:rPr lang="en-US" sz="2000" err="1">
                    <a:solidFill>
                      <a:schemeClr val="accent4">
                        <a:lumMod val="50000"/>
                      </a:schemeClr>
                    </a:solidFill>
                    <a:cs typeface="Arial" pitchFamily="34" charset="0"/>
                  </a:rPr>
                  <a:t>Mục</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tiêu</a:t>
                </a:r>
                <a:r>
                  <a:rPr lang="en-US" sz="2000">
                    <a:solidFill>
                      <a:schemeClr val="accent4">
                        <a:lumMod val="50000"/>
                      </a:schemeClr>
                    </a:solidFill>
                    <a:cs typeface="Arial" pitchFamily="34" charset="0"/>
                  </a:rPr>
                  <a:t>: F </a:t>
                </a:r>
                <a:r>
                  <a:rPr lang="en-US" sz="2000" err="1">
                    <a:solidFill>
                      <a:schemeClr val="accent4">
                        <a:lumMod val="50000"/>
                      </a:schemeClr>
                    </a:solidFill>
                    <a:cs typeface="Arial" pitchFamily="34" charset="0"/>
                  </a:rPr>
                  <a:t>càng</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cao</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càng</a:t>
                </a:r>
                <a:r>
                  <a:rPr lang="en-US" sz="2000">
                    <a:solidFill>
                      <a:schemeClr val="accent4">
                        <a:lumMod val="50000"/>
                      </a:schemeClr>
                    </a:solidFill>
                    <a:cs typeface="Arial" pitchFamily="34" charset="0"/>
                  </a:rPr>
                  <a:t> </a:t>
                </a:r>
                <a:r>
                  <a:rPr lang="en-US" sz="2000" err="1">
                    <a:solidFill>
                      <a:schemeClr val="accent4">
                        <a:lumMod val="50000"/>
                      </a:schemeClr>
                    </a:solidFill>
                    <a:cs typeface="Arial" pitchFamily="34" charset="0"/>
                  </a:rPr>
                  <a:t>tốt</a:t>
                </a:r>
                <a:r>
                  <a:rPr lang="en-US" sz="2000">
                    <a:solidFill>
                      <a:schemeClr val="accent4">
                        <a:lumMod val="50000"/>
                      </a:schemeClr>
                    </a:solidFill>
                    <a:cs typeface="Arial" pitchFamily="34" charset="0"/>
                  </a:rPr>
                  <a:t>.       </a:t>
                </a:r>
                <a:r>
                  <a:rPr lang="en-US" sz="1500">
                    <a:solidFill>
                      <a:schemeClr val="accent4">
                        <a:lumMod val="50000"/>
                      </a:schemeClr>
                    </a:solidFill>
                    <a:cs typeface="Arial" pitchFamily="34" charset="0"/>
                  </a:rPr>
                  <a:t>	</a:t>
                </a:r>
                <a:r>
                  <a:rPr lang="en-US" sz="1100">
                    <a:solidFill>
                      <a:schemeClr val="accent4">
                        <a:lumMod val="50000"/>
                      </a:schemeClr>
                    </a:solidFill>
                    <a:cs typeface="Arial" pitchFamily="34" charset="0"/>
                  </a:rPr>
                  <a:t> </a:t>
                </a:r>
                <a:endParaRPr lang="en-US" sz="1500">
                  <a:solidFill>
                    <a:schemeClr val="accent4">
                      <a:lumMod val="50000"/>
                    </a:schemeClr>
                  </a:solidFill>
                  <a:cs typeface="Arial" pitchFamily="34" charset="0"/>
                </a:endParaRPr>
              </a:p>
              <a:p>
                <a:pPr marL="455457"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p>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endParaRPr lang="en-US" sz="2800">
                  <a:solidFill>
                    <a:schemeClr val="accent2">
                      <a:lumMod val="50000"/>
                    </a:schemeClr>
                  </a:solidFill>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4980" y="1124744"/>
                <a:ext cx="9488833" cy="5344774"/>
              </a:xfrm>
              <a:blipFill>
                <a:blip r:embed="rId3"/>
                <a:stretch>
                  <a:fillRect/>
                </a:stretch>
              </a:blipFill>
            </p:spPr>
            <p:txBody>
              <a:bodyPr/>
              <a:lstStyle/>
              <a:p>
                <a:r>
                  <a:rPr lang="en-US">
                    <a:noFill/>
                  </a:rPr>
                  <a:t> </a:t>
                </a:r>
              </a:p>
            </p:txBody>
          </p:sp>
        </mc:Fallback>
      </mc:AlternateContent>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44</a:t>
            </a:fld>
            <a:endParaRPr lang="vi-VN"/>
          </a:p>
        </p:txBody>
      </p:sp>
    </p:spTree>
    <p:extLst>
      <p:ext uri="{BB962C8B-B14F-4D97-AF65-F5344CB8AC3E}">
        <p14:creationId xmlns:p14="http://schemas.microsoft.com/office/powerpoint/2010/main" val="31988564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Minh họa xác định độ chính xác của mô hình</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88833" cy="5344774"/>
          </a:xfrm>
        </p:spPr>
        <p:txBody>
          <a:bodyPr>
            <a:noAutofit/>
          </a:bodyPr>
          <a:lstStyle/>
          <a:p>
            <a:pPr algn="just">
              <a:lnSpc>
                <a:spcPct val="80000"/>
              </a:lnSpc>
              <a:spcAft>
                <a:spcPts val="683"/>
              </a:spcAft>
              <a:buClr>
                <a:srgbClr val="FF0066"/>
              </a:buClr>
              <a:buFont typeface="Wingdings 2" pitchFamily="18" charset="2"/>
              <a:buChar char="®"/>
            </a:pPr>
            <a:r>
              <a:rPr lang="vi-VN" sz="2800">
                <a:solidFill>
                  <a:schemeClr val="accent1">
                    <a:lumMod val="50000"/>
                  </a:schemeClr>
                </a:solidFill>
                <a:latin typeface="Calibri" panose="020F0502020204030204" pitchFamily="34" charset="0"/>
                <a:cs typeface="Calibri" panose="020F0502020204030204" pitchFamily="34" charset="0"/>
              </a:rPr>
              <a:t>Xét bài toán phân loại thư rác gồm 100 thư, trong đó có 90 thư thường (negative) và 10 thư rác (positive). Mô hình dự đoán đúng 2/10 thư rác.</a:t>
            </a:r>
            <a:endParaRPr lang="en-US" sz="2800">
              <a:solidFill>
                <a:schemeClr val="accent1">
                  <a:lumMod val="50000"/>
                </a:schemeClr>
              </a:solidFill>
              <a:latin typeface="Calibri" panose="020F0502020204030204" pitchFamily="34" charset="0"/>
              <a:cs typeface="Calibri" panose="020F0502020204030204" pitchFamily="34" charset="0"/>
            </a:endParaRPr>
          </a:p>
          <a:p>
            <a:pPr marL="455457" lvl="1" indent="0" algn="just">
              <a:lnSpc>
                <a:spcPct val="80000"/>
              </a:lnSpc>
              <a:spcBef>
                <a:spcPts val="1200"/>
              </a:spcBef>
              <a:spcAft>
                <a:spcPts val="683"/>
              </a:spcAft>
              <a:buClr>
                <a:srgbClr val="FF0066"/>
              </a:buClr>
              <a:buNone/>
            </a:pPr>
            <a:endParaRPr lang="en-US" sz="2400">
              <a:solidFill>
                <a:schemeClr val="accent4">
                  <a:lumMod val="75000"/>
                </a:schemeClr>
              </a:solidFill>
              <a:latin typeface="Calibri" panose="020F0502020204030204" pitchFamily="34" charset="0"/>
              <a:cs typeface="Calibri" panose="020F0502020204030204" pitchFamily="34" charset="0"/>
            </a:endParaRPr>
          </a:p>
          <a:p>
            <a:pPr marL="455457" lvl="1" indent="0" algn="just">
              <a:lnSpc>
                <a:spcPct val="80000"/>
              </a:lnSpc>
              <a:spcBef>
                <a:spcPts val="1200"/>
              </a:spcBef>
              <a:spcAft>
                <a:spcPts val="683"/>
              </a:spcAft>
              <a:buClr>
                <a:srgbClr val="FF0066"/>
              </a:buClr>
              <a:buNone/>
            </a:pPr>
            <a:endParaRPr lang="en-US" sz="2400">
              <a:solidFill>
                <a:schemeClr val="accent4">
                  <a:lumMod val="75000"/>
                </a:schemeClr>
              </a:solidFill>
              <a:latin typeface="Calibri" panose="020F0502020204030204" pitchFamily="34" charset="0"/>
              <a:cs typeface="Calibri" panose="020F0502020204030204" pitchFamily="34" charset="0"/>
            </a:endParaRPr>
          </a:p>
          <a:p>
            <a:pPr marL="455457" lvl="1" indent="0" algn="just">
              <a:lnSpc>
                <a:spcPct val="80000"/>
              </a:lnSpc>
              <a:spcBef>
                <a:spcPts val="1200"/>
              </a:spcBef>
              <a:spcAft>
                <a:spcPts val="683"/>
              </a:spcAft>
              <a:buClr>
                <a:srgbClr val="FF0066"/>
              </a:buClr>
              <a:buNone/>
            </a:pPr>
            <a:endParaRPr lang="en-US" sz="2400">
              <a:solidFill>
                <a:schemeClr val="accent4">
                  <a:lumMod val="75000"/>
                </a:schemeClr>
              </a:solidFill>
              <a:latin typeface="Calibri" panose="020F0502020204030204" pitchFamily="34" charset="0"/>
              <a:cs typeface="Calibri" panose="020F0502020204030204" pitchFamily="34" charset="0"/>
            </a:endParaRPr>
          </a:p>
          <a:p>
            <a:pPr marL="798357" lvl="1" indent="-342900" algn="just">
              <a:lnSpc>
                <a:spcPct val="80000"/>
              </a:lnSpc>
              <a:spcBef>
                <a:spcPts val="1200"/>
              </a:spcBef>
              <a:spcAft>
                <a:spcPts val="683"/>
              </a:spcAft>
              <a:buClr>
                <a:srgbClr val="FF0066"/>
              </a:buClr>
              <a:buFont typeface="Arial" pitchFamily="34" charset="0"/>
              <a:buChar char="•"/>
            </a:pPr>
            <a:r>
              <a:rPr lang="vi-VN" sz="2400">
                <a:solidFill>
                  <a:schemeClr val="accent4">
                    <a:lumMod val="75000"/>
                  </a:schemeClr>
                </a:solidFill>
                <a:latin typeface="Calibri" panose="020F0502020204030204" pitchFamily="34" charset="0"/>
                <a:cs typeface="Calibri" panose="020F0502020204030204" pitchFamily="34" charset="0"/>
              </a:rPr>
              <a:t>P = </a:t>
            </a:r>
            <a:r>
              <a:rPr lang="en-US" sz="2400">
                <a:solidFill>
                  <a:schemeClr val="accent4">
                    <a:lumMod val="75000"/>
                  </a:schemeClr>
                </a:solidFill>
                <a:latin typeface="Calibri" panose="020F0502020204030204" pitchFamily="34" charset="0"/>
                <a:cs typeface="Calibri" panose="020F0502020204030204" pitchFamily="34" charset="0"/>
              </a:rPr>
              <a:t>2</a:t>
            </a:r>
            <a:r>
              <a:rPr lang="vi-VN" sz="2400">
                <a:solidFill>
                  <a:schemeClr val="accent4">
                    <a:lumMod val="75000"/>
                  </a:schemeClr>
                </a:solidFill>
                <a:latin typeface="Calibri" panose="020F0502020204030204" pitchFamily="34" charset="0"/>
                <a:cs typeface="Calibri" panose="020F0502020204030204" pitchFamily="34" charset="0"/>
              </a:rPr>
              <a:t>/(</a:t>
            </a:r>
            <a:r>
              <a:rPr lang="en-US" sz="2400">
                <a:solidFill>
                  <a:schemeClr val="accent4">
                    <a:lumMod val="75000"/>
                  </a:schemeClr>
                </a:solidFill>
                <a:latin typeface="Calibri" panose="020F0502020204030204" pitchFamily="34" charset="0"/>
                <a:cs typeface="Calibri" panose="020F0502020204030204" pitchFamily="34" charset="0"/>
              </a:rPr>
              <a:t>2</a:t>
            </a:r>
            <a:r>
              <a:rPr lang="vi-VN" sz="2400">
                <a:solidFill>
                  <a:schemeClr val="accent4">
                    <a:lumMod val="75000"/>
                  </a:schemeClr>
                </a:solidFill>
                <a:latin typeface="Calibri" panose="020F0502020204030204" pitchFamily="34" charset="0"/>
                <a:cs typeface="Calibri" panose="020F0502020204030204" pitchFamily="34" charset="0"/>
              </a:rPr>
              <a:t>+</a:t>
            </a:r>
            <a:r>
              <a:rPr lang="en-US" sz="2400">
                <a:solidFill>
                  <a:schemeClr val="accent4">
                    <a:lumMod val="75000"/>
                  </a:schemeClr>
                </a:solidFill>
                <a:latin typeface="Calibri" panose="020F0502020204030204" pitchFamily="34" charset="0"/>
                <a:cs typeface="Calibri" panose="020F0502020204030204" pitchFamily="34" charset="0"/>
              </a:rPr>
              <a:t>0</a:t>
            </a:r>
            <a:r>
              <a:rPr lang="vi-VN" sz="2400">
                <a:solidFill>
                  <a:schemeClr val="accent4">
                    <a:lumMod val="75000"/>
                  </a:schemeClr>
                </a:solidFill>
                <a:latin typeface="Calibri" panose="020F0502020204030204" pitchFamily="34" charset="0"/>
                <a:cs typeface="Calibri" panose="020F0502020204030204" pitchFamily="34" charset="0"/>
              </a:rPr>
              <a:t>) = </a:t>
            </a:r>
            <a:r>
              <a:rPr lang="en-US" sz="2400">
                <a:solidFill>
                  <a:schemeClr val="accent4">
                    <a:lumMod val="75000"/>
                  </a:schemeClr>
                </a:solidFill>
                <a:latin typeface="Calibri" panose="020F0502020204030204" pitchFamily="34" charset="0"/>
                <a:cs typeface="Calibri" panose="020F0502020204030204" pitchFamily="34" charset="0"/>
              </a:rPr>
              <a:t>100</a:t>
            </a:r>
            <a:r>
              <a:rPr lang="vi-VN" sz="2400">
                <a:solidFill>
                  <a:schemeClr val="accent4">
                    <a:lumMod val="75000"/>
                  </a:schemeClr>
                </a:solidFill>
                <a:latin typeface="Calibri" panose="020F0502020204030204" pitchFamily="34" charset="0"/>
                <a:cs typeface="Calibri" panose="020F0502020204030204" pitchFamily="34" charset="0"/>
              </a:rPr>
              <a:t>%</a:t>
            </a:r>
            <a:r>
              <a:rPr lang="en-US" sz="2400">
                <a:solidFill>
                  <a:schemeClr val="accent4">
                    <a:lumMod val="75000"/>
                  </a:schemeClr>
                </a:solidFill>
                <a:latin typeface="Calibri" panose="020F0502020204030204" pitchFamily="34" charset="0"/>
                <a:cs typeface="Calibri" panose="020F0502020204030204" pitchFamily="34" charset="0"/>
              </a:rPr>
              <a:t>           </a:t>
            </a:r>
            <a:r>
              <a:rPr lang="vi-VN" sz="2400">
                <a:solidFill>
                  <a:schemeClr val="accent4">
                    <a:lumMod val="75000"/>
                  </a:schemeClr>
                </a:solidFill>
                <a:latin typeface="Calibri" panose="020F0502020204030204" pitchFamily="34" charset="0"/>
                <a:cs typeface="Calibri" panose="020F0502020204030204" pitchFamily="34" charset="0"/>
              </a:rPr>
              <a:t>R = </a:t>
            </a:r>
            <a:r>
              <a:rPr lang="en-US" sz="2400">
                <a:solidFill>
                  <a:schemeClr val="accent4">
                    <a:lumMod val="75000"/>
                  </a:schemeClr>
                </a:solidFill>
                <a:latin typeface="Calibri" panose="020F0502020204030204" pitchFamily="34" charset="0"/>
                <a:cs typeface="Calibri" panose="020F0502020204030204" pitchFamily="34" charset="0"/>
              </a:rPr>
              <a:t>2</a:t>
            </a:r>
            <a:r>
              <a:rPr lang="vi-VN" sz="2400">
                <a:solidFill>
                  <a:schemeClr val="accent4">
                    <a:lumMod val="75000"/>
                  </a:schemeClr>
                </a:solidFill>
                <a:latin typeface="Calibri" panose="020F0502020204030204" pitchFamily="34" charset="0"/>
                <a:cs typeface="Calibri" panose="020F0502020204030204" pitchFamily="34" charset="0"/>
              </a:rPr>
              <a:t>/</a:t>
            </a:r>
            <a:r>
              <a:rPr lang="en-US" sz="2400">
                <a:solidFill>
                  <a:schemeClr val="accent4">
                    <a:lumMod val="75000"/>
                  </a:schemeClr>
                </a:solidFill>
                <a:latin typeface="Calibri" panose="020F0502020204030204" pitchFamily="34" charset="0"/>
                <a:cs typeface="Calibri" panose="020F0502020204030204" pitchFamily="34" charset="0"/>
              </a:rPr>
              <a:t>(2+8)</a:t>
            </a:r>
            <a:r>
              <a:rPr lang="vi-VN" sz="2400">
                <a:solidFill>
                  <a:schemeClr val="accent4">
                    <a:lumMod val="75000"/>
                  </a:schemeClr>
                </a:solidFill>
                <a:latin typeface="Calibri" panose="020F0502020204030204" pitchFamily="34" charset="0"/>
                <a:cs typeface="Calibri" panose="020F0502020204030204" pitchFamily="34" charset="0"/>
              </a:rPr>
              <a:t> = </a:t>
            </a:r>
            <a:r>
              <a:rPr lang="en-US" sz="2400">
                <a:solidFill>
                  <a:schemeClr val="accent4">
                    <a:lumMod val="75000"/>
                  </a:schemeClr>
                </a:solidFill>
                <a:latin typeface="Calibri" panose="020F0502020204030204" pitchFamily="34" charset="0"/>
                <a:cs typeface="Calibri" panose="020F0502020204030204" pitchFamily="34" charset="0"/>
              </a:rPr>
              <a:t>20</a:t>
            </a:r>
            <a:r>
              <a:rPr lang="vi-VN" sz="2400">
                <a:solidFill>
                  <a:schemeClr val="accent4">
                    <a:lumMod val="75000"/>
                  </a:schemeClr>
                </a:solidFill>
                <a:latin typeface="Calibri" panose="020F0502020204030204" pitchFamily="34" charset="0"/>
                <a:cs typeface="Calibri" panose="020F0502020204030204" pitchFamily="34" charset="0"/>
              </a:rPr>
              <a:t>%</a:t>
            </a:r>
            <a:r>
              <a:rPr lang="en-US" sz="2400">
                <a:solidFill>
                  <a:schemeClr val="accent4">
                    <a:lumMod val="75000"/>
                  </a:schemeClr>
                </a:solidFill>
                <a:latin typeface="Calibri" panose="020F0502020204030204" pitchFamily="34" charset="0"/>
                <a:cs typeface="Calibri" panose="020F0502020204030204" pitchFamily="34" charset="0"/>
              </a:rPr>
              <a:t>   </a:t>
            </a:r>
          </a:p>
          <a:p>
            <a:pPr marL="455457" lvl="1" indent="0" algn="just">
              <a:lnSpc>
                <a:spcPct val="80000"/>
              </a:lnSpc>
              <a:spcBef>
                <a:spcPts val="1200"/>
              </a:spcBef>
              <a:spcAft>
                <a:spcPts val="683"/>
              </a:spcAft>
              <a:buClr>
                <a:srgbClr val="FF0066"/>
              </a:buClr>
              <a:buNone/>
            </a:pPr>
            <a:r>
              <a:rPr lang="en-US" sz="2400">
                <a:solidFill>
                  <a:schemeClr val="accent4">
                    <a:lumMod val="75000"/>
                  </a:schemeClr>
                </a:solidFill>
                <a:latin typeface="Calibri" panose="020F0502020204030204" pitchFamily="34" charset="0"/>
                <a:cs typeface="Calibri" panose="020F0502020204030204" pitchFamily="34" charset="0"/>
              </a:rPr>
              <a:t>     F = 2*0.2*1/(0.2+1)=33%</a:t>
            </a:r>
          </a:p>
          <a:p>
            <a:pPr marL="798357" lvl="1" indent="-342900" algn="just">
              <a:lnSpc>
                <a:spcPct val="80000"/>
              </a:lnSpc>
              <a:spcBef>
                <a:spcPts val="1200"/>
              </a:spcBef>
              <a:spcAft>
                <a:spcPts val="683"/>
              </a:spcAft>
              <a:buClr>
                <a:srgbClr val="FF0066"/>
              </a:buClr>
              <a:buFont typeface="Arial" pitchFamily="34" charset="0"/>
              <a:buChar char="•"/>
            </a:pPr>
            <a:r>
              <a:rPr lang="vi-VN" sz="2400">
                <a:solidFill>
                  <a:schemeClr val="accent4">
                    <a:lumMod val="75000"/>
                  </a:schemeClr>
                </a:solidFill>
                <a:latin typeface="Calibri" panose="020F0502020204030204" pitchFamily="34" charset="0"/>
                <a:cs typeface="Calibri" panose="020F0502020204030204" pitchFamily="34" charset="0"/>
              </a:rPr>
              <a:t>Tỷ lệ chính xác khi xác định 1 mail là thư rác là </a:t>
            </a:r>
            <a:r>
              <a:rPr lang="en-US" sz="2400">
                <a:solidFill>
                  <a:schemeClr val="accent4">
                    <a:lumMod val="75000"/>
                  </a:schemeClr>
                </a:solidFill>
                <a:latin typeface="Calibri" panose="020F0502020204030204" pitchFamily="34" charset="0"/>
                <a:cs typeface="Calibri" panose="020F0502020204030204" pitchFamily="34" charset="0"/>
              </a:rPr>
              <a:t>10</a:t>
            </a:r>
            <a:r>
              <a:rPr lang="vi-VN" sz="2400">
                <a:solidFill>
                  <a:schemeClr val="accent4">
                    <a:lumMod val="75000"/>
                  </a:schemeClr>
                </a:solidFill>
                <a:latin typeface="Calibri" panose="020F0502020204030204" pitchFamily="34" charset="0"/>
                <a:cs typeface="Calibri" panose="020F0502020204030204" pitchFamily="34" charset="0"/>
              </a:rPr>
              <a:t>0%</a:t>
            </a:r>
            <a:r>
              <a:rPr lang="en-US" sz="2400">
                <a:solidFill>
                  <a:schemeClr val="accent4">
                    <a:lumMod val="75000"/>
                  </a:schemeClr>
                </a:solidFill>
                <a:latin typeface="Calibri" panose="020F0502020204030204" pitchFamily="34" charset="0"/>
                <a:cs typeface="Calibri" panose="020F0502020204030204" pitchFamily="34" charset="0"/>
              </a:rPr>
              <a:t> (mô hình dự đoán 2 thư là thư rác thì cả 2 dự đoán đều chính xác)</a:t>
            </a:r>
            <a:r>
              <a:rPr lang="vi-VN" sz="2400">
                <a:solidFill>
                  <a:schemeClr val="accent4">
                    <a:lumMod val="75000"/>
                  </a:schemeClr>
                </a:solidFill>
                <a:latin typeface="Calibri" panose="020F0502020204030204" pitchFamily="34" charset="0"/>
                <a:cs typeface="Calibri" panose="020F0502020204030204" pitchFamily="34" charset="0"/>
              </a:rPr>
              <a:t>.</a:t>
            </a:r>
            <a:endParaRPr lang="en-US" sz="2400">
              <a:solidFill>
                <a:schemeClr val="accent4">
                  <a:lumMod val="75000"/>
                </a:schemeClr>
              </a:solidFill>
              <a:latin typeface="Calibri" panose="020F0502020204030204" pitchFamily="34" charset="0"/>
              <a:cs typeface="Calibri" panose="020F0502020204030204" pitchFamily="34" charset="0"/>
            </a:endParaRPr>
          </a:p>
          <a:p>
            <a:pPr marL="798357" lvl="1" indent="-342900" algn="just">
              <a:lnSpc>
                <a:spcPct val="80000"/>
              </a:lnSpc>
              <a:spcBef>
                <a:spcPts val="1200"/>
              </a:spcBef>
              <a:spcAft>
                <a:spcPts val="683"/>
              </a:spcAft>
              <a:buClr>
                <a:srgbClr val="FF0066"/>
              </a:buClr>
              <a:buFont typeface="Arial" pitchFamily="34" charset="0"/>
              <a:buChar char="•"/>
            </a:pPr>
            <a:r>
              <a:rPr lang="en-US" sz="2400">
                <a:solidFill>
                  <a:schemeClr val="accent4">
                    <a:lumMod val="75000"/>
                  </a:schemeClr>
                </a:solidFill>
                <a:latin typeface="Calibri" panose="020F0502020204030204" pitchFamily="34" charset="0"/>
                <a:cs typeface="Calibri" panose="020F0502020204030204" pitchFamily="34" charset="0"/>
              </a:rPr>
              <a:t>Tuy nhiên 8/10 thư rác bị bỏ qua </a:t>
            </a:r>
            <a:r>
              <a:rPr lang="en-US" sz="2400">
                <a:solidFill>
                  <a:schemeClr val="accent4">
                    <a:lumMod val="75000"/>
                  </a:schemeClr>
                </a:solidFill>
                <a:latin typeface="Calibri" panose="020F0502020204030204" pitchFamily="34" charset="0"/>
                <a:cs typeface="Calibri" panose="020F0502020204030204" pitchFamily="34" charset="0"/>
                <a:sym typeface="Wingdings" panose="05000000000000000000" pitchFamily="2" charset="2"/>
              </a:rPr>
              <a:t> recall 20% rất thấp</a:t>
            </a:r>
            <a:r>
              <a:rPr lang="vi-VN" sz="2400">
                <a:solidFill>
                  <a:schemeClr val="accent4">
                    <a:lumMod val="75000"/>
                  </a:schemeClr>
                </a:solidFill>
                <a:latin typeface="Calibri" panose="020F0502020204030204" pitchFamily="34" charset="0"/>
                <a:cs typeface="Calibri" panose="020F0502020204030204" pitchFamily="34" charset="0"/>
              </a:rPr>
              <a:t>.</a:t>
            </a:r>
            <a:endParaRPr lang="en-US" sz="2400">
              <a:solidFill>
                <a:schemeClr val="accent4">
                  <a:lumMod val="75000"/>
                </a:schemeClr>
              </a:solidFill>
              <a:latin typeface="Calibri" panose="020F0502020204030204" pitchFamily="34" charset="0"/>
              <a:cs typeface="Calibri" panose="020F0502020204030204" pitchFamily="34" charset="0"/>
            </a:endParaRPr>
          </a:p>
          <a:p>
            <a:pPr marL="798357" lvl="1" indent="-342900" algn="just">
              <a:lnSpc>
                <a:spcPct val="80000"/>
              </a:lnSpc>
              <a:spcBef>
                <a:spcPts val="1200"/>
              </a:spcBef>
              <a:spcAft>
                <a:spcPts val="683"/>
              </a:spcAft>
              <a:buClr>
                <a:srgbClr val="FF0066"/>
              </a:buClr>
              <a:buFont typeface="Arial" pitchFamily="34" charset="0"/>
              <a:buChar char="•"/>
            </a:pPr>
            <a:endParaRPr lang="en-US" sz="2400">
              <a:solidFill>
                <a:schemeClr val="accent4">
                  <a:lumMod val="75000"/>
                </a:schemeClr>
              </a:solidFill>
              <a:cs typeface="Arial" pitchFamily="34" charset="0"/>
            </a:endParaRPr>
          </a:p>
          <a:p>
            <a:pPr marL="455457" lvl="1" indent="0" algn="just">
              <a:lnSpc>
                <a:spcPct val="80000"/>
              </a:lnSpc>
              <a:spcBef>
                <a:spcPts val="1200"/>
              </a:spcBef>
              <a:spcAft>
                <a:spcPts val="683"/>
              </a:spcAft>
              <a:buClr>
                <a:srgbClr val="FF0066"/>
              </a:buClr>
              <a:buNone/>
            </a:pPr>
            <a:r>
              <a:rPr lang="en-US" sz="2400">
                <a:solidFill>
                  <a:schemeClr val="accent4">
                    <a:lumMod val="75000"/>
                  </a:schemeClr>
                </a:solidFill>
                <a:cs typeface="Arial" pitchFamily="34" charset="0"/>
              </a:rPr>
              <a:t>	</a:t>
            </a:r>
            <a:r>
              <a:rPr lang="en-US" sz="1500">
                <a:solidFill>
                  <a:schemeClr val="accent4">
                    <a:lumMod val="50000"/>
                  </a:schemeClr>
                </a:solidFill>
                <a:cs typeface="Arial" pitchFamily="34" charset="0"/>
              </a:rPr>
              <a:t>	</a:t>
            </a:r>
            <a:r>
              <a:rPr lang="en-US" sz="1100">
                <a:solidFill>
                  <a:schemeClr val="accent4">
                    <a:lumMod val="50000"/>
                  </a:schemeClr>
                </a:solidFill>
                <a:cs typeface="Arial" pitchFamily="34" charset="0"/>
              </a:rPr>
              <a:t> </a:t>
            </a:r>
            <a:endParaRPr lang="en-US" sz="1500">
              <a:solidFill>
                <a:schemeClr val="accent4">
                  <a:lumMod val="50000"/>
                </a:schemeClr>
              </a:solidFill>
              <a:cs typeface="Arial" pitchFamily="34" charset="0"/>
            </a:endParaRPr>
          </a:p>
          <a:p>
            <a:pPr marL="455457"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p>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45</a:t>
            </a:fld>
            <a:endParaRPr lang="vi-VN"/>
          </a:p>
        </p:txBody>
      </p:sp>
      <p:pic>
        <p:nvPicPr>
          <p:cNvPr id="7" name="Picture 6">
            <a:extLst>
              <a:ext uri="{FF2B5EF4-FFF2-40B4-BE49-F238E27FC236}">
                <a16:creationId xmlns:a16="http://schemas.microsoft.com/office/drawing/2014/main" id="{ABD8DA7F-243B-4E7C-AFFB-3C3E7612F2D5}"/>
              </a:ext>
            </a:extLst>
          </p:cNvPr>
          <p:cNvPicPr>
            <a:picLocks noChangeAspect="1"/>
          </p:cNvPicPr>
          <p:nvPr/>
        </p:nvPicPr>
        <p:blipFill>
          <a:blip r:embed="rId3"/>
          <a:stretch>
            <a:fillRect/>
          </a:stretch>
        </p:blipFill>
        <p:spPr>
          <a:xfrm>
            <a:off x="1903140" y="2276872"/>
            <a:ext cx="5913633" cy="1603387"/>
          </a:xfrm>
          <a:prstGeom prst="rect">
            <a:avLst/>
          </a:prstGeom>
        </p:spPr>
      </p:pic>
    </p:spTree>
    <p:extLst>
      <p:ext uri="{BB962C8B-B14F-4D97-AF65-F5344CB8AC3E}">
        <p14:creationId xmlns:p14="http://schemas.microsoft.com/office/powerpoint/2010/main" val="18927561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Đánh giá thuật toán phân lớp</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88833" cy="5344774"/>
          </a:xfrm>
        </p:spPr>
        <p:txBody>
          <a:bodyPr>
            <a:noAutofit/>
          </a:bodyPr>
          <a:lstStyle/>
          <a:p>
            <a:pPr marL="798357" lvl="1" indent="-342900" algn="just">
              <a:lnSpc>
                <a:spcPct val="80000"/>
              </a:lnSpc>
              <a:spcBef>
                <a:spcPts val="1200"/>
              </a:spcBef>
              <a:spcAft>
                <a:spcPts val="683"/>
              </a:spcAft>
              <a:buClr>
                <a:srgbClr val="FF0066"/>
              </a:buClr>
              <a:buFont typeface="Arial" pitchFamily="34" charset="0"/>
              <a:buChar char="•"/>
            </a:pPr>
            <a:r>
              <a:rPr lang="en-US" sz="2400" b="1">
                <a:solidFill>
                  <a:schemeClr val="accent4">
                    <a:lumMod val="75000"/>
                  </a:schemeClr>
                </a:solidFill>
                <a:cs typeface="Arial" pitchFamily="34" charset="0"/>
              </a:rPr>
              <a:t>Bài tập tính độ </a:t>
            </a:r>
            <a:r>
              <a:rPr lang="en-US" sz="2400" b="1" err="1">
                <a:solidFill>
                  <a:schemeClr val="accent4">
                    <a:lumMod val="75000"/>
                  </a:schemeClr>
                </a:solidFill>
                <a:cs typeface="Arial" pitchFamily="34" charset="0"/>
              </a:rPr>
              <a:t>chính</a:t>
            </a:r>
            <a:r>
              <a:rPr lang="en-US" sz="2400" b="1">
                <a:solidFill>
                  <a:schemeClr val="accent4">
                    <a:lumMod val="75000"/>
                  </a:schemeClr>
                </a:solidFill>
                <a:cs typeface="Arial" pitchFamily="34" charset="0"/>
              </a:rPr>
              <a:t> </a:t>
            </a:r>
            <a:r>
              <a:rPr lang="en-US" sz="2400" b="1" err="1">
                <a:solidFill>
                  <a:schemeClr val="accent4">
                    <a:lumMod val="75000"/>
                  </a:schemeClr>
                </a:solidFill>
                <a:cs typeface="Arial" pitchFamily="34" charset="0"/>
              </a:rPr>
              <a:t>xác</a:t>
            </a:r>
            <a:r>
              <a:rPr lang="en-US" sz="2400" b="1">
                <a:solidFill>
                  <a:schemeClr val="accent4">
                    <a:lumMod val="75000"/>
                  </a:schemeClr>
                </a:solidFill>
                <a:cs typeface="Arial" pitchFamily="34" charset="0"/>
              </a:rPr>
              <a:t> và độ </a:t>
            </a:r>
            <a:r>
              <a:rPr lang="en-US" sz="2400" b="1" err="1">
                <a:solidFill>
                  <a:schemeClr val="accent4">
                    <a:lumMod val="75000"/>
                  </a:schemeClr>
                </a:solidFill>
                <a:cs typeface="Arial" pitchFamily="34" charset="0"/>
              </a:rPr>
              <a:t>hồi</a:t>
            </a:r>
            <a:r>
              <a:rPr lang="en-US" sz="2400" b="1">
                <a:solidFill>
                  <a:schemeClr val="accent4">
                    <a:lumMod val="75000"/>
                  </a:schemeClr>
                </a:solidFill>
                <a:cs typeface="Arial" pitchFamily="34" charset="0"/>
              </a:rPr>
              <a:t> tưởng: </a:t>
            </a:r>
          </a:p>
          <a:p>
            <a:pPr marL="455457" lvl="1" indent="0" algn="just">
              <a:lnSpc>
                <a:spcPct val="80000"/>
              </a:lnSpc>
              <a:spcBef>
                <a:spcPts val="1200"/>
              </a:spcBef>
              <a:spcAft>
                <a:spcPts val="683"/>
              </a:spcAft>
              <a:buClr>
                <a:srgbClr val="FF0066"/>
              </a:buClr>
              <a:buNone/>
            </a:pPr>
            <a:r>
              <a:rPr lang="en-US" sz="2400">
                <a:solidFill>
                  <a:schemeClr val="accent4">
                    <a:lumMod val="75000"/>
                  </a:schemeClr>
                </a:solidFill>
                <a:cs typeface="Arial" pitchFamily="34" charset="0"/>
              </a:rPr>
              <a:t>Xét mô hình dự đoán số người rời dịch vụ mạng Viettel. Bộ dữ liệu test bao gồm 250 mẫu lớp 1 (positive) và 83 mẫu lớp 0 (negative). Kết quả test mô hình cho kết quả như sau:</a:t>
            </a:r>
          </a:p>
          <a:p>
            <a:pPr marL="1253814" lvl="2" indent="-342900" algn="just">
              <a:lnSpc>
                <a:spcPct val="80000"/>
              </a:lnSpc>
              <a:spcBef>
                <a:spcPts val="1200"/>
              </a:spcBef>
              <a:spcAft>
                <a:spcPts val="683"/>
              </a:spcAft>
              <a:buClr>
                <a:srgbClr val="FF0066"/>
              </a:buClr>
              <a:buFont typeface="Calibri" pitchFamily="34" charset="0"/>
              <a:buChar char="—"/>
            </a:pPr>
            <a:r>
              <a:rPr lang="en-US" sz="1900">
                <a:solidFill>
                  <a:schemeClr val="accent4">
                    <a:lumMod val="75000"/>
                  </a:schemeClr>
                </a:solidFill>
                <a:cs typeface="Arial" pitchFamily="34" charset="0"/>
              </a:rPr>
              <a:t>Trong 250 mẫu lớp 1 thì có 214 mẫu test nhận giá trị đúng.</a:t>
            </a:r>
          </a:p>
          <a:p>
            <a:pPr marL="1253814" lvl="2" indent="-342900" algn="just">
              <a:lnSpc>
                <a:spcPct val="80000"/>
              </a:lnSpc>
              <a:spcBef>
                <a:spcPts val="1200"/>
              </a:spcBef>
              <a:spcAft>
                <a:spcPts val="683"/>
              </a:spcAft>
              <a:buClr>
                <a:srgbClr val="FF0066"/>
              </a:buClr>
              <a:buFont typeface="Calibri" pitchFamily="34" charset="0"/>
              <a:buChar char="—"/>
            </a:pPr>
            <a:r>
              <a:rPr lang="en-US" sz="1900">
                <a:solidFill>
                  <a:schemeClr val="accent4">
                    <a:lumMod val="75000"/>
                  </a:schemeClr>
                </a:solidFill>
                <a:cs typeface="Arial" pitchFamily="34" charset="0"/>
              </a:rPr>
              <a:t>Trong 83 mẫu lớp 0 thì có 45 mẫu test nhận giá trị đúng.</a:t>
            </a:r>
          </a:p>
          <a:p>
            <a:pPr marL="798357" lvl="1" indent="-342900" algn="just">
              <a:lnSpc>
                <a:spcPct val="80000"/>
              </a:lnSpc>
              <a:spcBef>
                <a:spcPts val="1200"/>
              </a:spcBef>
              <a:spcAft>
                <a:spcPts val="683"/>
              </a:spcAft>
              <a:buClr>
                <a:srgbClr val="FF0066"/>
              </a:buClr>
              <a:buFont typeface="Arial" pitchFamily="34" charset="0"/>
              <a:buChar char="•"/>
            </a:pPr>
            <a:r>
              <a:rPr lang="en-US" sz="2800">
                <a:solidFill>
                  <a:schemeClr val="accent4">
                    <a:lumMod val="75000"/>
                  </a:schemeClr>
                </a:solidFill>
                <a:cs typeface="Arial" pitchFamily="34" charset="0"/>
              </a:rPr>
              <a:t>Hãy xây dựng ma trận nhầm lẫn và tính độ chính xác, độ hồi tưởng của mô hình? </a:t>
            </a: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46</a:t>
            </a:fld>
            <a:endParaRPr lang="vi-VN"/>
          </a:p>
        </p:txBody>
      </p:sp>
    </p:spTree>
    <p:extLst>
      <p:ext uri="{BB962C8B-B14F-4D97-AF65-F5344CB8AC3E}">
        <p14:creationId xmlns:p14="http://schemas.microsoft.com/office/powerpoint/2010/main" val="12541832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Bài tập</a:t>
            </a:r>
            <a:endParaRPr lang="vi-VN" sz="28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5282925"/>
          </a:xfrm>
        </p:spPr>
        <p:txBody>
          <a:bodyPr>
            <a:noAutofit/>
          </a:bodyPr>
          <a:lstStyle/>
          <a:p>
            <a:pPr algn="just">
              <a:lnSpc>
                <a:spcPct val="80000"/>
              </a:lnSpc>
              <a:spcAft>
                <a:spcPts val="683"/>
              </a:spcAft>
              <a:buClr>
                <a:srgbClr val="FF0066"/>
              </a:buClr>
              <a:buFont typeface="Wingdings 2" pitchFamily="18" charset="2"/>
              <a:buChar char="®"/>
            </a:pPr>
            <a:r>
              <a:rPr lang="en-US" sz="2400" err="1">
                <a:solidFill>
                  <a:schemeClr val="accent2">
                    <a:lumMod val="50000"/>
                  </a:schemeClr>
                </a:solidFill>
                <a:cs typeface="Arial" pitchFamily="34" charset="0"/>
              </a:rPr>
              <a:t>Xây</a:t>
            </a:r>
            <a:r>
              <a:rPr lang="en-US" sz="2400">
                <a:solidFill>
                  <a:schemeClr val="accent2">
                    <a:lumMod val="50000"/>
                  </a:schemeClr>
                </a:solidFill>
                <a:cs typeface="Arial" pitchFamily="34" charset="0"/>
              </a:rPr>
              <a:t> </a:t>
            </a:r>
            <a:r>
              <a:rPr lang="en-US" sz="2400" err="1">
                <a:solidFill>
                  <a:schemeClr val="accent2">
                    <a:lumMod val="50000"/>
                  </a:schemeClr>
                </a:solidFill>
                <a:cs typeface="Arial" pitchFamily="34" charset="0"/>
              </a:rPr>
              <a:t>dựng</a:t>
            </a:r>
            <a:r>
              <a:rPr lang="en-US" sz="2400">
                <a:solidFill>
                  <a:schemeClr val="accent2">
                    <a:lumMod val="50000"/>
                  </a:schemeClr>
                </a:solidFill>
                <a:cs typeface="Arial" pitchFamily="34" charset="0"/>
              </a:rPr>
              <a:t> </a:t>
            </a:r>
            <a:r>
              <a:rPr lang="en-US" sz="2400" err="1">
                <a:solidFill>
                  <a:schemeClr val="accent2">
                    <a:lumMod val="50000"/>
                  </a:schemeClr>
                </a:solidFill>
                <a:cs typeface="Arial" pitchFamily="34" charset="0"/>
              </a:rPr>
              <a:t>cây</a:t>
            </a:r>
            <a:r>
              <a:rPr lang="en-US" sz="2400">
                <a:solidFill>
                  <a:schemeClr val="accent2">
                    <a:lumMod val="50000"/>
                  </a:schemeClr>
                </a:solidFill>
                <a:cs typeface="Arial" pitchFamily="34" charset="0"/>
              </a:rPr>
              <a:t> </a:t>
            </a:r>
            <a:r>
              <a:rPr lang="en-US" sz="2400" err="1">
                <a:solidFill>
                  <a:schemeClr val="accent2">
                    <a:lumMod val="50000"/>
                  </a:schemeClr>
                </a:solidFill>
                <a:cs typeface="Arial" pitchFamily="34" charset="0"/>
              </a:rPr>
              <a:t>quyết</a:t>
            </a:r>
            <a:r>
              <a:rPr lang="en-US" sz="2400">
                <a:solidFill>
                  <a:schemeClr val="accent2">
                    <a:lumMod val="50000"/>
                  </a:schemeClr>
                </a:solidFill>
                <a:cs typeface="Arial" pitchFamily="34" charset="0"/>
              </a:rPr>
              <a:t> </a:t>
            </a:r>
            <a:r>
              <a:rPr lang="en-US" sz="2400" err="1">
                <a:solidFill>
                  <a:schemeClr val="accent2">
                    <a:lumMod val="50000"/>
                  </a:schemeClr>
                </a:solidFill>
                <a:cs typeface="Arial" pitchFamily="34" charset="0"/>
              </a:rPr>
              <a:t>định</a:t>
            </a:r>
            <a:r>
              <a:rPr lang="en-US" sz="2400">
                <a:solidFill>
                  <a:schemeClr val="accent2">
                    <a:lumMod val="50000"/>
                  </a:schemeClr>
                </a:solidFill>
                <a:cs typeface="Arial" pitchFamily="34" charset="0"/>
              </a:rPr>
              <a:t> </a:t>
            </a:r>
            <a:r>
              <a:rPr lang="en-US" sz="2400" err="1">
                <a:solidFill>
                  <a:schemeClr val="accent2">
                    <a:lumMod val="50000"/>
                  </a:schemeClr>
                </a:solidFill>
                <a:cs typeface="Arial" pitchFamily="34" charset="0"/>
              </a:rPr>
              <a:t>đối</a:t>
            </a:r>
            <a:r>
              <a:rPr lang="en-US" sz="2400">
                <a:solidFill>
                  <a:schemeClr val="accent2">
                    <a:lumMod val="50000"/>
                  </a:schemeClr>
                </a:solidFill>
                <a:cs typeface="Arial" pitchFamily="34" charset="0"/>
              </a:rPr>
              <a:t> </a:t>
            </a:r>
            <a:r>
              <a:rPr lang="en-US" sz="2400" err="1">
                <a:solidFill>
                  <a:schemeClr val="accent2">
                    <a:lumMod val="50000"/>
                  </a:schemeClr>
                </a:solidFill>
                <a:cs typeface="Arial" pitchFamily="34" charset="0"/>
              </a:rPr>
              <a:t>với</a:t>
            </a:r>
            <a:r>
              <a:rPr lang="en-US" sz="2400">
                <a:solidFill>
                  <a:schemeClr val="accent2">
                    <a:lumMod val="50000"/>
                  </a:schemeClr>
                </a:solidFill>
                <a:cs typeface="Arial" pitchFamily="34" charset="0"/>
              </a:rPr>
              <a:t> </a:t>
            </a:r>
            <a:r>
              <a:rPr lang="en-US" sz="2400" err="1">
                <a:solidFill>
                  <a:schemeClr val="accent2">
                    <a:lumMod val="50000"/>
                  </a:schemeClr>
                </a:solidFill>
                <a:cs typeface="Arial" pitchFamily="34" charset="0"/>
              </a:rPr>
              <a:t>tập</a:t>
            </a:r>
            <a:r>
              <a:rPr lang="en-US" sz="2400">
                <a:solidFill>
                  <a:schemeClr val="accent2">
                    <a:lumMod val="50000"/>
                  </a:schemeClr>
                </a:solidFill>
                <a:cs typeface="Arial" pitchFamily="34" charset="0"/>
              </a:rPr>
              <a:t> </a:t>
            </a:r>
            <a:r>
              <a:rPr lang="en-US" sz="2400" err="1">
                <a:solidFill>
                  <a:schemeClr val="accent2">
                    <a:lumMod val="50000"/>
                  </a:schemeClr>
                </a:solidFill>
                <a:cs typeface="Arial" pitchFamily="34" charset="0"/>
              </a:rPr>
              <a:t>dữ</a:t>
            </a:r>
            <a:r>
              <a:rPr lang="en-US" sz="2400">
                <a:solidFill>
                  <a:schemeClr val="accent2">
                    <a:lumMod val="50000"/>
                  </a:schemeClr>
                </a:solidFill>
                <a:cs typeface="Arial" pitchFamily="34" charset="0"/>
              </a:rPr>
              <a:t> </a:t>
            </a:r>
            <a:r>
              <a:rPr lang="en-US" sz="2400" err="1">
                <a:solidFill>
                  <a:schemeClr val="accent2">
                    <a:lumMod val="50000"/>
                  </a:schemeClr>
                </a:solidFill>
                <a:cs typeface="Arial" pitchFamily="34" charset="0"/>
              </a:rPr>
              <a:t>liệu</a:t>
            </a:r>
            <a:r>
              <a:rPr lang="en-US" sz="2400">
                <a:solidFill>
                  <a:schemeClr val="accent2">
                    <a:lumMod val="50000"/>
                  </a:schemeClr>
                </a:solidFill>
                <a:cs typeface="Arial" pitchFamily="34" charset="0"/>
              </a:rPr>
              <a:t> </a:t>
            </a:r>
            <a:r>
              <a:rPr lang="en-US" sz="2400" err="1">
                <a:solidFill>
                  <a:schemeClr val="accent2">
                    <a:lumMod val="50000"/>
                  </a:schemeClr>
                </a:solidFill>
                <a:cs typeface="Arial" pitchFamily="34" charset="0"/>
              </a:rPr>
              <a:t>sau</a:t>
            </a:r>
            <a:r>
              <a:rPr lang="en-US" sz="2400">
                <a:solidFill>
                  <a:schemeClr val="accent2">
                    <a:lumMod val="50000"/>
                  </a:schemeClr>
                </a:solidFill>
                <a:cs typeface="Arial" pitchFamily="34" charset="0"/>
              </a:rPr>
              <a:t>:</a:t>
            </a:r>
          </a:p>
          <a:p>
            <a:pPr lvl="1" algn="just">
              <a:lnSpc>
                <a:spcPct val="80000"/>
              </a:lnSpc>
              <a:spcAft>
                <a:spcPts val="683"/>
              </a:spcAft>
              <a:buClr>
                <a:srgbClr val="FF0066"/>
              </a:buClr>
              <a:buFont typeface="Wingdings 2" pitchFamily="18" charset="2"/>
              <a:buChar char="®"/>
            </a:pPr>
            <a:r>
              <a:rPr lang="en-US" sz="2000">
                <a:solidFill>
                  <a:schemeClr val="accent2">
                    <a:lumMod val="50000"/>
                  </a:schemeClr>
                </a:solidFill>
                <a:cs typeface="Arial" pitchFamily="34" charset="0"/>
              </a:rPr>
              <a:t>Bước 1: Nhập dữ liệu Nhiệt độ là các con số phù hợp với giá trị của nhiệt độ.</a:t>
            </a:r>
          </a:p>
          <a:p>
            <a:pPr lvl="1" algn="just">
              <a:lnSpc>
                <a:spcPct val="80000"/>
              </a:lnSpc>
              <a:spcAft>
                <a:spcPts val="683"/>
              </a:spcAft>
              <a:buClr>
                <a:srgbClr val="FF0066"/>
              </a:buClr>
              <a:buFont typeface="Wingdings 2" pitchFamily="18" charset="2"/>
              <a:buChar char="®"/>
            </a:pPr>
            <a:r>
              <a:rPr lang="en-US" sz="2000">
                <a:solidFill>
                  <a:schemeClr val="accent2">
                    <a:lumMod val="50000"/>
                  </a:schemeClr>
                </a:solidFill>
                <a:cs typeface="Arial" pitchFamily="34" charset="0"/>
              </a:rPr>
              <a:t>Bước 2: Tiền xử lý dữ liệu Nhiệt độ về kiểu định danh gồm 3 giá trị: Nóng, ấm, mát hoặc hai giá trị Nóng, lạnh tương ứng với các mốc nhiệt độ SV tự chọn.</a:t>
            </a:r>
          </a:p>
          <a:p>
            <a:pPr lvl="1" algn="just">
              <a:lnSpc>
                <a:spcPct val="80000"/>
              </a:lnSpc>
              <a:spcAft>
                <a:spcPts val="683"/>
              </a:spcAft>
              <a:buClr>
                <a:srgbClr val="FF0066"/>
              </a:buClr>
              <a:buFont typeface="Wingdings 2" pitchFamily="18" charset="2"/>
              <a:buChar char="®"/>
            </a:pPr>
            <a:r>
              <a:rPr lang="en-US" sz="2000">
                <a:solidFill>
                  <a:schemeClr val="accent2">
                    <a:lumMod val="50000"/>
                  </a:schemeClr>
                </a:solidFill>
                <a:cs typeface="Arial" pitchFamily="34" charset="0"/>
              </a:rPr>
              <a:t>Bước 3: Xây dựng cây quyết định theo thuật toán phân lớp ID3.</a:t>
            </a:r>
          </a:p>
          <a:p>
            <a:pPr lvl="1" algn="just">
              <a:lnSpc>
                <a:spcPct val="80000"/>
              </a:lnSpc>
              <a:spcAft>
                <a:spcPts val="683"/>
              </a:spcAft>
              <a:buClr>
                <a:srgbClr val="FF0066"/>
              </a:buClr>
              <a:buFont typeface="Wingdings 2" pitchFamily="18" charset="2"/>
              <a:buChar char="®"/>
            </a:pPr>
            <a:endParaRPr lang="en-US" sz="2400">
              <a:solidFill>
                <a:schemeClr val="accent2">
                  <a:lumMod val="50000"/>
                </a:schemeClr>
              </a:solidFill>
              <a:cs typeface="Arial" pitchFamily="34" charset="0"/>
            </a:endParaRPr>
          </a:p>
          <a:p>
            <a:pPr marL="0" indent="0" algn="just">
              <a:lnSpc>
                <a:spcPct val="80000"/>
              </a:lnSpc>
              <a:spcAft>
                <a:spcPts val="683"/>
              </a:spcAft>
              <a:buClr>
                <a:srgbClr val="FF0066"/>
              </a:buClr>
              <a:buNone/>
            </a:pPr>
            <a:r>
              <a:rPr lang="en-US" sz="2400">
                <a:solidFill>
                  <a:schemeClr val="accent2">
                    <a:lumMod val="50000"/>
                  </a:schemeClr>
                </a:solidFill>
                <a:cs typeface="Arial" pitchFamily="34" charset="0"/>
              </a:rPr>
              <a:t>										</a:t>
            </a:r>
          </a:p>
          <a:p>
            <a:pPr marL="520523" lvl="1" indent="0" algn="just">
              <a:lnSpc>
                <a:spcPct val="80000"/>
              </a:lnSpc>
              <a:spcAft>
                <a:spcPts val="683"/>
              </a:spcAft>
              <a:buClr>
                <a:srgbClr val="FF0066"/>
              </a:buClr>
              <a:buNone/>
            </a:pPr>
            <a:r>
              <a:rPr lang="en-US" sz="2400">
                <a:solidFill>
                  <a:schemeClr val="accent2">
                    <a:lumMod val="50000"/>
                  </a:schemeClr>
                </a:solidFill>
                <a:cs typeface="Arial" pitchFamily="34" charset="0"/>
              </a:rPr>
              <a:t>      </a:t>
            </a: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47</a:t>
            </a:fld>
            <a:endParaRPr lang="vi-VN"/>
          </a:p>
        </p:txBody>
      </p:sp>
      <p:pic>
        <p:nvPicPr>
          <p:cNvPr id="6" name="Picture 5">
            <a:extLst>
              <a:ext uri="{FF2B5EF4-FFF2-40B4-BE49-F238E27FC236}">
                <a16:creationId xmlns:a16="http://schemas.microsoft.com/office/drawing/2014/main" id="{BFAC59BF-8E65-4630-AEA3-D797131AC73C}"/>
              </a:ext>
            </a:extLst>
          </p:cNvPr>
          <p:cNvPicPr>
            <a:picLocks noChangeAspect="1"/>
          </p:cNvPicPr>
          <p:nvPr/>
        </p:nvPicPr>
        <p:blipFill>
          <a:blip r:embed="rId3"/>
          <a:stretch>
            <a:fillRect/>
          </a:stretch>
        </p:blipFill>
        <p:spPr>
          <a:xfrm>
            <a:off x="1169812" y="3007299"/>
            <a:ext cx="8028384" cy="3616392"/>
          </a:xfrm>
          <a:prstGeom prst="rect">
            <a:avLst/>
          </a:prstGeom>
        </p:spPr>
      </p:pic>
    </p:spTree>
    <p:extLst>
      <p:ext uri="{BB962C8B-B14F-4D97-AF65-F5344CB8AC3E}">
        <p14:creationId xmlns:p14="http://schemas.microsoft.com/office/powerpoint/2010/main" val="37567696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sym typeface="Wingdings"/>
              </a:rPr>
              <a:t>Thực hành Phân lớp trên ngôn ngữ Python</a:t>
            </a:r>
            <a:endParaRPr lang="vi-VN" sz="2800">
              <a:solidFill>
                <a:schemeClr val="accent6">
                  <a:lumMod val="75000"/>
                </a:schemeClr>
              </a:solidFill>
              <a:latin typeface="Arial" pitchFamily="34" charset="0"/>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48</a:t>
            </a:fld>
            <a:endParaRPr lang="vi-VN"/>
          </a:p>
        </p:txBody>
      </p:sp>
    </p:spTree>
    <p:extLst>
      <p:ext uri="{BB962C8B-B14F-4D97-AF65-F5344CB8AC3E}">
        <p14:creationId xmlns:p14="http://schemas.microsoft.com/office/powerpoint/2010/main" val="23687325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4" name="Slide Number Placeholder 3"/>
          <p:cNvSpPr>
            <a:spLocks noGrp="1"/>
          </p:cNvSpPr>
          <p:nvPr>
            <p:ph type="sldNum" sz="quarter" idx="12"/>
          </p:nvPr>
        </p:nvSpPr>
        <p:spPr/>
        <p:txBody>
          <a:bodyPr/>
          <a:lstStyle/>
          <a:p>
            <a:fld id="{427808B0-DB8A-471C-82EF-CF06681341D9}" type="slidenum">
              <a:rPr lang="vi-VN" smtClean="0"/>
              <a:t>49</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169" y="1836016"/>
            <a:ext cx="5583051" cy="265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89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Tình huống tổng quát</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039523"/>
            <a:ext cx="9408681" cy="5044452"/>
          </a:xfrm>
        </p:spPr>
        <p:txBody>
          <a:bodyPr>
            <a:normAutofit/>
          </a:bodyPr>
          <a:lstStyle/>
          <a:p>
            <a:pPr marL="0" indent="0" algn="just">
              <a:spcAft>
                <a:spcPts val="683"/>
              </a:spcAft>
              <a:buClr>
                <a:srgbClr val="FF0066"/>
              </a:buClr>
              <a:buNone/>
            </a:pPr>
            <a:endParaRPr lang="en-US" sz="2800">
              <a:solidFill>
                <a:schemeClr val="accent2">
                  <a:lumMod val="50000"/>
                </a:schemeClr>
              </a:solidFill>
              <a:cs typeface="Arial" pitchFamily="34" charset="0"/>
            </a:endParaRPr>
          </a:p>
          <a:p>
            <a:pPr marL="0" indent="0" algn="just">
              <a:spcAft>
                <a:spcPts val="683"/>
              </a:spcAft>
              <a:buClr>
                <a:srgbClr val="FF0066"/>
              </a:buClr>
              <a:buNone/>
            </a:pPr>
            <a:endParaRPr lang="en-US" sz="2800">
              <a:solidFill>
                <a:schemeClr val="accent2">
                  <a:lumMod val="50000"/>
                </a:schemeClr>
              </a:solidFill>
              <a:cs typeface="Arial" pitchFamily="34" charset="0"/>
            </a:endParaRPr>
          </a:p>
          <a:p>
            <a:pPr marL="0" indent="0" algn="just">
              <a:spcAft>
                <a:spcPts val="683"/>
              </a:spcAft>
              <a:buClr>
                <a:srgbClr val="FF0066"/>
              </a:buClr>
              <a:buNone/>
            </a:pPr>
            <a:endParaRPr lang="en-US" sz="2800">
              <a:solidFill>
                <a:schemeClr val="accent2">
                  <a:lumMod val="50000"/>
                </a:schemeClr>
              </a:solidFill>
              <a:cs typeface="Arial" pitchFamily="34" charset="0"/>
            </a:endParaRPr>
          </a:p>
          <a:p>
            <a:pPr marL="0" indent="0" algn="just">
              <a:spcAft>
                <a:spcPts val="683"/>
              </a:spcAft>
              <a:buClr>
                <a:srgbClr val="FF0066"/>
              </a:buClr>
              <a:buNone/>
            </a:pPr>
            <a:endParaRPr lang="en-US" sz="2800">
              <a:solidFill>
                <a:schemeClr val="accent2">
                  <a:lumMod val="50000"/>
                </a:schemeClr>
              </a:solidFill>
              <a:cs typeface="Arial" pitchFamily="34" charset="0"/>
            </a:endParaRPr>
          </a:p>
          <a:p>
            <a:pPr marL="0" indent="0" algn="just">
              <a:spcAft>
                <a:spcPts val="683"/>
              </a:spcAft>
              <a:buClr>
                <a:srgbClr val="FF0066"/>
              </a:buClr>
              <a:buNone/>
            </a:pPr>
            <a:endParaRPr lang="en-US" sz="2800">
              <a:solidFill>
                <a:schemeClr val="accent2">
                  <a:lumMod val="50000"/>
                </a:schemeClr>
              </a:solidFill>
              <a:cs typeface="Arial" pitchFamily="34" charset="0"/>
            </a:endParaRPr>
          </a:p>
          <a:p>
            <a:pPr marL="0" indent="0" algn="just">
              <a:spcAft>
                <a:spcPts val="683"/>
              </a:spcAft>
              <a:buClr>
                <a:srgbClr val="FF0066"/>
              </a:buClr>
              <a:buNone/>
            </a:pPr>
            <a:endParaRPr lang="en-US" sz="28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5</a:t>
            </a:fld>
            <a:endParaRPr lang="vi-VN"/>
          </a:p>
        </p:txBody>
      </p:sp>
      <p:sp>
        <p:nvSpPr>
          <p:cNvPr id="11" name="Text Box 6"/>
          <p:cNvSpPr txBox="1">
            <a:spLocks noChangeArrowheads="1"/>
          </p:cNvSpPr>
          <p:nvPr/>
        </p:nvSpPr>
        <p:spPr bwMode="auto">
          <a:xfrm>
            <a:off x="246956" y="4509120"/>
            <a:ext cx="9676075"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ts val="600"/>
              </a:spcBef>
              <a:buClr>
                <a:srgbClr val="FF0066"/>
              </a:buClr>
              <a:buFont typeface="Arial" pitchFamily="34" charset="0"/>
              <a:buChar char="•"/>
            </a:pPr>
            <a:r>
              <a:rPr lang="en-US" altLang="en-US" sz="2400">
                <a:solidFill>
                  <a:schemeClr val="accent4">
                    <a:lumMod val="75000"/>
                  </a:schemeClr>
                </a:solidFill>
                <a:cs typeface="Arial" pitchFamily="34" charset="0"/>
              </a:rPr>
              <a:t>Cho trước tập huấn luyện (training set) được chia thành 2 lớp: class A, class B.</a:t>
            </a:r>
          </a:p>
          <a:p>
            <a:pPr marL="342900" indent="-342900" algn="just">
              <a:spcBef>
                <a:spcPts val="600"/>
              </a:spcBef>
              <a:buClr>
                <a:srgbClr val="FF0066"/>
              </a:buClr>
              <a:buFont typeface="Arial" pitchFamily="34" charset="0"/>
              <a:buChar char="•"/>
            </a:pPr>
            <a:r>
              <a:rPr lang="en-US" altLang="en-US" sz="2400">
                <a:solidFill>
                  <a:schemeClr val="accent4">
                    <a:lumMod val="75000"/>
                  </a:schemeClr>
                </a:solidFill>
                <a:cs typeface="Arial" pitchFamily="34" charset="0"/>
              </a:rPr>
              <a:t>Đối với mẫu/đối tượng mới, làm sao xác định class cho mẫu/đối tượng đó?</a:t>
            </a:r>
          </a:p>
          <a:p>
            <a:pPr marL="342900" indent="-342900" algn="just">
              <a:spcBef>
                <a:spcPts val="600"/>
              </a:spcBef>
              <a:buClr>
                <a:srgbClr val="FF0066"/>
              </a:buClr>
              <a:buFont typeface="Arial" pitchFamily="34" charset="0"/>
              <a:buChar char="•"/>
            </a:pPr>
            <a:r>
              <a:rPr lang="en-US" altLang="en-US" sz="2400">
                <a:solidFill>
                  <a:schemeClr val="accent4">
                    <a:lumMod val="75000"/>
                  </a:schemeClr>
                </a:solidFill>
                <a:cs typeface="Arial" pitchFamily="34" charset="0"/>
              </a:rPr>
              <a:t>Liệu class đó có thực sự phù hợp/đúng cho mẫu/đối tượng đó?</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453" y="1052736"/>
            <a:ext cx="6091803" cy="32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582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Phát biểu bài toán phân lớp dữ liệu</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4959231"/>
          </a:xfrm>
        </p:spPr>
        <p:txBody>
          <a:bodyPr>
            <a:normAutofit/>
          </a:bodyPr>
          <a:lstStyle/>
          <a:p>
            <a:pPr algn="just">
              <a:spcAft>
                <a:spcPts val="683"/>
              </a:spcAft>
              <a:buClr>
                <a:srgbClr val="FF0066"/>
              </a:buClr>
              <a:buFont typeface="Wingdings 2" pitchFamily="18" charset="2"/>
              <a:buChar char="®"/>
            </a:pPr>
            <a:r>
              <a:rPr lang="en-US" altLang="ja-JP" sz="2800">
                <a:solidFill>
                  <a:schemeClr val="accent1">
                    <a:lumMod val="50000"/>
                  </a:schemeClr>
                </a:solidFill>
                <a:cs typeface="Arial" pitchFamily="34" charset="0"/>
              </a:rPr>
              <a:t>Phân lớp dữ liệu là quá trình học có giám sát trên một tập dữ liệu đầu vào nhằm xây dựng một mô hình để có thể dự đoán xu hướng cho các dữ liệu mới. </a:t>
            </a:r>
          </a:p>
          <a:p>
            <a:pPr marL="912657" lvl="2" indent="-457200" algn="just">
              <a:spcAft>
                <a:spcPts val="683"/>
              </a:spcAft>
              <a:buClr>
                <a:srgbClr val="FF0066"/>
              </a:buClr>
            </a:pPr>
            <a:r>
              <a:rPr lang="en-US" sz="2400">
                <a:solidFill>
                  <a:schemeClr val="accent4">
                    <a:lumMod val="75000"/>
                  </a:schemeClr>
                </a:solidFill>
                <a:cs typeface="Arial" pitchFamily="34" charset="0"/>
              </a:rPr>
              <a:t>Đầu vào: Tập các dữ liệu có dạng (x,y) = (x</a:t>
            </a:r>
            <a:r>
              <a:rPr lang="en-US" sz="2400" baseline="-25000">
                <a:solidFill>
                  <a:schemeClr val="accent4">
                    <a:lumMod val="75000"/>
                  </a:schemeClr>
                </a:solidFill>
                <a:cs typeface="Arial" pitchFamily="34" charset="0"/>
              </a:rPr>
              <a:t>1</a:t>
            </a:r>
            <a:r>
              <a:rPr lang="en-US" sz="2400">
                <a:solidFill>
                  <a:schemeClr val="accent4">
                    <a:lumMod val="75000"/>
                  </a:schemeClr>
                </a:solidFill>
                <a:cs typeface="Arial" pitchFamily="34" charset="0"/>
              </a:rPr>
              <a:t>,x</a:t>
            </a:r>
            <a:r>
              <a:rPr lang="en-US" sz="2400" baseline="-25000">
                <a:solidFill>
                  <a:schemeClr val="accent4">
                    <a:lumMod val="75000"/>
                  </a:schemeClr>
                </a:solidFill>
                <a:cs typeface="Arial" pitchFamily="34" charset="0"/>
              </a:rPr>
              <a:t>2</a:t>
            </a:r>
            <a:r>
              <a:rPr lang="en-US" sz="2400">
                <a:solidFill>
                  <a:schemeClr val="accent4">
                    <a:lumMod val="75000"/>
                  </a:schemeClr>
                </a:solidFill>
                <a:cs typeface="Arial" pitchFamily="34" charset="0"/>
              </a:rPr>
              <a:t>,…,x</a:t>
            </a:r>
            <a:r>
              <a:rPr lang="en-US" sz="2400" baseline="-25000">
                <a:solidFill>
                  <a:schemeClr val="accent4">
                    <a:lumMod val="75000"/>
                  </a:schemeClr>
                </a:solidFill>
                <a:cs typeface="Arial" pitchFamily="34" charset="0"/>
              </a:rPr>
              <a:t>n</a:t>
            </a:r>
            <a:r>
              <a:rPr lang="en-US" sz="2400">
                <a:solidFill>
                  <a:schemeClr val="accent4">
                    <a:lumMod val="75000"/>
                  </a:schemeClr>
                </a:solidFill>
                <a:cs typeface="Arial" pitchFamily="34" charset="0"/>
              </a:rPr>
              <a:t>, y) </a:t>
            </a:r>
          </a:p>
          <a:p>
            <a:pPr marL="1189038" lvl="2" indent="0" algn="just">
              <a:spcAft>
                <a:spcPts val="683"/>
              </a:spcAft>
              <a:buClr>
                <a:srgbClr val="FF0066"/>
              </a:buClr>
              <a:buNone/>
            </a:pPr>
            <a:r>
              <a:rPr lang="en-US" sz="2000">
                <a:solidFill>
                  <a:srgbClr val="FF0000"/>
                </a:solidFill>
                <a:cs typeface="Arial" pitchFamily="34" charset="0"/>
              </a:rPr>
              <a:t>- </a:t>
            </a:r>
            <a:r>
              <a:rPr lang="en-US" sz="2000">
                <a:solidFill>
                  <a:schemeClr val="accent4">
                    <a:lumMod val="50000"/>
                  </a:schemeClr>
                </a:solidFill>
                <a:cs typeface="Arial" pitchFamily="34" charset="0"/>
              </a:rPr>
              <a:t>x là biến độc lập (Independent variable) mô tả các thuộc tính của một đối tượng.</a:t>
            </a:r>
          </a:p>
          <a:p>
            <a:pPr marL="1189038" lvl="2" indent="0" algn="just">
              <a:spcAft>
                <a:spcPts val="683"/>
              </a:spcAft>
              <a:buClr>
                <a:srgbClr val="FF0066"/>
              </a:buClr>
              <a:buNone/>
            </a:pPr>
            <a:r>
              <a:rPr lang="en-US" sz="2000">
                <a:solidFill>
                  <a:srgbClr val="FF0000"/>
                </a:solidFill>
                <a:cs typeface="Arial" pitchFamily="34" charset="0"/>
              </a:rPr>
              <a:t>-</a:t>
            </a:r>
            <a:r>
              <a:rPr lang="en-US" sz="2000">
                <a:solidFill>
                  <a:schemeClr val="accent2">
                    <a:lumMod val="50000"/>
                  </a:schemeClr>
                </a:solidFill>
                <a:cs typeface="Arial" pitchFamily="34" charset="0"/>
              </a:rPr>
              <a:t> </a:t>
            </a:r>
            <a:r>
              <a:rPr lang="en-US" sz="2000">
                <a:solidFill>
                  <a:schemeClr val="accent4">
                    <a:lumMod val="50000"/>
                  </a:schemeClr>
                </a:solidFill>
                <a:cs typeface="Arial" pitchFamily="34" charset="0"/>
              </a:rPr>
              <a:t>y là biến phụ thuộc (Dependent variable) cần tìm hiểu, phân loại.  y còn gọi là thuộc tính nhãn.</a:t>
            </a:r>
          </a:p>
          <a:p>
            <a:pPr marL="912657" lvl="2" indent="-457200" algn="just">
              <a:lnSpc>
                <a:spcPct val="96000"/>
              </a:lnSpc>
              <a:spcAft>
                <a:spcPts val="683"/>
              </a:spcAft>
              <a:buClr>
                <a:srgbClr val="FF0066"/>
              </a:buClr>
            </a:pPr>
            <a:r>
              <a:rPr lang="en-US" sz="2400">
                <a:solidFill>
                  <a:schemeClr val="accent4">
                    <a:lumMod val="75000"/>
                  </a:schemeClr>
                </a:solidFill>
                <a:cs typeface="Arial" pitchFamily="34" charset="0"/>
              </a:rPr>
              <a:t>Đầu ra: Một mô hình có khả năng phân loại đúng đắn cho tập các dữ liệu đầu vào.</a:t>
            </a: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6</a:t>
            </a:fld>
            <a:endParaRPr lang="vi-VN"/>
          </a:p>
        </p:txBody>
      </p:sp>
    </p:spTree>
    <p:extLst>
      <p:ext uri="{BB962C8B-B14F-4D97-AF65-F5344CB8AC3E}">
        <p14:creationId xmlns:p14="http://schemas.microsoft.com/office/powerpoint/2010/main" val="3111395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Quy trình thực hiện phân lớp dữ liệu </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5544616"/>
          </a:xfrm>
        </p:spPr>
        <p:txBody>
          <a:bodyPr>
            <a:normAutofit fontScale="92500" lnSpcReduction="10000"/>
          </a:bodyPr>
          <a:lstStyle/>
          <a:p>
            <a:pPr algn="just">
              <a:lnSpc>
                <a:spcPct val="110000"/>
              </a:lnSpc>
              <a:spcBef>
                <a:spcPts val="0"/>
              </a:spcBef>
              <a:spcAft>
                <a:spcPts val="600"/>
              </a:spcAft>
              <a:buClr>
                <a:srgbClr val="FF0066"/>
              </a:buClr>
              <a:buFont typeface="Wingdings 2" pitchFamily="18" charset="2"/>
              <a:buChar char="®"/>
            </a:pPr>
            <a:r>
              <a:rPr lang="en-US" altLang="ja-JP" sz="2800">
                <a:solidFill>
                  <a:schemeClr val="accent1">
                    <a:lumMod val="50000"/>
                  </a:schemeClr>
                </a:solidFill>
                <a:cs typeface="Arial" pitchFamily="34" charset="0"/>
              </a:rPr>
              <a:t>Bước học (bước huấn luyện): Xây dựng mô hình </a:t>
            </a: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Xác định tập dữ liệu huấn luyện gồm các mẫu đã được gán nhãn y.</a:t>
            </a: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Chạy một thuật toán phân lớp trên tập dữ liệu huấn luyện.</a:t>
            </a: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Mô hình được biểu diễn dưới dạng các luật phân lớp, các cây quyết định hoặc các công thức toán.</a:t>
            </a:r>
          </a:p>
          <a:p>
            <a:pPr algn="just">
              <a:lnSpc>
                <a:spcPct val="110000"/>
              </a:lnSpc>
              <a:spcBef>
                <a:spcPts val="0"/>
              </a:spcBef>
              <a:spcAft>
                <a:spcPts val="600"/>
              </a:spcAft>
              <a:buClr>
                <a:srgbClr val="FF0066"/>
              </a:buClr>
              <a:buFont typeface="Wingdings 2" pitchFamily="18" charset="2"/>
              <a:buChar char="®"/>
            </a:pPr>
            <a:r>
              <a:rPr lang="en-US" altLang="ja-JP" sz="2800">
                <a:solidFill>
                  <a:schemeClr val="accent1">
                    <a:lumMod val="50000"/>
                  </a:schemeClr>
                </a:solidFill>
                <a:cs typeface="Arial" pitchFamily="34" charset="0"/>
              </a:rPr>
              <a:t>Bước phân loại: Sử dụng mô hình: để gán nhãn thích hợp cho các dữ liệu chưa được gán nhãn.</a:t>
            </a: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Ước lượng độ chính xác của mô hình:</a:t>
            </a:r>
          </a:p>
          <a:p>
            <a:pPr marL="1257300" lvl="2" indent="-342900" algn="just">
              <a:lnSpc>
                <a:spcPct val="110000"/>
              </a:lnSpc>
              <a:spcBef>
                <a:spcPts val="0"/>
              </a:spcBef>
              <a:spcAft>
                <a:spcPts val="600"/>
              </a:spcAft>
              <a:buClr>
                <a:srgbClr val="FF0066"/>
              </a:buClr>
              <a:buFontTx/>
              <a:buChar char="-"/>
            </a:pPr>
            <a:r>
              <a:rPr lang="en-US" sz="1900">
                <a:solidFill>
                  <a:schemeClr val="accent4">
                    <a:lumMod val="50000"/>
                  </a:schemeClr>
                </a:solidFill>
                <a:cs typeface="Arial" pitchFamily="34" charset="0"/>
              </a:rPr>
              <a:t>Xác định tập dữ liệu kiểm thử gồm các mẫu đã được gán nhãn y (dữ liệu kiểm thử và dữ liệu huấn luyện phải khác nhau để tránh tình trạng quá khớp over-fitting)</a:t>
            </a:r>
          </a:p>
          <a:p>
            <a:pPr marL="1252538" lvl="2" indent="-338138" algn="just">
              <a:lnSpc>
                <a:spcPct val="110000"/>
              </a:lnSpc>
              <a:spcBef>
                <a:spcPts val="0"/>
              </a:spcBef>
              <a:spcAft>
                <a:spcPts val="600"/>
              </a:spcAft>
              <a:buClr>
                <a:srgbClr val="FF0066"/>
              </a:buClr>
              <a:buFontTx/>
              <a:buChar char="-"/>
            </a:pPr>
            <a:r>
              <a:rPr lang="en-US" sz="1900">
                <a:solidFill>
                  <a:schemeClr val="accent4">
                    <a:lumMod val="50000"/>
                  </a:schemeClr>
                </a:solidFill>
                <a:cs typeface="Arial" pitchFamily="34" charset="0"/>
              </a:rPr>
              <a:t>Chạy mô hình với tập dữ liệu kiểm thử thu được nhãn y’</a:t>
            </a:r>
          </a:p>
          <a:p>
            <a:pPr marL="1252538" lvl="2" indent="-338138" algn="just">
              <a:lnSpc>
                <a:spcPct val="110000"/>
              </a:lnSpc>
              <a:spcBef>
                <a:spcPts val="0"/>
              </a:spcBef>
              <a:spcAft>
                <a:spcPts val="600"/>
              </a:spcAft>
              <a:buClr>
                <a:srgbClr val="FF0066"/>
              </a:buClr>
              <a:buFontTx/>
              <a:buChar char="-"/>
            </a:pPr>
            <a:r>
              <a:rPr lang="en-US" sz="1900">
                <a:solidFill>
                  <a:schemeClr val="accent4">
                    <a:lumMod val="50000"/>
                  </a:schemeClr>
                </a:solidFill>
                <a:cs typeface="Arial" pitchFamily="34" charset="0"/>
              </a:rPr>
              <a:t>So sánh y và y’ để xác định độ chính xác của mô hình.</a:t>
            </a:r>
            <a:endParaRPr lang="en-US" sz="2000">
              <a:solidFill>
                <a:schemeClr val="accent4">
                  <a:lumMod val="50000"/>
                </a:schemeClr>
              </a:solidFill>
              <a:cs typeface="Arial" pitchFamily="34" charset="0"/>
            </a:endParaRPr>
          </a:p>
          <a:p>
            <a:pPr marL="912657" lvl="2" indent="-457200" algn="just">
              <a:lnSpc>
                <a:spcPct val="110000"/>
              </a:lnSpc>
              <a:spcBef>
                <a:spcPts val="0"/>
              </a:spcBef>
              <a:spcAft>
                <a:spcPts val="600"/>
              </a:spcAft>
              <a:buClr>
                <a:srgbClr val="FF0066"/>
              </a:buClr>
            </a:pPr>
            <a:r>
              <a:rPr lang="en-US" sz="2400">
                <a:solidFill>
                  <a:schemeClr val="accent4">
                    <a:lumMod val="75000"/>
                  </a:schemeClr>
                </a:solidFill>
                <a:cs typeface="Arial" pitchFamily="34" charset="0"/>
              </a:rPr>
              <a:t>Nếu mô hình chính xác, sử dụng nó để dự đoán nhãn cho các dữ liệu cần gán nhãn.</a:t>
            </a: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7</a:t>
            </a:fld>
            <a:endParaRPr lang="vi-VN"/>
          </a:p>
        </p:txBody>
      </p:sp>
    </p:spTree>
    <p:extLst>
      <p:ext uri="{BB962C8B-B14F-4D97-AF65-F5344CB8AC3E}">
        <p14:creationId xmlns:p14="http://schemas.microsoft.com/office/powerpoint/2010/main" val="1581103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Quy trình thực hiện phân lớp dữ liệu </a:t>
            </a:r>
            <a:endParaRPr lang="vi-VN" sz="2800" baseline="30000">
              <a:solidFill>
                <a:schemeClr val="accent6">
                  <a:lumMod val="75000"/>
                </a:schemeClr>
              </a:solidFill>
              <a:latin typeface="Arial" pitchFamily="34" charset="0"/>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8</a:t>
            </a:fld>
            <a:endParaRPr lang="vi-VN"/>
          </a:p>
        </p:txBody>
      </p:sp>
      <p:sp>
        <p:nvSpPr>
          <p:cNvPr id="6" name="Content Placeholder 5"/>
          <p:cNvSpPr>
            <a:spLocks noGrp="1"/>
          </p:cNvSpPr>
          <p:nvPr>
            <p:ph idx="1"/>
          </p:nvPr>
        </p:nvSpPr>
        <p:spPr>
          <a:xfrm>
            <a:off x="514350" y="1124744"/>
            <a:ext cx="9258300" cy="5001423"/>
          </a:xfrm>
        </p:spPr>
        <p:txBody>
          <a:bodyPr/>
          <a:lstStyle/>
          <a:p>
            <a:pPr marL="0" indent="0">
              <a:buNone/>
            </a:pPr>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78" y="1124744"/>
            <a:ext cx="7134547" cy="4956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2577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978" y="130623"/>
            <a:ext cx="9084645" cy="778099"/>
          </a:xfrm>
          <a:solidFill>
            <a:schemeClr val="bg2"/>
          </a:solidFill>
        </p:spPr>
        <p:txBody>
          <a:bodyPr>
            <a:normAutofit/>
          </a:bodyPr>
          <a:lstStyle/>
          <a:p>
            <a:pPr algn="just"/>
            <a:r>
              <a:rPr lang="en-US" sz="2800">
                <a:solidFill>
                  <a:schemeClr val="accent6">
                    <a:lumMod val="75000"/>
                  </a:schemeClr>
                </a:solidFill>
                <a:latin typeface="Arial" pitchFamily="34" charset="0"/>
                <a:cs typeface="Arial" pitchFamily="34" charset="0"/>
              </a:rPr>
              <a:t>Bước 1 – Xây dựng mô hình </a:t>
            </a:r>
            <a:endParaRPr lang="vi-VN" sz="2800" baseline="30000">
              <a:solidFill>
                <a:schemeClr val="accent6">
                  <a:lumMod val="75000"/>
                </a:schemeClr>
              </a:solidFill>
              <a:latin typeface="Arial" pitchFamily="34" charset="0"/>
              <a:cs typeface="Arial" pitchFamily="34" charset="0"/>
            </a:endParaRPr>
          </a:p>
        </p:txBody>
      </p:sp>
      <p:sp>
        <p:nvSpPr>
          <p:cNvPr id="3" name="Content Placeholder 2"/>
          <p:cNvSpPr>
            <a:spLocks noGrp="1"/>
          </p:cNvSpPr>
          <p:nvPr>
            <p:ph idx="1"/>
          </p:nvPr>
        </p:nvSpPr>
        <p:spPr>
          <a:xfrm>
            <a:off x="444980" y="1124744"/>
            <a:ext cx="9408681" cy="5544616"/>
          </a:xfrm>
        </p:spPr>
        <p:txBody>
          <a:bodyPr>
            <a:normAutofit/>
          </a:bodyPr>
          <a:lstStyle/>
          <a:p>
            <a:pPr marL="0" indent="0" algn="just">
              <a:lnSpc>
                <a:spcPct val="110000"/>
              </a:lnSpc>
              <a:spcBef>
                <a:spcPts val="0"/>
              </a:spcBef>
              <a:spcAft>
                <a:spcPts val="600"/>
              </a:spcAft>
              <a:buClr>
                <a:srgbClr val="FF0066"/>
              </a:buClr>
              <a:buNone/>
            </a:pPr>
            <a:endParaRPr lang="en-US" sz="2400">
              <a:solidFill>
                <a:schemeClr val="accent2">
                  <a:lumMod val="50000"/>
                </a:schemeClr>
              </a:solidFill>
              <a:cs typeface="Arial" pitchFamily="34" charset="0"/>
            </a:endParaRPr>
          </a:p>
        </p:txBody>
      </p:sp>
      <p:cxnSp>
        <p:nvCxnSpPr>
          <p:cNvPr id="4" name="Straight Connector 3"/>
          <p:cNvCxnSpPr/>
          <p:nvPr/>
        </p:nvCxnSpPr>
        <p:spPr>
          <a:xfrm>
            <a:off x="444978" y="908720"/>
            <a:ext cx="9478053" cy="0"/>
          </a:xfrm>
          <a:prstGeom prst="line">
            <a:avLst/>
          </a:prstGeom>
          <a:ln w="50800" cmpd="sng">
            <a:solidFill>
              <a:schemeClr val="accent6">
                <a:lumMod val="75000"/>
              </a:schemeClr>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427808B0-DB8A-471C-82EF-CF06681341D9}" type="slidenum">
              <a:rPr lang="vi-VN" smtClean="0"/>
              <a:t>9</a:t>
            </a:fld>
            <a:endParaRPr lang="vi-VN"/>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020" y="1484784"/>
            <a:ext cx="7272808" cy="4267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6789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rgbClr val="FFFFFF"/>
      </a:lt1>
      <a:dk2>
        <a:srgbClr val="FFFFFF"/>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25720</TotalTime>
  <Words>3709</Words>
  <Application>Microsoft Office PowerPoint</Application>
  <PresentationFormat>35mm Slides</PresentationFormat>
  <Paragraphs>482</Paragraphs>
  <Slides>49</Slides>
  <Notes>48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0" baseType="lpstr">
      <vt:lpstr>ＭＳ Ｐゴシック</vt:lpstr>
      <vt:lpstr>Arial</vt:lpstr>
      <vt:lpstr>Calibri</vt:lpstr>
      <vt:lpstr>Calibri (Body)</vt:lpstr>
      <vt:lpstr>Cambria</vt:lpstr>
      <vt:lpstr>Cambria Math</vt:lpstr>
      <vt:lpstr>Times New Roman</vt:lpstr>
      <vt:lpstr>Wingdings</vt:lpstr>
      <vt:lpstr>Wingdings 2</vt:lpstr>
      <vt:lpstr>Office Theme</vt:lpstr>
      <vt:lpstr>VISIO</vt:lpstr>
      <vt:lpstr>PowerPoint Presentation</vt:lpstr>
      <vt:lpstr>Chương 3: Phân lớp dữ liệu</vt:lpstr>
      <vt:lpstr>Tình huống phân lớp 1</vt:lpstr>
      <vt:lpstr>Tình huống phân lớp 2</vt:lpstr>
      <vt:lpstr>Tình huống tổng quát</vt:lpstr>
      <vt:lpstr>Phát biểu bài toán phân lớp dữ liệu</vt:lpstr>
      <vt:lpstr>Quy trình thực hiện phân lớp dữ liệu </vt:lpstr>
      <vt:lpstr>Quy trình thực hiện phân lớp dữ liệu </vt:lpstr>
      <vt:lpstr>Bước 1 – Xây dựng mô hình </vt:lpstr>
      <vt:lpstr>Bước 2 – Sử dụng mô hình </vt:lpstr>
      <vt:lpstr>Các loại phân lớp</vt:lpstr>
      <vt:lpstr>Các thuật toán phân lớp dữ liệu</vt:lpstr>
      <vt:lpstr>Phân lớp dữ liệu với cây quyết định</vt:lpstr>
      <vt:lpstr>Dữ liệu mẫu huấn luyện cây quyết định</vt:lpstr>
      <vt:lpstr>Ví dụ minh họa cây quyết định “buys-computer”</vt:lpstr>
      <vt:lpstr>Xác định các luật phân lớp từ cây quyết định</vt:lpstr>
      <vt:lpstr>Các thuật toán xây dựng cây quyết định</vt:lpstr>
      <vt:lpstr>Các thuật toán xây dựng cây quyết định</vt:lpstr>
      <vt:lpstr>Các thuật toán xây dựng cây quyết định</vt:lpstr>
      <vt:lpstr>Thuật toán ID3</vt:lpstr>
      <vt:lpstr>Thuật toán ID3(D,C,A)</vt:lpstr>
      <vt:lpstr>Thuật toán ID3(D,C,A)</vt:lpstr>
      <vt:lpstr>Cách xác định thuộc tính nút tốt nhất?</vt:lpstr>
      <vt:lpstr>Cách xác định thuộc tính nút tốt nhất?</vt:lpstr>
      <vt:lpstr>Độ lợi thông tin - Information Gain</vt:lpstr>
      <vt:lpstr>Độ lợi thông tin - Information Gain</vt:lpstr>
      <vt:lpstr>Độ lợi thông tin - Information Gain</vt:lpstr>
      <vt:lpstr>Ví dụ minh họa</vt:lpstr>
      <vt:lpstr>Ví dụ minh họa</vt:lpstr>
      <vt:lpstr>Ví dụ minh họa</vt:lpstr>
      <vt:lpstr>Ví dụ minh họa</vt:lpstr>
      <vt:lpstr>Ví dụ minh họa</vt:lpstr>
      <vt:lpstr>Ví dụ minh họa</vt:lpstr>
      <vt:lpstr>Ví dụ minh họa</vt:lpstr>
      <vt:lpstr>Ví dụ minh họa</vt:lpstr>
      <vt:lpstr>Ví dụ minh họa</vt:lpstr>
      <vt:lpstr>Để xác định máy học đúng thì làm thế nào?</vt:lpstr>
      <vt:lpstr>Một số thuật ngữ đánh giá mô hình học</vt:lpstr>
      <vt:lpstr>Kiểm thử mô hình</vt:lpstr>
      <vt:lpstr>Kiểm thử mô hình</vt:lpstr>
      <vt:lpstr>Độ chính xác của mô hình phân lớp</vt:lpstr>
      <vt:lpstr>Ma trận nhầm lẫn</vt:lpstr>
      <vt:lpstr>Đánh giá độ chính xác của mô hình phân lớp</vt:lpstr>
      <vt:lpstr>Đánh giá độ chính xác của mô hình phân lớp</vt:lpstr>
      <vt:lpstr>Minh họa xác định độ chính xác của mô hình</vt:lpstr>
      <vt:lpstr>Đánh giá thuật toán phân lớp</vt:lpstr>
      <vt:lpstr>Bài tập</vt:lpstr>
      <vt:lpstr>Thực hành Phân lớp trên ngôn ngữ Python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KHAI PHÁ MẪU DẪY VÀ MẪU THỨ TỰ BỘ PHẬN TRONG KHAI PHÁ QUY TRÌNH</dc:title>
  <dc:creator>LAMNHUNG</dc:creator>
  <cp:lastModifiedBy>NhungBH</cp:lastModifiedBy>
  <cp:revision>1811</cp:revision>
  <dcterms:created xsi:type="dcterms:W3CDTF">2014-03-12T02:40:35Z</dcterms:created>
  <dcterms:modified xsi:type="dcterms:W3CDTF">2022-10-04T07:56:30Z</dcterms:modified>
</cp:coreProperties>
</file>