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7" r:id="rId2"/>
    <p:sldId id="260" r:id="rId3"/>
    <p:sldId id="262" r:id="rId4"/>
    <p:sldId id="266" r:id="rId5"/>
    <p:sldId id="287" r:id="rId6"/>
    <p:sldId id="267" r:id="rId7"/>
    <p:sldId id="274" r:id="rId8"/>
    <p:sldId id="273" r:id="rId9"/>
    <p:sldId id="288" r:id="rId10"/>
    <p:sldId id="277" r:id="rId11"/>
    <p:sldId id="269" r:id="rId12"/>
    <p:sldId id="281" r:id="rId13"/>
    <p:sldId id="280" r:id="rId14"/>
    <p:sldId id="272" r:id="rId15"/>
    <p:sldId id="271" r:id="rId16"/>
    <p:sldId id="284" r:id="rId17"/>
    <p:sldId id="279"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36F9"/>
    <a:srgbClr val="A01626"/>
    <a:srgbClr val="1F4397"/>
    <a:srgbClr val="EF6622"/>
    <a:srgbClr val="ED7D31"/>
    <a:srgbClr val="969696"/>
    <a:srgbClr val="1D4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990" autoAdjust="0"/>
  </p:normalViewPr>
  <p:slideViewPr>
    <p:cSldViewPr snapToGrid="0">
      <p:cViewPr varScale="1">
        <p:scale>
          <a:sx n="49" d="100"/>
          <a:sy n="49" d="100"/>
        </p:scale>
        <p:origin x="1312" y="52"/>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66C15D-EA10-4A14-B89D-7F55951D16F4}" type="datetimeFigureOut">
              <a:rPr lang="en-US" smtClean="0"/>
              <a:t>5/12/2024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CC2BE-04D5-4C2C-B9D5-13C7193E011F}" type="slidenum">
              <a:rPr lang="en-US" smtClean="0"/>
              <a:t>‹#›</a:t>
            </a:fld>
            <a:endParaRPr lang="en-US"/>
          </a:p>
        </p:txBody>
      </p:sp>
    </p:spTree>
    <p:extLst>
      <p:ext uri="{BB962C8B-B14F-4D97-AF65-F5344CB8AC3E}">
        <p14:creationId xmlns:p14="http://schemas.microsoft.com/office/powerpoint/2010/main" val="38764509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65BF1-147F-4C2B-9D5B-45490DA9A447}" type="datetimeFigureOut">
              <a:rPr lang="en-US" smtClean="0"/>
              <a:t>5/12/2024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0A618-ECF5-40D3-93A0-E8F264C23C56}" type="slidenum">
              <a:rPr lang="en-US" smtClean="0"/>
              <a:t>‹#›</a:t>
            </a:fld>
            <a:endParaRPr lang="en-US"/>
          </a:p>
        </p:txBody>
      </p:sp>
    </p:spTree>
    <p:extLst>
      <p:ext uri="{BB962C8B-B14F-4D97-AF65-F5344CB8AC3E}">
        <p14:creationId xmlns:p14="http://schemas.microsoft.com/office/powerpoint/2010/main" val="33505390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10A618-ECF5-40D3-93A0-E8F264C23C56}" type="slidenum">
              <a:rPr lang="en-US" smtClean="0"/>
              <a:t>1</a:t>
            </a:fld>
            <a:endParaRPr lang="en-US"/>
          </a:p>
        </p:txBody>
      </p:sp>
    </p:spTree>
    <p:extLst>
      <p:ext uri="{BB962C8B-B14F-4D97-AF65-F5344CB8AC3E}">
        <p14:creationId xmlns:p14="http://schemas.microsoft.com/office/powerpoint/2010/main" val="1982600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dirty="0" smtClean="0">
                <a:solidFill>
                  <a:schemeClr val="tx1"/>
                </a:solidFill>
                <a:effectLst/>
                <a:latin typeface="+mn-lt"/>
                <a:ea typeface="+mn-ea"/>
                <a:cs typeface="+mn-cs"/>
              </a:rPr>
              <a:t>Bộ dữ liệu sau khi thu thập được gồm 1000 dòng và 19 trường dữ liệu, gồm các thông tin như: tuổi, số ngày thử việc, ví trí công việc, lương, thưởng, tình trạng hôn nhân, trợ cấp, số năm làm việc tại công ty, số năm làm việc tại vị trí hiện tại, …. </a:t>
            </a:r>
            <a:endParaRPr lang="vi-VN" b="0" dirty="0" smtClean="0">
              <a:effectLst/>
            </a:endParaRPr>
          </a:p>
          <a:p>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5810A618-ECF5-40D3-93A0-E8F264C23C56}" type="slidenum">
              <a:rPr lang="en-US" smtClean="0"/>
              <a:t>11</a:t>
            </a:fld>
            <a:endParaRPr lang="en-US"/>
          </a:p>
        </p:txBody>
      </p:sp>
    </p:spTree>
    <p:extLst>
      <p:ext uri="{BB962C8B-B14F-4D97-AF65-F5344CB8AC3E}">
        <p14:creationId xmlns:p14="http://schemas.microsoft.com/office/powerpoint/2010/main" val="2540704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dirty="0" smtClean="0">
                <a:solidFill>
                  <a:schemeClr val="tx1"/>
                </a:solidFill>
                <a:effectLst/>
                <a:latin typeface="+mn-lt"/>
                <a:ea typeface="+mn-ea"/>
                <a:cs typeface="+mn-cs"/>
              </a:rPr>
              <a:t>Giá trị càng lớn thì mức độ ảnh hưởng đến quyết định nghỉ nhân viên có nghỉ việc hay không càng cao. Như trên đồ thị ta thấy Thời gian làm việc tại vị trí hiện tại, Thời gian làm việc ở công ty, số giờ tăng ca, số người phụ thuộc càng tăng thì khả năng nghỉ việc của nhân viên càng thấp.</a:t>
            </a:r>
            <a:endParaRPr lang="vi-VN" b="0" dirty="0" smtClean="0">
              <a:effectLst/>
            </a:endParaRPr>
          </a:p>
          <a:p>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5810A618-ECF5-40D3-93A0-E8F264C23C56}" type="slidenum">
              <a:rPr lang="en-US" smtClean="0"/>
              <a:t>12</a:t>
            </a:fld>
            <a:endParaRPr lang="en-US"/>
          </a:p>
        </p:txBody>
      </p:sp>
    </p:spTree>
    <p:extLst>
      <p:ext uri="{BB962C8B-B14F-4D97-AF65-F5344CB8AC3E}">
        <p14:creationId xmlns:p14="http://schemas.microsoft.com/office/powerpoint/2010/main" val="3007243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dirty="0" smtClean="0">
                <a:solidFill>
                  <a:schemeClr val="tx1"/>
                </a:solidFill>
                <a:effectLst/>
                <a:latin typeface="+mn-lt"/>
                <a:ea typeface="+mn-ea"/>
                <a:cs typeface="+mn-cs"/>
              </a:rPr>
              <a:t>Trong đề tài nghiên cứu của mình em có sử dụng 2 phương pháp mã hoá:</a:t>
            </a:r>
            <a:endParaRPr lang="vi-VN" b="0" dirty="0" smtClean="0">
              <a:effectLst/>
            </a:endParaRPr>
          </a:p>
          <a:p>
            <a:pPr rtl="0" fontAlgn="base"/>
            <a:r>
              <a:rPr lang="vi-VN" sz="1200" b="0" i="0" u="none" strike="noStrike" kern="1200" dirty="0" smtClean="0">
                <a:solidFill>
                  <a:schemeClr val="tx1"/>
                </a:solidFill>
                <a:effectLst/>
                <a:latin typeface="+mn-lt"/>
                <a:ea typeface="+mn-ea"/>
                <a:cs typeface="+mn-cs"/>
              </a:rPr>
              <a:t>Đầu tiên là mã hoá các dự liệu định tính bằng phương pháp LabelEncoder: phương pháp này sẽ chuyển đổi các biến bằng cách gán một số nguyên duy nhất cho mỗi </a:t>
            </a:r>
            <a:r>
              <a:rPr lang="vi-VN" sz="1200" b="1" i="0" u="none" strike="noStrike" kern="1200" dirty="0" smtClean="0">
                <a:solidFill>
                  <a:schemeClr val="tx1"/>
                </a:solidFill>
                <a:effectLst/>
                <a:latin typeface="+mn-lt"/>
                <a:ea typeface="+mn-ea"/>
                <a:cs typeface="+mn-cs"/>
              </a:rPr>
              <a:t>giá trị duy nhất</a:t>
            </a:r>
            <a:r>
              <a:rPr lang="vi-VN" sz="1200" b="0" i="0" u="none" strike="noStrike" kern="1200" dirty="0" smtClean="0">
                <a:solidFill>
                  <a:schemeClr val="tx1"/>
                </a:solidFill>
                <a:effectLst/>
                <a:latin typeface="+mn-lt"/>
                <a:ea typeface="+mn-ea"/>
                <a:cs typeface="+mn-cs"/>
              </a:rPr>
              <a:t> trong biến phân loại và không làm tăng kích thước bộ dữ liệu</a:t>
            </a:r>
          </a:p>
          <a:p>
            <a:pPr rtl="0" fontAlgn="base"/>
            <a:r>
              <a:rPr lang="vi-VN" sz="1200" b="0" i="0" u="none" strike="noStrike" kern="1200" dirty="0" smtClean="0">
                <a:solidFill>
                  <a:schemeClr val="tx1"/>
                </a:solidFill>
                <a:effectLst/>
                <a:latin typeface="+mn-lt"/>
                <a:ea typeface="+mn-ea"/>
                <a:cs typeface="+mn-cs"/>
              </a:rPr>
              <a:t>Phương pháp thứ 2 là dùng hàm giả dummy: </a:t>
            </a:r>
            <a:r>
              <a:rPr lang="vi-VN" sz="1200" b="1" i="0" u="none" strike="noStrike" kern="1200" dirty="0" smtClean="0">
                <a:solidFill>
                  <a:schemeClr val="tx1"/>
                </a:solidFill>
                <a:effectLst/>
                <a:latin typeface="+mn-lt"/>
                <a:ea typeface="+mn-ea"/>
                <a:cs typeface="+mn-cs"/>
              </a:rPr>
              <a:t>Cách thức hoạt động của dummy là </a:t>
            </a:r>
            <a:r>
              <a:rPr lang="vi-VN" sz="1200" b="0" i="0" u="none" strike="noStrike" kern="1200" dirty="0" smtClean="0">
                <a:solidFill>
                  <a:schemeClr val="tx1"/>
                </a:solidFill>
                <a:effectLst/>
                <a:latin typeface="+mn-lt"/>
                <a:ea typeface="+mn-ea"/>
                <a:cs typeface="+mn-cs"/>
              </a:rPr>
              <a:t>tạo ra một </a:t>
            </a:r>
            <a:r>
              <a:rPr lang="vi-VN" sz="1200" b="1" i="0" u="none" strike="noStrike" kern="1200" dirty="0" smtClean="0">
                <a:solidFill>
                  <a:schemeClr val="tx1"/>
                </a:solidFill>
                <a:effectLst/>
                <a:latin typeface="+mn-lt"/>
                <a:ea typeface="+mn-ea"/>
                <a:cs typeface="+mn-cs"/>
              </a:rPr>
              <a:t>biến mới</a:t>
            </a:r>
            <a:r>
              <a:rPr lang="vi-VN" sz="1200" b="0" i="0" u="none" strike="noStrike" kern="1200" dirty="0" smtClean="0">
                <a:solidFill>
                  <a:schemeClr val="tx1"/>
                </a:solidFill>
                <a:effectLst/>
                <a:latin typeface="+mn-lt"/>
                <a:ea typeface="+mn-ea"/>
                <a:cs typeface="+mn-cs"/>
              </a:rPr>
              <a:t> cho mỗi </a:t>
            </a:r>
            <a:r>
              <a:rPr lang="vi-VN" sz="1200" b="1" i="0" u="none" strike="noStrike" kern="1200" dirty="0" smtClean="0">
                <a:solidFill>
                  <a:schemeClr val="tx1"/>
                </a:solidFill>
                <a:effectLst/>
                <a:latin typeface="+mn-lt"/>
                <a:ea typeface="+mn-ea"/>
                <a:cs typeface="+mn-cs"/>
              </a:rPr>
              <a:t>giá trị duy nhất</a:t>
            </a:r>
            <a:r>
              <a:rPr lang="vi-VN" sz="1200" b="0" i="0" u="none" strike="noStrike" kern="1200" dirty="0" smtClean="0">
                <a:solidFill>
                  <a:schemeClr val="tx1"/>
                </a:solidFill>
                <a:effectLst/>
                <a:latin typeface="+mn-lt"/>
                <a:ea typeface="+mn-ea"/>
                <a:cs typeface="+mn-cs"/>
              </a:rPr>
              <a:t> trong biến phân loại. Mỗi biến mới có giá trị </a:t>
            </a:r>
            <a:r>
              <a:rPr lang="vi-VN" sz="1200" b="1" i="0" u="none" strike="noStrike" kern="1200" dirty="0" smtClean="0">
                <a:solidFill>
                  <a:schemeClr val="tx1"/>
                </a:solidFill>
                <a:effectLst/>
                <a:latin typeface="+mn-lt"/>
                <a:ea typeface="+mn-ea"/>
                <a:cs typeface="+mn-cs"/>
              </a:rPr>
              <a:t>1</a:t>
            </a:r>
            <a:r>
              <a:rPr lang="vi-VN" sz="1200" b="0" i="0" u="none" strike="noStrike" kern="1200" dirty="0" smtClean="0">
                <a:solidFill>
                  <a:schemeClr val="tx1"/>
                </a:solidFill>
                <a:effectLst/>
                <a:latin typeface="+mn-lt"/>
                <a:ea typeface="+mn-ea"/>
                <a:cs typeface="+mn-cs"/>
              </a:rPr>
              <a:t> cho các bản ghi có giá trị tương ứng trong biến phân loại và </a:t>
            </a:r>
            <a:r>
              <a:rPr lang="vi-VN" sz="1200" b="1" i="0" u="none" strike="noStrike" kern="1200" dirty="0" smtClean="0">
                <a:solidFill>
                  <a:schemeClr val="tx1"/>
                </a:solidFill>
                <a:effectLst/>
                <a:latin typeface="+mn-lt"/>
                <a:ea typeface="+mn-ea"/>
                <a:cs typeface="+mn-cs"/>
              </a:rPr>
              <a:t>0</a:t>
            </a:r>
            <a:r>
              <a:rPr lang="vi-VN" sz="1200" b="0" i="0" u="none" strike="noStrike" kern="1200" dirty="0" smtClean="0">
                <a:solidFill>
                  <a:schemeClr val="tx1"/>
                </a:solidFill>
                <a:effectLst/>
                <a:latin typeface="+mn-lt"/>
                <a:ea typeface="+mn-ea"/>
                <a:cs typeface="+mn-cs"/>
              </a:rPr>
              <a:t> cho các bản ghi còn lại.</a:t>
            </a:r>
          </a:p>
          <a:p>
            <a:endParaRPr lang="en-US" dirty="0"/>
          </a:p>
        </p:txBody>
      </p:sp>
      <p:sp>
        <p:nvSpPr>
          <p:cNvPr id="4" name="Slide Number Placeholder 3"/>
          <p:cNvSpPr>
            <a:spLocks noGrp="1"/>
          </p:cNvSpPr>
          <p:nvPr>
            <p:ph type="sldNum" sz="quarter" idx="10"/>
          </p:nvPr>
        </p:nvSpPr>
        <p:spPr/>
        <p:txBody>
          <a:bodyPr/>
          <a:lstStyle/>
          <a:p>
            <a:fld id="{5810A618-ECF5-40D3-93A0-E8F264C23C56}" type="slidenum">
              <a:rPr lang="en-US" smtClean="0"/>
              <a:t>13</a:t>
            </a:fld>
            <a:endParaRPr lang="en-US"/>
          </a:p>
        </p:txBody>
      </p:sp>
    </p:spTree>
    <p:extLst>
      <p:ext uri="{BB962C8B-B14F-4D97-AF65-F5344CB8AC3E}">
        <p14:creationId xmlns:p14="http://schemas.microsoft.com/office/powerpoint/2010/main" val="628031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10A618-ECF5-40D3-93A0-E8F264C23C56}" type="slidenum">
              <a:rPr lang="en-US" smtClean="0"/>
              <a:t>15</a:t>
            </a:fld>
            <a:endParaRPr lang="en-US"/>
          </a:p>
        </p:txBody>
      </p:sp>
    </p:spTree>
    <p:extLst>
      <p:ext uri="{BB962C8B-B14F-4D97-AF65-F5344CB8AC3E}">
        <p14:creationId xmlns:p14="http://schemas.microsoft.com/office/powerpoint/2010/main" val="640914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S" sz="1200" dirty="0" smtClean="0">
                <a:latin typeface="Cambria" panose="02040503050406030204" pitchFamily="18" charset="0"/>
                <a:ea typeface="Cambria" panose="02040503050406030204" pitchFamily="18" charset="0"/>
              </a:rPr>
              <a:t>Điều này cho thấy rằng SVM có khả năng phân loại dữ liệu tốt hơn và là lựa chọn tốt hơn trong bài toán này so với Logistic Regression.</a:t>
            </a:r>
          </a:p>
          <a:p>
            <a:endParaRPr lang="en-US" dirty="0"/>
          </a:p>
        </p:txBody>
      </p:sp>
      <p:sp>
        <p:nvSpPr>
          <p:cNvPr id="4" name="Slide Number Placeholder 3"/>
          <p:cNvSpPr>
            <a:spLocks noGrp="1"/>
          </p:cNvSpPr>
          <p:nvPr>
            <p:ph type="sldNum" sz="quarter" idx="10"/>
          </p:nvPr>
        </p:nvSpPr>
        <p:spPr/>
        <p:txBody>
          <a:bodyPr/>
          <a:lstStyle/>
          <a:p>
            <a:fld id="{5810A618-ECF5-40D3-93A0-E8F264C23C56}" type="slidenum">
              <a:rPr lang="en-US" smtClean="0"/>
              <a:t>16</a:t>
            </a:fld>
            <a:endParaRPr lang="en-US"/>
          </a:p>
        </p:txBody>
      </p:sp>
    </p:spTree>
    <p:extLst>
      <p:ext uri="{BB962C8B-B14F-4D97-AF65-F5344CB8AC3E}">
        <p14:creationId xmlns:p14="http://schemas.microsoft.com/office/powerpoint/2010/main" val="1945567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1" kern="1200" dirty="0" smtClean="0">
                <a:solidFill>
                  <a:schemeClr val="tx1"/>
                </a:solidFill>
                <a:effectLst/>
                <a:latin typeface="+mn-lt"/>
                <a:ea typeface="+mn-ea"/>
                <a:cs typeface="+mn-cs"/>
              </a:rPr>
              <a:t>Những đóng góp của đề tài:</a:t>
            </a:r>
          </a:p>
          <a:p>
            <a:r>
              <a:rPr lang="vi-VN" sz="1200" b="0" i="0" kern="1200" dirty="0" smtClean="0">
                <a:solidFill>
                  <a:schemeClr val="tx1"/>
                </a:solidFill>
                <a:effectLst/>
                <a:latin typeface="+mn-lt"/>
                <a:ea typeface="+mn-ea"/>
                <a:cs typeface="+mn-cs"/>
              </a:rPr>
              <a:t>- Ứng dụng mô hình học máy vào lĩnh vực nhân sự: Đề tài giới thiệu và áp dụng hai</a:t>
            </a:r>
          </a:p>
          <a:p>
            <a:r>
              <a:rPr lang="vi-VN" sz="1200" b="0" i="0" kern="1200" dirty="0" smtClean="0">
                <a:solidFill>
                  <a:schemeClr val="tx1"/>
                </a:solidFill>
                <a:effectLst/>
                <a:latin typeface="+mn-lt"/>
                <a:ea typeface="+mn-ea"/>
                <a:cs typeface="+mn-cs"/>
              </a:rPr>
              <a:t>mô hình học máy phổ biến là Logistic Regression và Support Vector Machine vào</a:t>
            </a:r>
          </a:p>
          <a:p>
            <a:r>
              <a:rPr lang="vi-VN" sz="1200" b="0" i="0" kern="1200" dirty="0" smtClean="0">
                <a:solidFill>
                  <a:schemeClr val="tx1"/>
                </a:solidFill>
                <a:effectLst/>
                <a:latin typeface="+mn-lt"/>
                <a:ea typeface="+mn-ea"/>
                <a:cs typeface="+mn-cs"/>
              </a:rPr>
              <a:t>lĩnh vực nhân sự, cụ thể là dự đoán khả năng nghỉ việc của nhân viên.</a:t>
            </a:r>
          </a:p>
          <a:p>
            <a:r>
              <a:rPr lang="vi-VN" sz="1200" b="0" i="0" kern="1200" dirty="0" smtClean="0">
                <a:solidFill>
                  <a:schemeClr val="tx1"/>
                </a:solidFill>
                <a:effectLst/>
                <a:latin typeface="+mn-lt"/>
                <a:ea typeface="+mn-ea"/>
                <a:cs typeface="+mn-cs"/>
              </a:rPr>
              <a:t>- Nâng cao hiệu suất dự đoán: Bằng cách sử dụng hai mô hình học máy, đề tài cung</a:t>
            </a:r>
          </a:p>
          <a:p>
            <a:r>
              <a:rPr lang="vi-VN" sz="1200" b="0" i="0" kern="1200" dirty="0" smtClean="0">
                <a:solidFill>
                  <a:schemeClr val="tx1"/>
                </a:solidFill>
                <a:effectLst/>
                <a:latin typeface="+mn-lt"/>
                <a:ea typeface="+mn-ea"/>
                <a:cs typeface="+mn-cs"/>
              </a:rPr>
              <a:t>cấp giải pháp để dự đoán khả năng nghỉ việc của nhân viên với độ chính xác cao.</a:t>
            </a:r>
          </a:p>
          <a:p>
            <a:r>
              <a:rPr lang="vi-VN" sz="1200" b="0" i="0" kern="1200" dirty="0" smtClean="0">
                <a:solidFill>
                  <a:schemeClr val="tx1"/>
                </a:solidFill>
                <a:effectLst/>
                <a:latin typeface="+mn-lt"/>
                <a:ea typeface="+mn-ea"/>
                <a:cs typeface="+mn-cs"/>
              </a:rPr>
              <a:t>Việc này giúp cho công ty có thể đưa ra các biện pháp phòng ngừa và quản lý nhân</a:t>
            </a:r>
          </a:p>
          <a:p>
            <a:r>
              <a:rPr lang="vi-VN" sz="1200" b="0" i="0" kern="1200" dirty="0" smtClean="0">
                <a:solidFill>
                  <a:schemeClr val="tx1"/>
                </a:solidFill>
                <a:effectLst/>
                <a:latin typeface="+mn-lt"/>
                <a:ea typeface="+mn-ea"/>
                <a:cs typeface="+mn-cs"/>
              </a:rPr>
              <a:t>sự một cách hiệu quả hơn.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Hạn</a:t>
            </a:r>
            <a:r>
              <a:rPr lang="en-US" sz="1200" b="0" i="0" kern="1200" baseline="0" dirty="0" smtClean="0">
                <a:solidFill>
                  <a:schemeClr val="tx1"/>
                </a:solidFill>
                <a:effectLst/>
                <a:latin typeface="+mn-lt"/>
                <a:ea typeface="+mn-ea"/>
                <a:cs typeface="+mn-cs"/>
              </a:rPr>
              <a:t> chế:</a:t>
            </a:r>
          </a:p>
          <a:p>
            <a:pPr rtl="0" fontAlgn="base"/>
            <a:r>
              <a:rPr lang="vi-VN" sz="1200" b="0" i="0" u="none" strike="noStrike" kern="1200" dirty="0" smtClean="0">
                <a:solidFill>
                  <a:schemeClr val="tx1"/>
                </a:solidFill>
                <a:effectLst/>
                <a:latin typeface="+mn-lt"/>
                <a:ea typeface="+mn-ea"/>
                <a:cs typeface="+mn-cs"/>
              </a:rPr>
              <a:t>Nghiên cứu của em có số lượng quan sát là 1000 và phạm vi nghiên cứu thu thập dữ liệu tại công ty … tính đến thời điểm tháng 3/2024.</a:t>
            </a:r>
          </a:p>
          <a:p>
            <a:pPr rtl="0" fontAlgn="base"/>
            <a:r>
              <a:rPr lang="vi-VN" sz="1200" b="0" i="0" u="none" strike="noStrike" kern="1200" dirty="0" smtClean="0">
                <a:solidFill>
                  <a:schemeClr val="tx1"/>
                </a:solidFill>
                <a:effectLst/>
                <a:latin typeface="+mn-lt"/>
                <a:ea typeface="+mn-ea"/>
                <a:cs typeface="+mn-cs"/>
              </a:rPr>
              <a:t>Nghiên cứu gồm 18 trường dữ liệu, tuy nhiên còn có các trường dữ liệu khác ảnh hưởng đến quyết định nghỉ việc của nhân viên chưa được đề cập trong mô hình nghiên cứu của em</a:t>
            </a:r>
            <a:endParaRPr lang="vi-VN" sz="1200" b="0" i="0" kern="1200" dirty="0" smtClean="0">
              <a:solidFill>
                <a:schemeClr val="tx1"/>
              </a:solidFill>
              <a:effectLst/>
              <a:latin typeface="+mn-lt"/>
              <a:ea typeface="+mn-ea"/>
              <a:cs typeface="+mn-cs"/>
            </a:endParaRPr>
          </a:p>
          <a:p>
            <a:r>
              <a:rPr lang="vi-VN" sz="1200" b="0" i="1" kern="1200" dirty="0" smtClean="0">
                <a:solidFill>
                  <a:schemeClr val="tx1"/>
                </a:solidFill>
                <a:effectLst/>
                <a:latin typeface="+mn-lt"/>
                <a:ea typeface="+mn-ea"/>
                <a:cs typeface="+mn-cs"/>
              </a:rPr>
              <a:t>Hướng phát triển:</a:t>
            </a:r>
          </a:p>
          <a:p>
            <a:r>
              <a:rPr lang="vi-VN" sz="1200" b="0" i="0" kern="1200" dirty="0" smtClean="0">
                <a:solidFill>
                  <a:schemeClr val="tx1"/>
                </a:solidFill>
                <a:effectLst/>
                <a:latin typeface="+mn-lt"/>
                <a:ea typeface="+mn-ea"/>
                <a:cs typeface="+mn-cs"/>
              </a:rPr>
              <a:t>- Thu thập thêm dữ liệu: Một bước quan trọng là mở rộng phạm vi thu thập dữ liệu</a:t>
            </a:r>
          </a:p>
          <a:p>
            <a:r>
              <a:rPr lang="vi-VN" sz="1200" b="0" i="0" kern="1200" dirty="0" smtClean="0">
                <a:solidFill>
                  <a:schemeClr val="tx1"/>
                </a:solidFill>
                <a:effectLst/>
                <a:latin typeface="+mn-lt"/>
                <a:ea typeface="+mn-ea"/>
                <a:cs typeface="+mn-cs"/>
              </a:rPr>
              <a:t>bằng cách lấy thông tin từ nhiều nguồn khác nhau, bao gồm các gian hàng khác</a:t>
            </a:r>
          </a:p>
          <a:p>
            <a:r>
              <a:rPr lang="vi-VN" sz="1200" b="0" i="0" kern="1200" dirty="0" smtClean="0">
                <a:solidFill>
                  <a:schemeClr val="tx1"/>
                </a:solidFill>
                <a:effectLst/>
                <a:latin typeface="+mn-lt"/>
                <a:ea typeface="+mn-ea"/>
                <a:cs typeface="+mn-cs"/>
              </a:rPr>
              <a:t>trong cùng ngành hoặc các công ty trong cùng lĩnh vực. Thu thập thêm dữ liệu từ</a:t>
            </a:r>
          </a:p>
          <a:p>
            <a:r>
              <a:rPr lang="vi-VN" sz="1200" b="0" i="0" kern="1200" dirty="0" smtClean="0">
                <a:solidFill>
                  <a:schemeClr val="tx1"/>
                </a:solidFill>
                <a:effectLst/>
                <a:latin typeface="+mn-lt"/>
                <a:ea typeface="+mn-ea"/>
                <a:cs typeface="+mn-cs"/>
              </a:rPr>
              <a:t>nhiều nguồn để dữ liệu phong phú hơn có thể cung cấp cái nhìn toàn diện hơn về</a:t>
            </a:r>
          </a:p>
          <a:p>
            <a:r>
              <a:rPr lang="vi-VN" sz="1200" b="0" i="0" kern="1200" dirty="0" smtClean="0">
                <a:solidFill>
                  <a:schemeClr val="tx1"/>
                </a:solidFill>
                <a:effectLst/>
                <a:latin typeface="+mn-lt"/>
                <a:ea typeface="+mn-ea"/>
                <a:cs typeface="+mn-cs"/>
              </a:rPr>
              <a:t>các yếu tố ảnh hưởng đến khả năng nghỉ việc của nhân viên.</a:t>
            </a:r>
          </a:p>
          <a:p>
            <a:r>
              <a:rPr lang="vi-VN" sz="1200" b="0" i="0" kern="1200" dirty="0" smtClean="0">
                <a:solidFill>
                  <a:schemeClr val="tx1"/>
                </a:solidFill>
                <a:effectLst/>
                <a:latin typeface="+mn-lt"/>
                <a:ea typeface="+mn-ea"/>
                <a:cs typeface="+mn-cs"/>
              </a:rPr>
              <a:t>- Ứng dụng thêm các mô hình khác: Nghiên cứu có thể mở rộng phạm vi bằng cách</a:t>
            </a:r>
          </a:p>
          <a:p>
            <a:r>
              <a:rPr lang="vi-VN" sz="1200" b="0" i="0" kern="1200" dirty="0" smtClean="0">
                <a:solidFill>
                  <a:schemeClr val="tx1"/>
                </a:solidFill>
                <a:effectLst/>
                <a:latin typeface="+mn-lt"/>
                <a:ea typeface="+mn-ea"/>
                <a:cs typeface="+mn-cs"/>
              </a:rPr>
              <a:t>sử dụng các mô hình dự đoán khác nhau, bao gồm cả các mô hình học sâu như mạng</a:t>
            </a:r>
          </a:p>
          <a:p>
            <a:r>
              <a:rPr lang="vi-VN" sz="1200" b="0" i="0" kern="1200" dirty="0" smtClean="0">
                <a:solidFill>
                  <a:schemeClr val="tx1"/>
                </a:solidFill>
                <a:effectLst/>
                <a:latin typeface="+mn-lt"/>
                <a:ea typeface="+mn-ea"/>
                <a:cs typeface="+mn-cs"/>
              </a:rPr>
              <a:t>nơ-ron và mô hình học máy phức tạp như Random Forest và Gradient Boosting</a:t>
            </a:r>
          </a:p>
          <a:p>
            <a:r>
              <a:rPr lang="vi-VN" sz="1200" b="0" i="0" kern="1200" dirty="0" smtClean="0">
                <a:solidFill>
                  <a:schemeClr val="tx1"/>
                </a:solidFill>
                <a:effectLst/>
                <a:latin typeface="+mn-lt"/>
                <a:ea typeface="+mn-ea"/>
                <a:cs typeface="+mn-cs"/>
              </a:rPr>
              <a:t>Machines. Việc sử dụng các mô hình đa dạng có thể cải thiện hiệu suất và chính xác</a:t>
            </a:r>
          </a:p>
          <a:p>
            <a:r>
              <a:rPr lang="vi-VN" sz="1200" b="0" i="0" kern="1200" dirty="0" smtClean="0">
                <a:solidFill>
                  <a:schemeClr val="tx1"/>
                </a:solidFill>
                <a:effectLst/>
                <a:latin typeface="+mn-lt"/>
                <a:ea typeface="+mn-ea"/>
                <a:cs typeface="+mn-cs"/>
              </a:rPr>
              <a:t>của dự đoán, đồng thời cung cấp cái nhìn sâu hơn về mối quan hệ giữa các biến đầu</a:t>
            </a:r>
          </a:p>
          <a:p>
            <a:r>
              <a:rPr lang="vi-VN" sz="1200" b="0" i="0" kern="1200" dirty="0" smtClean="0">
                <a:solidFill>
                  <a:schemeClr val="tx1"/>
                </a:solidFill>
                <a:effectLst/>
                <a:latin typeface="+mn-lt"/>
                <a:ea typeface="+mn-ea"/>
                <a:cs typeface="+mn-cs"/>
              </a:rPr>
              <a:t>vào và kết quả dự đoán.</a:t>
            </a:r>
          </a:p>
          <a:p>
            <a:r>
              <a:rPr lang="vi-VN" sz="1200" b="0" i="0" kern="1200" dirty="0" smtClean="0">
                <a:solidFill>
                  <a:schemeClr val="tx1"/>
                </a:solidFill>
                <a:effectLst/>
                <a:latin typeface="+mn-lt"/>
                <a:ea typeface="+mn-ea"/>
                <a:cs typeface="+mn-cs"/>
              </a:rPr>
              <a:t>- Nghiên cứu sâu hơn về đề tài: Mở rộng nghiên cứu về các yếu tố ảnh hưởng đến khả</a:t>
            </a:r>
          </a:p>
          <a:p>
            <a:r>
              <a:rPr lang="vi-VN" sz="1200" b="0" i="0" kern="1200" dirty="0" smtClean="0">
                <a:solidFill>
                  <a:schemeClr val="tx1"/>
                </a:solidFill>
                <a:effectLst/>
                <a:latin typeface="+mn-lt"/>
                <a:ea typeface="+mn-ea"/>
                <a:cs typeface="+mn-cs"/>
              </a:rPr>
              <a:t>năng nghỉ việc của nhân viên bằng cách tiến hành phân tích sâu hơn về các biến</a:t>
            </a:r>
          </a:p>
          <a:p>
            <a:r>
              <a:rPr lang="vi-VN" sz="1200" b="0" i="0" kern="1200" dirty="0" smtClean="0">
                <a:solidFill>
                  <a:schemeClr val="tx1"/>
                </a:solidFill>
                <a:effectLst/>
                <a:latin typeface="+mn-lt"/>
                <a:ea typeface="+mn-ea"/>
                <a:cs typeface="+mn-cs"/>
              </a:rPr>
              <a:t>động trong môi trường làm việc, yếu tố cá nhân của nhân viên và các chính sách và</a:t>
            </a:r>
          </a:p>
          <a:p>
            <a:r>
              <a:rPr lang="vi-VN" sz="1200" b="0" i="0" kern="1200" dirty="0" smtClean="0">
                <a:solidFill>
                  <a:schemeClr val="tx1"/>
                </a:solidFill>
                <a:effectLst/>
                <a:latin typeface="+mn-lt"/>
                <a:ea typeface="+mn-ea"/>
                <a:cs typeface="+mn-cs"/>
              </a:rPr>
              <a:t>quy trình quản lý nhân sự. Các nghiên cứu chi tiết hơn có thể cung cấp cái nhìn sâu</a:t>
            </a:r>
          </a:p>
          <a:p>
            <a:r>
              <a:rPr lang="vi-VN" sz="1200" b="0" i="0" kern="1200" dirty="0" smtClean="0">
                <a:solidFill>
                  <a:schemeClr val="tx1"/>
                </a:solidFill>
                <a:effectLst/>
                <a:latin typeface="+mn-lt"/>
                <a:ea typeface="+mn-ea"/>
                <a:cs typeface="+mn-cs"/>
              </a:rPr>
              <a:t>sắc về nguyên nhân và cơ chế đằng sau quyết định nghỉ việc của nhân viên.</a:t>
            </a:r>
            <a:r>
              <a:rPr lang="vi-VN" dirty="0" smtClean="0"/>
              <a:t> </a:t>
            </a:r>
            <a:br>
              <a:rPr lang="vi-VN" dirty="0" smtClean="0"/>
            </a:br>
            <a:endParaRPr lang="en-US" dirty="0"/>
          </a:p>
        </p:txBody>
      </p:sp>
      <p:sp>
        <p:nvSpPr>
          <p:cNvPr id="4" name="Slide Number Placeholder 3"/>
          <p:cNvSpPr>
            <a:spLocks noGrp="1"/>
          </p:cNvSpPr>
          <p:nvPr>
            <p:ph type="sldNum" sz="quarter" idx="10"/>
          </p:nvPr>
        </p:nvSpPr>
        <p:spPr/>
        <p:txBody>
          <a:bodyPr/>
          <a:lstStyle/>
          <a:p>
            <a:fld id="{5810A618-ECF5-40D3-93A0-E8F264C23C56}" type="slidenum">
              <a:rPr lang="en-US" smtClean="0"/>
              <a:t>17</a:t>
            </a:fld>
            <a:endParaRPr lang="en-US"/>
          </a:p>
        </p:txBody>
      </p:sp>
    </p:spTree>
    <p:extLst>
      <p:ext uri="{BB962C8B-B14F-4D97-AF65-F5344CB8AC3E}">
        <p14:creationId xmlns:p14="http://schemas.microsoft.com/office/powerpoint/2010/main" val="4161890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10A618-ECF5-40D3-93A0-E8F264C23C56}" type="slidenum">
              <a:rPr lang="en-US" smtClean="0"/>
              <a:t>18</a:t>
            </a:fld>
            <a:endParaRPr lang="en-US"/>
          </a:p>
        </p:txBody>
      </p:sp>
    </p:spTree>
    <p:extLst>
      <p:ext uri="{BB962C8B-B14F-4D97-AF65-F5344CB8AC3E}">
        <p14:creationId xmlns:p14="http://schemas.microsoft.com/office/powerpoint/2010/main" val="453606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10A618-ECF5-40D3-93A0-E8F264C23C56}" type="slidenum">
              <a:rPr lang="en-US" smtClean="0"/>
              <a:t>2</a:t>
            </a:fld>
            <a:endParaRPr lang="en-US"/>
          </a:p>
        </p:txBody>
      </p:sp>
    </p:spTree>
    <p:extLst>
      <p:ext uri="{BB962C8B-B14F-4D97-AF65-F5344CB8AC3E}">
        <p14:creationId xmlns:p14="http://schemas.microsoft.com/office/powerpoint/2010/main" val="3845264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dirty="0" smtClean="0">
                <a:solidFill>
                  <a:schemeClr val="tx1"/>
                </a:solidFill>
                <a:effectLst/>
                <a:latin typeface="+mn-lt"/>
                <a:ea typeface="+mn-ea"/>
                <a:cs typeface="+mn-cs"/>
              </a:rPr>
              <a:t>Đội ngũ nhân viên đóng một vai trò cực kỳ quan trọng trong thành công của một tổ chức. Nhân viên là "tài sản sống" của tổ chức, kỹ năng và năng lực của họ ảnh hưởng trực tiếp đến chất lượng sản phẩm hoặc dịch vụ, góp phần giúp nâng cao hiệu suất và cạnh tranh trong môi trường kinh doanh.</a:t>
            </a:r>
            <a:endParaRPr lang="vi-VN" b="0" dirty="0" smtClean="0">
              <a:effectLst/>
            </a:endParaRPr>
          </a:p>
          <a:p>
            <a:pPr rtl="0"/>
            <a:r>
              <a:rPr lang="vi-VN" sz="1200" b="0" i="0" u="none" strike="noStrike" kern="1200" dirty="0" smtClean="0">
                <a:solidFill>
                  <a:schemeClr val="tx1"/>
                </a:solidFill>
                <a:effectLst/>
                <a:latin typeface="+mn-lt"/>
                <a:ea typeface="+mn-ea"/>
                <a:cs typeface="+mn-cs"/>
              </a:rPr>
              <a:t>Nguồn nhân lực chất lượng cao giúp tổ chức xây dựng lợi thế cạnh tranh, thích ứng với thay đổi và đảm bảo sự phát triển bền vững. </a:t>
            </a:r>
            <a:endParaRPr lang="vi-VN" b="0" dirty="0" smtClean="0">
              <a:effectLst/>
            </a:endParaRPr>
          </a:p>
          <a:p>
            <a:pPr rtl="0"/>
            <a:r>
              <a:rPr lang="vi-VN" sz="1200" b="0" i="0" u="none" strike="noStrike" kern="1200" dirty="0" smtClean="0">
                <a:solidFill>
                  <a:schemeClr val="tx1"/>
                </a:solidFill>
                <a:effectLst/>
                <a:latin typeface="+mn-lt"/>
                <a:ea typeface="+mn-ea"/>
                <a:cs typeface="+mn-cs"/>
              </a:rPr>
              <a:t>Tuy nhiên, việc giữ chân nhân viên chất lượng đang là một bài toán khó đối với các doanh nghiệp/tổ chức. Theo </a:t>
            </a:r>
            <a:r>
              <a:rPr lang="vi-VN" sz="1200" b="1" i="0" u="none" strike="noStrike" kern="1200" dirty="0" smtClean="0">
                <a:solidFill>
                  <a:schemeClr val="tx1"/>
                </a:solidFill>
                <a:effectLst/>
                <a:latin typeface="+mn-lt"/>
                <a:ea typeface="+mn-ea"/>
                <a:cs typeface="+mn-cs"/>
              </a:rPr>
              <a:t>Navigos Search</a:t>
            </a:r>
            <a:r>
              <a:rPr lang="vi-VN" sz="1200" b="0" i="0" u="none" strike="noStrike" kern="1200" dirty="0" smtClean="0">
                <a:solidFill>
                  <a:schemeClr val="tx1"/>
                </a:solidFill>
                <a:effectLst/>
                <a:latin typeface="+mn-lt"/>
                <a:ea typeface="+mn-ea"/>
                <a:cs typeface="+mn-cs"/>
              </a:rPr>
              <a:t> đã tiến hành khảo sát 1.000 doanh nghiệp Việt Nam trong quý I/2024 và cho thấy: </a:t>
            </a:r>
            <a:r>
              <a:rPr lang="vi-VN" sz="1200" b="1" i="0" u="none" strike="noStrike" kern="1200" dirty="0" smtClean="0">
                <a:solidFill>
                  <a:schemeClr val="tx1"/>
                </a:solidFill>
                <a:effectLst/>
                <a:latin typeface="+mn-lt"/>
                <a:ea typeface="+mn-ea"/>
                <a:cs typeface="+mn-cs"/>
              </a:rPr>
              <a:t>Tỷ lệ nghỉ việc trung bình</a:t>
            </a:r>
            <a:r>
              <a:rPr lang="vi-VN" sz="1200" b="0" i="0" u="none" strike="noStrike" kern="1200" dirty="0" smtClean="0">
                <a:solidFill>
                  <a:schemeClr val="tx1"/>
                </a:solidFill>
                <a:effectLst/>
                <a:latin typeface="+mn-lt"/>
                <a:ea typeface="+mn-ea"/>
                <a:cs typeface="+mn-cs"/>
              </a:rPr>
              <a:t> trong 3 tháng đầu năm là </a:t>
            </a:r>
            <a:r>
              <a:rPr lang="vi-VN" sz="1200" b="1" i="0" u="none" strike="noStrike" kern="1200" dirty="0" smtClean="0">
                <a:solidFill>
                  <a:schemeClr val="tx1"/>
                </a:solidFill>
                <a:effectLst/>
                <a:latin typeface="+mn-lt"/>
                <a:ea typeface="+mn-ea"/>
                <a:cs typeface="+mn-cs"/>
              </a:rPr>
              <a:t>17,2%</a:t>
            </a:r>
            <a:r>
              <a:rPr lang="vi-VN" sz="1200" b="0" i="0" u="none" strike="noStrike" kern="1200" dirty="0" smtClean="0">
                <a:solidFill>
                  <a:schemeClr val="tx1"/>
                </a:solidFill>
                <a:effectLst/>
                <a:latin typeface="+mn-lt"/>
                <a:ea typeface="+mn-ea"/>
                <a:cs typeface="+mn-cs"/>
              </a:rPr>
              <a:t>.</a:t>
            </a:r>
            <a:endParaRPr lang="vi-VN" b="0" dirty="0" smtClean="0">
              <a:effectLst/>
            </a:endParaRPr>
          </a:p>
          <a:p>
            <a:pPr rtl="0"/>
            <a:r>
              <a:rPr lang="vi-VN" sz="1200" b="0" i="0" u="none" strike="noStrike" kern="1200" dirty="0" smtClean="0">
                <a:solidFill>
                  <a:schemeClr val="tx1"/>
                </a:solidFill>
                <a:effectLst/>
                <a:latin typeface="+mn-lt"/>
                <a:ea typeface="+mn-ea"/>
                <a:cs typeface="+mn-cs"/>
              </a:rPr>
              <a:t>Và Năm yếu tố tác động mạnh mẽ tới quyết định từ bỏ công việc hiện tại của người lao động nếu không được đáp ứng là lương, văn hóa công ty, cơ hội thăng tiến, cân bằng công việc và cuộc sống, sếp quản lý trực tiếp.</a:t>
            </a:r>
            <a:endParaRPr lang="vi-VN" b="0" dirty="0" smtClean="0">
              <a:effectLst/>
            </a:endParaRPr>
          </a:p>
          <a:p>
            <a:endParaRPr lang="en-US" dirty="0"/>
          </a:p>
        </p:txBody>
      </p:sp>
      <p:sp>
        <p:nvSpPr>
          <p:cNvPr id="4" name="Slide Number Placeholder 3"/>
          <p:cNvSpPr>
            <a:spLocks noGrp="1"/>
          </p:cNvSpPr>
          <p:nvPr>
            <p:ph type="sldNum" sz="quarter" idx="10"/>
          </p:nvPr>
        </p:nvSpPr>
        <p:spPr/>
        <p:txBody>
          <a:bodyPr/>
          <a:lstStyle/>
          <a:p>
            <a:fld id="{5810A618-ECF5-40D3-93A0-E8F264C23C56}" type="slidenum">
              <a:rPr lang="en-US" smtClean="0"/>
              <a:t>3</a:t>
            </a:fld>
            <a:endParaRPr lang="en-US"/>
          </a:p>
        </p:txBody>
      </p:sp>
    </p:spTree>
    <p:extLst>
      <p:ext uri="{BB962C8B-B14F-4D97-AF65-F5344CB8AC3E}">
        <p14:creationId xmlns:p14="http://schemas.microsoft.com/office/powerpoint/2010/main" val="2225242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dirty="0" smtClean="0">
                <a:solidFill>
                  <a:schemeClr val="tx1"/>
                </a:solidFill>
                <a:effectLst/>
                <a:latin typeface="+mn-lt"/>
                <a:ea typeface="+mn-ea"/>
                <a:cs typeface="+mn-cs"/>
              </a:rPr>
              <a:t>Nhà bác học nổi tiếng Karan Singh đã từng nói rằng “Chúng ta đang ngập chìm trong biển thông tin nhưng lại đang khát tri thức”. </a:t>
            </a:r>
            <a:endParaRPr lang="vi-VN" b="0" dirty="0" smtClean="0">
              <a:effectLst/>
            </a:endParaRPr>
          </a:p>
          <a:p>
            <a:pPr rtl="0"/>
            <a:r>
              <a:rPr lang="vi-VN" sz="1200" b="0" i="0" u="none" strike="noStrike" kern="1200" dirty="0" smtClean="0">
                <a:solidFill>
                  <a:schemeClr val="tx1"/>
                </a:solidFill>
                <a:effectLst/>
                <a:latin typeface="+mn-lt"/>
                <a:ea typeface="+mn-ea"/>
                <a:cs typeface="+mn-cs"/>
              </a:rPr>
              <a:t>Chúng ta đang sống trong một thế giới mà hàng tỉ dữ liệu được thu thập mỗi ngày. Khai phá dữ liệu là một nhu cầu quan trọng nhằm khám phá ra các thuật toán phân loại tốt trong các dữ liệu phục vụ cho mục đích dự đoán hay khai thác thông tin trong các nhiều lĩnh vực. Sự xuất hiện và phát triển của khai phá dữ liệu đã đáp ứng và giải quyết được nhiều vấn đề thực tiễn và mang lại hiệu quả trong đời sống. Nó giữ một vai trò không thể thiếu trong không gian của thế giới số. </a:t>
            </a:r>
            <a:endParaRPr lang="vi-VN" b="0" dirty="0" smtClean="0">
              <a:effectLst/>
            </a:endParaRPr>
          </a:p>
          <a:p>
            <a:pPr rtl="0"/>
            <a:r>
              <a:rPr lang="vi-VN" sz="1200" b="0" i="0" u="none" strike="noStrike" kern="1200" dirty="0" smtClean="0">
                <a:solidFill>
                  <a:schemeClr val="tx1"/>
                </a:solidFill>
                <a:effectLst/>
                <a:latin typeface="+mn-lt"/>
                <a:ea typeface="+mn-ea"/>
                <a:cs typeface="+mn-cs"/>
              </a:rPr>
              <a:t>Quá trình khai phá tri thức gồm các bước chính:</a:t>
            </a:r>
            <a:endParaRPr lang="vi-VN" b="0" dirty="0" smtClean="0">
              <a:effectLst/>
            </a:endParaRPr>
          </a:p>
          <a:p>
            <a:pPr rtl="0" fontAlgn="base"/>
            <a:r>
              <a:rPr lang="vi-VN" sz="1200" b="0" i="0" u="none" strike="noStrike" kern="1200" dirty="0" smtClean="0">
                <a:solidFill>
                  <a:schemeClr val="tx1"/>
                </a:solidFill>
                <a:effectLst/>
                <a:latin typeface="+mn-lt"/>
                <a:ea typeface="+mn-ea"/>
                <a:cs typeface="+mn-cs"/>
              </a:rPr>
              <a:t>Đầu tiên chúng ta cần xác định vấn đề</a:t>
            </a:r>
          </a:p>
          <a:p>
            <a:pPr rtl="0" fontAlgn="base"/>
            <a:r>
              <a:rPr lang="vi-VN" sz="1200" b="0" i="0" u="none" strike="noStrike" kern="1200" dirty="0" smtClean="0">
                <a:solidFill>
                  <a:schemeClr val="tx1"/>
                </a:solidFill>
                <a:effectLst/>
                <a:latin typeface="+mn-lt"/>
                <a:ea typeface="+mn-ea"/>
                <a:cs typeface="+mn-cs"/>
              </a:rPr>
              <a:t>Sau đó sẽ tiến hành thu thập và chọn lọc dữ liệu: Dữ liệu có thể nhiều dạng như dữ liệu cấu trúc (ví dụ: cơ sở dữ liệu) hoặc dữ liệu không cấu trúc (ví dụ: văn bản, hình ảnh) vì vậy cần phải chọn lọc dữ liệu để loại bỏ nhiễu và đảm bảo tính chất chất lượng của dữ liệu</a:t>
            </a:r>
          </a:p>
          <a:p>
            <a:pPr rtl="0" fontAlgn="base"/>
            <a:r>
              <a:rPr lang="vi-VN" sz="1200" b="0" i="0" u="none" strike="noStrike" kern="1200" dirty="0" smtClean="0">
                <a:solidFill>
                  <a:schemeClr val="tx1"/>
                </a:solidFill>
                <a:effectLst/>
                <a:latin typeface="+mn-lt"/>
                <a:ea typeface="+mn-ea"/>
                <a:cs typeface="+mn-cs"/>
              </a:rPr>
              <a:t>Bước thứ 3 là Phân tích dữ liệu: Bước này liên quan đến việc sử dụng các phương pháp và công cụ phân tích để hiểu và trích xuất tri thức từ dữ liệu thu thập được. Các kỹ thuật phân tích dữ liệu có thể bao gồm thống kê, máy học, </a:t>
            </a:r>
          </a:p>
          <a:p>
            <a:pPr rtl="0" fontAlgn="base"/>
            <a:r>
              <a:rPr lang="vi-VN" sz="1200" b="0" i="0" u="none" strike="noStrike" kern="1200" dirty="0" smtClean="0">
                <a:solidFill>
                  <a:schemeClr val="tx1"/>
                </a:solidFill>
                <a:effectLst/>
                <a:latin typeface="+mn-lt"/>
                <a:ea typeface="+mn-ea"/>
                <a:cs typeface="+mn-cs"/>
              </a:rPr>
              <a:t>Sau khi phân tích xong cần đánh giá kết quả sau khi phân tích xem liệu chúng có phù hợp và có đạt được kết quả tốt hay không đối với mục tiêu ban đầu. Đánh giá này có thể dựa trên các tiêu chí như độ chính xác, hiệu suất, tính khả thi, và độ tin cậy của kết quả. Nếu không thì quay lại bước thu thập và chọn lọc dữ liệu, nếu có chúng ta tiến hàng</a:t>
            </a:r>
          </a:p>
          <a:p>
            <a:pPr rtl="0" fontAlgn="base"/>
            <a:r>
              <a:rPr lang="vi-VN" sz="1200" b="0" i="0" u="none" strike="noStrike" kern="1200" dirty="0" smtClean="0">
                <a:solidFill>
                  <a:schemeClr val="tx1"/>
                </a:solidFill>
                <a:effectLst/>
                <a:latin typeface="+mn-lt"/>
                <a:ea typeface="+mn-ea"/>
                <a:cs typeface="+mn-cs"/>
              </a:rPr>
              <a:t>áp dụng tri thức vào thực tiễn.</a:t>
            </a:r>
          </a:p>
          <a:p>
            <a:endParaRPr lang="en-US" dirty="0"/>
          </a:p>
        </p:txBody>
      </p:sp>
      <p:sp>
        <p:nvSpPr>
          <p:cNvPr id="4" name="Slide Number Placeholder 3"/>
          <p:cNvSpPr>
            <a:spLocks noGrp="1"/>
          </p:cNvSpPr>
          <p:nvPr>
            <p:ph type="sldNum" sz="quarter" idx="10"/>
          </p:nvPr>
        </p:nvSpPr>
        <p:spPr/>
        <p:txBody>
          <a:bodyPr/>
          <a:lstStyle/>
          <a:p>
            <a:fld id="{5810A618-ECF5-40D3-93A0-E8F264C23C56}" type="slidenum">
              <a:rPr lang="en-US" smtClean="0"/>
              <a:t>5</a:t>
            </a:fld>
            <a:endParaRPr lang="en-US"/>
          </a:p>
        </p:txBody>
      </p:sp>
    </p:spTree>
    <p:extLst>
      <p:ext uri="{BB962C8B-B14F-4D97-AF65-F5344CB8AC3E}">
        <p14:creationId xmlns:p14="http://schemas.microsoft.com/office/powerpoint/2010/main" val="1055832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Sự kết hợp giữa chúng giúp tạo ra các giải pháp mạnh mẽ và hiệu quả cho các vấn đề dựa trên dữ liệu.</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5810A618-ECF5-40D3-93A0-E8F264C23C56}" type="slidenum">
              <a:rPr lang="en-US" smtClean="0"/>
              <a:t>6</a:t>
            </a:fld>
            <a:endParaRPr lang="en-US"/>
          </a:p>
        </p:txBody>
      </p:sp>
    </p:spTree>
    <p:extLst>
      <p:ext uri="{BB962C8B-B14F-4D97-AF65-F5344CB8AC3E}">
        <p14:creationId xmlns:p14="http://schemas.microsoft.com/office/powerpoint/2010/main" val="3352323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n-US" sz="1200" i="1" smtClean="0">
                        <a:latin typeface="Cambria Math" panose="02040503050406030204" pitchFamily="18" charset="0"/>
                      </a:rPr>
                      <m:t>𝜂</m:t>
                    </m:r>
                  </m:oMath>
                </a14:m>
                <a:r>
                  <a:rPr lang="en-AS" sz="1200" dirty="0" smtClean="0">
                    <a:latin typeface="Cambria" panose="02040503050406030204" pitchFamily="18" charset="0"/>
                    <a:ea typeface="Cambria" panose="02040503050406030204" pitchFamily="18" charset="0"/>
                  </a:rPr>
                  <a:t> - eta</a:t>
                </a:r>
                <a:r>
                  <a:rPr lang="en-US" sz="1200" dirty="0" smtClean="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là hệ số học (learning </a:t>
                </a:r>
                <a:r>
                  <a:rPr lang="en-US" sz="1200" dirty="0" smtClean="0">
                    <a:latin typeface="Cambria" panose="02040503050406030204" pitchFamily="18" charset="0"/>
                    <a:ea typeface="Cambria" panose="02040503050406030204" pitchFamily="18" charset="0"/>
                  </a:rPr>
                  <a:t>rate)</a:t>
                </a:r>
                <a:endParaRPr lang="en-AS" sz="1200" dirty="0" smtClean="0">
                  <a:latin typeface="Cambria" panose="02040503050406030204" pitchFamily="18" charset="0"/>
                  <a:ea typeface="Cambria" panose="02040503050406030204" pitchFamily="18" charset="0"/>
                </a:endParaRPr>
              </a:p>
              <a:p>
                <a:pPr rtl="0"/>
                <a14:m>
                  <m:oMath xmlns:m="http://schemas.openxmlformats.org/officeDocument/2006/math">
                    <m:r>
                      <a:rPr lang="en-US" sz="1200" i="1">
                        <a:latin typeface="Cambria Math" panose="02040503050406030204" pitchFamily="18" charset="0"/>
                      </a:rPr>
                      <m:t>𝑤</m:t>
                    </m:r>
                  </m:oMath>
                </a14:m>
                <a:r>
                  <a:rPr lang="en-US" sz="1200" dirty="0">
                    <a:latin typeface="Cambria" panose="02040503050406030204" pitchFamily="18" charset="0"/>
                    <a:ea typeface="Cambria" panose="02040503050406030204" pitchFamily="18" charset="0"/>
                  </a:rPr>
                  <a:t> </a:t>
                </a:r>
                <a:r>
                  <a:rPr lang="en-AS" sz="1200" dirty="0" smtClean="0">
                    <a:latin typeface="Cambria" panose="02040503050406030204" pitchFamily="18" charset="0"/>
                    <a:ea typeface="Cambria" panose="02040503050406030204" pitchFamily="18" charset="0"/>
                  </a:rPr>
                  <a:t>là trọng số </a:t>
                </a:r>
                <a:r>
                  <a:rPr lang="en-US" sz="1200" dirty="0" smtClean="0">
                    <a:latin typeface="Cambria" panose="02040503050406030204" pitchFamily="18" charset="0"/>
                    <a:ea typeface="Cambria" panose="02040503050406030204" pitchFamily="18" charset="0"/>
                  </a:rPr>
                  <a:t>được </a:t>
                </a:r>
                <a:r>
                  <a:rPr lang="en-US" sz="1200" dirty="0">
                    <a:latin typeface="Cambria" panose="02040503050406030204" pitchFamily="18" charset="0"/>
                    <a:ea typeface="Cambria" panose="02040503050406030204" pitchFamily="18" charset="0"/>
                  </a:rPr>
                  <a:t>tạo ra ngẫu </a:t>
                </a:r>
                <a:r>
                  <a:rPr lang="en-US" sz="1200" dirty="0" smtClean="0">
                    <a:latin typeface="Cambria" panose="02040503050406030204" pitchFamily="18" charset="0"/>
                    <a:ea typeface="Cambria" panose="02040503050406030204" pitchFamily="18" charset="0"/>
                  </a:rPr>
                  <a:t>nhiên</a:t>
                </a:r>
                <a:r>
                  <a:rPr lang="en-AS" sz="1200" dirty="0" smtClean="0">
                    <a:latin typeface="Cambria" panose="02040503050406030204" pitchFamily="18" charset="0"/>
                    <a:ea typeface="Cambria" panose="02040503050406030204" pitchFamily="18" charset="0"/>
                  </a:rPr>
                  <a:t/>
                </a:r>
                <a:br>
                  <a:rPr lang="en-AS" sz="1200" dirty="0" smtClean="0">
                    <a:latin typeface="Cambria" panose="02040503050406030204" pitchFamily="18" charset="0"/>
                    <a:ea typeface="Cambria" panose="02040503050406030204" pitchFamily="18" charset="0"/>
                  </a:rPr>
                </a:br>
                <a:r>
                  <a:rPr lang="vi-VN" sz="1200" b="0" i="0" u="none" strike="noStrike" kern="1200" dirty="0" smtClean="0">
                    <a:solidFill>
                      <a:schemeClr val="tx1"/>
                    </a:solidFill>
                    <a:effectLst/>
                    <a:latin typeface="+mn-lt"/>
                    <a:ea typeface="+mn-ea"/>
                    <a:cs typeface="+mn-cs"/>
                  </a:rPr>
                  <a:t>Để tối ưu hàm mất mát của thuật toán ta dùng thuật toán gradient descent </a:t>
                </a:r>
                <a:r>
                  <a:rPr lang="vi-VN" sz="1200" b="0" i="1" u="none" strike="noStrike" kern="1200" dirty="0" smtClean="0">
                    <a:solidFill>
                      <a:schemeClr val="tx1"/>
                    </a:solidFill>
                    <a:effectLst/>
                    <a:latin typeface="+mn-lt"/>
                    <a:ea typeface="+mn-ea"/>
                    <a:cs typeface="+mn-cs"/>
                  </a:rPr>
                  <a:t>[ˈgreɪdiənt dɪˈsɛnt]</a:t>
                </a:r>
                <a:r>
                  <a:rPr lang="vi-VN" sz="1200" b="0" i="0" u="none" strike="noStrike" kern="1200" dirty="0" smtClean="0">
                    <a:solidFill>
                      <a:schemeClr val="tx1"/>
                    </a:solidFill>
                    <a:effectLst/>
                    <a:latin typeface="+mn-lt"/>
                    <a:ea typeface="+mn-ea"/>
                    <a:cs typeface="+mn-cs"/>
                  </a:rPr>
                  <a:t>. Gradient Descent được sử dụng phổ biến Machine Learning và Toán tối ưu, chúng ta thường xuyên phải tìm giá trị nhỏ nhất (hoặc đôi khi là lớn nhất) của một hàm số nào đó. </a:t>
                </a:r>
                <a:endParaRPr lang="vi-VN" b="0" dirty="0" smtClean="0">
                  <a:effectLst/>
                </a:endParaRPr>
              </a:p>
              <a:p>
                <a:pPr rtl="0"/>
                <a:r>
                  <a:rPr lang="vi-VN" sz="1200" b="0" i="0" u="none" strike="noStrike" kern="1200" dirty="0" smtClean="0">
                    <a:solidFill>
                      <a:schemeClr val="tx1"/>
                    </a:solidFill>
                    <a:effectLst/>
                    <a:latin typeface="+mn-lt"/>
                    <a:ea typeface="+mn-ea"/>
                    <a:cs typeface="+mn-cs"/>
                  </a:rPr>
                  <a:t>Tuy nhiên có thể do sự phức tạp của dạng của đạo hàm, các điểm dữ liệu có số chiều lớn, hoặc có quá nhiều điểm dữ liệu thì việc giải phương trình đạo hàm bằng 0 là bất khả thi.</a:t>
                </a:r>
                <a:endParaRPr lang="vi-VN" b="0" dirty="0" smtClean="0">
                  <a:effectLst/>
                </a:endParaRPr>
              </a:p>
              <a:p>
                <a:pPr rtl="0"/>
                <a:r>
                  <a:rPr lang="vi-VN" sz="1200" b="0" i="0" u="none" strike="noStrike" kern="1200" dirty="0" smtClean="0">
                    <a:solidFill>
                      <a:schemeClr val="tx1"/>
                    </a:solidFill>
                    <a:effectLst/>
                    <a:latin typeface="+mn-lt"/>
                    <a:ea typeface="+mn-ea"/>
                    <a:cs typeface="+mn-cs"/>
                  </a:rPr>
                  <a:t>Vậy nên, hướng tiếp cận phổ biến nhất là xuất phát từ một điểm mà chúng ta coi là </a:t>
                </a:r>
                <a:r>
                  <a:rPr lang="vi-VN" sz="1200" b="0" i="1" u="none" strike="noStrike" kern="1200" dirty="0" smtClean="0">
                    <a:solidFill>
                      <a:schemeClr val="tx1"/>
                    </a:solidFill>
                    <a:effectLst/>
                    <a:latin typeface="+mn-lt"/>
                    <a:ea typeface="+mn-ea"/>
                    <a:cs typeface="+mn-cs"/>
                  </a:rPr>
                  <a:t>gần</a:t>
                </a:r>
                <a:r>
                  <a:rPr lang="vi-VN" sz="1200" b="0" i="0" u="none" strike="noStrike" kern="1200" dirty="0" smtClean="0">
                    <a:solidFill>
                      <a:schemeClr val="tx1"/>
                    </a:solidFill>
                    <a:effectLst/>
                    <a:latin typeface="+mn-lt"/>
                    <a:ea typeface="+mn-ea"/>
                    <a:cs typeface="+mn-cs"/>
                  </a:rPr>
                  <a:t> với nghiệm của bài toán, sau đó dùng một phép toán lặp để </a:t>
                </a:r>
                <a:r>
                  <a:rPr lang="vi-VN" sz="1200" b="0" i="1" u="none" strike="noStrike" kern="1200" dirty="0" smtClean="0">
                    <a:solidFill>
                      <a:schemeClr val="tx1"/>
                    </a:solidFill>
                    <a:effectLst/>
                    <a:latin typeface="+mn-lt"/>
                    <a:ea typeface="+mn-ea"/>
                    <a:cs typeface="+mn-cs"/>
                  </a:rPr>
                  <a:t>tiến dần</a:t>
                </a:r>
                <a:r>
                  <a:rPr lang="vi-VN" sz="1200" b="0" i="0" u="none" strike="noStrike" kern="1200" dirty="0" smtClean="0">
                    <a:solidFill>
                      <a:schemeClr val="tx1"/>
                    </a:solidFill>
                    <a:effectLst/>
                    <a:latin typeface="+mn-lt"/>
                    <a:ea typeface="+mn-ea"/>
                    <a:cs typeface="+mn-cs"/>
                  </a:rPr>
                  <a:t> đến điểm cần tìm, tức đến khi đạo hàm gần với 0. Đây được gọi là thuật toán Gradient descent.</a:t>
                </a:r>
                <a:endParaRPr lang="vi-VN" b="0" dirty="0" smtClean="0">
                  <a:effectLst/>
                </a:endParaRPr>
              </a:p>
            </p:txBody>
          </p:sp>
        </mc:Choice>
        <mc:Fallback xmlns="">
          <p:sp>
            <p:nvSpPr>
              <p:cNvPr id="3" name="Notes Placeholder 2"/>
              <p:cNvSpPr>
                <a:spLocks noGrp="1"/>
              </p:cNvSpPr>
              <p:nvPr>
                <p:ph type="body" idx="1"/>
              </p:nvPr>
            </p:nvSpPr>
            <p:spPr/>
            <p:txBody>
              <a:bodyPr/>
              <a:lstStyle/>
              <a:p>
                <a:r>
                  <a:rPr lang="en-US" sz="1200" i="0" smtClean="0">
                    <a:latin typeface="Cambria Math" panose="02040503050406030204" pitchFamily="18" charset="0"/>
                  </a:rPr>
                  <a:t>𝜂</a:t>
                </a:r>
                <a:r>
                  <a:rPr lang="en-AS" sz="1200" dirty="0" smtClean="0">
                    <a:latin typeface="Cambria" panose="02040503050406030204" pitchFamily="18" charset="0"/>
                    <a:ea typeface="Cambria" panose="02040503050406030204" pitchFamily="18" charset="0"/>
                  </a:rPr>
                  <a:t> - eta</a:t>
                </a:r>
                <a:r>
                  <a:rPr lang="en-US" sz="1200" dirty="0" smtClean="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là hệ số học (learning </a:t>
                </a:r>
                <a:r>
                  <a:rPr lang="en-US" sz="1200" dirty="0" smtClean="0">
                    <a:latin typeface="Cambria" panose="02040503050406030204" pitchFamily="18" charset="0"/>
                    <a:ea typeface="Cambria" panose="02040503050406030204" pitchFamily="18" charset="0"/>
                  </a:rPr>
                  <a:t>rate)</a:t>
                </a:r>
                <a:endParaRPr lang="en-AS" sz="1200" dirty="0" smtClean="0">
                  <a:latin typeface="Cambria" panose="02040503050406030204" pitchFamily="18" charset="0"/>
                  <a:ea typeface="Cambria" panose="02040503050406030204" pitchFamily="18" charset="0"/>
                </a:endParaRPr>
              </a:p>
              <a:p>
                <a:r>
                  <a:rPr lang="en-US" sz="1200" i="0">
                    <a:latin typeface="Cambria Math" panose="02040503050406030204" pitchFamily="18" charset="0"/>
                  </a:rPr>
                  <a:t>𝑤</a:t>
                </a:r>
                <a:r>
                  <a:rPr lang="en-US" sz="1200" dirty="0">
                    <a:latin typeface="Cambria" panose="02040503050406030204" pitchFamily="18" charset="0"/>
                    <a:ea typeface="Cambria" panose="02040503050406030204" pitchFamily="18" charset="0"/>
                  </a:rPr>
                  <a:t> </a:t>
                </a:r>
                <a:r>
                  <a:rPr lang="en-AS" sz="1200" dirty="0" smtClean="0">
                    <a:latin typeface="Cambria" panose="02040503050406030204" pitchFamily="18" charset="0"/>
                    <a:ea typeface="Cambria" panose="02040503050406030204" pitchFamily="18" charset="0"/>
                  </a:rPr>
                  <a:t>là </a:t>
                </a:r>
                <a:r>
                  <a:rPr lang="en-AS" sz="1200" dirty="0" smtClean="0">
                    <a:latin typeface="Cambria" panose="02040503050406030204" pitchFamily="18" charset="0"/>
                    <a:ea typeface="Cambria" panose="02040503050406030204" pitchFamily="18" charset="0"/>
                  </a:rPr>
                  <a:t>trọng </a:t>
                </a:r>
                <a:r>
                  <a:rPr lang="en-AS" sz="1200" dirty="0" smtClean="0">
                    <a:latin typeface="Cambria" panose="02040503050406030204" pitchFamily="18" charset="0"/>
                    <a:ea typeface="Cambria" panose="02040503050406030204" pitchFamily="18" charset="0"/>
                  </a:rPr>
                  <a:t>số </a:t>
                </a:r>
                <a:r>
                  <a:rPr lang="en-US" sz="1200" dirty="0" smtClean="0">
                    <a:latin typeface="Cambria" panose="02040503050406030204" pitchFamily="18" charset="0"/>
                    <a:ea typeface="Cambria" panose="02040503050406030204" pitchFamily="18" charset="0"/>
                  </a:rPr>
                  <a:t>được </a:t>
                </a:r>
                <a:r>
                  <a:rPr lang="en-US" sz="1200" dirty="0">
                    <a:latin typeface="Cambria" panose="02040503050406030204" pitchFamily="18" charset="0"/>
                    <a:ea typeface="Cambria" panose="02040503050406030204" pitchFamily="18" charset="0"/>
                  </a:rPr>
                  <a:t>tạo ra ngẫu </a:t>
                </a:r>
                <a:r>
                  <a:rPr lang="en-US" sz="1200" dirty="0" smtClean="0">
                    <a:latin typeface="Cambria" panose="02040503050406030204" pitchFamily="18" charset="0"/>
                    <a:ea typeface="Cambria" panose="02040503050406030204" pitchFamily="18" charset="0"/>
                  </a:rPr>
                  <a:t>nhiên</a:t>
                </a:r>
                <a:r>
                  <a:rPr lang="en-AS" sz="1200" dirty="0" smtClean="0">
                    <a:latin typeface="Cambria" panose="02040503050406030204" pitchFamily="18" charset="0"/>
                    <a:ea typeface="Cambria" panose="02040503050406030204" pitchFamily="18" charset="0"/>
                  </a:rPr>
                  <a:t/>
                </a:r>
                <a:br>
                  <a:rPr lang="en-AS" sz="1200" dirty="0" smtClean="0">
                    <a:latin typeface="Cambria" panose="02040503050406030204" pitchFamily="18" charset="0"/>
                    <a:ea typeface="Cambria" panose="02040503050406030204" pitchFamily="18" charset="0"/>
                  </a:rPr>
                </a:br>
                <a:r>
                  <a:rPr lang="en-AS" sz="1200" dirty="0" smtClean="0">
                    <a:latin typeface="Cambria" panose="02040503050406030204" pitchFamily="18" charset="0"/>
                    <a:ea typeface="Cambria" panose="02040503050406030204" pitchFamily="18" charset="0"/>
                  </a:rPr>
                  <a:t/>
                </a:r>
                <a:br>
                  <a:rPr lang="en-AS" sz="1200" dirty="0" smtClean="0">
                    <a:latin typeface="Cambria" panose="02040503050406030204" pitchFamily="18" charset="0"/>
                    <a:ea typeface="Cambria" panose="02040503050406030204" pitchFamily="18" charset="0"/>
                  </a:rPr>
                </a:br>
                <a:r>
                  <a:rPr lang="en-US" sz="1200" dirty="0" smtClean="0">
                    <a:latin typeface="Cambria" panose="02040503050406030204" pitchFamily="18" charset="0"/>
                    <a:ea typeface="Cambria" panose="02040503050406030204" pitchFamily="18" charset="0"/>
                  </a:rPr>
                  <a:t>Thuật toán hồi quy logistic phân lớp dữ liệu như sau: với đầu ra của điểm dữ liệu </a:t>
                </a:r>
                <a:r>
                  <a:rPr lang="en-US" sz="1200" i="0">
                    <a:latin typeface="Cambria Math" panose="02040503050406030204" pitchFamily="18" charset="0"/>
                  </a:rPr>
                  <a:t>𝑥</a:t>
                </a:r>
                <a:r>
                  <a:rPr lang="en-US" sz="1200" dirty="0">
                    <a:latin typeface="Cambria" panose="02040503050406030204" pitchFamily="18" charset="0"/>
                    <a:ea typeface="Cambria" panose="02040503050406030204" pitchFamily="18" charset="0"/>
                  </a:rPr>
                  <a:t> là </a:t>
                </a:r>
                <a:r>
                  <a:rPr lang="en-US" sz="1200" i="0">
                    <a:latin typeface="Cambria Math" panose="02040503050406030204" pitchFamily="18" charset="0"/>
                  </a:rPr>
                  <a:t>𝜎(𝑤^𝑇 𝑥)</a:t>
                </a:r>
                <a:r>
                  <a:rPr lang="en-US" sz="1200" dirty="0" smtClean="0">
                    <a:latin typeface="Cambria" panose="02040503050406030204" pitchFamily="18" charset="0"/>
                    <a:ea typeface="Cambria" panose="02040503050406030204" pitchFamily="18" charset="0"/>
                  </a:rPr>
                  <a:t>sẽ </a:t>
                </a:r>
                <a:r>
                  <a:rPr lang="en-US" sz="1200" dirty="0">
                    <a:latin typeface="Cambria" panose="02040503050406030204" pitchFamily="18" charset="0"/>
                    <a:ea typeface="Cambria" panose="02040503050406030204" pitchFamily="18" charset="0"/>
                  </a:rPr>
                  <a:t>có nhãn là 1 nếu </a:t>
                </a:r>
                <a:r>
                  <a:rPr lang="en-US" sz="1200" i="0">
                    <a:latin typeface="Cambria Math" panose="02040503050406030204" pitchFamily="18" charset="0"/>
                  </a:rPr>
                  <a:t>𝜎(𝑤^𝑇 𝑥)≥0.5</a:t>
                </a:r>
                <a:r>
                  <a:rPr lang="en-US" sz="1200" dirty="0">
                    <a:latin typeface="Cambria" panose="02040503050406030204" pitchFamily="18" charset="0"/>
                    <a:ea typeface="Cambria" panose="02040503050406030204" pitchFamily="18" charset="0"/>
                  </a:rPr>
                  <a:t> và </a:t>
                </a:r>
                <a:r>
                  <a:rPr lang="en-US" sz="1200" i="0">
                    <a:latin typeface="Cambria Math" panose="02040503050406030204" pitchFamily="18" charset="0"/>
                  </a:rPr>
                  <a:t>𝜎(𝑤^𝑇 𝑥)&lt;0.5</a:t>
                </a:r>
                <a:r>
                  <a:rPr lang="en-US" sz="1200" dirty="0">
                    <a:latin typeface="Cambria" panose="02040503050406030204" pitchFamily="18" charset="0"/>
                    <a:ea typeface="Cambria" panose="02040503050406030204" pitchFamily="18" charset="0"/>
                  </a:rPr>
                  <a:t> có nhãn là 0</a:t>
                </a:r>
                <a:r>
                  <a:rPr lang="en-AS" sz="1200" dirty="0">
                    <a:latin typeface="Cambria" panose="02040503050406030204" pitchFamily="18" charset="0"/>
                    <a:ea typeface="Cambria" panose="02040503050406030204" pitchFamily="18" charset="0"/>
                  </a:rPr>
                  <a:t>, </a:t>
                </a:r>
                <a:r>
                  <a:rPr lang="en-US" sz="1200" dirty="0">
                    <a:latin typeface="Cambria" panose="02040503050406030204" pitchFamily="18" charset="0"/>
                    <a:ea typeface="Cambria" panose="02040503050406030204" pitchFamily="18" charset="0"/>
                  </a:rPr>
                  <a:t>có nghĩa là với </a:t>
                </a:r>
                <a:r>
                  <a:rPr lang="en-US" sz="1200" i="0">
                    <a:latin typeface="Cambria Math" panose="02040503050406030204" pitchFamily="18" charset="0"/>
                  </a:rPr>
                  <a:t>𝑥</a:t>
                </a:r>
                <a:r>
                  <a:rPr lang="en-US" sz="1200" dirty="0">
                    <a:latin typeface="Cambria" panose="02040503050406030204" pitchFamily="18" charset="0"/>
                    <a:ea typeface="Cambria" panose="02040503050406030204" pitchFamily="18" charset="0"/>
                  </a:rPr>
                  <a:t> sẽ có nhãn là 1 nếu </a:t>
                </a:r>
                <a:r>
                  <a:rPr lang="en-US" sz="1200" i="0">
                    <a:latin typeface="Cambria Math" panose="02040503050406030204" pitchFamily="18" charset="0"/>
                  </a:rPr>
                  <a:t>𝑤^𝑇 𝑥≥0.</a:t>
                </a:r>
                <a:r>
                  <a:rPr lang="en-US" sz="1200" dirty="0">
                    <a:latin typeface="Cambria" panose="02040503050406030204" pitchFamily="18" charset="0"/>
                    <a:ea typeface="Cambria" panose="02040503050406030204" pitchFamily="18" charset="0"/>
                  </a:rPr>
                  <a:t> </a:t>
                </a:r>
                <a:endParaRPr lang="en-AS" sz="1200" dirty="0" smtClean="0">
                  <a:latin typeface="Cambria" panose="02040503050406030204" pitchFamily="18" charset="0"/>
                  <a:ea typeface="Cambria" panose="02040503050406030204" pitchFamily="18" charset="0"/>
                </a:endParaRPr>
              </a:p>
              <a:p>
                <a:r>
                  <a:rPr lang="en-US" sz="1200" dirty="0" smtClean="0">
                    <a:latin typeface="Cambria" panose="02040503050406030204" pitchFamily="18" charset="0"/>
                    <a:ea typeface="Cambria" panose="02040503050406030204" pitchFamily="18" charset="0"/>
                  </a:rPr>
                  <a:t>Do </a:t>
                </a:r>
                <a:r>
                  <a:rPr lang="en-US" sz="1200" dirty="0">
                    <a:latin typeface="Cambria" panose="02040503050406030204" pitchFamily="18" charset="0"/>
                    <a:ea typeface="Cambria" panose="02040503050406030204" pitchFamily="18" charset="0"/>
                  </a:rPr>
                  <a:t>đó, khi sử dụng thuật toán hồi quy Logistic để phân loại, chúng ta cần tìm một siêu phẳng để phân chia các điểm dữ liệu. </a:t>
                </a:r>
              </a:p>
              <a:p>
                <a:endParaRPr lang="en-US" dirty="0"/>
              </a:p>
            </p:txBody>
          </p:sp>
        </mc:Fallback>
      </mc:AlternateContent>
      <p:sp>
        <p:nvSpPr>
          <p:cNvPr id="4" name="Slide Number Placeholder 3"/>
          <p:cNvSpPr>
            <a:spLocks noGrp="1"/>
          </p:cNvSpPr>
          <p:nvPr>
            <p:ph type="sldNum" sz="quarter" idx="10"/>
          </p:nvPr>
        </p:nvSpPr>
        <p:spPr/>
        <p:txBody>
          <a:bodyPr/>
          <a:lstStyle/>
          <a:p>
            <a:fld id="{5810A618-ECF5-40D3-93A0-E8F264C23C56}" type="slidenum">
              <a:rPr lang="en-US" smtClean="0"/>
              <a:t>7</a:t>
            </a:fld>
            <a:endParaRPr lang="en-US"/>
          </a:p>
        </p:txBody>
      </p:sp>
    </p:spTree>
    <p:extLst>
      <p:ext uri="{BB962C8B-B14F-4D97-AF65-F5344CB8AC3E}">
        <p14:creationId xmlns:p14="http://schemas.microsoft.com/office/powerpoint/2010/main" val="3866587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dirty="0" smtClean="0">
                <a:solidFill>
                  <a:schemeClr val="tx1"/>
                </a:solidFill>
                <a:effectLst/>
                <a:latin typeface="+mn-lt"/>
                <a:ea typeface="+mn-ea"/>
                <a:cs typeface="+mn-cs"/>
              </a:rPr>
              <a:t>Ta có thể thấy, để phân chia 2 tập dữ liệu có nhãn khác nhau như trên hình là có vô số siêu phẳng có thể đáp ứng được, tuy nhiên chúng ta cần tìm hàm phân loại 2 tập dữ liệu trên tốt nhất và đó là  mục tiêu của thuật toán SVM, SVM tìm ra một mặt siêu phẳng tốt nhất để phân chia không gian dữ liệu thành hai lớp sao cho khoảng cách từ các điểm dữ liệu gần nhất đến siêu phẳng là lớn nhất.</a:t>
            </a:r>
            <a:endParaRPr lang="vi-VN" b="0" dirty="0" smtClean="0">
              <a:effectLst/>
            </a:endParaRPr>
          </a:p>
        </p:txBody>
      </p:sp>
      <p:sp>
        <p:nvSpPr>
          <p:cNvPr id="4" name="Slide Number Placeholder 3"/>
          <p:cNvSpPr>
            <a:spLocks noGrp="1"/>
          </p:cNvSpPr>
          <p:nvPr>
            <p:ph type="sldNum" sz="quarter" idx="10"/>
          </p:nvPr>
        </p:nvSpPr>
        <p:spPr/>
        <p:txBody>
          <a:bodyPr/>
          <a:lstStyle/>
          <a:p>
            <a:fld id="{5810A618-ECF5-40D3-93A0-E8F264C23C56}" type="slidenum">
              <a:rPr lang="en-US" smtClean="0"/>
              <a:t>8</a:t>
            </a:fld>
            <a:endParaRPr lang="en-US"/>
          </a:p>
        </p:txBody>
      </p:sp>
    </p:spTree>
    <p:extLst>
      <p:ext uri="{BB962C8B-B14F-4D97-AF65-F5344CB8AC3E}">
        <p14:creationId xmlns:p14="http://schemas.microsoft.com/office/powerpoint/2010/main" val="3571532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Ta có 2 siêu phẳng lề song </a:t>
            </a:r>
            <a:r>
              <a:rPr lang="en-US" sz="1200" b="0" i="0" u="none" strike="noStrike" kern="1200" dirty="0" err="1" smtClean="0">
                <a:solidFill>
                  <a:schemeClr val="tx1"/>
                </a:solidFill>
                <a:effectLst/>
                <a:latin typeface="+mn-lt"/>
                <a:ea typeface="+mn-ea"/>
                <a:cs typeface="+mn-cs"/>
              </a:rPr>
              <a:t>song</a:t>
            </a:r>
            <a:r>
              <a:rPr lang="en-US" sz="1200" b="0" i="0" u="none" strike="noStrike" kern="1200" dirty="0" smtClean="0">
                <a:solidFill>
                  <a:schemeClr val="tx1"/>
                </a:solidFill>
                <a:effectLst/>
                <a:latin typeface="+mn-lt"/>
                <a:ea typeface="+mn-ea"/>
                <a:cs typeface="+mn-cs"/>
              </a:rPr>
              <a:t> với nhau:</a:t>
            </a:r>
            <a:endParaRPr lang="en-US" b="0" dirty="0" smtClean="0">
              <a:effectLst/>
            </a:endParaRPr>
          </a:p>
          <a:p>
            <a:pPr rtl="0"/>
            <a:r>
              <a:rPr lang="en-US" sz="1200" b="0" i="0" u="none" strike="noStrike" kern="1200" dirty="0" smtClean="0">
                <a:solidFill>
                  <a:schemeClr val="tx1"/>
                </a:solidFill>
                <a:effectLst/>
                <a:latin typeface="+mn-lt"/>
                <a:ea typeface="+mn-ea"/>
                <a:cs typeface="+mn-cs"/>
              </a:rPr>
              <a:t>H_+ đi qua điểm  x^+, và song </a:t>
            </a:r>
            <a:r>
              <a:rPr lang="en-US" sz="1200" b="0" i="0" u="none" strike="noStrike" kern="1200" dirty="0" err="1" smtClean="0">
                <a:solidFill>
                  <a:schemeClr val="tx1"/>
                </a:solidFill>
                <a:effectLst/>
                <a:latin typeface="+mn-lt"/>
                <a:ea typeface="+mn-ea"/>
                <a:cs typeface="+mn-cs"/>
              </a:rPr>
              <a:t>song</a:t>
            </a:r>
            <a:r>
              <a:rPr lang="en-US" sz="1200" b="0" i="0" u="none" strike="noStrike" kern="1200" dirty="0" smtClean="0">
                <a:solidFill>
                  <a:schemeClr val="tx1"/>
                </a:solidFill>
                <a:effectLst/>
                <a:latin typeface="+mn-lt"/>
                <a:ea typeface="+mn-ea"/>
                <a:cs typeface="+mn-cs"/>
              </a:rPr>
              <a:t> với (H_0)  </a:t>
            </a:r>
            <a:endParaRPr lang="en-US" b="0" dirty="0" smtClean="0">
              <a:effectLst/>
            </a:endParaRPr>
          </a:p>
          <a:p>
            <a:pPr rtl="0"/>
            <a:r>
              <a:rPr lang="en-US" sz="1200" b="0" i="0" u="none" strike="noStrike" kern="1200" dirty="0" smtClean="0">
                <a:solidFill>
                  <a:schemeClr val="tx1"/>
                </a:solidFill>
                <a:effectLst/>
                <a:latin typeface="+mn-lt"/>
                <a:ea typeface="+mn-ea"/>
                <a:cs typeface="+mn-cs"/>
              </a:rPr>
              <a:t>H_-  đi qua điểm x^-, và song </a:t>
            </a:r>
            <a:r>
              <a:rPr lang="en-US" sz="1200" b="0" i="0" u="none" strike="noStrike" kern="1200" dirty="0" err="1" smtClean="0">
                <a:solidFill>
                  <a:schemeClr val="tx1"/>
                </a:solidFill>
                <a:effectLst/>
                <a:latin typeface="+mn-lt"/>
                <a:ea typeface="+mn-ea"/>
                <a:cs typeface="+mn-cs"/>
              </a:rPr>
              <a:t>song</a:t>
            </a:r>
            <a:r>
              <a:rPr lang="en-US" sz="1200" b="0" i="0" u="none" strike="noStrike" kern="1200" dirty="0" smtClean="0">
                <a:solidFill>
                  <a:schemeClr val="tx1"/>
                </a:solidFill>
                <a:effectLst/>
                <a:latin typeface="+mn-lt"/>
                <a:ea typeface="+mn-ea"/>
                <a:cs typeface="+mn-cs"/>
              </a:rPr>
              <a:t> với (H_0)  </a:t>
            </a:r>
            <a:endParaRPr lang="en-US" b="0" dirty="0" smtClean="0">
              <a:effectLst/>
            </a:endParaRPr>
          </a:p>
        </p:txBody>
      </p:sp>
      <p:sp>
        <p:nvSpPr>
          <p:cNvPr id="4" name="Slide Number Placeholder 3"/>
          <p:cNvSpPr>
            <a:spLocks noGrp="1"/>
          </p:cNvSpPr>
          <p:nvPr>
            <p:ph type="sldNum" sz="quarter" idx="10"/>
          </p:nvPr>
        </p:nvSpPr>
        <p:spPr/>
        <p:txBody>
          <a:bodyPr/>
          <a:lstStyle/>
          <a:p>
            <a:fld id="{5810A618-ECF5-40D3-93A0-E8F264C23C56}" type="slidenum">
              <a:rPr lang="en-US" smtClean="0"/>
              <a:t>9</a:t>
            </a:fld>
            <a:endParaRPr lang="en-US"/>
          </a:p>
        </p:txBody>
      </p:sp>
    </p:spTree>
    <p:extLst>
      <p:ext uri="{BB962C8B-B14F-4D97-AF65-F5344CB8AC3E}">
        <p14:creationId xmlns:p14="http://schemas.microsoft.com/office/powerpoint/2010/main" val="1208988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vi-VN" sz="1200" b="0" i="0" u="none" strike="noStrike" kern="1200" dirty="0" smtClean="0">
                <a:solidFill>
                  <a:schemeClr val="tx1"/>
                </a:solidFill>
                <a:effectLst/>
                <a:latin typeface="+mn-lt"/>
                <a:ea typeface="+mn-ea"/>
                <a:cs typeface="+mn-cs"/>
              </a:rPr>
              <a:t>Bộ dữ liệu được trích từ hệ thống quản lý nhân sự của công ty TNHH CN Shing Sheng Việt Nam. Công ty hoạt động chủ yếu trong lĩnh vực sản xuất linh kiện điện tử và thiết bị điện.</a:t>
            </a:r>
            <a:endParaRPr lang="vi-VN" b="0" dirty="0" smtClean="0">
              <a:effectLst/>
            </a:endParaRPr>
          </a:p>
          <a:p>
            <a:pPr rtl="0"/>
            <a:r>
              <a:rPr lang="vi-VN" sz="1200" b="0" i="0" u="none" strike="noStrike" kern="1200" dirty="0" smtClean="0">
                <a:solidFill>
                  <a:schemeClr val="tx1"/>
                </a:solidFill>
                <a:effectLst/>
                <a:latin typeface="+mn-lt"/>
                <a:ea typeface="+mn-ea"/>
                <a:cs typeface="+mn-cs"/>
              </a:rPr>
              <a:t>Bước đầu tiên chính là Thu thập dữ liệu. </a:t>
            </a:r>
            <a:endParaRPr lang="vi-VN" b="0" dirty="0" smtClean="0">
              <a:effectLst/>
            </a:endParaRPr>
          </a:p>
          <a:p>
            <a:pPr rtl="0"/>
            <a:r>
              <a:rPr lang="vi-VN" sz="1200" b="0" i="0" u="none" strike="noStrike" kern="1200" dirty="0" smtClean="0">
                <a:solidFill>
                  <a:schemeClr val="tx1"/>
                </a:solidFill>
                <a:effectLst/>
                <a:latin typeface="+mn-lt"/>
                <a:ea typeface="+mn-ea"/>
                <a:cs typeface="+mn-cs"/>
              </a:rPr>
              <a:t>Bộ dữ liệu trên được em nghiên cứu và thu thập từ ngày 1.4 đến ngày 20.4, sau khi xem xét kĩ lưỡng và lựa chọn các trường dữ liệu em trích xuất bằng cách thực hiện cậu lệnh SQL để lấy các thông tin cần thiết như trên slide</a:t>
            </a:r>
            <a:endParaRPr lang="vi-VN" b="0" dirty="0" smtClean="0">
              <a:effectLst/>
            </a:endParaRPr>
          </a:p>
          <a:p>
            <a:r>
              <a:rPr lang="vi-VN" dirty="0" smtClean="0"/>
              <a:t/>
            </a:r>
            <a:br>
              <a:rPr lang="vi-VN" dirty="0" smtClean="0"/>
            </a:br>
            <a:endParaRPr lang="en-US" dirty="0" smtClean="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0"/>
          </p:nvPr>
        </p:nvSpPr>
        <p:spPr/>
        <p:txBody>
          <a:bodyPr/>
          <a:lstStyle/>
          <a:p>
            <a:fld id="{5810A618-ECF5-40D3-93A0-E8F264C23C56}" type="slidenum">
              <a:rPr lang="en-US" smtClean="0"/>
              <a:t>10</a:t>
            </a:fld>
            <a:endParaRPr lang="en-US"/>
          </a:p>
        </p:txBody>
      </p:sp>
    </p:spTree>
    <p:extLst>
      <p:ext uri="{BB962C8B-B14F-4D97-AF65-F5344CB8AC3E}">
        <p14:creationId xmlns:p14="http://schemas.microsoft.com/office/powerpoint/2010/main" val="730900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A37051-E917-4C41-8805-28B5288BCAB2}" type="datetime1">
              <a:rPr lang="en-AU" smtClean="0"/>
              <a:t>12/05/2024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D787E-0D76-4BE9-B307-2B9A6D3E336C}" type="slidenum">
              <a:rPr lang="en-US" smtClean="0"/>
              <a:t>‹#›</a:t>
            </a:fld>
            <a:endParaRPr lang="en-US"/>
          </a:p>
        </p:txBody>
      </p:sp>
    </p:spTree>
    <p:extLst>
      <p:ext uri="{BB962C8B-B14F-4D97-AF65-F5344CB8AC3E}">
        <p14:creationId xmlns:p14="http://schemas.microsoft.com/office/powerpoint/2010/main" val="1875773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DF5360-D625-4A70-91CE-B50B12C91DB4}" type="datetime1">
              <a:rPr lang="en-AU" smtClean="0"/>
              <a:t>12/05/2024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D787E-0D76-4BE9-B307-2B9A6D3E336C}" type="slidenum">
              <a:rPr lang="en-US" smtClean="0"/>
              <a:t>‹#›</a:t>
            </a:fld>
            <a:endParaRPr lang="en-US"/>
          </a:p>
        </p:txBody>
      </p:sp>
    </p:spTree>
    <p:extLst>
      <p:ext uri="{BB962C8B-B14F-4D97-AF65-F5344CB8AC3E}">
        <p14:creationId xmlns:p14="http://schemas.microsoft.com/office/powerpoint/2010/main" val="2456807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10A79A-03AE-4D60-8C39-F2CA8338713E}" type="datetime1">
              <a:rPr lang="en-AU" smtClean="0"/>
              <a:t>12/05/2024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D787E-0D76-4BE9-B307-2B9A6D3E336C}" type="slidenum">
              <a:rPr lang="en-US" smtClean="0"/>
              <a:t>‹#›</a:t>
            </a:fld>
            <a:endParaRPr lang="en-US"/>
          </a:p>
        </p:txBody>
      </p:sp>
    </p:spTree>
    <p:extLst>
      <p:ext uri="{BB962C8B-B14F-4D97-AF65-F5344CB8AC3E}">
        <p14:creationId xmlns:p14="http://schemas.microsoft.com/office/powerpoint/2010/main" val="1256995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71531" y="476673"/>
            <a:ext cx="9855200" cy="487363"/>
          </a:xfrm>
        </p:spPr>
        <p:txBody>
          <a:bodyPr/>
          <a:lstStyle/>
          <a:p>
            <a:r>
              <a:rPr lang="en-US"/>
              <a:t>Click to edit Master title style</a:t>
            </a:r>
            <a:endParaRPr lang="vi-VN"/>
          </a:p>
        </p:txBody>
      </p:sp>
      <p:sp>
        <p:nvSpPr>
          <p:cNvPr id="3" name="Table Placeholder 2"/>
          <p:cNvSpPr>
            <a:spLocks noGrp="1"/>
          </p:cNvSpPr>
          <p:nvPr>
            <p:ph type="tbl" idx="1"/>
          </p:nvPr>
        </p:nvSpPr>
        <p:spPr>
          <a:xfrm>
            <a:off x="609600" y="1228728"/>
            <a:ext cx="10972800" cy="5248275"/>
          </a:xfrm>
        </p:spPr>
        <p:txBody>
          <a:bodyPr/>
          <a:lstStyle/>
          <a:p>
            <a:r>
              <a:rPr lang="en-US"/>
              <a:t>Click icon to add table</a:t>
            </a:r>
            <a:endParaRPr lang="vi-VN"/>
          </a:p>
        </p:txBody>
      </p:sp>
      <p:sp>
        <p:nvSpPr>
          <p:cNvPr id="7" name="Footer Placeholder 3"/>
          <p:cNvSpPr>
            <a:spLocks noGrp="1"/>
          </p:cNvSpPr>
          <p:nvPr>
            <p:ph type="ftr" sz="quarter" idx="10"/>
          </p:nvPr>
        </p:nvSpPr>
        <p:spPr>
          <a:xfrm>
            <a:off x="2831637" y="6537328"/>
            <a:ext cx="7200800" cy="320675"/>
          </a:xfrm>
          <a:prstGeom prst="rect">
            <a:avLst/>
          </a:prstGeom>
        </p:spPr>
        <p:txBody>
          <a:bodyPr/>
          <a:lstStyle>
            <a:lvl1pPr algn="ctr">
              <a:defRPr sz="1200" b="0"/>
            </a:lvl1pPr>
          </a:lstStyle>
          <a:p>
            <a:pPr>
              <a:defRPr/>
            </a:pPr>
            <a:endParaRPr lang="en-GB"/>
          </a:p>
        </p:txBody>
      </p:sp>
      <p:sp>
        <p:nvSpPr>
          <p:cNvPr id="8" name="Slide Number Placeholder 4"/>
          <p:cNvSpPr>
            <a:spLocks noGrp="1"/>
          </p:cNvSpPr>
          <p:nvPr>
            <p:ph type="sldNum" sz="quarter" idx="11"/>
          </p:nvPr>
        </p:nvSpPr>
        <p:spPr>
          <a:xfrm>
            <a:off x="10086227" y="6529663"/>
            <a:ext cx="1500651" cy="288032"/>
          </a:xfrm>
          <a:prstGeom prst="rect">
            <a:avLst/>
          </a:prstGeom>
        </p:spPr>
        <p:txBody>
          <a:bodyPr/>
          <a:lstStyle>
            <a:lvl1pPr algn="r">
              <a:defRPr sz="1200" b="0"/>
            </a:lvl1pPr>
          </a:lstStyle>
          <a:p>
            <a:pPr>
              <a:defRPr/>
            </a:pPr>
            <a:fld id="{97EAA2C1-5B8E-4A09-9B2D-47FE72982841}" type="slidenum">
              <a:rPr lang="en-GB" smtClean="0"/>
              <a:pPr>
                <a:defRPr/>
              </a:pPr>
              <a:t>‹#›</a:t>
            </a:fld>
            <a:endParaRPr lang="en-GB"/>
          </a:p>
        </p:txBody>
      </p:sp>
      <p:sp>
        <p:nvSpPr>
          <p:cNvPr id="9" name="Date Placeholder 5"/>
          <p:cNvSpPr>
            <a:spLocks noGrp="1"/>
          </p:cNvSpPr>
          <p:nvPr>
            <p:ph type="dt" sz="half" idx="12"/>
          </p:nvPr>
        </p:nvSpPr>
        <p:spPr>
          <a:xfrm>
            <a:off x="623392" y="6540784"/>
            <a:ext cx="2208245" cy="317219"/>
          </a:xfrm>
          <a:prstGeom prst="rect">
            <a:avLst/>
          </a:prstGeom>
        </p:spPr>
        <p:txBody>
          <a:bodyPr/>
          <a:lstStyle>
            <a:lvl1pPr algn="l">
              <a:defRPr sz="1200" b="0"/>
            </a:lvl1pPr>
          </a:lstStyle>
          <a:p>
            <a:pPr>
              <a:defRPr/>
            </a:pPr>
            <a:fld id="{2F4942F2-C95F-46CE-B695-511B26CA8C70}" type="datetime1">
              <a:rPr lang="en-AU" smtClean="0"/>
              <a:t>12/05/2024</a:t>
            </a:fld>
            <a:endParaRPr lang="en-GB"/>
          </a:p>
        </p:txBody>
      </p:sp>
    </p:spTree>
    <p:extLst>
      <p:ext uri="{BB962C8B-B14F-4D97-AF65-F5344CB8AC3E}">
        <p14:creationId xmlns:p14="http://schemas.microsoft.com/office/powerpoint/2010/main" val="84023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FFF54D-434A-4929-BC5A-6D5B68D862A3}" type="datetime1">
              <a:rPr lang="en-AU" smtClean="0"/>
              <a:t>12/05/2024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D787E-0D76-4BE9-B307-2B9A6D3E336C}" type="slidenum">
              <a:rPr lang="en-US" smtClean="0"/>
              <a:t>‹#›</a:t>
            </a:fld>
            <a:endParaRPr lang="en-US"/>
          </a:p>
        </p:txBody>
      </p:sp>
    </p:spTree>
    <p:extLst>
      <p:ext uri="{BB962C8B-B14F-4D97-AF65-F5344CB8AC3E}">
        <p14:creationId xmlns:p14="http://schemas.microsoft.com/office/powerpoint/2010/main" val="74269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F11A3E-AD28-46C6-8612-35301C5AF636}" type="datetime1">
              <a:rPr lang="en-AU" smtClean="0"/>
              <a:t>12/05/2024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D787E-0D76-4BE9-B307-2B9A6D3E336C}" type="slidenum">
              <a:rPr lang="en-US" smtClean="0"/>
              <a:t>‹#›</a:t>
            </a:fld>
            <a:endParaRPr lang="en-US"/>
          </a:p>
        </p:txBody>
      </p:sp>
    </p:spTree>
    <p:extLst>
      <p:ext uri="{BB962C8B-B14F-4D97-AF65-F5344CB8AC3E}">
        <p14:creationId xmlns:p14="http://schemas.microsoft.com/office/powerpoint/2010/main" val="1157149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A994F9-51BD-4FF3-B1F2-22A2B62C3245}" type="datetime1">
              <a:rPr lang="en-AU" smtClean="0"/>
              <a:t>12/05/2024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D787E-0D76-4BE9-B307-2B9A6D3E336C}" type="slidenum">
              <a:rPr lang="en-US" smtClean="0"/>
              <a:t>‹#›</a:t>
            </a:fld>
            <a:endParaRPr lang="en-US"/>
          </a:p>
        </p:txBody>
      </p:sp>
    </p:spTree>
    <p:extLst>
      <p:ext uri="{BB962C8B-B14F-4D97-AF65-F5344CB8AC3E}">
        <p14:creationId xmlns:p14="http://schemas.microsoft.com/office/powerpoint/2010/main" val="344788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F35B90-EEB0-401D-8077-D6509EB202EA}" type="datetime1">
              <a:rPr lang="en-AU" smtClean="0"/>
              <a:t>12/05/2024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DD787E-0D76-4BE9-B307-2B9A6D3E336C}" type="slidenum">
              <a:rPr lang="en-US" smtClean="0"/>
              <a:t>‹#›</a:t>
            </a:fld>
            <a:endParaRPr lang="en-US"/>
          </a:p>
        </p:txBody>
      </p:sp>
    </p:spTree>
    <p:extLst>
      <p:ext uri="{BB962C8B-B14F-4D97-AF65-F5344CB8AC3E}">
        <p14:creationId xmlns:p14="http://schemas.microsoft.com/office/powerpoint/2010/main" val="3836591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18EC9B-C7C9-4EB8-AF53-40482A389366}" type="datetime1">
              <a:rPr lang="en-AU" smtClean="0"/>
              <a:t>12/05/2024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DD787E-0D76-4BE9-B307-2B9A6D3E336C}" type="slidenum">
              <a:rPr lang="en-US" smtClean="0"/>
              <a:t>‹#›</a:t>
            </a:fld>
            <a:endParaRPr lang="en-US"/>
          </a:p>
        </p:txBody>
      </p:sp>
    </p:spTree>
    <p:extLst>
      <p:ext uri="{BB962C8B-B14F-4D97-AF65-F5344CB8AC3E}">
        <p14:creationId xmlns:p14="http://schemas.microsoft.com/office/powerpoint/2010/main" val="2234350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F94D9-4F44-4E12-AA8B-DB3464B62CBC}" type="datetime1">
              <a:rPr lang="en-AU" smtClean="0"/>
              <a:t>12/05/2024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DD787E-0D76-4BE9-B307-2B9A6D3E336C}" type="slidenum">
              <a:rPr lang="en-US" smtClean="0"/>
              <a:t>‹#›</a:t>
            </a:fld>
            <a:endParaRPr lang="en-US"/>
          </a:p>
        </p:txBody>
      </p:sp>
    </p:spTree>
    <p:extLst>
      <p:ext uri="{BB962C8B-B14F-4D97-AF65-F5344CB8AC3E}">
        <p14:creationId xmlns:p14="http://schemas.microsoft.com/office/powerpoint/2010/main" val="1362907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80F473-3ABF-49A8-A2D3-5963F8582B24}" type="datetime1">
              <a:rPr lang="en-AU" smtClean="0"/>
              <a:t>12/05/2024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D787E-0D76-4BE9-B307-2B9A6D3E336C}" type="slidenum">
              <a:rPr lang="en-US" smtClean="0"/>
              <a:t>‹#›</a:t>
            </a:fld>
            <a:endParaRPr lang="en-US"/>
          </a:p>
        </p:txBody>
      </p:sp>
    </p:spTree>
    <p:extLst>
      <p:ext uri="{BB962C8B-B14F-4D97-AF65-F5344CB8AC3E}">
        <p14:creationId xmlns:p14="http://schemas.microsoft.com/office/powerpoint/2010/main" val="1313633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CEB586C-B3FF-4A2C-97CF-A2B8D825479B}" type="datetime1">
              <a:rPr lang="en-AU" smtClean="0"/>
              <a:t>12/05/2024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D787E-0D76-4BE9-B307-2B9A6D3E336C}" type="slidenum">
              <a:rPr lang="en-US" smtClean="0"/>
              <a:t>‹#›</a:t>
            </a:fld>
            <a:endParaRPr lang="en-US"/>
          </a:p>
        </p:txBody>
      </p:sp>
    </p:spTree>
    <p:extLst>
      <p:ext uri="{BB962C8B-B14F-4D97-AF65-F5344CB8AC3E}">
        <p14:creationId xmlns:p14="http://schemas.microsoft.com/office/powerpoint/2010/main" val="1291427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8E10A-AF8E-477E-AEDB-7D0F7B5FACCB}" type="datetime1">
              <a:rPr lang="en-AU" smtClean="0"/>
              <a:t>12/05/2024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D787E-0D76-4BE9-B307-2B9A6D3E336C}" type="slidenum">
              <a:rPr lang="en-US" smtClean="0"/>
              <a:t>‹#›</a:t>
            </a:fld>
            <a:endParaRPr lang="en-US"/>
          </a:p>
        </p:txBody>
      </p:sp>
    </p:spTree>
    <p:extLst>
      <p:ext uri="{BB962C8B-B14F-4D97-AF65-F5344CB8AC3E}">
        <p14:creationId xmlns:p14="http://schemas.microsoft.com/office/powerpoint/2010/main" val="3713918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5.png"/><Relationship Id="rId5" Type="http://schemas.openxmlformats.org/officeDocument/2006/relationships/image" Target="../media/image20.png"/><Relationship Id="rId10" Type="http://schemas.openxmlformats.org/officeDocument/2006/relationships/image" Target="../media/image24.png"/><Relationship Id="rId4" Type="http://schemas.openxmlformats.org/officeDocument/2006/relationships/image" Target="../media/image19.pn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A9A6080-E148-54A7-75DE-AA257F1FC61E}"/>
              </a:ext>
            </a:extLst>
          </p:cNvPr>
          <p:cNvSpPr txBox="1"/>
          <p:nvPr/>
        </p:nvSpPr>
        <p:spPr>
          <a:xfrm>
            <a:off x="3276369" y="413790"/>
            <a:ext cx="5767183" cy="707886"/>
          </a:xfrm>
          <a:prstGeom prst="rect">
            <a:avLst/>
          </a:prstGeom>
          <a:noFill/>
          <a:ln>
            <a:noFill/>
          </a:ln>
        </p:spPr>
        <p:txBody>
          <a:bodyPr wrap="square" rtlCol="0">
            <a:spAutoFit/>
          </a:bodyPr>
          <a:lstStyle/>
          <a:p>
            <a:pPr algn="ctr"/>
            <a:r>
              <a:rPr lang="en-US" sz="2000" b="1" dirty="0">
                <a:solidFill>
                  <a:srgbClr val="1F4397"/>
                </a:solidFill>
                <a:latin typeface="Cambria" panose="02040503050406030204" pitchFamily="18" charset="0"/>
                <a:ea typeface="Cambria" panose="02040503050406030204" pitchFamily="18" charset="0"/>
                <a:cs typeface="Times New Roman" panose="02020603050405020304" pitchFamily="18" charset="0"/>
              </a:rPr>
              <a:t>KHOA </a:t>
            </a:r>
            <a:r>
              <a:rPr lang="en-AS" sz="2000" b="1" dirty="0" smtClean="0">
                <a:solidFill>
                  <a:srgbClr val="1F4397"/>
                </a:solidFill>
                <a:latin typeface="Cambria" panose="02040503050406030204" pitchFamily="18" charset="0"/>
                <a:ea typeface="Cambria" panose="02040503050406030204" pitchFamily="18" charset="0"/>
                <a:cs typeface="Times New Roman" panose="02020603050405020304" pitchFamily="18" charset="0"/>
              </a:rPr>
              <a:t>CÔNG NGHỆ THÔNG TIN VÀ KINH TẾ SỐ</a:t>
            </a:r>
            <a:endParaRPr lang="en-US" sz="2000" b="1" dirty="0">
              <a:solidFill>
                <a:srgbClr val="1F4397"/>
              </a:solidFill>
              <a:latin typeface="Cambria" panose="02040503050406030204" pitchFamily="18" charset="0"/>
              <a:ea typeface="Cambria" panose="02040503050406030204" pitchFamily="18" charset="0"/>
              <a:cs typeface="Times New Roman" panose="02020603050405020304" pitchFamily="18" charset="0"/>
            </a:endParaRPr>
          </a:p>
          <a:p>
            <a:pPr algn="ctr"/>
            <a:r>
              <a:rPr lang="en-US" sz="2000" b="1" dirty="0">
                <a:solidFill>
                  <a:srgbClr val="1F4397"/>
                </a:solidFill>
                <a:latin typeface="Cambria" panose="02040503050406030204" pitchFamily="18" charset="0"/>
                <a:ea typeface="Cambria" panose="02040503050406030204" pitchFamily="18" charset="0"/>
                <a:cs typeface="Times New Roman" panose="02020603050405020304" pitchFamily="18" charset="0"/>
              </a:rPr>
              <a:t>HỌC VIỆN NGÂN HÀNG</a:t>
            </a:r>
            <a:endParaRPr lang="vi-VN" sz="2000" b="1" dirty="0">
              <a:solidFill>
                <a:srgbClr val="1F4397"/>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09273330-6979-870E-BD9D-954F490C87F4}"/>
              </a:ext>
            </a:extLst>
          </p:cNvPr>
          <p:cNvSpPr txBox="1">
            <a:spLocks/>
          </p:cNvSpPr>
          <p:nvPr/>
        </p:nvSpPr>
        <p:spPr bwMode="gray">
          <a:xfrm>
            <a:off x="3267017" y="1588319"/>
            <a:ext cx="5657965" cy="546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bodyPr>
          <a:lstStyle>
            <a:lvl1pPr algn="ctr" rtl="0" eaLnBrk="1" fontAlgn="base" hangingPunct="1">
              <a:spcBef>
                <a:spcPct val="0"/>
              </a:spcBef>
              <a:spcAft>
                <a:spcPct val="0"/>
              </a:spcAft>
              <a:defRPr sz="4400" b="1" i="0">
                <a:solidFill>
                  <a:srgbClr val="003399"/>
                </a:solidFill>
                <a:effectLst>
                  <a:outerShdw blurRad="38100" dist="38100" dir="2700000" algn="tl">
                    <a:srgbClr val="000000">
                      <a:alpha val="43137"/>
                    </a:srgbClr>
                  </a:outerShdw>
                </a:effectLst>
                <a:latin typeface="Cambria" pitchFamily="18" charset="0"/>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200" algn="l" rtl="0" eaLnBrk="1" fontAlgn="base" hangingPunct="1">
              <a:spcBef>
                <a:spcPct val="0"/>
              </a:spcBef>
              <a:spcAft>
                <a:spcPct val="0"/>
              </a:spcAft>
              <a:defRPr sz="2800" b="1">
                <a:solidFill>
                  <a:schemeClr val="bg1"/>
                </a:solidFill>
                <a:latin typeface="Arial" charset="0"/>
              </a:defRPr>
            </a:lvl6pPr>
            <a:lvl7pPr marL="914400" algn="l" rtl="0" eaLnBrk="1" fontAlgn="base" hangingPunct="1">
              <a:spcBef>
                <a:spcPct val="0"/>
              </a:spcBef>
              <a:spcAft>
                <a:spcPct val="0"/>
              </a:spcAft>
              <a:defRPr sz="2800" b="1">
                <a:solidFill>
                  <a:schemeClr val="bg1"/>
                </a:solidFill>
                <a:latin typeface="Arial" charset="0"/>
              </a:defRPr>
            </a:lvl7pPr>
            <a:lvl8pPr marL="1371600" algn="l" rtl="0" eaLnBrk="1" fontAlgn="base" hangingPunct="1">
              <a:spcBef>
                <a:spcPct val="0"/>
              </a:spcBef>
              <a:spcAft>
                <a:spcPct val="0"/>
              </a:spcAft>
              <a:defRPr sz="2800" b="1">
                <a:solidFill>
                  <a:schemeClr val="bg1"/>
                </a:solidFill>
                <a:latin typeface="Arial" charset="0"/>
              </a:defRPr>
            </a:lvl8pPr>
            <a:lvl9pPr marL="1828800" algn="l" rtl="0" eaLnBrk="1" fontAlgn="base" hangingPunct="1">
              <a:spcBef>
                <a:spcPct val="0"/>
              </a:spcBef>
              <a:spcAft>
                <a:spcPct val="0"/>
              </a:spcAft>
              <a:defRPr sz="2800" b="1">
                <a:solidFill>
                  <a:schemeClr val="bg1"/>
                </a:solidFill>
                <a:latin typeface="Arial" charset="0"/>
              </a:defRPr>
            </a:lvl9pPr>
          </a:lstStyle>
          <a:p>
            <a:pPr defTabSz="685800">
              <a:lnSpc>
                <a:spcPts val="3750"/>
              </a:lnSpc>
              <a:spcBef>
                <a:spcPts val="0"/>
              </a:spcBef>
              <a:spcAft>
                <a:spcPts val="0"/>
              </a:spcAft>
              <a:defRPr/>
            </a:pPr>
            <a:r>
              <a:rPr lang="en-US" sz="3600" kern="0" dirty="0">
                <a:solidFill>
                  <a:srgbClr val="EF6622"/>
                </a:solidFill>
                <a:ea typeface="Cambria" panose="02040503050406030204" pitchFamily="18" charset="0"/>
                <a:cs typeface="Arial" pitchFamily="34" charset="0"/>
              </a:rPr>
              <a:t>KHÓA LUẬN TỐT NGHIỆP</a:t>
            </a:r>
            <a:endParaRPr lang="vi-VN" sz="3600" kern="0" dirty="0">
              <a:solidFill>
                <a:srgbClr val="EF6622"/>
              </a:solidFill>
              <a:ea typeface="Cambria" panose="02040503050406030204" pitchFamily="18" charset="0"/>
              <a:cs typeface="Arial" pitchFamily="34" charset="0"/>
            </a:endParaRPr>
          </a:p>
        </p:txBody>
      </p:sp>
      <p:sp>
        <p:nvSpPr>
          <p:cNvPr id="11" name="Subtitle 1">
            <a:extLst>
              <a:ext uri="{FF2B5EF4-FFF2-40B4-BE49-F238E27FC236}">
                <a16:creationId xmlns:a16="http://schemas.microsoft.com/office/drawing/2014/main" id="{7D36C368-1BF3-E709-1848-2505C8172B68}"/>
              </a:ext>
            </a:extLst>
          </p:cNvPr>
          <p:cNvSpPr txBox="1">
            <a:spLocks/>
          </p:cNvSpPr>
          <p:nvPr/>
        </p:nvSpPr>
        <p:spPr bwMode="gray">
          <a:xfrm>
            <a:off x="1069396" y="2336418"/>
            <a:ext cx="10284757" cy="1872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0" indent="0" algn="ctr" rtl="0" eaLnBrk="1" fontAlgn="base" hangingPunct="1">
              <a:spcBef>
                <a:spcPct val="20000"/>
              </a:spcBef>
              <a:spcAft>
                <a:spcPct val="0"/>
              </a:spcAft>
              <a:buClr>
                <a:schemeClr val="hlink"/>
              </a:buClr>
              <a:buFont typeface="Wingdings" pitchFamily="2" charset="2"/>
              <a:buNone/>
              <a:defRPr sz="22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accent4">
                    <a:lumMod val="75000"/>
                  </a:schemeClr>
                </a:solidFill>
                <a:latin typeface="+mj-lt"/>
              </a:defRPr>
            </a:lvl2pPr>
            <a:lvl3pPr marL="1143000" indent="-228600" algn="l" rtl="0" eaLnBrk="1" fontAlgn="base" hangingPunct="1">
              <a:spcBef>
                <a:spcPct val="20000"/>
              </a:spcBef>
              <a:spcAft>
                <a:spcPct val="0"/>
              </a:spcAft>
              <a:buClr>
                <a:schemeClr val="tx1"/>
              </a:buClr>
              <a:buChar char="•"/>
              <a:defRPr sz="2400">
                <a:solidFill>
                  <a:srgbClr val="003399"/>
                </a:solidFill>
                <a:latin typeface="+mj-lt"/>
              </a:defRPr>
            </a:lvl3pPr>
            <a:lvl4pPr marL="1600200" indent="-228600" algn="l" rtl="0" eaLnBrk="1" fontAlgn="base" hangingPunct="1">
              <a:spcBef>
                <a:spcPct val="20000"/>
              </a:spcBef>
              <a:spcAft>
                <a:spcPct val="0"/>
              </a:spcAft>
              <a:buChar char="–"/>
              <a:defRPr sz="2000">
                <a:solidFill>
                  <a:srgbClr val="FF3300"/>
                </a:solidFill>
                <a:latin typeface="+mj-lt"/>
              </a:defRPr>
            </a:lvl4pPr>
            <a:lvl5pPr marL="2057400" indent="-228600" algn="l" rtl="0" eaLnBrk="1" fontAlgn="base" hangingPunct="1">
              <a:spcBef>
                <a:spcPct val="20000"/>
              </a:spcBef>
              <a:spcAft>
                <a:spcPct val="0"/>
              </a:spcAft>
              <a:buChar char="»"/>
              <a:defRPr sz="2000">
                <a:solidFill>
                  <a:srgbClr val="FF9900"/>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a:lstStyle>
          <a:p>
            <a:pPr>
              <a:lnSpc>
                <a:spcPct val="150000"/>
              </a:lnSpc>
              <a:spcBef>
                <a:spcPts val="225"/>
              </a:spcBef>
              <a:spcAft>
                <a:spcPts val="225"/>
              </a:spcAft>
            </a:pPr>
            <a:r>
              <a:rPr lang="en-AS" dirty="0" smtClean="0">
                <a:latin typeface="Cambria" panose="02040503050406030204" pitchFamily="18" charset="0"/>
                <a:ea typeface="Cambria" panose="02040503050406030204" pitchFamily="18" charset="0"/>
                <a:cs typeface="Times New Roman" panose="02020603050405020304" pitchFamily="18" charset="0"/>
              </a:rPr>
              <a:t>NGHIÊN CỨU VÀ ỨNG DỤNG MÔ HÌNH LOGISTIC REGRESSION VÀ SUPPORT VECTOR MACHINE (SVM) ĐỂ DỰ ĐOÁN KHẢ NĂNG NGHỈ VIỆC CỦA NHÂN VIÊN TẠI CÔNG TY TNHH CÔNG NGHỆ SHENG SHING VIỆT NAM</a:t>
            </a:r>
            <a:endParaRPr lang="en-US" kern="0" dirty="0">
              <a:solidFill>
                <a:schemeClr val="accent1">
                  <a:lumMod val="50000"/>
                </a:schemeClr>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16" name="Picture 15" descr="Logo&#10;&#10;Description automatically generated with medium confidence">
            <a:extLst>
              <a:ext uri="{FF2B5EF4-FFF2-40B4-BE49-F238E27FC236}">
                <a16:creationId xmlns:a16="http://schemas.microsoft.com/office/drawing/2014/main" id="{73010286-05D7-39DC-78E7-DBD1D394DF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2618" y="146197"/>
            <a:ext cx="1243071" cy="1243071"/>
          </a:xfrm>
          <a:prstGeom prst="rect">
            <a:avLst/>
          </a:prstGeom>
        </p:spPr>
      </p:pic>
      <p:sp>
        <p:nvSpPr>
          <p:cNvPr id="17" name="TextBox 16">
            <a:extLst>
              <a:ext uri="{FF2B5EF4-FFF2-40B4-BE49-F238E27FC236}">
                <a16:creationId xmlns:a16="http://schemas.microsoft.com/office/drawing/2014/main" id="{1EBB43A7-B173-5792-17E3-B6D1CFA77A93}"/>
              </a:ext>
            </a:extLst>
          </p:cNvPr>
          <p:cNvSpPr txBox="1"/>
          <p:nvPr/>
        </p:nvSpPr>
        <p:spPr>
          <a:xfrm>
            <a:off x="5269192" y="6080988"/>
            <a:ext cx="1781535" cy="400110"/>
          </a:xfrm>
          <a:prstGeom prst="rect">
            <a:avLst/>
          </a:prstGeom>
          <a:noFill/>
        </p:spPr>
        <p:txBody>
          <a:bodyPr wrap="square" rtlCol="0">
            <a:spAutoFit/>
          </a:bodyPr>
          <a:lstStyle/>
          <a:p>
            <a:r>
              <a:rPr lang="en-US" sz="2000" b="1" dirty="0">
                <a:solidFill>
                  <a:srgbClr val="1D4291"/>
                </a:solidFill>
                <a:latin typeface="Cambria" panose="02040503050406030204" pitchFamily="18" charset="0"/>
                <a:ea typeface="Cambria" panose="02040503050406030204" pitchFamily="18" charset="0"/>
              </a:rPr>
              <a:t>Hà Nội - </a:t>
            </a:r>
            <a:r>
              <a:rPr lang="en-US" sz="2000" b="1" dirty="0" smtClean="0">
                <a:solidFill>
                  <a:srgbClr val="1D4291"/>
                </a:solidFill>
                <a:latin typeface="Cambria" panose="02040503050406030204" pitchFamily="18" charset="0"/>
                <a:ea typeface="Cambria" panose="02040503050406030204" pitchFamily="18" charset="0"/>
              </a:rPr>
              <a:t>202</a:t>
            </a:r>
            <a:r>
              <a:rPr lang="en-AS" sz="2000" b="1" dirty="0" smtClean="0">
                <a:solidFill>
                  <a:srgbClr val="1D4291"/>
                </a:solidFill>
                <a:latin typeface="Cambria" panose="02040503050406030204" pitchFamily="18" charset="0"/>
                <a:ea typeface="Cambria" panose="02040503050406030204" pitchFamily="18" charset="0"/>
              </a:rPr>
              <a:t>4</a:t>
            </a:r>
            <a:endParaRPr lang="vi-VN" sz="2000" b="1" dirty="0">
              <a:solidFill>
                <a:srgbClr val="1D4291"/>
              </a:solidFill>
              <a:latin typeface="Cambria" panose="02040503050406030204" pitchFamily="18" charset="0"/>
              <a:ea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599006023"/>
              </p:ext>
            </p:extLst>
          </p:nvPr>
        </p:nvGraphicFramePr>
        <p:xfrm>
          <a:off x="3470673" y="4208703"/>
          <a:ext cx="5378574" cy="1483360"/>
        </p:xfrm>
        <a:graphic>
          <a:graphicData uri="http://schemas.openxmlformats.org/drawingml/2006/table">
            <a:tbl>
              <a:tblPr firstRow="1" bandRow="1">
                <a:tableStyleId>{2D5ABB26-0587-4C30-8999-92F81FD0307C}</a:tableStyleId>
              </a:tblPr>
              <a:tblGrid>
                <a:gridCol w="2689287">
                  <a:extLst>
                    <a:ext uri="{9D8B030D-6E8A-4147-A177-3AD203B41FA5}">
                      <a16:colId xmlns:a16="http://schemas.microsoft.com/office/drawing/2014/main" val="2888581136"/>
                    </a:ext>
                  </a:extLst>
                </a:gridCol>
                <a:gridCol w="2689287">
                  <a:extLst>
                    <a:ext uri="{9D8B030D-6E8A-4147-A177-3AD203B41FA5}">
                      <a16:colId xmlns:a16="http://schemas.microsoft.com/office/drawing/2014/main" val="1354855161"/>
                    </a:ext>
                  </a:extLst>
                </a:gridCol>
              </a:tblGrid>
              <a:tr h="370840">
                <a:tc>
                  <a:txBody>
                    <a:bodyPr/>
                    <a:lstStyle/>
                    <a:p>
                      <a:r>
                        <a:rPr lang="en-US" dirty="0" smtClean="0">
                          <a:latin typeface="Cambria" panose="02040503050406030204" pitchFamily="18" charset="0"/>
                          <a:ea typeface="Cambria" panose="02040503050406030204" pitchFamily="18" charset="0"/>
                        </a:rPr>
                        <a:t>Họ và tên sinh viên</a:t>
                      </a:r>
                      <a:r>
                        <a:rPr lang="en-AS" dirty="0" smtClean="0">
                          <a:latin typeface="Cambria" panose="02040503050406030204" pitchFamily="18" charset="0"/>
                          <a:ea typeface="Cambria" panose="02040503050406030204" pitchFamily="18" charset="0"/>
                        </a:rPr>
                        <a:t>:</a:t>
                      </a:r>
                      <a:endParaRPr lang="en-US" dirty="0">
                        <a:solidFill>
                          <a:srgbClr val="1D4291"/>
                        </a:solidFill>
                        <a:latin typeface="Cambria" panose="02040503050406030204" pitchFamily="18" charset="0"/>
                        <a:ea typeface="Cambria" panose="02040503050406030204" pitchFamily="18" charset="0"/>
                      </a:endParaRPr>
                    </a:p>
                  </a:txBody>
                  <a:tcPr/>
                </a:tc>
                <a:tc>
                  <a:txBody>
                    <a:bodyPr/>
                    <a:lstStyle/>
                    <a:p>
                      <a:r>
                        <a:rPr lang="en-AS" dirty="0" smtClean="0">
                          <a:latin typeface="Cambria" panose="02040503050406030204" pitchFamily="18" charset="0"/>
                          <a:ea typeface="Cambria" panose="02040503050406030204" pitchFamily="18" charset="0"/>
                        </a:rPr>
                        <a:t>Hoàng</a:t>
                      </a:r>
                      <a:r>
                        <a:rPr lang="en-AS" baseline="0" dirty="0" smtClean="0">
                          <a:latin typeface="Cambria" panose="02040503050406030204" pitchFamily="18" charset="0"/>
                          <a:ea typeface="Cambria" panose="02040503050406030204" pitchFamily="18" charset="0"/>
                        </a:rPr>
                        <a:t> Thị Hồng Nhung</a:t>
                      </a:r>
                      <a:endParaRPr lang="en-US" dirty="0">
                        <a:solidFill>
                          <a:srgbClr val="1D4291"/>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115573281"/>
                  </a:ext>
                </a:extLst>
              </a:tr>
              <a:tr h="370840">
                <a:tc>
                  <a:txBody>
                    <a:bodyPr/>
                    <a:lstStyle/>
                    <a:p>
                      <a:r>
                        <a:rPr lang="en-US" dirty="0" smtClean="0">
                          <a:latin typeface="Cambria" panose="02040503050406030204" pitchFamily="18" charset="0"/>
                          <a:ea typeface="Cambria" panose="02040503050406030204" pitchFamily="18" charset="0"/>
                        </a:rPr>
                        <a:t>Mã sinh viên: </a:t>
                      </a:r>
                      <a:endParaRPr lang="en-US" dirty="0">
                        <a:solidFill>
                          <a:srgbClr val="1D4291"/>
                        </a:solidFill>
                        <a:latin typeface="Cambria" panose="02040503050406030204" pitchFamily="18" charset="0"/>
                        <a:ea typeface="Cambria" panose="02040503050406030204" pitchFamily="18" charset="0"/>
                      </a:endParaRPr>
                    </a:p>
                  </a:txBody>
                  <a:tcPr/>
                </a:tc>
                <a:tc>
                  <a:txBody>
                    <a:bodyPr/>
                    <a:lstStyle/>
                    <a:p>
                      <a:r>
                        <a:rPr lang="en-AS" dirty="0" smtClean="0">
                          <a:latin typeface="Cambria" panose="02040503050406030204" pitchFamily="18" charset="0"/>
                          <a:ea typeface="Cambria" panose="02040503050406030204" pitchFamily="18" charset="0"/>
                        </a:rPr>
                        <a:t>23A4040107</a:t>
                      </a:r>
                      <a:endParaRPr lang="en-US" dirty="0">
                        <a:solidFill>
                          <a:srgbClr val="1D4291"/>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4697488"/>
                  </a:ext>
                </a:extLst>
              </a:tr>
              <a:tr h="370840">
                <a:tc>
                  <a:txBody>
                    <a:bodyPr/>
                    <a:lstStyle/>
                    <a:p>
                      <a:r>
                        <a:rPr lang="en-US" dirty="0" smtClean="0">
                          <a:latin typeface="Cambria" panose="02040503050406030204" pitchFamily="18" charset="0"/>
                          <a:ea typeface="Cambria" panose="02040503050406030204" pitchFamily="18" charset="0"/>
                        </a:rPr>
                        <a:t>Lớp: </a:t>
                      </a:r>
                      <a:endParaRPr lang="en-US" dirty="0">
                        <a:solidFill>
                          <a:srgbClr val="1D4291"/>
                        </a:solidFill>
                        <a:latin typeface="Cambria" panose="02040503050406030204" pitchFamily="18" charset="0"/>
                        <a:ea typeface="Cambria" panose="02040503050406030204" pitchFamily="18" charset="0"/>
                      </a:endParaRPr>
                    </a:p>
                  </a:txBody>
                  <a:tcPr/>
                </a:tc>
                <a:tc>
                  <a:txBody>
                    <a:bodyPr/>
                    <a:lstStyle/>
                    <a:p>
                      <a:r>
                        <a:rPr lang="en-US" dirty="0" smtClean="0">
                          <a:latin typeface="Cambria" panose="02040503050406030204" pitchFamily="18" charset="0"/>
                          <a:ea typeface="Cambria" panose="02040503050406030204" pitchFamily="18" charset="0"/>
                        </a:rPr>
                        <a:t>K23HTTTB</a:t>
                      </a:r>
                      <a:endParaRPr lang="en-US" dirty="0">
                        <a:solidFill>
                          <a:srgbClr val="1D4291"/>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985296555"/>
                  </a:ext>
                </a:extLst>
              </a:tr>
              <a:tr h="370840">
                <a:tc>
                  <a:txBody>
                    <a:bodyPr/>
                    <a:lstStyle/>
                    <a:p>
                      <a:r>
                        <a:rPr lang="en-US" dirty="0" smtClean="0">
                          <a:latin typeface="Cambria" panose="02040503050406030204" pitchFamily="18" charset="0"/>
                          <a:ea typeface="Cambria" panose="02040503050406030204" pitchFamily="18" charset="0"/>
                        </a:rPr>
                        <a:t>Giảng viên hướng dẫn: </a:t>
                      </a:r>
                      <a:endParaRPr lang="en-US" dirty="0">
                        <a:solidFill>
                          <a:srgbClr val="1D4291"/>
                        </a:solidFill>
                        <a:latin typeface="Cambria" panose="02040503050406030204" pitchFamily="18" charset="0"/>
                        <a:ea typeface="Cambria" panose="02040503050406030204" pitchFamily="18" charset="0"/>
                      </a:endParaRPr>
                    </a:p>
                  </a:txBody>
                  <a:tcPr/>
                </a:tc>
                <a:tc>
                  <a:txBody>
                    <a:bodyPr/>
                    <a:lstStyle/>
                    <a:p>
                      <a:r>
                        <a:rPr lang="en-US" dirty="0" err="1" smtClean="0">
                          <a:latin typeface="Cambria" panose="02040503050406030204" pitchFamily="18" charset="0"/>
                          <a:ea typeface="Cambria" panose="02040503050406030204" pitchFamily="18" charset="0"/>
                        </a:rPr>
                        <a:t>ThS</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Nguyễn</a:t>
                      </a:r>
                      <a:r>
                        <a:rPr lang="en-US" dirty="0" smtClean="0">
                          <a:latin typeface="Cambria" panose="02040503050406030204" pitchFamily="18" charset="0"/>
                          <a:ea typeface="Cambria" panose="02040503050406030204" pitchFamily="18" charset="0"/>
                        </a:rPr>
                        <a:t> Dương Hùng</a:t>
                      </a:r>
                      <a:endParaRPr lang="en-US" dirty="0">
                        <a:solidFill>
                          <a:srgbClr val="1D4291"/>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823056023"/>
                  </a:ext>
                </a:extLst>
              </a:tr>
            </a:tbl>
          </a:graphicData>
        </a:graphic>
      </p:graphicFrame>
    </p:spTree>
    <p:extLst>
      <p:ext uri="{BB962C8B-B14F-4D97-AF65-F5344CB8AC3E}">
        <p14:creationId xmlns:p14="http://schemas.microsoft.com/office/powerpoint/2010/main" val="3925517642"/>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103" y="235972"/>
            <a:ext cx="10087898" cy="894735"/>
          </a:xfrm>
          <a:prstGeom prst="rect">
            <a:avLst/>
          </a:prstGeom>
          <a:solidFill>
            <a:srgbClr val="EF6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S" sz="3500" b="1" dirty="0" smtClean="0">
                <a:solidFill>
                  <a:schemeClr val="bg1"/>
                </a:solidFill>
                <a:latin typeface="Cambria" panose="02040503050406030204" pitchFamily="18" charset="0"/>
                <a:ea typeface="Cambria" panose="02040503050406030204" pitchFamily="18" charset="0"/>
                <a:cs typeface="Arial"/>
                <a:sym typeface="Arial"/>
              </a:rPr>
              <a:t>1. Thu thập dữ liệu</a:t>
            </a:r>
            <a:endParaRPr lang="vi-VN" sz="3500" b="1" dirty="0" smtClean="0">
              <a:solidFill>
                <a:schemeClr val="bg1"/>
              </a:solidFill>
              <a:latin typeface="Cambria" panose="02040503050406030204" pitchFamily="18" charset="0"/>
              <a:ea typeface="Cambria" panose="02040503050406030204" pitchFamily="18" charset="0"/>
              <a:cs typeface="Arial"/>
              <a:sym typeface="Arial"/>
            </a:endParaRPr>
          </a:p>
        </p:txBody>
      </p:sp>
      <p:pic>
        <p:nvPicPr>
          <p:cNvPr id="34" name="Picture 33"/>
          <p:cNvPicPr>
            <a:picLocks noChangeAspect="1"/>
          </p:cNvPicPr>
          <p:nvPr/>
        </p:nvPicPr>
        <p:blipFill>
          <a:blip r:embed="rId3"/>
          <a:stretch>
            <a:fillRect/>
          </a:stretch>
        </p:blipFill>
        <p:spPr>
          <a:xfrm>
            <a:off x="254000" y="1"/>
            <a:ext cx="1850100" cy="1576112"/>
          </a:xfrm>
          <a:prstGeom prst="rect">
            <a:avLst/>
          </a:prstGeom>
        </p:spPr>
      </p:pic>
      <p:pic>
        <p:nvPicPr>
          <p:cNvPr id="3" name="Picture 2"/>
          <p:cNvPicPr>
            <a:picLocks noChangeAspect="1"/>
          </p:cNvPicPr>
          <p:nvPr/>
        </p:nvPicPr>
        <p:blipFill>
          <a:blip r:embed="rId4"/>
          <a:stretch>
            <a:fillRect/>
          </a:stretch>
        </p:blipFill>
        <p:spPr>
          <a:xfrm>
            <a:off x="5394753" y="1311795"/>
            <a:ext cx="6659716" cy="5407461"/>
          </a:xfrm>
          <a:prstGeom prst="rect">
            <a:avLst/>
          </a:prstGeom>
        </p:spPr>
      </p:pic>
      <p:sp>
        <p:nvSpPr>
          <p:cNvPr id="5" name="TextBox 4"/>
          <p:cNvSpPr txBox="1"/>
          <p:nvPr/>
        </p:nvSpPr>
        <p:spPr>
          <a:xfrm>
            <a:off x="642309" y="1938033"/>
            <a:ext cx="4883279" cy="3785652"/>
          </a:xfrm>
          <a:prstGeom prst="rect">
            <a:avLst/>
          </a:prstGeom>
          <a:noFill/>
        </p:spPr>
        <p:txBody>
          <a:bodyPr wrap="square" rtlCol="0">
            <a:spAutoFit/>
          </a:bodyPr>
          <a:lstStyle/>
          <a:p>
            <a:r>
              <a:rPr lang="en-US" sz="2400" b="1" i="1" dirty="0" smtClean="0">
                <a:latin typeface="Cambria" panose="02040503050406030204" pitchFamily="18" charset="0"/>
                <a:ea typeface="Cambria" panose="02040503050406030204" pitchFamily="18" charset="0"/>
              </a:rPr>
              <a:t>Bước 1: </a:t>
            </a:r>
            <a:r>
              <a:rPr lang="en-US" sz="2400" b="1" dirty="0" smtClean="0">
                <a:latin typeface="Cambria" panose="02040503050406030204" pitchFamily="18" charset="0"/>
                <a:ea typeface="Cambria" panose="02040503050406030204" pitchFamily="18" charset="0"/>
              </a:rPr>
              <a:t> </a:t>
            </a:r>
            <a:r>
              <a:rPr lang="en-US" sz="2400" dirty="0" smtClean="0">
                <a:latin typeface="Cambria" panose="02040503050406030204" pitchFamily="18" charset="0"/>
                <a:ea typeface="Cambria" panose="02040503050406030204" pitchFamily="18" charset="0"/>
              </a:rPr>
              <a:t>Thực hiện truy vấn SQL trên database lưu trữ thông tin</a:t>
            </a:r>
            <a:endParaRPr lang="en-AS" sz="2400" dirty="0" smtClean="0">
              <a:latin typeface="Cambria" panose="02040503050406030204" pitchFamily="18" charset="0"/>
              <a:ea typeface="Cambria" panose="02040503050406030204" pitchFamily="18" charset="0"/>
            </a:endParaRPr>
          </a:p>
          <a:p>
            <a:endParaRPr lang="en-AS" sz="2400" i="1" dirty="0" smtClean="0">
              <a:latin typeface="Cambria" panose="02040503050406030204" pitchFamily="18" charset="0"/>
              <a:ea typeface="Cambria" panose="02040503050406030204" pitchFamily="18" charset="0"/>
            </a:endParaRPr>
          </a:p>
          <a:p>
            <a:r>
              <a:rPr lang="en-US" sz="2400" b="1" i="1" dirty="0" smtClean="0">
                <a:latin typeface="Cambria" panose="02040503050406030204" pitchFamily="18" charset="0"/>
                <a:ea typeface="Cambria" panose="02040503050406030204" pitchFamily="18" charset="0"/>
              </a:rPr>
              <a:t>Bước 2:</a:t>
            </a:r>
            <a:r>
              <a:rPr lang="en-US" sz="2400" b="1" dirty="0" smtClean="0">
                <a:latin typeface="Cambria" panose="02040503050406030204" pitchFamily="18" charset="0"/>
                <a:ea typeface="Cambria" panose="02040503050406030204" pitchFamily="18" charset="0"/>
              </a:rPr>
              <a:t>  </a:t>
            </a:r>
            <a:r>
              <a:rPr lang="en-US" sz="2400" dirty="0" smtClean="0">
                <a:latin typeface="Cambria" panose="02040503050406030204" pitchFamily="18" charset="0"/>
                <a:ea typeface="Cambria" panose="02040503050406030204" pitchFamily="18" charset="0"/>
              </a:rPr>
              <a:t>Thực hiện chuyển đổi các dữ liệu về lương (chính sách bảo mật không thể cung cấp dữ liệu gốc)</a:t>
            </a:r>
            <a:endParaRPr lang="en-AS" sz="2400" dirty="0" smtClean="0">
              <a:latin typeface="Cambria" panose="02040503050406030204" pitchFamily="18" charset="0"/>
              <a:ea typeface="Cambria" panose="02040503050406030204" pitchFamily="18" charset="0"/>
            </a:endParaRPr>
          </a:p>
          <a:p>
            <a:endParaRPr lang="en-US" sz="2400" dirty="0" smtClean="0">
              <a:latin typeface="Cambria" panose="02040503050406030204" pitchFamily="18" charset="0"/>
              <a:ea typeface="Cambria" panose="02040503050406030204" pitchFamily="18" charset="0"/>
            </a:endParaRPr>
          </a:p>
          <a:p>
            <a:r>
              <a:rPr lang="en-US" sz="2400" b="1" i="1" dirty="0" smtClean="0">
                <a:latin typeface="Cambria" panose="02040503050406030204" pitchFamily="18" charset="0"/>
                <a:ea typeface="Cambria" panose="02040503050406030204" pitchFamily="18" charset="0"/>
              </a:rPr>
              <a:t>Bước 3: </a:t>
            </a:r>
            <a:r>
              <a:rPr lang="en-US" sz="2400" dirty="0" smtClean="0">
                <a:latin typeface="Cambria" panose="02040503050406030204" pitchFamily="18" charset="0"/>
                <a:ea typeface="Cambria" panose="02040503050406030204" pitchFamily="18" charset="0"/>
              </a:rPr>
              <a:t>Tổng hợp lại dữ liệu thành bộ dữ liệu hoàn chỉnh</a:t>
            </a:r>
          </a:p>
          <a:p>
            <a:endParaRPr lang="en-US" sz="2400" dirty="0"/>
          </a:p>
        </p:txBody>
      </p:sp>
      <p:sp>
        <p:nvSpPr>
          <p:cNvPr id="8" name="Date Placeholder 7"/>
          <p:cNvSpPr>
            <a:spLocks noGrp="1"/>
          </p:cNvSpPr>
          <p:nvPr>
            <p:ph type="dt" sz="half" idx="10"/>
          </p:nvPr>
        </p:nvSpPr>
        <p:spPr/>
        <p:txBody>
          <a:bodyPr/>
          <a:lstStyle/>
          <a:p>
            <a:fld id="{38A9599D-F617-40E6-B45E-53E53D0DE3B7}" type="datetime1">
              <a:rPr lang="en-AU" smtClean="0"/>
              <a:t>12/05/2024</a:t>
            </a:fld>
            <a:endParaRPr lang="en-US"/>
          </a:p>
        </p:txBody>
      </p:sp>
      <p:sp>
        <p:nvSpPr>
          <p:cNvPr id="10" name="Slide Number Placeholder 9"/>
          <p:cNvSpPr>
            <a:spLocks noGrp="1"/>
          </p:cNvSpPr>
          <p:nvPr>
            <p:ph type="sldNum" sz="quarter" idx="12"/>
          </p:nvPr>
        </p:nvSpPr>
        <p:spPr/>
        <p:txBody>
          <a:bodyPr/>
          <a:lstStyle/>
          <a:p>
            <a:fld id="{68DD787E-0D76-4BE9-B307-2B9A6D3E336C}" type="slidenum">
              <a:rPr lang="en-US" smtClean="0"/>
              <a:t>10</a:t>
            </a:fld>
            <a:endParaRPr lang="en-US"/>
          </a:p>
        </p:txBody>
      </p:sp>
    </p:spTree>
    <p:extLst>
      <p:ext uri="{BB962C8B-B14F-4D97-AF65-F5344CB8AC3E}">
        <p14:creationId xmlns:p14="http://schemas.microsoft.com/office/powerpoint/2010/main" val="4252033295"/>
      </p:ext>
    </p:extLst>
  </p:cSld>
  <p:clrMapOvr>
    <a:masterClrMapping/>
  </p:clrMapOvr>
  <p:transition spd="slow">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103" y="235972"/>
            <a:ext cx="10087898" cy="894735"/>
          </a:xfrm>
          <a:prstGeom prst="rect">
            <a:avLst/>
          </a:prstGeom>
          <a:solidFill>
            <a:srgbClr val="EF6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smtClean="0">
                <a:solidFill>
                  <a:schemeClr val="bg1"/>
                </a:solidFill>
                <a:latin typeface="Cambria" panose="02040503050406030204" pitchFamily="18" charset="0"/>
                <a:ea typeface="Cambria" panose="02040503050406030204" pitchFamily="18" charset="0"/>
              </a:rPr>
              <a:t>1. Thu thập dữ liệu</a:t>
            </a:r>
            <a:endParaRPr lang="en-AS" sz="3500" b="1" dirty="0" smtClean="0">
              <a:solidFill>
                <a:schemeClr val="bg1"/>
              </a:solidFill>
              <a:latin typeface="Cambria" panose="02040503050406030204" pitchFamily="18" charset="0"/>
              <a:ea typeface="Cambria" panose="02040503050406030204" pitchFamily="18" charset="0"/>
            </a:endParaRPr>
          </a:p>
        </p:txBody>
      </p:sp>
      <p:pic>
        <p:nvPicPr>
          <p:cNvPr id="34" name="Picture 33"/>
          <p:cNvPicPr>
            <a:picLocks noChangeAspect="1"/>
          </p:cNvPicPr>
          <p:nvPr/>
        </p:nvPicPr>
        <p:blipFill>
          <a:blip r:embed="rId3"/>
          <a:stretch>
            <a:fillRect/>
          </a:stretch>
        </p:blipFill>
        <p:spPr>
          <a:xfrm>
            <a:off x="254000" y="1"/>
            <a:ext cx="1850100" cy="1576112"/>
          </a:xfrm>
          <a:prstGeom prst="rect">
            <a:avLst/>
          </a:prstGeom>
        </p:spPr>
      </p:pic>
      <p:pic>
        <p:nvPicPr>
          <p:cNvPr id="3" name="Picture 2"/>
          <p:cNvPicPr>
            <a:picLocks noChangeAspect="1"/>
          </p:cNvPicPr>
          <p:nvPr/>
        </p:nvPicPr>
        <p:blipFill>
          <a:blip r:embed="rId4"/>
          <a:stretch>
            <a:fillRect/>
          </a:stretch>
        </p:blipFill>
        <p:spPr>
          <a:xfrm>
            <a:off x="1494883" y="1971981"/>
            <a:ext cx="9202234" cy="4014572"/>
          </a:xfrm>
          <a:prstGeom prst="rect">
            <a:avLst/>
          </a:prstGeom>
          <a:ln w="12700">
            <a:solidFill>
              <a:schemeClr val="tx1"/>
            </a:solidFill>
          </a:ln>
        </p:spPr>
      </p:pic>
      <p:sp>
        <p:nvSpPr>
          <p:cNvPr id="4" name="TextBox 3"/>
          <p:cNvSpPr txBox="1"/>
          <p:nvPr/>
        </p:nvSpPr>
        <p:spPr>
          <a:xfrm>
            <a:off x="1494883" y="1288864"/>
            <a:ext cx="4296199" cy="523220"/>
          </a:xfrm>
          <a:prstGeom prst="rect">
            <a:avLst/>
          </a:prstGeom>
          <a:noFill/>
        </p:spPr>
        <p:txBody>
          <a:bodyPr wrap="square" rtlCol="0">
            <a:spAutoFit/>
          </a:bodyPr>
          <a:lstStyle/>
          <a:p>
            <a:r>
              <a:rPr lang="en-AS" sz="2800" dirty="0" smtClean="0">
                <a:latin typeface="Cambria" panose="02040503050406030204" pitchFamily="18" charset="0"/>
                <a:ea typeface="Cambria" panose="02040503050406030204" pitchFamily="18" charset="0"/>
              </a:rPr>
              <a:t>Bộ dữ liệu thu thập được</a:t>
            </a:r>
            <a:endParaRPr lang="en-US" sz="2800" dirty="0">
              <a:latin typeface="Cambria" panose="02040503050406030204" pitchFamily="18" charset="0"/>
              <a:ea typeface="Cambria" panose="02040503050406030204" pitchFamily="18" charset="0"/>
            </a:endParaRPr>
          </a:p>
        </p:txBody>
      </p:sp>
      <p:sp>
        <p:nvSpPr>
          <p:cNvPr id="8" name="Date Placeholder 7"/>
          <p:cNvSpPr>
            <a:spLocks noGrp="1"/>
          </p:cNvSpPr>
          <p:nvPr>
            <p:ph type="dt" sz="half" idx="10"/>
          </p:nvPr>
        </p:nvSpPr>
        <p:spPr/>
        <p:txBody>
          <a:bodyPr/>
          <a:lstStyle/>
          <a:p>
            <a:fld id="{4A59BE55-9C42-4159-A125-599FB387CA1C}" type="datetime1">
              <a:rPr lang="en-AU" smtClean="0"/>
              <a:t>12/05/2024</a:t>
            </a:fld>
            <a:endParaRPr lang="en-US"/>
          </a:p>
        </p:txBody>
      </p:sp>
      <p:sp>
        <p:nvSpPr>
          <p:cNvPr id="10" name="Slide Number Placeholder 9"/>
          <p:cNvSpPr>
            <a:spLocks noGrp="1"/>
          </p:cNvSpPr>
          <p:nvPr>
            <p:ph type="sldNum" sz="quarter" idx="12"/>
          </p:nvPr>
        </p:nvSpPr>
        <p:spPr/>
        <p:txBody>
          <a:bodyPr/>
          <a:lstStyle/>
          <a:p>
            <a:fld id="{68DD787E-0D76-4BE9-B307-2B9A6D3E336C}" type="slidenum">
              <a:rPr lang="en-US" smtClean="0"/>
              <a:t>11</a:t>
            </a:fld>
            <a:endParaRPr lang="en-US"/>
          </a:p>
        </p:txBody>
      </p:sp>
    </p:spTree>
    <p:extLst>
      <p:ext uri="{BB962C8B-B14F-4D97-AF65-F5344CB8AC3E}">
        <p14:creationId xmlns:p14="http://schemas.microsoft.com/office/powerpoint/2010/main" val="95854300"/>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103" y="235972"/>
            <a:ext cx="10087898" cy="894735"/>
          </a:xfrm>
          <a:prstGeom prst="rect">
            <a:avLst/>
          </a:prstGeom>
          <a:solidFill>
            <a:srgbClr val="EF6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a:solidFill>
                  <a:schemeClr val="bg1"/>
                </a:solidFill>
                <a:latin typeface="Cambria" panose="02040503050406030204" pitchFamily="18" charset="0"/>
                <a:ea typeface="Cambria" panose="02040503050406030204" pitchFamily="18" charset="0"/>
              </a:rPr>
              <a:t>2</a:t>
            </a:r>
            <a:r>
              <a:rPr lang="en-AS" sz="3500" b="1" dirty="0" smtClean="0">
                <a:solidFill>
                  <a:schemeClr val="bg1"/>
                </a:solidFill>
                <a:latin typeface="Cambria" panose="02040503050406030204" pitchFamily="18" charset="0"/>
                <a:ea typeface="Cambria" panose="02040503050406030204" pitchFamily="18" charset="0"/>
              </a:rPr>
              <a:t>. Trực quan hoá dữ liệu</a:t>
            </a:r>
          </a:p>
        </p:txBody>
      </p:sp>
      <p:pic>
        <p:nvPicPr>
          <p:cNvPr id="34" name="Picture 33"/>
          <p:cNvPicPr>
            <a:picLocks noChangeAspect="1"/>
          </p:cNvPicPr>
          <p:nvPr/>
        </p:nvPicPr>
        <p:blipFill>
          <a:blip r:embed="rId3"/>
          <a:stretch>
            <a:fillRect/>
          </a:stretch>
        </p:blipFill>
        <p:spPr>
          <a:xfrm>
            <a:off x="254000" y="1"/>
            <a:ext cx="1850100" cy="1576112"/>
          </a:xfrm>
          <a:prstGeom prst="rect">
            <a:avLst/>
          </a:prstGeom>
        </p:spPr>
      </p:pic>
      <p:sp>
        <p:nvSpPr>
          <p:cNvPr id="7" name="Date Placeholder 6"/>
          <p:cNvSpPr>
            <a:spLocks noGrp="1"/>
          </p:cNvSpPr>
          <p:nvPr>
            <p:ph type="dt" sz="half" idx="10"/>
          </p:nvPr>
        </p:nvSpPr>
        <p:spPr/>
        <p:txBody>
          <a:bodyPr/>
          <a:lstStyle/>
          <a:p>
            <a:fld id="{6474EC69-1401-4793-AD13-A2DDE2E68973}" type="datetime1">
              <a:rPr lang="en-AU" smtClean="0"/>
              <a:t>12/05/2024</a:t>
            </a:fld>
            <a:endParaRPr lang="en-US"/>
          </a:p>
        </p:txBody>
      </p:sp>
      <p:sp>
        <p:nvSpPr>
          <p:cNvPr id="9" name="Slide Number Placeholder 8"/>
          <p:cNvSpPr>
            <a:spLocks noGrp="1"/>
          </p:cNvSpPr>
          <p:nvPr>
            <p:ph type="sldNum" sz="quarter" idx="12"/>
          </p:nvPr>
        </p:nvSpPr>
        <p:spPr/>
        <p:txBody>
          <a:bodyPr/>
          <a:lstStyle/>
          <a:p>
            <a:fld id="{68DD787E-0D76-4BE9-B307-2B9A6D3E336C}" type="slidenum">
              <a:rPr lang="en-US" smtClean="0"/>
              <a:t>12</a:t>
            </a:fld>
            <a:endParaRPr lang="en-US"/>
          </a:p>
        </p:txBody>
      </p:sp>
      <p:sp>
        <p:nvSpPr>
          <p:cNvPr id="10" name="TextBox 9"/>
          <p:cNvSpPr txBox="1"/>
          <p:nvPr/>
        </p:nvSpPr>
        <p:spPr>
          <a:xfrm>
            <a:off x="1005114" y="1765629"/>
            <a:ext cx="4158674" cy="4401205"/>
          </a:xfrm>
          <a:prstGeom prst="rect">
            <a:avLst/>
          </a:prstGeom>
          <a:noFill/>
        </p:spPr>
        <p:txBody>
          <a:bodyPr wrap="square" rtlCol="0">
            <a:spAutoFit/>
          </a:bodyPr>
          <a:lstStyle/>
          <a:p>
            <a:pPr marL="342900" lvl="0" indent="-342900">
              <a:buFont typeface="Wingdings" panose="05000000000000000000" pitchFamily="2" charset="2"/>
              <a:buChar char="v"/>
            </a:pPr>
            <a:r>
              <a:rPr lang="en-US" sz="2000" dirty="0">
                <a:latin typeface="Cambria" panose="02040503050406030204" pitchFamily="18" charset="0"/>
                <a:ea typeface="Cambria" panose="02040503050406030204" pitchFamily="18" charset="0"/>
              </a:rPr>
              <a:t>Nhân viên trạng thái độc thân có khả năng nghỉ việc cao hơn nhân viên đã kết hôn.</a:t>
            </a:r>
          </a:p>
          <a:p>
            <a:pPr marL="342900" lvl="0" indent="-342900">
              <a:buFont typeface="Wingdings" panose="05000000000000000000" pitchFamily="2" charset="2"/>
              <a:buChar char="v"/>
            </a:pPr>
            <a:r>
              <a:rPr lang="en-US" sz="2000" dirty="0">
                <a:latin typeface="Cambria" panose="02040503050406030204" pitchFamily="18" charset="0"/>
                <a:ea typeface="Cambria" panose="02040503050406030204" pitchFamily="18" charset="0"/>
              </a:rPr>
              <a:t>Nhân viên được nhận mức lương cao hơn có xu hướng gắn bó với công ty hơn nhân viên nhận được mức lương thấp</a:t>
            </a:r>
            <a:r>
              <a:rPr lang="en-US" sz="2000" dirty="0" smtClean="0">
                <a:latin typeface="Cambria" panose="02040503050406030204" pitchFamily="18" charset="0"/>
                <a:ea typeface="Cambria" panose="02040503050406030204" pitchFamily="18" charset="0"/>
              </a:rPr>
              <a:t>.</a:t>
            </a:r>
          </a:p>
          <a:p>
            <a:pPr marL="342900" lvl="0" indent="-342900">
              <a:buFont typeface="Wingdings" panose="05000000000000000000" pitchFamily="2" charset="2"/>
              <a:buChar char="v"/>
            </a:pPr>
            <a:r>
              <a:rPr lang="vi-VN" sz="2000" dirty="0">
                <a:latin typeface="Cambria" panose="02040503050406030204" pitchFamily="18" charset="0"/>
                <a:ea typeface="Cambria" panose="02040503050406030204" pitchFamily="18" charset="0"/>
              </a:rPr>
              <a:t>Loại lao động trực tiếp có </a:t>
            </a:r>
            <a:r>
              <a:rPr lang="en-US" sz="2000" dirty="0" smtClean="0">
                <a:latin typeface="Cambria" panose="02040503050406030204" pitchFamily="18" charset="0"/>
                <a:ea typeface="Cambria" panose="02040503050406030204" pitchFamily="18" charset="0"/>
              </a:rPr>
              <a:t>khả năng</a:t>
            </a:r>
            <a:r>
              <a:rPr lang="vi-VN" sz="2000" dirty="0" smtClean="0">
                <a:latin typeface="Cambria" panose="02040503050406030204" pitchFamily="18" charset="0"/>
                <a:ea typeface="Cambria" panose="02040503050406030204" pitchFamily="18" charset="0"/>
              </a:rPr>
              <a:t> </a:t>
            </a:r>
            <a:r>
              <a:rPr lang="vi-VN" sz="2000" dirty="0">
                <a:latin typeface="Cambria" panose="02040503050406030204" pitchFamily="18" charset="0"/>
                <a:ea typeface="Cambria" panose="02040503050406030204" pitchFamily="18" charset="0"/>
              </a:rPr>
              <a:t>nghỉ việc cao hơn lao động gián </a:t>
            </a:r>
            <a:r>
              <a:rPr lang="vi-VN" sz="2000" dirty="0" smtClean="0">
                <a:latin typeface="Cambria" panose="02040503050406030204" pitchFamily="18" charset="0"/>
                <a:ea typeface="Cambria" panose="02040503050406030204" pitchFamily="18" charset="0"/>
              </a:rPr>
              <a:t>tiếp</a:t>
            </a:r>
            <a:r>
              <a:rPr lang="en-US" sz="2000" dirty="0" smtClean="0">
                <a:latin typeface="Cambria" panose="02040503050406030204" pitchFamily="18" charset="0"/>
                <a:ea typeface="Cambria" panose="02040503050406030204" pitchFamily="18" charset="0"/>
              </a:rPr>
              <a:t>.</a:t>
            </a:r>
            <a:endParaRPr lang="vi-VN" sz="2000" dirty="0">
              <a:latin typeface="Cambria" panose="02040503050406030204" pitchFamily="18" charset="0"/>
              <a:ea typeface="Cambria" panose="02040503050406030204" pitchFamily="18" charset="0"/>
            </a:endParaRPr>
          </a:p>
          <a:p>
            <a:pPr marL="342900" lvl="0" indent="-342900">
              <a:buFont typeface="Wingdings" panose="05000000000000000000" pitchFamily="2" charset="2"/>
              <a:buChar char="v"/>
            </a:pPr>
            <a:r>
              <a:rPr lang="vi-VN" sz="2000" dirty="0">
                <a:latin typeface="Cambria" panose="02040503050406030204" pitchFamily="18" charset="0"/>
                <a:ea typeface="Cambria" panose="02040503050406030204" pitchFamily="18" charset="0"/>
              </a:rPr>
              <a:t>Nhân viên không được nhận các khoản thưởng có xu hướng nghỉ việc cao </a:t>
            </a:r>
            <a:r>
              <a:rPr lang="vi-VN" sz="2000" dirty="0" smtClean="0">
                <a:latin typeface="Cambria" panose="02040503050406030204" pitchFamily="18" charset="0"/>
                <a:ea typeface="Cambria" panose="02040503050406030204" pitchFamily="18" charset="0"/>
              </a:rPr>
              <a:t>hơn</a:t>
            </a:r>
            <a:r>
              <a:rPr lang="en-US" sz="2000" dirty="0" smtClean="0">
                <a:latin typeface="Cambria" panose="02040503050406030204" pitchFamily="18" charset="0"/>
                <a:ea typeface="Cambria" panose="02040503050406030204" pitchFamily="18" charset="0"/>
              </a:rPr>
              <a:t>.</a:t>
            </a:r>
          </a:p>
          <a:p>
            <a:pPr marL="342900" lvl="0" indent="-342900">
              <a:buFont typeface="Wingdings" panose="05000000000000000000" pitchFamily="2" charset="2"/>
              <a:buChar char="v"/>
            </a:pPr>
            <a:endParaRPr lang="en-US" sz="2000" dirty="0">
              <a:latin typeface="Cambria" panose="02040503050406030204" pitchFamily="18" charset="0"/>
              <a:ea typeface="Cambria" panose="02040503050406030204" pitchFamily="18" charset="0"/>
            </a:endParaRPr>
          </a:p>
        </p:txBody>
      </p:sp>
      <p:pic>
        <p:nvPicPr>
          <p:cNvPr id="3" name="Picture 2"/>
          <p:cNvPicPr>
            <a:picLocks noChangeAspect="1"/>
          </p:cNvPicPr>
          <p:nvPr/>
        </p:nvPicPr>
        <p:blipFill>
          <a:blip r:embed="rId4"/>
          <a:stretch>
            <a:fillRect/>
          </a:stretch>
        </p:blipFill>
        <p:spPr>
          <a:xfrm>
            <a:off x="5278088" y="1304492"/>
            <a:ext cx="6255326" cy="5416983"/>
          </a:xfrm>
          <a:prstGeom prst="rect">
            <a:avLst/>
          </a:prstGeom>
        </p:spPr>
      </p:pic>
    </p:spTree>
    <p:extLst>
      <p:ext uri="{BB962C8B-B14F-4D97-AF65-F5344CB8AC3E}">
        <p14:creationId xmlns:p14="http://schemas.microsoft.com/office/powerpoint/2010/main" val="3308075666"/>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103" y="235972"/>
            <a:ext cx="10087898" cy="894735"/>
          </a:xfrm>
          <a:prstGeom prst="rect">
            <a:avLst/>
          </a:prstGeom>
          <a:solidFill>
            <a:srgbClr val="EF6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a:solidFill>
                  <a:schemeClr val="bg1"/>
                </a:solidFill>
                <a:latin typeface="Cambria" panose="02040503050406030204" pitchFamily="18" charset="0"/>
                <a:ea typeface="Cambria" panose="02040503050406030204" pitchFamily="18" charset="0"/>
              </a:rPr>
              <a:t>3</a:t>
            </a:r>
            <a:r>
              <a:rPr lang="en-AS" sz="3500" b="1" dirty="0" smtClean="0">
                <a:solidFill>
                  <a:schemeClr val="bg1"/>
                </a:solidFill>
                <a:latin typeface="Cambria" panose="02040503050406030204" pitchFamily="18" charset="0"/>
                <a:ea typeface="Cambria" panose="02040503050406030204" pitchFamily="18" charset="0"/>
              </a:rPr>
              <a:t>. </a:t>
            </a:r>
            <a:r>
              <a:rPr lang="vi-VN" sz="3500" b="1" dirty="0" smtClean="0">
                <a:solidFill>
                  <a:schemeClr val="bg1"/>
                </a:solidFill>
                <a:latin typeface="Cambria" panose="02040503050406030204" pitchFamily="18" charset="0"/>
                <a:ea typeface="Cambria" panose="02040503050406030204" pitchFamily="18" charset="0"/>
              </a:rPr>
              <a:t>T</a:t>
            </a:r>
            <a:r>
              <a:rPr lang="en-AS" sz="3500" b="1" dirty="0" smtClean="0">
                <a:solidFill>
                  <a:schemeClr val="bg1"/>
                </a:solidFill>
                <a:latin typeface="Cambria" panose="02040503050406030204" pitchFamily="18" charset="0"/>
                <a:ea typeface="Cambria" panose="02040503050406030204" pitchFamily="18" charset="0"/>
              </a:rPr>
              <a:t>iền xử lý dữ liệu</a:t>
            </a:r>
          </a:p>
        </p:txBody>
      </p:sp>
      <p:pic>
        <p:nvPicPr>
          <p:cNvPr id="34" name="Picture 33"/>
          <p:cNvPicPr>
            <a:picLocks noChangeAspect="1"/>
          </p:cNvPicPr>
          <p:nvPr/>
        </p:nvPicPr>
        <p:blipFill>
          <a:blip r:embed="rId3"/>
          <a:stretch>
            <a:fillRect/>
          </a:stretch>
        </p:blipFill>
        <p:spPr>
          <a:xfrm>
            <a:off x="254000" y="1"/>
            <a:ext cx="1850100" cy="1576112"/>
          </a:xfrm>
          <a:prstGeom prst="rect">
            <a:avLst/>
          </a:prstGeom>
        </p:spPr>
      </p:pic>
      <p:sp>
        <p:nvSpPr>
          <p:cNvPr id="4" name="TextBox 3"/>
          <p:cNvSpPr txBox="1"/>
          <p:nvPr/>
        </p:nvSpPr>
        <p:spPr>
          <a:xfrm>
            <a:off x="932342" y="1478795"/>
            <a:ext cx="4296199" cy="523220"/>
          </a:xfrm>
          <a:prstGeom prst="rect">
            <a:avLst/>
          </a:prstGeom>
          <a:noFill/>
        </p:spPr>
        <p:txBody>
          <a:bodyPr wrap="square" rtlCol="0">
            <a:spAutoFit/>
          </a:bodyPr>
          <a:lstStyle/>
          <a:p>
            <a:r>
              <a:rPr lang="en-AS" sz="2800" dirty="0" smtClean="0">
                <a:latin typeface="Cambria" panose="02040503050406030204" pitchFamily="18" charset="0"/>
                <a:ea typeface="Cambria" panose="02040503050406030204" pitchFamily="18" charset="0"/>
              </a:rPr>
              <a:t>Sau khi tiền xử lý</a:t>
            </a:r>
            <a:endParaRPr lang="en-US" sz="2800" dirty="0">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4"/>
          <a:stretch>
            <a:fillRect/>
          </a:stretch>
        </p:blipFill>
        <p:spPr>
          <a:xfrm>
            <a:off x="932342" y="2228459"/>
            <a:ext cx="10327317" cy="3547425"/>
          </a:xfrm>
          <a:prstGeom prst="rect">
            <a:avLst/>
          </a:prstGeom>
          <a:ln w="12700">
            <a:solidFill>
              <a:schemeClr val="tx1"/>
            </a:solidFill>
          </a:ln>
        </p:spPr>
      </p:pic>
      <p:sp>
        <p:nvSpPr>
          <p:cNvPr id="8" name="Date Placeholder 7"/>
          <p:cNvSpPr>
            <a:spLocks noGrp="1"/>
          </p:cNvSpPr>
          <p:nvPr>
            <p:ph type="dt" sz="half" idx="10"/>
          </p:nvPr>
        </p:nvSpPr>
        <p:spPr/>
        <p:txBody>
          <a:bodyPr/>
          <a:lstStyle/>
          <a:p>
            <a:fld id="{79A40C9B-9EA1-409D-9B05-030785A1FDB9}" type="datetime1">
              <a:rPr lang="en-AU" smtClean="0"/>
              <a:t>12/05/2024</a:t>
            </a:fld>
            <a:endParaRPr lang="en-US"/>
          </a:p>
        </p:txBody>
      </p:sp>
      <p:sp>
        <p:nvSpPr>
          <p:cNvPr id="10" name="Slide Number Placeholder 9"/>
          <p:cNvSpPr>
            <a:spLocks noGrp="1"/>
          </p:cNvSpPr>
          <p:nvPr>
            <p:ph type="sldNum" sz="quarter" idx="12"/>
          </p:nvPr>
        </p:nvSpPr>
        <p:spPr/>
        <p:txBody>
          <a:bodyPr/>
          <a:lstStyle/>
          <a:p>
            <a:fld id="{68DD787E-0D76-4BE9-B307-2B9A6D3E336C}" type="slidenum">
              <a:rPr lang="en-US" smtClean="0"/>
              <a:t>13</a:t>
            </a:fld>
            <a:endParaRPr lang="en-US"/>
          </a:p>
        </p:txBody>
      </p:sp>
    </p:spTree>
    <p:extLst>
      <p:ext uri="{BB962C8B-B14F-4D97-AF65-F5344CB8AC3E}">
        <p14:creationId xmlns:p14="http://schemas.microsoft.com/office/powerpoint/2010/main" val="1361977116"/>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103" y="235972"/>
            <a:ext cx="10087898" cy="894735"/>
          </a:xfrm>
          <a:prstGeom prst="rect">
            <a:avLst/>
          </a:prstGeom>
          <a:solidFill>
            <a:srgbClr val="EF6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S" sz="3500" b="1" dirty="0">
                <a:solidFill>
                  <a:schemeClr val="bg1"/>
                </a:solidFill>
                <a:latin typeface="Cambria" panose="02040503050406030204" pitchFamily="18" charset="0"/>
                <a:ea typeface="Cambria" panose="02040503050406030204" pitchFamily="18" charset="0"/>
              </a:rPr>
              <a:t>4</a:t>
            </a:r>
            <a:r>
              <a:rPr lang="en-AS" sz="3500" b="1" dirty="0" smtClean="0">
                <a:solidFill>
                  <a:schemeClr val="bg1"/>
                </a:solidFill>
                <a:latin typeface="Cambria" panose="02040503050406030204" pitchFamily="18" charset="0"/>
                <a:ea typeface="Cambria" panose="02040503050406030204" pitchFamily="18" charset="0"/>
              </a:rPr>
              <a:t>. </a:t>
            </a:r>
            <a:r>
              <a:rPr lang="en-AS" sz="3500" b="1" dirty="0">
                <a:solidFill>
                  <a:schemeClr val="bg1"/>
                </a:solidFill>
                <a:latin typeface="Cambria" panose="02040503050406030204" pitchFamily="18" charset="0"/>
                <a:ea typeface="Cambria" panose="02040503050406030204" pitchFamily="18" charset="0"/>
              </a:rPr>
              <a:t>Xây dựng và tinh chỉnh mô hình</a:t>
            </a:r>
            <a:endParaRPr lang="en-US" sz="3500" b="1" dirty="0">
              <a:solidFill>
                <a:schemeClr val="bg1"/>
              </a:solidFill>
              <a:effectLst/>
              <a:latin typeface="Cambria" panose="02040503050406030204" pitchFamily="18" charset="0"/>
              <a:ea typeface="Cambria" panose="02040503050406030204" pitchFamily="18" charset="0"/>
            </a:endParaRPr>
          </a:p>
        </p:txBody>
      </p:sp>
      <p:pic>
        <p:nvPicPr>
          <p:cNvPr id="34" name="Picture 33"/>
          <p:cNvPicPr>
            <a:picLocks noChangeAspect="1"/>
          </p:cNvPicPr>
          <p:nvPr/>
        </p:nvPicPr>
        <p:blipFill>
          <a:blip r:embed="rId2"/>
          <a:stretch>
            <a:fillRect/>
          </a:stretch>
        </p:blipFill>
        <p:spPr>
          <a:xfrm>
            <a:off x="254000" y="1"/>
            <a:ext cx="1850100" cy="1576112"/>
          </a:xfrm>
          <a:prstGeom prst="rect">
            <a:avLst/>
          </a:prstGeom>
        </p:spPr>
      </p:pic>
      <p:sp>
        <p:nvSpPr>
          <p:cNvPr id="3" name="TextBox 2"/>
          <p:cNvSpPr txBox="1"/>
          <p:nvPr/>
        </p:nvSpPr>
        <p:spPr>
          <a:xfrm>
            <a:off x="1577340" y="1479713"/>
            <a:ext cx="7181385" cy="523220"/>
          </a:xfrm>
          <a:prstGeom prst="rect">
            <a:avLst/>
          </a:prstGeom>
          <a:noFill/>
        </p:spPr>
        <p:txBody>
          <a:bodyPr wrap="square" rtlCol="0">
            <a:spAutoFit/>
          </a:bodyPr>
          <a:lstStyle/>
          <a:p>
            <a:r>
              <a:rPr lang="en-AS" sz="2800" dirty="0" smtClean="0">
                <a:latin typeface="Cambria" panose="02040503050406030204" pitchFamily="18" charset="0"/>
                <a:ea typeface="Cambria" panose="02040503050406030204" pitchFamily="18" charset="0"/>
              </a:rPr>
              <a:t>Thực hiện huấn luyện mô hình</a:t>
            </a:r>
            <a:endParaRPr lang="en-US" sz="2800" dirty="0">
              <a:latin typeface="Cambria" panose="02040503050406030204" pitchFamily="18" charset="0"/>
              <a:ea typeface="Cambria" panose="02040503050406030204" pitchFamily="18" charset="0"/>
            </a:endParaRPr>
          </a:p>
        </p:txBody>
      </p:sp>
      <p:sp>
        <p:nvSpPr>
          <p:cNvPr id="8" name="Date Placeholder 7"/>
          <p:cNvSpPr>
            <a:spLocks noGrp="1"/>
          </p:cNvSpPr>
          <p:nvPr>
            <p:ph type="dt" sz="half" idx="10"/>
          </p:nvPr>
        </p:nvSpPr>
        <p:spPr/>
        <p:txBody>
          <a:bodyPr/>
          <a:lstStyle/>
          <a:p>
            <a:fld id="{2D66E7EC-4080-42C4-9971-0F3B9442CDDD}" type="datetime1">
              <a:rPr lang="en-AU" smtClean="0"/>
              <a:t>12/05/2024</a:t>
            </a:fld>
            <a:endParaRPr lang="en-US"/>
          </a:p>
        </p:txBody>
      </p:sp>
      <p:sp>
        <p:nvSpPr>
          <p:cNvPr id="10" name="Slide Number Placeholder 9"/>
          <p:cNvSpPr>
            <a:spLocks noGrp="1"/>
          </p:cNvSpPr>
          <p:nvPr>
            <p:ph type="sldNum" sz="quarter" idx="12"/>
          </p:nvPr>
        </p:nvSpPr>
        <p:spPr/>
        <p:txBody>
          <a:bodyPr/>
          <a:lstStyle/>
          <a:p>
            <a:fld id="{68DD787E-0D76-4BE9-B307-2B9A6D3E336C}" type="slidenum">
              <a:rPr lang="en-US" smtClean="0"/>
              <a:t>14</a:t>
            </a:fld>
            <a:endParaRPr lang="en-US"/>
          </a:p>
        </p:txBody>
      </p:sp>
      <p:pic>
        <p:nvPicPr>
          <p:cNvPr id="15" name="Picture 14"/>
          <p:cNvPicPr>
            <a:picLocks noChangeAspect="1"/>
          </p:cNvPicPr>
          <p:nvPr/>
        </p:nvPicPr>
        <p:blipFill>
          <a:blip r:embed="rId3"/>
          <a:stretch>
            <a:fillRect/>
          </a:stretch>
        </p:blipFill>
        <p:spPr>
          <a:xfrm>
            <a:off x="1577341" y="2974566"/>
            <a:ext cx="8797443" cy="3309595"/>
          </a:xfrm>
          <a:prstGeom prst="rect">
            <a:avLst/>
          </a:prstGeom>
          <a:ln w="12700">
            <a:solidFill>
              <a:schemeClr val="tx1"/>
            </a:solidFill>
          </a:ln>
        </p:spPr>
      </p:pic>
      <p:pic>
        <p:nvPicPr>
          <p:cNvPr id="16" name="Picture 15"/>
          <p:cNvPicPr>
            <a:picLocks noChangeAspect="1"/>
          </p:cNvPicPr>
          <p:nvPr/>
        </p:nvPicPr>
        <p:blipFill>
          <a:blip r:embed="rId4"/>
          <a:stretch>
            <a:fillRect/>
          </a:stretch>
        </p:blipFill>
        <p:spPr>
          <a:xfrm>
            <a:off x="1577340" y="2206369"/>
            <a:ext cx="8797444" cy="768197"/>
          </a:xfrm>
          <a:prstGeom prst="rect">
            <a:avLst/>
          </a:prstGeom>
          <a:ln w="12700">
            <a:solidFill>
              <a:schemeClr val="tx1"/>
            </a:solidFill>
          </a:ln>
        </p:spPr>
      </p:pic>
    </p:spTree>
    <p:extLst>
      <p:ext uri="{BB962C8B-B14F-4D97-AF65-F5344CB8AC3E}">
        <p14:creationId xmlns:p14="http://schemas.microsoft.com/office/powerpoint/2010/main" val="1303502644"/>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103" y="235972"/>
            <a:ext cx="10087898" cy="894735"/>
          </a:xfrm>
          <a:prstGeom prst="rect">
            <a:avLst/>
          </a:prstGeom>
          <a:solidFill>
            <a:srgbClr val="EF6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S" sz="3500" b="1" dirty="0" smtClean="0">
                <a:solidFill>
                  <a:schemeClr val="bg1"/>
                </a:solidFill>
                <a:latin typeface="Cambria" panose="02040503050406030204" pitchFamily="18" charset="0"/>
                <a:ea typeface="Cambria" panose="02040503050406030204" pitchFamily="18" charset="0"/>
              </a:rPr>
              <a:t>5. Đánh giá mô hình</a:t>
            </a:r>
          </a:p>
        </p:txBody>
      </p:sp>
      <p:pic>
        <p:nvPicPr>
          <p:cNvPr id="34" name="Picture 33"/>
          <p:cNvPicPr>
            <a:picLocks noChangeAspect="1"/>
          </p:cNvPicPr>
          <p:nvPr/>
        </p:nvPicPr>
        <p:blipFill>
          <a:blip r:embed="rId3"/>
          <a:stretch>
            <a:fillRect/>
          </a:stretch>
        </p:blipFill>
        <p:spPr>
          <a:xfrm>
            <a:off x="254000" y="1"/>
            <a:ext cx="1850100" cy="1576112"/>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986908375"/>
              </p:ext>
            </p:extLst>
          </p:nvPr>
        </p:nvGraphicFramePr>
        <p:xfrm>
          <a:off x="1303306" y="1584683"/>
          <a:ext cx="9701560" cy="4557060"/>
        </p:xfrm>
        <a:graphic>
          <a:graphicData uri="http://schemas.openxmlformats.org/drawingml/2006/table">
            <a:tbl>
              <a:tblPr firstRow="1" firstCol="1" bandRow="1">
                <a:tableStyleId>{0E3FDE45-AF77-4B5C-9715-49D594BDF05E}</a:tableStyleId>
              </a:tblPr>
              <a:tblGrid>
                <a:gridCol w="3139053">
                  <a:extLst>
                    <a:ext uri="{9D8B030D-6E8A-4147-A177-3AD203B41FA5}">
                      <a16:colId xmlns:a16="http://schemas.microsoft.com/office/drawing/2014/main" val="1710753927"/>
                    </a:ext>
                  </a:extLst>
                </a:gridCol>
                <a:gridCol w="1413624">
                  <a:extLst>
                    <a:ext uri="{9D8B030D-6E8A-4147-A177-3AD203B41FA5}">
                      <a16:colId xmlns:a16="http://schemas.microsoft.com/office/drawing/2014/main" val="994525291"/>
                    </a:ext>
                  </a:extLst>
                </a:gridCol>
                <a:gridCol w="2963308">
                  <a:extLst>
                    <a:ext uri="{9D8B030D-6E8A-4147-A177-3AD203B41FA5}">
                      <a16:colId xmlns:a16="http://schemas.microsoft.com/office/drawing/2014/main" val="134303700"/>
                    </a:ext>
                  </a:extLst>
                </a:gridCol>
                <a:gridCol w="2185575">
                  <a:extLst>
                    <a:ext uri="{9D8B030D-6E8A-4147-A177-3AD203B41FA5}">
                      <a16:colId xmlns:a16="http://schemas.microsoft.com/office/drawing/2014/main" val="2416747401"/>
                    </a:ext>
                  </a:extLst>
                </a:gridCol>
              </a:tblGrid>
              <a:tr h="506340">
                <a:tc gridSpan="2">
                  <a:txBody>
                    <a:bodyPr/>
                    <a:lstStyle/>
                    <a:p>
                      <a:pPr algn="just">
                        <a:lnSpc>
                          <a:spcPct val="120000"/>
                        </a:lnSpc>
                        <a:spcBef>
                          <a:spcPts val="720"/>
                        </a:spcBef>
                        <a:spcAft>
                          <a:spcPts val="720"/>
                        </a:spcAft>
                      </a:pPr>
                      <a:r>
                        <a:rPr lang="en-AS" sz="2400" dirty="0">
                          <a:effectLst/>
                          <a:latin typeface="Cambria" panose="02040503050406030204" pitchFamily="18" charset="0"/>
                          <a:ea typeface="Cambria" panose="02040503050406030204" pitchFamily="18" charset="0"/>
                        </a:rPr>
                        <a:t> </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hMerge="1">
                  <a:txBody>
                    <a:bodyPr/>
                    <a:lstStyle/>
                    <a:p>
                      <a:endParaRPr lang="en-US"/>
                    </a:p>
                  </a:txBody>
                  <a:tcPr/>
                </a:tc>
                <a:tc>
                  <a:txBody>
                    <a:bodyPr/>
                    <a:lstStyle/>
                    <a:p>
                      <a:pPr algn="ctr">
                        <a:lnSpc>
                          <a:spcPct val="120000"/>
                        </a:lnSpc>
                        <a:spcBef>
                          <a:spcPts val="720"/>
                        </a:spcBef>
                        <a:spcAft>
                          <a:spcPts val="720"/>
                        </a:spcAft>
                      </a:pPr>
                      <a:r>
                        <a:rPr lang="en-AS" sz="2400" dirty="0">
                          <a:effectLst/>
                          <a:latin typeface="Cambria" panose="02040503050406030204" pitchFamily="18" charset="0"/>
                          <a:ea typeface="Cambria" panose="02040503050406030204" pitchFamily="18" charset="0"/>
                        </a:rPr>
                        <a:t>Hồi quy Logistics</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20000"/>
                        </a:lnSpc>
                        <a:spcBef>
                          <a:spcPts val="720"/>
                        </a:spcBef>
                        <a:spcAft>
                          <a:spcPts val="720"/>
                        </a:spcAft>
                      </a:pPr>
                      <a:r>
                        <a:rPr lang="en-AS" sz="2400" dirty="0">
                          <a:effectLst/>
                          <a:latin typeface="Cambria" panose="02040503050406030204" pitchFamily="18" charset="0"/>
                          <a:ea typeface="Cambria" panose="02040503050406030204" pitchFamily="18" charset="0"/>
                        </a:rPr>
                        <a:t>SVM</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84909897"/>
                  </a:ext>
                </a:extLst>
              </a:tr>
              <a:tr h="506340">
                <a:tc rowSpan="4">
                  <a:txBody>
                    <a:bodyPr/>
                    <a:lstStyle/>
                    <a:p>
                      <a:pPr>
                        <a:lnSpc>
                          <a:spcPct val="120000"/>
                        </a:lnSpc>
                        <a:spcBef>
                          <a:spcPts val="720"/>
                        </a:spcBef>
                        <a:spcAft>
                          <a:spcPts val="720"/>
                        </a:spcAft>
                      </a:pPr>
                      <a:r>
                        <a:rPr lang="en-AS" sz="2400" b="0" dirty="0">
                          <a:effectLst/>
                          <a:latin typeface="Cambria" panose="02040503050406030204" pitchFamily="18" charset="0"/>
                          <a:ea typeface="Cambria" panose="02040503050406030204" pitchFamily="18" charset="0"/>
                        </a:rPr>
                        <a:t>Mã hoá bằng phương pháp dummy + LabelEncoder</a:t>
                      </a:r>
                      <a:endParaRPr lang="en-US" sz="24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just">
                        <a:lnSpc>
                          <a:spcPct val="120000"/>
                        </a:lnSpc>
                        <a:spcBef>
                          <a:spcPts val="720"/>
                        </a:spcBef>
                        <a:spcAft>
                          <a:spcPts val="720"/>
                        </a:spcAft>
                      </a:pPr>
                      <a:r>
                        <a:rPr lang="en-US" sz="2400" i="1" dirty="0">
                          <a:effectLst/>
                          <a:latin typeface="Cambria" panose="02040503050406030204" pitchFamily="18" charset="0"/>
                          <a:ea typeface="Cambria" panose="02040503050406030204" pitchFamily="18" charset="0"/>
                        </a:rPr>
                        <a:t>accuracy</a:t>
                      </a:r>
                      <a:endParaRPr lang="en-US" sz="2400" i="1"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20000"/>
                        </a:lnSpc>
                        <a:spcBef>
                          <a:spcPts val="720"/>
                        </a:spcBef>
                        <a:spcAft>
                          <a:spcPts val="720"/>
                        </a:spcAft>
                      </a:pPr>
                      <a:r>
                        <a:rPr lang="en-AS" sz="2400" dirty="0" smtClean="0">
                          <a:effectLst/>
                          <a:latin typeface="Cambria" panose="02040503050406030204" pitchFamily="18" charset="0"/>
                          <a:ea typeface="Cambria" panose="02040503050406030204" pitchFamily="18" charset="0"/>
                          <a:cs typeface="Times New Roman" panose="02020603050405020304" pitchFamily="18" charset="0"/>
                        </a:rPr>
                        <a:t>0.76</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20000"/>
                        </a:lnSpc>
                        <a:spcBef>
                          <a:spcPts val="720"/>
                        </a:spcBef>
                        <a:spcAft>
                          <a:spcPts val="720"/>
                        </a:spcAft>
                      </a:pPr>
                      <a:r>
                        <a:rPr lang="en-AS" sz="2400" dirty="0" smtClean="0">
                          <a:effectLst/>
                          <a:latin typeface="Cambria" panose="02040503050406030204" pitchFamily="18" charset="0"/>
                          <a:ea typeface="Cambria" panose="02040503050406030204" pitchFamily="18" charset="0"/>
                        </a:rPr>
                        <a:t>0.88</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10326772"/>
                  </a:ext>
                </a:extLst>
              </a:tr>
              <a:tr h="506340">
                <a:tc vMerge="1">
                  <a:txBody>
                    <a:bodyPr/>
                    <a:lstStyle/>
                    <a:p>
                      <a:endParaRPr lang="en-US"/>
                    </a:p>
                  </a:txBody>
                  <a:tcPr/>
                </a:tc>
                <a:tc>
                  <a:txBody>
                    <a:bodyPr/>
                    <a:lstStyle/>
                    <a:p>
                      <a:pPr algn="just">
                        <a:lnSpc>
                          <a:spcPct val="120000"/>
                        </a:lnSpc>
                        <a:spcBef>
                          <a:spcPts val="720"/>
                        </a:spcBef>
                        <a:spcAft>
                          <a:spcPts val="720"/>
                        </a:spcAft>
                      </a:pPr>
                      <a:r>
                        <a:rPr lang="en-US" sz="2400" i="1" dirty="0">
                          <a:effectLst/>
                          <a:latin typeface="Cambria" panose="02040503050406030204" pitchFamily="18" charset="0"/>
                          <a:ea typeface="Cambria" panose="02040503050406030204" pitchFamily="18" charset="0"/>
                        </a:rPr>
                        <a:t>precision</a:t>
                      </a:r>
                      <a:endParaRPr lang="en-US" sz="2400" i="1"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20000"/>
                        </a:lnSpc>
                        <a:spcBef>
                          <a:spcPts val="720"/>
                        </a:spcBef>
                        <a:spcAft>
                          <a:spcPts val="720"/>
                        </a:spcAft>
                      </a:pPr>
                      <a:r>
                        <a:rPr lang="en-AS" sz="2400" dirty="0" smtClean="0">
                          <a:effectLst/>
                          <a:latin typeface="Cambria" panose="02040503050406030204" pitchFamily="18" charset="0"/>
                          <a:ea typeface="Cambria" panose="02040503050406030204" pitchFamily="18" charset="0"/>
                          <a:cs typeface="Times New Roman" panose="02020603050405020304" pitchFamily="18" charset="0"/>
                        </a:rPr>
                        <a:t>0.76</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20000"/>
                        </a:lnSpc>
                        <a:spcBef>
                          <a:spcPts val="720"/>
                        </a:spcBef>
                        <a:spcAft>
                          <a:spcPts val="720"/>
                        </a:spcAft>
                      </a:pPr>
                      <a:r>
                        <a:rPr lang="en-AS" sz="2400" dirty="0" smtClean="0">
                          <a:effectLst/>
                          <a:latin typeface="Cambria" panose="02040503050406030204" pitchFamily="18" charset="0"/>
                          <a:ea typeface="Cambria" panose="02040503050406030204" pitchFamily="18" charset="0"/>
                        </a:rPr>
                        <a:t>0.88</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8297395"/>
                  </a:ext>
                </a:extLst>
              </a:tr>
              <a:tr h="506340">
                <a:tc vMerge="1">
                  <a:txBody>
                    <a:bodyPr/>
                    <a:lstStyle/>
                    <a:p>
                      <a:endParaRPr lang="en-US"/>
                    </a:p>
                  </a:txBody>
                  <a:tcPr/>
                </a:tc>
                <a:tc>
                  <a:txBody>
                    <a:bodyPr/>
                    <a:lstStyle/>
                    <a:p>
                      <a:pPr algn="just">
                        <a:lnSpc>
                          <a:spcPct val="120000"/>
                        </a:lnSpc>
                        <a:spcBef>
                          <a:spcPts val="720"/>
                        </a:spcBef>
                        <a:spcAft>
                          <a:spcPts val="720"/>
                        </a:spcAft>
                      </a:pPr>
                      <a:r>
                        <a:rPr lang="en-US" sz="2400" i="1" dirty="0">
                          <a:effectLst/>
                          <a:latin typeface="Cambria" panose="02040503050406030204" pitchFamily="18" charset="0"/>
                          <a:ea typeface="Cambria" panose="02040503050406030204" pitchFamily="18" charset="0"/>
                        </a:rPr>
                        <a:t>recall</a:t>
                      </a:r>
                      <a:endParaRPr lang="en-US" sz="2400" i="1"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20000"/>
                        </a:lnSpc>
                        <a:spcBef>
                          <a:spcPts val="720"/>
                        </a:spcBef>
                        <a:spcAft>
                          <a:spcPts val="720"/>
                        </a:spcAft>
                      </a:pPr>
                      <a:r>
                        <a:rPr lang="en-AS" sz="2400" dirty="0" smtClean="0">
                          <a:effectLst/>
                          <a:latin typeface="Cambria" panose="02040503050406030204" pitchFamily="18" charset="0"/>
                          <a:ea typeface="Cambria" panose="02040503050406030204" pitchFamily="18" charset="0"/>
                          <a:cs typeface="Times New Roman" panose="02020603050405020304" pitchFamily="18" charset="0"/>
                        </a:rPr>
                        <a:t>0.76</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20000"/>
                        </a:lnSpc>
                        <a:spcBef>
                          <a:spcPts val="720"/>
                        </a:spcBef>
                        <a:spcAft>
                          <a:spcPts val="720"/>
                        </a:spcAft>
                      </a:pPr>
                      <a:r>
                        <a:rPr lang="en-AS" sz="2400" dirty="0" smtClean="0">
                          <a:effectLst/>
                          <a:latin typeface="Cambria" panose="02040503050406030204" pitchFamily="18" charset="0"/>
                          <a:ea typeface="Cambria" panose="02040503050406030204" pitchFamily="18" charset="0"/>
                        </a:rPr>
                        <a:t>0.88</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91160283"/>
                  </a:ext>
                </a:extLst>
              </a:tr>
              <a:tr h="506340">
                <a:tc vMerge="1">
                  <a:txBody>
                    <a:bodyPr/>
                    <a:lstStyle/>
                    <a:p>
                      <a:endParaRPr lang="en-US"/>
                    </a:p>
                  </a:txBody>
                  <a:tcPr/>
                </a:tc>
                <a:tc>
                  <a:txBody>
                    <a:bodyPr/>
                    <a:lstStyle/>
                    <a:p>
                      <a:pPr algn="just">
                        <a:lnSpc>
                          <a:spcPct val="120000"/>
                        </a:lnSpc>
                        <a:spcBef>
                          <a:spcPts val="720"/>
                        </a:spcBef>
                        <a:spcAft>
                          <a:spcPts val="720"/>
                        </a:spcAft>
                      </a:pPr>
                      <a:r>
                        <a:rPr lang="en-US" sz="2400" i="1" dirty="0">
                          <a:effectLst/>
                          <a:latin typeface="Cambria" panose="02040503050406030204" pitchFamily="18" charset="0"/>
                          <a:ea typeface="Cambria" panose="02040503050406030204" pitchFamily="18" charset="0"/>
                        </a:rPr>
                        <a:t>f1-score</a:t>
                      </a:r>
                      <a:endParaRPr lang="en-US" sz="2400" i="1"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20000"/>
                        </a:lnSpc>
                        <a:spcBef>
                          <a:spcPts val="720"/>
                        </a:spcBef>
                        <a:spcAft>
                          <a:spcPts val="720"/>
                        </a:spcAft>
                      </a:pPr>
                      <a:r>
                        <a:rPr lang="en-AS" sz="2400" dirty="0" smtClean="0">
                          <a:effectLst/>
                          <a:latin typeface="Cambria" panose="02040503050406030204" pitchFamily="18" charset="0"/>
                          <a:ea typeface="Cambria" panose="02040503050406030204" pitchFamily="18" charset="0"/>
                          <a:cs typeface="Times New Roman" panose="02020603050405020304" pitchFamily="18" charset="0"/>
                        </a:rPr>
                        <a:t>0.75</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20000"/>
                        </a:lnSpc>
                        <a:spcBef>
                          <a:spcPts val="720"/>
                        </a:spcBef>
                        <a:spcAft>
                          <a:spcPts val="720"/>
                        </a:spcAft>
                      </a:pPr>
                      <a:r>
                        <a:rPr lang="en-AS" sz="2400" dirty="0" smtClean="0">
                          <a:effectLst/>
                          <a:latin typeface="Cambria" panose="02040503050406030204" pitchFamily="18" charset="0"/>
                          <a:ea typeface="Cambria" panose="02040503050406030204" pitchFamily="18" charset="0"/>
                        </a:rPr>
                        <a:t>0.88</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9857314"/>
                  </a:ext>
                </a:extLst>
              </a:tr>
              <a:tr h="506340">
                <a:tc rowSpan="4">
                  <a:txBody>
                    <a:bodyPr/>
                    <a:lstStyle/>
                    <a:p>
                      <a:pPr>
                        <a:lnSpc>
                          <a:spcPct val="120000"/>
                        </a:lnSpc>
                        <a:spcBef>
                          <a:spcPts val="720"/>
                        </a:spcBef>
                        <a:spcAft>
                          <a:spcPts val="720"/>
                        </a:spcAft>
                      </a:pPr>
                      <a:r>
                        <a:rPr lang="en-AS" sz="2400" b="0" dirty="0">
                          <a:effectLst/>
                          <a:latin typeface="Cambria" panose="02040503050406030204" pitchFamily="18" charset="0"/>
                          <a:ea typeface="Cambria" panose="02040503050406030204" pitchFamily="18" charset="0"/>
                        </a:rPr>
                        <a:t>Mã hoá bằng phương pháp LabelEncoder</a:t>
                      </a:r>
                      <a:endParaRPr lang="en-US" sz="24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just">
                        <a:lnSpc>
                          <a:spcPct val="120000"/>
                        </a:lnSpc>
                        <a:spcBef>
                          <a:spcPts val="720"/>
                        </a:spcBef>
                        <a:spcAft>
                          <a:spcPts val="720"/>
                        </a:spcAft>
                      </a:pPr>
                      <a:r>
                        <a:rPr lang="en-US" sz="2400" i="1" dirty="0">
                          <a:effectLst/>
                          <a:latin typeface="Cambria" panose="02040503050406030204" pitchFamily="18" charset="0"/>
                          <a:ea typeface="Cambria" panose="02040503050406030204" pitchFamily="18" charset="0"/>
                        </a:rPr>
                        <a:t>accuracy</a:t>
                      </a:r>
                      <a:endParaRPr lang="en-US" sz="2400" i="1"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20000"/>
                        </a:lnSpc>
                        <a:spcBef>
                          <a:spcPts val="720"/>
                        </a:spcBef>
                        <a:spcAft>
                          <a:spcPts val="720"/>
                        </a:spcAft>
                      </a:pPr>
                      <a:r>
                        <a:rPr lang="en-AS" sz="2400" dirty="0">
                          <a:effectLst/>
                          <a:latin typeface="Cambria" panose="02040503050406030204" pitchFamily="18" charset="0"/>
                          <a:ea typeface="Cambria" panose="02040503050406030204" pitchFamily="18" charset="0"/>
                        </a:rPr>
                        <a:t>0.74</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20000"/>
                        </a:lnSpc>
                        <a:spcBef>
                          <a:spcPts val="720"/>
                        </a:spcBef>
                        <a:spcAft>
                          <a:spcPts val="720"/>
                        </a:spcAft>
                      </a:pPr>
                      <a:r>
                        <a:rPr lang="en-AS" sz="2400" dirty="0">
                          <a:effectLst/>
                          <a:latin typeface="Cambria" panose="02040503050406030204" pitchFamily="18" charset="0"/>
                          <a:ea typeface="Cambria" panose="02040503050406030204" pitchFamily="18" charset="0"/>
                        </a:rPr>
                        <a:t>0.81</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4589683"/>
                  </a:ext>
                </a:extLst>
              </a:tr>
              <a:tr h="506340">
                <a:tc vMerge="1">
                  <a:txBody>
                    <a:bodyPr/>
                    <a:lstStyle/>
                    <a:p>
                      <a:endParaRPr lang="en-US"/>
                    </a:p>
                  </a:txBody>
                  <a:tcPr/>
                </a:tc>
                <a:tc>
                  <a:txBody>
                    <a:bodyPr/>
                    <a:lstStyle/>
                    <a:p>
                      <a:pPr algn="just">
                        <a:lnSpc>
                          <a:spcPct val="120000"/>
                        </a:lnSpc>
                        <a:spcBef>
                          <a:spcPts val="720"/>
                        </a:spcBef>
                        <a:spcAft>
                          <a:spcPts val="720"/>
                        </a:spcAft>
                      </a:pPr>
                      <a:r>
                        <a:rPr lang="en-US" sz="2400" i="1" dirty="0">
                          <a:effectLst/>
                          <a:latin typeface="Cambria" panose="02040503050406030204" pitchFamily="18" charset="0"/>
                          <a:ea typeface="Cambria" panose="02040503050406030204" pitchFamily="18" charset="0"/>
                        </a:rPr>
                        <a:t>precision</a:t>
                      </a:r>
                      <a:endParaRPr lang="en-US" sz="2400" i="1"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20000"/>
                        </a:lnSpc>
                        <a:spcBef>
                          <a:spcPts val="720"/>
                        </a:spcBef>
                        <a:spcAft>
                          <a:spcPts val="720"/>
                        </a:spcAft>
                      </a:pPr>
                      <a:r>
                        <a:rPr lang="en-AS" sz="2400" dirty="0">
                          <a:effectLst/>
                          <a:latin typeface="Cambria" panose="02040503050406030204" pitchFamily="18" charset="0"/>
                          <a:ea typeface="Cambria" panose="02040503050406030204" pitchFamily="18" charset="0"/>
                        </a:rPr>
                        <a:t>0.74</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20000"/>
                        </a:lnSpc>
                        <a:spcBef>
                          <a:spcPts val="720"/>
                        </a:spcBef>
                        <a:spcAft>
                          <a:spcPts val="720"/>
                        </a:spcAft>
                      </a:pPr>
                      <a:r>
                        <a:rPr lang="en-AS" sz="2400" dirty="0">
                          <a:effectLst/>
                          <a:latin typeface="Cambria" panose="02040503050406030204" pitchFamily="18" charset="0"/>
                          <a:ea typeface="Cambria" panose="02040503050406030204" pitchFamily="18" charset="0"/>
                        </a:rPr>
                        <a:t>0.81</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13173518"/>
                  </a:ext>
                </a:extLst>
              </a:tr>
              <a:tr h="506340">
                <a:tc vMerge="1">
                  <a:txBody>
                    <a:bodyPr/>
                    <a:lstStyle/>
                    <a:p>
                      <a:endParaRPr lang="en-US"/>
                    </a:p>
                  </a:txBody>
                  <a:tcPr/>
                </a:tc>
                <a:tc>
                  <a:txBody>
                    <a:bodyPr/>
                    <a:lstStyle/>
                    <a:p>
                      <a:pPr algn="just">
                        <a:lnSpc>
                          <a:spcPct val="120000"/>
                        </a:lnSpc>
                        <a:spcBef>
                          <a:spcPts val="720"/>
                        </a:spcBef>
                        <a:spcAft>
                          <a:spcPts val="720"/>
                        </a:spcAft>
                      </a:pPr>
                      <a:r>
                        <a:rPr lang="en-US" sz="2400" i="1" dirty="0">
                          <a:effectLst/>
                          <a:latin typeface="Cambria" panose="02040503050406030204" pitchFamily="18" charset="0"/>
                          <a:ea typeface="Cambria" panose="02040503050406030204" pitchFamily="18" charset="0"/>
                        </a:rPr>
                        <a:t>recall</a:t>
                      </a:r>
                      <a:endParaRPr lang="en-US" sz="2400" i="1"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20000"/>
                        </a:lnSpc>
                        <a:spcBef>
                          <a:spcPts val="720"/>
                        </a:spcBef>
                        <a:spcAft>
                          <a:spcPts val="720"/>
                        </a:spcAft>
                      </a:pPr>
                      <a:r>
                        <a:rPr lang="en-AS" sz="2400">
                          <a:effectLst/>
                          <a:latin typeface="Cambria" panose="02040503050406030204" pitchFamily="18" charset="0"/>
                          <a:ea typeface="Cambria" panose="02040503050406030204" pitchFamily="18" charset="0"/>
                        </a:rPr>
                        <a:t>0.73</a:t>
                      </a:r>
                      <a:endParaRPr lang="en-US" sz="2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20000"/>
                        </a:lnSpc>
                        <a:spcBef>
                          <a:spcPts val="720"/>
                        </a:spcBef>
                        <a:spcAft>
                          <a:spcPts val="720"/>
                        </a:spcAft>
                      </a:pPr>
                      <a:r>
                        <a:rPr lang="en-AS" sz="2400" dirty="0">
                          <a:effectLst/>
                          <a:latin typeface="Cambria" panose="02040503050406030204" pitchFamily="18" charset="0"/>
                          <a:ea typeface="Cambria" panose="02040503050406030204" pitchFamily="18" charset="0"/>
                        </a:rPr>
                        <a:t>0.81</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76527446"/>
                  </a:ext>
                </a:extLst>
              </a:tr>
              <a:tr h="506340">
                <a:tc vMerge="1">
                  <a:txBody>
                    <a:bodyPr/>
                    <a:lstStyle/>
                    <a:p>
                      <a:endParaRPr lang="en-US"/>
                    </a:p>
                  </a:txBody>
                  <a:tcPr/>
                </a:tc>
                <a:tc>
                  <a:txBody>
                    <a:bodyPr/>
                    <a:lstStyle/>
                    <a:p>
                      <a:pPr algn="just">
                        <a:lnSpc>
                          <a:spcPct val="120000"/>
                        </a:lnSpc>
                        <a:spcBef>
                          <a:spcPts val="720"/>
                        </a:spcBef>
                        <a:spcAft>
                          <a:spcPts val="720"/>
                        </a:spcAft>
                      </a:pPr>
                      <a:r>
                        <a:rPr lang="en-US" sz="2400" i="1" dirty="0">
                          <a:effectLst/>
                          <a:latin typeface="Cambria" panose="02040503050406030204" pitchFamily="18" charset="0"/>
                          <a:ea typeface="Cambria" panose="02040503050406030204" pitchFamily="18" charset="0"/>
                        </a:rPr>
                        <a:t>f1-score</a:t>
                      </a:r>
                      <a:endParaRPr lang="en-US" sz="2400" i="1"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20000"/>
                        </a:lnSpc>
                        <a:spcBef>
                          <a:spcPts val="720"/>
                        </a:spcBef>
                        <a:spcAft>
                          <a:spcPts val="720"/>
                        </a:spcAft>
                      </a:pPr>
                      <a:r>
                        <a:rPr lang="en-AS" sz="2400">
                          <a:effectLst/>
                          <a:latin typeface="Cambria" panose="02040503050406030204" pitchFamily="18" charset="0"/>
                          <a:ea typeface="Cambria" panose="02040503050406030204" pitchFamily="18" charset="0"/>
                        </a:rPr>
                        <a:t>0.74</a:t>
                      </a:r>
                      <a:endParaRPr lang="en-US" sz="24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20000"/>
                        </a:lnSpc>
                        <a:spcBef>
                          <a:spcPts val="720"/>
                        </a:spcBef>
                        <a:spcAft>
                          <a:spcPts val="720"/>
                        </a:spcAft>
                      </a:pPr>
                      <a:r>
                        <a:rPr lang="en-AS" sz="2400" dirty="0">
                          <a:effectLst/>
                          <a:latin typeface="Cambria" panose="02040503050406030204" pitchFamily="18" charset="0"/>
                          <a:ea typeface="Cambria" panose="02040503050406030204" pitchFamily="18" charset="0"/>
                        </a:rPr>
                        <a:t>0.81</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70653743"/>
                  </a:ext>
                </a:extLst>
              </a:tr>
            </a:tbl>
          </a:graphicData>
        </a:graphic>
      </p:graphicFrame>
      <p:sp>
        <p:nvSpPr>
          <p:cNvPr id="7" name="Date Placeholder 6"/>
          <p:cNvSpPr>
            <a:spLocks noGrp="1"/>
          </p:cNvSpPr>
          <p:nvPr>
            <p:ph type="dt" sz="half" idx="10"/>
          </p:nvPr>
        </p:nvSpPr>
        <p:spPr/>
        <p:txBody>
          <a:bodyPr/>
          <a:lstStyle/>
          <a:p>
            <a:fld id="{F00D5316-F7E2-4F2D-A7CB-263ADE25826E}" type="datetime1">
              <a:rPr lang="en-AU" smtClean="0"/>
              <a:t>12/05/2024</a:t>
            </a:fld>
            <a:endParaRPr lang="en-US"/>
          </a:p>
        </p:txBody>
      </p:sp>
      <p:sp>
        <p:nvSpPr>
          <p:cNvPr id="9" name="Slide Number Placeholder 8"/>
          <p:cNvSpPr>
            <a:spLocks noGrp="1"/>
          </p:cNvSpPr>
          <p:nvPr>
            <p:ph type="sldNum" sz="quarter" idx="12"/>
          </p:nvPr>
        </p:nvSpPr>
        <p:spPr/>
        <p:txBody>
          <a:bodyPr/>
          <a:lstStyle/>
          <a:p>
            <a:fld id="{68DD787E-0D76-4BE9-B307-2B9A6D3E336C}" type="slidenum">
              <a:rPr lang="en-US" smtClean="0"/>
              <a:t>15</a:t>
            </a:fld>
            <a:endParaRPr lang="en-US"/>
          </a:p>
        </p:txBody>
      </p:sp>
    </p:spTree>
    <p:extLst>
      <p:ext uri="{BB962C8B-B14F-4D97-AF65-F5344CB8AC3E}">
        <p14:creationId xmlns:p14="http://schemas.microsoft.com/office/powerpoint/2010/main" val="3058164582"/>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103" y="235972"/>
            <a:ext cx="10087898" cy="894735"/>
          </a:xfrm>
          <a:prstGeom prst="rect">
            <a:avLst/>
          </a:prstGeom>
          <a:solidFill>
            <a:srgbClr val="EF6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S" sz="3500" b="1" dirty="0">
                <a:solidFill>
                  <a:schemeClr val="bg1"/>
                </a:solidFill>
                <a:latin typeface="Cambria" panose="02040503050406030204" pitchFamily="18" charset="0"/>
                <a:ea typeface="Cambria" panose="02040503050406030204" pitchFamily="18" charset="0"/>
              </a:rPr>
              <a:t>5</a:t>
            </a:r>
            <a:r>
              <a:rPr lang="en-AS" sz="3500" b="1" dirty="0" smtClean="0">
                <a:solidFill>
                  <a:schemeClr val="bg1"/>
                </a:solidFill>
                <a:latin typeface="Cambria" panose="02040503050406030204" pitchFamily="18" charset="0"/>
                <a:ea typeface="Cambria" panose="02040503050406030204" pitchFamily="18" charset="0"/>
              </a:rPr>
              <a:t>. Đánh giá mô hình</a:t>
            </a:r>
          </a:p>
        </p:txBody>
      </p:sp>
      <p:pic>
        <p:nvPicPr>
          <p:cNvPr id="34" name="Picture 33"/>
          <p:cNvPicPr>
            <a:picLocks noChangeAspect="1"/>
          </p:cNvPicPr>
          <p:nvPr/>
        </p:nvPicPr>
        <p:blipFill>
          <a:blip r:embed="rId3"/>
          <a:stretch>
            <a:fillRect/>
          </a:stretch>
        </p:blipFill>
        <p:spPr>
          <a:xfrm>
            <a:off x="254000" y="1"/>
            <a:ext cx="1850100" cy="1576112"/>
          </a:xfrm>
          <a:prstGeom prst="rect">
            <a:avLst/>
          </a:prstGeom>
        </p:spPr>
      </p:pic>
      <p:sp>
        <p:nvSpPr>
          <p:cNvPr id="5" name="TextBox 4"/>
          <p:cNvSpPr txBox="1"/>
          <p:nvPr/>
        </p:nvSpPr>
        <p:spPr>
          <a:xfrm>
            <a:off x="939800" y="2023700"/>
            <a:ext cx="5118100" cy="3785652"/>
          </a:xfrm>
          <a:prstGeom prst="rect">
            <a:avLst/>
          </a:prstGeom>
          <a:noFill/>
        </p:spPr>
        <p:txBody>
          <a:bodyPr wrap="square" rtlCol="0">
            <a:spAutoFit/>
          </a:bodyPr>
          <a:lstStyle/>
          <a:p>
            <a:pPr marL="342900" indent="-342900" algn="just">
              <a:buFont typeface="Wingdings" panose="05000000000000000000" pitchFamily="2" charset="2"/>
              <a:buChar char="v"/>
            </a:pPr>
            <a:r>
              <a:rPr lang="en-AS" sz="2400" dirty="0" smtClean="0">
                <a:latin typeface="Cambria" panose="02040503050406030204" pitchFamily="18" charset="0"/>
                <a:ea typeface="Cambria" panose="02040503050406030204" pitchFamily="18" charset="0"/>
              </a:rPr>
              <a:t>Khi </a:t>
            </a:r>
            <a:r>
              <a:rPr lang="en-AS" sz="2400" dirty="0">
                <a:latin typeface="Cambria" panose="02040503050406030204" pitchFamily="18" charset="0"/>
                <a:ea typeface="Cambria" panose="02040503050406030204" pitchFamily="18" charset="0"/>
              </a:rPr>
              <a:t>sử dụng phương pháp </a:t>
            </a:r>
            <a:r>
              <a:rPr lang="en-AS" sz="2400" dirty="0" smtClean="0">
                <a:latin typeface="Cambria" panose="02040503050406030204" pitchFamily="18" charset="0"/>
                <a:ea typeface="Cambria" panose="02040503050406030204" pitchFamily="18" charset="0"/>
              </a:rPr>
              <a:t>LabelEncoder hay </a:t>
            </a:r>
            <a:r>
              <a:rPr lang="en-AS" sz="2400" dirty="0">
                <a:latin typeface="Cambria" panose="02040503050406030204" pitchFamily="18" charset="0"/>
                <a:ea typeface="Cambria" panose="02040503050406030204" pitchFamily="18" charset="0"/>
              </a:rPr>
              <a:t>LabelEncoder</a:t>
            </a:r>
            <a:r>
              <a:rPr lang="en-US" sz="2400" dirty="0" smtClean="0">
                <a:latin typeface="Cambria" panose="02040503050406030204" pitchFamily="18" charset="0"/>
                <a:ea typeface="Cambria" panose="02040503050406030204" pitchFamily="18" charset="0"/>
              </a:rPr>
              <a:t> </a:t>
            </a:r>
            <a:r>
              <a:rPr lang="en-AS" sz="2400" dirty="0" smtClean="0">
                <a:latin typeface="Cambria" panose="02040503050406030204" pitchFamily="18" charset="0"/>
                <a:ea typeface="Cambria" panose="02040503050406030204" pitchFamily="18" charset="0"/>
              </a:rPr>
              <a:t>kết hợp với phương pháp dummy thì hiệu </a:t>
            </a:r>
            <a:r>
              <a:rPr lang="en-AS" sz="2400" dirty="0">
                <a:latin typeface="Cambria" panose="02040503050406030204" pitchFamily="18" charset="0"/>
                <a:ea typeface="Cambria" panose="02040503050406030204" pitchFamily="18" charset="0"/>
              </a:rPr>
              <a:t>suất của SVM </a:t>
            </a:r>
            <a:r>
              <a:rPr lang="en-AS" sz="2400" dirty="0" smtClean="0">
                <a:latin typeface="Cambria" panose="02040503050406030204" pitchFamily="18" charset="0"/>
                <a:ea typeface="Cambria" panose="02040503050406030204" pitchFamily="18" charset="0"/>
              </a:rPr>
              <a:t>cao </a:t>
            </a:r>
            <a:r>
              <a:rPr lang="en-AS" sz="2400" dirty="0">
                <a:latin typeface="Cambria" panose="02040503050406030204" pitchFamily="18" charset="0"/>
                <a:ea typeface="Cambria" panose="02040503050406030204" pitchFamily="18" charset="0"/>
              </a:rPr>
              <a:t>hơn </a:t>
            </a:r>
            <a:r>
              <a:rPr lang="en-AS" sz="2400" dirty="0" smtClean="0">
                <a:latin typeface="Cambria" panose="02040503050406030204" pitchFamily="18" charset="0"/>
                <a:ea typeface="Cambria" panose="02040503050406030204" pitchFamily="18" charset="0"/>
              </a:rPr>
              <a:t>Logistic</a:t>
            </a:r>
            <a:r>
              <a:rPr lang="en-US" sz="2400" dirty="0" smtClean="0">
                <a:latin typeface="Cambria" panose="02040503050406030204" pitchFamily="18" charset="0"/>
                <a:ea typeface="Cambria" panose="02040503050406030204" pitchFamily="18" charset="0"/>
              </a:rPr>
              <a:t>s</a:t>
            </a:r>
            <a:r>
              <a:rPr lang="en-AS" sz="2400" dirty="0" smtClean="0">
                <a:latin typeface="Cambria" panose="02040503050406030204" pitchFamily="18" charset="0"/>
                <a:ea typeface="Cambria" panose="02040503050406030204" pitchFamily="18" charset="0"/>
              </a:rPr>
              <a:t> </a:t>
            </a:r>
            <a:r>
              <a:rPr lang="en-AS" sz="2400" dirty="0">
                <a:latin typeface="Cambria" panose="02040503050406030204" pitchFamily="18" charset="0"/>
                <a:ea typeface="Cambria" panose="02040503050406030204" pitchFamily="18" charset="0"/>
              </a:rPr>
              <a:t>Regression</a:t>
            </a:r>
            <a:r>
              <a:rPr lang="en-A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endParaRPr lang="en-AS" sz="2400" dirty="0" smtClean="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v"/>
            </a:pPr>
            <a:r>
              <a:rPr lang="en-AS" sz="2400" dirty="0" smtClean="0">
                <a:latin typeface="Cambria" panose="02040503050406030204" pitchFamily="18" charset="0"/>
                <a:ea typeface="Cambria" panose="02040503050406030204" pitchFamily="18" charset="0"/>
              </a:rPr>
              <a:t>Nên lựa chọn thuật toán SVM cho dự đoán khả năng nghỉ việc tại công ty TNHH Công nghệ Sheng Shing Việt Nam</a:t>
            </a:r>
            <a:r>
              <a:rPr lang="en-US" sz="2400" dirty="0" smtClean="0">
                <a:latin typeface="Cambria" panose="02040503050406030204" pitchFamily="18" charset="0"/>
                <a:ea typeface="Cambria" panose="02040503050406030204" pitchFamily="18" charset="0"/>
              </a:rPr>
              <a:t>.</a:t>
            </a:r>
            <a:endParaRPr lang="en-AS" sz="2400" dirty="0" smtClean="0">
              <a:latin typeface="Cambria" panose="02040503050406030204" pitchFamily="18" charset="0"/>
              <a:ea typeface="Cambria" panose="02040503050406030204" pitchFamily="18" charset="0"/>
            </a:endParaRPr>
          </a:p>
        </p:txBody>
      </p:sp>
      <p:sp>
        <p:nvSpPr>
          <p:cNvPr id="7" name="Date Placeholder 6"/>
          <p:cNvSpPr>
            <a:spLocks noGrp="1"/>
          </p:cNvSpPr>
          <p:nvPr>
            <p:ph type="dt" sz="half" idx="10"/>
          </p:nvPr>
        </p:nvSpPr>
        <p:spPr/>
        <p:txBody>
          <a:bodyPr/>
          <a:lstStyle/>
          <a:p>
            <a:fld id="{AC9B7F93-0D6B-45CE-B96C-22250F0002D2}" type="datetime1">
              <a:rPr lang="en-AU" smtClean="0"/>
              <a:t>12/05/2024</a:t>
            </a:fld>
            <a:endParaRPr lang="en-US"/>
          </a:p>
        </p:txBody>
      </p:sp>
      <p:sp>
        <p:nvSpPr>
          <p:cNvPr id="9" name="Slide Number Placeholder 8"/>
          <p:cNvSpPr>
            <a:spLocks noGrp="1"/>
          </p:cNvSpPr>
          <p:nvPr>
            <p:ph type="sldNum" sz="quarter" idx="12"/>
          </p:nvPr>
        </p:nvSpPr>
        <p:spPr/>
        <p:txBody>
          <a:bodyPr/>
          <a:lstStyle/>
          <a:p>
            <a:fld id="{68DD787E-0D76-4BE9-B307-2B9A6D3E336C}" type="slidenum">
              <a:rPr lang="en-US" smtClean="0"/>
              <a:t>16</a:t>
            </a:fld>
            <a:endParaRPr lang="en-US"/>
          </a:p>
        </p:txBody>
      </p:sp>
      <p:pic>
        <p:nvPicPr>
          <p:cNvPr id="1030" name="Picture 6" descr="Machine Learning và Deep Learning: Sự khác biệt là gì?"/>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7175" y="2134913"/>
            <a:ext cx="4683125" cy="303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762034"/>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103" y="235972"/>
            <a:ext cx="10087898" cy="894735"/>
          </a:xfrm>
          <a:prstGeom prst="rect">
            <a:avLst/>
          </a:prstGeom>
          <a:solidFill>
            <a:srgbClr val="EF6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600" b="1" dirty="0" smtClean="0">
                <a:solidFill>
                  <a:schemeClr val="bg1"/>
                </a:solidFill>
                <a:latin typeface="Cambria" panose="02040503050406030204" pitchFamily="18" charset="0"/>
                <a:ea typeface="Cambria" panose="02040503050406030204" pitchFamily="18" charset="0"/>
                <a:cs typeface="Arial"/>
                <a:sym typeface="Arial"/>
              </a:rPr>
              <a:t>Kết quả</a:t>
            </a:r>
            <a:r>
              <a:rPr lang="en-AS" sz="3600" b="1" dirty="0" smtClean="0">
                <a:solidFill>
                  <a:schemeClr val="bg1"/>
                </a:solidFill>
                <a:latin typeface="Cambria" panose="02040503050406030204" pitchFamily="18" charset="0"/>
                <a:ea typeface="Cambria" panose="02040503050406030204" pitchFamily="18" charset="0"/>
                <a:cs typeface="Arial"/>
                <a:sym typeface="Arial"/>
              </a:rPr>
              <a:t> và Hướng nghiên cứu tiếp theo</a:t>
            </a:r>
            <a:endParaRPr lang="vi-VN" sz="3600" b="1" dirty="0">
              <a:solidFill>
                <a:schemeClr val="bg1"/>
              </a:solidFill>
              <a:latin typeface="Cambria" panose="02040503050406030204" pitchFamily="18" charset="0"/>
              <a:ea typeface="Cambria" panose="02040503050406030204" pitchFamily="18" charset="0"/>
              <a:cs typeface="Arial"/>
              <a:sym typeface="Arial"/>
            </a:endParaRPr>
          </a:p>
        </p:txBody>
      </p:sp>
      <p:pic>
        <p:nvPicPr>
          <p:cNvPr id="34" name="Picture 33"/>
          <p:cNvPicPr>
            <a:picLocks noChangeAspect="1"/>
          </p:cNvPicPr>
          <p:nvPr/>
        </p:nvPicPr>
        <p:blipFill>
          <a:blip r:embed="rId3"/>
          <a:stretch>
            <a:fillRect/>
          </a:stretch>
        </p:blipFill>
        <p:spPr>
          <a:xfrm>
            <a:off x="254000" y="1"/>
            <a:ext cx="1850100" cy="1576112"/>
          </a:xfrm>
          <a:prstGeom prst="rect">
            <a:avLst/>
          </a:prstGeom>
        </p:spPr>
      </p:pic>
      <p:sp>
        <p:nvSpPr>
          <p:cNvPr id="4" name="TextBox 3"/>
          <p:cNvSpPr txBox="1"/>
          <p:nvPr/>
        </p:nvSpPr>
        <p:spPr>
          <a:xfrm>
            <a:off x="1583709" y="1310407"/>
            <a:ext cx="9125179" cy="1754326"/>
          </a:xfrm>
          <a:prstGeom prst="rect">
            <a:avLst/>
          </a:prstGeom>
          <a:noFill/>
        </p:spPr>
        <p:txBody>
          <a:bodyPr wrap="square" rtlCol="0">
            <a:spAutoFit/>
          </a:bodyPr>
          <a:lstStyle/>
          <a:p>
            <a:pPr algn="just"/>
            <a:r>
              <a:rPr lang="en-AS" sz="2800" b="1" dirty="0" smtClean="0">
                <a:latin typeface="Cambria" panose="02040503050406030204" pitchFamily="18" charset="0"/>
                <a:ea typeface="Cambria" panose="02040503050406030204" pitchFamily="18" charset="0"/>
              </a:rPr>
              <a:t>Kết quả đạt được</a:t>
            </a:r>
          </a:p>
          <a:p>
            <a:pPr marL="285750" lvl="0" indent="-285750" algn="just">
              <a:buFont typeface="Wingdings" panose="05000000000000000000" pitchFamily="2" charset="2"/>
              <a:buChar char="v"/>
            </a:pPr>
            <a:r>
              <a:rPr lang="en-US" sz="2000" dirty="0" smtClean="0">
                <a:latin typeface="Cambria" panose="02040503050406030204" pitchFamily="18" charset="0"/>
                <a:ea typeface="Cambria" panose="02040503050406030204" pitchFamily="18" charset="0"/>
              </a:rPr>
              <a:t>Ứng </a:t>
            </a:r>
            <a:r>
              <a:rPr lang="en-US" sz="2000" dirty="0">
                <a:latin typeface="Cambria" panose="02040503050406030204" pitchFamily="18" charset="0"/>
                <a:ea typeface="Cambria" panose="02040503050406030204" pitchFamily="18" charset="0"/>
              </a:rPr>
              <a:t>dụng mô hình học máy vào lĩnh vực nhân </a:t>
            </a:r>
            <a:r>
              <a:rPr lang="en-US" sz="2000" dirty="0" smtClean="0">
                <a:latin typeface="Cambria" panose="02040503050406030204" pitchFamily="18" charset="0"/>
                <a:ea typeface="Cambria" panose="02040503050406030204" pitchFamily="18" charset="0"/>
              </a:rPr>
              <a:t>sự</a:t>
            </a:r>
            <a:endParaRPr lang="en-AS" sz="2000" dirty="0" smtClean="0">
              <a:latin typeface="Cambria" panose="02040503050406030204" pitchFamily="18" charset="0"/>
              <a:ea typeface="Cambria" panose="02040503050406030204" pitchFamily="18" charset="0"/>
            </a:endParaRPr>
          </a:p>
          <a:p>
            <a:pPr marL="285750" lvl="0" indent="-285750" algn="just">
              <a:buFont typeface="Wingdings" panose="05000000000000000000" pitchFamily="2" charset="2"/>
              <a:buChar char="v"/>
            </a:pPr>
            <a:r>
              <a:rPr lang="en-US" sz="2000" dirty="0" smtClean="0">
                <a:latin typeface="Cambria" panose="02040503050406030204" pitchFamily="18" charset="0"/>
                <a:ea typeface="Cambria" panose="02040503050406030204" pitchFamily="18" charset="0"/>
              </a:rPr>
              <a:t>Nâng </a:t>
            </a:r>
            <a:r>
              <a:rPr lang="en-US" sz="2000" dirty="0">
                <a:latin typeface="Cambria" panose="02040503050406030204" pitchFamily="18" charset="0"/>
                <a:ea typeface="Cambria" panose="02040503050406030204" pitchFamily="18" charset="0"/>
              </a:rPr>
              <a:t>cao hiệu suất dự </a:t>
            </a:r>
            <a:r>
              <a:rPr lang="en-US" sz="2000" dirty="0" smtClean="0">
                <a:latin typeface="Cambria" panose="02040503050406030204" pitchFamily="18" charset="0"/>
                <a:ea typeface="Cambria" panose="02040503050406030204" pitchFamily="18" charset="0"/>
              </a:rPr>
              <a:t>đoán</a:t>
            </a:r>
            <a:r>
              <a:rPr lang="en-AS" sz="2000" dirty="0" smtClean="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giúp </a:t>
            </a:r>
            <a:r>
              <a:rPr lang="en-US" sz="2000" dirty="0">
                <a:latin typeface="Cambria" panose="02040503050406030204" pitchFamily="18" charset="0"/>
                <a:ea typeface="Cambria" panose="02040503050406030204" pitchFamily="18" charset="0"/>
              </a:rPr>
              <a:t>cho công ty có thể đưa ra các biện pháp phòng ngừa và quản lý nhân sự một cách hiệu quả hơn.</a:t>
            </a:r>
          </a:p>
          <a:p>
            <a:pPr marL="285750" indent="-285750" algn="just">
              <a:buFont typeface="Wingdings" panose="05000000000000000000" pitchFamily="2" charset="2"/>
              <a:buChar char="v"/>
            </a:pPr>
            <a:r>
              <a:rPr lang="en-US" sz="2000" dirty="0">
                <a:latin typeface="Cambria" panose="02040503050406030204" pitchFamily="18" charset="0"/>
                <a:ea typeface="Cambria" panose="02040503050406030204" pitchFamily="18" charset="0"/>
              </a:rPr>
              <a:t>Đẩy mạnh sức cạnh </a:t>
            </a:r>
            <a:r>
              <a:rPr lang="en-US" sz="2000" dirty="0" smtClean="0">
                <a:latin typeface="Cambria" panose="02040503050406030204" pitchFamily="18" charset="0"/>
                <a:ea typeface="Cambria" panose="02040503050406030204" pitchFamily="18" charset="0"/>
              </a:rPr>
              <a:t>tranh</a:t>
            </a:r>
            <a:r>
              <a:rPr lang="en-AS" sz="2000" dirty="0" smtClean="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thu </a:t>
            </a:r>
            <a:r>
              <a:rPr lang="en-US" sz="2000" dirty="0">
                <a:latin typeface="Cambria" panose="02040503050406030204" pitchFamily="18" charset="0"/>
                <a:ea typeface="Cambria" panose="02040503050406030204" pitchFamily="18" charset="0"/>
              </a:rPr>
              <a:t>hút và giữ chân được nhân viên có chất lượng</a:t>
            </a:r>
            <a:r>
              <a:rPr lang="en-US" sz="2000" dirty="0" smtClean="0">
                <a:latin typeface="Cambria" panose="02040503050406030204" pitchFamily="18" charset="0"/>
                <a:ea typeface="Cambria" panose="02040503050406030204" pitchFamily="18" charset="0"/>
              </a:rPr>
              <a:t>.</a:t>
            </a:r>
            <a:endParaRPr lang="en-US" sz="2000" dirty="0">
              <a:latin typeface="Cambria" panose="02040503050406030204" pitchFamily="18" charset="0"/>
              <a:ea typeface="Cambria" panose="02040503050406030204" pitchFamily="18" charset="0"/>
            </a:endParaRPr>
          </a:p>
        </p:txBody>
      </p:sp>
      <p:sp>
        <p:nvSpPr>
          <p:cNvPr id="7" name="Date Placeholder 6"/>
          <p:cNvSpPr>
            <a:spLocks noGrp="1"/>
          </p:cNvSpPr>
          <p:nvPr>
            <p:ph type="dt" sz="half" idx="10"/>
          </p:nvPr>
        </p:nvSpPr>
        <p:spPr/>
        <p:txBody>
          <a:bodyPr/>
          <a:lstStyle/>
          <a:p>
            <a:fld id="{E0FCA6A5-21C7-4F75-9E51-C274A84A3ECA}" type="datetime1">
              <a:rPr lang="en-AU" smtClean="0"/>
              <a:t>12/05/2024</a:t>
            </a:fld>
            <a:endParaRPr lang="en-US"/>
          </a:p>
        </p:txBody>
      </p:sp>
      <p:sp>
        <p:nvSpPr>
          <p:cNvPr id="9" name="Slide Number Placeholder 8"/>
          <p:cNvSpPr>
            <a:spLocks noGrp="1"/>
          </p:cNvSpPr>
          <p:nvPr>
            <p:ph type="sldNum" sz="quarter" idx="12"/>
          </p:nvPr>
        </p:nvSpPr>
        <p:spPr/>
        <p:txBody>
          <a:bodyPr/>
          <a:lstStyle/>
          <a:p>
            <a:fld id="{68DD787E-0D76-4BE9-B307-2B9A6D3E336C}" type="slidenum">
              <a:rPr lang="en-US" smtClean="0"/>
              <a:t>17</a:t>
            </a:fld>
            <a:endParaRPr lang="en-US"/>
          </a:p>
        </p:txBody>
      </p:sp>
      <p:sp>
        <p:nvSpPr>
          <p:cNvPr id="13" name="TextBox 12"/>
          <p:cNvSpPr txBox="1"/>
          <p:nvPr/>
        </p:nvSpPr>
        <p:spPr>
          <a:xfrm>
            <a:off x="1583708" y="3170446"/>
            <a:ext cx="9602451" cy="1446550"/>
          </a:xfrm>
          <a:prstGeom prst="rect">
            <a:avLst/>
          </a:prstGeom>
          <a:noFill/>
        </p:spPr>
        <p:txBody>
          <a:bodyPr wrap="square" rtlCol="0">
            <a:spAutoFit/>
          </a:bodyPr>
          <a:lstStyle/>
          <a:p>
            <a:r>
              <a:rPr lang="vi-VN" sz="2800" b="1" dirty="0">
                <a:latin typeface="Cambria" panose="02040503050406030204" pitchFamily="18" charset="0"/>
                <a:ea typeface="Cambria" panose="02040503050406030204" pitchFamily="18" charset="0"/>
              </a:rPr>
              <a:t>Hạn chế</a:t>
            </a:r>
          </a:p>
          <a:p>
            <a:pPr marL="342900" indent="-342900">
              <a:buFont typeface="Wingdings" panose="05000000000000000000" pitchFamily="2" charset="2"/>
              <a:buChar char="v"/>
            </a:pPr>
            <a:r>
              <a:rPr lang="vi-VN" sz="2000" dirty="0">
                <a:latin typeface="Cambria" panose="02040503050406030204" pitchFamily="18" charset="0"/>
                <a:ea typeface="Cambria" panose="02040503050406030204" pitchFamily="18" charset="0"/>
              </a:rPr>
              <a:t>Bộ dữ liệu chưa đủ lớn, chưa áp dụng được cho các công ty/doanh nghiệp khác</a:t>
            </a:r>
          </a:p>
          <a:p>
            <a:pPr marL="342900" indent="-342900">
              <a:buFont typeface="Wingdings" panose="05000000000000000000" pitchFamily="2" charset="2"/>
              <a:buChar char="v"/>
            </a:pPr>
            <a:r>
              <a:rPr lang="vi-VN" sz="2000" dirty="0">
                <a:latin typeface="Cambria" panose="02040503050406030204" pitchFamily="18" charset="0"/>
                <a:ea typeface="Cambria" panose="02040503050406030204" pitchFamily="18" charset="0"/>
              </a:rPr>
              <a:t>Sự ảnh hưởng của biến không quan sát được, ví dụ yếu tố gia đình, sự cảm thấy không hài lòng về môi trường làm việc, khoảng cách địa lý, ...</a:t>
            </a:r>
          </a:p>
        </p:txBody>
      </p:sp>
      <p:sp>
        <p:nvSpPr>
          <p:cNvPr id="11" name="TextBox 10"/>
          <p:cNvSpPr txBox="1"/>
          <p:nvPr/>
        </p:nvSpPr>
        <p:spPr>
          <a:xfrm>
            <a:off x="1583708" y="4722709"/>
            <a:ext cx="6177280" cy="1446550"/>
          </a:xfrm>
          <a:prstGeom prst="rect">
            <a:avLst/>
          </a:prstGeom>
          <a:noFill/>
        </p:spPr>
        <p:txBody>
          <a:bodyPr wrap="square" rtlCol="0">
            <a:spAutoFit/>
          </a:bodyPr>
          <a:lstStyle/>
          <a:p>
            <a:pPr algn="just"/>
            <a:r>
              <a:rPr lang="en-AS" sz="2800" b="1" dirty="0">
                <a:latin typeface="Cambria" panose="02040503050406030204" pitchFamily="18" charset="0"/>
                <a:ea typeface="Cambria" panose="02040503050406030204" pitchFamily="18" charset="0"/>
              </a:rPr>
              <a:t>Hướng nghiên cứu tiếp theo</a:t>
            </a:r>
          </a:p>
          <a:p>
            <a:pPr marL="342900" indent="-342900" algn="just">
              <a:buFont typeface="Wingdings" panose="05000000000000000000" pitchFamily="2" charset="2"/>
              <a:buChar char="v"/>
            </a:pPr>
            <a:r>
              <a:rPr lang="en-US" sz="2000" dirty="0">
                <a:latin typeface="Cambria" panose="02040503050406030204" pitchFamily="18" charset="0"/>
                <a:ea typeface="Cambria" panose="02040503050406030204" pitchFamily="18" charset="0"/>
              </a:rPr>
              <a:t>Thu thập thêm dữ liệu</a:t>
            </a:r>
            <a:endParaRPr lang="en-AS" sz="20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v"/>
            </a:pPr>
            <a:r>
              <a:rPr lang="en-US" sz="2000" dirty="0">
                <a:latin typeface="Cambria" panose="02040503050406030204" pitchFamily="18" charset="0"/>
                <a:ea typeface="Cambria" panose="02040503050406030204" pitchFamily="18" charset="0"/>
              </a:rPr>
              <a:t>Ứng dụng thêm các mô hình khác</a:t>
            </a:r>
            <a:endParaRPr lang="en-AS" sz="20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v"/>
            </a:pPr>
            <a:r>
              <a:rPr lang="en-US" sz="2000" dirty="0">
                <a:latin typeface="Cambria" panose="02040503050406030204" pitchFamily="18" charset="0"/>
                <a:ea typeface="Cambria" panose="02040503050406030204" pitchFamily="18" charset="0"/>
              </a:rPr>
              <a:t>Nghiên cứu sâu hơn về đề </a:t>
            </a:r>
            <a:r>
              <a:rPr lang="en-US" sz="2000" dirty="0" smtClean="0">
                <a:latin typeface="Cambria" panose="02040503050406030204" pitchFamily="18" charset="0"/>
                <a:ea typeface="Cambria" panose="02040503050406030204" pitchFamily="18" charset="0"/>
              </a:rPr>
              <a:t>tài</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83309567"/>
      </p:ext>
    </p:extLst>
  </p:cSld>
  <p:clrMapOvr>
    <a:masterClrMapping/>
  </p:clrMapOvr>
  <p:transition spd="slow">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dpi="0" rotWithShape="1">
            <a:blip r:embed="rId3">
              <a:alphaModFix amt="98000"/>
            </a:blip>
            <a:srcRect/>
            <a:tile tx="0" ty="0" sx="100000" sy="100000" flip="none" algn="b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Document 10">
            <a:extLst>
              <a:ext uri="{FF2B5EF4-FFF2-40B4-BE49-F238E27FC236}">
                <a16:creationId xmlns:a16="http://schemas.microsoft.com/office/drawing/2014/main" id="{3FD34356-08AD-C851-286B-1E394CBBB9E1}"/>
              </a:ext>
            </a:extLst>
          </p:cNvPr>
          <p:cNvSpPr/>
          <p:nvPr/>
        </p:nvSpPr>
        <p:spPr>
          <a:xfrm>
            <a:off x="0" y="0"/>
            <a:ext cx="12192000" cy="3606800"/>
          </a:xfrm>
          <a:prstGeom prst="flowChartDocumen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TextBox 12">
            <a:extLst>
              <a:ext uri="{FF2B5EF4-FFF2-40B4-BE49-F238E27FC236}">
                <a16:creationId xmlns:a16="http://schemas.microsoft.com/office/drawing/2014/main" id="{AD1FDF08-790F-6BC7-B917-09B0D43478E1}"/>
              </a:ext>
            </a:extLst>
          </p:cNvPr>
          <p:cNvSpPr txBox="1"/>
          <p:nvPr/>
        </p:nvSpPr>
        <p:spPr>
          <a:xfrm>
            <a:off x="2456544" y="1018570"/>
            <a:ext cx="7278913" cy="1569660"/>
          </a:xfrm>
          <a:prstGeom prst="rect">
            <a:avLst/>
          </a:prstGeom>
          <a:noFill/>
        </p:spPr>
        <p:txBody>
          <a:bodyPr wrap="square" rtlCol="0">
            <a:spAutoFit/>
          </a:bodyPr>
          <a:lstStyle/>
          <a:p>
            <a:pPr algn="ctr"/>
            <a:r>
              <a:rPr lang="en-US" sz="4800" dirty="0">
                <a:solidFill>
                  <a:srgbClr val="1F4397"/>
                </a:solidFill>
                <a:latin typeface="Cambria" panose="02040503050406030204" pitchFamily="18" charset="0"/>
                <a:ea typeface="Cambria" panose="02040503050406030204" pitchFamily="18" charset="0"/>
              </a:rPr>
              <a:t>CẢM ƠN THẦY CÔ VÀ </a:t>
            </a:r>
            <a:endParaRPr lang="en-AS" sz="4800" dirty="0" smtClean="0">
              <a:solidFill>
                <a:srgbClr val="1F4397"/>
              </a:solidFill>
              <a:latin typeface="Cambria" panose="02040503050406030204" pitchFamily="18" charset="0"/>
              <a:ea typeface="Cambria" panose="02040503050406030204" pitchFamily="18" charset="0"/>
            </a:endParaRPr>
          </a:p>
          <a:p>
            <a:pPr algn="ctr"/>
            <a:r>
              <a:rPr lang="en-US" sz="4800" dirty="0" smtClean="0">
                <a:solidFill>
                  <a:srgbClr val="1F4397"/>
                </a:solidFill>
                <a:latin typeface="Cambria" panose="02040503050406030204" pitchFamily="18" charset="0"/>
                <a:ea typeface="Cambria" panose="02040503050406030204" pitchFamily="18" charset="0"/>
              </a:rPr>
              <a:t>CÁC </a:t>
            </a:r>
            <a:r>
              <a:rPr lang="en-US" sz="4800" dirty="0">
                <a:solidFill>
                  <a:srgbClr val="1F4397"/>
                </a:solidFill>
                <a:latin typeface="Cambria" panose="02040503050406030204" pitchFamily="18" charset="0"/>
                <a:ea typeface="Cambria" panose="02040503050406030204" pitchFamily="18" charset="0"/>
              </a:rPr>
              <a:t>BẠN ĐÃ LẮNG NGHE</a:t>
            </a:r>
            <a:endParaRPr lang="vi-VN" sz="4800" dirty="0">
              <a:solidFill>
                <a:srgbClr val="1F4397"/>
              </a:solidFill>
              <a:latin typeface="Cambria" panose="02040503050406030204" pitchFamily="18" charset="0"/>
              <a:ea typeface="Cambria" panose="02040503050406030204" pitchFamily="18" charset="0"/>
            </a:endParaRPr>
          </a:p>
        </p:txBody>
      </p:sp>
      <p:sp>
        <p:nvSpPr>
          <p:cNvPr id="6" name="Date Placeholder 5"/>
          <p:cNvSpPr>
            <a:spLocks noGrp="1"/>
          </p:cNvSpPr>
          <p:nvPr>
            <p:ph type="dt" sz="half" idx="10"/>
          </p:nvPr>
        </p:nvSpPr>
        <p:spPr/>
        <p:txBody>
          <a:bodyPr/>
          <a:lstStyle/>
          <a:p>
            <a:fld id="{6B0D6D2B-70E7-4466-B495-24118C7FB3E4}" type="datetime1">
              <a:rPr lang="en-AU" smtClean="0"/>
              <a:t>12/05/2024</a:t>
            </a:fld>
            <a:endParaRPr lang="en-US"/>
          </a:p>
        </p:txBody>
      </p:sp>
      <p:sp>
        <p:nvSpPr>
          <p:cNvPr id="8" name="Slide Number Placeholder 7"/>
          <p:cNvSpPr>
            <a:spLocks noGrp="1"/>
          </p:cNvSpPr>
          <p:nvPr>
            <p:ph type="sldNum" sz="quarter" idx="12"/>
          </p:nvPr>
        </p:nvSpPr>
        <p:spPr/>
        <p:txBody>
          <a:bodyPr/>
          <a:lstStyle/>
          <a:p>
            <a:fld id="{68DD787E-0D76-4BE9-B307-2B9A6D3E336C}" type="slidenum">
              <a:rPr lang="en-US" smtClean="0"/>
              <a:t>18</a:t>
            </a:fld>
            <a:endParaRPr lang="en-US"/>
          </a:p>
        </p:txBody>
      </p:sp>
    </p:spTree>
    <p:extLst>
      <p:ext uri="{BB962C8B-B14F-4D97-AF65-F5344CB8AC3E}">
        <p14:creationId xmlns:p14="http://schemas.microsoft.com/office/powerpoint/2010/main" val="698911460"/>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103" y="235972"/>
            <a:ext cx="10087898" cy="894735"/>
          </a:xfrm>
          <a:prstGeom prst="rect">
            <a:avLst/>
          </a:prstGeom>
          <a:solidFill>
            <a:srgbClr val="EF6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solidFill>
                <a:schemeClr val="tx1"/>
              </a:solidFill>
            </a:endParaRPr>
          </a:p>
        </p:txBody>
      </p:sp>
      <p:sp>
        <p:nvSpPr>
          <p:cNvPr id="6" name="Title 5"/>
          <p:cNvSpPr>
            <a:spLocks noGrp="1"/>
          </p:cNvSpPr>
          <p:nvPr>
            <p:ph type="title"/>
          </p:nvPr>
        </p:nvSpPr>
        <p:spPr>
          <a:xfrm>
            <a:off x="2453725" y="349266"/>
            <a:ext cx="8785261" cy="765581"/>
          </a:xfrm>
        </p:spPr>
        <p:txBody>
          <a:bodyPr/>
          <a:lstStyle/>
          <a:p>
            <a:pPr algn="ctr"/>
            <a:r>
              <a:rPr lang="en-AS" b="1" dirty="0" smtClean="0">
                <a:solidFill>
                  <a:schemeClr val="bg1"/>
                </a:solidFill>
                <a:latin typeface="Cambria" panose="02040503050406030204" pitchFamily="18" charset="0"/>
                <a:ea typeface="Cambria" panose="02040503050406030204" pitchFamily="18" charset="0"/>
              </a:rPr>
              <a:t>NỘI DUNG CHÍNH</a:t>
            </a:r>
            <a:endParaRPr lang="en-US" b="1" dirty="0">
              <a:solidFill>
                <a:schemeClr val="bg1"/>
              </a:solidFill>
              <a:latin typeface="Cambria" panose="02040503050406030204" pitchFamily="18" charset="0"/>
              <a:ea typeface="Cambria" panose="02040503050406030204" pitchFamily="18" charset="0"/>
            </a:endParaRPr>
          </a:p>
        </p:txBody>
      </p:sp>
      <p:sp>
        <p:nvSpPr>
          <p:cNvPr id="9" name="Google Shape;62;p2">
            <a:extLst>
              <a:ext uri="{FF2B5EF4-FFF2-40B4-BE49-F238E27FC236}">
                <a16:creationId xmlns:a16="http://schemas.microsoft.com/office/drawing/2014/main" id="{6997522B-7589-E5F4-0ED9-A3F225556A7B}"/>
              </a:ext>
            </a:extLst>
          </p:cNvPr>
          <p:cNvSpPr/>
          <p:nvPr/>
        </p:nvSpPr>
        <p:spPr>
          <a:xfrm>
            <a:off x="3421031" y="1366678"/>
            <a:ext cx="5783929" cy="685800"/>
          </a:xfrm>
          <a:prstGeom prst="rect">
            <a:avLst/>
          </a:prstGeom>
          <a:solidFill>
            <a:srgbClr val="EF6622"/>
          </a:solidFill>
          <a:ln w="9525" cap="flat" cmpd="sng">
            <a:solidFill>
              <a:srgbClr val="FD9C1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a:buClr>
                <a:schemeClr val="dk1"/>
              </a:buClr>
              <a:buSzPts val="1800"/>
            </a:pPr>
            <a:endParaRPr>
              <a:solidFill>
                <a:schemeClr val="dk1"/>
              </a:solidFill>
              <a:latin typeface="Cambria" panose="02040503050406030204" pitchFamily="18" charset="0"/>
              <a:ea typeface="Cambria" panose="02040503050406030204" pitchFamily="18" charset="0"/>
              <a:cs typeface="Arial"/>
              <a:sym typeface="Arial"/>
            </a:endParaRPr>
          </a:p>
        </p:txBody>
      </p:sp>
      <p:sp>
        <p:nvSpPr>
          <p:cNvPr id="10" name="Google Shape;65;p2">
            <a:extLst>
              <a:ext uri="{FF2B5EF4-FFF2-40B4-BE49-F238E27FC236}">
                <a16:creationId xmlns:a16="http://schemas.microsoft.com/office/drawing/2014/main" id="{E7FF41A0-AAA1-D64B-3103-531354ED1243}"/>
              </a:ext>
            </a:extLst>
          </p:cNvPr>
          <p:cNvSpPr txBox="1"/>
          <p:nvPr/>
        </p:nvSpPr>
        <p:spPr>
          <a:xfrm>
            <a:off x="4440467" y="1464060"/>
            <a:ext cx="4144733" cy="523180"/>
          </a:xfrm>
          <a:prstGeom prst="rect">
            <a:avLst/>
          </a:prstGeom>
          <a:noFill/>
          <a:ln>
            <a:noFill/>
          </a:ln>
        </p:spPr>
        <p:txBody>
          <a:bodyPr spcFirstLastPara="1" wrap="square" lIns="91425" tIns="45700" rIns="91425" bIns="45700" anchor="t" anchorCtr="0">
            <a:spAutoFit/>
          </a:bodyPr>
          <a:lstStyle/>
          <a:p>
            <a:r>
              <a:rPr lang="en-US" sz="2800" b="1" dirty="0" smtClean="0">
                <a:solidFill>
                  <a:schemeClr val="bg1"/>
                </a:solidFill>
                <a:latin typeface="Cambria" panose="02040503050406030204" pitchFamily="18" charset="0"/>
                <a:ea typeface="Cambria" panose="02040503050406030204" pitchFamily="18" charset="0"/>
                <a:cs typeface="Arial"/>
                <a:sym typeface="Arial"/>
              </a:rPr>
              <a:t>Tổng quan nghiên cứu</a:t>
            </a:r>
          </a:p>
        </p:txBody>
      </p:sp>
      <p:sp>
        <p:nvSpPr>
          <p:cNvPr id="11" name="Rectangle 10">
            <a:extLst>
              <a:ext uri="{FF2B5EF4-FFF2-40B4-BE49-F238E27FC236}">
                <a16:creationId xmlns:a16="http://schemas.microsoft.com/office/drawing/2014/main" id="{B4CEB38B-648F-FFFE-11F9-7208C5ED6BC3}"/>
              </a:ext>
            </a:extLst>
          </p:cNvPr>
          <p:cNvSpPr/>
          <p:nvPr/>
        </p:nvSpPr>
        <p:spPr bwMode="auto">
          <a:xfrm>
            <a:off x="3650186" y="1489341"/>
            <a:ext cx="642568" cy="481061"/>
          </a:xfrm>
          <a:prstGeom prst="rect">
            <a:avLst/>
          </a:prstGeom>
          <a:solidFill>
            <a:srgbClr val="EF6622"/>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vi-VN" dirty="0">
              <a:ln>
                <a:solidFill>
                  <a:schemeClr val="tx1"/>
                </a:solidFill>
              </a:ln>
              <a:solidFill>
                <a:schemeClr val="tx1"/>
              </a:solidFill>
              <a:latin typeface="Cambria" panose="02040503050406030204" pitchFamily="18" charset="0"/>
              <a:ea typeface="Cambria" panose="02040503050406030204" pitchFamily="18" charset="0"/>
            </a:endParaRPr>
          </a:p>
        </p:txBody>
      </p:sp>
      <p:sp>
        <p:nvSpPr>
          <p:cNvPr id="13" name="Google Shape;62;p2">
            <a:extLst>
              <a:ext uri="{FF2B5EF4-FFF2-40B4-BE49-F238E27FC236}">
                <a16:creationId xmlns:a16="http://schemas.microsoft.com/office/drawing/2014/main" id="{368115B6-80CA-01E3-3DC8-8D71F5654F56}"/>
              </a:ext>
            </a:extLst>
          </p:cNvPr>
          <p:cNvSpPr/>
          <p:nvPr/>
        </p:nvSpPr>
        <p:spPr>
          <a:xfrm>
            <a:off x="3421031" y="2257525"/>
            <a:ext cx="5783929" cy="685800"/>
          </a:xfrm>
          <a:prstGeom prst="rect">
            <a:avLst/>
          </a:prstGeom>
          <a:solidFill>
            <a:srgbClr val="EF6622"/>
          </a:solidFill>
          <a:ln w="9525" cap="flat" cmpd="sng">
            <a:solidFill>
              <a:srgbClr val="FD9C1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a:buClr>
                <a:schemeClr val="dk1"/>
              </a:buClr>
              <a:buSzPts val="1800"/>
            </a:pPr>
            <a:endParaRPr>
              <a:solidFill>
                <a:schemeClr val="dk1"/>
              </a:solidFill>
              <a:latin typeface="Cambria" panose="02040503050406030204" pitchFamily="18" charset="0"/>
              <a:ea typeface="Cambria" panose="02040503050406030204" pitchFamily="18" charset="0"/>
              <a:cs typeface="Arial"/>
              <a:sym typeface="Arial"/>
            </a:endParaRPr>
          </a:p>
        </p:txBody>
      </p:sp>
      <p:sp>
        <p:nvSpPr>
          <p:cNvPr id="15" name="Rectangle 14">
            <a:extLst>
              <a:ext uri="{FF2B5EF4-FFF2-40B4-BE49-F238E27FC236}">
                <a16:creationId xmlns:a16="http://schemas.microsoft.com/office/drawing/2014/main" id="{8D3C9530-8487-F3B8-919C-12001764DD3A}"/>
              </a:ext>
            </a:extLst>
          </p:cNvPr>
          <p:cNvSpPr/>
          <p:nvPr/>
        </p:nvSpPr>
        <p:spPr bwMode="auto">
          <a:xfrm>
            <a:off x="3651292" y="2380188"/>
            <a:ext cx="641462" cy="481061"/>
          </a:xfrm>
          <a:prstGeom prst="rect">
            <a:avLst/>
          </a:prstGeom>
          <a:solidFill>
            <a:srgbClr val="EF6622"/>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vi-VN" dirty="0">
              <a:ln>
                <a:solidFill>
                  <a:schemeClr val="tx1"/>
                </a:solidFill>
              </a:ln>
              <a:solidFill>
                <a:schemeClr val="tx1"/>
              </a:solidFill>
              <a:latin typeface="Cambria" panose="02040503050406030204" pitchFamily="18" charset="0"/>
              <a:ea typeface="Cambria" panose="02040503050406030204" pitchFamily="18" charset="0"/>
            </a:endParaRPr>
          </a:p>
        </p:txBody>
      </p:sp>
      <p:sp>
        <p:nvSpPr>
          <p:cNvPr id="17" name="Google Shape;62;p2">
            <a:extLst>
              <a:ext uri="{FF2B5EF4-FFF2-40B4-BE49-F238E27FC236}">
                <a16:creationId xmlns:a16="http://schemas.microsoft.com/office/drawing/2014/main" id="{5C4E99CD-B5E2-AA4C-DAE2-0D932F6B2FE1}"/>
              </a:ext>
            </a:extLst>
          </p:cNvPr>
          <p:cNvSpPr/>
          <p:nvPr/>
        </p:nvSpPr>
        <p:spPr>
          <a:xfrm>
            <a:off x="3421031" y="3148372"/>
            <a:ext cx="5783929" cy="685800"/>
          </a:xfrm>
          <a:prstGeom prst="rect">
            <a:avLst/>
          </a:prstGeom>
          <a:solidFill>
            <a:srgbClr val="EF6622"/>
          </a:solidFill>
          <a:ln w="9525" cap="flat" cmpd="sng">
            <a:solidFill>
              <a:srgbClr val="FD9C1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a:buClr>
                <a:schemeClr val="dk1"/>
              </a:buClr>
              <a:buSzPts val="1800"/>
            </a:pPr>
            <a:endParaRPr>
              <a:solidFill>
                <a:schemeClr val="dk1"/>
              </a:solidFill>
              <a:latin typeface="Cambria" panose="02040503050406030204" pitchFamily="18" charset="0"/>
              <a:ea typeface="Cambria" panose="02040503050406030204" pitchFamily="18" charset="0"/>
              <a:cs typeface="Arial"/>
              <a:sym typeface="Arial"/>
            </a:endParaRPr>
          </a:p>
        </p:txBody>
      </p:sp>
      <p:sp>
        <p:nvSpPr>
          <p:cNvPr id="18" name="Google Shape;65;p2">
            <a:extLst>
              <a:ext uri="{FF2B5EF4-FFF2-40B4-BE49-F238E27FC236}">
                <a16:creationId xmlns:a16="http://schemas.microsoft.com/office/drawing/2014/main" id="{781EF48A-1530-6C91-7EFC-86BB77576DE3}"/>
              </a:ext>
            </a:extLst>
          </p:cNvPr>
          <p:cNvSpPr txBox="1"/>
          <p:nvPr/>
        </p:nvSpPr>
        <p:spPr>
          <a:xfrm>
            <a:off x="4606720" y="3292423"/>
            <a:ext cx="4144733" cy="368300"/>
          </a:xfrm>
          <a:prstGeom prst="rect">
            <a:avLst/>
          </a:prstGeom>
          <a:noFill/>
          <a:ln>
            <a:noFill/>
          </a:ln>
        </p:spPr>
        <p:txBody>
          <a:bodyPr spcFirstLastPara="1" wrap="square" lIns="91425" tIns="45700" rIns="91425" bIns="45700" anchor="t" anchorCtr="0">
            <a:spAutoFit/>
          </a:bodyPr>
          <a:lstStyle/>
          <a:p>
            <a:endParaRPr b="1" dirty="0">
              <a:solidFill>
                <a:schemeClr val="dk1"/>
              </a:solidFill>
              <a:latin typeface="Cambria" panose="02040503050406030204" pitchFamily="18" charset="0"/>
              <a:ea typeface="Cambria" panose="02040503050406030204" pitchFamily="18" charset="0"/>
              <a:cs typeface="Arial"/>
              <a:sym typeface="Arial"/>
            </a:endParaRPr>
          </a:p>
        </p:txBody>
      </p:sp>
      <p:sp>
        <p:nvSpPr>
          <p:cNvPr id="19" name="Rectangle 18">
            <a:extLst>
              <a:ext uri="{FF2B5EF4-FFF2-40B4-BE49-F238E27FC236}">
                <a16:creationId xmlns:a16="http://schemas.microsoft.com/office/drawing/2014/main" id="{DC178103-B975-D284-ABFC-F1FBCA4C8DA7}"/>
              </a:ext>
            </a:extLst>
          </p:cNvPr>
          <p:cNvSpPr/>
          <p:nvPr/>
        </p:nvSpPr>
        <p:spPr bwMode="auto">
          <a:xfrm>
            <a:off x="3650186" y="3271035"/>
            <a:ext cx="632845" cy="481061"/>
          </a:xfrm>
          <a:prstGeom prst="rect">
            <a:avLst/>
          </a:prstGeom>
          <a:solidFill>
            <a:srgbClr val="EF6622"/>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vi-VN" dirty="0">
              <a:ln>
                <a:solidFill>
                  <a:schemeClr val="tx1"/>
                </a:solidFill>
              </a:ln>
              <a:solidFill>
                <a:schemeClr val="tx1"/>
              </a:solidFill>
              <a:latin typeface="Cambria" panose="02040503050406030204" pitchFamily="18" charset="0"/>
              <a:ea typeface="Cambria" panose="02040503050406030204" pitchFamily="18" charset="0"/>
            </a:endParaRPr>
          </a:p>
        </p:txBody>
      </p:sp>
      <p:sp>
        <p:nvSpPr>
          <p:cNvPr id="21" name="Google Shape;62;p2">
            <a:extLst>
              <a:ext uri="{FF2B5EF4-FFF2-40B4-BE49-F238E27FC236}">
                <a16:creationId xmlns:a16="http://schemas.microsoft.com/office/drawing/2014/main" id="{ED0DF26B-5DDB-47F5-A41F-89B2644CAD62}"/>
              </a:ext>
            </a:extLst>
          </p:cNvPr>
          <p:cNvSpPr/>
          <p:nvPr/>
        </p:nvSpPr>
        <p:spPr>
          <a:xfrm>
            <a:off x="3421031" y="4039219"/>
            <a:ext cx="5783929" cy="685800"/>
          </a:xfrm>
          <a:prstGeom prst="rect">
            <a:avLst/>
          </a:prstGeom>
          <a:solidFill>
            <a:srgbClr val="EF6622"/>
          </a:solidFill>
          <a:ln w="9525" cap="flat" cmpd="sng">
            <a:solidFill>
              <a:srgbClr val="FD9C1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a:buClr>
                <a:schemeClr val="dk1"/>
              </a:buClr>
              <a:buSzPts val="1800"/>
            </a:pPr>
            <a:endParaRPr>
              <a:solidFill>
                <a:schemeClr val="dk1"/>
              </a:solidFill>
              <a:latin typeface="Cambria" panose="02040503050406030204" pitchFamily="18" charset="0"/>
              <a:ea typeface="Cambria" panose="02040503050406030204" pitchFamily="18" charset="0"/>
              <a:cs typeface="Arial"/>
              <a:sym typeface="Arial"/>
            </a:endParaRPr>
          </a:p>
        </p:txBody>
      </p:sp>
      <p:sp>
        <p:nvSpPr>
          <p:cNvPr id="22" name="Google Shape;65;p2">
            <a:extLst>
              <a:ext uri="{FF2B5EF4-FFF2-40B4-BE49-F238E27FC236}">
                <a16:creationId xmlns:a16="http://schemas.microsoft.com/office/drawing/2014/main" id="{6FAED9BF-C209-54DE-5064-643750E545E1}"/>
              </a:ext>
            </a:extLst>
          </p:cNvPr>
          <p:cNvSpPr txBox="1"/>
          <p:nvPr/>
        </p:nvSpPr>
        <p:spPr>
          <a:xfrm>
            <a:off x="4440467" y="4117314"/>
            <a:ext cx="4144733" cy="523180"/>
          </a:xfrm>
          <a:prstGeom prst="rect">
            <a:avLst/>
          </a:prstGeom>
          <a:noFill/>
          <a:ln>
            <a:noFill/>
          </a:ln>
        </p:spPr>
        <p:txBody>
          <a:bodyPr spcFirstLastPara="1" wrap="square" lIns="91425" tIns="45700" rIns="91425" bIns="45700" anchor="t" anchorCtr="0">
            <a:spAutoFit/>
          </a:bodyPr>
          <a:lstStyle/>
          <a:p>
            <a:r>
              <a:rPr lang="en-AS" sz="2800" b="1" dirty="0" smtClean="0">
                <a:solidFill>
                  <a:schemeClr val="bg1"/>
                </a:solidFill>
                <a:latin typeface="Cambria" panose="02040503050406030204" pitchFamily="18" charset="0"/>
                <a:ea typeface="Cambria" panose="02040503050406030204" pitchFamily="18" charset="0"/>
                <a:cs typeface="Arial"/>
                <a:sym typeface="Arial"/>
              </a:rPr>
              <a:t>Thực nghiệm</a:t>
            </a:r>
            <a:endParaRPr lang="vi-VN" sz="2800" b="1" dirty="0" smtClean="0">
              <a:solidFill>
                <a:schemeClr val="bg1"/>
              </a:solidFill>
              <a:latin typeface="Cambria" panose="02040503050406030204" pitchFamily="18" charset="0"/>
              <a:ea typeface="Cambria" panose="02040503050406030204" pitchFamily="18" charset="0"/>
              <a:cs typeface="Arial"/>
              <a:sym typeface="Arial"/>
            </a:endParaRPr>
          </a:p>
        </p:txBody>
      </p:sp>
      <p:sp>
        <p:nvSpPr>
          <p:cNvPr id="23" name="Rectangle 22">
            <a:extLst>
              <a:ext uri="{FF2B5EF4-FFF2-40B4-BE49-F238E27FC236}">
                <a16:creationId xmlns:a16="http://schemas.microsoft.com/office/drawing/2014/main" id="{08B8581E-229E-0B54-9C16-A04A586F04B3}"/>
              </a:ext>
            </a:extLst>
          </p:cNvPr>
          <p:cNvSpPr/>
          <p:nvPr/>
        </p:nvSpPr>
        <p:spPr bwMode="auto">
          <a:xfrm>
            <a:off x="3650186" y="4161882"/>
            <a:ext cx="606565" cy="481061"/>
          </a:xfrm>
          <a:prstGeom prst="rect">
            <a:avLst/>
          </a:prstGeom>
          <a:solidFill>
            <a:srgbClr val="EF6622"/>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vi-VN" dirty="0">
              <a:ln>
                <a:solidFill>
                  <a:schemeClr val="tx1"/>
                </a:solidFill>
              </a:ln>
              <a:solidFill>
                <a:schemeClr val="tx1"/>
              </a:solidFill>
              <a:latin typeface="Cambria" panose="02040503050406030204" pitchFamily="18" charset="0"/>
              <a:ea typeface="Cambria" panose="02040503050406030204" pitchFamily="18" charset="0"/>
            </a:endParaRPr>
          </a:p>
        </p:txBody>
      </p:sp>
      <p:sp>
        <p:nvSpPr>
          <p:cNvPr id="25" name="Google Shape;64;p2">
            <a:extLst>
              <a:ext uri="{FF2B5EF4-FFF2-40B4-BE49-F238E27FC236}">
                <a16:creationId xmlns:a16="http://schemas.microsoft.com/office/drawing/2014/main" id="{47D58DFD-3F02-A3F1-0307-5A12AFEEDF73}"/>
              </a:ext>
            </a:extLst>
          </p:cNvPr>
          <p:cNvSpPr txBox="1"/>
          <p:nvPr/>
        </p:nvSpPr>
        <p:spPr>
          <a:xfrm>
            <a:off x="3625949" y="2372703"/>
            <a:ext cx="609600" cy="523180"/>
          </a:xfrm>
          <a:prstGeom prst="rect">
            <a:avLst/>
          </a:prstGeom>
          <a:noFill/>
          <a:ln>
            <a:noFill/>
          </a:ln>
        </p:spPr>
        <p:txBody>
          <a:bodyPr spcFirstLastPara="1" wrap="square" lIns="91425" tIns="45700" rIns="91425" bIns="45700" anchor="t" anchorCtr="0">
            <a:spAutoFit/>
          </a:bodyPr>
          <a:lstStyle/>
          <a:p>
            <a:pPr algn="ctr"/>
            <a:r>
              <a:rPr lang="en-US" sz="2800" b="1" u="sng" dirty="0">
                <a:solidFill>
                  <a:srgbClr val="1F4397"/>
                </a:solidFill>
                <a:latin typeface="Cambria" panose="02040503050406030204" pitchFamily="18" charset="0"/>
                <a:ea typeface="Cambria" panose="02040503050406030204" pitchFamily="18" charset="0"/>
                <a:cs typeface="Times New Roman"/>
                <a:sym typeface="Times New Roman"/>
              </a:rPr>
              <a:t>02</a:t>
            </a:r>
            <a:endParaRPr sz="2800" b="1" dirty="0">
              <a:solidFill>
                <a:srgbClr val="1F4397"/>
              </a:solidFill>
              <a:latin typeface="Cambria" panose="02040503050406030204" pitchFamily="18" charset="0"/>
              <a:ea typeface="Cambria" panose="02040503050406030204" pitchFamily="18" charset="0"/>
              <a:cs typeface="Times New Roman"/>
              <a:sym typeface="Times New Roman"/>
            </a:endParaRPr>
          </a:p>
        </p:txBody>
      </p:sp>
      <p:sp>
        <p:nvSpPr>
          <p:cNvPr id="26" name="Google Shape;64;p2">
            <a:extLst>
              <a:ext uri="{FF2B5EF4-FFF2-40B4-BE49-F238E27FC236}">
                <a16:creationId xmlns:a16="http://schemas.microsoft.com/office/drawing/2014/main" id="{BAB9278E-93C5-C7B1-9AE7-E4A32281F312}"/>
              </a:ext>
            </a:extLst>
          </p:cNvPr>
          <p:cNvSpPr txBox="1"/>
          <p:nvPr/>
        </p:nvSpPr>
        <p:spPr>
          <a:xfrm>
            <a:off x="3625949" y="3260156"/>
            <a:ext cx="609600" cy="523180"/>
          </a:xfrm>
          <a:prstGeom prst="rect">
            <a:avLst/>
          </a:prstGeom>
          <a:noFill/>
          <a:ln>
            <a:noFill/>
          </a:ln>
        </p:spPr>
        <p:txBody>
          <a:bodyPr spcFirstLastPara="1" wrap="square" lIns="91425" tIns="45700" rIns="91425" bIns="45700" anchor="t" anchorCtr="0">
            <a:spAutoFit/>
          </a:bodyPr>
          <a:lstStyle/>
          <a:p>
            <a:pPr algn="ctr"/>
            <a:r>
              <a:rPr lang="en-US" sz="2800" b="1" u="sng" dirty="0">
                <a:solidFill>
                  <a:srgbClr val="1F4397"/>
                </a:solidFill>
                <a:latin typeface="Cambria" panose="02040503050406030204" pitchFamily="18" charset="0"/>
                <a:ea typeface="Cambria" panose="02040503050406030204" pitchFamily="18" charset="0"/>
                <a:cs typeface="Times New Roman"/>
                <a:sym typeface="Times New Roman"/>
              </a:rPr>
              <a:t>03</a:t>
            </a:r>
            <a:endParaRPr sz="2800" b="1" dirty="0">
              <a:solidFill>
                <a:srgbClr val="1F4397"/>
              </a:solidFill>
              <a:latin typeface="Cambria" panose="02040503050406030204" pitchFamily="18" charset="0"/>
              <a:ea typeface="Cambria" panose="02040503050406030204" pitchFamily="18" charset="0"/>
              <a:cs typeface="Times New Roman"/>
              <a:sym typeface="Times New Roman"/>
            </a:endParaRPr>
          </a:p>
        </p:txBody>
      </p:sp>
      <p:sp>
        <p:nvSpPr>
          <p:cNvPr id="27" name="Google Shape;64;p2">
            <a:extLst>
              <a:ext uri="{FF2B5EF4-FFF2-40B4-BE49-F238E27FC236}">
                <a16:creationId xmlns:a16="http://schemas.microsoft.com/office/drawing/2014/main" id="{772219C7-A37D-71D1-1F3B-14E31398514F}"/>
              </a:ext>
            </a:extLst>
          </p:cNvPr>
          <p:cNvSpPr txBox="1"/>
          <p:nvPr/>
        </p:nvSpPr>
        <p:spPr>
          <a:xfrm>
            <a:off x="3625949" y="4147609"/>
            <a:ext cx="609600" cy="523180"/>
          </a:xfrm>
          <a:prstGeom prst="rect">
            <a:avLst/>
          </a:prstGeom>
          <a:noFill/>
          <a:ln>
            <a:noFill/>
          </a:ln>
        </p:spPr>
        <p:txBody>
          <a:bodyPr spcFirstLastPara="1" wrap="square" lIns="91425" tIns="45700" rIns="91425" bIns="45700" anchor="t" anchorCtr="0">
            <a:spAutoFit/>
          </a:bodyPr>
          <a:lstStyle/>
          <a:p>
            <a:pPr algn="ctr"/>
            <a:r>
              <a:rPr lang="en-US" sz="2800" b="1" u="sng" dirty="0">
                <a:solidFill>
                  <a:srgbClr val="1F4397"/>
                </a:solidFill>
                <a:latin typeface="Cambria" panose="02040503050406030204" pitchFamily="18" charset="0"/>
                <a:ea typeface="Cambria" panose="02040503050406030204" pitchFamily="18" charset="0"/>
                <a:cs typeface="Times New Roman"/>
                <a:sym typeface="Times New Roman"/>
              </a:rPr>
              <a:t>04</a:t>
            </a:r>
            <a:endParaRPr sz="2800" b="1" dirty="0">
              <a:solidFill>
                <a:srgbClr val="1F4397"/>
              </a:solidFill>
              <a:latin typeface="Cambria" panose="02040503050406030204" pitchFamily="18" charset="0"/>
              <a:ea typeface="Cambria" panose="02040503050406030204" pitchFamily="18" charset="0"/>
              <a:cs typeface="Times New Roman"/>
              <a:sym typeface="Times New Roman"/>
            </a:endParaRPr>
          </a:p>
        </p:txBody>
      </p:sp>
      <p:sp>
        <p:nvSpPr>
          <p:cNvPr id="29" name="Google Shape;62;p2">
            <a:extLst>
              <a:ext uri="{FF2B5EF4-FFF2-40B4-BE49-F238E27FC236}">
                <a16:creationId xmlns:a16="http://schemas.microsoft.com/office/drawing/2014/main" id="{38EB3623-5706-E2EC-5C1F-BE03C240975D}"/>
              </a:ext>
            </a:extLst>
          </p:cNvPr>
          <p:cNvSpPr/>
          <p:nvPr/>
        </p:nvSpPr>
        <p:spPr>
          <a:xfrm>
            <a:off x="3421031" y="5820912"/>
            <a:ext cx="5783924" cy="685800"/>
          </a:xfrm>
          <a:prstGeom prst="rect">
            <a:avLst/>
          </a:prstGeom>
          <a:solidFill>
            <a:srgbClr val="EF6622"/>
          </a:solidFill>
          <a:ln w="9525" cap="flat" cmpd="sng">
            <a:solidFill>
              <a:srgbClr val="FD9C1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a:buClr>
                <a:schemeClr val="dk1"/>
              </a:buClr>
              <a:buSzPts val="1800"/>
            </a:pPr>
            <a:endParaRPr>
              <a:solidFill>
                <a:schemeClr val="dk1"/>
              </a:solidFill>
              <a:latin typeface="Cambria" panose="02040503050406030204" pitchFamily="18" charset="0"/>
              <a:ea typeface="Cambria" panose="02040503050406030204" pitchFamily="18" charset="0"/>
              <a:cs typeface="Arial"/>
              <a:sym typeface="Arial"/>
            </a:endParaRPr>
          </a:p>
        </p:txBody>
      </p:sp>
      <p:sp>
        <p:nvSpPr>
          <p:cNvPr id="30" name="Google Shape;65;p2">
            <a:extLst>
              <a:ext uri="{FF2B5EF4-FFF2-40B4-BE49-F238E27FC236}">
                <a16:creationId xmlns:a16="http://schemas.microsoft.com/office/drawing/2014/main" id="{1FDE9B38-A1A2-E2B2-FCC7-14AB85401CDF}"/>
              </a:ext>
            </a:extLst>
          </p:cNvPr>
          <p:cNvSpPr txBox="1"/>
          <p:nvPr/>
        </p:nvSpPr>
        <p:spPr>
          <a:xfrm>
            <a:off x="4440467" y="5886151"/>
            <a:ext cx="4964327" cy="523180"/>
          </a:xfrm>
          <a:prstGeom prst="rect">
            <a:avLst/>
          </a:prstGeom>
          <a:noFill/>
          <a:ln>
            <a:noFill/>
          </a:ln>
        </p:spPr>
        <p:txBody>
          <a:bodyPr spcFirstLastPara="1" wrap="square" lIns="91425" tIns="45700" rIns="91425" bIns="45700" anchor="t" anchorCtr="0">
            <a:spAutoFit/>
          </a:bodyPr>
          <a:lstStyle/>
          <a:p>
            <a:r>
              <a:rPr lang="vi-VN" sz="2800" b="1" dirty="0" smtClean="0">
                <a:solidFill>
                  <a:schemeClr val="bg1"/>
                </a:solidFill>
                <a:latin typeface="Cambria" panose="02040503050406030204" pitchFamily="18" charset="0"/>
                <a:ea typeface="Cambria" panose="02040503050406030204" pitchFamily="18" charset="0"/>
                <a:cs typeface="Arial"/>
                <a:sym typeface="Arial"/>
              </a:rPr>
              <a:t>Hướng nghiên cứu tiếp theo</a:t>
            </a:r>
          </a:p>
        </p:txBody>
      </p:sp>
      <p:sp>
        <p:nvSpPr>
          <p:cNvPr id="31" name="Rectangle 30">
            <a:extLst>
              <a:ext uri="{FF2B5EF4-FFF2-40B4-BE49-F238E27FC236}">
                <a16:creationId xmlns:a16="http://schemas.microsoft.com/office/drawing/2014/main" id="{451E5C69-8507-DCE4-AB92-56DEB292F47D}"/>
              </a:ext>
            </a:extLst>
          </p:cNvPr>
          <p:cNvSpPr/>
          <p:nvPr/>
        </p:nvSpPr>
        <p:spPr bwMode="auto">
          <a:xfrm>
            <a:off x="3620871" y="5943575"/>
            <a:ext cx="662160" cy="481061"/>
          </a:xfrm>
          <a:prstGeom prst="rect">
            <a:avLst/>
          </a:prstGeom>
          <a:solidFill>
            <a:srgbClr val="EF6622"/>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vi-VN" dirty="0">
              <a:ln>
                <a:solidFill>
                  <a:schemeClr val="tx1"/>
                </a:solidFill>
              </a:ln>
              <a:solidFill>
                <a:schemeClr val="tx1"/>
              </a:solidFill>
              <a:latin typeface="Cambria" panose="02040503050406030204" pitchFamily="18" charset="0"/>
              <a:ea typeface="Cambria" panose="02040503050406030204" pitchFamily="18" charset="0"/>
            </a:endParaRPr>
          </a:p>
        </p:txBody>
      </p:sp>
      <p:sp>
        <p:nvSpPr>
          <p:cNvPr id="32" name="Google Shape;64;p2">
            <a:extLst>
              <a:ext uri="{FF2B5EF4-FFF2-40B4-BE49-F238E27FC236}">
                <a16:creationId xmlns:a16="http://schemas.microsoft.com/office/drawing/2014/main" id="{E21120FE-AA13-95D8-5B2B-E5D35A69CEF2}"/>
              </a:ext>
            </a:extLst>
          </p:cNvPr>
          <p:cNvSpPr txBox="1"/>
          <p:nvPr/>
        </p:nvSpPr>
        <p:spPr>
          <a:xfrm>
            <a:off x="3625949" y="5922515"/>
            <a:ext cx="609600" cy="523180"/>
          </a:xfrm>
          <a:prstGeom prst="rect">
            <a:avLst/>
          </a:prstGeom>
          <a:noFill/>
          <a:ln>
            <a:noFill/>
          </a:ln>
        </p:spPr>
        <p:txBody>
          <a:bodyPr spcFirstLastPara="1" wrap="square" lIns="91425" tIns="45700" rIns="91425" bIns="45700" anchor="t" anchorCtr="0">
            <a:spAutoFit/>
          </a:bodyPr>
          <a:lstStyle/>
          <a:p>
            <a:pPr algn="ctr"/>
            <a:r>
              <a:rPr lang="en-US" sz="2800" b="1" u="sng" dirty="0" smtClean="0">
                <a:solidFill>
                  <a:srgbClr val="1F4397"/>
                </a:solidFill>
                <a:latin typeface="Cambria" panose="02040503050406030204" pitchFamily="18" charset="0"/>
                <a:ea typeface="Cambria" panose="02040503050406030204" pitchFamily="18" charset="0"/>
                <a:cs typeface="Times New Roman"/>
                <a:sym typeface="Times New Roman"/>
              </a:rPr>
              <a:t>0</a:t>
            </a:r>
            <a:r>
              <a:rPr lang="en-AS" sz="2800" b="1" u="sng" dirty="0" smtClean="0">
                <a:solidFill>
                  <a:srgbClr val="1F4397"/>
                </a:solidFill>
                <a:latin typeface="Cambria" panose="02040503050406030204" pitchFamily="18" charset="0"/>
                <a:ea typeface="Cambria" panose="02040503050406030204" pitchFamily="18" charset="0"/>
                <a:cs typeface="Times New Roman"/>
                <a:sym typeface="Times New Roman"/>
              </a:rPr>
              <a:t>6</a:t>
            </a:r>
          </a:p>
        </p:txBody>
      </p:sp>
      <p:sp>
        <p:nvSpPr>
          <p:cNvPr id="33" name="Google Shape;65;p2">
            <a:extLst>
              <a:ext uri="{FF2B5EF4-FFF2-40B4-BE49-F238E27FC236}">
                <a16:creationId xmlns:a16="http://schemas.microsoft.com/office/drawing/2014/main" id="{8A24092D-0323-42E5-9A33-2DFE3F00DE4C}"/>
              </a:ext>
            </a:extLst>
          </p:cNvPr>
          <p:cNvSpPr txBox="1"/>
          <p:nvPr/>
        </p:nvSpPr>
        <p:spPr>
          <a:xfrm>
            <a:off x="4440467" y="3232896"/>
            <a:ext cx="4356487" cy="523180"/>
          </a:xfrm>
          <a:prstGeom prst="rect">
            <a:avLst/>
          </a:prstGeom>
          <a:solidFill>
            <a:srgbClr val="EF6622"/>
          </a:solidFill>
          <a:ln>
            <a:noFill/>
          </a:ln>
        </p:spPr>
        <p:txBody>
          <a:bodyPr spcFirstLastPara="1" wrap="square" lIns="91425" tIns="45700" rIns="91425" bIns="45700" anchor="t" anchorCtr="0">
            <a:spAutoFit/>
          </a:bodyPr>
          <a:lstStyle/>
          <a:p>
            <a:r>
              <a:rPr lang="en-US" sz="2800" b="1" dirty="0" smtClean="0">
                <a:solidFill>
                  <a:schemeClr val="bg1"/>
                </a:solidFill>
                <a:latin typeface="Cambria" panose="02040503050406030204" pitchFamily="18" charset="0"/>
                <a:ea typeface="Cambria" panose="02040503050406030204" pitchFamily="18" charset="0"/>
                <a:cs typeface="Arial"/>
                <a:sym typeface="Arial"/>
              </a:rPr>
              <a:t>Nội dung nghiên cứu</a:t>
            </a:r>
          </a:p>
        </p:txBody>
      </p:sp>
      <p:pic>
        <p:nvPicPr>
          <p:cNvPr id="34" name="Picture 33"/>
          <p:cNvPicPr>
            <a:picLocks noChangeAspect="1"/>
          </p:cNvPicPr>
          <p:nvPr/>
        </p:nvPicPr>
        <p:blipFill>
          <a:blip r:embed="rId3"/>
          <a:stretch>
            <a:fillRect/>
          </a:stretch>
        </p:blipFill>
        <p:spPr>
          <a:xfrm>
            <a:off x="254000" y="1"/>
            <a:ext cx="1850100" cy="1576112"/>
          </a:xfrm>
          <a:prstGeom prst="rect">
            <a:avLst/>
          </a:prstGeom>
        </p:spPr>
      </p:pic>
      <p:sp>
        <p:nvSpPr>
          <p:cNvPr id="36" name="Google Shape;62;p2">
            <a:extLst>
              <a:ext uri="{FF2B5EF4-FFF2-40B4-BE49-F238E27FC236}">
                <a16:creationId xmlns:a16="http://schemas.microsoft.com/office/drawing/2014/main" id="{38EB3623-5706-E2EC-5C1F-BE03C240975D}"/>
              </a:ext>
            </a:extLst>
          </p:cNvPr>
          <p:cNvSpPr/>
          <p:nvPr/>
        </p:nvSpPr>
        <p:spPr>
          <a:xfrm>
            <a:off x="3421031" y="4930066"/>
            <a:ext cx="5783929" cy="685800"/>
          </a:xfrm>
          <a:prstGeom prst="rect">
            <a:avLst/>
          </a:prstGeom>
          <a:solidFill>
            <a:srgbClr val="EF6622"/>
          </a:solidFill>
          <a:ln w="9525" cap="flat" cmpd="sng">
            <a:solidFill>
              <a:srgbClr val="FD9C1B"/>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a:buClr>
                <a:schemeClr val="dk1"/>
              </a:buClr>
              <a:buSzPts val="1800"/>
            </a:pPr>
            <a:endParaRPr>
              <a:solidFill>
                <a:schemeClr val="dk1"/>
              </a:solidFill>
              <a:latin typeface="Cambria" panose="02040503050406030204" pitchFamily="18" charset="0"/>
              <a:ea typeface="Cambria" panose="02040503050406030204" pitchFamily="18" charset="0"/>
              <a:cs typeface="Arial"/>
              <a:sym typeface="Arial"/>
            </a:endParaRPr>
          </a:p>
        </p:txBody>
      </p:sp>
      <p:sp>
        <p:nvSpPr>
          <p:cNvPr id="37" name="Google Shape;65;p2">
            <a:extLst>
              <a:ext uri="{FF2B5EF4-FFF2-40B4-BE49-F238E27FC236}">
                <a16:creationId xmlns:a16="http://schemas.microsoft.com/office/drawing/2014/main" id="{1FDE9B38-A1A2-E2B2-FCC7-14AB85401CDF}"/>
              </a:ext>
            </a:extLst>
          </p:cNvPr>
          <p:cNvSpPr txBox="1"/>
          <p:nvPr/>
        </p:nvSpPr>
        <p:spPr>
          <a:xfrm>
            <a:off x="4440467" y="5001732"/>
            <a:ext cx="1657262" cy="523180"/>
          </a:xfrm>
          <a:prstGeom prst="rect">
            <a:avLst/>
          </a:prstGeom>
          <a:solidFill>
            <a:srgbClr val="EF6622"/>
          </a:solidFill>
          <a:ln>
            <a:noFill/>
          </a:ln>
        </p:spPr>
        <p:txBody>
          <a:bodyPr spcFirstLastPara="1" wrap="square" lIns="91425" tIns="45700" rIns="91425" bIns="45700" anchor="t" anchorCtr="0">
            <a:spAutoFit/>
          </a:bodyPr>
          <a:lstStyle/>
          <a:p>
            <a:r>
              <a:rPr lang="vi-VN" sz="2800" b="1" dirty="0" smtClean="0">
                <a:solidFill>
                  <a:schemeClr val="bg1"/>
                </a:solidFill>
                <a:latin typeface="Cambria" panose="02040503050406030204" pitchFamily="18" charset="0"/>
                <a:ea typeface="Cambria" panose="02040503050406030204" pitchFamily="18" charset="0"/>
                <a:cs typeface="Arial"/>
                <a:sym typeface="Arial"/>
              </a:rPr>
              <a:t>Kết quả</a:t>
            </a:r>
            <a:endParaRPr lang="vi-VN" sz="2800" b="1" dirty="0">
              <a:solidFill>
                <a:schemeClr val="bg1"/>
              </a:solidFill>
              <a:latin typeface="Cambria" panose="02040503050406030204" pitchFamily="18" charset="0"/>
              <a:ea typeface="Cambria" panose="02040503050406030204" pitchFamily="18" charset="0"/>
              <a:cs typeface="Arial"/>
              <a:sym typeface="Arial"/>
            </a:endParaRPr>
          </a:p>
        </p:txBody>
      </p:sp>
      <p:sp>
        <p:nvSpPr>
          <p:cNvPr id="38" name="Rectangle 37">
            <a:extLst>
              <a:ext uri="{FF2B5EF4-FFF2-40B4-BE49-F238E27FC236}">
                <a16:creationId xmlns:a16="http://schemas.microsoft.com/office/drawing/2014/main" id="{451E5C69-8507-DCE4-AB92-56DEB292F47D}"/>
              </a:ext>
            </a:extLst>
          </p:cNvPr>
          <p:cNvSpPr/>
          <p:nvPr/>
        </p:nvSpPr>
        <p:spPr bwMode="auto">
          <a:xfrm>
            <a:off x="3650186" y="5052729"/>
            <a:ext cx="606565" cy="481061"/>
          </a:xfrm>
          <a:prstGeom prst="rect">
            <a:avLst/>
          </a:prstGeom>
          <a:solidFill>
            <a:srgbClr val="EF6622"/>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vi-VN" dirty="0">
              <a:ln>
                <a:solidFill>
                  <a:schemeClr val="tx1"/>
                </a:solidFill>
              </a:ln>
              <a:solidFill>
                <a:schemeClr val="tx1"/>
              </a:solidFill>
              <a:latin typeface="Cambria" panose="02040503050406030204" pitchFamily="18" charset="0"/>
              <a:ea typeface="Cambria" panose="02040503050406030204" pitchFamily="18" charset="0"/>
            </a:endParaRPr>
          </a:p>
        </p:txBody>
      </p:sp>
      <p:sp>
        <p:nvSpPr>
          <p:cNvPr id="39" name="Google Shape;64;p2">
            <a:extLst>
              <a:ext uri="{FF2B5EF4-FFF2-40B4-BE49-F238E27FC236}">
                <a16:creationId xmlns:a16="http://schemas.microsoft.com/office/drawing/2014/main" id="{E21120FE-AA13-95D8-5B2B-E5D35A69CEF2}"/>
              </a:ext>
            </a:extLst>
          </p:cNvPr>
          <p:cNvSpPr txBox="1"/>
          <p:nvPr/>
        </p:nvSpPr>
        <p:spPr>
          <a:xfrm>
            <a:off x="3625949" y="5035062"/>
            <a:ext cx="609600" cy="523180"/>
          </a:xfrm>
          <a:prstGeom prst="rect">
            <a:avLst/>
          </a:prstGeom>
          <a:noFill/>
          <a:ln>
            <a:noFill/>
          </a:ln>
        </p:spPr>
        <p:txBody>
          <a:bodyPr spcFirstLastPara="1" wrap="square" lIns="91425" tIns="45700" rIns="91425" bIns="45700" anchor="t" anchorCtr="0">
            <a:spAutoFit/>
          </a:bodyPr>
          <a:lstStyle/>
          <a:p>
            <a:pPr algn="ctr"/>
            <a:r>
              <a:rPr lang="en-US" sz="2800" b="1" u="sng" dirty="0">
                <a:solidFill>
                  <a:srgbClr val="1F4397"/>
                </a:solidFill>
                <a:latin typeface="Cambria" panose="02040503050406030204" pitchFamily="18" charset="0"/>
                <a:ea typeface="Cambria" panose="02040503050406030204" pitchFamily="18" charset="0"/>
                <a:cs typeface="Times New Roman"/>
                <a:sym typeface="Times New Roman"/>
              </a:rPr>
              <a:t>05</a:t>
            </a:r>
            <a:endParaRPr sz="2800" b="1" dirty="0">
              <a:solidFill>
                <a:srgbClr val="1F4397"/>
              </a:solidFill>
              <a:latin typeface="Cambria" panose="02040503050406030204" pitchFamily="18" charset="0"/>
              <a:ea typeface="Cambria" panose="02040503050406030204" pitchFamily="18" charset="0"/>
              <a:cs typeface="Times New Roman"/>
              <a:sym typeface="Times New Roman"/>
            </a:endParaRPr>
          </a:p>
        </p:txBody>
      </p:sp>
      <p:sp>
        <p:nvSpPr>
          <p:cNvPr id="40" name="Google Shape;64;p2">
            <a:extLst>
              <a:ext uri="{FF2B5EF4-FFF2-40B4-BE49-F238E27FC236}">
                <a16:creationId xmlns:a16="http://schemas.microsoft.com/office/drawing/2014/main" id="{47D58DFD-3F02-A3F1-0307-5A12AFEEDF73}"/>
              </a:ext>
            </a:extLst>
          </p:cNvPr>
          <p:cNvSpPr txBox="1"/>
          <p:nvPr/>
        </p:nvSpPr>
        <p:spPr>
          <a:xfrm>
            <a:off x="3625949" y="1485250"/>
            <a:ext cx="609600" cy="523180"/>
          </a:xfrm>
          <a:prstGeom prst="rect">
            <a:avLst/>
          </a:prstGeom>
          <a:noFill/>
          <a:ln>
            <a:noFill/>
          </a:ln>
        </p:spPr>
        <p:txBody>
          <a:bodyPr spcFirstLastPara="1" wrap="square" lIns="91425" tIns="45700" rIns="91425" bIns="45700" anchor="t" anchorCtr="0">
            <a:spAutoFit/>
          </a:bodyPr>
          <a:lstStyle/>
          <a:p>
            <a:pPr algn="ctr"/>
            <a:r>
              <a:rPr lang="en-US" sz="2800" b="1" u="sng" dirty="0" smtClean="0">
                <a:solidFill>
                  <a:srgbClr val="1F4397"/>
                </a:solidFill>
                <a:latin typeface="Cambria" panose="02040503050406030204" pitchFamily="18" charset="0"/>
                <a:ea typeface="Cambria" panose="02040503050406030204" pitchFamily="18" charset="0"/>
                <a:cs typeface="Times New Roman"/>
                <a:sym typeface="Times New Roman"/>
              </a:rPr>
              <a:t>0</a:t>
            </a:r>
            <a:r>
              <a:rPr lang="en-AS" sz="2800" b="1" u="sng" dirty="0" smtClean="0">
                <a:solidFill>
                  <a:srgbClr val="1F4397"/>
                </a:solidFill>
                <a:latin typeface="Cambria" panose="02040503050406030204" pitchFamily="18" charset="0"/>
                <a:ea typeface="Cambria" panose="02040503050406030204" pitchFamily="18" charset="0"/>
                <a:cs typeface="Times New Roman"/>
                <a:sym typeface="Times New Roman"/>
              </a:rPr>
              <a:t>1</a:t>
            </a:r>
            <a:endParaRPr sz="2800" b="1" dirty="0">
              <a:solidFill>
                <a:srgbClr val="1F4397"/>
              </a:solidFill>
              <a:latin typeface="Cambria" panose="02040503050406030204" pitchFamily="18" charset="0"/>
              <a:ea typeface="Cambria" panose="02040503050406030204" pitchFamily="18" charset="0"/>
              <a:cs typeface="Times New Roman"/>
              <a:sym typeface="Times New Roman"/>
            </a:endParaRPr>
          </a:p>
        </p:txBody>
      </p:sp>
      <p:sp>
        <p:nvSpPr>
          <p:cNvPr id="42" name="Google Shape;65;p2">
            <a:extLst>
              <a:ext uri="{FF2B5EF4-FFF2-40B4-BE49-F238E27FC236}">
                <a16:creationId xmlns:a16="http://schemas.microsoft.com/office/drawing/2014/main" id="{1A1A41DF-9EAC-0760-F007-990EA2F28C6F}"/>
              </a:ext>
            </a:extLst>
          </p:cNvPr>
          <p:cNvSpPr txBox="1"/>
          <p:nvPr/>
        </p:nvSpPr>
        <p:spPr>
          <a:xfrm>
            <a:off x="4440467" y="2348478"/>
            <a:ext cx="4025698" cy="523180"/>
          </a:xfrm>
          <a:prstGeom prst="rect">
            <a:avLst/>
          </a:prstGeom>
          <a:noFill/>
          <a:ln>
            <a:noFill/>
          </a:ln>
        </p:spPr>
        <p:txBody>
          <a:bodyPr spcFirstLastPara="1" wrap="square" lIns="91425" tIns="45700" rIns="91425" bIns="45700" anchor="t" anchorCtr="0">
            <a:spAutoFit/>
          </a:bodyPr>
          <a:lstStyle/>
          <a:p>
            <a:r>
              <a:rPr lang="vi-VN" sz="2800" b="1" dirty="0" smtClean="0">
                <a:solidFill>
                  <a:schemeClr val="bg1"/>
                </a:solidFill>
                <a:latin typeface="Cambria" panose="02040503050406030204" pitchFamily="18" charset="0"/>
                <a:ea typeface="Cambria" panose="02040503050406030204" pitchFamily="18" charset="0"/>
                <a:cs typeface="Arial"/>
                <a:sym typeface="Arial"/>
              </a:rPr>
              <a:t>Cơ sở nghiên cứu</a:t>
            </a:r>
          </a:p>
        </p:txBody>
      </p:sp>
      <p:sp>
        <p:nvSpPr>
          <p:cNvPr id="12" name="Date Placeholder 11"/>
          <p:cNvSpPr>
            <a:spLocks noGrp="1"/>
          </p:cNvSpPr>
          <p:nvPr>
            <p:ph type="dt" sz="half" idx="10"/>
          </p:nvPr>
        </p:nvSpPr>
        <p:spPr/>
        <p:txBody>
          <a:bodyPr/>
          <a:lstStyle/>
          <a:p>
            <a:fld id="{31BE0245-980D-4657-8C02-D9FCEAB50502}" type="datetime1">
              <a:rPr lang="en-AU" smtClean="0"/>
              <a:t>12/05/2024</a:t>
            </a:fld>
            <a:endParaRPr lang="en-US"/>
          </a:p>
        </p:txBody>
      </p:sp>
      <p:sp>
        <p:nvSpPr>
          <p:cNvPr id="16" name="Slide Number Placeholder 15"/>
          <p:cNvSpPr>
            <a:spLocks noGrp="1"/>
          </p:cNvSpPr>
          <p:nvPr>
            <p:ph type="sldNum" sz="quarter" idx="12"/>
          </p:nvPr>
        </p:nvSpPr>
        <p:spPr/>
        <p:txBody>
          <a:bodyPr/>
          <a:lstStyle/>
          <a:p>
            <a:fld id="{68DD787E-0D76-4BE9-B307-2B9A6D3E336C}" type="slidenum">
              <a:rPr lang="en-US" smtClean="0"/>
              <a:t>2</a:t>
            </a:fld>
            <a:endParaRPr lang="en-US"/>
          </a:p>
        </p:txBody>
      </p:sp>
    </p:spTree>
    <p:extLst>
      <p:ext uri="{BB962C8B-B14F-4D97-AF65-F5344CB8AC3E}">
        <p14:creationId xmlns:p14="http://schemas.microsoft.com/office/powerpoint/2010/main" val="3484198740"/>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103" y="235972"/>
            <a:ext cx="10087898" cy="894735"/>
          </a:xfrm>
          <a:prstGeom prst="rect">
            <a:avLst/>
          </a:prstGeom>
          <a:solidFill>
            <a:srgbClr val="EF6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bg1"/>
                </a:solidFill>
                <a:latin typeface="Cambria" panose="02040503050406030204" pitchFamily="18" charset="0"/>
                <a:ea typeface="Cambria" panose="02040503050406030204" pitchFamily="18" charset="0"/>
                <a:cs typeface="Arial"/>
                <a:sym typeface="Arial"/>
              </a:rPr>
              <a:t>Tổng quan nghiên cứu</a:t>
            </a:r>
            <a:endParaRPr lang="en-US" sz="4000" b="1" dirty="0">
              <a:solidFill>
                <a:schemeClr val="bg1"/>
              </a:solidFill>
            </a:endParaRPr>
          </a:p>
        </p:txBody>
      </p:sp>
      <p:pic>
        <p:nvPicPr>
          <p:cNvPr id="34" name="Picture 33"/>
          <p:cNvPicPr>
            <a:picLocks noChangeAspect="1"/>
          </p:cNvPicPr>
          <p:nvPr/>
        </p:nvPicPr>
        <p:blipFill>
          <a:blip r:embed="rId3"/>
          <a:stretch>
            <a:fillRect/>
          </a:stretch>
        </p:blipFill>
        <p:spPr>
          <a:xfrm>
            <a:off x="254000" y="1"/>
            <a:ext cx="1850100" cy="1576112"/>
          </a:xfrm>
          <a:prstGeom prst="rect">
            <a:avLst/>
          </a:prstGeom>
        </p:spPr>
      </p:pic>
      <p:sp>
        <p:nvSpPr>
          <p:cNvPr id="4" name="TextBox 3"/>
          <p:cNvSpPr txBox="1"/>
          <p:nvPr/>
        </p:nvSpPr>
        <p:spPr>
          <a:xfrm>
            <a:off x="838200" y="1786733"/>
            <a:ext cx="6506538" cy="3908762"/>
          </a:xfrm>
          <a:prstGeom prst="rect">
            <a:avLst/>
          </a:prstGeom>
          <a:noFill/>
        </p:spPr>
        <p:txBody>
          <a:bodyPr wrap="square" rtlCol="0">
            <a:spAutoFit/>
          </a:bodyPr>
          <a:lstStyle/>
          <a:p>
            <a:pPr algn="just"/>
            <a:r>
              <a:rPr lang="en-AS" sz="2800" b="1" dirty="0" smtClean="0">
                <a:latin typeface="Cambria" panose="02040503050406030204" pitchFamily="18" charset="0"/>
                <a:ea typeface="Cambria" panose="02040503050406030204" pitchFamily="18" charset="0"/>
              </a:rPr>
              <a:t>Lý do chọn đề tài</a:t>
            </a:r>
          </a:p>
          <a:p>
            <a:pPr marL="285750" indent="-285750" algn="just">
              <a:buFont typeface="Wingdings" panose="05000000000000000000" pitchFamily="2" charset="2"/>
              <a:buChar char="v"/>
            </a:pPr>
            <a:r>
              <a:rPr lang="en-AS" sz="2200" dirty="0" smtClean="0">
                <a:latin typeface="Cambria" panose="02040503050406030204" pitchFamily="18" charset="0"/>
                <a:ea typeface="Cambria" panose="02040503050406030204" pitchFamily="18" charset="0"/>
              </a:rPr>
              <a:t>Đội ngũ nhân viên đóng vai trò quan trọng trong thành công của một doanh nghiệp</a:t>
            </a:r>
          </a:p>
          <a:p>
            <a:pPr marL="285750" indent="-285750" algn="just">
              <a:buFont typeface="Wingdings" panose="05000000000000000000" pitchFamily="2" charset="2"/>
              <a:buChar char="v"/>
            </a:pPr>
            <a:r>
              <a:rPr lang="en-AS" sz="2200" dirty="0" smtClean="0">
                <a:latin typeface="Cambria" panose="02040503050406030204" pitchFamily="18" charset="0"/>
                <a:ea typeface="Cambria" panose="02040503050406030204" pitchFamily="18" charset="0"/>
              </a:rPr>
              <a:t>Doanh nghiệp đối mặt với nhiều</a:t>
            </a:r>
            <a:r>
              <a:rPr lang="en-AS" sz="2200" dirty="0">
                <a:latin typeface="Cambria" panose="02040503050406030204" pitchFamily="18" charset="0"/>
                <a:ea typeface="Cambria" panose="02040503050406030204" pitchFamily="18" charset="0"/>
              </a:rPr>
              <a:t> </a:t>
            </a:r>
            <a:r>
              <a:rPr lang="en-AS" sz="2200" dirty="0" smtClean="0">
                <a:latin typeface="Cambria" panose="02040503050406030204" pitchFamily="18" charset="0"/>
                <a:ea typeface="Cambria" panose="02040503050406030204" pitchFamily="18" charset="0"/>
              </a:rPr>
              <a:t>c</a:t>
            </a:r>
            <a:r>
              <a:rPr lang="en-US" sz="2200" dirty="0" smtClean="0">
                <a:latin typeface="Cambria" panose="02040503050406030204" pitchFamily="18" charset="0"/>
                <a:ea typeface="Cambria" panose="02040503050406030204" pitchFamily="18" charset="0"/>
              </a:rPr>
              <a:t>hi phí</a:t>
            </a:r>
            <a:r>
              <a:rPr lang="en-AS" sz="2200" dirty="0" smtClean="0">
                <a:latin typeface="Cambria" panose="02040503050406030204" pitchFamily="18" charset="0"/>
                <a:ea typeface="Cambria" panose="02040503050406030204" pitchFamily="18" charset="0"/>
              </a:rPr>
              <a:t> khi nhân viên nghỉ việc:</a:t>
            </a:r>
          </a:p>
          <a:p>
            <a:pPr marL="342900" indent="-342900" algn="just">
              <a:buFont typeface="Courier New" panose="02070309020205020404" pitchFamily="49" charset="0"/>
              <a:buChar char="o"/>
            </a:pPr>
            <a:r>
              <a:rPr lang="en-AS" sz="2200" dirty="0">
                <a:latin typeface="Cambria" panose="02040503050406030204" pitchFamily="18" charset="0"/>
                <a:ea typeface="Cambria" panose="02040503050406030204" pitchFamily="18" charset="0"/>
              </a:rPr>
              <a:t>C</a:t>
            </a:r>
            <a:r>
              <a:rPr lang="en-US" sz="2200" dirty="0" smtClean="0">
                <a:latin typeface="Cambria" panose="02040503050406030204" pitchFamily="18" charset="0"/>
                <a:ea typeface="Cambria" panose="02040503050406030204" pitchFamily="18" charset="0"/>
              </a:rPr>
              <a:t>hi phí tuyển dụng</a:t>
            </a:r>
            <a:endParaRPr lang="en-AS" sz="2200" dirty="0" smtClean="0">
              <a:latin typeface="Cambria" panose="02040503050406030204" pitchFamily="18" charset="0"/>
              <a:ea typeface="Cambria" panose="02040503050406030204" pitchFamily="18" charset="0"/>
            </a:endParaRPr>
          </a:p>
          <a:p>
            <a:pPr marL="342900" indent="-342900" algn="just">
              <a:buFont typeface="Courier New" panose="02070309020205020404" pitchFamily="49" charset="0"/>
              <a:buChar char="o"/>
            </a:pPr>
            <a:r>
              <a:rPr lang="en-AS" sz="2200" dirty="0">
                <a:latin typeface="Cambria" panose="02040503050406030204" pitchFamily="18" charset="0"/>
                <a:ea typeface="Cambria" panose="02040503050406030204" pitchFamily="18" charset="0"/>
              </a:rPr>
              <a:t>C</a:t>
            </a:r>
            <a:r>
              <a:rPr lang="en-US" sz="2200" dirty="0" smtClean="0">
                <a:latin typeface="Cambria" panose="02040503050406030204" pitchFamily="18" charset="0"/>
                <a:ea typeface="Cambria" panose="02040503050406030204" pitchFamily="18" charset="0"/>
              </a:rPr>
              <a:t>hi </a:t>
            </a:r>
            <a:r>
              <a:rPr lang="en-US" sz="2200" dirty="0">
                <a:latin typeface="Cambria" panose="02040503050406030204" pitchFamily="18" charset="0"/>
                <a:ea typeface="Cambria" panose="02040503050406030204" pitchFamily="18" charset="0"/>
              </a:rPr>
              <a:t>phí đào </a:t>
            </a:r>
            <a:r>
              <a:rPr lang="en-US" sz="2200" dirty="0" smtClean="0">
                <a:latin typeface="Cambria" panose="02040503050406030204" pitchFamily="18" charset="0"/>
                <a:ea typeface="Cambria" panose="02040503050406030204" pitchFamily="18" charset="0"/>
              </a:rPr>
              <a:t>tạo</a:t>
            </a:r>
            <a:endParaRPr lang="en-AS" sz="2200" dirty="0">
              <a:latin typeface="Cambria" panose="02040503050406030204" pitchFamily="18" charset="0"/>
              <a:ea typeface="Cambria" panose="02040503050406030204" pitchFamily="18" charset="0"/>
            </a:endParaRPr>
          </a:p>
          <a:p>
            <a:pPr marL="342900" indent="-342900" algn="just">
              <a:buFont typeface="Courier New" panose="02070309020205020404" pitchFamily="49" charset="0"/>
              <a:buChar char="o"/>
            </a:pPr>
            <a:r>
              <a:rPr lang="en-AS" sz="2200" dirty="0" smtClean="0">
                <a:latin typeface="Cambria" panose="02040503050406030204" pitchFamily="18" charset="0"/>
                <a:ea typeface="Cambria" panose="02040503050406030204" pitchFamily="18" charset="0"/>
              </a:rPr>
              <a:t>Gây </a:t>
            </a:r>
            <a:r>
              <a:rPr lang="en-US" sz="2200" dirty="0" smtClean="0">
                <a:latin typeface="Cambria" panose="02040503050406030204" pitchFamily="18" charset="0"/>
                <a:ea typeface="Cambria" panose="02040503050406030204" pitchFamily="18" charset="0"/>
              </a:rPr>
              <a:t>ra </a:t>
            </a:r>
            <a:r>
              <a:rPr lang="en-US" sz="2200" dirty="0">
                <a:latin typeface="Cambria" panose="02040503050406030204" pitchFamily="18" charset="0"/>
                <a:ea typeface="Cambria" panose="02040503050406030204" pitchFamily="18" charset="0"/>
              </a:rPr>
              <a:t>các tổn thất trong mối quan hệ công </a:t>
            </a:r>
            <a:r>
              <a:rPr lang="en-US" sz="2200" dirty="0" smtClean="0">
                <a:latin typeface="Cambria" panose="02040503050406030204" pitchFamily="18" charset="0"/>
                <a:ea typeface="Cambria" panose="02040503050406030204" pitchFamily="18" charset="0"/>
              </a:rPr>
              <a:t>chúng</a:t>
            </a:r>
            <a:endParaRPr lang="en-AS" sz="2200" dirty="0" smtClean="0">
              <a:latin typeface="Cambria" panose="02040503050406030204" pitchFamily="18" charset="0"/>
              <a:ea typeface="Cambria" panose="02040503050406030204" pitchFamily="18" charset="0"/>
            </a:endParaRPr>
          </a:p>
          <a:p>
            <a:pPr marL="342900" indent="-342900" algn="just">
              <a:buFont typeface="Courier New" panose="02070309020205020404" pitchFamily="49" charset="0"/>
              <a:buChar char="o"/>
            </a:pPr>
            <a:r>
              <a:rPr lang="en-AS" sz="2200" dirty="0" smtClean="0">
                <a:latin typeface="Cambria" panose="02040503050406030204" pitchFamily="18" charset="0"/>
                <a:ea typeface="Cambria" panose="02040503050406030204" pitchFamily="18" charset="0"/>
              </a:rPr>
              <a:t>G</a:t>
            </a:r>
            <a:r>
              <a:rPr lang="en-US" sz="2200" dirty="0" err="1" smtClean="0">
                <a:latin typeface="Cambria" panose="02040503050406030204" pitchFamily="18" charset="0"/>
                <a:ea typeface="Cambria" panose="02040503050406030204" pitchFamily="18" charset="0"/>
              </a:rPr>
              <a:t>iảm</a:t>
            </a:r>
            <a:r>
              <a:rPr lang="en-US" sz="2200" dirty="0" smtClean="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năng suất tạm </a:t>
            </a:r>
            <a:r>
              <a:rPr lang="en-US" sz="2200" dirty="0" smtClean="0">
                <a:latin typeface="Cambria" panose="02040503050406030204" pitchFamily="18" charset="0"/>
                <a:ea typeface="Cambria" panose="02040503050406030204" pitchFamily="18" charset="0"/>
              </a:rPr>
              <a:t>t</a:t>
            </a:r>
            <a:r>
              <a:rPr lang="en-AS" sz="2200" dirty="0" smtClean="0">
                <a:latin typeface="Cambria" panose="02040503050406030204" pitchFamily="18" charset="0"/>
                <a:ea typeface="Cambria" panose="02040503050406030204" pitchFamily="18" charset="0"/>
              </a:rPr>
              <a:t>hời</a:t>
            </a:r>
          </a:p>
          <a:p>
            <a:pPr marL="342900" indent="-342900" algn="just">
              <a:buFont typeface="Wingdings" panose="05000000000000000000" pitchFamily="2" charset="2"/>
              <a:buChar char="v"/>
            </a:pPr>
            <a:r>
              <a:rPr lang="en-US" sz="2200" dirty="0">
                <a:latin typeface="Cambria" panose="02040503050406030204" pitchFamily="18" charset="0"/>
                <a:ea typeface="Cambria" panose="02040503050406030204" pitchFamily="18" charset="0"/>
              </a:rPr>
              <a:t>Đảm bảo ổn định nhân sự là một phần quan trọng trong việc duy trì hoạt động kinh doanh hiệu quả.</a:t>
            </a:r>
          </a:p>
        </p:txBody>
      </p:sp>
      <p:sp>
        <p:nvSpPr>
          <p:cNvPr id="7" name="Date Placeholder 6"/>
          <p:cNvSpPr>
            <a:spLocks noGrp="1"/>
          </p:cNvSpPr>
          <p:nvPr>
            <p:ph type="dt" sz="half" idx="10"/>
          </p:nvPr>
        </p:nvSpPr>
        <p:spPr/>
        <p:txBody>
          <a:bodyPr/>
          <a:lstStyle/>
          <a:p>
            <a:fld id="{5FF9C0F4-50BA-4B75-8C66-256DE4BA7089}" type="datetime1">
              <a:rPr lang="en-AU" smtClean="0"/>
              <a:t>12/05/2024</a:t>
            </a:fld>
            <a:endParaRPr lang="en-US"/>
          </a:p>
        </p:txBody>
      </p:sp>
      <p:sp>
        <p:nvSpPr>
          <p:cNvPr id="9" name="Slide Number Placeholder 8"/>
          <p:cNvSpPr>
            <a:spLocks noGrp="1"/>
          </p:cNvSpPr>
          <p:nvPr>
            <p:ph type="sldNum" sz="quarter" idx="12"/>
          </p:nvPr>
        </p:nvSpPr>
        <p:spPr/>
        <p:txBody>
          <a:bodyPr/>
          <a:lstStyle/>
          <a:p>
            <a:fld id="{68DD787E-0D76-4BE9-B307-2B9A6D3E336C}" type="slidenum">
              <a:rPr lang="en-US" smtClean="0"/>
              <a:t>3</a:t>
            </a:fld>
            <a:endParaRPr lang="en-US"/>
          </a:p>
        </p:txBody>
      </p:sp>
      <p:pic>
        <p:nvPicPr>
          <p:cNvPr id="12" name="Picture 6" descr="Hồi quy Logistic (Logistic Regression) — Tài liệu ML Glossa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2856" y="1316743"/>
            <a:ext cx="3606934" cy="252753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5"/>
          <a:stretch>
            <a:fillRect/>
          </a:stretch>
        </p:blipFill>
        <p:spPr>
          <a:xfrm>
            <a:off x="7766400" y="3855882"/>
            <a:ext cx="3279846" cy="3002118"/>
          </a:xfrm>
          <a:prstGeom prst="rect">
            <a:avLst/>
          </a:prstGeom>
        </p:spPr>
      </p:pic>
    </p:spTree>
    <p:extLst>
      <p:ext uri="{BB962C8B-B14F-4D97-AF65-F5344CB8AC3E}">
        <p14:creationId xmlns:p14="http://schemas.microsoft.com/office/powerpoint/2010/main" val="1640537674"/>
      </p:ext>
    </p:extLst>
  </p:cSld>
  <p:clrMapOvr>
    <a:masterClrMapping/>
  </p:clrMapOvr>
  <p:transition spd="slow">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103" y="235972"/>
            <a:ext cx="10087898" cy="894735"/>
          </a:xfrm>
          <a:prstGeom prst="rect">
            <a:avLst/>
          </a:prstGeom>
          <a:solidFill>
            <a:srgbClr val="EF6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b="1" dirty="0" smtClean="0">
                <a:solidFill>
                  <a:schemeClr val="bg1"/>
                </a:solidFill>
                <a:latin typeface="Cambria" panose="02040503050406030204" pitchFamily="18" charset="0"/>
                <a:ea typeface="Cambria" panose="02040503050406030204" pitchFamily="18" charset="0"/>
                <a:cs typeface="Arial"/>
                <a:sym typeface="Arial"/>
              </a:rPr>
              <a:t>Cơ sở nghiên cứu</a:t>
            </a:r>
          </a:p>
        </p:txBody>
      </p:sp>
      <p:pic>
        <p:nvPicPr>
          <p:cNvPr id="34" name="Picture 33"/>
          <p:cNvPicPr>
            <a:picLocks noChangeAspect="1"/>
          </p:cNvPicPr>
          <p:nvPr/>
        </p:nvPicPr>
        <p:blipFill>
          <a:blip r:embed="rId2"/>
          <a:stretch>
            <a:fillRect/>
          </a:stretch>
        </p:blipFill>
        <p:spPr>
          <a:xfrm>
            <a:off x="254000" y="1"/>
            <a:ext cx="1850100" cy="1576112"/>
          </a:xfrm>
          <a:prstGeom prst="rect">
            <a:avLst/>
          </a:prstGeom>
        </p:spPr>
      </p:pic>
      <p:sp>
        <p:nvSpPr>
          <p:cNvPr id="6" name="TextBox 5"/>
          <p:cNvSpPr txBox="1"/>
          <p:nvPr/>
        </p:nvSpPr>
        <p:spPr>
          <a:xfrm>
            <a:off x="760616" y="1812084"/>
            <a:ext cx="6387436" cy="4154984"/>
          </a:xfrm>
          <a:prstGeom prst="rect">
            <a:avLst/>
          </a:prstGeom>
          <a:noFill/>
        </p:spPr>
        <p:txBody>
          <a:bodyPr wrap="square" rtlCol="0">
            <a:spAutoFit/>
          </a:bodyPr>
          <a:lstStyle/>
          <a:p>
            <a:pPr marL="285750" indent="-285750">
              <a:buFont typeface="Wingdings" panose="05000000000000000000" pitchFamily="2" charset="2"/>
              <a:buChar char="v"/>
            </a:pPr>
            <a:r>
              <a:rPr lang="en-US" sz="2200" b="1" dirty="0">
                <a:latin typeface="Cambria" panose="02040503050406030204" pitchFamily="18" charset="0"/>
                <a:ea typeface="Cambria" panose="02040503050406030204" pitchFamily="18" charset="0"/>
              </a:rPr>
              <a:t>Nhu cầu thực </a:t>
            </a:r>
            <a:r>
              <a:rPr lang="en-US" sz="2200" b="1" dirty="0" smtClean="0">
                <a:latin typeface="Cambria" panose="02040503050406030204" pitchFamily="18" charset="0"/>
                <a:ea typeface="Cambria" panose="02040503050406030204" pitchFamily="18" charset="0"/>
              </a:rPr>
              <a:t>tiễn</a:t>
            </a:r>
            <a:r>
              <a:rPr lang="en-AS" sz="2200" b="1" dirty="0" smtClean="0">
                <a:latin typeface="Cambria" panose="02040503050406030204" pitchFamily="18" charset="0"/>
                <a:ea typeface="Cambria" panose="02040503050406030204" pitchFamily="18" charset="0"/>
              </a:rPr>
              <a:t>: </a:t>
            </a:r>
            <a:r>
              <a:rPr lang="vi-VN" sz="2200" dirty="0">
                <a:latin typeface="Cambria" panose="02040503050406030204" pitchFamily="18" charset="0"/>
                <a:ea typeface="Cambria" panose="02040503050406030204" pitchFamily="18" charset="0"/>
              </a:rPr>
              <a:t>Việc dự đoán khả năng nghỉ việc của nhân viên là một vấn đề thực tiễn và cấp bách trong quản lý nhân sự và doanh nghiệp. Trong một môi trường kinh doanh đầy cạnh tranh, việc giữ chân nhân viên có tài năng và đào tạo mới nhân sự thích hợp là rất quan trọng</a:t>
            </a:r>
            <a:r>
              <a:rPr lang="vi-VN" sz="2200" dirty="0" smtClean="0">
                <a:latin typeface="Cambria" panose="02040503050406030204" pitchFamily="18" charset="0"/>
                <a:ea typeface="Cambria" panose="02040503050406030204" pitchFamily="18" charset="0"/>
              </a:rPr>
              <a:t>.</a:t>
            </a:r>
            <a:endParaRPr lang="en-AS" sz="2200" dirty="0" smtClean="0">
              <a:latin typeface="Cambria" panose="02040503050406030204" pitchFamily="18" charset="0"/>
              <a:ea typeface="Cambria" panose="02040503050406030204" pitchFamily="18" charset="0"/>
            </a:endParaRPr>
          </a:p>
          <a:p>
            <a:endParaRPr lang="en-AS" sz="2200" b="1" dirty="0" smtClean="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vi-VN" sz="2200" b="1" dirty="0">
                <a:latin typeface="Cambria" panose="02040503050406030204" pitchFamily="18" charset="0"/>
                <a:ea typeface="Cambria" panose="02040503050406030204" pitchFamily="18" charset="0"/>
              </a:rPr>
              <a:t>Tình hình nghiên cứu trước </a:t>
            </a:r>
            <a:r>
              <a:rPr lang="vi-VN" sz="2200" b="1" dirty="0" smtClean="0">
                <a:latin typeface="Cambria" panose="02040503050406030204" pitchFamily="18" charset="0"/>
                <a:ea typeface="Cambria" panose="02040503050406030204" pitchFamily="18" charset="0"/>
              </a:rPr>
              <a:t>đây</a:t>
            </a:r>
            <a:r>
              <a:rPr lang="en-AS" sz="2200" b="1" dirty="0" smtClean="0">
                <a:latin typeface="Cambria" panose="02040503050406030204" pitchFamily="18" charset="0"/>
                <a:ea typeface="Cambria" panose="02040503050406030204" pitchFamily="18" charset="0"/>
              </a:rPr>
              <a:t>:</a:t>
            </a:r>
          </a:p>
          <a:p>
            <a:pPr marL="342900" indent="-342900">
              <a:buFont typeface="Courier New" panose="02070309020205020404" pitchFamily="49" charset="0"/>
              <a:buChar char="o"/>
            </a:pPr>
            <a:r>
              <a:rPr lang="en-AS" sz="2200" dirty="0">
                <a:latin typeface="Cambria" panose="02040503050406030204" pitchFamily="18" charset="0"/>
                <a:ea typeface="Cambria" panose="02040503050406030204" pitchFamily="18" charset="0"/>
              </a:rPr>
              <a:t>Nghiên cứu của tác giả </a:t>
            </a:r>
            <a:r>
              <a:rPr lang="en-US" sz="2200" dirty="0" err="1">
                <a:latin typeface="Cambria" panose="02040503050406030204" pitchFamily="18" charset="0"/>
                <a:ea typeface="Cambria" panose="02040503050406030204" pitchFamily="18" charset="0"/>
              </a:rPr>
              <a:t>Andry</a:t>
            </a:r>
            <a:r>
              <a:rPr lang="en-AS" sz="2200" dirty="0" smtClean="0">
                <a:latin typeface="Cambria" panose="02040503050406030204" pitchFamily="18" charset="0"/>
                <a:ea typeface="Cambria" panose="02040503050406030204" pitchFamily="18" charset="0"/>
              </a:rPr>
              <a:t> </a:t>
            </a:r>
            <a:r>
              <a:rPr lang="en-AS" sz="2200" dirty="0">
                <a:latin typeface="Cambria" panose="02040503050406030204" pitchFamily="18" charset="0"/>
                <a:ea typeface="Cambria" panose="02040503050406030204" pitchFamily="18" charset="0"/>
              </a:rPr>
              <a:t>và công sự </a:t>
            </a:r>
            <a:r>
              <a:rPr lang="en-AS" sz="2200" dirty="0" smtClean="0">
                <a:latin typeface="Cambria" panose="02040503050406030204" pitchFamily="18" charset="0"/>
                <a:ea typeface="Cambria" panose="02040503050406030204" pitchFamily="18" charset="0"/>
              </a:rPr>
              <a:t>đề xuất thuật toán </a:t>
            </a:r>
            <a:r>
              <a:rPr lang="en-US" sz="2200" dirty="0" smtClean="0">
                <a:latin typeface="Cambria" panose="02040503050406030204" pitchFamily="18" charset="0"/>
                <a:ea typeface="Cambria" panose="02040503050406030204" pitchFamily="18" charset="0"/>
              </a:rPr>
              <a:t>Naïve Bayes.</a:t>
            </a:r>
          </a:p>
          <a:p>
            <a:pPr marL="342900" indent="-342900">
              <a:buFont typeface="Courier New" panose="02070309020205020404" pitchFamily="49" charset="0"/>
              <a:buChar char="o"/>
            </a:pPr>
            <a:r>
              <a:rPr lang="en-AS" sz="2200" dirty="0" smtClean="0">
                <a:latin typeface="Cambria" panose="02040503050406030204" pitchFamily="18" charset="0"/>
                <a:ea typeface="Cambria" panose="02040503050406030204" pitchFamily="18" charset="0"/>
              </a:rPr>
              <a:t>Nghiên </a:t>
            </a:r>
            <a:r>
              <a:rPr lang="en-AS" sz="2200" dirty="0">
                <a:latin typeface="Cambria" panose="02040503050406030204" pitchFamily="18" charset="0"/>
                <a:ea typeface="Cambria" panose="02040503050406030204" pitchFamily="18" charset="0"/>
              </a:rPr>
              <a:t>cứu của tác giả </a:t>
            </a:r>
            <a:r>
              <a:rPr lang="en-US" sz="2200" dirty="0" err="1">
                <a:latin typeface="Cambria" panose="02040503050406030204" pitchFamily="18" charset="0"/>
                <a:ea typeface="Cambria" panose="02040503050406030204" pitchFamily="18" charset="0"/>
              </a:rPr>
              <a:t>Saradhi</a:t>
            </a:r>
            <a:r>
              <a:rPr lang="en-US" sz="2200" dirty="0">
                <a:latin typeface="Cambria" panose="02040503050406030204" pitchFamily="18" charset="0"/>
                <a:ea typeface="Cambria" panose="02040503050406030204" pitchFamily="18" charset="0"/>
              </a:rPr>
              <a:t> </a:t>
            </a:r>
            <a:r>
              <a:rPr lang="en-US" sz="2200" dirty="0" smtClean="0">
                <a:latin typeface="Cambria" panose="02040503050406030204" pitchFamily="18" charset="0"/>
                <a:ea typeface="Cambria" panose="02040503050406030204" pitchFamily="18" charset="0"/>
              </a:rPr>
              <a:t>và </a:t>
            </a:r>
            <a:r>
              <a:rPr lang="en-US" sz="2200" dirty="0" err="1" smtClean="0">
                <a:latin typeface="Cambria" panose="02040503050406030204" pitchFamily="18" charset="0"/>
                <a:ea typeface="Cambria" panose="02040503050406030204" pitchFamily="18" charset="0"/>
              </a:rPr>
              <a:t>Palshikar</a:t>
            </a:r>
            <a:r>
              <a:rPr lang="en-AS" sz="2200" dirty="0" smtClean="0">
                <a:latin typeface="Cambria" panose="02040503050406030204" pitchFamily="18" charset="0"/>
                <a:ea typeface="Cambria" panose="02040503050406030204" pitchFamily="18" charset="0"/>
              </a:rPr>
              <a:t> </a:t>
            </a:r>
            <a:r>
              <a:rPr lang="en-AS" sz="2200" dirty="0">
                <a:latin typeface="Cambria" panose="02040503050406030204" pitchFamily="18" charset="0"/>
                <a:ea typeface="Cambria" panose="02040503050406030204" pitchFamily="18" charset="0"/>
              </a:rPr>
              <a:t>đề xuất thuật toán </a:t>
            </a:r>
            <a:r>
              <a:rPr lang="en-US" sz="2200" dirty="0" smtClean="0">
                <a:latin typeface="Cambria" panose="02040503050406030204" pitchFamily="18" charset="0"/>
                <a:ea typeface="Cambria" panose="02040503050406030204" pitchFamily="18" charset="0"/>
              </a:rPr>
              <a:t>Random forest</a:t>
            </a:r>
            <a:r>
              <a:rPr lang="en-AS" sz="2200" dirty="0" smtClean="0">
                <a:latin typeface="Cambria" panose="02040503050406030204" pitchFamily="18" charset="0"/>
                <a:ea typeface="Cambria" panose="02040503050406030204" pitchFamily="18" charset="0"/>
              </a:rPr>
              <a:t> </a:t>
            </a:r>
            <a:r>
              <a:rPr lang="en-US" sz="2200" dirty="0" smtClean="0">
                <a:latin typeface="Cambria" panose="02040503050406030204" pitchFamily="18" charset="0"/>
                <a:ea typeface="Cambria" panose="02040503050406030204" pitchFamily="18" charset="0"/>
              </a:rPr>
              <a:t>và SVM</a:t>
            </a:r>
            <a:endParaRPr lang="en-AS" sz="2200" dirty="0" smtClean="0">
              <a:latin typeface="Cambria" panose="02040503050406030204" pitchFamily="18" charset="0"/>
              <a:ea typeface="Cambria" panose="02040503050406030204" pitchFamily="18" charset="0"/>
            </a:endParaRPr>
          </a:p>
        </p:txBody>
      </p:sp>
      <p:pic>
        <p:nvPicPr>
          <p:cNvPr id="14338" name="Picture 2" descr="Hướng nghiên cứ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6476" y="2519363"/>
            <a:ext cx="4355306" cy="2903538"/>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p:cNvSpPr>
            <a:spLocks noGrp="1"/>
          </p:cNvSpPr>
          <p:nvPr>
            <p:ph type="dt" sz="half" idx="10"/>
          </p:nvPr>
        </p:nvSpPr>
        <p:spPr/>
        <p:txBody>
          <a:bodyPr/>
          <a:lstStyle/>
          <a:p>
            <a:fld id="{3B6964BC-28FB-409E-8D9F-47A0B7121C76}" type="datetime1">
              <a:rPr lang="en-AU" smtClean="0"/>
              <a:t>12/05/2024</a:t>
            </a:fld>
            <a:endParaRPr lang="en-US"/>
          </a:p>
        </p:txBody>
      </p:sp>
      <p:sp>
        <p:nvSpPr>
          <p:cNvPr id="9" name="Slide Number Placeholder 8"/>
          <p:cNvSpPr>
            <a:spLocks noGrp="1"/>
          </p:cNvSpPr>
          <p:nvPr>
            <p:ph type="sldNum" sz="quarter" idx="12"/>
          </p:nvPr>
        </p:nvSpPr>
        <p:spPr/>
        <p:txBody>
          <a:bodyPr/>
          <a:lstStyle/>
          <a:p>
            <a:fld id="{68DD787E-0D76-4BE9-B307-2B9A6D3E336C}" type="slidenum">
              <a:rPr lang="en-US" smtClean="0"/>
              <a:t>4</a:t>
            </a:fld>
            <a:endParaRPr lang="en-US"/>
          </a:p>
        </p:txBody>
      </p:sp>
    </p:spTree>
    <p:extLst>
      <p:ext uri="{BB962C8B-B14F-4D97-AF65-F5344CB8AC3E}">
        <p14:creationId xmlns:p14="http://schemas.microsoft.com/office/powerpoint/2010/main" val="865017461"/>
      </p:ext>
    </p:extLst>
  </p:cSld>
  <p:clrMapOvr>
    <a:masterClrMapping/>
  </p:clrMapOvr>
  <p:transition spd="slow">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625176" y="1130707"/>
            <a:ext cx="6566825" cy="4040530"/>
          </a:xfrm>
          <a:prstGeom prst="rect">
            <a:avLst/>
          </a:prstGeom>
        </p:spPr>
      </p:pic>
      <p:sp>
        <p:nvSpPr>
          <p:cNvPr id="2" name="Rectangle 1"/>
          <p:cNvSpPr/>
          <p:nvPr/>
        </p:nvSpPr>
        <p:spPr>
          <a:xfrm>
            <a:off x="2104103" y="235972"/>
            <a:ext cx="10087898" cy="894735"/>
          </a:xfrm>
          <a:prstGeom prst="rect">
            <a:avLst/>
          </a:prstGeom>
          <a:solidFill>
            <a:srgbClr val="EF6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S" sz="4000" b="1" dirty="0">
                <a:latin typeface="Cambria" panose="02040503050406030204" pitchFamily="18" charset="0"/>
                <a:ea typeface="Cambria" panose="02040503050406030204" pitchFamily="18" charset="0"/>
              </a:rPr>
              <a:t>Khai phá dữ liệu</a:t>
            </a:r>
            <a:endParaRPr lang="en-US" sz="4000" b="1" dirty="0">
              <a:latin typeface="Cambria" panose="02040503050406030204" pitchFamily="18" charset="0"/>
              <a:ea typeface="Cambria" panose="02040503050406030204" pitchFamily="18" charset="0"/>
            </a:endParaRPr>
          </a:p>
        </p:txBody>
      </p:sp>
      <p:pic>
        <p:nvPicPr>
          <p:cNvPr id="34" name="Picture 33"/>
          <p:cNvPicPr>
            <a:picLocks noChangeAspect="1"/>
          </p:cNvPicPr>
          <p:nvPr/>
        </p:nvPicPr>
        <p:blipFill>
          <a:blip r:embed="rId4"/>
          <a:stretch>
            <a:fillRect/>
          </a:stretch>
        </p:blipFill>
        <p:spPr>
          <a:xfrm>
            <a:off x="254000" y="1"/>
            <a:ext cx="1850100" cy="1576112"/>
          </a:xfrm>
          <a:prstGeom prst="rect">
            <a:avLst/>
          </a:prstGeom>
        </p:spPr>
      </p:pic>
      <p:sp>
        <p:nvSpPr>
          <p:cNvPr id="9" name="Date Placeholder 8"/>
          <p:cNvSpPr>
            <a:spLocks noGrp="1"/>
          </p:cNvSpPr>
          <p:nvPr>
            <p:ph type="dt" sz="half" idx="10"/>
          </p:nvPr>
        </p:nvSpPr>
        <p:spPr/>
        <p:txBody>
          <a:bodyPr/>
          <a:lstStyle/>
          <a:p>
            <a:fld id="{F2471BC9-FFD9-44D4-9048-26439412A9C1}" type="datetime1">
              <a:rPr lang="en-AU" smtClean="0"/>
              <a:t>12/05/2024</a:t>
            </a:fld>
            <a:endParaRPr lang="en-US"/>
          </a:p>
        </p:txBody>
      </p:sp>
      <p:sp>
        <p:nvSpPr>
          <p:cNvPr id="11" name="Slide Number Placeholder 10"/>
          <p:cNvSpPr>
            <a:spLocks noGrp="1"/>
          </p:cNvSpPr>
          <p:nvPr>
            <p:ph type="sldNum" sz="quarter" idx="12"/>
          </p:nvPr>
        </p:nvSpPr>
        <p:spPr/>
        <p:txBody>
          <a:bodyPr/>
          <a:lstStyle/>
          <a:p>
            <a:fld id="{68DD787E-0D76-4BE9-B307-2B9A6D3E336C}" type="slidenum">
              <a:rPr lang="en-US" smtClean="0"/>
              <a:t>5</a:t>
            </a:fld>
            <a:endParaRPr lang="en-US"/>
          </a:p>
        </p:txBody>
      </p:sp>
      <p:sp>
        <p:nvSpPr>
          <p:cNvPr id="10" name="TextBox 9"/>
          <p:cNvSpPr txBox="1"/>
          <p:nvPr/>
        </p:nvSpPr>
        <p:spPr>
          <a:xfrm>
            <a:off x="535312" y="2242560"/>
            <a:ext cx="4972665" cy="523220"/>
          </a:xfrm>
          <a:prstGeom prst="rect">
            <a:avLst/>
          </a:prstGeom>
          <a:noFill/>
        </p:spPr>
        <p:txBody>
          <a:bodyPr wrap="square" rtlCol="0">
            <a:spAutoFit/>
          </a:bodyPr>
          <a:lstStyle/>
          <a:p>
            <a:r>
              <a:rPr lang="en-AS" sz="2800" b="1" dirty="0" smtClean="0">
                <a:latin typeface="Cambria" panose="02040503050406030204" pitchFamily="18" charset="0"/>
                <a:ea typeface="Cambria" panose="02040503050406030204" pitchFamily="18" charset="0"/>
              </a:rPr>
              <a:t>Khai phá dữ liệu</a:t>
            </a:r>
            <a:r>
              <a:rPr lang="en-US" sz="2800" b="1" dirty="0" smtClean="0">
                <a:latin typeface="Cambria" panose="02040503050406030204" pitchFamily="18" charset="0"/>
                <a:ea typeface="Cambria" panose="02040503050406030204" pitchFamily="18" charset="0"/>
              </a:rPr>
              <a:t> và Học máy</a:t>
            </a:r>
            <a:endParaRPr lang="en-US" sz="2800" b="1" dirty="0">
              <a:latin typeface="Cambria" panose="02040503050406030204" pitchFamily="18" charset="0"/>
              <a:ea typeface="Cambria" panose="02040503050406030204" pitchFamily="18" charset="0"/>
            </a:endParaRPr>
          </a:p>
        </p:txBody>
      </p:sp>
      <p:sp>
        <p:nvSpPr>
          <p:cNvPr id="12" name="TextBox 11"/>
          <p:cNvSpPr txBox="1"/>
          <p:nvPr/>
        </p:nvSpPr>
        <p:spPr>
          <a:xfrm>
            <a:off x="535312" y="2949576"/>
            <a:ext cx="5268722" cy="1323439"/>
          </a:xfrm>
          <a:prstGeom prst="rect">
            <a:avLst/>
          </a:prstGeom>
          <a:noFill/>
        </p:spPr>
        <p:txBody>
          <a:bodyPr wrap="square" rtlCol="0">
            <a:spAutoFit/>
          </a:bodyPr>
          <a:lstStyle/>
          <a:p>
            <a:pPr marL="285750" indent="-285750">
              <a:buFont typeface="Wingdings" panose="05000000000000000000" pitchFamily="2" charset="2"/>
              <a:buChar char="v"/>
            </a:pPr>
            <a:r>
              <a:rPr lang="vi-VN" sz="2000" dirty="0">
                <a:latin typeface="Cambria" panose="02040503050406030204" pitchFamily="18" charset="0"/>
                <a:ea typeface="Cambria" panose="02040503050406030204" pitchFamily="18" charset="0"/>
              </a:rPr>
              <a:t>Học giám sát (supervised </a:t>
            </a:r>
            <a:r>
              <a:rPr lang="vi-VN" sz="2000" dirty="0" smtClean="0">
                <a:latin typeface="Cambria" panose="02040503050406030204" pitchFamily="18" charset="0"/>
                <a:ea typeface="Cambria" panose="02040503050406030204" pitchFamily="18" charset="0"/>
              </a:rPr>
              <a:t>learning)</a:t>
            </a:r>
            <a:endParaRPr lang="en-US" sz="2000" dirty="0" smtClean="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vi-VN" sz="2000" dirty="0" smtClean="0">
                <a:latin typeface="Cambria" panose="02040503050406030204" pitchFamily="18" charset="0"/>
                <a:ea typeface="Cambria" panose="02040503050406030204" pitchFamily="18" charset="0"/>
              </a:rPr>
              <a:t>Học </a:t>
            </a:r>
            <a:r>
              <a:rPr lang="vi-VN" sz="2000" dirty="0">
                <a:latin typeface="Cambria" panose="02040503050406030204" pitchFamily="18" charset="0"/>
                <a:ea typeface="Cambria" panose="02040503050406030204" pitchFamily="18" charset="0"/>
              </a:rPr>
              <a:t>không giám sát (unsupervised </a:t>
            </a:r>
            <a:r>
              <a:rPr lang="vi-VN" sz="2000" dirty="0" smtClean="0">
                <a:latin typeface="Cambria" panose="02040503050406030204" pitchFamily="18" charset="0"/>
                <a:ea typeface="Cambria" panose="02040503050406030204" pitchFamily="18" charset="0"/>
              </a:rPr>
              <a:t>learning</a:t>
            </a:r>
            <a:r>
              <a:rPr lang="en-US" sz="2000" dirty="0" smtClean="0">
                <a:latin typeface="Cambria" panose="02040503050406030204" pitchFamily="18" charset="0"/>
                <a:ea typeface="Cambria" panose="02040503050406030204" pitchFamily="18" charset="0"/>
              </a:rPr>
              <a:t>)</a:t>
            </a:r>
            <a:endParaRPr lang="vi-VN"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vi-VN" sz="2000" dirty="0">
                <a:latin typeface="Cambria" panose="02040503050406030204" pitchFamily="18" charset="0"/>
                <a:ea typeface="Cambria" panose="02040503050406030204" pitchFamily="18" charset="0"/>
              </a:rPr>
              <a:t>Học bán giám sát (semi-supervised </a:t>
            </a:r>
            <a:r>
              <a:rPr lang="vi-VN" sz="2000" dirty="0" smtClean="0">
                <a:latin typeface="Cambria" panose="02040503050406030204" pitchFamily="18" charset="0"/>
                <a:ea typeface="Cambria" panose="02040503050406030204" pitchFamily="18" charset="0"/>
              </a:rPr>
              <a:t>learning</a:t>
            </a:r>
            <a:endParaRPr lang="en-US" sz="2000" dirty="0" smtClean="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vi-VN" sz="2000" dirty="0" smtClean="0">
                <a:latin typeface="Cambria" panose="02040503050406030204" pitchFamily="18" charset="0"/>
                <a:ea typeface="Cambria" panose="02040503050406030204" pitchFamily="18" charset="0"/>
              </a:rPr>
              <a:t>Học </a:t>
            </a:r>
            <a:r>
              <a:rPr lang="vi-VN" sz="2000" dirty="0">
                <a:latin typeface="Cambria" panose="02040503050406030204" pitchFamily="18" charset="0"/>
                <a:ea typeface="Cambria" panose="02040503050406030204" pitchFamily="18" charset="0"/>
              </a:rPr>
              <a:t>tăng cường (Reinforcement learning</a:t>
            </a:r>
            <a:r>
              <a:rPr lang="vi-VN" sz="2000" dirty="0" smtClean="0">
                <a:latin typeface="Cambria" panose="02040503050406030204" pitchFamily="18" charset="0"/>
                <a:ea typeface="Cambria" panose="02040503050406030204" pitchFamily="18" charset="0"/>
              </a:rPr>
              <a:t>)</a:t>
            </a:r>
            <a:endParaRPr lang="vi-V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95749836"/>
      </p:ext>
    </p:extLst>
  </p:cSld>
  <p:clrMapOvr>
    <a:masterClrMapping/>
  </p:clrMapOvr>
  <p:transition spd="slow">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p:nvPr/>
        </p:nvPicPr>
        <p:blipFill>
          <a:blip r:embed="rId3"/>
          <a:stretch>
            <a:fillRect/>
          </a:stretch>
        </p:blipFill>
        <p:spPr>
          <a:xfrm>
            <a:off x="6046839" y="1576114"/>
            <a:ext cx="6056670" cy="3929952"/>
          </a:xfrm>
          <a:prstGeom prst="rect">
            <a:avLst/>
          </a:prstGeom>
        </p:spPr>
      </p:pic>
      <p:sp>
        <p:nvSpPr>
          <p:cNvPr id="2" name="Rectangle 1"/>
          <p:cNvSpPr/>
          <p:nvPr/>
        </p:nvSpPr>
        <p:spPr>
          <a:xfrm>
            <a:off x="2104103" y="235972"/>
            <a:ext cx="10087898" cy="894735"/>
          </a:xfrm>
          <a:prstGeom prst="rect">
            <a:avLst/>
          </a:prstGeom>
          <a:solidFill>
            <a:srgbClr val="EF6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S" sz="4000" b="1" dirty="0">
                <a:latin typeface="Cambria" panose="02040503050406030204" pitchFamily="18" charset="0"/>
                <a:ea typeface="Cambria" panose="02040503050406030204" pitchFamily="18" charset="0"/>
              </a:rPr>
              <a:t>Thuật toán Hồi quy Logistics</a:t>
            </a:r>
            <a:endParaRPr lang="en-US" sz="4000" b="1" dirty="0">
              <a:latin typeface="Cambria" panose="02040503050406030204" pitchFamily="18" charset="0"/>
              <a:ea typeface="Cambria" panose="02040503050406030204" pitchFamily="18" charset="0"/>
            </a:endParaRPr>
          </a:p>
        </p:txBody>
      </p:sp>
      <p:pic>
        <p:nvPicPr>
          <p:cNvPr id="34" name="Picture 33"/>
          <p:cNvPicPr>
            <a:picLocks noChangeAspect="1"/>
          </p:cNvPicPr>
          <p:nvPr/>
        </p:nvPicPr>
        <p:blipFill>
          <a:blip r:embed="rId4"/>
          <a:stretch>
            <a:fillRect/>
          </a:stretch>
        </p:blipFill>
        <p:spPr>
          <a:xfrm>
            <a:off x="254000" y="1"/>
            <a:ext cx="1850100" cy="1576112"/>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025962" y="2275260"/>
                <a:ext cx="4436265" cy="7691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𝑓</m:t>
                      </m:r>
                      <m:d>
                        <m:dPr>
                          <m:ctrlPr>
                            <a:rPr lang="en-US" sz="2200" i="1">
                              <a:latin typeface="Cambria Math" panose="02040503050406030204" pitchFamily="18" charset="0"/>
                            </a:rPr>
                          </m:ctrlPr>
                        </m:dPr>
                        <m:e>
                          <m:r>
                            <a:rPr lang="en-US" sz="2200" i="1">
                              <a:latin typeface="Cambria Math" panose="02040503050406030204" pitchFamily="18" charset="0"/>
                            </a:rPr>
                            <m:t>𝑥</m:t>
                          </m:r>
                        </m:e>
                      </m:d>
                      <m:r>
                        <a:rPr lang="en-US" sz="2200" b="1" i="1">
                          <a:latin typeface="Cambria Math" panose="02040503050406030204" pitchFamily="18" charset="0"/>
                        </a:rPr>
                        <m:t>=</m:t>
                      </m:r>
                      <m:r>
                        <a:rPr lang="en-US" sz="2200" i="1">
                          <a:latin typeface="Cambria Math" panose="02040503050406030204" pitchFamily="18" charset="0"/>
                        </a:rPr>
                        <m:t>𝜎</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m:rPr>
                                  <m:sty m:val="p"/>
                                </m:rPr>
                                <a:rPr lang="en-US" sz="2200" i="0">
                                  <a:latin typeface="Cambria Math" panose="02040503050406030204" pitchFamily="18" charset="0"/>
                                </a:rPr>
                                <m:t>w</m:t>
                              </m:r>
                            </m:e>
                            <m:sup>
                              <m:r>
                                <m:rPr>
                                  <m:sty m:val="p"/>
                                </m:rPr>
                                <a:rPr lang="en-US" sz="2200" i="0">
                                  <a:latin typeface="Cambria Math" panose="02040503050406030204" pitchFamily="18" charset="0"/>
                                </a:rPr>
                                <m:t>T</m:t>
                              </m:r>
                            </m:sup>
                          </m:sSup>
                          <m:r>
                            <m:rPr>
                              <m:sty m:val="p"/>
                            </m:rPr>
                            <a:rPr lang="en-US" sz="2200" i="0">
                              <a:latin typeface="Cambria Math" panose="02040503050406030204" pitchFamily="18" charset="0"/>
                            </a:rPr>
                            <m:t>x</m:t>
                          </m:r>
                        </m:e>
                      </m:d>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1+</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𝑤</m:t>
                                  </m:r>
                                </m:e>
                                <m:sup>
                                  <m:r>
                                    <a:rPr lang="en-US" sz="2200" i="1">
                                      <a:latin typeface="Cambria Math" panose="02040503050406030204" pitchFamily="18" charset="0"/>
                                    </a:rPr>
                                    <m:t>𝑇</m:t>
                                  </m:r>
                                </m:sup>
                              </m:sSup>
                              <m:r>
                                <a:rPr lang="en-US" sz="2200" i="1">
                                  <a:latin typeface="Cambria Math" panose="02040503050406030204" pitchFamily="18" charset="0"/>
                                </a:rPr>
                                <m:t>𝑥</m:t>
                              </m:r>
                            </m:sup>
                          </m:sSup>
                        </m:den>
                      </m:f>
                    </m:oMath>
                  </m:oMathPara>
                </a14:m>
                <a:endParaRPr lang="en-US" sz="2200" dirty="0">
                  <a:latin typeface="Cambria" panose="02040503050406030204" pitchFamily="18" charset="0"/>
                  <a:ea typeface="Cambria"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025962" y="2275260"/>
                <a:ext cx="4436265" cy="76912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593639" y="4959278"/>
                <a:ext cx="3548029" cy="572273"/>
              </a:xfrm>
              <a:prstGeom prst="rect">
                <a:avLst/>
              </a:prstGeom>
              <a:noFill/>
            </p:spPr>
            <p:txBody>
              <a:bodyPr wrap="square" rtlCol="0">
                <a:spAutoFit/>
              </a:bodyPr>
              <a:lstStyle/>
              <a:p>
                <a:r>
                  <a:rPr lang="en-US" sz="2200" dirty="0">
                    <a:latin typeface="Cambria" panose="02040503050406030204" pitchFamily="18" charset="0"/>
                    <a:ea typeface="Cambria" panose="02040503050406030204" pitchFamily="18" charset="0"/>
                  </a:rPr>
                  <a:t> </a:t>
                </a:r>
                <a14:m>
                  <m:oMath xmlns:m="http://schemas.openxmlformats.org/officeDocument/2006/math">
                    <m:r>
                      <a:rPr lang="en-US" sz="2200" i="1">
                        <a:latin typeface="Cambria Math" panose="02040503050406030204" pitchFamily="18" charset="0"/>
                      </a:rPr>
                      <m:t>𝜎</m:t>
                    </m:r>
                    <m:d>
                      <m:dPr>
                        <m:ctrlPr>
                          <a:rPr lang="en-US" sz="2200" b="1" i="1">
                            <a:latin typeface="Cambria Math" panose="02040503050406030204" pitchFamily="18" charset="0"/>
                          </a:rPr>
                        </m:ctrlPr>
                      </m:dPr>
                      <m:e>
                        <m:r>
                          <a:rPr lang="en-US" sz="2200" i="1">
                            <a:latin typeface="Cambria Math" panose="02040503050406030204" pitchFamily="18" charset="0"/>
                          </a:rPr>
                          <m:t>𝑠</m:t>
                        </m:r>
                      </m:e>
                    </m:d>
                    <m:r>
                      <a:rPr lang="en-US" sz="2200" b="1" i="1">
                        <a:latin typeface="Cambria Math" panose="02040503050406030204" pitchFamily="18" charset="0"/>
                      </a:rPr>
                      <m:t>=</m:t>
                    </m:r>
                    <m:f>
                      <m:fPr>
                        <m:ctrlPr>
                          <a:rPr lang="en-US" sz="2200" b="1"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1+</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m:t>
                            </m:r>
                            <m:r>
                              <a:rPr lang="en-US" sz="2200" i="1">
                                <a:latin typeface="Cambria Math" panose="02040503050406030204" pitchFamily="18" charset="0"/>
                              </a:rPr>
                              <m:t>𝑠</m:t>
                            </m:r>
                          </m:sup>
                        </m:sSup>
                      </m:den>
                    </m:f>
                  </m:oMath>
                </a14:m>
                <a:r>
                  <a:rPr lang="en-US" sz="2200" b="1" dirty="0">
                    <a:latin typeface="Cambria" panose="02040503050406030204" pitchFamily="18" charset="0"/>
                    <a:ea typeface="Cambria" panose="02040503050406030204" pitchFamily="18" charset="0"/>
                  </a:rPr>
                  <a:t> </a:t>
                </a:r>
                <a:r>
                  <a:rPr lang="en-US" sz="2200" dirty="0" smtClean="0">
                    <a:latin typeface="Cambria" panose="02040503050406030204" pitchFamily="18" charset="0"/>
                    <a:ea typeface="Cambria" panose="02040503050406030204" pitchFamily="18" charset="0"/>
                  </a:rPr>
                  <a:t>với </a:t>
                </a:r>
                <a:r>
                  <a:rPr lang="en-US" sz="2200" i="1" dirty="0" smtClean="0">
                    <a:latin typeface="Cambria" panose="02040503050406030204" pitchFamily="18" charset="0"/>
                    <a:ea typeface="Cambria" panose="02040503050406030204" pitchFamily="18" charset="0"/>
                  </a:rPr>
                  <a:t>s =  </a:t>
                </a:r>
                <a14:m>
                  <m:oMath xmlns:m="http://schemas.openxmlformats.org/officeDocument/2006/math">
                    <m:sSup>
                      <m:sSupPr>
                        <m:ctrlPr>
                          <a:rPr lang="en-US" sz="2200" i="1">
                            <a:latin typeface="Cambria Math" panose="02040503050406030204" pitchFamily="18" charset="0"/>
                          </a:rPr>
                        </m:ctrlPr>
                      </m:sSupPr>
                      <m:e>
                        <m:r>
                          <a:rPr lang="en-US" sz="2200" b="0" i="1">
                            <a:latin typeface="Cambria Math" panose="02040503050406030204" pitchFamily="18" charset="0"/>
                          </a:rPr>
                          <m:t>𝑤</m:t>
                        </m:r>
                      </m:e>
                      <m:sup>
                        <m:r>
                          <a:rPr lang="en-US" sz="2200" b="0" i="1">
                            <a:latin typeface="Cambria Math" panose="02040503050406030204" pitchFamily="18" charset="0"/>
                          </a:rPr>
                          <m:t>𝑇</m:t>
                        </m:r>
                      </m:sup>
                    </m:sSup>
                    <m:r>
                      <a:rPr lang="en-US" sz="2200" b="0" i="1">
                        <a:latin typeface="Cambria Math" panose="02040503050406030204" pitchFamily="18" charset="0"/>
                      </a:rPr>
                      <m:t>𝑥</m:t>
                    </m:r>
                  </m:oMath>
                </a14:m>
                <a:endParaRPr lang="en-US" sz="2200" i="1" dirty="0">
                  <a:latin typeface="Cambria" panose="02040503050406030204" pitchFamily="18" charset="0"/>
                  <a:ea typeface="Cambria"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593639" y="4959278"/>
                <a:ext cx="3548029" cy="572273"/>
              </a:xfrm>
              <a:prstGeom prst="rect">
                <a:avLst/>
              </a:prstGeom>
              <a:blipFill>
                <a:blip r:embed="rId6"/>
                <a:stretch>
                  <a:fillRect b="-7527"/>
                </a:stretch>
              </a:blipFill>
            </p:spPr>
            <p:txBody>
              <a:bodyPr/>
              <a:lstStyle/>
              <a:p>
                <a:r>
                  <a:rPr lang="en-US">
                    <a:noFill/>
                  </a:rPr>
                  <a:t> </a:t>
                </a:r>
              </a:p>
            </p:txBody>
          </p:sp>
        </mc:Fallback>
      </mc:AlternateContent>
      <p:sp>
        <p:nvSpPr>
          <p:cNvPr id="8" name="TextBox 7"/>
          <p:cNvSpPr txBox="1"/>
          <p:nvPr/>
        </p:nvSpPr>
        <p:spPr>
          <a:xfrm>
            <a:off x="447364" y="3260204"/>
            <a:ext cx="5840581" cy="1446550"/>
          </a:xfrm>
          <a:prstGeom prst="rect">
            <a:avLst/>
          </a:prstGeom>
          <a:noFill/>
        </p:spPr>
        <p:txBody>
          <a:bodyPr wrap="square" rtlCol="0">
            <a:spAutoFit/>
          </a:bodyPr>
          <a:lstStyle/>
          <a:p>
            <a:r>
              <a:rPr lang="vi-VN" sz="2200" dirty="0" smtClean="0">
                <a:latin typeface="Cambria" panose="02040503050406030204" pitchFamily="18" charset="0"/>
                <a:ea typeface="Cambria" panose="02040503050406030204" pitchFamily="18" charset="0"/>
              </a:rPr>
              <a:t>Hàm sigmoid là một đa thức toán học được dùng để ánh xạ các giá trị dự đoán với xác suất. Nó ánh xạ bất kỳ giá trị thực nào thành một giá trị khác trong phạm vi 0 và 1. </a:t>
            </a:r>
            <a:endParaRPr lang="en-US" sz="2200"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9" name="TextBox 8"/>
              <p:cNvSpPr txBox="1"/>
              <p:nvPr/>
            </p:nvSpPr>
            <p:spPr>
              <a:xfrm>
                <a:off x="447364" y="1427363"/>
                <a:ext cx="5593463" cy="769441"/>
              </a:xfrm>
              <a:prstGeom prst="rect">
                <a:avLst/>
              </a:prstGeom>
              <a:noFill/>
            </p:spPr>
            <p:txBody>
              <a:bodyPr wrap="square" rtlCol="0">
                <a:spAutoFit/>
              </a:bodyPr>
              <a:lstStyle/>
              <a:p>
                <a:r>
                  <a:rPr lang="en-US" sz="2200" dirty="0">
                    <a:latin typeface="Cambria" panose="02040503050406030204" pitchFamily="18" charset="0"/>
                    <a:ea typeface="Cambria" panose="02040503050406030204" pitchFamily="18" charset="0"/>
                  </a:rPr>
                  <a:t>Kết quả của thuật toán hồi quy Logistic với điểm dữ liệu </a:t>
                </a:r>
                <a14:m>
                  <m:oMath xmlns:m="http://schemas.openxmlformats.org/officeDocument/2006/math">
                    <m:r>
                      <a:rPr lang="en-US" sz="2200" i="1">
                        <a:latin typeface="Cambria Math" panose="02040503050406030204" pitchFamily="18" charset="0"/>
                      </a:rPr>
                      <m:t>𝑥</m:t>
                    </m:r>
                  </m:oMath>
                </a14:m>
                <a:r>
                  <a:rPr lang="en-US" sz="2200" dirty="0">
                    <a:latin typeface="Cambria" panose="02040503050406030204" pitchFamily="18" charset="0"/>
                    <a:ea typeface="Cambria" panose="02040503050406030204" pitchFamily="18" charset="0"/>
                  </a:rPr>
                  <a:t> </a:t>
                </a:r>
                <a:r>
                  <a:rPr lang="en-US" sz="2200" dirty="0" smtClean="0">
                    <a:latin typeface="Cambria" panose="02040503050406030204" pitchFamily="18" charset="0"/>
                    <a:ea typeface="Cambria" panose="02040503050406030204" pitchFamily="18" charset="0"/>
                  </a:rPr>
                  <a:t>là</a:t>
                </a:r>
                <a:r>
                  <a:rPr lang="en-AS" sz="2200" dirty="0" smtClean="0">
                    <a:latin typeface="Cambria" panose="02040503050406030204" pitchFamily="18" charset="0"/>
                    <a:ea typeface="Cambria" panose="02040503050406030204" pitchFamily="18" charset="0"/>
                  </a:rPr>
                  <a:t>:</a:t>
                </a:r>
                <a:endParaRPr lang="en-US" sz="2200" dirty="0">
                  <a:latin typeface="Cambria" panose="02040503050406030204" pitchFamily="18" charset="0"/>
                  <a:ea typeface="Cambria" panose="020405030504060302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47364" y="1427363"/>
                <a:ext cx="5593463" cy="769441"/>
              </a:xfrm>
              <a:prstGeom prst="rect">
                <a:avLst/>
              </a:prstGeom>
              <a:blipFill>
                <a:blip r:embed="rId7"/>
                <a:stretch>
                  <a:fillRect l="-1416" t="-5556" b="-15873"/>
                </a:stretch>
              </a:blipFill>
            </p:spPr>
            <p:txBody>
              <a:bodyPr/>
              <a:lstStyle/>
              <a:p>
                <a:r>
                  <a:rPr lang="en-US">
                    <a:noFill/>
                  </a:rPr>
                  <a:t> </a:t>
                </a:r>
              </a:p>
            </p:txBody>
          </p:sp>
        </mc:Fallback>
      </mc:AlternateContent>
      <p:sp>
        <p:nvSpPr>
          <p:cNvPr id="12" name="Date Placeholder 11"/>
          <p:cNvSpPr>
            <a:spLocks noGrp="1"/>
          </p:cNvSpPr>
          <p:nvPr>
            <p:ph type="dt" sz="half" idx="10"/>
          </p:nvPr>
        </p:nvSpPr>
        <p:spPr/>
        <p:txBody>
          <a:bodyPr/>
          <a:lstStyle/>
          <a:p>
            <a:fld id="{AE46E541-19DE-427E-9949-36751613D4E6}" type="datetime1">
              <a:rPr lang="en-AU" smtClean="0"/>
              <a:t>12/05/2024</a:t>
            </a:fld>
            <a:endParaRPr lang="en-US"/>
          </a:p>
        </p:txBody>
      </p:sp>
      <p:sp>
        <p:nvSpPr>
          <p:cNvPr id="14" name="Slide Number Placeholder 13"/>
          <p:cNvSpPr>
            <a:spLocks noGrp="1"/>
          </p:cNvSpPr>
          <p:nvPr>
            <p:ph type="sldNum" sz="quarter" idx="12"/>
          </p:nvPr>
        </p:nvSpPr>
        <p:spPr/>
        <p:txBody>
          <a:bodyPr/>
          <a:lstStyle/>
          <a:p>
            <a:fld id="{68DD787E-0D76-4BE9-B307-2B9A6D3E336C}" type="slidenum">
              <a:rPr lang="en-US" smtClean="0"/>
              <a:t>6</a:t>
            </a:fld>
            <a:endParaRPr lang="en-US"/>
          </a:p>
        </p:txBody>
      </p:sp>
    </p:spTree>
    <p:extLst>
      <p:ext uri="{BB962C8B-B14F-4D97-AF65-F5344CB8AC3E}">
        <p14:creationId xmlns:p14="http://schemas.microsoft.com/office/powerpoint/2010/main" val="1660741538"/>
      </p:ext>
    </p:extLst>
  </p:cSld>
  <p:clrMapOvr>
    <a:masterClrMapping/>
  </p:clrMapOvr>
  <p:transition spd="slow">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103" y="235972"/>
            <a:ext cx="10087898" cy="894735"/>
          </a:xfrm>
          <a:prstGeom prst="rect">
            <a:avLst/>
          </a:prstGeom>
          <a:solidFill>
            <a:srgbClr val="EF6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S" sz="4000" b="1" dirty="0">
                <a:latin typeface="Cambria" panose="02040503050406030204" pitchFamily="18" charset="0"/>
                <a:ea typeface="Cambria" panose="02040503050406030204" pitchFamily="18" charset="0"/>
              </a:rPr>
              <a:t>Thuật toán Hồi quy Logistics</a:t>
            </a:r>
            <a:endParaRPr lang="en-US" sz="4000" b="1" dirty="0">
              <a:latin typeface="Cambria" panose="02040503050406030204" pitchFamily="18" charset="0"/>
              <a:ea typeface="Cambria" panose="02040503050406030204" pitchFamily="18" charset="0"/>
            </a:endParaRPr>
          </a:p>
        </p:txBody>
      </p:sp>
      <p:pic>
        <p:nvPicPr>
          <p:cNvPr id="34" name="Picture 33"/>
          <p:cNvPicPr>
            <a:picLocks noChangeAspect="1"/>
          </p:cNvPicPr>
          <p:nvPr/>
        </p:nvPicPr>
        <p:blipFill>
          <a:blip r:embed="rId3"/>
          <a:stretch>
            <a:fillRect/>
          </a:stretch>
        </p:blipFill>
        <p:spPr>
          <a:xfrm>
            <a:off x="254000" y="1"/>
            <a:ext cx="1850100" cy="1576112"/>
          </a:xfrm>
          <a:prstGeom prst="rect">
            <a:avLst/>
          </a:prstGeom>
        </p:spPr>
      </p:pic>
      <p:pic>
        <p:nvPicPr>
          <p:cNvPr id="7" name="Picture 6"/>
          <p:cNvPicPr/>
          <p:nvPr/>
        </p:nvPicPr>
        <p:blipFill>
          <a:blip r:embed="rId4"/>
          <a:stretch>
            <a:fillRect/>
          </a:stretch>
        </p:blipFill>
        <p:spPr>
          <a:xfrm>
            <a:off x="6046839" y="1576114"/>
            <a:ext cx="6056670" cy="3929952"/>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539872" y="2005094"/>
                <a:ext cx="6083056" cy="1107996"/>
              </a:xfrm>
              <a:prstGeom prst="rect">
                <a:avLst/>
              </a:prstGeom>
              <a:noFill/>
            </p:spPr>
            <p:txBody>
              <a:bodyPr wrap="square" rtlCol="0">
                <a:spAutoFit/>
              </a:bodyPr>
              <a:lstStyle/>
              <a:p>
                <a:r>
                  <a:rPr lang="en-US" sz="2200" dirty="0" smtClean="0">
                    <a:latin typeface="Cambria" panose="02040503050406030204" pitchFamily="18" charset="0"/>
                    <a:ea typeface="Cambria" panose="02040503050406030204" pitchFamily="18" charset="0"/>
                  </a:rPr>
                  <a:t>Thuật toán tối ưu gradient descent cho </a:t>
                </a:r>
                <a:r>
                  <a:rPr lang="en-US" sz="2200" dirty="0">
                    <a:latin typeface="Cambria" panose="02040503050406030204" pitchFamily="18" charset="0"/>
                    <a:ea typeface="Cambria" panose="02040503050406030204" pitchFamily="18" charset="0"/>
                  </a:rPr>
                  <a:t>thuật toán hồi quy Logistic đ</a:t>
                </a:r>
                <a:r>
                  <a:rPr lang="vi-VN" sz="2200" dirty="0">
                    <a:latin typeface="Cambria" panose="02040503050406030204" pitchFamily="18" charset="0"/>
                    <a:ea typeface="Cambria" panose="02040503050406030204" pitchFamily="18" charset="0"/>
                  </a:rPr>
                  <a:t>ư</a:t>
                </a:r>
                <a:r>
                  <a:rPr lang="en-US" sz="2200" dirty="0" err="1">
                    <a:latin typeface="Cambria" panose="02040503050406030204" pitchFamily="18" charset="0"/>
                    <a:ea typeface="Cambria" panose="02040503050406030204" pitchFamily="18" charset="0"/>
                  </a:rPr>
                  <a:t>ợc</a:t>
                </a:r>
                <a:r>
                  <a:rPr lang="en-US" sz="2200" dirty="0">
                    <a:latin typeface="Cambria" panose="02040503050406030204" pitchFamily="18" charset="0"/>
                    <a:ea typeface="Cambria" panose="02040503050406030204" pitchFamily="18" charset="0"/>
                  </a:rPr>
                  <a:t> thực hiện </a:t>
                </a:r>
                <a:r>
                  <a:rPr lang="en-US" sz="2200" dirty="0" err="1">
                    <a:latin typeface="Cambria" panose="02040503050406030204" pitchFamily="18" charset="0"/>
                    <a:ea typeface="Cambria" panose="02040503050406030204" pitchFamily="18" charset="0"/>
                  </a:rPr>
                  <a:t>nh</a:t>
                </a:r>
                <a:r>
                  <a:rPr lang="vi-VN" sz="2200" dirty="0">
                    <a:latin typeface="Cambria" panose="02040503050406030204" pitchFamily="18" charset="0"/>
                    <a:ea typeface="Cambria" panose="02040503050406030204" pitchFamily="18" charset="0"/>
                  </a:rPr>
                  <a:t>ư</a:t>
                </a:r>
                <a:r>
                  <a:rPr lang="en-US" sz="2200" dirty="0">
                    <a:latin typeface="Cambria" panose="02040503050406030204" pitchFamily="18" charset="0"/>
                    <a:ea typeface="Cambria" panose="02040503050406030204" pitchFamily="18" charset="0"/>
                  </a:rPr>
                  <a:t> sau:</a:t>
                </a:r>
              </a:p>
              <a:p>
                <a:pPr algn="ctr"/>
                <a14:m>
                  <m:oMathPara xmlns:m="http://schemas.openxmlformats.org/officeDocument/2006/math">
                    <m:oMathParaPr>
                      <m:jc m:val="centerGroup"/>
                    </m:oMathParaPr>
                    <m:oMath xmlns:m="http://schemas.openxmlformats.org/officeDocument/2006/math">
                      <m:r>
                        <a:rPr lang="en-US" sz="2200" b="1" i="1">
                          <a:latin typeface="Cambria Math" panose="02040503050406030204" pitchFamily="18" charset="0"/>
                        </a:rPr>
                        <m:t>𝒘</m:t>
                      </m:r>
                      <m:r>
                        <a:rPr lang="en-US" sz="2200" i="1">
                          <a:latin typeface="Cambria Math" panose="02040503050406030204" pitchFamily="18" charset="0"/>
                        </a:rPr>
                        <m:t>=</m:t>
                      </m:r>
                      <m:r>
                        <a:rPr lang="en-US" sz="2200" b="1" i="1">
                          <a:latin typeface="Cambria Math" panose="02040503050406030204" pitchFamily="18" charset="0"/>
                        </a:rPr>
                        <m:t>𝒘</m:t>
                      </m:r>
                      <m:r>
                        <a:rPr lang="en-US" sz="2200" i="1">
                          <a:latin typeface="Cambria Math" panose="02040503050406030204" pitchFamily="18" charset="0"/>
                        </a:rPr>
                        <m:t> −</m:t>
                      </m:r>
                      <m:r>
                        <a:rPr lang="en-US" sz="2200" i="1">
                          <a:latin typeface="Cambria Math" panose="02040503050406030204" pitchFamily="18" charset="0"/>
                        </a:rPr>
                        <m:t>𝜂</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pl-PL" sz="2200" i="1">
                                  <a:latin typeface="Cambria Math" panose="02040503050406030204" pitchFamily="18" charset="0"/>
                                </a:rPr>
                                <m:t>𝑧</m:t>
                              </m:r>
                            </m:e>
                            <m:sub>
                              <m:r>
                                <a:rPr lang="pl-PL" sz="2200" i="1">
                                  <a:latin typeface="Cambria Math" panose="02040503050406030204" pitchFamily="18" charset="0"/>
                                </a:rPr>
                                <m:t>𝑖</m:t>
                              </m:r>
                            </m:sub>
                          </m:sSub>
                          <m:r>
                            <a:rPr lang="pl-PL"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pl-PL" sz="2200" i="1">
                                  <a:latin typeface="Cambria Math" panose="02040503050406030204" pitchFamily="18" charset="0"/>
                                </a:rPr>
                                <m:t>𝑖</m:t>
                              </m:r>
                            </m:sub>
                          </m:sSub>
                        </m:e>
                      </m:d>
                      <m:sSub>
                        <m:sSubPr>
                          <m:ctrlPr>
                            <a:rPr lang="en-US" sz="2200" b="1" i="1">
                              <a:latin typeface="Cambria Math" panose="02040503050406030204" pitchFamily="18" charset="0"/>
                            </a:rPr>
                          </m:ctrlPr>
                        </m:sSubPr>
                        <m:e>
                          <m:r>
                            <a:rPr lang="pl-PL" sz="2200" b="1" i="1">
                              <a:latin typeface="Cambria Math" panose="02040503050406030204" pitchFamily="18" charset="0"/>
                            </a:rPr>
                            <m:t>𝒙</m:t>
                          </m:r>
                        </m:e>
                        <m:sub>
                          <m:r>
                            <a:rPr lang="pl-PL" sz="2200" b="1" i="1">
                              <a:latin typeface="Cambria Math" panose="02040503050406030204" pitchFamily="18" charset="0"/>
                            </a:rPr>
                            <m:t>𝒊</m:t>
                          </m:r>
                        </m:sub>
                      </m:sSub>
                    </m:oMath>
                  </m:oMathPara>
                </a14:m>
                <a:endParaRPr lang="en-US" sz="2200" b="1" dirty="0">
                  <a:latin typeface="Cambria" panose="02040503050406030204" pitchFamily="18" charset="0"/>
                  <a:ea typeface="Cambria" panose="020405030504060302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39872" y="2005094"/>
                <a:ext cx="6083056" cy="1107996"/>
              </a:xfrm>
              <a:prstGeom prst="rect">
                <a:avLst/>
              </a:prstGeom>
              <a:blipFill>
                <a:blip r:embed="rId5"/>
                <a:stretch>
                  <a:fillRect l="-1304" t="-3846"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39872" y="3441069"/>
                <a:ext cx="5789882" cy="2462213"/>
              </a:xfrm>
              <a:prstGeom prst="rect">
                <a:avLst/>
              </a:prstGeom>
              <a:noFill/>
            </p:spPr>
            <p:txBody>
              <a:bodyPr wrap="square" rtlCol="0">
                <a:spAutoFit/>
              </a:bodyPr>
              <a:lstStyle/>
              <a:p>
                <a:r>
                  <a:rPr lang="en-AS" sz="2200" dirty="0" smtClean="0">
                    <a:latin typeface="Cambria" panose="02040503050406030204" pitchFamily="18" charset="0"/>
                    <a:ea typeface="Cambria" panose="02040503050406030204" pitchFamily="18" charset="0"/>
                  </a:rPr>
                  <a:t>V</a:t>
                </a:r>
                <a:r>
                  <a:rPr lang="en-US" sz="2200" dirty="0" smtClean="0">
                    <a:latin typeface="Cambria" panose="02040503050406030204" pitchFamily="18" charset="0"/>
                    <a:ea typeface="Cambria" panose="02040503050406030204" pitchFamily="18" charset="0"/>
                  </a:rPr>
                  <a:t>ới đầu ra của điểm dữ liệu </a:t>
                </a:r>
                <a14:m>
                  <m:oMath xmlns:m="http://schemas.openxmlformats.org/officeDocument/2006/math">
                    <m:r>
                      <a:rPr lang="en-US" sz="2200" i="1">
                        <a:latin typeface="Cambria Math" panose="02040503050406030204" pitchFamily="18" charset="0"/>
                      </a:rPr>
                      <m:t>𝑥</m:t>
                    </m:r>
                  </m:oMath>
                </a14:m>
                <a:r>
                  <a:rPr lang="en-US" sz="2200" dirty="0">
                    <a:latin typeface="Cambria" panose="02040503050406030204" pitchFamily="18" charset="0"/>
                    <a:ea typeface="Cambria" panose="02040503050406030204" pitchFamily="18" charset="0"/>
                  </a:rPr>
                  <a:t> là </a:t>
                </a:r>
                <a14:m>
                  <m:oMath xmlns:m="http://schemas.openxmlformats.org/officeDocument/2006/math">
                    <m:r>
                      <a:rPr lang="en-US" sz="2200" i="1">
                        <a:latin typeface="Cambria Math" panose="02040503050406030204" pitchFamily="18" charset="0"/>
                      </a:rPr>
                      <m:t>𝜎</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𝑤</m:t>
                            </m:r>
                          </m:e>
                          <m:sup>
                            <m:r>
                              <a:rPr lang="en-US" sz="2200" i="1">
                                <a:latin typeface="Cambria Math" panose="02040503050406030204" pitchFamily="18" charset="0"/>
                              </a:rPr>
                              <m:t>𝑇</m:t>
                            </m:r>
                          </m:sup>
                        </m:sSup>
                        <m:r>
                          <a:rPr lang="en-US" sz="2200" i="1">
                            <a:latin typeface="Cambria Math" panose="02040503050406030204" pitchFamily="18" charset="0"/>
                          </a:rPr>
                          <m:t>𝑥</m:t>
                        </m:r>
                      </m:e>
                    </m:d>
                    <m:r>
                      <a:rPr lang="en-AS" sz="2200" b="0" i="0" smtClean="0">
                        <a:latin typeface="Cambria Math" panose="02040503050406030204" pitchFamily="18" charset="0"/>
                      </a:rPr>
                      <m:t>, </m:t>
                    </m:r>
                    <m:r>
                      <m:rPr>
                        <m:sty m:val="p"/>
                      </m:rPr>
                      <a:rPr lang="en-AS" sz="2200" b="0" i="0" smtClean="0">
                        <a:latin typeface="Cambria Math" panose="02040503050406030204" pitchFamily="18" charset="0"/>
                      </a:rPr>
                      <m:t>n</m:t>
                    </m:r>
                    <m:r>
                      <a:rPr lang="en-AS" sz="2200" b="0" i="0" smtClean="0">
                        <a:latin typeface="Cambria Math" panose="02040503050406030204" pitchFamily="18" charset="0"/>
                      </a:rPr>
                      <m:t>ế</m:t>
                    </m:r>
                    <m:r>
                      <m:rPr>
                        <m:sty m:val="p"/>
                      </m:rPr>
                      <a:rPr lang="en-AS" sz="2200" b="0" i="0" smtClean="0">
                        <a:latin typeface="Cambria Math" panose="02040503050406030204" pitchFamily="18" charset="0"/>
                      </a:rPr>
                      <m:t>u</m:t>
                    </m:r>
                    <m:r>
                      <a:rPr lang="en-AS" sz="2200" b="0" i="0" smtClean="0">
                        <a:latin typeface="Cambria Math" panose="02040503050406030204" pitchFamily="18" charset="0"/>
                      </a:rPr>
                      <m:t>:</m:t>
                    </m:r>
                  </m:oMath>
                </a14:m>
                <a:endParaRPr lang="en-AS" sz="2200" dirty="0" smtClean="0">
                  <a:latin typeface="Cambria" panose="02040503050406030204" pitchFamily="18" charset="0"/>
                  <a:ea typeface="Cambria" panose="02040503050406030204" pitchFamily="18" charset="0"/>
                </a:endParaRPr>
              </a:p>
              <a:p>
                <a14:m>
                  <m:oMath xmlns:m="http://schemas.openxmlformats.org/officeDocument/2006/math">
                    <m:r>
                      <a:rPr lang="en-US" sz="2200" i="1">
                        <a:latin typeface="Cambria Math" panose="02040503050406030204" pitchFamily="18" charset="0"/>
                      </a:rPr>
                      <m:t>𝜎</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𝑤</m:t>
                            </m:r>
                          </m:e>
                          <m:sup>
                            <m:r>
                              <a:rPr lang="en-US" sz="2200" i="1">
                                <a:latin typeface="Cambria Math" panose="02040503050406030204" pitchFamily="18" charset="0"/>
                              </a:rPr>
                              <m:t>𝑇</m:t>
                            </m:r>
                          </m:sup>
                        </m:sSup>
                        <m:r>
                          <a:rPr lang="en-US" sz="2200" i="1">
                            <a:latin typeface="Cambria Math" panose="02040503050406030204" pitchFamily="18" charset="0"/>
                          </a:rPr>
                          <m:t>𝑥</m:t>
                        </m:r>
                      </m:e>
                    </m:d>
                    <m:r>
                      <a:rPr lang="en-US" sz="2200">
                        <a:latin typeface="Cambria Math" panose="02040503050406030204" pitchFamily="18" charset="0"/>
                      </a:rPr>
                      <m:t>≥0.5</m:t>
                    </m:r>
                  </m:oMath>
                </a14:m>
                <a:r>
                  <a:rPr lang="en-US" sz="2200" dirty="0">
                    <a:latin typeface="Cambria" panose="02040503050406030204" pitchFamily="18" charset="0"/>
                    <a:ea typeface="Cambria" panose="02040503050406030204" pitchFamily="18" charset="0"/>
                  </a:rPr>
                  <a:t> </a:t>
                </a:r>
                <a:r>
                  <a:rPr lang="en-AS" sz="2200" dirty="0" smtClean="0">
                    <a:latin typeface="Cambria" panose="02040503050406030204" pitchFamily="18" charset="0"/>
                    <a:ea typeface="Cambria" panose="02040503050406030204" pitchFamily="18" charset="0"/>
                  </a:rPr>
                  <a:t>có nhãn là 1 </a:t>
                </a:r>
                <a14:m>
                  <m:oMath xmlns:m="http://schemas.openxmlformats.org/officeDocument/2006/math">
                    <m:r>
                      <a:rPr lang="en-AS" sz="2200" i="1" smtClean="0">
                        <a:latin typeface="Cambria Math" panose="02040503050406030204" pitchFamily="18" charset="0"/>
                        <a:ea typeface="Cambria Math" panose="02040503050406030204" pitchFamily="18" charset="0"/>
                      </a:rPr>
                      <m:t>⟺</m:t>
                    </m:r>
                  </m:oMath>
                </a14:m>
                <a:r>
                  <a:rPr lang="en-AS" sz="2200" i="1" dirty="0" smtClean="0">
                    <a:latin typeface="Cambria Math" panose="02040503050406030204" pitchFamily="18" charset="0"/>
                  </a:rPr>
                  <a:t> </a:t>
                </a: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𝑤</m:t>
                        </m:r>
                      </m:e>
                      <m:sup>
                        <m:r>
                          <a:rPr lang="en-US" sz="2200" i="1">
                            <a:latin typeface="Cambria Math" panose="02040503050406030204" pitchFamily="18" charset="0"/>
                          </a:rPr>
                          <m:t>𝑇</m:t>
                        </m:r>
                      </m:sup>
                    </m:sSup>
                    <m:r>
                      <a:rPr lang="en-US" sz="2200" i="1">
                        <a:latin typeface="Cambria Math" panose="02040503050406030204" pitchFamily="18" charset="0"/>
                      </a:rPr>
                      <m:t>𝑥</m:t>
                    </m:r>
                    <m:r>
                      <a:rPr lang="en-US" sz="2200">
                        <a:latin typeface="Cambria Math" panose="02040503050406030204" pitchFamily="18" charset="0"/>
                      </a:rPr>
                      <m:t>≥0</m:t>
                    </m:r>
                  </m:oMath>
                </a14:m>
                <a:endParaRPr lang="en-AS" sz="2200" i="1" dirty="0" smtClean="0">
                  <a:latin typeface="Cambria Math" panose="02040503050406030204" pitchFamily="18" charset="0"/>
                </a:endParaRPr>
              </a:p>
              <a:p>
                <a14:m>
                  <m:oMath xmlns:m="http://schemas.openxmlformats.org/officeDocument/2006/math">
                    <m:r>
                      <a:rPr lang="en-US" sz="2200" i="1">
                        <a:latin typeface="Cambria Math" panose="02040503050406030204" pitchFamily="18" charset="0"/>
                      </a:rPr>
                      <m:t>𝜎</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𝑤</m:t>
                            </m:r>
                          </m:e>
                          <m:sup>
                            <m:r>
                              <a:rPr lang="en-US" sz="2200" i="1">
                                <a:latin typeface="Cambria Math" panose="02040503050406030204" pitchFamily="18" charset="0"/>
                              </a:rPr>
                              <m:t>𝑇</m:t>
                            </m:r>
                          </m:sup>
                        </m:sSup>
                        <m:r>
                          <a:rPr lang="en-US" sz="2200" i="1">
                            <a:latin typeface="Cambria Math" panose="02040503050406030204" pitchFamily="18" charset="0"/>
                          </a:rPr>
                          <m:t>𝑥</m:t>
                        </m:r>
                      </m:e>
                    </m:d>
                    <m:r>
                      <a:rPr lang="en-US" sz="2200">
                        <a:latin typeface="Cambria Math" panose="02040503050406030204" pitchFamily="18" charset="0"/>
                      </a:rPr>
                      <m:t>&lt;0.5</m:t>
                    </m:r>
                  </m:oMath>
                </a14:m>
                <a:r>
                  <a:rPr lang="en-US" sz="2200" dirty="0">
                    <a:latin typeface="Cambria" panose="02040503050406030204" pitchFamily="18" charset="0"/>
                    <a:ea typeface="Cambria" panose="02040503050406030204" pitchFamily="18" charset="0"/>
                  </a:rPr>
                  <a:t> có nhãn là </a:t>
                </a:r>
                <a:r>
                  <a:rPr lang="en-US" sz="2200" dirty="0" smtClean="0">
                    <a:latin typeface="Cambria" panose="02040503050406030204" pitchFamily="18" charset="0"/>
                    <a:ea typeface="Cambria" panose="02040503050406030204" pitchFamily="18" charset="0"/>
                  </a:rPr>
                  <a:t>0</a:t>
                </a:r>
                <a:r>
                  <a:rPr lang="en-AS" sz="2200" dirty="0" smtClean="0">
                    <a:latin typeface="Cambria" panose="02040503050406030204" pitchFamily="18" charset="0"/>
                    <a:ea typeface="Cambria" panose="02040503050406030204" pitchFamily="18" charset="0"/>
                  </a:rPr>
                  <a:t> </a:t>
                </a:r>
              </a:p>
              <a:p>
                <a:endParaRPr lang="en-AS" sz="2200" dirty="0">
                  <a:latin typeface="Cambria" panose="02040503050406030204" pitchFamily="18" charset="0"/>
                  <a:ea typeface="Cambria" panose="02040503050406030204" pitchFamily="18" charset="0"/>
                </a:endParaRPr>
              </a:p>
              <a:p>
                <a:r>
                  <a:rPr lang="en-US" sz="2200" dirty="0" smtClean="0">
                    <a:latin typeface="Cambria" panose="02040503050406030204" pitchFamily="18" charset="0"/>
                    <a:ea typeface="Cambria" panose="02040503050406030204" pitchFamily="18" charset="0"/>
                  </a:rPr>
                  <a:t>Do </a:t>
                </a:r>
                <a:r>
                  <a:rPr lang="en-US" sz="2200" dirty="0">
                    <a:latin typeface="Cambria" panose="02040503050406030204" pitchFamily="18" charset="0"/>
                    <a:ea typeface="Cambria" panose="02040503050406030204" pitchFamily="18" charset="0"/>
                  </a:rPr>
                  <a:t>đó, khi sử dụng thuật toán hồi quy Logistic để phân loại, chúng ta cần tìm một siêu phẳng để phân chia các điểm dữ liệu. </a:t>
                </a:r>
              </a:p>
            </p:txBody>
          </p:sp>
        </mc:Choice>
        <mc:Fallback xmlns="">
          <p:sp>
            <p:nvSpPr>
              <p:cNvPr id="3" name="TextBox 2"/>
              <p:cNvSpPr txBox="1">
                <a:spLocks noRot="1" noChangeAspect="1" noMove="1" noResize="1" noEditPoints="1" noAdjustHandles="1" noChangeArrowheads="1" noChangeShapeType="1" noTextEdit="1"/>
              </p:cNvSpPr>
              <p:nvPr/>
            </p:nvSpPr>
            <p:spPr>
              <a:xfrm>
                <a:off x="539872" y="3441069"/>
                <a:ext cx="5789882" cy="2462213"/>
              </a:xfrm>
              <a:prstGeom prst="rect">
                <a:avLst/>
              </a:prstGeom>
              <a:blipFill>
                <a:blip r:embed="rId6"/>
                <a:stretch>
                  <a:fillRect l="-1370" t="-1485" b="-4208"/>
                </a:stretch>
              </a:blipFill>
            </p:spPr>
            <p:txBody>
              <a:bodyPr/>
              <a:lstStyle/>
              <a:p>
                <a:r>
                  <a:rPr lang="en-US">
                    <a:noFill/>
                  </a:rPr>
                  <a:t> </a:t>
                </a:r>
              </a:p>
            </p:txBody>
          </p:sp>
        </mc:Fallback>
      </mc:AlternateContent>
      <p:sp>
        <p:nvSpPr>
          <p:cNvPr id="10" name="Date Placeholder 9"/>
          <p:cNvSpPr>
            <a:spLocks noGrp="1"/>
          </p:cNvSpPr>
          <p:nvPr>
            <p:ph type="dt" sz="half" idx="10"/>
          </p:nvPr>
        </p:nvSpPr>
        <p:spPr/>
        <p:txBody>
          <a:bodyPr/>
          <a:lstStyle/>
          <a:p>
            <a:fld id="{6BE954CD-FBA5-47EF-BD76-F8295D4164FA}" type="datetime1">
              <a:rPr lang="en-AU" smtClean="0"/>
              <a:t>12/05/2024</a:t>
            </a:fld>
            <a:endParaRPr lang="en-US"/>
          </a:p>
        </p:txBody>
      </p:sp>
      <p:sp>
        <p:nvSpPr>
          <p:cNvPr id="12" name="Slide Number Placeholder 11"/>
          <p:cNvSpPr>
            <a:spLocks noGrp="1"/>
          </p:cNvSpPr>
          <p:nvPr>
            <p:ph type="sldNum" sz="quarter" idx="12"/>
          </p:nvPr>
        </p:nvSpPr>
        <p:spPr/>
        <p:txBody>
          <a:bodyPr/>
          <a:lstStyle/>
          <a:p>
            <a:fld id="{68DD787E-0D76-4BE9-B307-2B9A6D3E336C}" type="slidenum">
              <a:rPr lang="en-US" smtClean="0"/>
              <a:t>7</a:t>
            </a:fld>
            <a:endParaRPr lang="en-US"/>
          </a:p>
        </p:txBody>
      </p:sp>
    </p:spTree>
    <p:extLst>
      <p:ext uri="{BB962C8B-B14F-4D97-AF65-F5344CB8AC3E}">
        <p14:creationId xmlns:p14="http://schemas.microsoft.com/office/powerpoint/2010/main" val="2497431634"/>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4053808" y="1091507"/>
            <a:ext cx="8138192" cy="4215091"/>
            <a:chOff x="3742818" y="1668093"/>
            <a:chExt cx="8138192" cy="4215091"/>
          </a:xfrm>
        </p:grpSpPr>
        <p:grpSp>
          <p:nvGrpSpPr>
            <p:cNvPr id="9" name="Group 8"/>
            <p:cNvGrpSpPr/>
            <p:nvPr/>
          </p:nvGrpSpPr>
          <p:grpSpPr>
            <a:xfrm>
              <a:off x="3742818" y="1668093"/>
              <a:ext cx="8138192" cy="4215091"/>
              <a:chOff x="3808078" y="1635983"/>
              <a:chExt cx="8138192" cy="4215091"/>
            </a:xfrm>
          </p:grpSpPr>
          <p:pic>
            <p:nvPicPr>
              <p:cNvPr id="8" name="Picture 7"/>
              <p:cNvPicPr/>
              <p:nvPr/>
            </p:nvPicPr>
            <p:blipFill>
              <a:blip r:embed="rId3"/>
              <a:stretch>
                <a:fillRect/>
              </a:stretch>
            </p:blipFill>
            <p:spPr>
              <a:xfrm>
                <a:off x="3808078" y="1635983"/>
                <a:ext cx="8138192" cy="4215091"/>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0635916" y="4302493"/>
                    <a:ext cx="5005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2E36F9"/>
                                  </a:solidFill>
                                  <a:latin typeface="Cambria Math" panose="02040503050406030204" pitchFamily="18" charset="0"/>
                                </a:rPr>
                              </m:ctrlPr>
                            </m:sSubPr>
                            <m:e>
                              <m:r>
                                <a:rPr lang="en-US" i="1">
                                  <a:solidFill>
                                    <a:srgbClr val="2E36F9"/>
                                  </a:solidFill>
                                  <a:latin typeface="Cambria Math" panose="02040503050406030204" pitchFamily="18" charset="0"/>
                                </a:rPr>
                                <m:t>𝐻</m:t>
                              </m:r>
                            </m:e>
                            <m:sub>
                              <m:r>
                                <a:rPr lang="en-US" i="1">
                                  <a:solidFill>
                                    <a:srgbClr val="2E36F9"/>
                                  </a:solidFill>
                                  <a:latin typeface="Cambria Math" panose="02040503050406030204" pitchFamily="18" charset="0"/>
                                </a:rPr>
                                <m:t>+</m:t>
                              </m:r>
                            </m:sub>
                          </m:sSub>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0635916" y="4302493"/>
                    <a:ext cx="50051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9982200" y="5410018"/>
                    <a:ext cx="5237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A01626"/>
                                  </a:solidFill>
                                  <a:latin typeface="Cambria Math" panose="02040503050406030204" pitchFamily="18" charset="0"/>
                                </a:rPr>
                              </m:ctrlPr>
                            </m:sSubPr>
                            <m:e>
                              <m:r>
                                <a:rPr lang="en-US" i="1">
                                  <a:solidFill>
                                    <a:srgbClr val="A01626"/>
                                  </a:solidFill>
                                  <a:latin typeface="Cambria Math" panose="02040503050406030204" pitchFamily="18" charset="0"/>
                                </a:rPr>
                                <m:t>𝐻</m:t>
                              </m:r>
                            </m:e>
                            <m:sub>
                              <m:r>
                                <a:rPr lang="en-US" b="0" i="1" smtClean="0">
                                  <a:solidFill>
                                    <a:srgbClr val="A01626"/>
                                  </a:solidFill>
                                  <a:latin typeface="Cambria Math" panose="02040503050406030204" pitchFamily="18" charset="0"/>
                                </a:rPr>
                                <m:t>−</m:t>
                              </m:r>
                            </m:sub>
                          </m:sSub>
                        </m:oMath>
                      </m:oMathPara>
                    </a14:m>
                    <a:endParaRPr lang="en-US" dirty="0">
                      <a:solidFill>
                        <a:srgbClr val="A01626"/>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9982200" y="5410018"/>
                    <a:ext cx="523733" cy="369332"/>
                  </a:xfrm>
                  <a:prstGeom prst="rect">
                    <a:avLst/>
                  </a:prstGeom>
                  <a:blipFill>
                    <a:blip r:embed="rId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TextBox 10"/>
                <p:cNvSpPr txBox="1"/>
                <p:nvPr/>
              </p:nvSpPr>
              <p:spPr>
                <a:xfrm>
                  <a:off x="10505933" y="5040686"/>
                  <a:ext cx="584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0</m:t>
                            </m:r>
                          </m:sub>
                        </m:sSub>
                      </m:oMath>
                    </m:oMathPara>
                  </a14:m>
                  <a:endParaRPr lang="en-US" dirty="0">
                    <a:effectLst/>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0505933" y="5040686"/>
                  <a:ext cx="584200" cy="369332"/>
                </a:xfrm>
                <a:prstGeom prst="rect">
                  <a:avLst/>
                </a:prstGeom>
                <a:blipFill>
                  <a:blip r:embed="rId6"/>
                  <a:stretch>
                    <a:fillRect/>
                  </a:stretch>
                </a:blipFill>
              </p:spPr>
              <p:txBody>
                <a:bodyPr/>
                <a:lstStyle/>
                <a:p>
                  <a:r>
                    <a:rPr lang="en-US">
                      <a:noFill/>
                    </a:rPr>
                    <a:t> </a:t>
                  </a:r>
                </a:p>
              </p:txBody>
            </p:sp>
          </mc:Fallback>
        </mc:AlternateContent>
      </p:grpSp>
      <p:sp>
        <p:nvSpPr>
          <p:cNvPr id="2" name="Rectangle 1"/>
          <p:cNvSpPr/>
          <p:nvPr/>
        </p:nvSpPr>
        <p:spPr>
          <a:xfrm>
            <a:off x="2104103" y="235972"/>
            <a:ext cx="10087898" cy="894735"/>
          </a:xfrm>
          <a:prstGeom prst="rect">
            <a:avLst/>
          </a:prstGeom>
          <a:solidFill>
            <a:srgbClr val="EF6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S" sz="4000" b="1" dirty="0">
                <a:latin typeface="Cambria" panose="02040503050406030204" pitchFamily="18" charset="0"/>
                <a:ea typeface="Cambria" panose="02040503050406030204" pitchFamily="18" charset="0"/>
              </a:rPr>
              <a:t>Thuật toán SVM</a:t>
            </a:r>
            <a:endParaRPr lang="en-US" sz="4000" b="1" dirty="0">
              <a:latin typeface="Cambria" panose="02040503050406030204" pitchFamily="18" charset="0"/>
              <a:ea typeface="Cambria" panose="02040503050406030204" pitchFamily="18" charset="0"/>
            </a:endParaRPr>
          </a:p>
        </p:txBody>
      </p:sp>
      <p:pic>
        <p:nvPicPr>
          <p:cNvPr id="34" name="Picture 33"/>
          <p:cNvPicPr>
            <a:picLocks noChangeAspect="1"/>
          </p:cNvPicPr>
          <p:nvPr/>
        </p:nvPicPr>
        <p:blipFill>
          <a:blip r:embed="rId7"/>
          <a:stretch>
            <a:fillRect/>
          </a:stretch>
        </p:blipFill>
        <p:spPr>
          <a:xfrm>
            <a:off x="254000" y="1"/>
            <a:ext cx="1850100" cy="1576112"/>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909688" y="1655411"/>
                <a:ext cx="4208206" cy="3139321"/>
              </a:xfrm>
              <a:prstGeom prst="rect">
                <a:avLst/>
              </a:prstGeom>
              <a:noFill/>
            </p:spPr>
            <p:txBody>
              <a:bodyPr wrap="square" rtlCol="0">
                <a:spAutoFit/>
              </a:bodyPr>
              <a:lstStyle/>
              <a:p>
                <a:r>
                  <a:rPr lang="en-US" sz="2200" dirty="0" smtClean="0">
                    <a:latin typeface="Cambria" panose="02040503050406030204" pitchFamily="18" charset="0"/>
                    <a:ea typeface="Cambria" panose="02040503050406030204" pitchFamily="18" charset="0"/>
                  </a:rPr>
                  <a:t>Đầu vào: tập r điểm (</a:t>
                </a:r>
                <a:r>
                  <a:rPr lang="en-US" sz="2200" dirty="0">
                    <a:latin typeface="Cambria" panose="02040503050406030204" pitchFamily="18" charset="0"/>
                    <a:ea typeface="Cambria" panose="02040503050406030204" pitchFamily="18" charset="0"/>
                  </a:rPr>
                  <a:t>𝑥𝑖; 𝑦𝑖) </a:t>
                </a:r>
                <a:endParaRPr lang="en-US" sz="2200" dirty="0" smtClean="0">
                  <a:latin typeface="Cambria" panose="02040503050406030204" pitchFamily="18" charset="0"/>
                  <a:ea typeface="Cambria" panose="02040503050406030204" pitchFamily="18" charset="0"/>
                </a:endParaRPr>
              </a:p>
              <a:p>
                <a:r>
                  <a:rPr lang="en-US" sz="2200" dirty="0" smtClean="0">
                    <a:latin typeface="Cambria" panose="02040503050406030204" pitchFamily="18" charset="0"/>
                    <a:ea typeface="Cambria" panose="02040503050406030204" pitchFamily="18" charset="0"/>
                  </a:rPr>
                  <a:t>với 𝑖 = {1, . . . , 𝑟} </a:t>
                </a:r>
              </a:p>
              <a:p>
                <a:r>
                  <a:rPr lang="en-US" sz="2200" dirty="0" smtClean="0">
                    <a:latin typeface="Cambria" panose="02040503050406030204" pitchFamily="18" charset="0"/>
                    <a:ea typeface="Cambria" panose="02040503050406030204" pitchFamily="18" charset="0"/>
                  </a:rPr>
                  <a:t>Đầu ra: y  </a:t>
                </a:r>
                <a:r>
                  <a:rPr lang="en-US" sz="2200" dirty="0">
                    <a:latin typeface="Cambria" panose="02040503050406030204" pitchFamily="18" charset="0"/>
                    <a:ea typeface="Cambria" panose="02040503050406030204" pitchFamily="18" charset="0"/>
                  </a:rPr>
                  <a:t>∈ {-1,1</a:t>
                </a:r>
                <a:r>
                  <a:rPr lang="en-US" sz="2200" dirty="0" smtClean="0">
                    <a:latin typeface="Cambria" panose="02040503050406030204" pitchFamily="18" charset="0"/>
                    <a:ea typeface="Cambria" panose="02040503050406030204" pitchFamily="18" charset="0"/>
                  </a:rPr>
                  <a:t>}</a:t>
                </a:r>
              </a:p>
              <a:p>
                <a:endParaRPr lang="en-US" sz="2200" dirty="0">
                  <a:latin typeface="Cambria" panose="02040503050406030204" pitchFamily="18" charset="0"/>
                  <a:ea typeface="Cambria" panose="02040503050406030204" pitchFamily="18" charset="0"/>
                </a:endParaRPr>
              </a:p>
              <a:p>
                <a:r>
                  <a:rPr lang="en-US" sz="2200" dirty="0" smtClean="0">
                    <a:latin typeface="Cambria" panose="02040503050406030204" pitchFamily="18" charset="0"/>
                    <a:ea typeface="Cambria" panose="02040503050406030204" pitchFamily="18" charset="0"/>
                  </a:rPr>
                  <a:t>Siêu phẳng có dạng:</a:t>
                </a:r>
              </a:p>
              <a:p>
                <a:pPr algn="ctr"/>
                <a14:m>
                  <m:oMath xmlns:m="http://schemas.openxmlformats.org/officeDocument/2006/math">
                    <m:r>
                      <a:rPr lang="en-US" sz="2200" i="1" smtClean="0">
                        <a:latin typeface="Cambria Math" panose="02040503050406030204" pitchFamily="18" charset="0"/>
                      </a:rPr>
                      <m:t>𝑓</m:t>
                    </m:r>
                    <m:r>
                      <a:rPr lang="en-US" sz="2200" i="1" smtClean="0">
                        <a:latin typeface="Cambria Math" panose="02040503050406030204" pitchFamily="18" charset="0"/>
                      </a:rPr>
                      <m:t>(</m:t>
                    </m:r>
                    <m:r>
                      <a:rPr lang="en-US" sz="2200" i="1" smtClean="0">
                        <a:latin typeface="Cambria Math" panose="02040503050406030204" pitchFamily="18" charset="0"/>
                      </a:rPr>
                      <m:t>𝑥</m:t>
                    </m:r>
                    <m:r>
                      <a:rPr lang="en-US" sz="2200" i="1" smtClean="0">
                        <a:latin typeface="Cambria Math" panose="02040503050406030204" pitchFamily="18" charset="0"/>
                      </a:rPr>
                      <m:t>) = ⟨</m:t>
                    </m:r>
                    <m:r>
                      <a:rPr lang="en-US" sz="2200" b="1" i="1" smtClean="0">
                        <a:latin typeface="Cambria Math" panose="02040503050406030204" pitchFamily="18" charset="0"/>
                      </a:rPr>
                      <m:t>𝒘</m:t>
                    </m:r>
                    <m:r>
                      <a:rPr lang="en-US" sz="2200" i="1" smtClean="0">
                        <a:latin typeface="Cambria Math" panose="02040503050406030204" pitchFamily="18" charset="0"/>
                      </a:rPr>
                      <m:t>,</m:t>
                    </m:r>
                    <m:r>
                      <a:rPr lang="en-US" sz="2200" b="0" i="1" smtClean="0">
                        <a:latin typeface="Cambria Math" panose="02040503050406030204" pitchFamily="18" charset="0"/>
                      </a:rPr>
                      <m:t> </m:t>
                    </m:r>
                    <m:r>
                      <a:rPr lang="en-US" sz="2200" i="1" smtClean="0">
                        <a:latin typeface="Cambria Math" panose="02040503050406030204" pitchFamily="18" charset="0"/>
                      </a:rPr>
                      <m:t>𝑥</m:t>
                    </m:r>
                    <m:r>
                      <a:rPr lang="en-US" sz="2200" i="1" smtClean="0">
                        <a:latin typeface="Cambria Math" panose="02040503050406030204" pitchFamily="18" charset="0"/>
                      </a:rPr>
                      <m:t>⟩+</m:t>
                    </m:r>
                    <m:r>
                      <a:rPr lang="en-US" sz="2200" i="1" smtClean="0">
                        <a:latin typeface="Cambria Math" panose="02040503050406030204" pitchFamily="18" charset="0"/>
                      </a:rPr>
                      <m:t>𝑏</m:t>
                    </m:r>
                  </m:oMath>
                </a14:m>
                <a:r>
                  <a:rPr lang="en-US" sz="2200" dirty="0" smtClean="0">
                    <a:latin typeface="Cambria" panose="02040503050406030204" pitchFamily="18" charset="0"/>
                    <a:ea typeface="Cambria" panose="02040503050406030204" pitchFamily="18" charset="0"/>
                  </a:rPr>
                  <a:t> </a:t>
                </a:r>
                <a14:m>
                  <m:oMath xmlns:m="http://schemas.openxmlformats.org/officeDocument/2006/math">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sz="2200" dirty="0">
                  <a:latin typeface="Cambria" panose="02040503050406030204" pitchFamily="18" charset="0"/>
                  <a:ea typeface="Cambria" panose="02040503050406030204" pitchFamily="18" charset="0"/>
                </a:endParaRPr>
              </a:p>
              <a:p>
                <a14:m>
                  <m:oMath xmlns:m="http://schemas.openxmlformats.org/officeDocument/2006/math">
                    <m:r>
                      <a:rPr lang="en-US" sz="2200" b="1" i="1">
                        <a:latin typeface="Cambria Math" panose="02040503050406030204" pitchFamily="18" charset="0"/>
                      </a:rPr>
                      <m:t>𝒘</m:t>
                    </m:r>
                  </m:oMath>
                </a14:m>
                <a:r>
                  <a:rPr lang="en-US" sz="2200" dirty="0">
                    <a:latin typeface="Cambria" panose="02040503050406030204" pitchFamily="18" charset="0"/>
                    <a:ea typeface="Cambria" panose="02040503050406030204" pitchFamily="18" charset="0"/>
                  </a:rPr>
                  <a:t> là véc-tơ trọng số</a:t>
                </a:r>
              </a:p>
              <a:p>
                <a14:m>
                  <m:oMath xmlns:m="http://schemas.openxmlformats.org/officeDocument/2006/math">
                    <m:r>
                      <a:rPr lang="en-US" sz="2200" i="1">
                        <a:latin typeface="Cambria Math" panose="02040503050406030204" pitchFamily="18" charset="0"/>
                      </a:rPr>
                      <m:t>𝑏</m:t>
                    </m:r>
                  </m:oMath>
                </a14:m>
                <a:r>
                  <a:rPr lang="en-US" sz="2200" dirty="0">
                    <a:latin typeface="Cambria" panose="02040503050406030204" pitchFamily="18" charset="0"/>
                    <a:ea typeface="Cambria" panose="02040503050406030204" pitchFamily="18" charset="0"/>
                  </a:rPr>
                  <a:t> là hệ số bias</a:t>
                </a:r>
              </a:p>
              <a:p>
                <a14:m>
                  <m:oMath xmlns:m="http://schemas.openxmlformats.org/officeDocument/2006/math">
                    <m:r>
                      <a:rPr lang="en-US" sz="2200" i="1">
                        <a:latin typeface="Cambria Math" panose="02040503050406030204" pitchFamily="18" charset="0"/>
                      </a:rPr>
                      <m:t>⟨</m:t>
                    </m:r>
                    <m:r>
                      <a:rPr lang="en-US" sz="2200" b="1" i="1">
                        <a:latin typeface="Cambria Math" panose="02040503050406030204" pitchFamily="18" charset="0"/>
                      </a:rPr>
                      <m:t>𝒘</m:t>
                    </m:r>
                    <m:r>
                      <a:rPr lang="en-US" sz="2200" i="1">
                        <a:latin typeface="Cambria Math" panose="02040503050406030204" pitchFamily="18" charset="0"/>
                      </a:rPr>
                      <m:t>, </m:t>
                    </m:r>
                    <m:r>
                      <a:rPr lang="en-US" sz="2200" i="1">
                        <a:latin typeface="Cambria Math" panose="02040503050406030204" pitchFamily="18" charset="0"/>
                      </a:rPr>
                      <m:t>𝑥</m:t>
                    </m:r>
                    <m:r>
                      <a:rPr lang="en-US" sz="2200" i="1">
                        <a:latin typeface="Cambria Math" panose="02040503050406030204" pitchFamily="18" charset="0"/>
                      </a:rPr>
                      <m:t>⟩</m:t>
                    </m:r>
                  </m:oMath>
                </a14:m>
                <a:r>
                  <a:rPr lang="en-US" sz="2200" dirty="0">
                    <a:latin typeface="Cambria" panose="02040503050406030204" pitchFamily="18" charset="0"/>
                    <a:ea typeface="Cambria" panose="02040503050406030204" pitchFamily="18" charset="0"/>
                  </a:rPr>
                  <a:t> là tích vô hướng của </a:t>
                </a:r>
                <a14:m>
                  <m:oMath xmlns:m="http://schemas.openxmlformats.org/officeDocument/2006/math">
                    <m:r>
                      <a:rPr lang="en-US" sz="2200" i="1">
                        <a:latin typeface="Cambria Math" panose="02040503050406030204" pitchFamily="18" charset="0"/>
                      </a:rPr>
                      <m:t>𝑥</m:t>
                    </m:r>
                  </m:oMath>
                </a14:m>
                <a:r>
                  <a:rPr lang="en-US" sz="2200" dirty="0">
                    <a:latin typeface="Cambria" panose="02040503050406030204" pitchFamily="18" charset="0"/>
                    <a:ea typeface="Cambria" panose="02040503050406030204" pitchFamily="18" charset="0"/>
                  </a:rPr>
                  <a:t> và </a:t>
                </a:r>
                <a14:m>
                  <m:oMath xmlns:m="http://schemas.openxmlformats.org/officeDocument/2006/math">
                    <m:r>
                      <a:rPr lang="en-US" sz="2200" i="1">
                        <a:latin typeface="Cambria Math" panose="02040503050406030204" pitchFamily="18" charset="0"/>
                      </a:rPr>
                      <m:t>𝑤</m:t>
                    </m:r>
                  </m:oMath>
                </a14:m>
                <a:endParaRPr lang="en-US" sz="2200" dirty="0">
                  <a:latin typeface="Cambria" panose="02040503050406030204" pitchFamily="18" charset="0"/>
                  <a:ea typeface="Cambria"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09688" y="1655411"/>
                <a:ext cx="4208206" cy="3139321"/>
              </a:xfrm>
              <a:prstGeom prst="rect">
                <a:avLst/>
              </a:prstGeom>
              <a:blipFill>
                <a:blip r:embed="rId8"/>
                <a:stretch>
                  <a:fillRect l="-1881" t="-1359" b="-2913"/>
                </a:stretch>
              </a:blipFill>
            </p:spPr>
            <p:txBody>
              <a:bodyPr/>
              <a:lstStyle/>
              <a:p>
                <a:r>
                  <a:rPr lang="en-US">
                    <a:noFill/>
                  </a:rPr>
                  <a:t> </a:t>
                </a:r>
              </a:p>
            </p:txBody>
          </p:sp>
        </mc:Fallback>
      </mc:AlternateContent>
      <p:sp>
        <p:nvSpPr>
          <p:cNvPr id="10" name="Date Placeholder 9"/>
          <p:cNvSpPr>
            <a:spLocks noGrp="1"/>
          </p:cNvSpPr>
          <p:nvPr>
            <p:ph type="dt" sz="half" idx="10"/>
          </p:nvPr>
        </p:nvSpPr>
        <p:spPr/>
        <p:txBody>
          <a:bodyPr/>
          <a:lstStyle/>
          <a:p>
            <a:fld id="{2AA5BEF4-EC3A-4047-A525-F22E9159B9C0}" type="datetime1">
              <a:rPr lang="en-AU" smtClean="0"/>
              <a:t>12/05/2024</a:t>
            </a:fld>
            <a:endParaRPr lang="en-US"/>
          </a:p>
        </p:txBody>
      </p:sp>
      <p:sp>
        <p:nvSpPr>
          <p:cNvPr id="12" name="Slide Number Placeholder 11"/>
          <p:cNvSpPr>
            <a:spLocks noGrp="1"/>
          </p:cNvSpPr>
          <p:nvPr>
            <p:ph type="sldNum" sz="quarter" idx="12"/>
          </p:nvPr>
        </p:nvSpPr>
        <p:spPr/>
        <p:txBody>
          <a:bodyPr/>
          <a:lstStyle/>
          <a:p>
            <a:fld id="{68DD787E-0D76-4BE9-B307-2B9A6D3E336C}" type="slidenum">
              <a:rPr lang="en-US" smtClean="0"/>
              <a:t>8</a:t>
            </a:fld>
            <a:endParaRPr lang="en-US"/>
          </a:p>
        </p:txBody>
      </p:sp>
      <mc:AlternateContent xmlns:mc="http://schemas.openxmlformats.org/markup-compatibility/2006" xmlns:a14="http://schemas.microsoft.com/office/drawing/2010/main">
        <mc:Choice Requires="a14">
          <p:sp>
            <p:nvSpPr>
              <p:cNvPr id="15" name="TextBox 14"/>
              <p:cNvSpPr txBox="1"/>
              <p:nvPr/>
            </p:nvSpPr>
            <p:spPr>
              <a:xfrm>
                <a:off x="909688" y="5289644"/>
                <a:ext cx="8804365" cy="430887"/>
              </a:xfrm>
              <a:prstGeom prst="rect">
                <a:avLst/>
              </a:prstGeom>
              <a:noFill/>
            </p:spPr>
            <p:txBody>
              <a:bodyPr wrap="square" rtlCol="0">
                <a:spAutoFit/>
              </a:bodyPr>
              <a:lstStyle/>
              <a:p>
                <a:r>
                  <a:rPr lang="en-US" sz="2200" dirty="0" smtClean="0">
                    <a:latin typeface="Cambria" panose="02040503050406030204" pitchFamily="18" charset="0"/>
                    <a:ea typeface="Cambria" panose="02040503050406030204" pitchFamily="18" charset="0"/>
                  </a:rPr>
                  <a:t>Khoảng cách giữa hai siêu phẳng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𝐻</m:t>
                        </m:r>
                      </m:e>
                      <m:sub>
                        <m:r>
                          <a:rPr lang="en-US" sz="2200" i="1">
                            <a:latin typeface="Cambria Math" panose="02040503050406030204" pitchFamily="18" charset="0"/>
                          </a:rPr>
                          <m:t>+</m:t>
                        </m:r>
                      </m:sub>
                    </m:sSub>
                    <m:r>
                      <a:rPr lang="en-US" sz="2200" i="1">
                        <a:latin typeface="Cambria Math" panose="02040503050406030204" pitchFamily="18" charset="0"/>
                      </a:rPr>
                      <m:t> </m:t>
                    </m:r>
                  </m:oMath>
                </a14:m>
                <a:r>
                  <a:rPr lang="en-US" sz="2200" dirty="0">
                    <a:latin typeface="Cambria" panose="02040503050406030204" pitchFamily="18" charset="0"/>
                    <a:ea typeface="Cambria" panose="02040503050406030204" pitchFamily="18" charset="0"/>
                  </a:rPr>
                  <a:t>và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𝐻</m:t>
                        </m:r>
                      </m:e>
                      <m:sub>
                        <m:r>
                          <a:rPr lang="en-US" sz="2200" i="1">
                            <a:latin typeface="Cambria Math" panose="02040503050406030204" pitchFamily="18" charset="0"/>
                          </a:rPr>
                          <m:t>−</m:t>
                        </m:r>
                      </m:sub>
                    </m:sSub>
                  </m:oMath>
                </a14:m>
                <a:r>
                  <a:rPr lang="en-US" sz="2200" dirty="0">
                    <a:latin typeface="Cambria" panose="02040503050406030204" pitchFamily="18" charset="0"/>
                    <a:ea typeface="Cambria" panose="02040503050406030204" pitchFamily="18" charset="0"/>
                  </a:rPr>
                  <a:t> được gọi là mức lề (</a:t>
                </a:r>
                <a:r>
                  <a:rPr lang="en-US" sz="2200" i="1" dirty="0">
                    <a:latin typeface="Cambria" panose="02040503050406030204" pitchFamily="18" charset="0"/>
                    <a:ea typeface="Cambria" panose="02040503050406030204" pitchFamily="18" charset="0"/>
                  </a:rPr>
                  <a:t>margin</a:t>
                </a:r>
                <a:r>
                  <a:rPr lang="en-US" sz="2200" dirty="0" smtClean="0">
                    <a:latin typeface="Cambria" panose="02040503050406030204" pitchFamily="18" charset="0"/>
                    <a:ea typeface="Cambria" panose="02040503050406030204" pitchFamily="18" charset="0"/>
                  </a:rPr>
                  <a:t>)</a:t>
                </a:r>
                <a:endParaRPr lang="en-AS" sz="2200" dirty="0">
                  <a:latin typeface="Cambria" panose="02040503050406030204" pitchFamily="18" charset="0"/>
                  <a:ea typeface="Cambria" panose="02040503050406030204" pitchFamily="18"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909688" y="5289644"/>
                <a:ext cx="8804365" cy="430887"/>
              </a:xfrm>
              <a:prstGeom prst="rect">
                <a:avLst/>
              </a:prstGeom>
              <a:blipFill>
                <a:blip r:embed="rId9"/>
                <a:stretch>
                  <a:fillRect l="-900" t="-10000" b="-28571"/>
                </a:stretch>
              </a:blipFill>
            </p:spPr>
            <p:txBody>
              <a:bodyPr/>
              <a:lstStyle/>
              <a:p>
                <a:r>
                  <a:rPr lang="en-US">
                    <a:noFill/>
                  </a:rPr>
                  <a:t> </a:t>
                </a:r>
              </a:p>
            </p:txBody>
          </p:sp>
        </mc:Fallback>
      </mc:AlternateContent>
    </p:spTree>
    <p:extLst>
      <p:ext uri="{BB962C8B-B14F-4D97-AF65-F5344CB8AC3E}">
        <p14:creationId xmlns:p14="http://schemas.microsoft.com/office/powerpoint/2010/main" val="1870007405"/>
      </p:ext>
    </p:extLst>
  </p:cSld>
  <p:clrMapOvr>
    <a:masterClrMapping/>
  </p:clrMapOvr>
  <p:transition spd="slow">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4544874" y="1895936"/>
            <a:ext cx="8138192" cy="4215091"/>
            <a:chOff x="4559133" y="1972136"/>
            <a:chExt cx="8138192" cy="4215091"/>
          </a:xfrm>
        </p:grpSpPr>
        <p:grpSp>
          <p:nvGrpSpPr>
            <p:cNvPr id="22" name="Group 21"/>
            <p:cNvGrpSpPr/>
            <p:nvPr/>
          </p:nvGrpSpPr>
          <p:grpSpPr>
            <a:xfrm>
              <a:off x="4559133" y="1972136"/>
              <a:ext cx="8138192" cy="4215091"/>
              <a:chOff x="4659977" y="2106926"/>
              <a:chExt cx="8138192" cy="4215091"/>
            </a:xfrm>
          </p:grpSpPr>
          <p:grpSp>
            <p:nvGrpSpPr>
              <p:cNvPr id="16" name="Group 15"/>
              <p:cNvGrpSpPr/>
              <p:nvPr/>
            </p:nvGrpSpPr>
            <p:grpSpPr>
              <a:xfrm>
                <a:off x="4659977" y="2106926"/>
                <a:ext cx="8138192" cy="4215091"/>
                <a:chOff x="3742818" y="1668093"/>
                <a:chExt cx="8138192" cy="4215091"/>
              </a:xfrm>
            </p:grpSpPr>
            <p:grpSp>
              <p:nvGrpSpPr>
                <p:cNvPr id="17" name="Group 16"/>
                <p:cNvGrpSpPr/>
                <p:nvPr/>
              </p:nvGrpSpPr>
              <p:grpSpPr>
                <a:xfrm>
                  <a:off x="3742818" y="1668093"/>
                  <a:ext cx="8138192" cy="4215091"/>
                  <a:chOff x="3808078" y="1635983"/>
                  <a:chExt cx="8138192" cy="4215091"/>
                </a:xfrm>
              </p:grpSpPr>
              <p:pic>
                <p:nvPicPr>
                  <p:cNvPr id="19" name="Picture 18"/>
                  <p:cNvPicPr/>
                  <p:nvPr/>
                </p:nvPicPr>
                <p:blipFill>
                  <a:blip r:embed="rId3"/>
                  <a:stretch>
                    <a:fillRect/>
                  </a:stretch>
                </p:blipFill>
                <p:spPr>
                  <a:xfrm>
                    <a:off x="3808078" y="1635983"/>
                    <a:ext cx="8138192" cy="4215091"/>
                  </a:xfrm>
                  <a:prstGeom prst="rect">
                    <a:avLst/>
                  </a:prstGeom>
                </p:spPr>
              </p:pic>
              <mc:AlternateContent xmlns:mc="http://schemas.openxmlformats.org/markup-compatibility/2006" xmlns:a14="http://schemas.microsoft.com/office/drawing/2010/main">
                <mc:Choice Requires="a14">
                  <p:sp>
                    <p:nvSpPr>
                      <p:cNvPr id="20" name="TextBox 19"/>
                      <p:cNvSpPr txBox="1"/>
                      <p:nvPr/>
                    </p:nvSpPr>
                    <p:spPr>
                      <a:xfrm>
                        <a:off x="10635916" y="4302493"/>
                        <a:ext cx="50051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2E36F9"/>
                                      </a:solidFill>
                                      <a:latin typeface="Cambria Math" panose="02040503050406030204" pitchFamily="18" charset="0"/>
                                    </a:rPr>
                                  </m:ctrlPr>
                                </m:sSubPr>
                                <m:e>
                                  <m:r>
                                    <a:rPr lang="en-US" i="1">
                                      <a:solidFill>
                                        <a:srgbClr val="2E36F9"/>
                                      </a:solidFill>
                                      <a:latin typeface="Cambria Math" panose="02040503050406030204" pitchFamily="18" charset="0"/>
                                    </a:rPr>
                                    <m:t>𝐻</m:t>
                                  </m:r>
                                </m:e>
                                <m:sub>
                                  <m:r>
                                    <a:rPr lang="en-US" i="1">
                                      <a:solidFill>
                                        <a:srgbClr val="2E36F9"/>
                                      </a:solidFill>
                                      <a:latin typeface="Cambria Math" panose="02040503050406030204" pitchFamily="18" charset="0"/>
                                    </a:rPr>
                                    <m:t>+</m:t>
                                  </m:r>
                                </m:sub>
                              </m:sSub>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10635916" y="4302493"/>
                        <a:ext cx="50051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9982200" y="5410018"/>
                        <a:ext cx="5237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A01626"/>
                                      </a:solidFill>
                                      <a:latin typeface="Cambria Math" panose="02040503050406030204" pitchFamily="18" charset="0"/>
                                    </a:rPr>
                                  </m:ctrlPr>
                                </m:sSubPr>
                                <m:e>
                                  <m:r>
                                    <a:rPr lang="en-US" i="1">
                                      <a:solidFill>
                                        <a:srgbClr val="A01626"/>
                                      </a:solidFill>
                                      <a:latin typeface="Cambria Math" panose="02040503050406030204" pitchFamily="18" charset="0"/>
                                    </a:rPr>
                                    <m:t>𝐻</m:t>
                                  </m:r>
                                </m:e>
                                <m:sub>
                                  <m:r>
                                    <a:rPr lang="en-US" b="0" i="1" smtClean="0">
                                      <a:solidFill>
                                        <a:srgbClr val="A01626"/>
                                      </a:solidFill>
                                      <a:latin typeface="Cambria Math" panose="02040503050406030204" pitchFamily="18" charset="0"/>
                                    </a:rPr>
                                    <m:t>−</m:t>
                                  </m:r>
                                </m:sub>
                              </m:sSub>
                            </m:oMath>
                          </m:oMathPara>
                        </a14:m>
                        <a:endParaRPr lang="en-US" dirty="0">
                          <a:solidFill>
                            <a:srgbClr val="A01626"/>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9982200" y="5410018"/>
                        <a:ext cx="523733" cy="369332"/>
                      </a:xfrm>
                      <a:prstGeom prst="rect">
                        <a:avLst/>
                      </a:prstGeom>
                      <a:blipFill>
                        <a:blip r:embed="rId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 name="TextBox 17"/>
                    <p:cNvSpPr txBox="1"/>
                    <p:nvPr/>
                  </p:nvSpPr>
                  <p:spPr>
                    <a:xfrm>
                      <a:off x="10505933" y="5040686"/>
                      <a:ext cx="584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0</m:t>
                                </m:r>
                              </m:sub>
                            </m:sSub>
                          </m:oMath>
                        </m:oMathPara>
                      </a14:m>
                      <a:endParaRPr lang="en-US" dirty="0">
                        <a:effectLst/>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0505933" y="5040686"/>
                      <a:ext cx="584200" cy="369332"/>
                    </a:xfrm>
                    <a:prstGeom prst="rect">
                      <a:avLst/>
                    </a:prstGeom>
                    <a:blipFill>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TextBox 3"/>
                  <p:cNvSpPr txBox="1"/>
                  <p:nvPr/>
                </p:nvSpPr>
                <p:spPr>
                  <a:xfrm rot="18732915">
                    <a:off x="11009316" y="4854719"/>
                    <a:ext cx="28881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2E36F9"/>
                                  </a:solidFill>
                                  <a:latin typeface="Cambria Math" panose="02040503050406030204" pitchFamily="18" charset="0"/>
                                </a:rPr>
                              </m:ctrlPr>
                            </m:sSubPr>
                            <m:e>
                              <m:r>
                                <a:rPr lang="en-US" sz="1200" i="1">
                                  <a:solidFill>
                                    <a:srgbClr val="2E36F9"/>
                                  </a:solidFill>
                                  <a:latin typeface="Cambria Math" panose="02040503050406030204" pitchFamily="18" charset="0"/>
                                </a:rPr>
                                <m:t>𝑑</m:t>
                              </m:r>
                            </m:e>
                            <m:sub>
                              <m:r>
                                <a:rPr lang="en-US" sz="1200" i="1">
                                  <a:solidFill>
                                    <a:srgbClr val="2E36F9"/>
                                  </a:solidFill>
                                  <a:latin typeface="Cambria Math" panose="02040503050406030204" pitchFamily="18" charset="0"/>
                                </a:rPr>
                                <m:t>+</m:t>
                              </m:r>
                            </m:sub>
                          </m:sSub>
                        </m:oMath>
                      </m:oMathPara>
                    </a14:m>
                    <a:endParaRPr lang="en-US" dirty="0">
                      <a:solidFill>
                        <a:srgbClr val="2E36F9"/>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rot="18732915">
                    <a:off x="11009316" y="4854719"/>
                    <a:ext cx="288812" cy="2769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rot="18517778">
                    <a:off x="10683243" y="5153056"/>
                    <a:ext cx="40726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A01626"/>
                                  </a:solidFill>
                                  <a:latin typeface="Cambria Math" panose="02040503050406030204" pitchFamily="18" charset="0"/>
                                </a:rPr>
                              </m:ctrlPr>
                            </m:sSubPr>
                            <m:e>
                              <m:r>
                                <a:rPr lang="en-US" sz="1200" i="1">
                                  <a:solidFill>
                                    <a:srgbClr val="A01626"/>
                                  </a:solidFill>
                                  <a:latin typeface="Cambria Math" panose="02040503050406030204" pitchFamily="18" charset="0"/>
                                </a:rPr>
                                <m:t>𝑑</m:t>
                              </m:r>
                            </m:e>
                            <m:sub>
                              <m:r>
                                <a:rPr lang="en-US" sz="1200" b="0" i="1" smtClean="0">
                                  <a:solidFill>
                                    <a:srgbClr val="A01626"/>
                                  </a:solidFill>
                                  <a:latin typeface="Cambria Math" panose="02040503050406030204" pitchFamily="18" charset="0"/>
                                </a:rPr>
                                <m:t>−</m:t>
                              </m:r>
                            </m:sub>
                          </m:sSub>
                        </m:oMath>
                      </m:oMathPara>
                    </a14:m>
                    <a:endParaRPr lang="en-US" sz="1200" dirty="0">
                      <a:solidFill>
                        <a:srgbClr val="A01626"/>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rot="18517778">
                    <a:off x="10683243" y="5153056"/>
                    <a:ext cx="407260" cy="276999"/>
                  </a:xfrm>
                  <a:prstGeom prst="rect">
                    <a:avLst/>
                  </a:prstGeom>
                  <a:blipFill>
                    <a:blip r:embed="rId8"/>
                    <a:stretch>
                      <a:fillRect/>
                    </a:stretch>
                  </a:blipFill>
                </p:spPr>
                <p:txBody>
                  <a:bodyPr/>
                  <a:lstStyle/>
                  <a:p>
                    <a:r>
                      <a:rPr lang="en-US">
                        <a:noFill/>
                      </a:rPr>
                      <a:t> </a:t>
                    </a:r>
                  </a:p>
                </p:txBody>
              </p:sp>
            </mc:Fallback>
          </mc:AlternateContent>
        </p:grpSp>
        <p:sp>
          <p:nvSpPr>
            <p:cNvPr id="27" name="TextBox 26"/>
            <p:cNvSpPr txBox="1"/>
            <p:nvPr/>
          </p:nvSpPr>
          <p:spPr>
            <a:xfrm>
              <a:off x="9977507" y="2563203"/>
              <a:ext cx="753533" cy="307777"/>
            </a:xfrm>
            <a:prstGeom prst="rect">
              <a:avLst/>
            </a:prstGeom>
            <a:noFill/>
          </p:spPr>
          <p:txBody>
            <a:bodyPr wrap="square" rtlCol="0">
              <a:spAutoFit/>
            </a:bodyPr>
            <a:lstStyle/>
            <a:p>
              <a:r>
                <a:rPr lang="en-US" sz="1400" dirty="0" smtClean="0">
                  <a:latin typeface="Cambria" panose="02040503050406030204" pitchFamily="18" charset="0"/>
                  <a:ea typeface="Cambria" panose="02040503050406030204" pitchFamily="18" charset="0"/>
                </a:rPr>
                <a:t>y = 1</a:t>
              </a:r>
              <a:endParaRPr lang="en-US" sz="1400" dirty="0">
                <a:latin typeface="Cambria" panose="02040503050406030204" pitchFamily="18" charset="0"/>
                <a:ea typeface="Cambria" panose="02040503050406030204" pitchFamily="18" charset="0"/>
              </a:endParaRPr>
            </a:p>
          </p:txBody>
        </p:sp>
        <p:sp>
          <p:nvSpPr>
            <p:cNvPr id="29" name="TextBox 28"/>
            <p:cNvSpPr txBox="1"/>
            <p:nvPr/>
          </p:nvSpPr>
          <p:spPr>
            <a:xfrm>
              <a:off x="9127068" y="5221618"/>
              <a:ext cx="694266" cy="307777"/>
            </a:xfrm>
            <a:prstGeom prst="rect">
              <a:avLst/>
            </a:prstGeom>
            <a:noFill/>
          </p:spPr>
          <p:txBody>
            <a:bodyPr wrap="square" rtlCol="0">
              <a:spAutoFit/>
            </a:bodyPr>
            <a:lstStyle/>
            <a:p>
              <a:r>
                <a:rPr lang="en-US" sz="1400" dirty="0" smtClean="0">
                  <a:latin typeface="Cambria" panose="02040503050406030204" pitchFamily="18" charset="0"/>
                  <a:ea typeface="Cambria" panose="02040503050406030204" pitchFamily="18" charset="0"/>
                </a:rPr>
                <a:t>y = -1</a:t>
              </a:r>
              <a:endParaRPr lang="en-US" sz="1400" dirty="0">
                <a:latin typeface="Cambria" panose="02040503050406030204" pitchFamily="18" charset="0"/>
                <a:ea typeface="Cambria" panose="02040503050406030204" pitchFamily="18" charset="0"/>
              </a:endParaRPr>
            </a:p>
          </p:txBody>
        </p:sp>
      </p:grpSp>
      <p:sp>
        <p:nvSpPr>
          <p:cNvPr id="2" name="Rectangle 1"/>
          <p:cNvSpPr/>
          <p:nvPr/>
        </p:nvSpPr>
        <p:spPr>
          <a:xfrm>
            <a:off x="2104103" y="235972"/>
            <a:ext cx="10087898" cy="894735"/>
          </a:xfrm>
          <a:prstGeom prst="rect">
            <a:avLst/>
          </a:prstGeom>
          <a:solidFill>
            <a:srgbClr val="EF6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S" sz="4000" b="1" dirty="0">
                <a:latin typeface="Cambria" panose="02040503050406030204" pitchFamily="18" charset="0"/>
                <a:ea typeface="Cambria" panose="02040503050406030204" pitchFamily="18" charset="0"/>
              </a:rPr>
              <a:t>Thuật toán SVM</a:t>
            </a:r>
            <a:endParaRPr lang="en-US" sz="4000" b="1" dirty="0">
              <a:latin typeface="Cambria" panose="02040503050406030204" pitchFamily="18" charset="0"/>
              <a:ea typeface="Cambria" panose="02040503050406030204" pitchFamily="18" charset="0"/>
            </a:endParaRPr>
          </a:p>
        </p:txBody>
      </p:sp>
      <p:pic>
        <p:nvPicPr>
          <p:cNvPr id="34" name="Picture 33"/>
          <p:cNvPicPr>
            <a:picLocks noChangeAspect="1"/>
          </p:cNvPicPr>
          <p:nvPr/>
        </p:nvPicPr>
        <p:blipFill>
          <a:blip r:embed="rId9"/>
          <a:stretch>
            <a:fillRect/>
          </a:stretch>
        </p:blipFill>
        <p:spPr>
          <a:xfrm>
            <a:off x="254000" y="1"/>
            <a:ext cx="1850100" cy="1576112"/>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327352" y="2783821"/>
                <a:ext cx="5500727" cy="1658403"/>
              </a:xfrm>
              <a:prstGeom prst="rect">
                <a:avLst/>
              </a:prstGeom>
            </p:spPr>
            <p:txBody>
              <a:bodyPr wrap="square">
                <a:spAutoFit/>
              </a:bodyPr>
              <a:lstStyle/>
              <a:p>
                <a:r>
                  <a:rPr lang="en-US" sz="2200" dirty="0" smtClean="0">
                    <a:latin typeface="Cambria" panose="02040503050406030204" pitchFamily="18" charset="0"/>
                    <a:ea typeface="Cambria" panose="02040503050406030204" pitchFamily="18" charset="0"/>
                  </a:rPr>
                  <a:t>Khoảng </a:t>
                </a:r>
                <a:r>
                  <a:rPr lang="en-US" sz="2200" dirty="0">
                    <a:latin typeface="Cambria" panose="02040503050406030204" pitchFamily="18" charset="0"/>
                    <a:ea typeface="Cambria" panose="02040503050406030204" pitchFamily="18" charset="0"/>
                  </a:rPr>
                  <a:t>cách từ </a:t>
                </a: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 </m:t>
                    </m:r>
                    <m:r>
                      <a:rPr lang="en-AS" sz="2200" b="0" i="0" smtClean="0">
                        <a:latin typeface="Cambria Math" panose="02040503050406030204" pitchFamily="18" charset="0"/>
                      </a:rPr>
                      <m:t> </m:t>
                    </m:r>
                  </m:oMath>
                </a14:m>
                <a:r>
                  <a:rPr lang="en-AS" sz="2200" dirty="0" smtClean="0">
                    <a:latin typeface="Cambria" panose="02040503050406030204" pitchFamily="18" charset="0"/>
                    <a:ea typeface="Cambria" panose="02040503050406030204" pitchFamily="18" charset="0"/>
                  </a:rPr>
                  <a:t>và </a:t>
                </a: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 </m:t>
                    </m:r>
                    <m:r>
                      <a:rPr lang="en-AS" sz="2200" b="0" i="0" smtClean="0">
                        <a:latin typeface="Cambria Math" panose="02040503050406030204" pitchFamily="18" charset="0"/>
                      </a:rPr>
                      <m:t> </m:t>
                    </m:r>
                  </m:oMath>
                </a14:m>
                <a:r>
                  <a:rPr lang="en-US" sz="2200" dirty="0" smtClean="0">
                    <a:latin typeface="Cambria" panose="02040503050406030204" pitchFamily="18" charset="0"/>
                    <a:ea typeface="Cambria" panose="02040503050406030204" pitchFamily="18" charset="0"/>
                  </a:rPr>
                  <a:t>đến</a:t>
                </a:r>
                <a14:m>
                  <m:oMath xmlns:m="http://schemas.openxmlformats.org/officeDocument/2006/math">
                    <m:r>
                      <a:rPr lang="en-US" sz="2200" b="0" i="0" smtClean="0">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200" i="1">
                            <a:latin typeface="Cambria Math" panose="02040503050406030204" pitchFamily="18" charset="0"/>
                            <a:ea typeface="Calibri" panose="020F0502020204030204" pitchFamily="34" charset="0"/>
                            <a:cs typeface="Times New Roman" panose="02020603050405020304" pitchFamily="18" charset="0"/>
                          </a:rPr>
                        </m:ctrlPr>
                      </m:sSubPr>
                      <m:e>
                        <m:r>
                          <a:rPr lang="en-US" sz="2200" i="1">
                            <a:latin typeface="Cambria Math" panose="02040503050406030204" pitchFamily="18" charset="0"/>
                            <a:ea typeface="Calibri" panose="020F0502020204030204" pitchFamily="34" charset="0"/>
                            <a:cs typeface="Times New Roman" panose="02020603050405020304" pitchFamily="18" charset="0"/>
                          </a:rPr>
                          <m:t>𝐻</m:t>
                        </m:r>
                      </m:e>
                      <m:sub>
                        <m:r>
                          <a:rPr lang="en-US" sz="2200" b="0" i="1" smtClean="0">
                            <a:latin typeface="Cambria Math" panose="02040503050406030204" pitchFamily="18" charset="0"/>
                            <a:ea typeface="Calibri" panose="020F0502020204030204" pitchFamily="34" charset="0"/>
                            <a:cs typeface="Times New Roman" panose="02020603050405020304" pitchFamily="18" charset="0"/>
                          </a:rPr>
                          <m:t>0</m:t>
                        </m:r>
                      </m:sub>
                    </m:sSub>
                    <m:r>
                      <a:rPr lang="en-US" sz="2200" i="1" smtClean="0">
                        <a:latin typeface="Cambria Math" panose="02040503050406030204" pitchFamily="18" charset="0"/>
                        <a:ea typeface="Calibri" panose="020F0502020204030204" pitchFamily="34" charset="0"/>
                        <a:cs typeface="Times New Roman" panose="02020603050405020304" pitchFamily="18" charset="0"/>
                      </a:rPr>
                      <m:t>:</m:t>
                    </m:r>
                  </m:oMath>
                </a14:m>
                <a:endParaRPr lang="en-US" sz="2200" dirty="0" smtClean="0">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𝑑</m:t>
                          </m:r>
                        </m:e>
                        <m:sub>
                          <m:r>
                            <a:rPr lang="en-US" sz="2200" i="1">
                              <a:latin typeface="Cambria Math" panose="02040503050406030204" pitchFamily="18" charset="0"/>
                            </a:rPr>
                            <m:t>+ </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𝑑</m:t>
                          </m:r>
                        </m:e>
                        <m:sub>
                          <m:r>
                            <a:rPr lang="en-US" sz="2200" i="1">
                              <a:latin typeface="Cambria Math" panose="02040503050406030204" pitchFamily="18" charset="0"/>
                            </a:rPr>
                            <m:t>−</m:t>
                          </m:r>
                        </m:sub>
                      </m:sSub>
                      <m:r>
                        <a:rPr lang="en-US" sz="2200" i="1">
                          <a:latin typeface="Cambria Math" panose="02040503050406030204" pitchFamily="18" charset="0"/>
                        </a:rPr>
                        <m:t>= </m:t>
                      </m:r>
                      <m:f>
                        <m:fPr>
                          <m:ctrlPr>
                            <a:rPr lang="en-US" sz="2200" i="1">
                              <a:latin typeface="Cambria Math" panose="02040503050406030204" pitchFamily="18" charset="0"/>
                            </a:rPr>
                          </m:ctrlPr>
                        </m:fPr>
                        <m:num>
                          <m:d>
                            <m:dPr>
                              <m:begChr m:val="|"/>
                              <m:endChr m:val="|"/>
                              <m:ctrlPr>
                                <a:rPr lang="en-US" sz="2200" i="1">
                                  <a:latin typeface="Cambria Math" panose="02040503050406030204" pitchFamily="18" charset="0"/>
                                </a:rPr>
                              </m:ctrlPr>
                            </m:dPr>
                            <m:e>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𝑤</m:t>
                                  </m:r>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e>
                              </m:d>
                              <m:r>
                                <a:rPr lang="en-US" sz="2200" i="1">
                                  <a:latin typeface="Cambria Math" panose="02040503050406030204" pitchFamily="18" charset="0"/>
                                </a:rPr>
                                <m:t> + </m:t>
                              </m:r>
                              <m:r>
                                <a:rPr lang="en-US" sz="2200" i="1">
                                  <a:latin typeface="Cambria Math" panose="02040503050406030204" pitchFamily="18" charset="0"/>
                                </a:rPr>
                                <m:t>𝑏</m:t>
                              </m:r>
                            </m:e>
                          </m:d>
                        </m:num>
                        <m:den>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𝑤</m:t>
                              </m:r>
                            </m:e>
                          </m:d>
                        </m:den>
                      </m:f>
                      <m:r>
                        <a:rPr lang="en-US" sz="2200" i="1">
                          <a:latin typeface="Cambria Math" panose="02040503050406030204" pitchFamily="18" charset="0"/>
                        </a:rPr>
                        <m:t>=</m:t>
                      </m:r>
                      <m:f>
                        <m:fPr>
                          <m:ctrlPr>
                            <a:rPr lang="en-US" sz="2200" i="1">
                              <a:latin typeface="Cambria Math" panose="02040503050406030204" pitchFamily="18" charset="0"/>
                            </a:rPr>
                          </m:ctrlPr>
                        </m:fPr>
                        <m:num>
                          <m:d>
                            <m:dPr>
                              <m:begChr m:val="|"/>
                              <m:endChr m:val="|"/>
                              <m:ctrlPr>
                                <a:rPr lang="en-US" sz="2200" i="1">
                                  <a:latin typeface="Cambria Math" panose="02040503050406030204" pitchFamily="18" charset="0"/>
                                </a:rPr>
                              </m:ctrlPr>
                            </m:dPr>
                            <m:e>
                              <m:r>
                                <a:rPr lang="en-US" sz="2200" i="1">
                                  <a:latin typeface="Cambria Math" panose="02040503050406030204" pitchFamily="18" charset="0"/>
                                </a:rPr>
                                <m:t>1</m:t>
                              </m:r>
                            </m:e>
                          </m:d>
                        </m:num>
                        <m:den>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𝑤</m:t>
                              </m:r>
                            </m:e>
                          </m:d>
                        </m:den>
                      </m:f>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𝑤</m:t>
                              </m:r>
                            </m:e>
                          </m:d>
                        </m:den>
                      </m:f>
                    </m:oMath>
                  </m:oMathPara>
                </a14:m>
                <a:endParaRPr lang="en-AS" sz="2200" dirty="0">
                  <a:latin typeface="Cambria" panose="02040503050406030204" pitchFamily="18" charset="0"/>
                  <a:ea typeface="Cambria" panose="02040503050406030204" pitchFamily="18" charset="0"/>
                </a:endParaRPr>
              </a:p>
              <a:p>
                <a:pPr algn="ctr"/>
                <a14:m>
                  <m:oMath xmlns:m="http://schemas.openxmlformats.org/officeDocument/2006/math">
                    <m:r>
                      <a:rPr lang="en-US" sz="2200" i="1">
                        <a:latin typeface="Cambria Math" panose="02040503050406030204" pitchFamily="18" charset="0"/>
                      </a:rPr>
                      <m:t>𝑚𝑎𝑟𝑔𝑖</m:t>
                    </m:r>
                    <m:r>
                      <a:rPr lang="en-AS" sz="2200" b="0" i="1" smtClean="0">
                        <a:latin typeface="Cambria Math" panose="02040503050406030204" pitchFamily="18" charset="0"/>
                      </a:rPr>
                      <m:t>𝑛</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𝑑</m:t>
                        </m:r>
                      </m:e>
                      <m:sub>
                        <m:r>
                          <a:rPr lang="en-US" sz="2200" i="1">
                            <a:latin typeface="Cambria Math" panose="02040503050406030204" pitchFamily="18" charset="0"/>
                          </a:rPr>
                          <m:t>+</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𝑑</m:t>
                        </m:r>
                      </m:e>
                      <m:sub>
                        <m:r>
                          <a:rPr lang="en-US" sz="2200" i="1">
                            <a:latin typeface="Cambria Math" panose="02040503050406030204" pitchFamily="18" charset="0"/>
                          </a:rPr>
                          <m:t>−</m:t>
                        </m:r>
                      </m:sub>
                    </m:sSub>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2</m:t>
                        </m:r>
                      </m:num>
                      <m:den>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𝑤</m:t>
                            </m:r>
                          </m:e>
                        </m:d>
                      </m:den>
                    </m:f>
                  </m:oMath>
                </a14:m>
                <a:r>
                  <a:rPr lang="en-US" sz="2200" dirty="0">
                    <a:latin typeface="Cambria" panose="02040503050406030204" pitchFamily="18" charset="0"/>
                    <a:ea typeface="Cambria" panose="02040503050406030204" pitchFamily="18" charset="0"/>
                  </a:rPr>
                  <a:t> </a:t>
                </a:r>
                <a:endParaRPr lang="en-AS" sz="2200" dirty="0">
                  <a:latin typeface="Cambria" panose="02040503050406030204" pitchFamily="18" charset="0"/>
                  <a:ea typeface="Cambria" panose="020405030504060302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327352" y="2783821"/>
                <a:ext cx="5500727" cy="1658403"/>
              </a:xfrm>
              <a:prstGeom prst="rect">
                <a:avLst/>
              </a:prstGeom>
              <a:blipFill>
                <a:blip r:embed="rId10"/>
                <a:stretch>
                  <a:fillRect l="-1441" t="-25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71044" y="4764504"/>
                <a:ext cx="5357035" cy="957185"/>
              </a:xfrm>
              <a:prstGeom prst="rect">
                <a:avLst/>
              </a:prstGeom>
              <a:noFill/>
            </p:spPr>
            <p:txBody>
              <a:bodyPr wrap="square" rtlCol="0">
                <a:spAutoFit/>
              </a:bodyPr>
              <a:lstStyle/>
              <a:p>
                <a:r>
                  <a:rPr lang="en-US" sz="2200" dirty="0" smtClean="0">
                    <a:latin typeface="Cambria" panose="02040503050406030204" pitchFamily="18" charset="0"/>
                    <a:ea typeface="Cambria" panose="02040503050406030204" pitchFamily="18" charset="0"/>
                  </a:rPr>
                  <a:t>Cực tiểu hóa hàm: </a:t>
                </a:r>
                <a14:m>
                  <m:oMath xmlns:m="http://schemas.openxmlformats.org/officeDocument/2006/math">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𝑤</m:t>
                                </m:r>
                              </m:e>
                            </m:d>
                          </m:e>
                          <m:sup>
                            <m:r>
                              <a:rPr lang="en-US" sz="2200" i="1">
                                <a:latin typeface="Cambria Math" panose="02040503050406030204" pitchFamily="18" charset="0"/>
                              </a:rPr>
                              <m:t>2</m:t>
                            </m:r>
                          </m:sup>
                        </m:sSup>
                      </m:num>
                      <m:den>
                        <m:r>
                          <a:rPr lang="en-US" sz="2200" i="1">
                            <a:latin typeface="Cambria Math" panose="02040503050406030204" pitchFamily="18" charset="0"/>
                          </a:rPr>
                          <m:t>2</m:t>
                        </m:r>
                      </m:den>
                    </m:f>
                    <m:r>
                      <a:rPr lang="en-AS" sz="2200" b="0" i="0" smtClean="0">
                        <a:latin typeface="Cambria Math" panose="02040503050406030204" pitchFamily="18" charset="0"/>
                      </a:rPr>
                      <m:t> </m:t>
                    </m:r>
                  </m:oMath>
                </a14:m>
                <a:endParaRPr lang="en-AS" sz="2200" dirty="0">
                  <a:latin typeface="Cambria" panose="02040503050406030204" pitchFamily="18" charset="0"/>
                  <a:ea typeface="Cambria" panose="02040503050406030204" pitchFamily="18" charset="0"/>
                </a:endParaRPr>
              </a:p>
              <a:p>
                <a:r>
                  <a:rPr lang="en-US" sz="2200" dirty="0">
                    <a:latin typeface="Cambria" panose="02040503050406030204" pitchFamily="18" charset="0"/>
                    <a:ea typeface="Cambria" panose="02040503050406030204" pitchFamily="18" charset="0"/>
                  </a:rPr>
                  <a:t>vớ</a:t>
                </a:r>
                <a:r>
                  <a:rPr lang="en-AS" sz="2200" dirty="0">
                    <a:latin typeface="Cambria" panose="02040503050406030204" pitchFamily="18" charset="0"/>
                    <a:ea typeface="Cambria" panose="02040503050406030204" pitchFamily="18" charset="0"/>
                  </a:rPr>
                  <a:t>i</a:t>
                </a:r>
                <a:r>
                  <a:rPr lang="en-US" sz="2200" dirty="0">
                    <a:latin typeface="Cambria" panose="02040503050406030204" pitchFamily="18" charset="0"/>
                    <a:ea typeface="Cambria" panose="02040503050406030204" pitchFamily="18" charset="0"/>
                  </a:rPr>
                  <a:t>:</a:t>
                </a:r>
                <a:r>
                  <a:rPr lang="en-AS" sz="2200"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i="1">
                        <a:latin typeface="Cambria Math" panose="02040503050406030204" pitchFamily="18" charset="0"/>
                      </a:rPr>
                      <m:t>(⟨</m:t>
                    </m:r>
                    <m:r>
                      <a:rPr lang="en-US" sz="2200" i="1">
                        <a:latin typeface="Cambria Math" panose="02040503050406030204" pitchFamily="18" charset="0"/>
                      </a:rPr>
                      <m:t>𝑤</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 </m:t>
                        </m:r>
                        <m:r>
                          <a:rPr lang="en-US" sz="2200" i="1">
                            <a:latin typeface="Cambria Math" panose="02040503050406030204" pitchFamily="18" charset="0"/>
                          </a:rPr>
                          <m:t>𝑥</m:t>
                        </m:r>
                      </m:e>
                      <m:sub>
                        <m:r>
                          <a:rPr lang="en-US" sz="2200" i="1">
                            <a:latin typeface="Cambria Math" panose="02040503050406030204" pitchFamily="18" charset="0"/>
                          </a:rPr>
                          <m:t>𝑖</m:t>
                        </m:r>
                      </m:sub>
                    </m:sSub>
                    <m:r>
                      <a:rPr lang="en-US" sz="2200" i="1">
                        <a:latin typeface="Cambria Math" panose="02040503050406030204" pitchFamily="18" charset="0"/>
                      </a:rPr>
                      <m:t>⟩+</m:t>
                    </m:r>
                    <m:r>
                      <a:rPr lang="en-US" sz="2200" i="1">
                        <a:latin typeface="Cambria Math" panose="02040503050406030204" pitchFamily="18" charset="0"/>
                      </a:rPr>
                      <m:t>𝑏</m:t>
                    </m:r>
                    <m:r>
                      <a:rPr lang="en-US" sz="2200" i="1">
                        <a:latin typeface="Cambria Math" panose="02040503050406030204" pitchFamily="18" charset="0"/>
                      </a:rPr>
                      <m:t>) ≥ 1,∀</m:t>
                    </m:r>
                    <m:r>
                      <a:rPr lang="en-US" sz="2200" i="1">
                        <a:latin typeface="Cambria Math" panose="02040503050406030204" pitchFamily="18" charset="0"/>
                      </a:rPr>
                      <m:t>𝑖</m:t>
                    </m:r>
                    <m:r>
                      <a:rPr lang="en-US" sz="2200" i="1">
                        <a:latin typeface="Cambria Math" panose="02040503050406030204" pitchFamily="18" charset="0"/>
                      </a:rPr>
                      <m:t> ∈ {1,...,</m:t>
                    </m:r>
                    <m:r>
                      <a:rPr lang="en-US" sz="2200" i="1">
                        <a:latin typeface="Cambria Math" panose="02040503050406030204" pitchFamily="18" charset="0"/>
                      </a:rPr>
                      <m:t>𝑟</m:t>
                    </m:r>
                    <m:r>
                      <a:rPr lang="en-US" sz="2200" i="1">
                        <a:latin typeface="Cambria Math" panose="02040503050406030204" pitchFamily="18" charset="0"/>
                      </a:rPr>
                      <m:t>}</m:t>
                    </m:r>
                  </m:oMath>
                </a14:m>
                <a:endParaRPr lang="en-US" sz="2200" dirty="0">
                  <a:latin typeface="Cambria" panose="02040503050406030204" pitchFamily="18" charset="0"/>
                  <a:ea typeface="Cambria" panose="020405030504060302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71044" y="4764504"/>
                <a:ext cx="5357035" cy="957185"/>
              </a:xfrm>
              <a:prstGeom prst="rect">
                <a:avLst/>
              </a:prstGeom>
              <a:blipFill>
                <a:blip r:embed="rId11"/>
                <a:stretch>
                  <a:fillRect l="-1479" b="-11465"/>
                </a:stretch>
              </a:blipFill>
            </p:spPr>
            <p:txBody>
              <a:bodyPr/>
              <a:lstStyle/>
              <a:p>
                <a:r>
                  <a:rPr lang="en-US">
                    <a:noFill/>
                  </a:rPr>
                  <a:t> </a:t>
                </a:r>
              </a:p>
            </p:txBody>
          </p:sp>
        </mc:Fallback>
      </mc:AlternateContent>
      <p:sp>
        <p:nvSpPr>
          <p:cNvPr id="11" name="Date Placeholder 10"/>
          <p:cNvSpPr>
            <a:spLocks noGrp="1"/>
          </p:cNvSpPr>
          <p:nvPr>
            <p:ph type="dt" sz="half" idx="10"/>
          </p:nvPr>
        </p:nvSpPr>
        <p:spPr/>
        <p:txBody>
          <a:bodyPr/>
          <a:lstStyle/>
          <a:p>
            <a:fld id="{76F7FBC7-3324-4ED2-B8BA-2FEE34140DB3}" type="datetime1">
              <a:rPr lang="en-AU" smtClean="0"/>
              <a:t>12/05/2024</a:t>
            </a:fld>
            <a:endParaRPr lang="en-US"/>
          </a:p>
        </p:txBody>
      </p:sp>
      <p:sp>
        <p:nvSpPr>
          <p:cNvPr id="13" name="Slide Number Placeholder 12"/>
          <p:cNvSpPr>
            <a:spLocks noGrp="1"/>
          </p:cNvSpPr>
          <p:nvPr>
            <p:ph type="sldNum" sz="quarter" idx="12"/>
          </p:nvPr>
        </p:nvSpPr>
        <p:spPr/>
        <p:txBody>
          <a:bodyPr/>
          <a:lstStyle/>
          <a:p>
            <a:fld id="{68DD787E-0D76-4BE9-B307-2B9A6D3E336C}" type="slidenum">
              <a:rPr lang="en-US" smtClean="0"/>
              <a:t>9</a:t>
            </a:fld>
            <a:endParaRPr lang="en-US"/>
          </a:p>
        </p:txBody>
      </p:sp>
      <mc:AlternateContent xmlns:mc="http://schemas.openxmlformats.org/markup-compatibility/2006" xmlns:a14="http://schemas.microsoft.com/office/drawing/2010/main">
        <mc:Choice Requires="a14">
          <p:sp>
            <p:nvSpPr>
              <p:cNvPr id="23" name="Rectangle 22"/>
              <p:cNvSpPr/>
              <p:nvPr/>
            </p:nvSpPr>
            <p:spPr>
              <a:xfrm>
                <a:off x="327352" y="1529804"/>
                <a:ext cx="12023205" cy="981807"/>
              </a:xfrm>
              <a:prstGeom prst="rect">
                <a:avLst/>
              </a:prstGeom>
            </p:spPr>
            <p:txBody>
              <a:bodyPr wrap="square">
                <a:spAutoFit/>
              </a:bodyPr>
              <a:lstStyle/>
              <a:p>
                <a:pPr algn="just">
                  <a:lnSpc>
                    <a:spcPct val="120000"/>
                  </a:lnSpc>
                  <a:spcBef>
                    <a:spcPts val="300"/>
                  </a:spcBef>
                  <a:spcAft>
                    <a:spcPts val="300"/>
                  </a:spcAft>
                </a:pPr>
                <a:r>
                  <a:rPr lang="en-US" sz="2200" dirty="0" smtClean="0">
                    <a:latin typeface="Cambria" panose="02040503050406030204" pitchFamily="18" charset="0"/>
                    <a:ea typeface="Cambria" panose="02040503050406030204" pitchFamily="18" charset="0"/>
                    <a:cs typeface="Times New Roman" panose="02020603050405020304" pitchFamily="18" charset="0"/>
                  </a:rPr>
                  <a:t>Phương trình mô tả cho </a:t>
                </a:r>
                <a14:m>
                  <m:oMath xmlns:m="http://schemas.openxmlformats.org/officeDocument/2006/math">
                    <m:sSub>
                      <m:sSubPr>
                        <m:ctrlPr>
                          <a:rPr lang="en-US" sz="2200" i="1">
                            <a:latin typeface="Cambria Math" panose="02040503050406030204" pitchFamily="18" charset="0"/>
                            <a:ea typeface="Calibri" panose="020F0502020204030204" pitchFamily="34" charset="0"/>
                            <a:cs typeface="Times New Roman" panose="02020603050405020304" pitchFamily="18" charset="0"/>
                          </a:rPr>
                        </m:ctrlPr>
                      </m:sSubPr>
                      <m:e>
                        <m:r>
                          <a:rPr lang="en-US" sz="2200" i="1">
                            <a:latin typeface="Cambria Math" panose="02040503050406030204" pitchFamily="18" charset="0"/>
                            <a:ea typeface="Calibri" panose="020F0502020204030204" pitchFamily="34" charset="0"/>
                            <a:cs typeface="Times New Roman" panose="02020603050405020304" pitchFamily="18" charset="0"/>
                          </a:rPr>
                          <m:t>𝐻</m:t>
                        </m:r>
                      </m:e>
                      <m:sub>
                        <m:r>
                          <a:rPr lang="en-US" sz="2200" i="1">
                            <a:latin typeface="Cambria Math" panose="02040503050406030204" pitchFamily="18" charset="0"/>
                            <a:ea typeface="Calibri" panose="020F0502020204030204" pitchFamily="34" charset="0"/>
                            <a:cs typeface="Times New Roman" panose="02020603050405020304" pitchFamily="18" charset="0"/>
                          </a:rPr>
                          <m:t>+</m:t>
                        </m:r>
                      </m:sub>
                    </m:sSub>
                  </m:oMath>
                </a14:m>
                <a:r>
                  <a:rPr lang="en-US" sz="2200" dirty="0">
                    <a:latin typeface="Cambria" panose="02040503050406030204" pitchFamily="18" charset="0"/>
                    <a:ea typeface="Cambria" panose="02040503050406030204" pitchFamily="18" charset="0"/>
                    <a:cs typeface="Times New Roman" panose="02020603050405020304" pitchFamily="18" charset="0"/>
                  </a:rPr>
                  <a:t> và </a:t>
                </a:r>
                <a14:m>
                  <m:oMath xmlns:m="http://schemas.openxmlformats.org/officeDocument/2006/math">
                    <m:sSub>
                      <m:sSubPr>
                        <m:ctrlPr>
                          <a:rPr lang="en-US" sz="2200" i="1">
                            <a:latin typeface="Cambria Math" panose="02040503050406030204" pitchFamily="18" charset="0"/>
                            <a:ea typeface="Calibri" panose="020F0502020204030204" pitchFamily="34" charset="0"/>
                            <a:cs typeface="Times New Roman" panose="02020603050405020304" pitchFamily="18" charset="0"/>
                          </a:rPr>
                        </m:ctrlPr>
                      </m:sSubPr>
                      <m:e>
                        <m:r>
                          <a:rPr lang="en-US" sz="2200" i="1">
                            <a:latin typeface="Cambria Math" panose="02040503050406030204" pitchFamily="18" charset="0"/>
                            <a:ea typeface="Calibri" panose="020F0502020204030204" pitchFamily="34" charset="0"/>
                            <a:cs typeface="Times New Roman" panose="02020603050405020304" pitchFamily="18" charset="0"/>
                          </a:rPr>
                          <m:t>𝐻</m:t>
                        </m:r>
                      </m:e>
                      <m:sub>
                        <m:r>
                          <a:rPr lang="en-US" sz="2200" i="1">
                            <a:latin typeface="Cambria Math" panose="02040503050406030204" pitchFamily="18" charset="0"/>
                            <a:ea typeface="Calibri" panose="020F0502020204030204" pitchFamily="34" charset="0"/>
                            <a:cs typeface="Times New Roman" panose="02020603050405020304" pitchFamily="18" charset="0"/>
                          </a:rPr>
                          <m:t>−</m:t>
                        </m:r>
                      </m:sub>
                    </m:sSub>
                  </m:oMath>
                </a14:m>
                <a:r>
                  <a:rPr lang="en-US" sz="2200" dirty="0" smtClean="0">
                    <a:latin typeface="Cambria" panose="02040503050406030204" pitchFamily="18" charset="0"/>
                    <a:ea typeface="Cambria" panose="02040503050406030204" pitchFamily="18" charset="0"/>
                    <a:cs typeface="Times New Roman" panose="02020603050405020304" pitchFamily="18" charset="0"/>
                  </a:rPr>
                  <a:t>:	 </a:t>
                </a:r>
                <a14:m>
                  <m:oMath xmlns:m="http://schemas.openxmlformats.org/officeDocument/2006/math">
                    <m:sSub>
                      <m:sSubPr>
                        <m:ctrlPr>
                          <a:rPr lang="en-US" sz="2200" i="1">
                            <a:latin typeface="Cambria Math" panose="02040503050406030204" pitchFamily="18" charset="0"/>
                            <a:ea typeface="Calibri" panose="020F0502020204030204" pitchFamily="34" charset="0"/>
                            <a:cs typeface="Times New Roman" panose="02020603050405020304" pitchFamily="18" charset="0"/>
                          </a:rPr>
                        </m:ctrlPr>
                      </m:sSubPr>
                      <m:e>
                        <m:r>
                          <a:rPr lang="en-US" sz="2200" i="1">
                            <a:latin typeface="Cambria Math" panose="02040503050406030204" pitchFamily="18" charset="0"/>
                            <a:ea typeface="Calibri" panose="020F0502020204030204" pitchFamily="34" charset="0"/>
                            <a:cs typeface="Times New Roman" panose="02020603050405020304" pitchFamily="18" charset="0"/>
                          </a:rPr>
                          <m:t>𝐻</m:t>
                        </m:r>
                      </m:e>
                      <m:sub>
                        <m:r>
                          <a:rPr lang="en-US" sz="2200" i="1">
                            <a:latin typeface="Cambria Math" panose="02040503050406030204" pitchFamily="18" charset="0"/>
                            <a:ea typeface="Calibri" panose="020F0502020204030204" pitchFamily="34" charset="0"/>
                            <a:cs typeface="Times New Roman" panose="02020603050405020304" pitchFamily="18" charset="0"/>
                          </a:rPr>
                          <m:t>+</m:t>
                        </m:r>
                      </m:sub>
                    </m:sSub>
                    <m:r>
                      <a:rPr lang="en-US" sz="2200" i="1">
                        <a:latin typeface="Cambria Math" panose="02040503050406030204" pitchFamily="18" charset="0"/>
                        <a:ea typeface="Calibri" panose="020F0502020204030204" pitchFamily="34" charset="0"/>
                        <a:cs typeface="Times New Roman" panose="02020603050405020304" pitchFamily="18" charset="0"/>
                      </a:rPr>
                      <m:t> :⟨</m:t>
                    </m:r>
                    <m:r>
                      <a:rPr lang="en-US" sz="2200" i="1">
                        <a:latin typeface="Cambria Math" panose="02040503050406030204" pitchFamily="18" charset="0"/>
                        <a:ea typeface="Calibri" panose="020F0502020204030204" pitchFamily="34" charset="0"/>
                        <a:cs typeface="Times New Roman" panose="02020603050405020304" pitchFamily="18" charset="0"/>
                      </a:rPr>
                      <m:t>𝑤</m:t>
                    </m:r>
                    <m:r>
                      <a:rPr lang="en-US" sz="2200" i="1">
                        <a:latin typeface="Cambria Math" panose="02040503050406030204" pitchFamily="18" charset="0"/>
                        <a:ea typeface="Calibri" panose="020F0502020204030204" pitchFamily="34" charset="0"/>
                        <a:cs typeface="Times New Roman" panose="02020603050405020304" pitchFamily="18" charset="0"/>
                      </a:rPr>
                      <m:t>, </m:t>
                    </m:r>
                    <m:r>
                      <a:rPr lang="en-US" sz="2200" i="1">
                        <a:latin typeface="Cambria Math" panose="02040503050406030204" pitchFamily="18" charset="0"/>
                        <a:ea typeface="Calibri" panose="020F0502020204030204" pitchFamily="34" charset="0"/>
                        <a:cs typeface="Times New Roman" panose="02020603050405020304" pitchFamily="18" charset="0"/>
                      </a:rPr>
                      <m:t>𝑥</m:t>
                    </m:r>
                    <m:r>
                      <a:rPr lang="en-US" sz="2200" i="1">
                        <a:latin typeface="Cambria Math" panose="02040503050406030204" pitchFamily="18" charset="0"/>
                        <a:ea typeface="Calibri" panose="020F0502020204030204" pitchFamily="34" charset="0"/>
                        <a:cs typeface="Times New Roman" panose="02020603050405020304" pitchFamily="18" charset="0"/>
                      </a:rPr>
                      <m:t>⟩+</m:t>
                    </m:r>
                    <m:r>
                      <a:rPr lang="en-US" sz="2200" i="1">
                        <a:latin typeface="Cambria Math" panose="02040503050406030204" pitchFamily="18" charset="0"/>
                        <a:ea typeface="Calibri" panose="020F0502020204030204" pitchFamily="34" charset="0"/>
                        <a:cs typeface="Times New Roman" panose="02020603050405020304" pitchFamily="18" charset="0"/>
                      </a:rPr>
                      <m:t>𝑏</m:t>
                    </m:r>
                    <m:r>
                      <a:rPr lang="en-US" sz="2200" i="1">
                        <a:latin typeface="Cambria Math" panose="02040503050406030204" pitchFamily="18" charset="0"/>
                        <a:ea typeface="Calibri" panose="020F0502020204030204" pitchFamily="34" charset="0"/>
                        <a:cs typeface="Times New Roman" panose="02020603050405020304" pitchFamily="18" charset="0"/>
                      </a:rPr>
                      <m:t> = 1</m:t>
                    </m:r>
                  </m:oMath>
                </a14:m>
                <a:endParaRPr lang="en-US" sz="2200" dirty="0">
                  <a:latin typeface="Cambria" panose="02040503050406030204" pitchFamily="18" charset="0"/>
                  <a:ea typeface="Cambria" panose="02040503050406030204" pitchFamily="18" charset="0"/>
                  <a:cs typeface="Times New Roman" panose="02020603050405020304" pitchFamily="18" charset="0"/>
                </a:endParaRPr>
              </a:p>
              <a:p>
                <a:pPr algn="just">
                  <a:lnSpc>
                    <a:spcPct val="120000"/>
                  </a:lnSpc>
                  <a:spcBef>
                    <a:spcPts val="300"/>
                  </a:spcBef>
                  <a:spcAft>
                    <a:spcPts val="300"/>
                  </a:spcAft>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ea typeface="Calibri" panose="020F0502020204030204" pitchFamily="34" charset="0"/>
                              <a:cs typeface="Times New Roman" panose="02020603050405020304" pitchFamily="18" charset="0"/>
                            </a:rPr>
                          </m:ctrlPr>
                        </m:sSubPr>
                        <m:e>
                          <m:r>
                            <a:rPr lang="en-US" sz="2200" i="1">
                              <a:latin typeface="Cambria Math" panose="02040503050406030204" pitchFamily="18" charset="0"/>
                              <a:ea typeface="Calibri" panose="020F0502020204030204" pitchFamily="34" charset="0"/>
                              <a:cs typeface="Times New Roman" panose="02020603050405020304" pitchFamily="18" charset="0"/>
                            </a:rPr>
                            <m:t>𝐻</m:t>
                          </m:r>
                        </m:e>
                        <m:sub>
                          <m:r>
                            <a:rPr lang="en-US" sz="2200" i="1">
                              <a:latin typeface="Cambria Math" panose="02040503050406030204" pitchFamily="18" charset="0"/>
                              <a:ea typeface="Calibri" panose="020F0502020204030204" pitchFamily="34" charset="0"/>
                              <a:cs typeface="Times New Roman" panose="02020603050405020304" pitchFamily="18" charset="0"/>
                            </a:rPr>
                            <m:t>−</m:t>
                          </m:r>
                        </m:sub>
                      </m:sSub>
                      <m:r>
                        <a:rPr lang="en-US" sz="2200" i="1">
                          <a:latin typeface="Cambria Math" panose="02040503050406030204" pitchFamily="18" charset="0"/>
                          <a:ea typeface="Calibri" panose="020F0502020204030204" pitchFamily="34" charset="0"/>
                          <a:cs typeface="Times New Roman" panose="02020603050405020304" pitchFamily="18" charset="0"/>
                        </a:rPr>
                        <m:t> :⟨</m:t>
                      </m:r>
                      <m:r>
                        <a:rPr lang="en-US" sz="2200" i="1">
                          <a:latin typeface="Cambria Math" panose="02040503050406030204" pitchFamily="18" charset="0"/>
                          <a:ea typeface="Calibri" panose="020F0502020204030204" pitchFamily="34" charset="0"/>
                          <a:cs typeface="Times New Roman" panose="02020603050405020304" pitchFamily="18" charset="0"/>
                        </a:rPr>
                        <m:t>𝑤</m:t>
                      </m:r>
                      <m:r>
                        <a:rPr lang="en-US" sz="2200" i="1">
                          <a:latin typeface="Cambria Math" panose="02040503050406030204" pitchFamily="18" charset="0"/>
                          <a:ea typeface="Calibri" panose="020F0502020204030204" pitchFamily="34" charset="0"/>
                          <a:cs typeface="Times New Roman" panose="02020603050405020304" pitchFamily="18" charset="0"/>
                        </a:rPr>
                        <m:t>, </m:t>
                      </m:r>
                      <m:r>
                        <a:rPr lang="en-US" sz="2200" i="1">
                          <a:latin typeface="Cambria Math" panose="02040503050406030204" pitchFamily="18" charset="0"/>
                          <a:ea typeface="Calibri" panose="020F0502020204030204" pitchFamily="34" charset="0"/>
                          <a:cs typeface="Times New Roman" panose="02020603050405020304" pitchFamily="18" charset="0"/>
                        </a:rPr>
                        <m:t>𝑥</m:t>
                      </m:r>
                      <m:r>
                        <a:rPr lang="en-US" sz="2200" i="1">
                          <a:latin typeface="Cambria Math" panose="02040503050406030204" pitchFamily="18" charset="0"/>
                          <a:ea typeface="Calibri" panose="020F0502020204030204" pitchFamily="34" charset="0"/>
                          <a:cs typeface="Times New Roman" panose="02020603050405020304" pitchFamily="18" charset="0"/>
                        </a:rPr>
                        <m:t>⟩+</m:t>
                      </m:r>
                      <m:r>
                        <a:rPr lang="en-US" sz="2200" i="1">
                          <a:latin typeface="Cambria Math" panose="02040503050406030204" pitchFamily="18" charset="0"/>
                          <a:ea typeface="Calibri" panose="020F0502020204030204" pitchFamily="34" charset="0"/>
                          <a:cs typeface="Times New Roman" panose="02020603050405020304" pitchFamily="18" charset="0"/>
                        </a:rPr>
                        <m:t>𝑏</m:t>
                      </m:r>
                      <m:r>
                        <a:rPr lang="en-US" sz="2200" i="1">
                          <a:latin typeface="Cambria Math" panose="02040503050406030204" pitchFamily="18" charset="0"/>
                          <a:ea typeface="Calibri" panose="020F0502020204030204" pitchFamily="34" charset="0"/>
                          <a:cs typeface="Times New Roman" panose="02020603050405020304" pitchFamily="18" charset="0"/>
                        </a:rPr>
                        <m:t> = −1</m:t>
                      </m:r>
                    </m:oMath>
                  </m:oMathPara>
                </a14:m>
                <a:endParaRPr lang="en-US" sz="2200" dirty="0">
                  <a:latin typeface="Cambria" panose="02040503050406030204" pitchFamily="18" charset="0"/>
                  <a:ea typeface="Cambria" panose="02040503050406030204" pitchFamily="18" charset="0"/>
                  <a:cs typeface="Times New Roman" panose="02020603050405020304" pitchFamily="18" charset="0"/>
                </a:endParaRPr>
              </a:p>
            </p:txBody>
          </p:sp>
        </mc:Choice>
        <mc:Fallback xmlns="">
          <p:sp>
            <p:nvSpPr>
              <p:cNvPr id="23" name="Rectangle 22"/>
              <p:cNvSpPr>
                <a:spLocks noRot="1" noChangeAspect="1" noMove="1" noResize="1" noEditPoints="1" noAdjustHandles="1" noChangeArrowheads="1" noChangeShapeType="1" noTextEdit="1"/>
              </p:cNvSpPr>
              <p:nvPr/>
            </p:nvSpPr>
            <p:spPr>
              <a:xfrm>
                <a:off x="327352" y="1529804"/>
                <a:ext cx="12023205" cy="981807"/>
              </a:xfrm>
              <a:prstGeom prst="rect">
                <a:avLst/>
              </a:prstGeom>
              <a:blipFill>
                <a:blip r:embed="rId12"/>
                <a:stretch>
                  <a:fillRect l="-659" t="-1242"/>
                </a:stretch>
              </a:blipFill>
            </p:spPr>
            <p:txBody>
              <a:bodyPr/>
              <a:lstStyle/>
              <a:p>
                <a:r>
                  <a:rPr lang="en-US">
                    <a:noFill/>
                  </a:rPr>
                  <a:t> </a:t>
                </a:r>
              </a:p>
            </p:txBody>
          </p:sp>
        </mc:Fallback>
      </mc:AlternateContent>
    </p:spTree>
    <p:extLst>
      <p:ext uri="{BB962C8B-B14F-4D97-AF65-F5344CB8AC3E}">
        <p14:creationId xmlns:p14="http://schemas.microsoft.com/office/powerpoint/2010/main" val="2074350240"/>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3024</TotalTime>
  <Words>2106</Words>
  <Application>Microsoft Office PowerPoint</Application>
  <PresentationFormat>Widescreen</PresentationFormat>
  <Paragraphs>266</Paragraphs>
  <Slides>18</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Cambria</vt:lpstr>
      <vt:lpstr>Cambria Math</vt:lpstr>
      <vt:lpstr>Courier New</vt:lpstr>
      <vt:lpstr>Times New Roman</vt:lpstr>
      <vt:lpstr>Wingdings</vt:lpstr>
      <vt:lpstr>Office Theme</vt:lpstr>
      <vt:lpstr>PowerPoint Presentation</vt:lpstr>
      <vt:lpstr>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95</cp:revision>
  <dcterms:created xsi:type="dcterms:W3CDTF">2024-05-08T04:46:15Z</dcterms:created>
  <dcterms:modified xsi:type="dcterms:W3CDTF">2024-05-12T00:04:16Z</dcterms:modified>
</cp:coreProperties>
</file>