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9" r:id="rId1"/>
  </p:sldMasterIdLst>
  <p:notesMasterIdLst>
    <p:notesMasterId r:id="rId19"/>
  </p:notesMasterIdLst>
  <p:handoutMasterIdLst>
    <p:handoutMasterId r:id="rId20"/>
  </p:handoutMasterIdLst>
  <p:sldIdLst>
    <p:sldId id="349" r:id="rId2"/>
    <p:sldId id="350" r:id="rId3"/>
    <p:sldId id="351" r:id="rId4"/>
    <p:sldId id="352" r:id="rId5"/>
    <p:sldId id="354" r:id="rId6"/>
    <p:sldId id="375" r:id="rId7"/>
    <p:sldId id="356" r:id="rId8"/>
    <p:sldId id="357" r:id="rId9"/>
    <p:sldId id="384" r:id="rId10"/>
    <p:sldId id="374" r:id="rId11"/>
    <p:sldId id="358" r:id="rId12"/>
    <p:sldId id="379" r:id="rId13"/>
    <p:sldId id="381" r:id="rId14"/>
    <p:sldId id="380" r:id="rId15"/>
    <p:sldId id="382" r:id="rId16"/>
    <p:sldId id="383" r:id="rId17"/>
    <p:sldId id="368" r:id="rId18"/>
  </p:sldIdLst>
  <p:sldSz cx="9144000" cy="6858000" type="screen4x3"/>
  <p:notesSz cx="9144000" cy="6858000"/>
  <p:defaultTextStyle>
    <a:defPPr>
      <a:defRPr lang="en-GB"/>
    </a:defPPr>
    <a:lvl1pPr algn="l" rtl="0" fontAlgn="base">
      <a:spcBef>
        <a:spcPct val="0"/>
      </a:spcBef>
      <a:spcAft>
        <a:spcPct val="0"/>
      </a:spcAft>
      <a:defRPr kern="1200">
        <a:solidFill>
          <a:schemeClr val="tx1"/>
        </a:solidFill>
        <a:latin typeface="Verdana" pitchFamily="34" charset="0"/>
        <a:ea typeface="+mn-ea"/>
        <a:cs typeface="Arial" charset="0"/>
      </a:defRPr>
    </a:lvl1pPr>
    <a:lvl2pPr marL="457200" algn="l" rtl="0" fontAlgn="base">
      <a:spcBef>
        <a:spcPct val="0"/>
      </a:spcBef>
      <a:spcAft>
        <a:spcPct val="0"/>
      </a:spcAft>
      <a:defRPr kern="1200">
        <a:solidFill>
          <a:schemeClr val="tx1"/>
        </a:solidFill>
        <a:latin typeface="Verdana" pitchFamily="34" charset="0"/>
        <a:ea typeface="+mn-ea"/>
        <a:cs typeface="Arial" charset="0"/>
      </a:defRPr>
    </a:lvl2pPr>
    <a:lvl3pPr marL="914400" algn="l" rtl="0" fontAlgn="base">
      <a:spcBef>
        <a:spcPct val="0"/>
      </a:spcBef>
      <a:spcAft>
        <a:spcPct val="0"/>
      </a:spcAft>
      <a:defRPr kern="1200">
        <a:solidFill>
          <a:schemeClr val="tx1"/>
        </a:solidFill>
        <a:latin typeface="Verdana" pitchFamily="34" charset="0"/>
        <a:ea typeface="+mn-ea"/>
        <a:cs typeface="Arial" charset="0"/>
      </a:defRPr>
    </a:lvl3pPr>
    <a:lvl4pPr marL="1371600" algn="l" rtl="0" fontAlgn="base">
      <a:spcBef>
        <a:spcPct val="0"/>
      </a:spcBef>
      <a:spcAft>
        <a:spcPct val="0"/>
      </a:spcAft>
      <a:defRPr kern="1200">
        <a:solidFill>
          <a:schemeClr val="tx1"/>
        </a:solidFill>
        <a:latin typeface="Verdana" pitchFamily="34" charset="0"/>
        <a:ea typeface="+mn-ea"/>
        <a:cs typeface="Arial" charset="0"/>
      </a:defRPr>
    </a:lvl4pPr>
    <a:lvl5pPr marL="1828800" algn="l" rtl="0" fontAlgn="base">
      <a:spcBef>
        <a:spcPct val="0"/>
      </a:spcBef>
      <a:spcAft>
        <a:spcPct val="0"/>
      </a:spcAft>
      <a:defRPr kern="1200">
        <a:solidFill>
          <a:schemeClr val="tx1"/>
        </a:solidFill>
        <a:latin typeface="Verdana" pitchFamily="34" charset="0"/>
        <a:ea typeface="+mn-ea"/>
        <a:cs typeface="Arial" charset="0"/>
      </a:defRPr>
    </a:lvl5pPr>
    <a:lvl6pPr marL="2286000" algn="l" defTabSz="914400" rtl="0" eaLnBrk="1" latinLnBrk="0" hangingPunct="1">
      <a:defRPr kern="1200">
        <a:solidFill>
          <a:schemeClr val="tx1"/>
        </a:solidFill>
        <a:latin typeface="Verdana" pitchFamily="34" charset="0"/>
        <a:ea typeface="+mn-ea"/>
        <a:cs typeface="Arial" charset="0"/>
      </a:defRPr>
    </a:lvl6pPr>
    <a:lvl7pPr marL="2743200" algn="l" defTabSz="914400" rtl="0" eaLnBrk="1" latinLnBrk="0" hangingPunct="1">
      <a:defRPr kern="1200">
        <a:solidFill>
          <a:schemeClr val="tx1"/>
        </a:solidFill>
        <a:latin typeface="Verdana" pitchFamily="34" charset="0"/>
        <a:ea typeface="+mn-ea"/>
        <a:cs typeface="Arial" charset="0"/>
      </a:defRPr>
    </a:lvl7pPr>
    <a:lvl8pPr marL="3200400" algn="l" defTabSz="914400" rtl="0" eaLnBrk="1" latinLnBrk="0" hangingPunct="1">
      <a:defRPr kern="1200">
        <a:solidFill>
          <a:schemeClr val="tx1"/>
        </a:solidFill>
        <a:latin typeface="Verdana" pitchFamily="34" charset="0"/>
        <a:ea typeface="+mn-ea"/>
        <a:cs typeface="Arial" charset="0"/>
      </a:defRPr>
    </a:lvl8pPr>
    <a:lvl9pPr marL="3657600" algn="l" defTabSz="914400" rtl="0" eaLnBrk="1" latinLnBrk="0" hangingPunct="1">
      <a:defRPr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63EB"/>
    <a:srgbClr val="FC04DE"/>
    <a:srgbClr val="FF3399"/>
    <a:srgbClr val="F01085"/>
    <a:srgbClr val="18E618"/>
    <a:srgbClr val="FFFF00"/>
    <a:srgbClr val="9EF4F8"/>
    <a:srgbClr val="B19EF8"/>
    <a:srgbClr val="003399"/>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59" autoAdjust="0"/>
    <p:restoredTop sz="94671" autoAdjust="0"/>
  </p:normalViewPr>
  <p:slideViewPr>
    <p:cSldViewPr>
      <p:cViewPr varScale="1">
        <p:scale>
          <a:sx n="67" d="100"/>
          <a:sy n="67" d="100"/>
        </p:scale>
        <p:origin x="1396" y="44"/>
      </p:cViewPr>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C4441A-CABD-4E64-B2B5-1D31FEEC08CD}" type="doc">
      <dgm:prSet loTypeId="urn:microsoft.com/office/officeart/2005/8/layout/cycle2" loCatId="cycle" qsTypeId="urn:microsoft.com/office/officeart/2005/8/quickstyle/simple1" qsCatId="simple" csTypeId="urn:microsoft.com/office/officeart/2005/8/colors/colorful1" csCatId="colorful" phldr="1"/>
      <dgm:spPr/>
      <dgm:t>
        <a:bodyPr/>
        <a:lstStyle/>
        <a:p>
          <a:endParaRPr lang="en-US"/>
        </a:p>
      </dgm:t>
    </dgm:pt>
    <dgm:pt modelId="{D7DAF334-06D6-4162-92F8-E680B21FAAF0}">
      <dgm:prSet phldrT="[Text]"/>
      <dgm:spPr>
        <a:solidFill>
          <a:srgbClr val="0070C0"/>
        </a:solidFill>
      </dgm:spPr>
      <dgm:t>
        <a:bodyPr/>
        <a:lstStyle/>
        <a:p>
          <a:r>
            <a:rPr lang="en-US"/>
            <a:t>Doanh nghiệp</a:t>
          </a:r>
        </a:p>
      </dgm:t>
    </dgm:pt>
    <dgm:pt modelId="{20155E92-8F47-45AB-BB44-3353F40EA85B}" type="parTrans" cxnId="{1A5553D0-602B-4587-9F1C-266E2644DD67}">
      <dgm:prSet/>
      <dgm:spPr/>
      <dgm:t>
        <a:bodyPr/>
        <a:lstStyle/>
        <a:p>
          <a:endParaRPr lang="en-US"/>
        </a:p>
      </dgm:t>
    </dgm:pt>
    <dgm:pt modelId="{F9996BDF-F5C3-4481-A061-F1069F2B1B33}" type="sibTrans" cxnId="{1A5553D0-602B-4587-9F1C-266E2644DD67}">
      <dgm:prSet/>
      <dgm:spPr/>
      <dgm:t>
        <a:bodyPr/>
        <a:lstStyle/>
        <a:p>
          <a:endParaRPr lang="en-US"/>
        </a:p>
      </dgm:t>
    </dgm:pt>
    <dgm:pt modelId="{2EF4EB09-6511-488E-AD7F-786E71A75507}">
      <dgm:prSet phldrT="[Text]"/>
      <dgm:spPr>
        <a:solidFill>
          <a:schemeClr val="accent6">
            <a:lumMod val="75000"/>
          </a:schemeClr>
        </a:solidFill>
      </dgm:spPr>
      <dgm:t>
        <a:bodyPr/>
        <a:lstStyle/>
        <a:p>
          <a:r>
            <a:rPr lang="en-US"/>
            <a:t>Sinh viên</a:t>
          </a:r>
        </a:p>
      </dgm:t>
    </dgm:pt>
    <dgm:pt modelId="{BB8CD520-FC42-444D-BFD2-478946879A9D}" type="parTrans" cxnId="{080A82DD-FCF3-469D-BDCE-7B01B0A0F5D3}">
      <dgm:prSet/>
      <dgm:spPr/>
      <dgm:t>
        <a:bodyPr/>
        <a:lstStyle/>
        <a:p>
          <a:endParaRPr lang="en-US"/>
        </a:p>
      </dgm:t>
    </dgm:pt>
    <dgm:pt modelId="{8F358909-A416-4240-8D39-9FD87B840761}" type="sibTrans" cxnId="{080A82DD-FCF3-469D-BDCE-7B01B0A0F5D3}">
      <dgm:prSet/>
      <dgm:spPr/>
      <dgm:t>
        <a:bodyPr/>
        <a:lstStyle/>
        <a:p>
          <a:endParaRPr lang="en-US"/>
        </a:p>
      </dgm:t>
    </dgm:pt>
    <dgm:pt modelId="{337B94A8-EBE6-4CDA-A280-6CCAF27D7C5E}">
      <dgm:prSet phldrT="[Text]"/>
      <dgm:spPr>
        <a:solidFill>
          <a:srgbClr val="92D050"/>
        </a:solidFill>
      </dgm:spPr>
      <dgm:t>
        <a:bodyPr/>
        <a:lstStyle/>
        <a:p>
          <a:r>
            <a:rPr lang="en-US"/>
            <a:t>Nhà trường</a:t>
          </a:r>
        </a:p>
      </dgm:t>
    </dgm:pt>
    <dgm:pt modelId="{A85FFAAD-C34C-47C9-AF1F-F3C20E6C79BB}" type="parTrans" cxnId="{18AB4DD1-ED9F-4D10-9C9D-BB7099086520}">
      <dgm:prSet/>
      <dgm:spPr/>
      <dgm:t>
        <a:bodyPr/>
        <a:lstStyle/>
        <a:p>
          <a:endParaRPr lang="en-US"/>
        </a:p>
      </dgm:t>
    </dgm:pt>
    <dgm:pt modelId="{33336F1C-3FEF-473A-B52F-05484B34022B}" type="sibTrans" cxnId="{18AB4DD1-ED9F-4D10-9C9D-BB7099086520}">
      <dgm:prSet/>
      <dgm:spPr/>
      <dgm:t>
        <a:bodyPr/>
        <a:lstStyle/>
        <a:p>
          <a:endParaRPr lang="en-US"/>
        </a:p>
      </dgm:t>
    </dgm:pt>
    <dgm:pt modelId="{EF39B501-E750-452C-82F9-675C8076B2CD}" type="pres">
      <dgm:prSet presAssocID="{A5C4441A-CABD-4E64-B2B5-1D31FEEC08CD}" presName="cycle" presStyleCnt="0">
        <dgm:presLayoutVars>
          <dgm:dir/>
          <dgm:resizeHandles val="exact"/>
        </dgm:presLayoutVars>
      </dgm:prSet>
      <dgm:spPr/>
    </dgm:pt>
    <dgm:pt modelId="{4EE84765-22AF-4971-8D7D-200EE00A8C89}" type="pres">
      <dgm:prSet presAssocID="{D7DAF334-06D6-4162-92F8-E680B21FAAF0}" presName="node" presStyleLbl="node1" presStyleIdx="0" presStyleCnt="3">
        <dgm:presLayoutVars>
          <dgm:bulletEnabled val="1"/>
        </dgm:presLayoutVars>
      </dgm:prSet>
      <dgm:spPr/>
    </dgm:pt>
    <dgm:pt modelId="{391F74BC-90DC-4938-982B-A5EAEFD6DDC7}" type="pres">
      <dgm:prSet presAssocID="{F9996BDF-F5C3-4481-A061-F1069F2B1B33}" presName="sibTrans" presStyleLbl="sibTrans2D1" presStyleIdx="0" presStyleCnt="3"/>
      <dgm:spPr/>
    </dgm:pt>
    <dgm:pt modelId="{5574F810-55B9-4BD5-B1C3-138BF9744F95}" type="pres">
      <dgm:prSet presAssocID="{F9996BDF-F5C3-4481-A061-F1069F2B1B33}" presName="connectorText" presStyleLbl="sibTrans2D1" presStyleIdx="0" presStyleCnt="3"/>
      <dgm:spPr/>
    </dgm:pt>
    <dgm:pt modelId="{D3EABDD8-02C1-4529-B12C-505B1FDC5E2E}" type="pres">
      <dgm:prSet presAssocID="{2EF4EB09-6511-488E-AD7F-786E71A75507}" presName="node" presStyleLbl="node1" presStyleIdx="1" presStyleCnt="3">
        <dgm:presLayoutVars>
          <dgm:bulletEnabled val="1"/>
        </dgm:presLayoutVars>
      </dgm:prSet>
      <dgm:spPr/>
    </dgm:pt>
    <dgm:pt modelId="{7A32BA46-F7BD-48BE-A391-770C321EB246}" type="pres">
      <dgm:prSet presAssocID="{8F358909-A416-4240-8D39-9FD87B840761}" presName="sibTrans" presStyleLbl="sibTrans2D1" presStyleIdx="1" presStyleCnt="3"/>
      <dgm:spPr/>
    </dgm:pt>
    <dgm:pt modelId="{828CB672-CE37-4828-8742-501C05B4B9F7}" type="pres">
      <dgm:prSet presAssocID="{8F358909-A416-4240-8D39-9FD87B840761}" presName="connectorText" presStyleLbl="sibTrans2D1" presStyleIdx="1" presStyleCnt="3"/>
      <dgm:spPr/>
    </dgm:pt>
    <dgm:pt modelId="{ABAA3D4C-4AFC-4C4F-B0DB-3720B3DD544D}" type="pres">
      <dgm:prSet presAssocID="{337B94A8-EBE6-4CDA-A280-6CCAF27D7C5E}" presName="node" presStyleLbl="node1" presStyleIdx="2" presStyleCnt="3">
        <dgm:presLayoutVars>
          <dgm:bulletEnabled val="1"/>
        </dgm:presLayoutVars>
      </dgm:prSet>
      <dgm:spPr/>
    </dgm:pt>
    <dgm:pt modelId="{9DDA0A7E-011F-4165-B0FB-78FD1B7A7E29}" type="pres">
      <dgm:prSet presAssocID="{33336F1C-3FEF-473A-B52F-05484B34022B}" presName="sibTrans" presStyleLbl="sibTrans2D1" presStyleIdx="2" presStyleCnt="3"/>
      <dgm:spPr/>
    </dgm:pt>
    <dgm:pt modelId="{88CA3AEA-60C9-489C-873D-431DC1ECC301}" type="pres">
      <dgm:prSet presAssocID="{33336F1C-3FEF-473A-B52F-05484B34022B}" presName="connectorText" presStyleLbl="sibTrans2D1" presStyleIdx="2" presStyleCnt="3"/>
      <dgm:spPr/>
    </dgm:pt>
  </dgm:ptLst>
  <dgm:cxnLst>
    <dgm:cxn modelId="{869DDF22-63E2-4C9A-9241-0F9144F0F622}" type="presOf" srcId="{A5C4441A-CABD-4E64-B2B5-1D31FEEC08CD}" destId="{EF39B501-E750-452C-82F9-675C8076B2CD}" srcOrd="0" destOrd="0" presId="urn:microsoft.com/office/officeart/2005/8/layout/cycle2"/>
    <dgm:cxn modelId="{FE80533C-197C-4F42-B324-9C13CD20800E}" type="presOf" srcId="{F9996BDF-F5C3-4481-A061-F1069F2B1B33}" destId="{391F74BC-90DC-4938-982B-A5EAEFD6DDC7}" srcOrd="0" destOrd="0" presId="urn:microsoft.com/office/officeart/2005/8/layout/cycle2"/>
    <dgm:cxn modelId="{C0BE473F-D0A3-4C7F-8AA8-85864107433F}" type="presOf" srcId="{337B94A8-EBE6-4CDA-A280-6CCAF27D7C5E}" destId="{ABAA3D4C-4AFC-4C4F-B0DB-3720B3DD544D}" srcOrd="0" destOrd="0" presId="urn:microsoft.com/office/officeart/2005/8/layout/cycle2"/>
    <dgm:cxn modelId="{2097B446-BE14-4B91-852B-70CC14A2BAAF}" type="presOf" srcId="{8F358909-A416-4240-8D39-9FD87B840761}" destId="{828CB672-CE37-4828-8742-501C05B4B9F7}" srcOrd="1" destOrd="0" presId="urn:microsoft.com/office/officeart/2005/8/layout/cycle2"/>
    <dgm:cxn modelId="{C298404D-E05E-48F0-9B4B-87FFB89B403A}" type="presOf" srcId="{F9996BDF-F5C3-4481-A061-F1069F2B1B33}" destId="{5574F810-55B9-4BD5-B1C3-138BF9744F95}" srcOrd="1" destOrd="0" presId="urn:microsoft.com/office/officeart/2005/8/layout/cycle2"/>
    <dgm:cxn modelId="{1FAEA9CF-1DA9-4815-9BFF-585187312BC1}" type="presOf" srcId="{33336F1C-3FEF-473A-B52F-05484B34022B}" destId="{9DDA0A7E-011F-4165-B0FB-78FD1B7A7E29}" srcOrd="0" destOrd="0" presId="urn:microsoft.com/office/officeart/2005/8/layout/cycle2"/>
    <dgm:cxn modelId="{3FADE9CF-F320-4416-A52F-0B5541C056EF}" type="presOf" srcId="{33336F1C-3FEF-473A-B52F-05484B34022B}" destId="{88CA3AEA-60C9-489C-873D-431DC1ECC301}" srcOrd="1" destOrd="0" presId="urn:microsoft.com/office/officeart/2005/8/layout/cycle2"/>
    <dgm:cxn modelId="{1A5553D0-602B-4587-9F1C-266E2644DD67}" srcId="{A5C4441A-CABD-4E64-B2B5-1D31FEEC08CD}" destId="{D7DAF334-06D6-4162-92F8-E680B21FAAF0}" srcOrd="0" destOrd="0" parTransId="{20155E92-8F47-45AB-BB44-3353F40EA85B}" sibTransId="{F9996BDF-F5C3-4481-A061-F1069F2B1B33}"/>
    <dgm:cxn modelId="{18AB4DD1-ED9F-4D10-9C9D-BB7099086520}" srcId="{A5C4441A-CABD-4E64-B2B5-1D31FEEC08CD}" destId="{337B94A8-EBE6-4CDA-A280-6CCAF27D7C5E}" srcOrd="2" destOrd="0" parTransId="{A85FFAAD-C34C-47C9-AF1F-F3C20E6C79BB}" sibTransId="{33336F1C-3FEF-473A-B52F-05484B34022B}"/>
    <dgm:cxn modelId="{080A82DD-FCF3-469D-BDCE-7B01B0A0F5D3}" srcId="{A5C4441A-CABD-4E64-B2B5-1D31FEEC08CD}" destId="{2EF4EB09-6511-488E-AD7F-786E71A75507}" srcOrd="1" destOrd="0" parTransId="{BB8CD520-FC42-444D-BFD2-478946879A9D}" sibTransId="{8F358909-A416-4240-8D39-9FD87B840761}"/>
    <dgm:cxn modelId="{48C200DF-0FA1-455F-A87E-2BB2D32EA773}" type="presOf" srcId="{2EF4EB09-6511-488E-AD7F-786E71A75507}" destId="{D3EABDD8-02C1-4529-B12C-505B1FDC5E2E}" srcOrd="0" destOrd="0" presId="urn:microsoft.com/office/officeart/2005/8/layout/cycle2"/>
    <dgm:cxn modelId="{559A68E8-5998-4DB5-9040-331F98A9A7AA}" type="presOf" srcId="{8F358909-A416-4240-8D39-9FD87B840761}" destId="{7A32BA46-F7BD-48BE-A391-770C321EB246}" srcOrd="0" destOrd="0" presId="urn:microsoft.com/office/officeart/2005/8/layout/cycle2"/>
    <dgm:cxn modelId="{B3AD8CFC-98E9-4DB6-8195-D5B2131EC4C6}" type="presOf" srcId="{D7DAF334-06D6-4162-92F8-E680B21FAAF0}" destId="{4EE84765-22AF-4971-8D7D-200EE00A8C89}" srcOrd="0" destOrd="0" presId="urn:microsoft.com/office/officeart/2005/8/layout/cycle2"/>
    <dgm:cxn modelId="{78894703-6A1E-4F15-A13C-CC3E2AA8A6FD}" type="presParOf" srcId="{EF39B501-E750-452C-82F9-675C8076B2CD}" destId="{4EE84765-22AF-4971-8D7D-200EE00A8C89}" srcOrd="0" destOrd="0" presId="urn:microsoft.com/office/officeart/2005/8/layout/cycle2"/>
    <dgm:cxn modelId="{8EE02A06-7617-4581-8588-DFDC878EB14E}" type="presParOf" srcId="{EF39B501-E750-452C-82F9-675C8076B2CD}" destId="{391F74BC-90DC-4938-982B-A5EAEFD6DDC7}" srcOrd="1" destOrd="0" presId="urn:microsoft.com/office/officeart/2005/8/layout/cycle2"/>
    <dgm:cxn modelId="{AF9DA71B-9DE1-48DF-A54B-7DDCBFFDD882}" type="presParOf" srcId="{391F74BC-90DC-4938-982B-A5EAEFD6DDC7}" destId="{5574F810-55B9-4BD5-B1C3-138BF9744F95}" srcOrd="0" destOrd="0" presId="urn:microsoft.com/office/officeart/2005/8/layout/cycle2"/>
    <dgm:cxn modelId="{89945863-3F07-4054-ABBA-C1D3C5B9FEC1}" type="presParOf" srcId="{EF39B501-E750-452C-82F9-675C8076B2CD}" destId="{D3EABDD8-02C1-4529-B12C-505B1FDC5E2E}" srcOrd="2" destOrd="0" presId="urn:microsoft.com/office/officeart/2005/8/layout/cycle2"/>
    <dgm:cxn modelId="{01C0C26C-919E-478F-9A41-37364D512BD3}" type="presParOf" srcId="{EF39B501-E750-452C-82F9-675C8076B2CD}" destId="{7A32BA46-F7BD-48BE-A391-770C321EB246}" srcOrd="3" destOrd="0" presId="urn:microsoft.com/office/officeart/2005/8/layout/cycle2"/>
    <dgm:cxn modelId="{92A3B940-6CF2-4396-B574-88170B979154}" type="presParOf" srcId="{7A32BA46-F7BD-48BE-A391-770C321EB246}" destId="{828CB672-CE37-4828-8742-501C05B4B9F7}" srcOrd="0" destOrd="0" presId="urn:microsoft.com/office/officeart/2005/8/layout/cycle2"/>
    <dgm:cxn modelId="{F5250F8E-8A00-45FD-863C-5E3332433C2A}" type="presParOf" srcId="{EF39B501-E750-452C-82F9-675C8076B2CD}" destId="{ABAA3D4C-4AFC-4C4F-B0DB-3720B3DD544D}" srcOrd="4" destOrd="0" presId="urn:microsoft.com/office/officeart/2005/8/layout/cycle2"/>
    <dgm:cxn modelId="{E09CA063-4ACE-4B39-B828-E52480F02098}" type="presParOf" srcId="{EF39B501-E750-452C-82F9-675C8076B2CD}" destId="{9DDA0A7E-011F-4165-B0FB-78FD1B7A7E29}" srcOrd="5" destOrd="0" presId="urn:microsoft.com/office/officeart/2005/8/layout/cycle2"/>
    <dgm:cxn modelId="{5AE9E819-A47B-415E-98D2-20AF3EF936AD}" type="presParOf" srcId="{9DDA0A7E-011F-4165-B0FB-78FD1B7A7E29}" destId="{88CA3AEA-60C9-489C-873D-431DC1ECC301}"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E84765-22AF-4971-8D7D-200EE00A8C89}">
      <dsp:nvSpPr>
        <dsp:cNvPr id="0" name=""/>
        <dsp:cNvSpPr/>
      </dsp:nvSpPr>
      <dsp:spPr>
        <a:xfrm>
          <a:off x="2165449" y="606"/>
          <a:ext cx="1765101" cy="1765101"/>
        </a:xfrm>
        <a:prstGeom prst="ellipse">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kern="1200"/>
            <a:t>Doanh nghiệp</a:t>
          </a:r>
        </a:p>
      </dsp:txBody>
      <dsp:txXfrm>
        <a:off x="2423942" y="259099"/>
        <a:ext cx="1248115" cy="1248115"/>
      </dsp:txXfrm>
    </dsp:sp>
    <dsp:sp modelId="{391F74BC-90DC-4938-982B-A5EAEFD6DDC7}">
      <dsp:nvSpPr>
        <dsp:cNvPr id="0" name=""/>
        <dsp:cNvSpPr/>
      </dsp:nvSpPr>
      <dsp:spPr>
        <a:xfrm rot="3600000">
          <a:off x="3469294" y="1722603"/>
          <a:ext cx="470660" cy="595721"/>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3504594" y="1780606"/>
        <a:ext cx="329462" cy="357433"/>
      </dsp:txXfrm>
    </dsp:sp>
    <dsp:sp modelId="{D3EABDD8-02C1-4529-B12C-505B1FDC5E2E}">
      <dsp:nvSpPr>
        <dsp:cNvPr id="0" name=""/>
        <dsp:cNvSpPr/>
      </dsp:nvSpPr>
      <dsp:spPr>
        <a:xfrm>
          <a:off x="3492018" y="2298292"/>
          <a:ext cx="1765101" cy="1765101"/>
        </a:xfrm>
        <a:prstGeom prst="ellipse">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kern="1200"/>
            <a:t>Sinh viên</a:t>
          </a:r>
        </a:p>
      </dsp:txBody>
      <dsp:txXfrm>
        <a:off x="3750511" y="2556785"/>
        <a:ext cx="1248115" cy="1248115"/>
      </dsp:txXfrm>
    </dsp:sp>
    <dsp:sp modelId="{7A32BA46-F7BD-48BE-A391-770C321EB246}">
      <dsp:nvSpPr>
        <dsp:cNvPr id="0" name=""/>
        <dsp:cNvSpPr/>
      </dsp:nvSpPr>
      <dsp:spPr>
        <a:xfrm rot="10800000">
          <a:off x="2825990" y="2882982"/>
          <a:ext cx="470660" cy="595721"/>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rot="10800000">
        <a:off x="2967188" y="3002126"/>
        <a:ext cx="329462" cy="357433"/>
      </dsp:txXfrm>
    </dsp:sp>
    <dsp:sp modelId="{ABAA3D4C-4AFC-4C4F-B0DB-3720B3DD544D}">
      <dsp:nvSpPr>
        <dsp:cNvPr id="0" name=""/>
        <dsp:cNvSpPr/>
      </dsp:nvSpPr>
      <dsp:spPr>
        <a:xfrm>
          <a:off x="838879" y="2298292"/>
          <a:ext cx="1765101" cy="1765101"/>
        </a:xfrm>
        <a:prstGeom prst="ellipse">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kern="1200"/>
            <a:t>Nhà trường</a:t>
          </a:r>
        </a:p>
      </dsp:txBody>
      <dsp:txXfrm>
        <a:off x="1097372" y="2556785"/>
        <a:ext cx="1248115" cy="1248115"/>
      </dsp:txXfrm>
    </dsp:sp>
    <dsp:sp modelId="{9DDA0A7E-011F-4165-B0FB-78FD1B7A7E29}">
      <dsp:nvSpPr>
        <dsp:cNvPr id="0" name=""/>
        <dsp:cNvSpPr/>
      </dsp:nvSpPr>
      <dsp:spPr>
        <a:xfrm rot="18000000">
          <a:off x="2142724" y="1745675"/>
          <a:ext cx="470660" cy="595721"/>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2178024" y="1925960"/>
        <a:ext cx="329462" cy="357433"/>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Arial" charset="0"/>
              </a:defRPr>
            </a:lvl1pPr>
          </a:lstStyle>
          <a:p>
            <a:pPr>
              <a:defRPr/>
            </a:pPr>
            <a:endParaRPr lang="en-US"/>
          </a:p>
        </p:txBody>
      </p:sp>
      <p:sp>
        <p:nvSpPr>
          <p:cNvPr id="108547" name="Rectangle 3"/>
          <p:cNvSpPr>
            <a:spLocks noGrp="1" noChangeArrowheads="1"/>
          </p:cNvSpPr>
          <p:nvPr>
            <p:ph type="dt" sz="quarter"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Arial" charset="0"/>
              </a:defRPr>
            </a:lvl1pPr>
          </a:lstStyle>
          <a:p>
            <a:pPr>
              <a:defRPr/>
            </a:pPr>
            <a:endParaRPr lang="en-US"/>
          </a:p>
        </p:txBody>
      </p:sp>
      <p:sp>
        <p:nvSpPr>
          <p:cNvPr id="108548" name="Rectangle 4"/>
          <p:cNvSpPr>
            <a:spLocks noGrp="1" noChangeArrowheads="1"/>
          </p:cNvSpPr>
          <p:nvPr>
            <p:ph type="ftr" sz="quarter" idx="2"/>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Arial" charset="0"/>
              </a:defRPr>
            </a:lvl1pPr>
          </a:lstStyle>
          <a:p>
            <a:pPr>
              <a:defRPr/>
            </a:pPr>
            <a:endParaRPr lang="en-US"/>
          </a:p>
        </p:txBody>
      </p:sp>
      <p:sp>
        <p:nvSpPr>
          <p:cNvPr id="108549" name="Rectangle 5"/>
          <p:cNvSpPr>
            <a:spLocks noGrp="1" noChangeArrowheads="1"/>
          </p:cNvSpPr>
          <p:nvPr>
            <p:ph type="sldNum" sz="quarter" idx="3"/>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Arial" charset="0"/>
              </a:defRPr>
            </a:lvl1pPr>
          </a:lstStyle>
          <a:p>
            <a:pPr>
              <a:defRPr/>
            </a:pPr>
            <a:fld id="{943A9717-7C3A-40EC-9530-9283BC9EA608}" type="slidenum">
              <a:rPr lang="en-US"/>
              <a:pPr>
                <a:defRPr/>
              </a:pPr>
              <a:t>‹#›</a:t>
            </a:fld>
            <a:endParaRPr lang="en-US"/>
          </a:p>
        </p:txBody>
      </p:sp>
    </p:spTree>
    <p:extLst>
      <p:ext uri="{BB962C8B-B14F-4D97-AF65-F5344CB8AC3E}">
        <p14:creationId xmlns:p14="http://schemas.microsoft.com/office/powerpoint/2010/main" val="27411065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Arial" charset="0"/>
              </a:defRPr>
            </a:lvl1pPr>
          </a:lstStyle>
          <a:p>
            <a:pPr>
              <a:defRPr/>
            </a:pPr>
            <a:endParaRPr lang="en-GB"/>
          </a:p>
        </p:txBody>
      </p:sp>
      <p:sp>
        <p:nvSpPr>
          <p:cNvPr id="9219" name="Rectangle 3"/>
          <p:cNvSpPr>
            <a:spLocks noGrp="1" noChangeArrowheads="1"/>
          </p:cNvSpPr>
          <p:nvPr>
            <p:ph type="dt"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Arial" charset="0"/>
              </a:defRPr>
            </a:lvl1pPr>
          </a:lstStyle>
          <a:p>
            <a:pPr>
              <a:defRPr/>
            </a:pPr>
            <a:endParaRPr lang="en-GB"/>
          </a:p>
        </p:txBody>
      </p:sp>
      <p:sp>
        <p:nvSpPr>
          <p:cNvPr id="56324" name="Rectangle 4"/>
          <p:cNvSpPr>
            <a:spLocks noGrp="1" noRot="1" noChangeAspect="1" noChangeArrowheads="1" noTextEdit="1"/>
          </p:cNvSpPr>
          <p:nvPr>
            <p:ph type="sldImg" idx="2"/>
          </p:nvPr>
        </p:nvSpPr>
        <p:spPr bwMode="auto">
          <a:xfrm>
            <a:off x="3219450" y="514350"/>
            <a:ext cx="2667000" cy="20002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914400" y="2628900"/>
            <a:ext cx="7721600" cy="3848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9222" name="Rectangle 6"/>
          <p:cNvSpPr>
            <a:spLocks noGrp="1" noChangeArrowheads="1"/>
          </p:cNvSpPr>
          <p:nvPr>
            <p:ph type="ftr" sz="quarter" idx="4"/>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Arial" charset="0"/>
              </a:defRPr>
            </a:lvl1pPr>
          </a:lstStyle>
          <a:p>
            <a:pPr>
              <a:defRPr/>
            </a:pPr>
            <a:endParaRPr lang="en-GB"/>
          </a:p>
        </p:txBody>
      </p:sp>
      <p:sp>
        <p:nvSpPr>
          <p:cNvPr id="9223" name="Rectangle 7"/>
          <p:cNvSpPr>
            <a:spLocks noGrp="1" noChangeArrowheads="1"/>
          </p:cNvSpPr>
          <p:nvPr>
            <p:ph type="sldNum" sz="quarter" idx="5"/>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Arial" charset="0"/>
              </a:defRPr>
            </a:lvl1pPr>
          </a:lstStyle>
          <a:p>
            <a:pPr>
              <a:defRPr/>
            </a:pPr>
            <a:fld id="{942D04A8-2493-45D6-A88A-2776608B0626}" type="slidenum">
              <a:rPr lang="en-GB"/>
              <a:pPr>
                <a:defRPr/>
              </a:pPr>
              <a:t>‹#›</a:t>
            </a:fld>
            <a:endParaRPr lang="en-GB"/>
          </a:p>
        </p:txBody>
      </p:sp>
    </p:spTree>
    <p:extLst>
      <p:ext uri="{BB962C8B-B14F-4D97-AF65-F5344CB8AC3E}">
        <p14:creationId xmlns:p14="http://schemas.microsoft.com/office/powerpoint/2010/main" val="3100793138"/>
      </p:ext>
    </p:extLst>
  </p:cSld>
  <p:clrMap bg1="lt1" tx1="dk1" bg2="lt2" tx2="dk2" accent1="accent1" accent2="accent2" accent3="accent3" accent4="accent4" accent5="accent5" accent6="accent6" hlink="hlink" folHlink="folHlink"/>
  <p:notesStyle>
    <a:lvl1pPr algn="l" rtl="0" eaLnBrk="0" fontAlgn="base" hangingPunct="0">
      <a:spcBef>
        <a:spcPct val="10000"/>
      </a:spcBef>
      <a:spcAft>
        <a:spcPct val="0"/>
      </a:spcAft>
      <a:defRPr sz="900" kern="1200">
        <a:solidFill>
          <a:schemeClr val="tx1"/>
        </a:solidFill>
        <a:latin typeface="Arial" charset="0"/>
        <a:ea typeface="+mn-ea"/>
        <a:cs typeface="Arial" charset="0"/>
      </a:defRPr>
    </a:lvl1pPr>
    <a:lvl2pPr marL="457200" algn="l" rtl="0" eaLnBrk="0" fontAlgn="base" hangingPunct="0">
      <a:spcBef>
        <a:spcPct val="10000"/>
      </a:spcBef>
      <a:spcAft>
        <a:spcPct val="0"/>
      </a:spcAft>
      <a:defRPr sz="900" kern="1200">
        <a:solidFill>
          <a:schemeClr val="tx1"/>
        </a:solidFill>
        <a:latin typeface="Arial" charset="0"/>
        <a:ea typeface="+mn-ea"/>
        <a:cs typeface="Arial" charset="0"/>
      </a:defRPr>
    </a:lvl2pPr>
    <a:lvl3pPr marL="914400" algn="l" rtl="0" eaLnBrk="0" fontAlgn="base" hangingPunct="0">
      <a:spcBef>
        <a:spcPct val="10000"/>
      </a:spcBef>
      <a:spcAft>
        <a:spcPct val="0"/>
      </a:spcAft>
      <a:defRPr sz="900" kern="1200">
        <a:solidFill>
          <a:schemeClr val="tx1"/>
        </a:solidFill>
        <a:latin typeface="Arial" charset="0"/>
        <a:ea typeface="+mn-ea"/>
        <a:cs typeface="Arial" charset="0"/>
      </a:defRPr>
    </a:lvl3pPr>
    <a:lvl4pPr marL="1371600" algn="l" rtl="0" eaLnBrk="0" fontAlgn="base" hangingPunct="0">
      <a:spcBef>
        <a:spcPct val="10000"/>
      </a:spcBef>
      <a:spcAft>
        <a:spcPct val="0"/>
      </a:spcAft>
      <a:defRPr sz="900" kern="1200">
        <a:solidFill>
          <a:schemeClr val="tx1"/>
        </a:solidFill>
        <a:latin typeface="Arial" charset="0"/>
        <a:ea typeface="+mn-ea"/>
        <a:cs typeface="Arial" charset="0"/>
      </a:defRPr>
    </a:lvl4pPr>
    <a:lvl5pPr marL="1828800" algn="l" rtl="0" eaLnBrk="0" fontAlgn="base" hangingPunct="0">
      <a:spcBef>
        <a:spcPct val="10000"/>
      </a:spcBef>
      <a:spcAft>
        <a:spcPct val="0"/>
      </a:spcAft>
      <a:defRPr sz="9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9E4629F-93EC-49DB-8962-889F84B3D174}" type="slidenum">
              <a:rPr lang="en-US" smtClean="0"/>
              <a:pPr/>
              <a:t>1</a:t>
            </a:fld>
            <a:endParaRPr lang="en-US"/>
          </a:p>
        </p:txBody>
      </p:sp>
    </p:spTree>
    <p:extLst>
      <p:ext uri="{BB962C8B-B14F-4D97-AF65-F5344CB8AC3E}">
        <p14:creationId xmlns:p14="http://schemas.microsoft.com/office/powerpoint/2010/main" val="21389733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bwMode="gray">
          <a:xfrm>
            <a:off x="1149350" y="2132858"/>
            <a:ext cx="7239074" cy="1583531"/>
          </a:xfrm>
        </p:spPr>
        <p:txBody>
          <a:bodyPr/>
          <a:lstStyle>
            <a:lvl1pPr algn="ctr">
              <a:defRPr sz="4400" i="0">
                <a:solidFill>
                  <a:srgbClr val="003399"/>
                </a:solidFill>
                <a:effectLst>
                  <a:outerShdw blurRad="38100" dist="38100" dir="2700000" algn="tl">
                    <a:srgbClr val="000000">
                      <a:alpha val="43137"/>
                    </a:srgbClr>
                  </a:outerShdw>
                </a:effectLst>
                <a:latin typeface="Cambria" pitchFamily="18" charset="0"/>
              </a:defRPr>
            </a:lvl1pPr>
          </a:lstStyle>
          <a:p>
            <a:pPr lvl="0"/>
            <a:r>
              <a:rPr lang="en-US" noProof="0"/>
              <a:t>Click to edit Master title style</a:t>
            </a:r>
          </a:p>
        </p:txBody>
      </p:sp>
      <p:sp>
        <p:nvSpPr>
          <p:cNvPr id="3075" name="Rectangle 3"/>
          <p:cNvSpPr>
            <a:spLocks noGrp="1" noChangeArrowheads="1"/>
          </p:cNvSpPr>
          <p:nvPr>
            <p:ph type="subTitle" idx="1"/>
          </p:nvPr>
        </p:nvSpPr>
        <p:spPr bwMode="gray">
          <a:xfrm>
            <a:off x="1149350" y="4428728"/>
            <a:ext cx="7239074" cy="728464"/>
          </a:xfrm>
        </p:spPr>
        <p:txBody>
          <a:bodyPr/>
          <a:lstStyle>
            <a:lvl1pPr marL="0" indent="0" algn="ctr">
              <a:buFont typeface="Wingdings" pitchFamily="2" charset="2"/>
              <a:buNone/>
              <a:defRPr sz="2200" b="1">
                <a:solidFill>
                  <a:schemeClr val="tx1"/>
                </a:solidFill>
              </a:defRPr>
            </a:lvl1pPr>
          </a:lstStyle>
          <a:p>
            <a:pPr lvl="0"/>
            <a:r>
              <a:rPr lang="en-US" noProof="0"/>
              <a:t>Click to edit Master subtitle style</a:t>
            </a:r>
          </a:p>
        </p:txBody>
      </p:sp>
      <p:sp>
        <p:nvSpPr>
          <p:cNvPr id="20" name="Rectangle 15"/>
          <p:cNvSpPr>
            <a:spLocks noChangeArrowheads="1"/>
          </p:cNvSpPr>
          <p:nvPr/>
        </p:nvSpPr>
        <p:spPr bwMode="gray">
          <a:xfrm>
            <a:off x="1144423" y="4149080"/>
            <a:ext cx="3619537" cy="45719"/>
          </a:xfrm>
          <a:prstGeom prst="rect">
            <a:avLst/>
          </a:prstGeom>
          <a:solidFill>
            <a:srgbClr val="FF6600"/>
          </a:solidFill>
          <a:ln>
            <a:noFill/>
          </a:ln>
        </p:spPr>
        <p:txBody>
          <a:bodyPr/>
          <a:lstStyle/>
          <a:p>
            <a:endParaRPr lang="vi-VN"/>
          </a:p>
        </p:txBody>
      </p:sp>
      <p:sp>
        <p:nvSpPr>
          <p:cNvPr id="23" name="Rectangle 15"/>
          <p:cNvSpPr>
            <a:spLocks noChangeArrowheads="1"/>
          </p:cNvSpPr>
          <p:nvPr/>
        </p:nvSpPr>
        <p:spPr bwMode="gray">
          <a:xfrm>
            <a:off x="1149350" y="4103362"/>
            <a:ext cx="7239074" cy="45719"/>
          </a:xfrm>
          <a:prstGeom prst="rect">
            <a:avLst/>
          </a:prstGeom>
          <a:solidFill>
            <a:srgbClr val="FF6600"/>
          </a:solidFill>
          <a:ln>
            <a:noFill/>
          </a:ln>
        </p:spPr>
        <p:txBody>
          <a:bodyPr/>
          <a:lstStyle/>
          <a:p>
            <a:endParaRPr lang="vi-VN">
              <a:solidFill>
                <a:srgbClr val="FF3300"/>
              </a:solidFill>
            </a:endParaRPr>
          </a:p>
        </p:txBody>
      </p:sp>
      <p:sp>
        <p:nvSpPr>
          <p:cNvPr id="3" name="TextBox 2"/>
          <p:cNvSpPr txBox="1"/>
          <p:nvPr/>
        </p:nvSpPr>
        <p:spPr>
          <a:xfrm>
            <a:off x="2339752" y="478413"/>
            <a:ext cx="4968552" cy="646331"/>
          </a:xfrm>
          <a:prstGeom prst="rect">
            <a:avLst/>
          </a:prstGeom>
          <a:noFill/>
        </p:spPr>
        <p:txBody>
          <a:bodyPr wrap="square" rtlCol="0">
            <a:spAutoFit/>
          </a:bodyPr>
          <a:lstStyle/>
          <a:p>
            <a:pPr algn="ctr"/>
            <a:r>
              <a:rPr lang="en-US" b="1" dirty="0">
                <a:solidFill>
                  <a:srgbClr val="0033CC"/>
                </a:solidFill>
                <a:latin typeface="Cambria" pitchFamily="18" charset="0"/>
              </a:rPr>
              <a:t>HỌC</a:t>
            </a:r>
            <a:r>
              <a:rPr lang="en-US" b="1" baseline="0" dirty="0">
                <a:solidFill>
                  <a:srgbClr val="0033CC"/>
                </a:solidFill>
                <a:latin typeface="Cambria" pitchFamily="18" charset="0"/>
              </a:rPr>
              <a:t> VIỆN NGÂN HÀNG</a:t>
            </a:r>
          </a:p>
          <a:p>
            <a:pPr algn="ctr"/>
            <a:r>
              <a:rPr lang="en-US" b="1" baseline="0" dirty="0">
                <a:solidFill>
                  <a:srgbClr val="0033CC"/>
                </a:solidFill>
                <a:latin typeface="Cambria" pitchFamily="18" charset="0"/>
              </a:rPr>
              <a:t>KHOA CÔNG NGHỆ THÔNG TIN VÀ KINH TẾ SỐ</a:t>
            </a:r>
            <a:endParaRPr lang="vi-VN" b="1" dirty="0">
              <a:solidFill>
                <a:srgbClr val="0033CC"/>
              </a:solidFill>
              <a:latin typeface="Cambria" pitchFamily="18" charset="0"/>
            </a:endParaRP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56376" y="59094"/>
            <a:ext cx="1127935" cy="1137658"/>
          </a:xfrm>
          <a:prstGeom prst="rect">
            <a:avLst/>
          </a:prstGeom>
        </p:spPr>
      </p:pic>
      <p:pic>
        <p:nvPicPr>
          <p:cNvPr id="4" name="Google Shape;104;p12">
            <a:extLst>
              <a:ext uri="{FF2B5EF4-FFF2-40B4-BE49-F238E27FC236}">
                <a16:creationId xmlns:a16="http://schemas.microsoft.com/office/drawing/2014/main" id="{0BC3D944-7363-E5FE-CFC7-0F4BB662B729}"/>
              </a:ext>
            </a:extLst>
          </p:cNvPr>
          <p:cNvPicPr preferRelativeResize="0"/>
          <p:nvPr userDrawn="1"/>
        </p:nvPicPr>
        <p:blipFill rotWithShape="1">
          <a:blip r:embed="rId3">
            <a:alphaModFix/>
          </a:blip>
          <a:srcRect/>
          <a:stretch/>
        </p:blipFill>
        <p:spPr>
          <a:xfrm>
            <a:off x="33564" y="-5188"/>
            <a:ext cx="1370084" cy="158353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lvl2pPr>
              <a:defRPr sz="2400">
                <a:solidFill>
                  <a:srgbClr val="000099"/>
                </a:solidFill>
              </a:defRPr>
            </a:lvl2pPr>
            <a:lvl3pPr>
              <a:defRPr sz="2200">
                <a:solidFill>
                  <a:srgbClr val="800000"/>
                </a:solidFill>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Footer Placeholder 3"/>
          <p:cNvSpPr>
            <a:spLocks noGrp="1"/>
          </p:cNvSpPr>
          <p:nvPr>
            <p:ph type="ftr" sz="quarter" idx="10"/>
          </p:nvPr>
        </p:nvSpPr>
        <p:spPr>
          <a:xfrm>
            <a:off x="2123728" y="6537327"/>
            <a:ext cx="5400600" cy="320675"/>
          </a:xfrm>
          <a:prstGeom prst="rect">
            <a:avLst/>
          </a:prstGeom>
        </p:spPr>
        <p:txBody>
          <a:bodyPr/>
          <a:lstStyle>
            <a:lvl1pPr algn="ctr">
              <a:defRPr sz="1200" b="0">
                <a:latin typeface="+mj-lt"/>
              </a:defRPr>
            </a:lvl1pPr>
          </a:lstStyle>
          <a:p>
            <a:pPr>
              <a:defRPr/>
            </a:pPr>
            <a:r>
              <a:rPr lang="vi-VN"/>
              <a:t>Giới thiệu môn học</a:t>
            </a:r>
            <a:endParaRPr lang="en-GB"/>
          </a:p>
        </p:txBody>
      </p:sp>
      <p:sp>
        <p:nvSpPr>
          <p:cNvPr id="5" name="Slide Number Placeholder 4"/>
          <p:cNvSpPr>
            <a:spLocks noGrp="1"/>
          </p:cNvSpPr>
          <p:nvPr>
            <p:ph type="sldNum" sz="quarter" idx="11"/>
          </p:nvPr>
        </p:nvSpPr>
        <p:spPr>
          <a:xfrm>
            <a:off x="7564670" y="6529663"/>
            <a:ext cx="1125488" cy="288032"/>
          </a:xfrm>
          <a:prstGeom prst="rect">
            <a:avLst/>
          </a:prstGeom>
        </p:spPr>
        <p:txBody>
          <a:bodyPr/>
          <a:lstStyle>
            <a:lvl1pPr>
              <a:defRPr sz="1200" b="0">
                <a:latin typeface="+mj-lt"/>
              </a:defRPr>
            </a:lvl1pPr>
          </a:lstStyle>
          <a:p>
            <a:pPr>
              <a:defRPr/>
            </a:pPr>
            <a:fld id="{BA96EB09-284B-4D3F-8D29-2BCC08F775DC}" type="slidenum">
              <a:rPr lang="en-GB" smtClean="0"/>
              <a:pPr>
                <a:defRPr/>
              </a:pPr>
              <a:t>‹#›</a:t>
            </a:fld>
            <a:endParaRPr lang="en-GB"/>
          </a:p>
        </p:txBody>
      </p:sp>
      <p:sp>
        <p:nvSpPr>
          <p:cNvPr id="6" name="Date Placeholder 5"/>
          <p:cNvSpPr>
            <a:spLocks noGrp="1"/>
          </p:cNvSpPr>
          <p:nvPr>
            <p:ph type="dt" sz="half" idx="12"/>
          </p:nvPr>
        </p:nvSpPr>
        <p:spPr>
          <a:xfrm>
            <a:off x="467544" y="6540783"/>
            <a:ext cx="1656184" cy="317219"/>
          </a:xfrm>
          <a:prstGeom prst="rect">
            <a:avLst/>
          </a:prstGeom>
        </p:spPr>
        <p:txBody>
          <a:bodyPr/>
          <a:lstStyle>
            <a:lvl1pPr algn="l">
              <a:defRPr sz="1200" b="0">
                <a:latin typeface="+mj-lt"/>
              </a:defRPr>
            </a:lvl1pPr>
          </a:lstStyle>
          <a:p>
            <a:pPr>
              <a:defRPr/>
            </a:pPr>
            <a:fld id="{C9009468-FF18-4B4A-9389-1B19CDFADB26}" type="datetime1">
              <a:rPr lang="en-US" smtClean="0"/>
              <a:t>06/03/2024</a:t>
            </a:fld>
            <a:endParaRPr lang="en-GB"/>
          </a:p>
        </p:txBody>
      </p:sp>
    </p:spTree>
    <p:extLst>
      <p:ext uri="{BB962C8B-B14F-4D97-AF65-F5344CB8AC3E}">
        <p14:creationId xmlns:p14="http://schemas.microsoft.com/office/powerpoint/2010/main" val="576144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03648" y="476672"/>
            <a:ext cx="7391400" cy="487363"/>
          </a:xfrm>
        </p:spPr>
        <p:txBody>
          <a:bodyPr/>
          <a:lstStyle/>
          <a:p>
            <a:r>
              <a:rPr lang="en-US"/>
              <a:t>Click to edit Master title style</a:t>
            </a:r>
            <a:endParaRPr lang="vi-VN"/>
          </a:p>
        </p:txBody>
      </p:sp>
      <p:sp>
        <p:nvSpPr>
          <p:cNvPr id="3" name="Table Placeholder 2"/>
          <p:cNvSpPr>
            <a:spLocks noGrp="1"/>
          </p:cNvSpPr>
          <p:nvPr>
            <p:ph type="tbl" idx="1"/>
          </p:nvPr>
        </p:nvSpPr>
        <p:spPr>
          <a:xfrm>
            <a:off x="457200" y="1228727"/>
            <a:ext cx="8229600" cy="5248275"/>
          </a:xfrm>
        </p:spPr>
        <p:txBody>
          <a:bodyPr/>
          <a:lstStyle/>
          <a:p>
            <a:r>
              <a:rPr lang="en-US"/>
              <a:t>Click icon to add table</a:t>
            </a:r>
            <a:endParaRPr lang="vi-VN"/>
          </a:p>
        </p:txBody>
      </p:sp>
      <p:sp>
        <p:nvSpPr>
          <p:cNvPr id="7" name="Footer Placeholder 3"/>
          <p:cNvSpPr>
            <a:spLocks noGrp="1"/>
          </p:cNvSpPr>
          <p:nvPr>
            <p:ph type="ftr" sz="quarter" idx="10"/>
          </p:nvPr>
        </p:nvSpPr>
        <p:spPr>
          <a:xfrm>
            <a:off x="2123728" y="6537327"/>
            <a:ext cx="5400600" cy="320675"/>
          </a:xfrm>
          <a:prstGeom prst="rect">
            <a:avLst/>
          </a:prstGeom>
        </p:spPr>
        <p:txBody>
          <a:bodyPr/>
          <a:lstStyle>
            <a:lvl1pPr algn="ctr">
              <a:defRPr sz="1200" b="0"/>
            </a:lvl1pPr>
          </a:lstStyle>
          <a:p>
            <a:pPr>
              <a:defRPr/>
            </a:pPr>
            <a:r>
              <a:rPr lang="vi-VN"/>
              <a:t>Giới thiệu môn học</a:t>
            </a:r>
            <a:endParaRPr lang="en-GB"/>
          </a:p>
        </p:txBody>
      </p:sp>
      <p:sp>
        <p:nvSpPr>
          <p:cNvPr id="8" name="Slide Number Placeholder 4"/>
          <p:cNvSpPr>
            <a:spLocks noGrp="1"/>
          </p:cNvSpPr>
          <p:nvPr>
            <p:ph type="sldNum" sz="quarter" idx="11"/>
          </p:nvPr>
        </p:nvSpPr>
        <p:spPr>
          <a:xfrm>
            <a:off x="7564670" y="6529663"/>
            <a:ext cx="1125488" cy="288032"/>
          </a:xfrm>
          <a:prstGeom prst="rect">
            <a:avLst/>
          </a:prstGeom>
        </p:spPr>
        <p:txBody>
          <a:bodyPr/>
          <a:lstStyle>
            <a:lvl1pPr algn="r">
              <a:defRPr sz="1200" b="0"/>
            </a:lvl1pPr>
          </a:lstStyle>
          <a:p>
            <a:pPr>
              <a:defRPr/>
            </a:pPr>
            <a:fld id="{97EAA2C1-5B8E-4A09-9B2D-47FE72982841}" type="slidenum">
              <a:rPr lang="en-GB" smtClean="0"/>
              <a:pPr>
                <a:defRPr/>
              </a:pPr>
              <a:t>‹#›</a:t>
            </a:fld>
            <a:endParaRPr lang="en-GB"/>
          </a:p>
        </p:txBody>
      </p:sp>
      <p:sp>
        <p:nvSpPr>
          <p:cNvPr id="9" name="Date Placeholder 5"/>
          <p:cNvSpPr>
            <a:spLocks noGrp="1"/>
          </p:cNvSpPr>
          <p:nvPr>
            <p:ph type="dt" sz="half" idx="12"/>
          </p:nvPr>
        </p:nvSpPr>
        <p:spPr>
          <a:xfrm>
            <a:off x="467544" y="6540783"/>
            <a:ext cx="1656184" cy="317219"/>
          </a:xfrm>
          <a:prstGeom prst="rect">
            <a:avLst/>
          </a:prstGeom>
        </p:spPr>
        <p:txBody>
          <a:bodyPr/>
          <a:lstStyle>
            <a:lvl1pPr algn="l">
              <a:defRPr sz="1200" b="0"/>
            </a:lvl1pPr>
          </a:lstStyle>
          <a:p>
            <a:pPr>
              <a:defRPr/>
            </a:pPr>
            <a:fld id="{225223EE-7A9B-490D-AFC8-06CEFA14014F}" type="datetime1">
              <a:rPr lang="en-US" smtClean="0"/>
              <a:t>06/03/2024</a:t>
            </a:fld>
            <a:endParaRPr lang="en-GB"/>
          </a:p>
        </p:txBody>
      </p:sp>
    </p:spTree>
    <p:extLst>
      <p:ext uri="{BB962C8B-B14F-4D97-AF65-F5344CB8AC3E}">
        <p14:creationId xmlns:p14="http://schemas.microsoft.com/office/powerpoint/2010/main" val="3618825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bwMode="gray">
          <a:xfrm>
            <a:off x="1149350" y="2132858"/>
            <a:ext cx="7239074" cy="1583531"/>
          </a:xfrm>
        </p:spPr>
        <p:txBody>
          <a:bodyPr/>
          <a:lstStyle>
            <a:lvl1pPr algn="ctr">
              <a:defRPr sz="4400" i="0">
                <a:solidFill>
                  <a:srgbClr val="003399"/>
                </a:solidFill>
                <a:effectLst>
                  <a:outerShdw blurRad="38100" dist="38100" dir="2700000" algn="tl">
                    <a:srgbClr val="000000">
                      <a:alpha val="43137"/>
                    </a:srgbClr>
                  </a:outerShdw>
                </a:effectLst>
                <a:latin typeface="Cambria" pitchFamily="18" charset="0"/>
              </a:defRPr>
            </a:lvl1pPr>
          </a:lstStyle>
          <a:p>
            <a:pPr lvl="0"/>
            <a:r>
              <a:rPr lang="en-US" noProof="0"/>
              <a:t>Click to edit Master title style</a:t>
            </a:r>
          </a:p>
        </p:txBody>
      </p:sp>
      <p:sp>
        <p:nvSpPr>
          <p:cNvPr id="3075" name="Rectangle 3"/>
          <p:cNvSpPr>
            <a:spLocks noGrp="1" noChangeArrowheads="1"/>
          </p:cNvSpPr>
          <p:nvPr>
            <p:ph type="subTitle" idx="1"/>
          </p:nvPr>
        </p:nvSpPr>
        <p:spPr bwMode="gray">
          <a:xfrm>
            <a:off x="1149350" y="4428728"/>
            <a:ext cx="7239074" cy="728464"/>
          </a:xfrm>
        </p:spPr>
        <p:txBody>
          <a:bodyPr/>
          <a:lstStyle>
            <a:lvl1pPr marL="0" indent="0" algn="ctr">
              <a:buFont typeface="Wingdings" pitchFamily="2" charset="2"/>
              <a:buNone/>
              <a:defRPr sz="2200" b="1">
                <a:solidFill>
                  <a:schemeClr val="tx1"/>
                </a:solidFill>
              </a:defRPr>
            </a:lvl1pPr>
          </a:lstStyle>
          <a:p>
            <a:pPr lvl="0"/>
            <a:r>
              <a:rPr lang="en-US" noProof="0"/>
              <a:t>Click to edit Master subtitle style</a:t>
            </a:r>
          </a:p>
        </p:txBody>
      </p:sp>
      <p:sp>
        <p:nvSpPr>
          <p:cNvPr id="20" name="Rectangle 15"/>
          <p:cNvSpPr>
            <a:spLocks noChangeArrowheads="1"/>
          </p:cNvSpPr>
          <p:nvPr/>
        </p:nvSpPr>
        <p:spPr bwMode="gray">
          <a:xfrm>
            <a:off x="1144423" y="4149080"/>
            <a:ext cx="3619537" cy="45719"/>
          </a:xfrm>
          <a:prstGeom prst="rect">
            <a:avLst/>
          </a:prstGeom>
          <a:solidFill>
            <a:srgbClr val="FF6600"/>
          </a:solidFill>
          <a:ln>
            <a:noFill/>
          </a:ln>
        </p:spPr>
        <p:txBody>
          <a:bodyPr/>
          <a:lstStyle/>
          <a:p>
            <a:endParaRPr lang="vi-VN"/>
          </a:p>
        </p:txBody>
      </p:sp>
      <p:sp>
        <p:nvSpPr>
          <p:cNvPr id="23" name="Rectangle 15"/>
          <p:cNvSpPr>
            <a:spLocks noChangeArrowheads="1"/>
          </p:cNvSpPr>
          <p:nvPr/>
        </p:nvSpPr>
        <p:spPr bwMode="gray">
          <a:xfrm>
            <a:off x="1149350" y="4103362"/>
            <a:ext cx="7239074" cy="45719"/>
          </a:xfrm>
          <a:prstGeom prst="rect">
            <a:avLst/>
          </a:prstGeom>
          <a:solidFill>
            <a:srgbClr val="FF6600"/>
          </a:solidFill>
          <a:ln>
            <a:noFill/>
          </a:ln>
        </p:spPr>
        <p:txBody>
          <a:bodyPr/>
          <a:lstStyle/>
          <a:p>
            <a:endParaRPr lang="vi-VN">
              <a:solidFill>
                <a:srgbClr val="FF3300"/>
              </a:solidFill>
            </a:endParaRPr>
          </a:p>
        </p:txBody>
      </p:sp>
      <p:sp>
        <p:nvSpPr>
          <p:cNvPr id="9" name="Footer Placeholder 3"/>
          <p:cNvSpPr>
            <a:spLocks noGrp="1"/>
          </p:cNvSpPr>
          <p:nvPr>
            <p:ph type="ftr" sz="quarter" idx="10"/>
          </p:nvPr>
        </p:nvSpPr>
        <p:spPr>
          <a:xfrm>
            <a:off x="2123728" y="6537327"/>
            <a:ext cx="5400600" cy="320675"/>
          </a:xfrm>
          <a:prstGeom prst="rect">
            <a:avLst/>
          </a:prstGeom>
        </p:spPr>
        <p:txBody>
          <a:bodyPr/>
          <a:lstStyle>
            <a:lvl1pPr algn="ctr">
              <a:defRPr sz="1200" b="0"/>
            </a:lvl1pPr>
          </a:lstStyle>
          <a:p>
            <a:pPr>
              <a:defRPr/>
            </a:pPr>
            <a:r>
              <a:rPr lang="vi-VN"/>
              <a:t>Giới thiệu môn học</a:t>
            </a:r>
            <a:endParaRPr lang="en-GB"/>
          </a:p>
        </p:txBody>
      </p:sp>
      <p:sp>
        <p:nvSpPr>
          <p:cNvPr id="10" name="Slide Number Placeholder 4"/>
          <p:cNvSpPr>
            <a:spLocks noGrp="1"/>
          </p:cNvSpPr>
          <p:nvPr>
            <p:ph type="sldNum" sz="quarter" idx="11"/>
          </p:nvPr>
        </p:nvSpPr>
        <p:spPr>
          <a:xfrm>
            <a:off x="7564670" y="6529663"/>
            <a:ext cx="1125488" cy="288032"/>
          </a:xfrm>
          <a:prstGeom prst="rect">
            <a:avLst/>
          </a:prstGeom>
        </p:spPr>
        <p:txBody>
          <a:bodyPr/>
          <a:lstStyle>
            <a:lvl1pPr algn="r">
              <a:defRPr sz="1200" b="0"/>
            </a:lvl1pPr>
          </a:lstStyle>
          <a:p>
            <a:pPr>
              <a:defRPr/>
            </a:pPr>
            <a:fld id="{97EAA2C1-5B8E-4A09-9B2D-47FE72982841}" type="slidenum">
              <a:rPr lang="en-GB" smtClean="0"/>
              <a:pPr>
                <a:defRPr/>
              </a:pPr>
              <a:t>‹#›</a:t>
            </a:fld>
            <a:endParaRPr lang="en-GB"/>
          </a:p>
        </p:txBody>
      </p:sp>
      <p:sp>
        <p:nvSpPr>
          <p:cNvPr id="11" name="Date Placeholder 5"/>
          <p:cNvSpPr>
            <a:spLocks noGrp="1"/>
          </p:cNvSpPr>
          <p:nvPr>
            <p:ph type="dt" sz="half" idx="12"/>
          </p:nvPr>
        </p:nvSpPr>
        <p:spPr>
          <a:xfrm>
            <a:off x="467544" y="6540783"/>
            <a:ext cx="1656184" cy="317219"/>
          </a:xfrm>
          <a:prstGeom prst="rect">
            <a:avLst/>
          </a:prstGeom>
        </p:spPr>
        <p:txBody>
          <a:bodyPr/>
          <a:lstStyle>
            <a:lvl1pPr algn="l">
              <a:defRPr sz="1200" b="0"/>
            </a:lvl1pPr>
          </a:lstStyle>
          <a:p>
            <a:pPr>
              <a:defRPr/>
            </a:pPr>
            <a:fld id="{70DDF66F-6ACE-4185-BA40-DB3683CE1C89}" type="datetime1">
              <a:rPr lang="en-US" smtClean="0"/>
              <a:t>06/03/2024</a:t>
            </a:fld>
            <a:endParaRPr lang="en-GB"/>
          </a:p>
        </p:txBody>
      </p:sp>
      <p:pic>
        <p:nvPicPr>
          <p:cNvPr id="2" name="Google Shape;104;p12">
            <a:extLst>
              <a:ext uri="{FF2B5EF4-FFF2-40B4-BE49-F238E27FC236}">
                <a16:creationId xmlns:a16="http://schemas.microsoft.com/office/drawing/2014/main" id="{8E1B1F91-A99C-1955-9D93-74BDE18770DA}"/>
              </a:ext>
            </a:extLst>
          </p:cNvPr>
          <p:cNvPicPr preferRelativeResize="0"/>
          <p:nvPr userDrawn="1"/>
        </p:nvPicPr>
        <p:blipFill rotWithShape="1">
          <a:blip r:embed="rId2">
            <a:alphaModFix/>
          </a:blip>
          <a:srcRect/>
          <a:stretch/>
        </p:blipFill>
        <p:spPr>
          <a:xfrm>
            <a:off x="33564" y="-5189"/>
            <a:ext cx="1442092" cy="1372245"/>
          </a:xfrm>
          <a:prstGeom prst="rect">
            <a:avLst/>
          </a:prstGeom>
          <a:noFill/>
          <a:ln>
            <a:noFill/>
          </a:ln>
        </p:spPr>
      </p:pic>
    </p:spTree>
    <p:extLst>
      <p:ext uri="{BB962C8B-B14F-4D97-AF65-F5344CB8AC3E}">
        <p14:creationId xmlns:p14="http://schemas.microsoft.com/office/powerpoint/2010/main" val="3352561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54C94A3-122D-4E1F-8C12-ADBC94867089}" type="slidenum">
              <a:rPr lang="en-US"/>
              <a:pPr>
                <a:defRPr/>
              </a:pPr>
              <a:t>‹#›</a:t>
            </a:fld>
            <a:endParaRPr lang="en-US"/>
          </a:p>
        </p:txBody>
      </p:sp>
    </p:spTree>
    <p:extLst>
      <p:ext uri="{BB962C8B-B14F-4D97-AF65-F5344CB8AC3E}">
        <p14:creationId xmlns:p14="http://schemas.microsoft.com/office/powerpoint/2010/main" val="12966493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39" name="Rectangle 15"/>
          <p:cNvSpPr>
            <a:spLocks noChangeArrowheads="1"/>
          </p:cNvSpPr>
          <p:nvPr/>
        </p:nvSpPr>
        <p:spPr bwMode="gray">
          <a:xfrm>
            <a:off x="1259632" y="404664"/>
            <a:ext cx="7884368" cy="620363"/>
          </a:xfrm>
          <a:prstGeom prst="rect">
            <a:avLst/>
          </a:prstGeom>
          <a:solidFill>
            <a:srgbClr val="FF6600"/>
          </a:solidFill>
          <a:ln>
            <a:noFill/>
          </a:ln>
        </p:spPr>
        <p:txBody>
          <a:bodyPr/>
          <a:lstStyle/>
          <a:p>
            <a:endParaRPr lang="vi-VN"/>
          </a:p>
        </p:txBody>
      </p:sp>
      <p:sp>
        <p:nvSpPr>
          <p:cNvPr id="1027" name="Rectangle 3"/>
          <p:cNvSpPr>
            <a:spLocks noGrp="1" noChangeArrowheads="1"/>
          </p:cNvSpPr>
          <p:nvPr>
            <p:ph type="body" idx="1"/>
          </p:nvPr>
        </p:nvSpPr>
        <p:spPr bwMode="auto">
          <a:xfrm>
            <a:off x="457200" y="1228727"/>
            <a:ext cx="82296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6" name="Rectangle 2"/>
          <p:cNvSpPr>
            <a:spLocks noGrp="1" noChangeArrowheads="1"/>
          </p:cNvSpPr>
          <p:nvPr>
            <p:ph type="title"/>
          </p:nvPr>
        </p:nvSpPr>
        <p:spPr bwMode="white">
          <a:xfrm>
            <a:off x="1322384" y="471163"/>
            <a:ext cx="7642103"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 name="Footer Placeholder 3"/>
          <p:cNvSpPr>
            <a:spLocks noGrp="1"/>
          </p:cNvSpPr>
          <p:nvPr>
            <p:ph type="ftr" sz="quarter" idx="3"/>
          </p:nvPr>
        </p:nvSpPr>
        <p:spPr>
          <a:xfrm>
            <a:off x="2123728" y="6537327"/>
            <a:ext cx="5400600" cy="320675"/>
          </a:xfrm>
          <a:prstGeom prst="rect">
            <a:avLst/>
          </a:prstGeom>
        </p:spPr>
        <p:txBody>
          <a:bodyPr/>
          <a:lstStyle>
            <a:lvl1pPr algn="ctr">
              <a:defRPr sz="1200" b="0"/>
            </a:lvl1pPr>
          </a:lstStyle>
          <a:p>
            <a:pPr>
              <a:defRPr/>
            </a:pPr>
            <a:r>
              <a:rPr lang="vi-VN"/>
              <a:t>Giới thiệu môn học</a:t>
            </a:r>
            <a:endParaRPr lang="en-GB"/>
          </a:p>
        </p:txBody>
      </p:sp>
      <p:sp>
        <p:nvSpPr>
          <p:cNvPr id="14" name="Slide Number Placeholder 4"/>
          <p:cNvSpPr>
            <a:spLocks noGrp="1"/>
          </p:cNvSpPr>
          <p:nvPr>
            <p:ph type="sldNum" sz="quarter" idx="4"/>
          </p:nvPr>
        </p:nvSpPr>
        <p:spPr>
          <a:xfrm>
            <a:off x="7564670" y="6529663"/>
            <a:ext cx="1125488" cy="288032"/>
          </a:xfrm>
          <a:prstGeom prst="rect">
            <a:avLst/>
          </a:prstGeom>
        </p:spPr>
        <p:txBody>
          <a:bodyPr/>
          <a:lstStyle>
            <a:lvl1pPr algn="r">
              <a:defRPr sz="1200" b="0"/>
            </a:lvl1pPr>
          </a:lstStyle>
          <a:p>
            <a:pPr>
              <a:defRPr/>
            </a:pPr>
            <a:fld id="{97EAA2C1-5B8E-4A09-9B2D-47FE72982841}" type="slidenum">
              <a:rPr lang="en-GB" smtClean="0"/>
              <a:pPr>
                <a:defRPr/>
              </a:pPr>
              <a:t>‹#›</a:t>
            </a:fld>
            <a:endParaRPr lang="en-GB"/>
          </a:p>
        </p:txBody>
      </p:sp>
      <p:sp>
        <p:nvSpPr>
          <p:cNvPr id="15" name="Date Placeholder 5"/>
          <p:cNvSpPr>
            <a:spLocks noGrp="1"/>
          </p:cNvSpPr>
          <p:nvPr>
            <p:ph type="dt" sz="half" idx="2"/>
          </p:nvPr>
        </p:nvSpPr>
        <p:spPr>
          <a:xfrm>
            <a:off x="467544" y="6540783"/>
            <a:ext cx="1656184" cy="317219"/>
          </a:xfrm>
          <a:prstGeom prst="rect">
            <a:avLst/>
          </a:prstGeom>
        </p:spPr>
        <p:txBody>
          <a:bodyPr/>
          <a:lstStyle>
            <a:lvl1pPr algn="l">
              <a:defRPr sz="1200" b="0"/>
            </a:lvl1pPr>
          </a:lstStyle>
          <a:p>
            <a:pPr>
              <a:defRPr/>
            </a:pPr>
            <a:fld id="{EE34A793-4F26-4177-B20A-DDAFE43DBC52}" type="datetime1">
              <a:rPr lang="en-US" smtClean="0"/>
              <a:t>06/03/2024</a:t>
            </a:fld>
            <a:endParaRPr lang="en-GB"/>
          </a:p>
        </p:txBody>
      </p:sp>
      <p:pic>
        <p:nvPicPr>
          <p:cNvPr id="3" name="Google Shape;104;p12">
            <a:extLst>
              <a:ext uri="{FF2B5EF4-FFF2-40B4-BE49-F238E27FC236}">
                <a16:creationId xmlns:a16="http://schemas.microsoft.com/office/drawing/2014/main" id="{F7ADD296-DA9C-265A-8216-664584489FDF}"/>
              </a:ext>
            </a:extLst>
          </p:cNvPr>
          <p:cNvPicPr preferRelativeResize="0"/>
          <p:nvPr userDrawn="1"/>
        </p:nvPicPr>
        <p:blipFill rotWithShape="1">
          <a:blip r:embed="rId7">
            <a:alphaModFix/>
          </a:blip>
          <a:srcRect/>
          <a:stretch/>
        </p:blipFill>
        <p:spPr>
          <a:xfrm>
            <a:off x="33564" y="-5188"/>
            <a:ext cx="1226068" cy="1417964"/>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Lst>
  <p:hf hdr="0"/>
  <p:txStyles>
    <p:titleStyle>
      <a:lvl1pPr algn="l" rtl="0" eaLnBrk="1" fontAlgn="base" hangingPunct="1">
        <a:spcBef>
          <a:spcPct val="0"/>
        </a:spcBef>
        <a:spcAft>
          <a:spcPct val="0"/>
        </a:spcAft>
        <a:defRPr sz="2800" b="1">
          <a:solidFill>
            <a:schemeClr val="bg1"/>
          </a:solidFill>
          <a:latin typeface="+mj-lt"/>
          <a:ea typeface="+mj-ea"/>
          <a:cs typeface="+mj-cs"/>
        </a:defRPr>
      </a:lvl1pPr>
      <a:lvl2pPr algn="l" rtl="0" eaLnBrk="1" fontAlgn="base" hangingPunct="1">
        <a:spcBef>
          <a:spcPct val="0"/>
        </a:spcBef>
        <a:spcAft>
          <a:spcPct val="0"/>
        </a:spcAft>
        <a:defRPr sz="2800" b="1">
          <a:solidFill>
            <a:schemeClr val="bg1"/>
          </a:solidFill>
          <a:latin typeface="Arial" charset="0"/>
        </a:defRPr>
      </a:lvl2pPr>
      <a:lvl3pPr algn="l" rtl="0" eaLnBrk="1" fontAlgn="base" hangingPunct="1">
        <a:spcBef>
          <a:spcPct val="0"/>
        </a:spcBef>
        <a:spcAft>
          <a:spcPct val="0"/>
        </a:spcAft>
        <a:defRPr sz="2800" b="1">
          <a:solidFill>
            <a:schemeClr val="bg1"/>
          </a:solidFill>
          <a:latin typeface="Arial" charset="0"/>
        </a:defRPr>
      </a:lvl3pPr>
      <a:lvl4pPr algn="l" rtl="0" eaLnBrk="1" fontAlgn="base" hangingPunct="1">
        <a:spcBef>
          <a:spcPct val="0"/>
        </a:spcBef>
        <a:spcAft>
          <a:spcPct val="0"/>
        </a:spcAft>
        <a:defRPr sz="2800" b="1">
          <a:solidFill>
            <a:schemeClr val="bg1"/>
          </a:solidFill>
          <a:latin typeface="Arial" charset="0"/>
        </a:defRPr>
      </a:lvl4pPr>
      <a:lvl5pPr algn="l" rtl="0" eaLnBrk="1" fontAlgn="base" hangingPunct="1">
        <a:spcBef>
          <a:spcPct val="0"/>
        </a:spcBef>
        <a:spcAft>
          <a:spcPct val="0"/>
        </a:spcAft>
        <a:defRPr sz="2800" b="1">
          <a:solidFill>
            <a:schemeClr val="bg1"/>
          </a:solidFill>
          <a:latin typeface="Arial" charset="0"/>
        </a:defRPr>
      </a:lvl5pPr>
      <a:lvl6pPr marL="457200" algn="l" rtl="0" eaLnBrk="1" fontAlgn="base" hangingPunct="1">
        <a:spcBef>
          <a:spcPct val="0"/>
        </a:spcBef>
        <a:spcAft>
          <a:spcPct val="0"/>
        </a:spcAft>
        <a:defRPr sz="2800" b="1">
          <a:solidFill>
            <a:schemeClr val="bg1"/>
          </a:solidFill>
          <a:latin typeface="Arial" charset="0"/>
        </a:defRPr>
      </a:lvl6pPr>
      <a:lvl7pPr marL="914400" algn="l" rtl="0" eaLnBrk="1" fontAlgn="base" hangingPunct="1">
        <a:spcBef>
          <a:spcPct val="0"/>
        </a:spcBef>
        <a:spcAft>
          <a:spcPct val="0"/>
        </a:spcAft>
        <a:defRPr sz="2800" b="1">
          <a:solidFill>
            <a:schemeClr val="bg1"/>
          </a:solidFill>
          <a:latin typeface="Arial" charset="0"/>
        </a:defRPr>
      </a:lvl7pPr>
      <a:lvl8pPr marL="1371600" algn="l" rtl="0" eaLnBrk="1" fontAlgn="base" hangingPunct="1">
        <a:spcBef>
          <a:spcPct val="0"/>
        </a:spcBef>
        <a:spcAft>
          <a:spcPct val="0"/>
        </a:spcAft>
        <a:defRPr sz="2800" b="1">
          <a:solidFill>
            <a:schemeClr val="bg1"/>
          </a:solidFill>
          <a:latin typeface="Arial" charset="0"/>
        </a:defRPr>
      </a:lvl8pPr>
      <a:lvl9pPr marL="1828800" algn="l" rtl="0" eaLnBrk="1" fontAlgn="base" hangingPunct="1">
        <a:spcBef>
          <a:spcPct val="0"/>
        </a:spcBef>
        <a:spcAft>
          <a:spcPct val="0"/>
        </a:spcAft>
        <a:defRPr sz="2800" b="1">
          <a:solidFill>
            <a:schemeClr val="bg1"/>
          </a:solidFill>
          <a:latin typeface="Arial"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2800">
          <a:solidFill>
            <a:srgbClr val="0033CC"/>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accent4">
              <a:lumMod val="75000"/>
            </a:schemeClr>
          </a:solidFill>
          <a:latin typeface="+mj-lt"/>
        </a:defRPr>
      </a:lvl2pPr>
      <a:lvl3pPr marL="1143000" indent="-228600" algn="l" rtl="0" eaLnBrk="1" fontAlgn="base" hangingPunct="1">
        <a:spcBef>
          <a:spcPct val="20000"/>
        </a:spcBef>
        <a:spcAft>
          <a:spcPct val="0"/>
        </a:spcAft>
        <a:buClr>
          <a:schemeClr val="tx1"/>
        </a:buClr>
        <a:buChar char="•"/>
        <a:defRPr sz="2400">
          <a:solidFill>
            <a:srgbClr val="003399"/>
          </a:solidFill>
          <a:latin typeface="+mj-lt"/>
        </a:defRPr>
      </a:lvl3pPr>
      <a:lvl4pPr marL="1600200" indent="-228600" algn="l" rtl="0" eaLnBrk="1" fontAlgn="base" hangingPunct="1">
        <a:spcBef>
          <a:spcPct val="20000"/>
        </a:spcBef>
        <a:spcAft>
          <a:spcPct val="0"/>
        </a:spcAft>
        <a:buChar char="–"/>
        <a:defRPr sz="2000">
          <a:solidFill>
            <a:srgbClr val="FF3300"/>
          </a:solidFill>
          <a:latin typeface="+mj-lt"/>
        </a:defRPr>
      </a:lvl4pPr>
      <a:lvl5pPr marL="2057400" indent="-228600" algn="l" rtl="0" eaLnBrk="1" fontAlgn="base" hangingPunct="1">
        <a:spcBef>
          <a:spcPct val="20000"/>
        </a:spcBef>
        <a:spcAft>
          <a:spcPct val="0"/>
        </a:spcAft>
        <a:buChar char="»"/>
        <a:defRPr sz="2000">
          <a:solidFill>
            <a:srgbClr val="FF9900"/>
          </a:solidFill>
          <a:latin typeface="+mj-lt"/>
        </a:defRPr>
      </a:lvl5pPr>
      <a:lvl6pPr marL="2514600" indent="-228600" algn="l" rtl="0" eaLnBrk="1" fontAlgn="base" hangingPunct="1">
        <a:spcBef>
          <a:spcPct val="20000"/>
        </a:spcBef>
        <a:spcAft>
          <a:spcPct val="0"/>
        </a:spcAft>
        <a:buChar char="»"/>
        <a:defRPr sz="2000">
          <a:solidFill>
            <a:schemeClr val="tx1"/>
          </a:solidFill>
          <a:latin typeface="+mj-lt"/>
        </a:defRPr>
      </a:lvl6pPr>
      <a:lvl7pPr marL="2971800" indent="-228600" algn="l" rtl="0" eaLnBrk="1" fontAlgn="base" hangingPunct="1">
        <a:spcBef>
          <a:spcPct val="20000"/>
        </a:spcBef>
        <a:spcAft>
          <a:spcPct val="0"/>
        </a:spcAft>
        <a:buChar char="»"/>
        <a:defRPr sz="2000">
          <a:solidFill>
            <a:schemeClr val="tx1"/>
          </a:solidFill>
          <a:latin typeface="+mj-lt"/>
        </a:defRPr>
      </a:lvl7pPr>
      <a:lvl8pPr marL="3429000" indent="-228600" algn="l" rtl="0" eaLnBrk="1" fontAlgn="base" hangingPunct="1">
        <a:spcBef>
          <a:spcPct val="20000"/>
        </a:spcBef>
        <a:spcAft>
          <a:spcPct val="0"/>
        </a:spcAft>
        <a:buChar char="»"/>
        <a:defRPr sz="2000">
          <a:solidFill>
            <a:schemeClr val="tx1"/>
          </a:solidFill>
          <a:latin typeface="+mj-lt"/>
        </a:defRPr>
      </a:lvl8pPr>
      <a:lvl9pPr marL="3886200" indent="-228600" algn="l" rtl="0" eaLnBrk="1" fontAlgn="base" hangingPunct="1">
        <a:spcBef>
          <a:spcPct val="20000"/>
        </a:spcBef>
        <a:spcAft>
          <a:spcPct val="0"/>
        </a:spcAft>
        <a:buChar char="»"/>
        <a:defRPr sz="2000">
          <a:solidFill>
            <a:schemeClr val="tx1"/>
          </a:solidFill>
          <a:latin typeface="+mj-lt"/>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134914" y="2276872"/>
            <a:ext cx="9144000" cy="1600200"/>
          </a:xfrm>
        </p:spPr>
        <p:txBody>
          <a:bodyPr/>
          <a:lstStyle/>
          <a:p>
            <a:pPr>
              <a:lnSpc>
                <a:spcPts val="5000"/>
              </a:lnSpc>
              <a:spcBef>
                <a:spcPts val="0"/>
              </a:spcBef>
              <a:spcAft>
                <a:spcPts val="0"/>
              </a:spcAft>
            </a:pPr>
            <a:r>
              <a:rPr lang="en-US" sz="3600" b="1" dirty="0">
                <a:solidFill>
                  <a:srgbClr val="FF0066"/>
                </a:solidFill>
                <a:latin typeface="Arial" pitchFamily="34" charset="0"/>
                <a:cs typeface="Arial" pitchFamily="34" charset="0"/>
              </a:rPr>
              <a:t>GIỚI THIỆU CHƯƠNG TRÌNH</a:t>
            </a:r>
            <a:br>
              <a:rPr lang="en-US" sz="3600" b="1" dirty="0">
                <a:solidFill>
                  <a:srgbClr val="FF0066"/>
                </a:solidFill>
                <a:latin typeface="Arial" pitchFamily="34" charset="0"/>
                <a:cs typeface="Arial" pitchFamily="34" charset="0"/>
              </a:rPr>
            </a:br>
            <a:r>
              <a:rPr lang="en-US" sz="3600" b="1" dirty="0">
                <a:solidFill>
                  <a:srgbClr val="FF0066"/>
                </a:solidFill>
                <a:latin typeface="Arial" pitchFamily="34" charset="0"/>
                <a:cs typeface="Arial" pitchFamily="34" charset="0"/>
              </a:rPr>
              <a:t>THỰC TẬP</a:t>
            </a:r>
            <a:r>
              <a:rPr lang="en-US" sz="3600" dirty="0">
                <a:solidFill>
                  <a:srgbClr val="FF0066"/>
                </a:solidFill>
                <a:latin typeface="Arial" pitchFamily="34" charset="0"/>
                <a:cs typeface="Arial" pitchFamily="34" charset="0"/>
              </a:rPr>
              <a:t> </a:t>
            </a:r>
            <a:r>
              <a:rPr lang="en-US" sz="3600" b="1" dirty="0">
                <a:solidFill>
                  <a:srgbClr val="FF0066"/>
                </a:solidFill>
                <a:latin typeface="Arial" pitchFamily="34" charset="0"/>
                <a:cs typeface="Arial" pitchFamily="34" charset="0"/>
              </a:rPr>
              <a:t>TỐT NGHIỆP</a:t>
            </a:r>
            <a:endParaRPr lang="vi-VN" sz="3600" b="1" dirty="0">
              <a:solidFill>
                <a:srgbClr val="FF0066"/>
              </a:solidFill>
              <a:latin typeface="Arial" pitchFamily="34" charset="0"/>
              <a:cs typeface="Arial" pitchFamily="34" charset="0"/>
            </a:endParaRPr>
          </a:p>
        </p:txBody>
      </p:sp>
      <p:sp>
        <p:nvSpPr>
          <p:cNvPr id="4102" name="Rectangle 6"/>
          <p:cNvSpPr>
            <a:spLocks noChangeArrowheads="1"/>
          </p:cNvSpPr>
          <p:nvPr/>
        </p:nvSpPr>
        <p:spPr bwMode="auto">
          <a:xfrm>
            <a:off x="685800" y="5867460"/>
            <a:ext cx="8001000" cy="400110"/>
          </a:xfrm>
          <a:prstGeom prst="rect">
            <a:avLst/>
          </a:prstGeom>
          <a:noFill/>
          <a:ln w="9525">
            <a:noFill/>
            <a:miter lim="800000"/>
            <a:headEnd/>
            <a:tailEnd/>
          </a:ln>
        </p:spPr>
        <p:txBody>
          <a:bodyPr>
            <a:spAutoFit/>
          </a:bodyPr>
          <a:lstStyle/>
          <a:p>
            <a:pPr algn="ctr"/>
            <a:r>
              <a:rPr lang="en-US" sz="2000" dirty="0" err="1">
                <a:solidFill>
                  <a:srgbClr val="0000FF"/>
                </a:solidFill>
              </a:rPr>
              <a:t>Hà</a:t>
            </a:r>
            <a:r>
              <a:rPr lang="en-US" sz="2000" dirty="0">
                <a:solidFill>
                  <a:srgbClr val="0000FF"/>
                </a:solidFill>
              </a:rPr>
              <a:t> </a:t>
            </a:r>
            <a:r>
              <a:rPr lang="en-US" sz="2000" dirty="0" err="1">
                <a:solidFill>
                  <a:srgbClr val="0000FF"/>
                </a:solidFill>
              </a:rPr>
              <a:t>Nội</a:t>
            </a:r>
            <a:r>
              <a:rPr lang="en-US" sz="2000" dirty="0">
                <a:solidFill>
                  <a:srgbClr val="0000FF"/>
                </a:solidFill>
              </a:rPr>
              <a:t>, 03/2024</a:t>
            </a:r>
            <a:endParaRPr lang="vi-VN" sz="2000" dirty="0">
              <a:solidFill>
                <a:srgbClr val="0000FF"/>
              </a:solidFill>
            </a:endParaRPr>
          </a:p>
        </p:txBody>
      </p:sp>
      <p:sp>
        <p:nvSpPr>
          <p:cNvPr id="2" name="Subtitle 1"/>
          <p:cNvSpPr>
            <a:spLocks noGrp="1"/>
          </p:cNvSpPr>
          <p:nvPr>
            <p:ph type="subTitle" idx="1"/>
          </p:nvPr>
        </p:nvSpPr>
        <p:spPr/>
        <p:txBody>
          <a:bodyPr/>
          <a:lstStyle/>
          <a:p>
            <a:r>
              <a:rPr lang="en-US" sz="2800" dirty="0">
                <a:solidFill>
                  <a:srgbClr val="0000FF"/>
                </a:solidFill>
                <a:cs typeface="Arial" charset="0"/>
              </a:rPr>
              <a:t> </a:t>
            </a:r>
            <a:r>
              <a:rPr lang="en-US" sz="2400" i="1" dirty="0">
                <a:solidFill>
                  <a:schemeClr val="accent1">
                    <a:lumMod val="50000"/>
                  </a:schemeClr>
                </a:solidFill>
                <a:cs typeface="Arial" charset="0"/>
              </a:rPr>
              <a:t>(</a:t>
            </a:r>
            <a:r>
              <a:rPr lang="en-US" sz="2400" i="1" dirty="0" err="1">
                <a:solidFill>
                  <a:schemeClr val="accent1">
                    <a:lumMod val="50000"/>
                  </a:schemeClr>
                </a:solidFill>
                <a:cs typeface="Arial" charset="0"/>
              </a:rPr>
              <a:t>Dành</a:t>
            </a:r>
            <a:r>
              <a:rPr lang="en-US" sz="2400" i="1" dirty="0">
                <a:solidFill>
                  <a:schemeClr val="accent1">
                    <a:lumMod val="50000"/>
                  </a:schemeClr>
                </a:solidFill>
                <a:cs typeface="Arial" charset="0"/>
              </a:rPr>
              <a:t> </a:t>
            </a:r>
            <a:r>
              <a:rPr lang="en-US" sz="2400" i="1" dirty="0" err="1">
                <a:solidFill>
                  <a:schemeClr val="accent1">
                    <a:lumMod val="50000"/>
                  </a:schemeClr>
                </a:solidFill>
                <a:cs typeface="Arial" charset="0"/>
              </a:rPr>
              <a:t>cho</a:t>
            </a:r>
            <a:r>
              <a:rPr lang="en-US" sz="2400" i="1" dirty="0">
                <a:solidFill>
                  <a:schemeClr val="accent1">
                    <a:lumMod val="50000"/>
                  </a:schemeClr>
                </a:solidFill>
                <a:cs typeface="Arial" charset="0"/>
              </a:rPr>
              <a:t> </a:t>
            </a:r>
            <a:r>
              <a:rPr lang="en-US" sz="2400" i="1" dirty="0" err="1">
                <a:solidFill>
                  <a:schemeClr val="accent1">
                    <a:lumMod val="50000"/>
                  </a:schemeClr>
                </a:solidFill>
                <a:cs typeface="Arial" charset="0"/>
              </a:rPr>
              <a:t>sinh</a:t>
            </a:r>
            <a:r>
              <a:rPr lang="en-US" sz="2400" i="1" dirty="0">
                <a:solidFill>
                  <a:schemeClr val="accent1">
                    <a:lumMod val="50000"/>
                  </a:schemeClr>
                </a:solidFill>
                <a:cs typeface="Arial" charset="0"/>
              </a:rPr>
              <a:t> </a:t>
            </a:r>
            <a:r>
              <a:rPr lang="en-US" sz="2400" i="1" dirty="0" err="1">
                <a:solidFill>
                  <a:schemeClr val="accent1">
                    <a:lumMod val="50000"/>
                  </a:schemeClr>
                </a:solidFill>
                <a:cs typeface="Arial" charset="0"/>
              </a:rPr>
              <a:t>viên</a:t>
            </a:r>
            <a:r>
              <a:rPr lang="en-US" sz="2400" i="1" dirty="0">
                <a:solidFill>
                  <a:schemeClr val="accent1">
                    <a:lumMod val="50000"/>
                  </a:schemeClr>
                </a:solidFill>
                <a:cs typeface="Arial" charset="0"/>
              </a:rPr>
              <a:t> K23)</a:t>
            </a:r>
            <a:endParaRPr lang="en-US" sz="2400" dirty="0">
              <a:solidFill>
                <a:schemeClr val="accent1">
                  <a:lumMod val="50000"/>
                </a:schemeClr>
              </a:solidFill>
            </a:endParaRPr>
          </a:p>
          <a:p>
            <a:endParaRPr lang="en-US" dirty="0"/>
          </a:p>
        </p:txBody>
      </p:sp>
    </p:spTree>
    <p:extLst>
      <p:ext uri="{BB962C8B-B14F-4D97-AF65-F5344CB8AC3E}">
        <p14:creationId xmlns:p14="http://schemas.microsoft.com/office/powerpoint/2010/main" val="339203841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Phạm vi yêu cầu bài toán thực tập</a:t>
            </a:r>
          </a:p>
        </p:txBody>
      </p:sp>
      <p:sp>
        <p:nvSpPr>
          <p:cNvPr id="4" name="Content Placeholder 3"/>
          <p:cNvSpPr>
            <a:spLocks noGrp="1"/>
          </p:cNvSpPr>
          <p:nvPr>
            <p:ph idx="1"/>
          </p:nvPr>
        </p:nvSpPr>
        <p:spPr/>
        <p:txBody>
          <a:bodyPr/>
          <a:lstStyle/>
          <a:p>
            <a:pPr algn="just">
              <a:spcAft>
                <a:spcPts val="0"/>
              </a:spcAft>
            </a:pPr>
            <a:r>
              <a:rPr lang="en-US" sz="2400"/>
              <a:t>Đối với chuyên đề thực tập</a:t>
            </a:r>
          </a:p>
          <a:p>
            <a:pPr marL="738188" lvl="1" indent="-280988" algn="just">
              <a:spcAft>
                <a:spcPts val="0"/>
              </a:spcAft>
            </a:pPr>
            <a:r>
              <a:rPr lang="en-US" sz="2000"/>
              <a:t>Nội dung nghiên cứu phải có tính </a:t>
            </a:r>
            <a:r>
              <a:rPr lang="en-US" sz="2000">
                <a:solidFill>
                  <a:srgbClr val="FF0000"/>
                </a:solidFill>
              </a:rPr>
              <a:t>ứng dụng </a:t>
            </a:r>
            <a:r>
              <a:rPr lang="en-US" sz="2000"/>
              <a:t>trong</a:t>
            </a:r>
            <a:r>
              <a:rPr lang="en-US"/>
              <a:t> </a:t>
            </a:r>
            <a:r>
              <a:rPr lang="en-US" sz="2000">
                <a:solidFill>
                  <a:srgbClr val="FF0000"/>
                </a:solidFill>
              </a:rPr>
              <a:t>thực tế.</a:t>
            </a:r>
          </a:p>
          <a:p>
            <a:pPr marL="738188" lvl="1" indent="-280988" algn="just">
              <a:spcAft>
                <a:spcPts val="0"/>
              </a:spcAft>
            </a:pPr>
            <a:r>
              <a:rPr lang="pt-BR" sz="2000"/>
              <a:t>Có khả năng nhận định vấn đề, biết vận dụng các kiến thức đã được trang bị vào việc phân tích bài toán, </a:t>
            </a:r>
            <a:r>
              <a:rPr lang="en-US" sz="2000">
                <a:solidFill>
                  <a:srgbClr val="FF0000"/>
                </a:solidFill>
              </a:rPr>
              <a:t>đề xuất </a:t>
            </a:r>
            <a:r>
              <a:rPr lang="en-US" sz="2000"/>
              <a:t>giải pháp và/hoặc </a:t>
            </a:r>
            <a:r>
              <a:rPr lang="en-US" sz="2000">
                <a:solidFill>
                  <a:srgbClr val="FF0000"/>
                </a:solidFill>
              </a:rPr>
              <a:t>xây dựng giải pháp </a:t>
            </a:r>
            <a:r>
              <a:rPr lang="en-US" sz="2000"/>
              <a:t>để giải quyết </a:t>
            </a:r>
            <a:r>
              <a:rPr lang="en-US" sz="2000">
                <a:solidFill>
                  <a:srgbClr val="FF0000"/>
                </a:solidFill>
              </a:rPr>
              <a:t>một nhiệm vụ cụ thể </a:t>
            </a:r>
            <a:r>
              <a:rPr lang="en-US" sz="2000"/>
              <a:t>trong chuỗi các nhiệm vụ tổng thể của bài toán cần thực hiện.</a:t>
            </a:r>
          </a:p>
          <a:p>
            <a:pPr marL="738188" lvl="1" indent="-280988" algn="just">
              <a:spcAft>
                <a:spcPts val="0"/>
              </a:spcAft>
            </a:pPr>
            <a:r>
              <a:rPr lang="en-US" sz="2000">
                <a:solidFill>
                  <a:srgbClr val="FF0000"/>
                </a:solidFill>
              </a:rPr>
              <a:t>Khuyến khích </a:t>
            </a:r>
            <a:r>
              <a:rPr lang="en-US" sz="2000"/>
              <a:t>có sản phẩm cụ thể.</a:t>
            </a:r>
          </a:p>
          <a:p>
            <a:endParaRPr lang="en-US"/>
          </a:p>
        </p:txBody>
      </p:sp>
    </p:spTree>
    <p:extLst>
      <p:ext uri="{BB962C8B-B14F-4D97-AF65-F5344CB8AC3E}">
        <p14:creationId xmlns:p14="http://schemas.microsoft.com/office/powerpoint/2010/main" val="3177864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5- Doanh nghiệp – Sinh viên – Nhà trường </a:t>
            </a:r>
          </a:p>
        </p:txBody>
      </p:sp>
      <p:graphicFrame>
        <p:nvGraphicFramePr>
          <p:cNvPr id="5" name="Diagram 4"/>
          <p:cNvGraphicFramePr/>
          <p:nvPr>
            <p:extLst>
              <p:ext uri="{D42A27DB-BD31-4B8C-83A1-F6EECF244321}">
                <p14:modId xmlns:p14="http://schemas.microsoft.com/office/powerpoint/2010/main" val="2199418924"/>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0771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Vai trò của Doanh nghiệp</a:t>
            </a:r>
          </a:p>
        </p:txBody>
      </p:sp>
      <p:sp>
        <p:nvSpPr>
          <p:cNvPr id="9" name="Content Placeholder 8"/>
          <p:cNvSpPr>
            <a:spLocks noGrp="1"/>
          </p:cNvSpPr>
          <p:nvPr>
            <p:ph idx="1"/>
          </p:nvPr>
        </p:nvSpPr>
        <p:spPr>
          <a:xfrm>
            <a:off x="539552" y="1196752"/>
            <a:ext cx="8229600" cy="5248275"/>
          </a:xfrm>
        </p:spPr>
        <p:txBody>
          <a:bodyPr/>
          <a:lstStyle/>
          <a:p>
            <a:pPr lvl="1" algn="just"/>
            <a:r>
              <a:rPr lang="en-US" sz="2000"/>
              <a:t>Tiếp nhận và ký xác nhận tại Giấy giới thiệu thực tập cho sinh viên (theo mẫu).</a:t>
            </a:r>
          </a:p>
          <a:p>
            <a:pPr lvl="1" algn="just"/>
            <a:r>
              <a:rPr lang="en-US" sz="2000"/>
              <a:t>Cung cấp </a:t>
            </a:r>
            <a:r>
              <a:rPr lang="en-US" sz="2000">
                <a:solidFill>
                  <a:srgbClr val="FF0000"/>
                </a:solidFill>
              </a:rPr>
              <a:t>bài toán </a:t>
            </a:r>
            <a:r>
              <a:rPr lang="en-US" sz="2000"/>
              <a:t>và các yêu cầu cần thực hiện cho sinh viên.</a:t>
            </a:r>
          </a:p>
          <a:p>
            <a:pPr lvl="1" algn="just"/>
            <a:r>
              <a:rPr lang="en-US" sz="2000"/>
              <a:t>Cung cấp </a:t>
            </a:r>
            <a:r>
              <a:rPr lang="en-US" sz="2000">
                <a:solidFill>
                  <a:srgbClr val="FF0000"/>
                </a:solidFill>
              </a:rPr>
              <a:t>môi trường làm việc thực tế</a:t>
            </a:r>
            <a:r>
              <a:rPr lang="en-US" sz="2000"/>
              <a:t> cho sinh viên. </a:t>
            </a:r>
          </a:p>
          <a:p>
            <a:pPr lvl="1" algn="just"/>
            <a:r>
              <a:rPr lang="en-US" sz="2000"/>
              <a:t>Cử cán bộ hướng dẫn sinh viên trong quá trình thực tập.</a:t>
            </a:r>
          </a:p>
          <a:p>
            <a:pPr lvl="1" algn="just"/>
            <a:r>
              <a:rPr lang="en-US" sz="2000">
                <a:solidFill>
                  <a:srgbClr val="FF0000"/>
                </a:solidFill>
              </a:rPr>
              <a:t>Trao đổi </a:t>
            </a:r>
            <a:r>
              <a:rPr lang="en-US" sz="2000"/>
              <a:t>với khoa về kết quả thực hiện cũng như những vấn đề phát sinh, những khó khăn cần giải quyết trong quá trình sinh viên thực tập tại doanh nghiệp.</a:t>
            </a:r>
          </a:p>
          <a:p>
            <a:pPr lvl="1" algn="just"/>
            <a:r>
              <a:rPr lang="en-US" sz="2000"/>
              <a:t>Cuối kỳ thực tập viết </a:t>
            </a:r>
            <a:r>
              <a:rPr lang="en-US" sz="2000">
                <a:solidFill>
                  <a:srgbClr val="FF0000"/>
                </a:solidFill>
              </a:rPr>
              <a:t>nhận xét </a:t>
            </a:r>
            <a:r>
              <a:rPr lang="en-US" sz="2000"/>
              <a:t>đánh giá ý thức thực hiện, kết quả thực hiện của sinh viên trong quá trình thực tập tại doanh nghiệp.</a:t>
            </a:r>
          </a:p>
        </p:txBody>
      </p:sp>
    </p:spTree>
    <p:extLst>
      <p:ext uri="{BB962C8B-B14F-4D97-AF65-F5344CB8AC3E}">
        <p14:creationId xmlns:p14="http://schemas.microsoft.com/office/powerpoint/2010/main" val="2199304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Nhiệm vụ của Sinh viên</a:t>
            </a:r>
          </a:p>
        </p:txBody>
      </p:sp>
      <p:sp>
        <p:nvSpPr>
          <p:cNvPr id="9" name="Content Placeholder 8"/>
          <p:cNvSpPr>
            <a:spLocks noGrp="1"/>
          </p:cNvSpPr>
          <p:nvPr>
            <p:ph idx="1"/>
          </p:nvPr>
        </p:nvSpPr>
        <p:spPr>
          <a:xfrm>
            <a:off x="539552" y="1196752"/>
            <a:ext cx="8229600" cy="5248275"/>
          </a:xfrm>
        </p:spPr>
        <p:txBody>
          <a:bodyPr/>
          <a:lstStyle/>
          <a:p>
            <a:pPr lvl="1" algn="just"/>
            <a:r>
              <a:rPr lang="en-US" sz="2000">
                <a:solidFill>
                  <a:srgbClr val="FF0000"/>
                </a:solidFill>
              </a:rPr>
              <a:t>Chủ động xây dựng </a:t>
            </a:r>
            <a:r>
              <a:rPr lang="en-US" sz="2000">
                <a:solidFill>
                  <a:srgbClr val="000099"/>
                </a:solidFill>
              </a:rPr>
              <a:t>kế hoạch thực tập cụ thể của cá nhân, phấn đấu thực hiện tốt các nhiệm vụ được giao trong đợt thực tập.</a:t>
            </a:r>
          </a:p>
          <a:p>
            <a:pPr lvl="1" algn="just"/>
            <a:r>
              <a:rPr lang="vi-VN" sz="2000">
                <a:solidFill>
                  <a:srgbClr val="000099"/>
                </a:solidFill>
              </a:rPr>
              <a:t>Phục tùng sự chỉ đạo, hướng dẫn của </a:t>
            </a:r>
            <a:r>
              <a:rPr lang="en-US" sz="2000">
                <a:solidFill>
                  <a:srgbClr val="000099"/>
                </a:solidFill>
              </a:rPr>
              <a:t>Cán bộ hướng dẫn và G</a:t>
            </a:r>
            <a:r>
              <a:rPr lang="vi-VN" sz="2000">
                <a:solidFill>
                  <a:srgbClr val="000099"/>
                </a:solidFill>
              </a:rPr>
              <a:t>iảng viên, phát huy tính </a:t>
            </a:r>
            <a:r>
              <a:rPr lang="vi-VN" sz="2000">
                <a:solidFill>
                  <a:srgbClr val="FF0000"/>
                </a:solidFill>
                <a:cs typeface="Calibri" pitchFamily="34" charset="0"/>
              </a:rPr>
              <a:t>độc lập, sáng tạo </a:t>
            </a:r>
            <a:r>
              <a:rPr lang="vi-VN" sz="2000">
                <a:solidFill>
                  <a:srgbClr val="000099"/>
                </a:solidFill>
              </a:rPr>
              <a:t>trong quá trình </a:t>
            </a:r>
            <a:r>
              <a:rPr lang="en-US" sz="2000">
                <a:solidFill>
                  <a:srgbClr val="000099"/>
                </a:solidFill>
              </a:rPr>
              <a:t>thực tập</a:t>
            </a:r>
            <a:r>
              <a:rPr lang="vi-VN" sz="2000">
                <a:solidFill>
                  <a:srgbClr val="000099"/>
                </a:solidFill>
              </a:rPr>
              <a:t>. </a:t>
            </a:r>
            <a:endParaRPr lang="en-US" sz="2000"/>
          </a:p>
          <a:p>
            <a:pPr lvl="1" algn="just"/>
            <a:r>
              <a:rPr lang="en-US" sz="2000">
                <a:solidFill>
                  <a:srgbClr val="000099"/>
                </a:solidFill>
              </a:rPr>
              <a:t>Có tinh thần </a:t>
            </a:r>
            <a:r>
              <a:rPr lang="en-US" sz="2000">
                <a:solidFill>
                  <a:srgbClr val="FF0000"/>
                </a:solidFill>
              </a:rPr>
              <a:t>cầu thị</a:t>
            </a:r>
            <a:r>
              <a:rPr lang="en-US" sz="2000">
                <a:solidFill>
                  <a:srgbClr val="000099"/>
                </a:solidFill>
              </a:rPr>
              <a:t>, </a:t>
            </a:r>
            <a:r>
              <a:rPr lang="en-US" sz="2000">
                <a:solidFill>
                  <a:srgbClr val="FF0000"/>
                </a:solidFill>
              </a:rPr>
              <a:t>ham học hỏi, </a:t>
            </a:r>
            <a:r>
              <a:rPr lang="en-US" sz="2000">
                <a:solidFill>
                  <a:srgbClr val="000099"/>
                </a:solidFill>
              </a:rPr>
              <a:t>tích cực tìm đọc tài liệu, nghiên cứu các thông tin liên quan tới bài toán thực tập.</a:t>
            </a:r>
          </a:p>
          <a:p>
            <a:pPr lvl="1" algn="just"/>
            <a:r>
              <a:rPr lang="en-US" sz="2000">
                <a:solidFill>
                  <a:srgbClr val="000099"/>
                </a:solidFill>
              </a:rPr>
              <a:t>Có ý thức giữ gìn và phát triển </a:t>
            </a:r>
            <a:r>
              <a:rPr lang="en-US" sz="2000">
                <a:solidFill>
                  <a:srgbClr val="FF0000"/>
                </a:solidFill>
              </a:rPr>
              <a:t>thương hiệu</a:t>
            </a:r>
            <a:r>
              <a:rPr lang="en-US" sz="2000">
                <a:solidFill>
                  <a:srgbClr val="000099"/>
                </a:solidFill>
              </a:rPr>
              <a:t>, </a:t>
            </a:r>
            <a:r>
              <a:rPr lang="en-US" sz="2000">
                <a:solidFill>
                  <a:srgbClr val="FF0000"/>
                </a:solidFill>
              </a:rPr>
              <a:t>uy tín </a:t>
            </a:r>
            <a:r>
              <a:rPr lang="en-US" sz="2000">
                <a:solidFill>
                  <a:srgbClr val="000099"/>
                </a:solidFill>
              </a:rPr>
              <a:t>của Khoa của Học viện cũng như của Đơn vị thực tập.</a:t>
            </a:r>
            <a:endParaRPr lang="en-US" sz="2000"/>
          </a:p>
          <a:p>
            <a:pPr lvl="1" algn="just"/>
            <a:r>
              <a:rPr lang="en-US" sz="2000">
                <a:solidFill>
                  <a:srgbClr val="FF0000"/>
                </a:solidFill>
              </a:rPr>
              <a:t>Ghi chép </a:t>
            </a:r>
            <a:r>
              <a:rPr lang="en-US" sz="2000">
                <a:solidFill>
                  <a:srgbClr val="000099"/>
                </a:solidFill>
              </a:rPr>
              <a:t>vào sổ </a:t>
            </a:r>
            <a:r>
              <a:rPr lang="en-US" sz="2000">
                <a:solidFill>
                  <a:srgbClr val="FF0000"/>
                </a:solidFill>
              </a:rPr>
              <a:t>"Nhật kí thực tập" </a:t>
            </a:r>
            <a:r>
              <a:rPr lang="en-US" sz="2000">
                <a:solidFill>
                  <a:srgbClr val="000099"/>
                </a:solidFill>
              </a:rPr>
              <a:t>các nội dung, tư liệu, kết quả nghiên cứu và tiến độ thực hiện các mục tiêu theo từng giai đoạn thực tập.</a:t>
            </a:r>
          </a:p>
          <a:p>
            <a:pPr lvl="1" algn="just"/>
            <a:r>
              <a:rPr lang="vi-VN" sz="2000">
                <a:solidFill>
                  <a:srgbClr val="000099"/>
                </a:solidFill>
              </a:rPr>
              <a:t>Định kì</a:t>
            </a:r>
            <a:r>
              <a:rPr lang="vi-VN" sz="2000">
                <a:cs typeface="Calibri" pitchFamily="34" charset="0"/>
              </a:rPr>
              <a:t> </a:t>
            </a:r>
            <a:r>
              <a:rPr lang="vi-VN" sz="2000">
                <a:solidFill>
                  <a:srgbClr val="FF0000"/>
                </a:solidFill>
                <a:cs typeface="Calibri" pitchFamily="34" charset="0"/>
              </a:rPr>
              <a:t>báo cáo </a:t>
            </a:r>
            <a:r>
              <a:rPr lang="vi-VN" sz="2000">
                <a:solidFill>
                  <a:srgbClr val="000099"/>
                </a:solidFill>
              </a:rPr>
              <a:t>với </a:t>
            </a:r>
            <a:r>
              <a:rPr lang="en-US" sz="2000">
                <a:solidFill>
                  <a:srgbClr val="000099"/>
                </a:solidFill>
              </a:rPr>
              <a:t>GV</a:t>
            </a:r>
            <a:r>
              <a:rPr lang="vi-VN" sz="2000">
                <a:solidFill>
                  <a:srgbClr val="000099"/>
                </a:solidFill>
              </a:rPr>
              <a:t> </a:t>
            </a:r>
            <a:r>
              <a:rPr lang="en-US" sz="2000">
                <a:solidFill>
                  <a:srgbClr val="000099"/>
                </a:solidFill>
              </a:rPr>
              <a:t>hướng dẫn</a:t>
            </a:r>
            <a:r>
              <a:rPr lang="vi-VN" sz="2000">
                <a:solidFill>
                  <a:srgbClr val="000099"/>
                </a:solidFill>
              </a:rPr>
              <a:t> về </a:t>
            </a:r>
            <a:r>
              <a:rPr lang="vi-VN" sz="2000">
                <a:solidFill>
                  <a:srgbClr val="FF0000"/>
                </a:solidFill>
                <a:cs typeface="Calibri" pitchFamily="34" charset="0"/>
              </a:rPr>
              <a:t>tiến độ </a:t>
            </a:r>
            <a:r>
              <a:rPr lang="en-US" sz="2000">
                <a:solidFill>
                  <a:srgbClr val="FF0000"/>
                </a:solidFill>
                <a:cs typeface="Calibri" pitchFamily="34" charset="0"/>
              </a:rPr>
              <a:t>công việc</a:t>
            </a:r>
            <a:r>
              <a:rPr lang="vi-VN" sz="2000">
                <a:solidFill>
                  <a:srgbClr val="000099"/>
                </a:solidFill>
              </a:rPr>
              <a:t>,</a:t>
            </a:r>
            <a:r>
              <a:rPr lang="en-US" sz="2000">
                <a:solidFill>
                  <a:srgbClr val="000099"/>
                </a:solidFill>
              </a:rPr>
              <a:t> kết quả đạt được và</a:t>
            </a:r>
            <a:r>
              <a:rPr lang="vi-VN" sz="2000">
                <a:solidFill>
                  <a:srgbClr val="000099"/>
                </a:solidFill>
              </a:rPr>
              <a:t> những </a:t>
            </a:r>
            <a:r>
              <a:rPr lang="en-US" sz="2000">
                <a:solidFill>
                  <a:srgbClr val="000099"/>
                </a:solidFill>
              </a:rPr>
              <a:t>vấn đề khó khăn </a:t>
            </a:r>
            <a:r>
              <a:rPr lang="vi-VN" sz="2000">
                <a:solidFill>
                  <a:srgbClr val="000099"/>
                </a:solidFill>
              </a:rPr>
              <a:t>để đi đến thống nhất về phương pháp, giải pháp </a:t>
            </a:r>
            <a:r>
              <a:rPr lang="en-US" sz="2000">
                <a:solidFill>
                  <a:srgbClr val="000099"/>
                </a:solidFill>
              </a:rPr>
              <a:t>thực hiện.</a:t>
            </a:r>
            <a:endParaRPr lang="en-US" sz="2000"/>
          </a:p>
          <a:p>
            <a:pPr lvl="1" algn="just"/>
            <a:r>
              <a:rPr lang="en-US" sz="2000">
                <a:solidFill>
                  <a:srgbClr val="000099"/>
                </a:solidFill>
              </a:rPr>
              <a:t>Thực hiện viết và nộp chuyên đề/khóa luận </a:t>
            </a:r>
            <a:r>
              <a:rPr lang="en-US" sz="2000">
                <a:solidFill>
                  <a:srgbClr val="FF0000"/>
                </a:solidFill>
                <a:cs typeface="Calibri" pitchFamily="34" charset="0"/>
              </a:rPr>
              <a:t>đúng thời hạn</a:t>
            </a:r>
            <a:r>
              <a:rPr lang="en-US" sz="2000">
                <a:cs typeface="Calibri" pitchFamily="34" charset="0"/>
              </a:rPr>
              <a:t>.</a:t>
            </a:r>
          </a:p>
        </p:txBody>
      </p:sp>
    </p:spTree>
    <p:extLst>
      <p:ext uri="{BB962C8B-B14F-4D97-AF65-F5344CB8AC3E}">
        <p14:creationId xmlns:p14="http://schemas.microsoft.com/office/powerpoint/2010/main" val="751107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Nhiệm vụ của Giảng viên hướng dẫn</a:t>
            </a:r>
          </a:p>
        </p:txBody>
      </p:sp>
      <p:sp>
        <p:nvSpPr>
          <p:cNvPr id="9" name="Content Placeholder 8"/>
          <p:cNvSpPr>
            <a:spLocks noGrp="1"/>
          </p:cNvSpPr>
          <p:nvPr>
            <p:ph idx="1"/>
          </p:nvPr>
        </p:nvSpPr>
        <p:spPr>
          <a:xfrm>
            <a:off x="539552" y="1196752"/>
            <a:ext cx="8229600" cy="5248275"/>
          </a:xfrm>
        </p:spPr>
        <p:txBody>
          <a:bodyPr/>
          <a:lstStyle/>
          <a:p>
            <a:pPr lvl="1" algn="just"/>
            <a:r>
              <a:rPr lang="en-US" sz="2000">
                <a:solidFill>
                  <a:srgbClr val="FF0000"/>
                </a:solidFill>
              </a:rPr>
              <a:t>Trao đổi với Đơn vị thực tập </a:t>
            </a:r>
            <a:r>
              <a:rPr lang="en-US" sz="2000">
                <a:solidFill>
                  <a:srgbClr val="000099"/>
                </a:solidFill>
              </a:rPr>
              <a:t>thống nhất bài toán thực hiện (nếu cần) sao cho phù hợp với chuyên ngành đào tạo và đơn vị thực tập.</a:t>
            </a:r>
            <a:endParaRPr lang="en-US" sz="2000"/>
          </a:p>
          <a:p>
            <a:pPr lvl="1" algn="just"/>
            <a:r>
              <a:rPr lang="en-US" sz="2000">
                <a:solidFill>
                  <a:srgbClr val="000099"/>
                </a:solidFill>
                <a:latin typeface="+mj-lt"/>
              </a:rPr>
              <a:t>Duyệt đề cương sơ bộ, đề cương chi tiết. </a:t>
            </a:r>
          </a:p>
          <a:p>
            <a:pPr lvl="1" algn="just"/>
            <a:r>
              <a:rPr lang="en-US" sz="2000"/>
              <a:t>Thường xuyên</a:t>
            </a:r>
            <a:r>
              <a:rPr lang="en-US" sz="2000">
                <a:solidFill>
                  <a:srgbClr val="000099"/>
                </a:solidFill>
                <a:latin typeface="+mj-lt"/>
              </a:rPr>
              <a:t> </a:t>
            </a:r>
            <a:r>
              <a:rPr lang="en-US" sz="2000">
                <a:solidFill>
                  <a:srgbClr val="FF0000"/>
                </a:solidFill>
              </a:rPr>
              <a:t>kiểm tra </a:t>
            </a:r>
            <a:r>
              <a:rPr lang="en-US" sz="2000">
                <a:solidFill>
                  <a:srgbClr val="000099"/>
                </a:solidFill>
                <a:latin typeface="+mj-lt"/>
              </a:rPr>
              <a:t>việc thực hiện nội quy, </a:t>
            </a:r>
            <a:r>
              <a:rPr lang="en-US" sz="2000"/>
              <a:t>công việc thực hiện </a:t>
            </a:r>
            <a:r>
              <a:rPr lang="en-US" sz="2000">
                <a:solidFill>
                  <a:srgbClr val="000099"/>
                </a:solidFill>
                <a:latin typeface="+mj-lt"/>
              </a:rPr>
              <a:t>và kết quả thực tập của SV. </a:t>
            </a:r>
          </a:p>
          <a:p>
            <a:pPr lvl="1" algn="just"/>
            <a:r>
              <a:rPr lang="en-US" sz="2000">
                <a:solidFill>
                  <a:srgbClr val="FF0000"/>
                </a:solidFill>
              </a:rPr>
              <a:t>Phối hợp </a:t>
            </a:r>
            <a:r>
              <a:rPr lang="en-US" sz="2000"/>
              <a:t>với đơn vị thực tập hướng dẫn sinh viên giải quyết các vấn đề khó khăn trong quá trình thực tập.</a:t>
            </a:r>
            <a:endParaRPr lang="en-US" sz="2000">
              <a:solidFill>
                <a:srgbClr val="000099"/>
              </a:solidFill>
              <a:latin typeface="+mj-lt"/>
            </a:endParaRPr>
          </a:p>
          <a:p>
            <a:pPr lvl="1" algn="just"/>
            <a:r>
              <a:rPr lang="en-US" sz="2000"/>
              <a:t>Hướng dẫn SV viết báo cáo thực tập theo đúng thời gian và nội dung thực tập.</a:t>
            </a:r>
            <a:endParaRPr lang="en-US" sz="2000">
              <a:solidFill>
                <a:srgbClr val="000099"/>
              </a:solidFill>
              <a:latin typeface="+mj-lt"/>
            </a:endParaRPr>
          </a:p>
          <a:p>
            <a:pPr lvl="1" algn="just"/>
            <a:r>
              <a:rPr lang="en-US" sz="2000">
                <a:solidFill>
                  <a:srgbClr val="000099"/>
                </a:solidFill>
                <a:latin typeface="+mj-lt"/>
              </a:rPr>
              <a:t>Chịu trách nhiệm trước Khoa về các vấn đề của SV liên quan đến nhiệm vụ thực tập, trong trường hợp đặc biệt cần báo cáo kịp thời để có hướng giải quyết. </a:t>
            </a:r>
          </a:p>
          <a:p>
            <a:pPr lvl="1" algn="just"/>
            <a:r>
              <a:rPr lang="en-US" sz="2000">
                <a:solidFill>
                  <a:srgbClr val="FF0000"/>
                </a:solidFill>
              </a:rPr>
              <a:t>Chấm và gửi điểm </a:t>
            </a:r>
            <a:r>
              <a:rPr lang="en-US" sz="2000">
                <a:solidFill>
                  <a:srgbClr val="000099"/>
                </a:solidFill>
                <a:latin typeface="+mj-lt"/>
              </a:rPr>
              <a:t>đánh giá quá trình thực hiện nhiệm vụ của SV theo đúng quy định. </a:t>
            </a:r>
          </a:p>
          <a:p>
            <a:endParaRPr lang="en-US"/>
          </a:p>
        </p:txBody>
      </p:sp>
    </p:spTree>
    <p:extLst>
      <p:ext uri="{BB962C8B-B14F-4D97-AF65-F5344CB8AC3E}">
        <p14:creationId xmlns:p14="http://schemas.microsoft.com/office/powerpoint/2010/main" val="1535013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6. Các mốc thời gian thực hiện</a:t>
            </a:r>
          </a:p>
        </p:txBody>
      </p:sp>
      <p:sp>
        <p:nvSpPr>
          <p:cNvPr id="9" name="Content Placeholder 8"/>
          <p:cNvSpPr>
            <a:spLocks noGrp="1"/>
          </p:cNvSpPr>
          <p:nvPr>
            <p:ph idx="1"/>
          </p:nvPr>
        </p:nvSpPr>
        <p:spPr>
          <a:xfrm>
            <a:off x="539552" y="1196752"/>
            <a:ext cx="8229600" cy="5400600"/>
          </a:xfrm>
        </p:spPr>
        <p:txBody>
          <a:bodyPr/>
          <a:lstStyle/>
          <a:p>
            <a:pPr lvl="1" algn="just"/>
            <a:r>
              <a:rPr lang="en-US" sz="2000" dirty="0">
                <a:solidFill>
                  <a:srgbClr val="000099"/>
                </a:solidFill>
              </a:rPr>
              <a:t>01/2024: Khoa </a:t>
            </a:r>
            <a:r>
              <a:rPr lang="en-US" sz="2000" dirty="0" err="1">
                <a:solidFill>
                  <a:srgbClr val="000099"/>
                </a:solidFill>
              </a:rPr>
              <a:t>kết</a:t>
            </a:r>
            <a:r>
              <a:rPr lang="en-US" sz="2000" dirty="0">
                <a:solidFill>
                  <a:srgbClr val="000099"/>
                </a:solidFill>
              </a:rPr>
              <a:t> </a:t>
            </a:r>
            <a:r>
              <a:rPr lang="en-US" sz="2000" dirty="0" err="1">
                <a:solidFill>
                  <a:srgbClr val="000099"/>
                </a:solidFill>
              </a:rPr>
              <a:t>nối</a:t>
            </a:r>
            <a:r>
              <a:rPr lang="en-US" sz="2000" dirty="0">
                <a:solidFill>
                  <a:srgbClr val="000099"/>
                </a:solidFill>
              </a:rPr>
              <a:t> </a:t>
            </a:r>
            <a:r>
              <a:rPr lang="en-US" sz="2000" dirty="0" err="1">
                <a:solidFill>
                  <a:srgbClr val="000099"/>
                </a:solidFill>
              </a:rPr>
              <a:t>Doanh</a:t>
            </a:r>
            <a:r>
              <a:rPr lang="en-US" sz="2000" dirty="0">
                <a:solidFill>
                  <a:srgbClr val="000099"/>
                </a:solidFill>
              </a:rPr>
              <a:t> </a:t>
            </a:r>
            <a:r>
              <a:rPr lang="en-US" sz="2000" dirty="0" err="1">
                <a:solidFill>
                  <a:srgbClr val="000099"/>
                </a:solidFill>
              </a:rPr>
              <a:t>nghiệp</a:t>
            </a:r>
            <a:r>
              <a:rPr lang="en-US" sz="2000" dirty="0">
                <a:solidFill>
                  <a:srgbClr val="000099"/>
                </a:solidFill>
              </a:rPr>
              <a:t> </a:t>
            </a:r>
            <a:r>
              <a:rPr lang="en-US" sz="2000" dirty="0" err="1">
                <a:solidFill>
                  <a:srgbClr val="000099"/>
                </a:solidFill>
              </a:rPr>
              <a:t>tuyển</a:t>
            </a:r>
            <a:r>
              <a:rPr lang="en-US" sz="2000" dirty="0">
                <a:solidFill>
                  <a:srgbClr val="000099"/>
                </a:solidFill>
              </a:rPr>
              <a:t> </a:t>
            </a:r>
            <a:r>
              <a:rPr lang="en-US" sz="2000" dirty="0" err="1">
                <a:solidFill>
                  <a:srgbClr val="000099"/>
                </a:solidFill>
              </a:rPr>
              <a:t>dụng</a:t>
            </a:r>
            <a:r>
              <a:rPr lang="en-US" sz="2000" dirty="0">
                <a:solidFill>
                  <a:srgbClr val="000099"/>
                </a:solidFill>
              </a:rPr>
              <a:t> </a:t>
            </a:r>
            <a:r>
              <a:rPr lang="en-US" sz="2000" dirty="0" err="1">
                <a:solidFill>
                  <a:srgbClr val="000099"/>
                </a:solidFill>
              </a:rPr>
              <a:t>vị</a:t>
            </a:r>
            <a:r>
              <a:rPr lang="en-US" sz="2000" dirty="0">
                <a:solidFill>
                  <a:srgbClr val="000099"/>
                </a:solidFill>
              </a:rPr>
              <a:t> </a:t>
            </a:r>
            <a:r>
              <a:rPr lang="en-US" sz="2000" dirty="0" err="1">
                <a:solidFill>
                  <a:srgbClr val="000099"/>
                </a:solidFill>
              </a:rPr>
              <a:t>trí</a:t>
            </a:r>
            <a:r>
              <a:rPr lang="en-US" sz="2000" dirty="0">
                <a:solidFill>
                  <a:srgbClr val="000099"/>
                </a:solidFill>
              </a:rPr>
              <a:t> </a:t>
            </a:r>
            <a:r>
              <a:rPr lang="en-US" sz="2000" dirty="0" err="1">
                <a:solidFill>
                  <a:srgbClr val="000099"/>
                </a:solidFill>
              </a:rPr>
              <a:t>thực</a:t>
            </a:r>
            <a:r>
              <a:rPr lang="en-US" sz="2000" dirty="0">
                <a:solidFill>
                  <a:srgbClr val="000099"/>
                </a:solidFill>
              </a:rPr>
              <a:t> </a:t>
            </a:r>
            <a:r>
              <a:rPr lang="en-US" sz="2000" dirty="0" err="1">
                <a:solidFill>
                  <a:srgbClr val="000099"/>
                </a:solidFill>
              </a:rPr>
              <a:t>tập</a:t>
            </a:r>
            <a:r>
              <a:rPr lang="en-US" sz="2000" dirty="0">
                <a:solidFill>
                  <a:srgbClr val="000099"/>
                </a:solidFill>
              </a:rPr>
              <a:t> </a:t>
            </a:r>
            <a:r>
              <a:rPr lang="en-US" sz="2000" dirty="0" err="1">
                <a:solidFill>
                  <a:srgbClr val="000099"/>
                </a:solidFill>
              </a:rPr>
              <a:t>cho</a:t>
            </a:r>
            <a:r>
              <a:rPr lang="en-US" sz="2000" dirty="0">
                <a:solidFill>
                  <a:srgbClr val="000099"/>
                </a:solidFill>
              </a:rPr>
              <a:t> </a:t>
            </a:r>
            <a:r>
              <a:rPr lang="en-US" sz="2000" dirty="0" err="1">
                <a:solidFill>
                  <a:srgbClr val="000099"/>
                </a:solidFill>
              </a:rPr>
              <a:t>sinh</a:t>
            </a:r>
            <a:r>
              <a:rPr lang="en-US" sz="2000" dirty="0">
                <a:solidFill>
                  <a:srgbClr val="000099"/>
                </a:solidFill>
              </a:rPr>
              <a:t> </a:t>
            </a:r>
            <a:r>
              <a:rPr lang="en-US" sz="2000" dirty="0" err="1">
                <a:solidFill>
                  <a:srgbClr val="000099"/>
                </a:solidFill>
              </a:rPr>
              <a:t>viên</a:t>
            </a:r>
            <a:r>
              <a:rPr lang="en-US" sz="2000" dirty="0">
                <a:solidFill>
                  <a:srgbClr val="000099"/>
                </a:solidFill>
              </a:rPr>
              <a:t>.</a:t>
            </a:r>
          </a:p>
          <a:p>
            <a:pPr lvl="1" algn="just"/>
            <a:r>
              <a:rPr lang="en-US" sz="2000" dirty="0"/>
              <a:t>23/01-26/01/2024: </a:t>
            </a:r>
            <a:r>
              <a:rPr lang="en-US" sz="2000" dirty="0" err="1"/>
              <a:t>Lớp</a:t>
            </a:r>
            <a:r>
              <a:rPr lang="en-US" sz="2000" dirty="0"/>
              <a:t> </a:t>
            </a:r>
            <a:r>
              <a:rPr lang="en-US" sz="2000" dirty="0" err="1"/>
              <a:t>trưởng</a:t>
            </a:r>
            <a:r>
              <a:rPr lang="en-US" sz="2000" dirty="0"/>
              <a:t> </a:t>
            </a:r>
            <a:r>
              <a:rPr lang="en-US" sz="2000" dirty="0" err="1"/>
              <a:t>nhận</a:t>
            </a:r>
            <a:r>
              <a:rPr lang="en-US" sz="2000" dirty="0"/>
              <a:t> </a:t>
            </a:r>
            <a:r>
              <a:rPr lang="en-US" sz="2000" dirty="0" err="1"/>
              <a:t>Giấy</a:t>
            </a:r>
            <a:r>
              <a:rPr lang="en-US" sz="2000" dirty="0"/>
              <a:t> </a:t>
            </a:r>
            <a:r>
              <a:rPr lang="en-US" sz="2000" dirty="0" err="1"/>
              <a:t>giới</a:t>
            </a:r>
            <a:r>
              <a:rPr lang="en-US" sz="2000" dirty="0"/>
              <a:t> </a:t>
            </a:r>
            <a:r>
              <a:rPr lang="en-US" sz="2000" dirty="0" err="1"/>
              <a:t>thiệu</a:t>
            </a:r>
            <a:r>
              <a:rPr lang="en-US" sz="2000" dirty="0"/>
              <a:t> </a:t>
            </a:r>
            <a:r>
              <a:rPr lang="en-US" sz="2000" dirty="0" err="1"/>
              <a:t>thực</a:t>
            </a:r>
            <a:r>
              <a:rPr lang="en-US" sz="2000" dirty="0"/>
              <a:t> </a:t>
            </a:r>
            <a:r>
              <a:rPr lang="en-US" sz="2000" dirty="0" err="1"/>
              <a:t>tập</a:t>
            </a:r>
            <a:r>
              <a:rPr lang="en-US" sz="2000" dirty="0"/>
              <a:t> </a:t>
            </a:r>
            <a:r>
              <a:rPr lang="en-US" sz="2000" dirty="0" err="1"/>
              <a:t>tại</a:t>
            </a:r>
            <a:r>
              <a:rPr lang="en-US" sz="2000" dirty="0"/>
              <a:t> </a:t>
            </a:r>
            <a:r>
              <a:rPr lang="en-US" sz="2000" dirty="0" err="1"/>
              <a:t>phòng</a:t>
            </a:r>
            <a:r>
              <a:rPr lang="en-US" sz="2000" dirty="0"/>
              <a:t> </a:t>
            </a:r>
            <a:r>
              <a:rPr lang="en-US" sz="2000" dirty="0" err="1"/>
              <a:t>Công</a:t>
            </a:r>
            <a:r>
              <a:rPr lang="en-US" sz="2000" dirty="0"/>
              <a:t> </a:t>
            </a:r>
            <a:r>
              <a:rPr lang="en-US" sz="2000" dirty="0" err="1"/>
              <a:t>tác</a:t>
            </a:r>
            <a:r>
              <a:rPr lang="en-US" sz="2000" dirty="0"/>
              <a:t> </a:t>
            </a:r>
            <a:r>
              <a:rPr lang="en-US" sz="2000" dirty="0" err="1"/>
              <a:t>sinh</a:t>
            </a:r>
            <a:r>
              <a:rPr lang="en-US" sz="2000" dirty="0"/>
              <a:t> </a:t>
            </a:r>
            <a:r>
              <a:rPr lang="en-US" sz="2000" dirty="0" err="1"/>
              <a:t>viên</a:t>
            </a:r>
            <a:r>
              <a:rPr lang="en-US" sz="2000" dirty="0"/>
              <a:t>. </a:t>
            </a:r>
          </a:p>
          <a:p>
            <a:pPr lvl="1" algn="just"/>
            <a:r>
              <a:rPr lang="en-US" sz="2000" dirty="0"/>
              <a:t>27/01-03/02/2024: SV </a:t>
            </a:r>
            <a:r>
              <a:rPr lang="en-US" sz="2000" dirty="0" err="1"/>
              <a:t>xin</a:t>
            </a:r>
            <a:r>
              <a:rPr lang="en-US" sz="2000" dirty="0"/>
              <a:t> </a:t>
            </a:r>
            <a:r>
              <a:rPr lang="en-US" sz="2000" dirty="0" err="1"/>
              <a:t>xác</a:t>
            </a:r>
            <a:r>
              <a:rPr lang="en-US" sz="2000" dirty="0"/>
              <a:t> </a:t>
            </a:r>
            <a:r>
              <a:rPr lang="en-US" sz="2000" dirty="0" err="1"/>
              <a:t>nhận</a:t>
            </a:r>
            <a:r>
              <a:rPr lang="en-US" sz="2000" dirty="0"/>
              <a:t> </a:t>
            </a:r>
            <a:r>
              <a:rPr lang="en-US" sz="2000" dirty="0" err="1"/>
              <a:t>của</a:t>
            </a:r>
            <a:r>
              <a:rPr lang="en-US" sz="2000" dirty="0"/>
              <a:t> ĐVTT </a:t>
            </a:r>
            <a:r>
              <a:rPr lang="en-US" sz="2000" dirty="0" err="1"/>
              <a:t>trên</a:t>
            </a:r>
            <a:r>
              <a:rPr lang="en-US" sz="2000" dirty="0"/>
              <a:t> </a:t>
            </a:r>
            <a:r>
              <a:rPr lang="en-US" sz="2000" dirty="0" err="1"/>
              <a:t>Giấy</a:t>
            </a:r>
            <a:r>
              <a:rPr lang="en-US" sz="2000" dirty="0"/>
              <a:t> </a:t>
            </a:r>
            <a:r>
              <a:rPr lang="en-US" sz="2000" dirty="0" err="1"/>
              <a:t>giới</a:t>
            </a:r>
            <a:r>
              <a:rPr lang="en-US" sz="2000" dirty="0"/>
              <a:t> </a:t>
            </a:r>
            <a:r>
              <a:rPr lang="en-US" sz="2000" dirty="0" err="1"/>
              <a:t>thiệu</a:t>
            </a:r>
            <a:r>
              <a:rPr lang="en-US" sz="2000" dirty="0"/>
              <a:t> </a:t>
            </a:r>
            <a:r>
              <a:rPr lang="en-US" sz="2000" dirty="0" err="1"/>
              <a:t>thực</a:t>
            </a:r>
            <a:r>
              <a:rPr lang="en-US" sz="2000" dirty="0"/>
              <a:t> </a:t>
            </a:r>
            <a:r>
              <a:rPr lang="en-US" sz="2000" dirty="0" err="1"/>
              <a:t>tập</a:t>
            </a:r>
            <a:r>
              <a:rPr lang="en-US" sz="2000" dirty="0"/>
              <a:t> </a:t>
            </a:r>
            <a:r>
              <a:rPr lang="en-US" sz="2000" dirty="0" err="1"/>
              <a:t>và</a:t>
            </a:r>
            <a:r>
              <a:rPr lang="en-US" sz="2000" dirty="0"/>
              <a:t> </a:t>
            </a:r>
            <a:r>
              <a:rPr lang="en-US" sz="2000" dirty="0" err="1"/>
              <a:t>gửi</a:t>
            </a:r>
            <a:r>
              <a:rPr lang="en-US" sz="2000" dirty="0"/>
              <a:t> </a:t>
            </a:r>
            <a:r>
              <a:rPr lang="en-US" sz="2000" dirty="0" err="1"/>
              <a:t>về</a:t>
            </a:r>
            <a:r>
              <a:rPr lang="en-US" sz="2000" dirty="0"/>
              <a:t> </a:t>
            </a:r>
            <a:r>
              <a:rPr lang="en-US" sz="2000" dirty="0" err="1"/>
              <a:t>Phòng</a:t>
            </a:r>
            <a:r>
              <a:rPr lang="en-US" sz="2000" dirty="0"/>
              <a:t> </a:t>
            </a:r>
            <a:r>
              <a:rPr lang="en-US" sz="2000" dirty="0" err="1"/>
              <a:t>Công</a:t>
            </a:r>
            <a:r>
              <a:rPr lang="en-US" sz="2000" dirty="0"/>
              <a:t> </a:t>
            </a:r>
            <a:r>
              <a:rPr lang="en-US" sz="2000" dirty="0" err="1"/>
              <a:t>tác</a:t>
            </a:r>
            <a:r>
              <a:rPr lang="en-US" sz="2000" dirty="0"/>
              <a:t> </a:t>
            </a:r>
            <a:r>
              <a:rPr lang="en-US" sz="2000" dirty="0" err="1"/>
              <a:t>sinh</a:t>
            </a:r>
            <a:r>
              <a:rPr lang="en-US" sz="2000" dirty="0"/>
              <a:t> </a:t>
            </a:r>
            <a:r>
              <a:rPr lang="en-US" sz="2000" dirty="0" err="1"/>
              <a:t>viên</a:t>
            </a:r>
            <a:r>
              <a:rPr lang="en-US" sz="2000" dirty="0"/>
              <a:t>. </a:t>
            </a:r>
          </a:p>
          <a:p>
            <a:pPr lvl="1" algn="just"/>
            <a:r>
              <a:rPr lang="en-US" sz="2000" dirty="0"/>
              <a:t>26/02/2024: </a:t>
            </a:r>
            <a:r>
              <a:rPr lang="en-US" sz="2000" dirty="0" err="1"/>
              <a:t>Học</a:t>
            </a:r>
            <a:r>
              <a:rPr lang="en-US" sz="2000" dirty="0"/>
              <a:t> </a:t>
            </a:r>
            <a:r>
              <a:rPr lang="en-US" sz="2000" dirty="0" err="1"/>
              <a:t>viện</a:t>
            </a:r>
            <a:r>
              <a:rPr lang="en-US" sz="2000" dirty="0"/>
              <a:t> </a:t>
            </a:r>
            <a:r>
              <a:rPr lang="en-US" sz="2000" dirty="0" err="1"/>
              <a:t>công</a:t>
            </a:r>
            <a:r>
              <a:rPr lang="en-US" sz="2000" dirty="0"/>
              <a:t> </a:t>
            </a:r>
            <a:r>
              <a:rPr lang="en-US" sz="2000" dirty="0" err="1"/>
              <a:t>bố</a:t>
            </a:r>
            <a:r>
              <a:rPr lang="en-US" sz="2000" dirty="0"/>
              <a:t> </a:t>
            </a:r>
            <a:r>
              <a:rPr lang="en-US" sz="2000" dirty="0" err="1"/>
              <a:t>danh</a:t>
            </a:r>
            <a:r>
              <a:rPr lang="en-US" sz="2000" dirty="0"/>
              <a:t> </a:t>
            </a:r>
            <a:r>
              <a:rPr lang="en-US" sz="2000" dirty="0" err="1"/>
              <a:t>sách</a:t>
            </a:r>
            <a:r>
              <a:rPr lang="en-US" sz="2000" dirty="0"/>
              <a:t> SV </a:t>
            </a:r>
            <a:r>
              <a:rPr lang="en-US" sz="2000" dirty="0" err="1"/>
              <a:t>viết</a:t>
            </a:r>
            <a:r>
              <a:rPr lang="en-US" sz="2000" dirty="0"/>
              <a:t> </a:t>
            </a:r>
            <a:r>
              <a:rPr lang="en-US" sz="2000" dirty="0" err="1"/>
              <a:t>khóa</a:t>
            </a:r>
            <a:r>
              <a:rPr lang="en-US" sz="2000" dirty="0"/>
              <a:t> </a:t>
            </a:r>
            <a:r>
              <a:rPr lang="en-US" sz="2000" dirty="0" err="1"/>
              <a:t>luận</a:t>
            </a:r>
            <a:r>
              <a:rPr lang="en-US" sz="2000" dirty="0"/>
              <a:t>, </a:t>
            </a:r>
            <a:r>
              <a:rPr lang="en-US" sz="2000" dirty="0" err="1"/>
              <a:t>chuyên</a:t>
            </a:r>
            <a:r>
              <a:rPr lang="en-US" sz="2000" dirty="0"/>
              <a:t> </a:t>
            </a:r>
            <a:r>
              <a:rPr lang="en-US" sz="2000" dirty="0" err="1"/>
              <a:t>đề</a:t>
            </a:r>
            <a:r>
              <a:rPr lang="en-US" sz="2000" dirty="0"/>
              <a:t> </a:t>
            </a:r>
            <a:r>
              <a:rPr lang="en-US" sz="2000" dirty="0" err="1"/>
              <a:t>tốt</a:t>
            </a:r>
            <a:r>
              <a:rPr lang="en-US" sz="2000" dirty="0"/>
              <a:t> </a:t>
            </a:r>
            <a:r>
              <a:rPr lang="en-US" sz="2000" dirty="0" err="1"/>
              <a:t>nghiệp</a:t>
            </a:r>
            <a:r>
              <a:rPr lang="en-US" sz="2000" dirty="0"/>
              <a:t>.</a:t>
            </a:r>
          </a:p>
          <a:p>
            <a:pPr lvl="1" algn="just"/>
            <a:r>
              <a:rPr lang="en-US" sz="2000" dirty="0"/>
              <a:t>01/03/2024: Khoa </a:t>
            </a:r>
            <a:r>
              <a:rPr lang="en-US" sz="2000" dirty="0" err="1"/>
              <a:t>công</a:t>
            </a:r>
            <a:r>
              <a:rPr lang="en-US" sz="2000" dirty="0"/>
              <a:t> </a:t>
            </a:r>
            <a:r>
              <a:rPr lang="en-US" sz="2000" dirty="0" err="1"/>
              <a:t>bố</a:t>
            </a:r>
            <a:r>
              <a:rPr lang="en-US" sz="2000" dirty="0"/>
              <a:t> </a:t>
            </a:r>
            <a:r>
              <a:rPr lang="en-US" sz="2000" dirty="0" err="1"/>
              <a:t>danh</a:t>
            </a:r>
            <a:r>
              <a:rPr lang="en-US" sz="2000" dirty="0"/>
              <a:t> </a:t>
            </a:r>
            <a:r>
              <a:rPr lang="en-US" sz="2000" dirty="0" err="1"/>
              <a:t>sách</a:t>
            </a:r>
            <a:r>
              <a:rPr lang="en-US" sz="2000" dirty="0"/>
              <a:t> GVHD </a:t>
            </a:r>
            <a:r>
              <a:rPr lang="en-US" sz="2000" dirty="0" err="1"/>
              <a:t>thực</a:t>
            </a:r>
            <a:r>
              <a:rPr lang="en-US" sz="2000" dirty="0"/>
              <a:t> </a:t>
            </a:r>
            <a:r>
              <a:rPr lang="en-US" sz="2000" dirty="0" err="1"/>
              <a:t>tập</a:t>
            </a:r>
            <a:r>
              <a:rPr lang="en-US" sz="2000" dirty="0"/>
              <a:t>.</a:t>
            </a:r>
          </a:p>
          <a:p>
            <a:pPr lvl="1" algn="just"/>
            <a:r>
              <a:rPr lang="en-US" sz="2000" dirty="0"/>
              <a:t>11/03 – 16/03/2024: SV </a:t>
            </a:r>
            <a:r>
              <a:rPr lang="en-US" sz="2000" dirty="0" err="1"/>
              <a:t>gửi</a:t>
            </a:r>
            <a:r>
              <a:rPr lang="en-US" sz="2000" dirty="0"/>
              <a:t> </a:t>
            </a:r>
            <a:r>
              <a:rPr lang="en-US" sz="2000" dirty="0" err="1"/>
              <a:t>đề</a:t>
            </a:r>
            <a:r>
              <a:rPr lang="en-US" sz="2000" dirty="0"/>
              <a:t> </a:t>
            </a:r>
            <a:r>
              <a:rPr lang="en-US" sz="2000" dirty="0" err="1"/>
              <a:t>cương</a:t>
            </a:r>
            <a:r>
              <a:rPr lang="en-US" sz="2000" dirty="0"/>
              <a:t> </a:t>
            </a:r>
            <a:r>
              <a:rPr lang="en-US" sz="2000" dirty="0" err="1"/>
              <a:t>thực</a:t>
            </a:r>
            <a:r>
              <a:rPr lang="en-US" sz="2000" dirty="0"/>
              <a:t> </a:t>
            </a:r>
            <a:r>
              <a:rPr lang="en-US" sz="2000" dirty="0" err="1"/>
              <a:t>tập</a:t>
            </a:r>
            <a:r>
              <a:rPr lang="en-US" sz="2000" dirty="0"/>
              <a:t> </a:t>
            </a:r>
            <a:r>
              <a:rPr lang="en-US" sz="2000" dirty="0" err="1"/>
              <a:t>cho</a:t>
            </a:r>
            <a:r>
              <a:rPr lang="en-US" sz="2000" dirty="0"/>
              <a:t> Khoa (Google Form)</a:t>
            </a:r>
          </a:p>
          <a:p>
            <a:pPr lvl="1" algn="just"/>
            <a:r>
              <a:rPr lang="en-US" sz="2000" dirty="0"/>
              <a:t>29/04/2024: </a:t>
            </a:r>
            <a:r>
              <a:rPr lang="en-US" sz="2000" dirty="0" err="1"/>
              <a:t>Sinh</a:t>
            </a:r>
            <a:r>
              <a:rPr lang="en-US" sz="2000" dirty="0"/>
              <a:t> </a:t>
            </a:r>
            <a:r>
              <a:rPr lang="en-US" sz="2000" dirty="0" err="1"/>
              <a:t>viên</a:t>
            </a:r>
            <a:r>
              <a:rPr lang="en-US" sz="2000" dirty="0"/>
              <a:t> </a:t>
            </a:r>
            <a:r>
              <a:rPr lang="en-US" sz="2000" dirty="0" err="1"/>
              <a:t>nộp</a:t>
            </a:r>
            <a:r>
              <a:rPr lang="en-US" sz="2000" dirty="0"/>
              <a:t> file </a:t>
            </a:r>
            <a:r>
              <a:rPr lang="en-US" sz="2000" dirty="0" err="1"/>
              <a:t>mềm</a:t>
            </a:r>
            <a:r>
              <a:rPr lang="en-US" sz="2000" dirty="0"/>
              <a:t> </a:t>
            </a:r>
            <a:r>
              <a:rPr lang="en-US" sz="2000" dirty="0" err="1"/>
              <a:t>Khóa</a:t>
            </a:r>
            <a:r>
              <a:rPr lang="en-US" sz="2000" dirty="0"/>
              <a:t> </a:t>
            </a:r>
            <a:r>
              <a:rPr lang="en-US" sz="2000" dirty="0" err="1"/>
              <a:t>luận</a:t>
            </a:r>
            <a:r>
              <a:rPr lang="en-US" sz="2000" dirty="0"/>
              <a:t> </a:t>
            </a:r>
            <a:r>
              <a:rPr lang="en-US" sz="2000" dirty="0" err="1"/>
              <a:t>và</a:t>
            </a:r>
            <a:r>
              <a:rPr lang="en-US" sz="2000" dirty="0"/>
              <a:t> </a:t>
            </a:r>
            <a:r>
              <a:rPr lang="en-US" sz="2000" dirty="0" err="1"/>
              <a:t>Chuyên</a:t>
            </a:r>
            <a:r>
              <a:rPr lang="en-US" sz="2000" dirty="0"/>
              <a:t> </a:t>
            </a:r>
            <a:r>
              <a:rPr lang="en-US" sz="2000" dirty="0" err="1"/>
              <a:t>đề</a:t>
            </a:r>
            <a:r>
              <a:rPr lang="en-US" sz="2000" dirty="0"/>
              <a:t> </a:t>
            </a:r>
            <a:r>
              <a:rPr lang="en-US" sz="2000" dirty="0" err="1"/>
              <a:t>thực</a:t>
            </a:r>
            <a:r>
              <a:rPr lang="en-US" sz="2000" dirty="0"/>
              <a:t> </a:t>
            </a:r>
            <a:r>
              <a:rPr lang="en-US" sz="2000" dirty="0" err="1"/>
              <a:t>tập</a:t>
            </a:r>
            <a:r>
              <a:rPr lang="en-US" sz="2000" dirty="0"/>
              <a:t> </a:t>
            </a:r>
            <a:r>
              <a:rPr lang="en-US" sz="2000" dirty="0" err="1"/>
              <a:t>về</a:t>
            </a:r>
            <a:r>
              <a:rPr lang="en-US" sz="2000" dirty="0"/>
              <a:t> Khoa. Khoa </a:t>
            </a:r>
            <a:r>
              <a:rPr lang="en-US" sz="2000" dirty="0" err="1"/>
              <a:t>kiểm</a:t>
            </a:r>
            <a:r>
              <a:rPr lang="en-US" sz="2000" dirty="0"/>
              <a:t> </a:t>
            </a:r>
            <a:r>
              <a:rPr lang="en-US" sz="2000" dirty="0" err="1"/>
              <a:t>tra</a:t>
            </a:r>
            <a:r>
              <a:rPr lang="en-US" sz="2000" dirty="0"/>
              <a:t> </a:t>
            </a:r>
            <a:r>
              <a:rPr lang="en-US" sz="2000" dirty="0" err="1"/>
              <a:t>liêm</a:t>
            </a:r>
            <a:r>
              <a:rPr lang="en-US" sz="2000" dirty="0"/>
              <a:t> </a:t>
            </a:r>
            <a:r>
              <a:rPr lang="en-US" sz="2000" dirty="0" err="1"/>
              <a:t>chính</a:t>
            </a:r>
            <a:r>
              <a:rPr lang="en-US" sz="2000" dirty="0"/>
              <a:t> </a:t>
            </a:r>
            <a:r>
              <a:rPr lang="en-US" sz="2000" dirty="0" err="1"/>
              <a:t>học</a:t>
            </a:r>
            <a:r>
              <a:rPr lang="en-US" sz="2000" dirty="0"/>
              <a:t> </a:t>
            </a:r>
            <a:r>
              <a:rPr lang="en-US" sz="2000" dirty="0" err="1"/>
              <a:t>thuật</a:t>
            </a:r>
            <a:r>
              <a:rPr lang="en-US" sz="2000" dirty="0"/>
              <a:t> </a:t>
            </a:r>
            <a:r>
              <a:rPr lang="en-US" sz="2000" dirty="0" err="1"/>
              <a:t>của</a:t>
            </a:r>
            <a:r>
              <a:rPr lang="en-US" sz="2000" dirty="0"/>
              <a:t> KLTN </a:t>
            </a:r>
            <a:r>
              <a:rPr lang="en-US" sz="2000" dirty="0" err="1"/>
              <a:t>và</a:t>
            </a:r>
            <a:r>
              <a:rPr lang="en-US" sz="2000" dirty="0"/>
              <a:t> CĐTN.</a:t>
            </a:r>
          </a:p>
          <a:p>
            <a:pPr lvl="1" algn="just"/>
            <a:r>
              <a:rPr lang="en-US" sz="2000" dirty="0" err="1"/>
              <a:t>Dự</a:t>
            </a:r>
            <a:r>
              <a:rPr lang="en-US" sz="2000" dirty="0"/>
              <a:t> </a:t>
            </a:r>
            <a:r>
              <a:rPr lang="en-US" sz="2000" dirty="0" err="1"/>
              <a:t>kiến</a:t>
            </a:r>
            <a:r>
              <a:rPr lang="en-US" sz="2000" dirty="0"/>
              <a:t> 12/05/2024: </a:t>
            </a:r>
            <a:r>
              <a:rPr lang="en-US" sz="2000" dirty="0" err="1"/>
              <a:t>Sinh</a:t>
            </a:r>
            <a:r>
              <a:rPr lang="en-US" sz="2000" dirty="0"/>
              <a:t> </a:t>
            </a:r>
            <a:r>
              <a:rPr lang="en-US" sz="2000" dirty="0" err="1"/>
              <a:t>viên</a:t>
            </a:r>
            <a:r>
              <a:rPr lang="en-US" sz="2000" dirty="0"/>
              <a:t> </a:t>
            </a:r>
            <a:r>
              <a:rPr lang="en-US" sz="2000" dirty="0" err="1"/>
              <a:t>bảo</a:t>
            </a:r>
            <a:r>
              <a:rPr lang="en-US" sz="2000" dirty="0"/>
              <a:t> </a:t>
            </a:r>
            <a:r>
              <a:rPr lang="en-US" sz="2000" dirty="0" err="1"/>
              <a:t>vệ</a:t>
            </a:r>
            <a:r>
              <a:rPr lang="en-US" sz="2000" dirty="0"/>
              <a:t> </a:t>
            </a:r>
            <a:r>
              <a:rPr lang="en-US" sz="2000" dirty="0" err="1"/>
              <a:t>Khóa</a:t>
            </a:r>
            <a:r>
              <a:rPr lang="en-US" sz="2000" dirty="0"/>
              <a:t> </a:t>
            </a:r>
            <a:r>
              <a:rPr lang="en-US" sz="2000" dirty="0" err="1"/>
              <a:t>luận</a:t>
            </a:r>
            <a:r>
              <a:rPr lang="en-US" sz="2000" dirty="0"/>
              <a:t> </a:t>
            </a:r>
            <a:r>
              <a:rPr lang="en-US" sz="2000" dirty="0" err="1"/>
              <a:t>tốt</a:t>
            </a:r>
            <a:r>
              <a:rPr lang="en-US" sz="2000" dirty="0"/>
              <a:t> </a:t>
            </a:r>
            <a:r>
              <a:rPr lang="en-US" sz="2000" dirty="0" err="1"/>
              <a:t>nghiệp</a:t>
            </a:r>
            <a:r>
              <a:rPr lang="en-US" sz="2000" dirty="0"/>
              <a:t>.</a:t>
            </a:r>
          </a:p>
        </p:txBody>
      </p:sp>
    </p:spTree>
    <p:extLst>
      <p:ext uri="{BB962C8B-B14F-4D97-AF65-F5344CB8AC3E}">
        <p14:creationId xmlns:p14="http://schemas.microsoft.com/office/powerpoint/2010/main" val="2533424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276872"/>
            <a:ext cx="9144000" cy="1747081"/>
          </a:xfrm>
          <a:prstGeom prst="rect">
            <a:avLst/>
          </a:prstGeom>
          <a:noFill/>
        </p:spPr>
        <p:txBody>
          <a:bodyPr wrap="square" rtlCol="0">
            <a:spAutoFit/>
          </a:bodyPr>
          <a:lstStyle/>
          <a:p>
            <a:pPr algn="ctr">
              <a:lnSpc>
                <a:spcPct val="150000"/>
              </a:lnSpc>
            </a:pPr>
            <a:r>
              <a:rPr lang="en-US" sz="4000" b="1" i="1">
                <a:solidFill>
                  <a:srgbClr val="990000"/>
                </a:solidFill>
                <a:latin typeface="Times New Roman" pitchFamily="18" charset="0"/>
                <a:cs typeface="Times New Roman" pitchFamily="18" charset="0"/>
              </a:rPr>
              <a:t>Trân trọng cám ơn sự hợp tác từ </a:t>
            </a:r>
          </a:p>
          <a:p>
            <a:pPr algn="ctr">
              <a:lnSpc>
                <a:spcPct val="150000"/>
              </a:lnSpc>
            </a:pPr>
            <a:r>
              <a:rPr lang="en-US" sz="3600" b="1">
                <a:solidFill>
                  <a:srgbClr val="002060"/>
                </a:solidFill>
                <a:latin typeface="Times New Roman" pitchFamily="18" charset="0"/>
                <a:cs typeface="Times New Roman" pitchFamily="18" charset="0"/>
              </a:rPr>
              <a:t>QUÝ DOANH NGHIỆP</a:t>
            </a:r>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79531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143002"/>
            <a:ext cx="9144000" cy="3693319"/>
          </a:xfrm>
          <a:prstGeom prst="rect">
            <a:avLst/>
          </a:prstGeom>
          <a:noFill/>
        </p:spPr>
        <p:txBody>
          <a:bodyPr wrap="square" rtlCol="0">
            <a:spAutoFit/>
          </a:bodyPr>
          <a:lstStyle/>
          <a:p>
            <a:pPr algn="ctr">
              <a:lnSpc>
                <a:spcPct val="150000"/>
              </a:lnSpc>
            </a:pPr>
            <a:r>
              <a:rPr lang="en-US" sz="4000" b="1" i="1" dirty="0" err="1">
                <a:solidFill>
                  <a:srgbClr val="990000"/>
                </a:solidFill>
                <a:latin typeface="Times New Roman" pitchFamily="18" charset="0"/>
                <a:cs typeface="Times New Roman" pitchFamily="18" charset="0"/>
              </a:rPr>
              <a:t>Chúc</a:t>
            </a:r>
            <a:r>
              <a:rPr lang="en-US" sz="4000" b="1" i="1" dirty="0">
                <a:solidFill>
                  <a:srgbClr val="990000"/>
                </a:solidFill>
                <a:latin typeface="Times New Roman" pitchFamily="18" charset="0"/>
                <a:cs typeface="Times New Roman" pitchFamily="18" charset="0"/>
              </a:rPr>
              <a:t> </a:t>
            </a:r>
            <a:r>
              <a:rPr lang="en-US" sz="4000" b="1" i="1" dirty="0" err="1">
                <a:solidFill>
                  <a:srgbClr val="990000"/>
                </a:solidFill>
                <a:latin typeface="Times New Roman" pitchFamily="18" charset="0"/>
                <a:cs typeface="Times New Roman" pitchFamily="18" charset="0"/>
              </a:rPr>
              <a:t>tất</a:t>
            </a:r>
            <a:r>
              <a:rPr lang="en-US" sz="4000" b="1" i="1" dirty="0">
                <a:solidFill>
                  <a:srgbClr val="990000"/>
                </a:solidFill>
                <a:latin typeface="Times New Roman" pitchFamily="18" charset="0"/>
                <a:cs typeface="Times New Roman" pitchFamily="18" charset="0"/>
              </a:rPr>
              <a:t> </a:t>
            </a:r>
            <a:r>
              <a:rPr lang="en-US" sz="4000" b="1" i="1" dirty="0" err="1">
                <a:solidFill>
                  <a:srgbClr val="990000"/>
                </a:solidFill>
                <a:latin typeface="Times New Roman" pitchFamily="18" charset="0"/>
                <a:cs typeface="Times New Roman" pitchFamily="18" charset="0"/>
              </a:rPr>
              <a:t>cả</a:t>
            </a:r>
            <a:r>
              <a:rPr lang="en-US" sz="4000" b="1" i="1" dirty="0">
                <a:solidFill>
                  <a:srgbClr val="990000"/>
                </a:solidFill>
                <a:latin typeface="Times New Roman" pitchFamily="18" charset="0"/>
                <a:cs typeface="Times New Roman" pitchFamily="18" charset="0"/>
              </a:rPr>
              <a:t> </a:t>
            </a:r>
            <a:r>
              <a:rPr lang="en-US" sz="4000" b="1" i="1" dirty="0" err="1">
                <a:solidFill>
                  <a:srgbClr val="990000"/>
                </a:solidFill>
                <a:latin typeface="Times New Roman" pitchFamily="18" charset="0"/>
                <a:cs typeface="Times New Roman" pitchFamily="18" charset="0"/>
              </a:rPr>
              <a:t>các</a:t>
            </a:r>
            <a:r>
              <a:rPr lang="en-US" sz="4000" b="1" i="1" dirty="0">
                <a:solidFill>
                  <a:srgbClr val="990000"/>
                </a:solidFill>
                <a:latin typeface="Times New Roman" pitchFamily="18" charset="0"/>
                <a:cs typeface="Times New Roman" pitchFamily="18" charset="0"/>
              </a:rPr>
              <a:t> </a:t>
            </a:r>
            <a:r>
              <a:rPr lang="en-US" sz="4000" b="1" i="1" dirty="0" err="1">
                <a:solidFill>
                  <a:srgbClr val="990000"/>
                </a:solidFill>
                <a:latin typeface="Times New Roman" pitchFamily="18" charset="0"/>
                <a:cs typeface="Times New Roman" pitchFamily="18" charset="0"/>
              </a:rPr>
              <a:t>em</a:t>
            </a:r>
            <a:r>
              <a:rPr lang="en-US" sz="4000" b="1" i="1" dirty="0">
                <a:solidFill>
                  <a:srgbClr val="990000"/>
                </a:solidFill>
                <a:latin typeface="Times New Roman" pitchFamily="18" charset="0"/>
                <a:cs typeface="Times New Roman" pitchFamily="18" charset="0"/>
              </a:rPr>
              <a:t> </a:t>
            </a:r>
            <a:r>
              <a:rPr lang="en-US" sz="4000" b="1" i="1" dirty="0" err="1">
                <a:solidFill>
                  <a:srgbClr val="990000"/>
                </a:solidFill>
                <a:latin typeface="Times New Roman" pitchFamily="18" charset="0"/>
                <a:cs typeface="Times New Roman" pitchFamily="18" charset="0"/>
              </a:rPr>
              <a:t>sinh</a:t>
            </a:r>
            <a:r>
              <a:rPr lang="en-US" sz="4000" b="1" i="1" dirty="0">
                <a:solidFill>
                  <a:srgbClr val="990000"/>
                </a:solidFill>
                <a:latin typeface="Times New Roman" pitchFamily="18" charset="0"/>
                <a:cs typeface="Times New Roman" pitchFamily="18" charset="0"/>
              </a:rPr>
              <a:t> </a:t>
            </a:r>
            <a:r>
              <a:rPr lang="en-US" sz="4000" b="1" i="1" dirty="0" err="1">
                <a:solidFill>
                  <a:srgbClr val="990000"/>
                </a:solidFill>
                <a:latin typeface="Times New Roman" pitchFamily="18" charset="0"/>
                <a:cs typeface="Times New Roman" pitchFamily="18" charset="0"/>
              </a:rPr>
              <a:t>viên</a:t>
            </a:r>
            <a:endParaRPr lang="en-US" sz="4000" b="1" i="1" dirty="0">
              <a:solidFill>
                <a:srgbClr val="990000"/>
              </a:solidFill>
              <a:latin typeface="Times New Roman" pitchFamily="18" charset="0"/>
              <a:cs typeface="Times New Roman" pitchFamily="18" charset="0"/>
            </a:endParaRPr>
          </a:p>
          <a:p>
            <a:pPr algn="ctr">
              <a:lnSpc>
                <a:spcPct val="150000"/>
              </a:lnSpc>
            </a:pPr>
            <a:r>
              <a:rPr lang="en-US" sz="3600" b="1" dirty="0">
                <a:solidFill>
                  <a:srgbClr val="002060"/>
                </a:solidFill>
                <a:latin typeface="Times New Roman" pitchFamily="18" charset="0"/>
                <a:cs typeface="Times New Roman" pitchFamily="18" charset="0"/>
              </a:rPr>
              <a:t>KHÓA 23 – KHOA HTTT QUẢN LÝ </a:t>
            </a:r>
          </a:p>
          <a:p>
            <a:pPr algn="ctr">
              <a:lnSpc>
                <a:spcPct val="150000"/>
              </a:lnSpc>
            </a:pPr>
            <a:r>
              <a:rPr lang="en-US" sz="4000" b="1" i="1" dirty="0" err="1">
                <a:solidFill>
                  <a:srgbClr val="990000"/>
                </a:solidFill>
                <a:latin typeface="+mj-lt"/>
                <a:cs typeface="Times New Roman" pitchFamily="18" charset="0"/>
              </a:rPr>
              <a:t>hoàn</a:t>
            </a:r>
            <a:r>
              <a:rPr lang="en-US" sz="4000" b="1" i="1" dirty="0">
                <a:solidFill>
                  <a:srgbClr val="990000"/>
                </a:solidFill>
                <a:latin typeface="+mj-lt"/>
                <a:cs typeface="Times New Roman" pitchFamily="18" charset="0"/>
              </a:rPr>
              <a:t> </a:t>
            </a:r>
            <a:r>
              <a:rPr lang="en-US" sz="4000" b="1" i="1" dirty="0" err="1">
                <a:solidFill>
                  <a:srgbClr val="990000"/>
                </a:solidFill>
                <a:latin typeface="+mj-lt"/>
                <a:cs typeface="Times New Roman" pitchFamily="18" charset="0"/>
              </a:rPr>
              <a:t>thành</a:t>
            </a:r>
            <a:r>
              <a:rPr lang="en-US" sz="4000" b="1" i="1" dirty="0">
                <a:solidFill>
                  <a:srgbClr val="990000"/>
                </a:solidFill>
                <a:latin typeface="+mj-lt"/>
                <a:cs typeface="Times New Roman" pitchFamily="18" charset="0"/>
              </a:rPr>
              <a:t> </a:t>
            </a:r>
            <a:r>
              <a:rPr lang="en-US" sz="4000" b="1" i="1" dirty="0" err="1">
                <a:solidFill>
                  <a:srgbClr val="990000"/>
                </a:solidFill>
                <a:latin typeface="+mj-lt"/>
                <a:cs typeface="Times New Roman" pitchFamily="18" charset="0"/>
              </a:rPr>
              <a:t>tốt</a:t>
            </a:r>
            <a:r>
              <a:rPr lang="en-US" sz="4000" b="1" i="1" dirty="0">
                <a:solidFill>
                  <a:srgbClr val="990000"/>
                </a:solidFill>
                <a:latin typeface="+mj-lt"/>
                <a:cs typeface="Times New Roman" pitchFamily="18" charset="0"/>
              </a:rPr>
              <a:t> </a:t>
            </a:r>
          </a:p>
          <a:p>
            <a:pPr algn="ctr">
              <a:lnSpc>
                <a:spcPct val="150000"/>
              </a:lnSpc>
            </a:pPr>
            <a:r>
              <a:rPr lang="en-US" sz="4000" b="1" i="1" dirty="0" err="1">
                <a:solidFill>
                  <a:srgbClr val="990000"/>
                </a:solidFill>
                <a:latin typeface="+mj-lt"/>
                <a:cs typeface="Times New Roman" pitchFamily="18" charset="0"/>
              </a:rPr>
              <a:t>kỳ</a:t>
            </a:r>
            <a:r>
              <a:rPr lang="en-US" sz="4000" b="1" i="1" dirty="0">
                <a:solidFill>
                  <a:srgbClr val="990000"/>
                </a:solidFill>
                <a:latin typeface="+mj-lt"/>
                <a:cs typeface="Times New Roman" pitchFamily="18" charset="0"/>
              </a:rPr>
              <a:t> </a:t>
            </a:r>
            <a:r>
              <a:rPr lang="en-US" sz="4000" b="1" i="1" dirty="0" err="1">
                <a:solidFill>
                  <a:srgbClr val="990000"/>
                </a:solidFill>
                <a:latin typeface="+mj-lt"/>
                <a:cs typeface="Times New Roman" pitchFamily="18" charset="0"/>
              </a:rPr>
              <a:t>thực</a:t>
            </a:r>
            <a:r>
              <a:rPr lang="en-US" sz="4000" b="1" i="1" dirty="0">
                <a:solidFill>
                  <a:srgbClr val="990000"/>
                </a:solidFill>
                <a:latin typeface="+mj-lt"/>
                <a:cs typeface="Times New Roman" pitchFamily="18" charset="0"/>
              </a:rPr>
              <a:t> </a:t>
            </a:r>
            <a:r>
              <a:rPr lang="en-US" sz="4000" b="1" i="1" dirty="0" err="1">
                <a:solidFill>
                  <a:srgbClr val="990000"/>
                </a:solidFill>
                <a:latin typeface="+mj-lt"/>
                <a:cs typeface="Times New Roman" pitchFamily="18" charset="0"/>
              </a:rPr>
              <a:t>tập</a:t>
            </a:r>
            <a:r>
              <a:rPr lang="en-US" sz="4000" b="1" i="1" dirty="0">
                <a:solidFill>
                  <a:srgbClr val="990000"/>
                </a:solidFill>
                <a:latin typeface="+mj-lt"/>
                <a:cs typeface="Times New Roman" pitchFamily="18" charset="0"/>
              </a:rPr>
              <a:t> </a:t>
            </a:r>
            <a:r>
              <a:rPr lang="en-US" sz="4000" b="1" i="1" dirty="0" err="1">
                <a:solidFill>
                  <a:srgbClr val="990000"/>
                </a:solidFill>
                <a:latin typeface="+mj-lt"/>
                <a:cs typeface="Times New Roman" pitchFamily="18" charset="0"/>
              </a:rPr>
              <a:t>tốt</a:t>
            </a:r>
            <a:r>
              <a:rPr lang="en-US" sz="4000" b="1" i="1" dirty="0">
                <a:solidFill>
                  <a:srgbClr val="990000"/>
                </a:solidFill>
                <a:latin typeface="+mj-lt"/>
                <a:cs typeface="Times New Roman" pitchFamily="18" charset="0"/>
              </a:rPr>
              <a:t> </a:t>
            </a:r>
            <a:r>
              <a:rPr lang="en-US" sz="4000" b="1" i="1" dirty="0" err="1">
                <a:solidFill>
                  <a:srgbClr val="990000"/>
                </a:solidFill>
                <a:latin typeface="+mj-lt"/>
                <a:cs typeface="Times New Roman" pitchFamily="18" charset="0"/>
              </a:rPr>
              <a:t>nghiệp</a:t>
            </a:r>
            <a:r>
              <a:rPr lang="en-US" sz="4000" b="1" i="1" dirty="0">
                <a:solidFill>
                  <a:srgbClr val="990000"/>
                </a:solidFill>
                <a:latin typeface="+mj-lt"/>
                <a:cs typeface="Times New Roman" pitchFamily="18" charset="0"/>
              </a:rPr>
              <a:t>!</a:t>
            </a:r>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105210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Nội dung</a:t>
            </a:r>
            <a:endParaRPr lang="en-US" dirty="0"/>
          </a:p>
        </p:txBody>
      </p:sp>
      <p:sp>
        <p:nvSpPr>
          <p:cNvPr id="44035" name="Rectangle 3"/>
          <p:cNvSpPr>
            <a:spLocks noGrp="1" noChangeArrowheads="1"/>
          </p:cNvSpPr>
          <p:nvPr>
            <p:ph idx="1"/>
          </p:nvPr>
        </p:nvSpPr>
        <p:spPr/>
        <p:txBody>
          <a:bodyPr/>
          <a:lstStyle/>
          <a:p>
            <a:pPr marL="0" indent="0">
              <a:buNone/>
            </a:pPr>
            <a:endParaRPr lang="en-US" sz="2400"/>
          </a:p>
          <a:p>
            <a:pPr marL="0" indent="0">
              <a:buNone/>
            </a:pPr>
            <a:endParaRPr lang="en-US" sz="2400"/>
          </a:p>
        </p:txBody>
      </p:sp>
      <p:grpSp>
        <p:nvGrpSpPr>
          <p:cNvPr id="29" name="Group 28"/>
          <p:cNvGrpSpPr/>
          <p:nvPr/>
        </p:nvGrpSpPr>
        <p:grpSpPr>
          <a:xfrm>
            <a:off x="1835696" y="3609974"/>
            <a:ext cx="6264696" cy="677766"/>
            <a:chOff x="1479543" y="2170001"/>
            <a:chExt cx="4460609" cy="677766"/>
          </a:xfrm>
          <a:solidFill>
            <a:srgbClr val="18E618"/>
          </a:solidFill>
        </p:grpSpPr>
        <p:sp>
          <p:nvSpPr>
            <p:cNvPr id="30" name="Rounded Rectangle 29"/>
            <p:cNvSpPr/>
            <p:nvPr/>
          </p:nvSpPr>
          <p:spPr bwMode="auto">
            <a:xfrm>
              <a:off x="1842625" y="2247178"/>
              <a:ext cx="4097527" cy="477730"/>
            </a:xfrm>
            <a:prstGeom prst="roundRect">
              <a:avLst/>
            </a:prstGeom>
            <a:grp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algn="ctr"/>
              <a:r>
                <a:rPr lang="en-US" altLang="en-US" sz="2400" b="1">
                  <a:solidFill>
                    <a:srgbClr val="003399"/>
                  </a:solidFill>
                </a:rPr>
                <a:t>Bài toán thực tập</a:t>
              </a:r>
            </a:p>
          </p:txBody>
        </p:sp>
        <p:sp>
          <p:nvSpPr>
            <p:cNvPr id="31" name="Diamond 30"/>
            <p:cNvSpPr/>
            <p:nvPr/>
          </p:nvSpPr>
          <p:spPr bwMode="auto">
            <a:xfrm>
              <a:off x="1479543" y="2170001"/>
              <a:ext cx="726165" cy="677766"/>
            </a:xfrm>
            <a:prstGeom prst="diamond">
              <a:avLst/>
            </a:prstGeom>
            <a:grp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b="1">
                  <a:solidFill>
                    <a:srgbClr val="003399"/>
                  </a:solidFill>
                </a:rPr>
                <a:t>4</a:t>
              </a:r>
              <a:endParaRPr kumimoji="0" lang="vi-VN" sz="2400" b="1" i="0" u="none" strike="noStrike" cap="none" normalizeH="0" baseline="0">
                <a:ln>
                  <a:noFill/>
                </a:ln>
                <a:solidFill>
                  <a:srgbClr val="003399"/>
                </a:solidFill>
                <a:effectLst/>
              </a:endParaRPr>
            </a:p>
          </p:txBody>
        </p:sp>
      </p:grpSp>
      <p:grpSp>
        <p:nvGrpSpPr>
          <p:cNvPr id="32" name="Group 31"/>
          <p:cNvGrpSpPr/>
          <p:nvPr/>
        </p:nvGrpSpPr>
        <p:grpSpPr>
          <a:xfrm>
            <a:off x="1835696" y="4280320"/>
            <a:ext cx="6264696" cy="677766"/>
            <a:chOff x="1479543" y="2170001"/>
            <a:chExt cx="4460609" cy="677766"/>
          </a:xfrm>
          <a:solidFill>
            <a:srgbClr val="FFC000"/>
          </a:solidFill>
        </p:grpSpPr>
        <p:sp>
          <p:nvSpPr>
            <p:cNvPr id="33" name="Rounded Rectangle 32"/>
            <p:cNvSpPr/>
            <p:nvPr/>
          </p:nvSpPr>
          <p:spPr bwMode="auto">
            <a:xfrm>
              <a:off x="1842625" y="2247178"/>
              <a:ext cx="4097527" cy="477730"/>
            </a:xfrm>
            <a:prstGeom prst="roundRect">
              <a:avLst/>
            </a:prstGeom>
            <a:grp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algn="ctr"/>
              <a:r>
                <a:rPr lang="en-US" altLang="en-US" sz="2000" b="1">
                  <a:solidFill>
                    <a:srgbClr val="003399"/>
                  </a:solidFill>
                </a:rPr>
                <a:t>Doanh  nghiệp – Sinh viên – Nhà trường</a:t>
              </a:r>
            </a:p>
          </p:txBody>
        </p:sp>
        <p:sp>
          <p:nvSpPr>
            <p:cNvPr id="34" name="Diamond 33"/>
            <p:cNvSpPr/>
            <p:nvPr/>
          </p:nvSpPr>
          <p:spPr bwMode="auto">
            <a:xfrm>
              <a:off x="1479543" y="2170001"/>
              <a:ext cx="726165" cy="677766"/>
            </a:xfrm>
            <a:prstGeom prst="diamond">
              <a:avLst/>
            </a:prstGeom>
            <a:grp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b="1">
                  <a:solidFill>
                    <a:srgbClr val="003399"/>
                  </a:solidFill>
                </a:rPr>
                <a:t>5</a:t>
              </a:r>
              <a:endParaRPr kumimoji="0" lang="vi-VN" sz="2400" b="1" i="0" u="none" strike="noStrike" cap="none" normalizeH="0" baseline="0">
                <a:ln>
                  <a:noFill/>
                </a:ln>
                <a:solidFill>
                  <a:srgbClr val="003399"/>
                </a:solidFill>
                <a:effectLst/>
              </a:endParaRPr>
            </a:p>
          </p:txBody>
        </p:sp>
      </p:grpSp>
      <p:grpSp>
        <p:nvGrpSpPr>
          <p:cNvPr id="35" name="Group 34"/>
          <p:cNvGrpSpPr/>
          <p:nvPr/>
        </p:nvGrpSpPr>
        <p:grpSpPr>
          <a:xfrm>
            <a:off x="1835696" y="4959794"/>
            <a:ext cx="6264696" cy="677766"/>
            <a:chOff x="1479543" y="2170001"/>
            <a:chExt cx="4460609" cy="677766"/>
          </a:xfrm>
          <a:solidFill>
            <a:srgbClr val="FD63EB"/>
          </a:solidFill>
        </p:grpSpPr>
        <p:sp>
          <p:nvSpPr>
            <p:cNvPr id="36" name="Rounded Rectangle 35"/>
            <p:cNvSpPr/>
            <p:nvPr/>
          </p:nvSpPr>
          <p:spPr bwMode="auto">
            <a:xfrm>
              <a:off x="1842625" y="2247178"/>
              <a:ext cx="4097527" cy="477730"/>
            </a:xfrm>
            <a:prstGeom prst="roundRect">
              <a:avLst/>
            </a:prstGeom>
            <a:grp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algn="ctr"/>
              <a:r>
                <a:rPr lang="en-US" altLang="en-US" sz="2400" b="1">
                  <a:solidFill>
                    <a:srgbClr val="003399"/>
                  </a:solidFill>
                </a:rPr>
                <a:t>Các mốc thời gian thực hiện</a:t>
              </a:r>
            </a:p>
          </p:txBody>
        </p:sp>
        <p:sp>
          <p:nvSpPr>
            <p:cNvPr id="37" name="Diamond 36"/>
            <p:cNvSpPr/>
            <p:nvPr/>
          </p:nvSpPr>
          <p:spPr bwMode="auto">
            <a:xfrm>
              <a:off x="1479543" y="2170001"/>
              <a:ext cx="726165" cy="677766"/>
            </a:xfrm>
            <a:prstGeom prst="diamond">
              <a:avLst/>
            </a:prstGeom>
            <a:grp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b="1">
                  <a:solidFill>
                    <a:srgbClr val="003399"/>
                  </a:solidFill>
                </a:rPr>
                <a:t>6</a:t>
              </a:r>
              <a:endParaRPr kumimoji="0" lang="vi-VN" sz="2400" b="1" i="0" u="none" strike="noStrike" cap="none" normalizeH="0" baseline="0">
                <a:ln>
                  <a:noFill/>
                </a:ln>
                <a:solidFill>
                  <a:srgbClr val="003399"/>
                </a:solidFill>
                <a:effectLst/>
              </a:endParaRPr>
            </a:p>
          </p:txBody>
        </p:sp>
      </p:grpSp>
      <p:grpSp>
        <p:nvGrpSpPr>
          <p:cNvPr id="38" name="Group 37"/>
          <p:cNvGrpSpPr/>
          <p:nvPr/>
        </p:nvGrpSpPr>
        <p:grpSpPr>
          <a:xfrm>
            <a:off x="1835696" y="1576232"/>
            <a:ext cx="6264696" cy="677766"/>
            <a:chOff x="1479543" y="2170001"/>
            <a:chExt cx="4460609" cy="677766"/>
          </a:xfrm>
          <a:solidFill>
            <a:srgbClr val="92D050"/>
          </a:solidFill>
        </p:grpSpPr>
        <p:sp>
          <p:nvSpPr>
            <p:cNvPr id="39" name="Rounded Rectangle 38"/>
            <p:cNvSpPr/>
            <p:nvPr/>
          </p:nvSpPr>
          <p:spPr bwMode="auto">
            <a:xfrm>
              <a:off x="1842625" y="2247178"/>
              <a:ext cx="4097527" cy="477730"/>
            </a:xfrm>
            <a:prstGeom prst="roundRect">
              <a:avLst/>
            </a:prstGeom>
            <a:grp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algn="ctr"/>
              <a:r>
                <a:rPr lang="en-US" altLang="en-US" sz="2400" b="1">
                  <a:solidFill>
                    <a:srgbClr val="003399"/>
                  </a:solidFill>
                </a:rPr>
                <a:t>Mục đích thực tập</a:t>
              </a:r>
            </a:p>
          </p:txBody>
        </p:sp>
        <p:sp>
          <p:nvSpPr>
            <p:cNvPr id="40" name="Diamond 39"/>
            <p:cNvSpPr/>
            <p:nvPr/>
          </p:nvSpPr>
          <p:spPr bwMode="auto">
            <a:xfrm>
              <a:off x="1479543" y="2170001"/>
              <a:ext cx="726165" cy="677766"/>
            </a:xfrm>
            <a:prstGeom prst="diamond">
              <a:avLst/>
            </a:prstGeom>
            <a:grp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rgbClr val="003399"/>
                  </a:solidFill>
                  <a:effectLst/>
                </a:rPr>
                <a:t>1</a:t>
              </a:r>
              <a:endParaRPr kumimoji="0" lang="vi-VN" sz="2400" b="1" i="0" u="none" strike="noStrike" cap="none" normalizeH="0" baseline="0">
                <a:ln>
                  <a:noFill/>
                </a:ln>
                <a:solidFill>
                  <a:srgbClr val="003399"/>
                </a:solidFill>
                <a:effectLst/>
              </a:endParaRPr>
            </a:p>
          </p:txBody>
        </p:sp>
      </p:grpSp>
      <p:grpSp>
        <p:nvGrpSpPr>
          <p:cNvPr id="41" name="Group 40"/>
          <p:cNvGrpSpPr/>
          <p:nvPr/>
        </p:nvGrpSpPr>
        <p:grpSpPr>
          <a:xfrm>
            <a:off x="1835696" y="2247951"/>
            <a:ext cx="6264696" cy="677766"/>
            <a:chOff x="1479543" y="2170001"/>
            <a:chExt cx="4460609" cy="677766"/>
          </a:xfrm>
          <a:solidFill>
            <a:srgbClr val="00B0F0"/>
          </a:solidFill>
        </p:grpSpPr>
        <p:sp>
          <p:nvSpPr>
            <p:cNvPr id="42" name="Rounded Rectangle 41"/>
            <p:cNvSpPr/>
            <p:nvPr/>
          </p:nvSpPr>
          <p:spPr bwMode="auto">
            <a:xfrm>
              <a:off x="1842625" y="2247178"/>
              <a:ext cx="4097527" cy="477730"/>
            </a:xfrm>
            <a:prstGeom prst="roundRect">
              <a:avLst/>
            </a:prstGeom>
            <a:grp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algn="ctr"/>
              <a:r>
                <a:rPr lang="en-US" altLang="en-US" sz="2400" b="1">
                  <a:solidFill>
                    <a:srgbClr val="003399"/>
                  </a:solidFill>
                </a:rPr>
                <a:t>Địa điểm thực tập</a:t>
              </a:r>
            </a:p>
          </p:txBody>
        </p:sp>
        <p:sp>
          <p:nvSpPr>
            <p:cNvPr id="43" name="Diamond 42"/>
            <p:cNvSpPr/>
            <p:nvPr/>
          </p:nvSpPr>
          <p:spPr bwMode="auto">
            <a:xfrm>
              <a:off x="1479543" y="2170001"/>
              <a:ext cx="726165" cy="677766"/>
            </a:xfrm>
            <a:prstGeom prst="diamond">
              <a:avLst/>
            </a:prstGeom>
            <a:grp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b="1">
                  <a:solidFill>
                    <a:srgbClr val="003399"/>
                  </a:solidFill>
                </a:rPr>
                <a:t>2</a:t>
              </a:r>
              <a:endParaRPr kumimoji="0" lang="vi-VN" sz="2400" b="1" i="0" u="none" strike="noStrike" cap="none" normalizeH="0" baseline="0">
                <a:ln>
                  <a:noFill/>
                </a:ln>
                <a:solidFill>
                  <a:srgbClr val="003399"/>
                </a:solidFill>
                <a:effectLst/>
              </a:endParaRPr>
            </a:p>
          </p:txBody>
        </p:sp>
      </p:grpSp>
      <p:grpSp>
        <p:nvGrpSpPr>
          <p:cNvPr id="44" name="Group 43"/>
          <p:cNvGrpSpPr/>
          <p:nvPr/>
        </p:nvGrpSpPr>
        <p:grpSpPr>
          <a:xfrm>
            <a:off x="1835696" y="2932891"/>
            <a:ext cx="6264696" cy="677766"/>
            <a:chOff x="1479543" y="2170001"/>
            <a:chExt cx="4460609" cy="677766"/>
          </a:xfrm>
          <a:solidFill>
            <a:srgbClr val="FFFF00"/>
          </a:solidFill>
        </p:grpSpPr>
        <p:sp>
          <p:nvSpPr>
            <p:cNvPr id="45" name="Rounded Rectangle 44"/>
            <p:cNvSpPr/>
            <p:nvPr/>
          </p:nvSpPr>
          <p:spPr bwMode="auto">
            <a:xfrm>
              <a:off x="1842625" y="2247178"/>
              <a:ext cx="4097527" cy="477730"/>
            </a:xfrm>
            <a:prstGeom prst="roundRect">
              <a:avLst/>
            </a:prstGeom>
            <a:grp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algn="ctr"/>
              <a:r>
                <a:rPr lang="en-US" altLang="en-US" sz="2400" b="1">
                  <a:solidFill>
                    <a:srgbClr val="003399"/>
                  </a:solidFill>
                </a:rPr>
                <a:t>Hình thức thực tập</a:t>
              </a:r>
            </a:p>
          </p:txBody>
        </p:sp>
        <p:sp>
          <p:nvSpPr>
            <p:cNvPr id="46" name="Diamond 45"/>
            <p:cNvSpPr/>
            <p:nvPr/>
          </p:nvSpPr>
          <p:spPr bwMode="auto">
            <a:xfrm>
              <a:off x="1479543" y="2170001"/>
              <a:ext cx="726165" cy="677766"/>
            </a:xfrm>
            <a:prstGeom prst="diamond">
              <a:avLst/>
            </a:prstGeom>
            <a:grp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400" b="1">
                  <a:solidFill>
                    <a:srgbClr val="003399"/>
                  </a:solidFill>
                </a:rPr>
                <a:t>3</a:t>
              </a:r>
              <a:endParaRPr kumimoji="0" lang="vi-VN" sz="2400" b="1" i="0" u="none" strike="noStrike" cap="none" normalizeH="0" baseline="0">
                <a:ln>
                  <a:noFill/>
                </a:ln>
                <a:solidFill>
                  <a:srgbClr val="003399"/>
                </a:solidFill>
                <a:effectLst/>
              </a:endParaRPr>
            </a:p>
          </p:txBody>
        </p:sp>
      </p:grpSp>
    </p:spTree>
    <p:extLst>
      <p:ext uri="{BB962C8B-B14F-4D97-AF65-F5344CB8AC3E}">
        <p14:creationId xmlns:p14="http://schemas.microsoft.com/office/powerpoint/2010/main" val="2055947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1- Mục đích thực tập</a:t>
            </a:r>
            <a:endParaRPr lang="en-US" dirty="0"/>
          </a:p>
        </p:txBody>
      </p:sp>
      <p:sp>
        <p:nvSpPr>
          <p:cNvPr id="44035" name="Rectangle 3"/>
          <p:cNvSpPr>
            <a:spLocks noGrp="1" noChangeArrowheads="1"/>
          </p:cNvSpPr>
          <p:nvPr>
            <p:ph idx="1"/>
          </p:nvPr>
        </p:nvSpPr>
        <p:spPr/>
        <p:txBody>
          <a:bodyPr/>
          <a:lstStyle/>
          <a:p>
            <a:pPr algn="just"/>
            <a:r>
              <a:rPr lang="en-US" sz="2400"/>
              <a:t>Giúp sinh viên tiếp tục</a:t>
            </a:r>
            <a:r>
              <a:rPr lang="en-US" sz="2400">
                <a:solidFill>
                  <a:srgbClr val="FF0000"/>
                </a:solidFill>
              </a:rPr>
              <a:t> phát triển kiến thức</a:t>
            </a:r>
            <a:r>
              <a:rPr lang="en-US" sz="2400"/>
              <a:t>, mở rộng </a:t>
            </a:r>
            <a:r>
              <a:rPr lang="en-US" sz="2400">
                <a:solidFill>
                  <a:srgbClr val="FF0000"/>
                </a:solidFill>
              </a:rPr>
              <a:t>hiểu biết thực tế </a:t>
            </a:r>
            <a:r>
              <a:rPr lang="en-US" sz="2400"/>
              <a:t>gắn với lĩnh vực đào tạo, góp phần </a:t>
            </a:r>
            <a:r>
              <a:rPr lang="en-US" sz="2400">
                <a:solidFill>
                  <a:srgbClr val="FF0000"/>
                </a:solidFill>
              </a:rPr>
              <a:t>đạt chuẩn đầu ra </a:t>
            </a:r>
            <a:r>
              <a:rPr lang="en-US" sz="2400"/>
              <a:t>của chương trình đào tạo.</a:t>
            </a:r>
          </a:p>
          <a:p>
            <a:pPr algn="just"/>
            <a:r>
              <a:rPr lang="en-US" sz="2400"/>
              <a:t>Có cơ hội cọ xát với </a:t>
            </a:r>
            <a:r>
              <a:rPr lang="en-US" sz="2400">
                <a:solidFill>
                  <a:srgbClr val="FF0000"/>
                </a:solidFill>
              </a:rPr>
              <a:t>thực tế</a:t>
            </a:r>
            <a:r>
              <a:rPr lang="en-US" sz="2400"/>
              <a:t>, rèn luyện kỹ năng </a:t>
            </a:r>
            <a:r>
              <a:rPr lang="en-US" sz="2400">
                <a:solidFill>
                  <a:srgbClr val="FF0000"/>
                </a:solidFill>
              </a:rPr>
              <a:t>nhận định phân tích và giải quyết</a:t>
            </a:r>
            <a:r>
              <a:rPr lang="en-US" sz="2400"/>
              <a:t> vấn đề thông qua việc thực hiện các bài toán thực tế tại đơn vị thực tập, từ đó học hỏi và bổ sung các kiến thức còn thiếu nhằm nâng cao nghiệp vụ, </a:t>
            </a:r>
            <a:r>
              <a:rPr lang="en-US" sz="2400">
                <a:solidFill>
                  <a:srgbClr val="FF0000"/>
                </a:solidFill>
              </a:rPr>
              <a:t>tích lũy kinh nghiệm </a:t>
            </a:r>
            <a:r>
              <a:rPr lang="en-US" sz="2400"/>
              <a:t>phục vụ cho công việc sau khi tốt nghiệp ra trường.</a:t>
            </a:r>
          </a:p>
          <a:p>
            <a:pPr algn="just"/>
            <a:r>
              <a:rPr lang="en-US" sz="2400"/>
              <a:t>Rèn luyện tác phong </a:t>
            </a:r>
            <a:r>
              <a:rPr lang="en-US" sz="2400">
                <a:solidFill>
                  <a:srgbClr val="FF0000"/>
                </a:solidFill>
              </a:rPr>
              <a:t>làm việc chuyên nghiệp</a:t>
            </a:r>
            <a:r>
              <a:rPr lang="en-US" sz="2400"/>
              <a:t>, kỹ năng </a:t>
            </a:r>
            <a:r>
              <a:rPr lang="en-US" sz="2400">
                <a:solidFill>
                  <a:srgbClr val="FF0000"/>
                </a:solidFill>
              </a:rPr>
              <a:t>ứng xử</a:t>
            </a:r>
            <a:r>
              <a:rPr lang="en-US" sz="2400"/>
              <a:t>, phát huy tinh thần học hỏi, tự tin tự chủ, sáng tạo trong việc giải quyết các vấn đề </a:t>
            </a:r>
            <a:r>
              <a:rPr lang="en-US" sz="2400">
                <a:solidFill>
                  <a:srgbClr val="FF0000"/>
                </a:solidFill>
              </a:rPr>
              <a:t>thực</a:t>
            </a:r>
            <a:r>
              <a:rPr lang="en-US" sz="2400"/>
              <a:t> </a:t>
            </a:r>
            <a:r>
              <a:rPr lang="en-US" sz="2400">
                <a:solidFill>
                  <a:srgbClr val="FF0000"/>
                </a:solidFill>
              </a:rPr>
              <a:t>tiễn</a:t>
            </a:r>
            <a:r>
              <a:rPr lang="en-US" sz="2400"/>
              <a:t>.</a:t>
            </a:r>
            <a:endParaRPr lang="en-US" sz="2400" dirty="0"/>
          </a:p>
        </p:txBody>
      </p:sp>
    </p:spTree>
    <p:extLst>
      <p:ext uri="{BB962C8B-B14F-4D97-AF65-F5344CB8AC3E}">
        <p14:creationId xmlns:p14="http://schemas.microsoft.com/office/powerpoint/2010/main" val="3845236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2- Địa điểm thực tập</a:t>
            </a:r>
            <a:endParaRPr lang="en-US" dirty="0"/>
          </a:p>
        </p:txBody>
      </p:sp>
      <p:sp>
        <p:nvSpPr>
          <p:cNvPr id="44035" name="Rectangle 3"/>
          <p:cNvSpPr>
            <a:spLocks noGrp="1" noChangeArrowheads="1"/>
          </p:cNvSpPr>
          <p:nvPr>
            <p:ph idx="1"/>
          </p:nvPr>
        </p:nvSpPr>
        <p:spPr/>
        <p:txBody>
          <a:bodyPr/>
          <a:lstStyle/>
          <a:p>
            <a:pPr algn="just"/>
            <a:r>
              <a:rPr lang="vi-VN" sz="2400" dirty="0"/>
              <a:t>C</a:t>
            </a:r>
            <a:r>
              <a:rPr lang="en-US" sz="2400" dirty="0" err="1"/>
              <a:t>ác</a:t>
            </a:r>
            <a:r>
              <a:rPr lang="en-US" sz="2400" dirty="0"/>
              <a:t> </a:t>
            </a:r>
            <a:r>
              <a:rPr lang="en-US" sz="2400" dirty="0" err="1"/>
              <a:t>doanh</a:t>
            </a:r>
            <a:r>
              <a:rPr lang="en-US" sz="2400" dirty="0"/>
              <a:t> </a:t>
            </a:r>
            <a:r>
              <a:rPr lang="en-US" sz="2400" dirty="0" err="1"/>
              <a:t>nghiệp</a:t>
            </a:r>
            <a:r>
              <a:rPr lang="en-US" sz="2400" dirty="0"/>
              <a:t> CNTT </a:t>
            </a:r>
            <a:r>
              <a:rPr lang="en-US" sz="2400" dirty="0" err="1"/>
              <a:t>hoạt</a:t>
            </a:r>
            <a:r>
              <a:rPr lang="en-US" sz="2400" dirty="0"/>
              <a:t> </a:t>
            </a:r>
            <a:r>
              <a:rPr lang="en-US" sz="2400" dirty="0" err="1"/>
              <a:t>động</a:t>
            </a:r>
            <a:r>
              <a:rPr lang="en-US" sz="2400" dirty="0"/>
              <a:t> </a:t>
            </a:r>
            <a:r>
              <a:rPr lang="en-US" sz="2400" dirty="0" err="1"/>
              <a:t>trong</a:t>
            </a:r>
            <a:r>
              <a:rPr lang="en-US" sz="2400" dirty="0"/>
              <a:t> </a:t>
            </a:r>
            <a:r>
              <a:rPr lang="en-US" sz="2400" dirty="0" err="1"/>
              <a:t>lĩnh</a:t>
            </a:r>
            <a:r>
              <a:rPr lang="en-US" sz="2400" dirty="0"/>
              <a:t> </a:t>
            </a:r>
            <a:r>
              <a:rPr lang="en-US" sz="2400" dirty="0" err="1"/>
              <a:t>vực</a:t>
            </a:r>
            <a:r>
              <a:rPr lang="en-US" sz="2400" dirty="0"/>
              <a:t> </a:t>
            </a:r>
            <a:r>
              <a:rPr lang="en-US" sz="2400" dirty="0" err="1">
                <a:solidFill>
                  <a:srgbClr val="FF0000"/>
                </a:solidFill>
              </a:rPr>
              <a:t>xây</a:t>
            </a:r>
            <a:r>
              <a:rPr lang="en-US" sz="2400" dirty="0">
                <a:solidFill>
                  <a:srgbClr val="FF0000"/>
                </a:solidFill>
              </a:rPr>
              <a:t> </a:t>
            </a:r>
            <a:r>
              <a:rPr lang="en-US" sz="2400" dirty="0" err="1">
                <a:solidFill>
                  <a:srgbClr val="FF0000"/>
                </a:solidFill>
              </a:rPr>
              <a:t>dựng</a:t>
            </a:r>
            <a:r>
              <a:rPr lang="en-US" sz="2400" dirty="0">
                <a:solidFill>
                  <a:srgbClr val="FF0000"/>
                </a:solidFill>
              </a:rPr>
              <a:t> </a:t>
            </a:r>
            <a:r>
              <a:rPr lang="en-US" sz="2400" dirty="0" err="1">
                <a:solidFill>
                  <a:srgbClr val="FF0000"/>
                </a:solidFill>
              </a:rPr>
              <a:t>và</a:t>
            </a:r>
            <a:r>
              <a:rPr lang="en-US" sz="2400" dirty="0">
                <a:solidFill>
                  <a:srgbClr val="FF0000"/>
                </a:solidFill>
              </a:rPr>
              <a:t> </a:t>
            </a:r>
            <a:r>
              <a:rPr lang="en-US" sz="2400" dirty="0" err="1">
                <a:solidFill>
                  <a:srgbClr val="FF0000"/>
                </a:solidFill>
              </a:rPr>
              <a:t>triển</a:t>
            </a:r>
            <a:r>
              <a:rPr lang="en-US" sz="2400" dirty="0">
                <a:solidFill>
                  <a:srgbClr val="FF0000"/>
                </a:solidFill>
              </a:rPr>
              <a:t> </a:t>
            </a:r>
            <a:r>
              <a:rPr lang="en-US" sz="2400" dirty="0" err="1">
                <a:solidFill>
                  <a:srgbClr val="FF0000"/>
                </a:solidFill>
              </a:rPr>
              <a:t>khai</a:t>
            </a:r>
            <a:r>
              <a:rPr lang="en-US" sz="2400" dirty="0">
                <a:solidFill>
                  <a:srgbClr val="FF0000"/>
                </a:solidFill>
              </a:rPr>
              <a:t> </a:t>
            </a:r>
            <a:r>
              <a:rPr lang="en-US" sz="2400" dirty="0" err="1"/>
              <a:t>các</a:t>
            </a:r>
            <a:r>
              <a:rPr lang="en-US" sz="2400" dirty="0"/>
              <a:t> </a:t>
            </a:r>
            <a:r>
              <a:rPr lang="en-US" sz="2400" dirty="0" err="1"/>
              <a:t>giải</a:t>
            </a:r>
            <a:r>
              <a:rPr lang="en-US" sz="2400" dirty="0"/>
              <a:t> </a:t>
            </a:r>
            <a:r>
              <a:rPr lang="en-US" sz="2400" dirty="0" err="1"/>
              <a:t>pháp</a:t>
            </a:r>
            <a:r>
              <a:rPr lang="en-US" sz="2400" dirty="0"/>
              <a:t> CNTT </a:t>
            </a:r>
            <a:r>
              <a:rPr lang="en-US" sz="2400" dirty="0" err="1"/>
              <a:t>cho</a:t>
            </a:r>
            <a:r>
              <a:rPr lang="en-US" sz="2400" dirty="0"/>
              <a:t> </a:t>
            </a:r>
            <a:r>
              <a:rPr lang="en-US" sz="2400" dirty="0" err="1"/>
              <a:t>các</a:t>
            </a:r>
            <a:r>
              <a:rPr lang="en-US" sz="2400" dirty="0"/>
              <a:t> </a:t>
            </a:r>
            <a:r>
              <a:rPr lang="en-US" sz="2400" dirty="0" err="1"/>
              <a:t>tổ</a:t>
            </a:r>
            <a:r>
              <a:rPr lang="en-US" sz="2400" dirty="0"/>
              <a:t> </a:t>
            </a:r>
            <a:r>
              <a:rPr lang="en-US" sz="2400" dirty="0" err="1"/>
              <a:t>chức</a:t>
            </a:r>
            <a:r>
              <a:rPr lang="en-US" sz="2400" dirty="0"/>
              <a:t> </a:t>
            </a:r>
            <a:r>
              <a:rPr lang="en-US" sz="2400" dirty="0" err="1"/>
              <a:t>kinh</a:t>
            </a:r>
            <a:r>
              <a:rPr lang="en-US" sz="2400" dirty="0"/>
              <a:t> </a:t>
            </a:r>
            <a:r>
              <a:rPr lang="en-US" sz="2400" dirty="0" err="1"/>
              <a:t>tế</a:t>
            </a:r>
            <a:r>
              <a:rPr lang="en-US" sz="2400" dirty="0"/>
              <a:t>, </a:t>
            </a:r>
            <a:r>
              <a:rPr lang="en-US" sz="2400" dirty="0" err="1"/>
              <a:t>các</a:t>
            </a:r>
            <a:r>
              <a:rPr lang="en-US" sz="2400" dirty="0"/>
              <a:t> </a:t>
            </a:r>
            <a:r>
              <a:rPr lang="en-US" sz="2400" dirty="0" err="1"/>
              <a:t>cơ</a:t>
            </a:r>
            <a:r>
              <a:rPr lang="en-US" sz="2400" dirty="0"/>
              <a:t> </a:t>
            </a:r>
            <a:r>
              <a:rPr lang="en-US" sz="2400" dirty="0" err="1"/>
              <a:t>quan</a:t>
            </a:r>
            <a:r>
              <a:rPr lang="en-US" sz="2400" dirty="0"/>
              <a:t> </a:t>
            </a:r>
            <a:r>
              <a:rPr lang="en-US" sz="2400" dirty="0" err="1"/>
              <a:t>hành</a:t>
            </a:r>
            <a:r>
              <a:rPr lang="en-US" sz="2400" dirty="0"/>
              <a:t> </a:t>
            </a:r>
            <a:r>
              <a:rPr lang="en-US" sz="2400" dirty="0" err="1"/>
              <a:t>chính</a:t>
            </a:r>
            <a:r>
              <a:rPr lang="en-US" sz="2400" dirty="0"/>
              <a:t> </a:t>
            </a:r>
            <a:r>
              <a:rPr lang="en-US" sz="2400" dirty="0" err="1"/>
              <a:t>sự</a:t>
            </a:r>
            <a:r>
              <a:rPr lang="en-US" sz="2400" dirty="0"/>
              <a:t> </a:t>
            </a:r>
            <a:r>
              <a:rPr lang="en-US" sz="2400" dirty="0" err="1"/>
              <a:t>nghiệp</a:t>
            </a:r>
            <a:r>
              <a:rPr lang="en-US" sz="2400" dirty="0"/>
              <a:t>… </a:t>
            </a:r>
            <a:r>
              <a:rPr lang="en-US" sz="2400" dirty="0" err="1"/>
              <a:t>trong</a:t>
            </a:r>
            <a:r>
              <a:rPr lang="en-US" sz="2400" dirty="0"/>
              <a:t> </a:t>
            </a:r>
            <a:r>
              <a:rPr lang="en-US" sz="2400" dirty="0" err="1"/>
              <a:t>và</a:t>
            </a:r>
            <a:r>
              <a:rPr lang="en-US" sz="2400" dirty="0"/>
              <a:t> </a:t>
            </a:r>
            <a:r>
              <a:rPr lang="en-US" sz="2400" dirty="0" err="1"/>
              <a:t>ngoài</a:t>
            </a:r>
            <a:r>
              <a:rPr lang="en-US" sz="2400" dirty="0"/>
              <a:t> </a:t>
            </a:r>
            <a:r>
              <a:rPr lang="en-US" sz="2400" dirty="0" err="1"/>
              <a:t>nước</a:t>
            </a:r>
            <a:r>
              <a:rPr lang="en-US" sz="2400" dirty="0"/>
              <a:t>.</a:t>
            </a:r>
          </a:p>
          <a:p>
            <a:pPr lvl="1" algn="just"/>
            <a:r>
              <a:rPr lang="en-US" sz="2000" dirty="0"/>
              <a:t>FPT-FSOFT, FPT-IS, FSS, Bravo, </a:t>
            </a:r>
            <a:r>
              <a:rPr lang="en-US" sz="2000" dirty="0" err="1"/>
              <a:t>Meliasoft</a:t>
            </a:r>
            <a:r>
              <a:rPr lang="en-US" sz="2000" dirty="0"/>
              <a:t>, </a:t>
            </a:r>
            <a:r>
              <a:rPr lang="en-US" sz="2000" dirty="0" err="1"/>
              <a:t>SVTech</a:t>
            </a:r>
            <a:r>
              <a:rPr lang="en-US" sz="2000" dirty="0"/>
              <a:t>, ETC, </a:t>
            </a:r>
            <a:r>
              <a:rPr lang="en-US" sz="2000" dirty="0" err="1"/>
              <a:t>TriAx</a:t>
            </a:r>
            <a:r>
              <a:rPr lang="en-US" sz="2000" dirty="0"/>
              <a:t>, </a:t>
            </a:r>
            <a:r>
              <a:rPr lang="en-US" sz="2000" dirty="0" err="1"/>
              <a:t>OpenWay</a:t>
            </a:r>
            <a:r>
              <a:rPr lang="en-US" sz="2000" dirty="0"/>
              <a:t>, Robusta, </a:t>
            </a:r>
            <a:r>
              <a:rPr lang="en-US" sz="2000" dirty="0" err="1"/>
              <a:t>SalesForce</a:t>
            </a:r>
            <a:r>
              <a:rPr lang="en-US" sz="2000" dirty="0"/>
              <a:t>, Misa, 1C </a:t>
            </a:r>
            <a:r>
              <a:rPr lang="en-US" sz="2000" dirty="0" err="1"/>
              <a:t>Việt</a:t>
            </a:r>
            <a:r>
              <a:rPr lang="en-US" sz="2000" dirty="0"/>
              <a:t> Nam, ISCP </a:t>
            </a:r>
            <a:r>
              <a:rPr lang="en-US" sz="2000" dirty="0" err="1"/>
              <a:t>Việt</a:t>
            </a:r>
            <a:r>
              <a:rPr lang="en-US" sz="2000" dirty="0"/>
              <a:t> Nam…</a:t>
            </a:r>
          </a:p>
          <a:p>
            <a:pPr algn="just"/>
            <a:r>
              <a:rPr lang="en-US" sz="2400" dirty="0" err="1"/>
              <a:t>Hệ</a:t>
            </a:r>
            <a:r>
              <a:rPr lang="en-US" sz="2400" dirty="0"/>
              <a:t> </a:t>
            </a:r>
            <a:r>
              <a:rPr lang="en-US" sz="2400" dirty="0" err="1"/>
              <a:t>thống</a:t>
            </a:r>
            <a:r>
              <a:rPr lang="en-US" sz="2400" dirty="0"/>
              <a:t> </a:t>
            </a:r>
            <a:r>
              <a:rPr lang="en-US" sz="2400" dirty="0" err="1"/>
              <a:t>các</a:t>
            </a:r>
            <a:r>
              <a:rPr lang="en-US" sz="2400" dirty="0"/>
              <a:t> </a:t>
            </a:r>
            <a:r>
              <a:rPr lang="en-US" sz="2400" dirty="0" err="1"/>
              <a:t>Ngân</a:t>
            </a:r>
            <a:r>
              <a:rPr lang="en-US" sz="2400" dirty="0"/>
              <a:t> </a:t>
            </a:r>
            <a:r>
              <a:rPr lang="en-US" sz="2400" dirty="0" err="1"/>
              <a:t>hàng</a:t>
            </a:r>
            <a:r>
              <a:rPr lang="en-US" sz="2400" dirty="0"/>
              <a:t> </a:t>
            </a:r>
            <a:r>
              <a:rPr lang="en-US" sz="2400" dirty="0" err="1"/>
              <a:t>thương</a:t>
            </a:r>
            <a:r>
              <a:rPr lang="en-US" sz="2400" dirty="0"/>
              <a:t> </a:t>
            </a:r>
            <a:r>
              <a:rPr lang="en-US" sz="2400" dirty="0" err="1"/>
              <a:t>mại</a:t>
            </a:r>
            <a:r>
              <a:rPr lang="en-US" sz="2400" dirty="0"/>
              <a:t> </a:t>
            </a:r>
            <a:r>
              <a:rPr lang="en-US" sz="2400" dirty="0" err="1"/>
              <a:t>quốc</a:t>
            </a:r>
            <a:r>
              <a:rPr lang="en-US" sz="2400" dirty="0"/>
              <a:t> </a:t>
            </a:r>
            <a:r>
              <a:rPr lang="en-US" sz="2400" dirty="0" err="1"/>
              <a:t>doanh</a:t>
            </a:r>
            <a:r>
              <a:rPr lang="en-US" sz="2400" dirty="0"/>
              <a:t>, </a:t>
            </a:r>
            <a:r>
              <a:rPr lang="en-US" sz="2400" dirty="0" err="1"/>
              <a:t>cổ</a:t>
            </a:r>
            <a:r>
              <a:rPr lang="en-US" sz="2400" dirty="0"/>
              <a:t> </a:t>
            </a:r>
            <a:r>
              <a:rPr lang="en-US" sz="2400" dirty="0" err="1"/>
              <a:t>phần</a:t>
            </a:r>
            <a:r>
              <a:rPr lang="en-US" sz="2400" dirty="0"/>
              <a:t>, </a:t>
            </a:r>
            <a:r>
              <a:rPr lang="en-US" sz="2400" dirty="0" err="1"/>
              <a:t>liên</a:t>
            </a:r>
            <a:r>
              <a:rPr lang="en-US" sz="2400" dirty="0"/>
              <a:t> </a:t>
            </a:r>
            <a:r>
              <a:rPr lang="en-US" sz="2400" dirty="0" err="1"/>
              <a:t>doanh</a:t>
            </a:r>
            <a:r>
              <a:rPr lang="en-US" sz="2400" dirty="0"/>
              <a:t> </a:t>
            </a:r>
            <a:r>
              <a:rPr lang="en-US" sz="2400" dirty="0" err="1">
                <a:solidFill>
                  <a:srgbClr val="FF0000"/>
                </a:solidFill>
              </a:rPr>
              <a:t>phát</a:t>
            </a:r>
            <a:r>
              <a:rPr lang="en-US" sz="2400" dirty="0">
                <a:solidFill>
                  <a:srgbClr val="FF0000"/>
                </a:solidFill>
              </a:rPr>
              <a:t> </a:t>
            </a:r>
            <a:r>
              <a:rPr lang="en-US" sz="2400" dirty="0" err="1">
                <a:solidFill>
                  <a:srgbClr val="FF0000"/>
                </a:solidFill>
              </a:rPr>
              <a:t>triển</a:t>
            </a:r>
            <a:r>
              <a:rPr lang="en-US" sz="2400" dirty="0">
                <a:solidFill>
                  <a:srgbClr val="FF0000"/>
                </a:solidFill>
              </a:rPr>
              <a:t> </a:t>
            </a:r>
            <a:r>
              <a:rPr lang="en-US" sz="2400" dirty="0" err="1">
                <a:solidFill>
                  <a:srgbClr val="FF0000"/>
                </a:solidFill>
              </a:rPr>
              <a:t>và</a:t>
            </a:r>
            <a:r>
              <a:rPr lang="en-US" sz="2400" dirty="0">
                <a:solidFill>
                  <a:srgbClr val="FF0000"/>
                </a:solidFill>
              </a:rPr>
              <a:t> </a:t>
            </a:r>
            <a:r>
              <a:rPr lang="en-US" sz="2400" dirty="0" err="1">
                <a:solidFill>
                  <a:srgbClr val="FF0000"/>
                </a:solidFill>
              </a:rPr>
              <a:t>vận</a:t>
            </a:r>
            <a:r>
              <a:rPr lang="en-US" sz="2400" dirty="0">
                <a:solidFill>
                  <a:srgbClr val="FF0000"/>
                </a:solidFill>
              </a:rPr>
              <a:t> </a:t>
            </a:r>
            <a:r>
              <a:rPr lang="en-US" sz="2400" dirty="0" err="1">
                <a:solidFill>
                  <a:srgbClr val="FF0000"/>
                </a:solidFill>
              </a:rPr>
              <a:t>hành</a:t>
            </a:r>
            <a:r>
              <a:rPr lang="en-US" sz="2400" dirty="0">
                <a:solidFill>
                  <a:srgbClr val="FF0000"/>
                </a:solidFill>
              </a:rPr>
              <a:t> </a:t>
            </a:r>
            <a:r>
              <a:rPr lang="en-US" sz="2400" dirty="0" err="1"/>
              <a:t>những</a:t>
            </a:r>
            <a:r>
              <a:rPr lang="en-US" sz="2400" dirty="0"/>
              <a:t> </a:t>
            </a:r>
            <a:r>
              <a:rPr lang="en-US" sz="2400" dirty="0" err="1"/>
              <a:t>giải</a:t>
            </a:r>
            <a:r>
              <a:rPr lang="en-US" sz="2400" dirty="0"/>
              <a:t> </a:t>
            </a:r>
            <a:r>
              <a:rPr lang="en-US" sz="2400" dirty="0" err="1"/>
              <a:t>pháp</a:t>
            </a:r>
            <a:r>
              <a:rPr lang="en-US" sz="2400" dirty="0"/>
              <a:t> </a:t>
            </a:r>
            <a:r>
              <a:rPr lang="en-US" sz="2400" dirty="0" err="1"/>
              <a:t>phần</a:t>
            </a:r>
            <a:r>
              <a:rPr lang="en-US" sz="2400" dirty="0"/>
              <a:t> </a:t>
            </a:r>
            <a:r>
              <a:rPr lang="en-US" sz="2400" dirty="0" err="1"/>
              <a:t>mềm</a:t>
            </a:r>
            <a:r>
              <a:rPr lang="en-US" sz="2400" dirty="0"/>
              <a:t> </a:t>
            </a:r>
            <a:r>
              <a:rPr lang="en-US" sz="2400" dirty="0" err="1"/>
              <a:t>ứng</a:t>
            </a:r>
            <a:r>
              <a:rPr lang="en-US" sz="2400" dirty="0"/>
              <a:t> </a:t>
            </a:r>
            <a:r>
              <a:rPr lang="en-US" sz="2400" dirty="0" err="1"/>
              <a:t>dụng</a:t>
            </a:r>
            <a:r>
              <a:rPr lang="en-US" sz="2400" dirty="0"/>
              <a:t> </a:t>
            </a:r>
            <a:r>
              <a:rPr lang="en-US" sz="2400" dirty="0" err="1"/>
              <a:t>trong</a:t>
            </a:r>
            <a:r>
              <a:rPr lang="en-US" sz="2400" dirty="0"/>
              <a:t> </a:t>
            </a:r>
            <a:r>
              <a:rPr lang="en-US" sz="2400" dirty="0" err="1"/>
              <a:t>nội</a:t>
            </a:r>
            <a:r>
              <a:rPr lang="en-US" sz="2400" dirty="0"/>
              <a:t> </a:t>
            </a:r>
            <a:r>
              <a:rPr lang="en-US" sz="2400" dirty="0" err="1"/>
              <a:t>bộ</a:t>
            </a:r>
            <a:r>
              <a:rPr lang="en-US" sz="2400" dirty="0"/>
              <a:t> </a:t>
            </a:r>
            <a:r>
              <a:rPr lang="en-US" sz="2400" dirty="0" err="1"/>
              <a:t>các</a:t>
            </a:r>
            <a:r>
              <a:rPr lang="en-US" sz="2400" dirty="0"/>
              <a:t> </a:t>
            </a:r>
            <a:r>
              <a:rPr lang="en-US" sz="2400" dirty="0" err="1"/>
              <a:t>ngân</a:t>
            </a:r>
            <a:r>
              <a:rPr lang="en-US" sz="2400" dirty="0"/>
              <a:t> </a:t>
            </a:r>
            <a:r>
              <a:rPr lang="en-US" sz="2400" dirty="0" err="1"/>
              <a:t>hàng</a:t>
            </a:r>
            <a:r>
              <a:rPr lang="en-US" sz="2400" dirty="0"/>
              <a:t>.</a:t>
            </a:r>
          </a:p>
          <a:p>
            <a:pPr lvl="1" algn="just"/>
            <a:r>
              <a:rPr lang="en-US" sz="2000" dirty="0" err="1"/>
              <a:t>VietinBank</a:t>
            </a:r>
            <a:r>
              <a:rPr lang="en-US" sz="2000" dirty="0"/>
              <a:t>, </a:t>
            </a:r>
            <a:r>
              <a:rPr lang="en-US" sz="2000" dirty="0" err="1"/>
              <a:t>MBBank</a:t>
            </a:r>
            <a:r>
              <a:rPr lang="en-US" sz="2000" dirty="0"/>
              <a:t>, </a:t>
            </a:r>
            <a:r>
              <a:rPr lang="en-US" sz="2000" dirty="0" err="1"/>
              <a:t>Techcombank</a:t>
            </a:r>
            <a:r>
              <a:rPr lang="en-US" sz="2000" dirty="0"/>
              <a:t>, </a:t>
            </a:r>
            <a:r>
              <a:rPr lang="en-US" sz="2000" dirty="0" err="1"/>
              <a:t>Vietcombank</a:t>
            </a:r>
            <a:r>
              <a:rPr lang="en-US" sz="2000" dirty="0"/>
              <a:t>, BIDV, </a:t>
            </a:r>
            <a:r>
              <a:rPr lang="en-US" sz="2000" dirty="0" err="1"/>
              <a:t>Chính</a:t>
            </a:r>
            <a:r>
              <a:rPr lang="en-US" sz="2000" dirty="0"/>
              <a:t> </a:t>
            </a:r>
            <a:r>
              <a:rPr lang="en-US" sz="2000" dirty="0" err="1"/>
              <a:t>sách</a:t>
            </a:r>
            <a:r>
              <a:rPr lang="en-US" sz="2000" dirty="0"/>
              <a:t>…</a:t>
            </a:r>
          </a:p>
          <a:p>
            <a:pPr algn="just"/>
            <a:r>
              <a:rPr lang="vi-VN" sz="2400" dirty="0"/>
              <a:t>C</a:t>
            </a:r>
            <a:r>
              <a:rPr lang="en-US" sz="2400" dirty="0" err="1"/>
              <a:t>ác</a:t>
            </a:r>
            <a:r>
              <a:rPr lang="en-US" sz="2400" dirty="0"/>
              <a:t> </a:t>
            </a:r>
            <a:r>
              <a:rPr lang="en-US" sz="2400" dirty="0" err="1"/>
              <a:t>tổ</a:t>
            </a:r>
            <a:r>
              <a:rPr lang="en-US" sz="2400" dirty="0"/>
              <a:t> </a:t>
            </a:r>
            <a:r>
              <a:rPr lang="en-US" sz="2400" dirty="0" err="1"/>
              <a:t>chức</a:t>
            </a:r>
            <a:r>
              <a:rPr lang="en-US" sz="2400" dirty="0"/>
              <a:t> </a:t>
            </a:r>
            <a:r>
              <a:rPr lang="en-US" sz="2400" dirty="0" err="1"/>
              <a:t>kinh</a:t>
            </a:r>
            <a:r>
              <a:rPr lang="en-US" sz="2400" dirty="0"/>
              <a:t> </a:t>
            </a:r>
            <a:r>
              <a:rPr lang="en-US" sz="2400" dirty="0" err="1"/>
              <a:t>tế</a:t>
            </a:r>
            <a:r>
              <a:rPr lang="en-US" sz="2400" dirty="0"/>
              <a:t>, </a:t>
            </a:r>
            <a:r>
              <a:rPr lang="en-US" sz="2400" dirty="0" err="1"/>
              <a:t>các</a:t>
            </a:r>
            <a:r>
              <a:rPr lang="en-US" sz="2400" dirty="0"/>
              <a:t> </a:t>
            </a:r>
            <a:r>
              <a:rPr lang="en-US" sz="2400" dirty="0" err="1"/>
              <a:t>tổ</a:t>
            </a:r>
            <a:r>
              <a:rPr lang="en-US" sz="2400" dirty="0"/>
              <a:t> </a:t>
            </a:r>
            <a:r>
              <a:rPr lang="en-US" sz="2400" dirty="0" err="1"/>
              <a:t>chức</a:t>
            </a:r>
            <a:r>
              <a:rPr lang="en-US" sz="2400" dirty="0"/>
              <a:t> </a:t>
            </a:r>
            <a:r>
              <a:rPr lang="en-US" sz="2400" dirty="0" err="1"/>
              <a:t>hành</a:t>
            </a:r>
            <a:r>
              <a:rPr lang="en-US" sz="2400" dirty="0"/>
              <a:t> </a:t>
            </a:r>
            <a:r>
              <a:rPr lang="en-US" sz="2400" dirty="0" err="1"/>
              <a:t>chính</a:t>
            </a:r>
            <a:r>
              <a:rPr lang="en-US" sz="2400" dirty="0"/>
              <a:t> </a:t>
            </a:r>
            <a:r>
              <a:rPr lang="en-US" sz="2400" dirty="0" err="1"/>
              <a:t>sự</a:t>
            </a:r>
            <a:r>
              <a:rPr lang="en-US" sz="2400" dirty="0"/>
              <a:t> </a:t>
            </a:r>
            <a:r>
              <a:rPr lang="en-US" sz="2400" dirty="0" err="1"/>
              <a:t>nghiệp</a:t>
            </a:r>
            <a:r>
              <a:rPr lang="en-US" sz="2400" dirty="0"/>
              <a:t>, </a:t>
            </a:r>
            <a:r>
              <a:rPr lang="en-US" sz="2400" dirty="0" err="1"/>
              <a:t>các</a:t>
            </a:r>
            <a:r>
              <a:rPr lang="en-US" sz="2400" dirty="0"/>
              <a:t> </a:t>
            </a:r>
            <a:r>
              <a:rPr lang="en-US" sz="2400" dirty="0" err="1"/>
              <a:t>doanh</a:t>
            </a:r>
            <a:r>
              <a:rPr lang="en-US" sz="2400" dirty="0"/>
              <a:t> </a:t>
            </a:r>
            <a:r>
              <a:rPr lang="en-US" sz="2400" dirty="0" err="1"/>
              <a:t>nghiệp</a:t>
            </a:r>
            <a:r>
              <a:rPr lang="en-US" sz="2400" dirty="0"/>
              <a:t> </a:t>
            </a:r>
            <a:r>
              <a:rPr lang="en-US" sz="2400" dirty="0" err="1"/>
              <a:t>có</a:t>
            </a:r>
            <a:r>
              <a:rPr lang="en-US" sz="2400" dirty="0"/>
              <a:t> </a:t>
            </a:r>
            <a:r>
              <a:rPr lang="en-US" sz="2400" dirty="0" err="1">
                <a:solidFill>
                  <a:srgbClr val="FF0000"/>
                </a:solidFill>
              </a:rPr>
              <a:t>nhu</a:t>
            </a:r>
            <a:r>
              <a:rPr lang="en-US" sz="2400" dirty="0">
                <a:solidFill>
                  <a:srgbClr val="FF0000"/>
                </a:solidFill>
              </a:rPr>
              <a:t> </a:t>
            </a:r>
            <a:r>
              <a:rPr lang="en-US" sz="2400" dirty="0" err="1">
                <a:solidFill>
                  <a:srgbClr val="FF0000"/>
                </a:solidFill>
              </a:rPr>
              <a:t>cầu</a:t>
            </a:r>
            <a:r>
              <a:rPr lang="en-US" sz="2400" dirty="0">
                <a:solidFill>
                  <a:srgbClr val="FF0000"/>
                </a:solidFill>
              </a:rPr>
              <a:t> </a:t>
            </a:r>
            <a:r>
              <a:rPr lang="en-US" sz="2400" dirty="0" err="1">
                <a:solidFill>
                  <a:srgbClr val="FF0000"/>
                </a:solidFill>
              </a:rPr>
              <a:t>ứng</a:t>
            </a:r>
            <a:r>
              <a:rPr lang="en-US" sz="2400" dirty="0">
                <a:solidFill>
                  <a:srgbClr val="FF0000"/>
                </a:solidFill>
              </a:rPr>
              <a:t> </a:t>
            </a:r>
            <a:r>
              <a:rPr lang="en-US" sz="2400" dirty="0" err="1">
                <a:solidFill>
                  <a:srgbClr val="FF0000"/>
                </a:solidFill>
              </a:rPr>
              <a:t>dụng</a:t>
            </a:r>
            <a:r>
              <a:rPr lang="en-US" sz="2400" dirty="0">
                <a:solidFill>
                  <a:srgbClr val="FF0000"/>
                </a:solidFill>
              </a:rPr>
              <a:t> tin </a:t>
            </a:r>
            <a:r>
              <a:rPr lang="en-US" sz="2400" dirty="0" err="1">
                <a:solidFill>
                  <a:srgbClr val="FF0000"/>
                </a:solidFill>
              </a:rPr>
              <a:t>học</a:t>
            </a:r>
            <a:r>
              <a:rPr lang="en-US" sz="2400" dirty="0">
                <a:solidFill>
                  <a:srgbClr val="FF0000"/>
                </a:solidFill>
              </a:rPr>
              <a:t> </a:t>
            </a:r>
            <a:r>
              <a:rPr lang="en-US" sz="2400" dirty="0" err="1"/>
              <a:t>trong</a:t>
            </a:r>
            <a:r>
              <a:rPr lang="en-US" sz="2400" dirty="0"/>
              <a:t> </a:t>
            </a:r>
            <a:r>
              <a:rPr lang="en-US" sz="2400" dirty="0" err="1"/>
              <a:t>quản</a:t>
            </a:r>
            <a:r>
              <a:rPr lang="en-US" sz="2400" dirty="0"/>
              <a:t> </a:t>
            </a:r>
            <a:r>
              <a:rPr lang="en-US" sz="2400" dirty="0" err="1"/>
              <a:t>lý</a:t>
            </a:r>
            <a:r>
              <a:rPr lang="en-US" sz="2400" dirty="0"/>
              <a:t> </a:t>
            </a:r>
            <a:r>
              <a:rPr lang="en-US" sz="2400" dirty="0" err="1"/>
              <a:t>và</a:t>
            </a:r>
            <a:r>
              <a:rPr lang="en-US" sz="2400" dirty="0"/>
              <a:t> </a:t>
            </a:r>
            <a:r>
              <a:rPr lang="en-US" sz="2400" dirty="0" err="1"/>
              <a:t>xử</a:t>
            </a:r>
            <a:r>
              <a:rPr lang="en-US" sz="2400" dirty="0"/>
              <a:t> </a:t>
            </a:r>
            <a:r>
              <a:rPr lang="en-US" sz="2400" dirty="0" err="1"/>
              <a:t>lý</a:t>
            </a:r>
            <a:r>
              <a:rPr lang="en-US" sz="2400" dirty="0"/>
              <a:t> </a:t>
            </a:r>
            <a:r>
              <a:rPr lang="en-US" sz="2400" dirty="0" err="1"/>
              <a:t>các</a:t>
            </a:r>
            <a:r>
              <a:rPr lang="en-US" sz="2400" dirty="0"/>
              <a:t> </a:t>
            </a:r>
            <a:r>
              <a:rPr lang="en-US" sz="2400" dirty="0" err="1"/>
              <a:t>thông</a:t>
            </a:r>
            <a:r>
              <a:rPr lang="en-US" sz="2400" dirty="0"/>
              <a:t> tin </a:t>
            </a:r>
            <a:r>
              <a:rPr lang="en-US" sz="2400" dirty="0" err="1"/>
              <a:t>kinh</a:t>
            </a:r>
            <a:r>
              <a:rPr lang="en-US" sz="2400" dirty="0"/>
              <a:t> </a:t>
            </a:r>
            <a:r>
              <a:rPr lang="en-US" sz="2400" dirty="0" err="1"/>
              <a:t>tế</a:t>
            </a:r>
            <a:r>
              <a:rPr lang="en-US" sz="2400" dirty="0"/>
              <a:t>.</a:t>
            </a:r>
          </a:p>
          <a:p>
            <a:pPr lvl="1" algn="just"/>
            <a:r>
              <a:rPr lang="en-US" sz="2000" dirty="0" err="1"/>
              <a:t>Các</a:t>
            </a:r>
            <a:r>
              <a:rPr lang="en-US" sz="2000" dirty="0"/>
              <a:t> </a:t>
            </a:r>
            <a:r>
              <a:rPr lang="en-US" sz="2000" dirty="0" err="1"/>
              <a:t>cơ</a:t>
            </a:r>
            <a:r>
              <a:rPr lang="en-US" sz="2000" dirty="0"/>
              <a:t> </a:t>
            </a:r>
            <a:r>
              <a:rPr lang="en-US" sz="2000" dirty="0" err="1"/>
              <a:t>quan</a:t>
            </a:r>
            <a:r>
              <a:rPr lang="en-US" sz="2000" dirty="0"/>
              <a:t> </a:t>
            </a:r>
            <a:r>
              <a:rPr lang="en-US" sz="2000" dirty="0" err="1"/>
              <a:t>nhà</a:t>
            </a:r>
            <a:r>
              <a:rPr lang="en-US" sz="2000" dirty="0"/>
              <a:t> </a:t>
            </a:r>
            <a:r>
              <a:rPr lang="en-US" sz="2000" dirty="0" err="1"/>
              <a:t>nước</a:t>
            </a:r>
            <a:r>
              <a:rPr lang="en-US" sz="2000" dirty="0"/>
              <a:t>, </a:t>
            </a:r>
            <a:r>
              <a:rPr lang="en-US" sz="2000" dirty="0" err="1"/>
              <a:t>Các</a:t>
            </a:r>
            <a:r>
              <a:rPr lang="en-US" sz="2000" dirty="0"/>
              <a:t> </a:t>
            </a:r>
            <a:r>
              <a:rPr lang="en-US" sz="2000" dirty="0" err="1"/>
              <a:t>công</a:t>
            </a:r>
            <a:r>
              <a:rPr lang="en-US" sz="2000" dirty="0"/>
              <a:t> ty </a:t>
            </a:r>
            <a:r>
              <a:rPr lang="en-US" sz="2000" dirty="0" err="1"/>
              <a:t>cổ</a:t>
            </a:r>
            <a:r>
              <a:rPr lang="en-US" sz="2000" dirty="0"/>
              <a:t> </a:t>
            </a:r>
            <a:r>
              <a:rPr lang="en-US" sz="2000" dirty="0" err="1"/>
              <a:t>phần</a:t>
            </a:r>
            <a:r>
              <a:rPr lang="en-US" sz="2000" dirty="0"/>
              <a:t>, </a:t>
            </a:r>
            <a:r>
              <a:rPr lang="en-US" sz="2000" dirty="0" err="1"/>
              <a:t>Các</a:t>
            </a:r>
            <a:r>
              <a:rPr lang="en-US" sz="2000" dirty="0"/>
              <a:t> </a:t>
            </a:r>
            <a:r>
              <a:rPr lang="en-US" sz="2000" dirty="0" err="1"/>
              <a:t>công</a:t>
            </a:r>
            <a:r>
              <a:rPr lang="en-US" sz="2000" dirty="0"/>
              <a:t> ty </a:t>
            </a:r>
            <a:r>
              <a:rPr lang="en-US" sz="2000" dirty="0" err="1"/>
              <a:t>tư</a:t>
            </a:r>
            <a:r>
              <a:rPr lang="en-US" sz="2000" dirty="0"/>
              <a:t> </a:t>
            </a:r>
            <a:r>
              <a:rPr lang="en-US" sz="2000" dirty="0" err="1"/>
              <a:t>nhân</a:t>
            </a:r>
            <a:r>
              <a:rPr lang="en-US" sz="2000" dirty="0"/>
              <a:t>…</a:t>
            </a:r>
            <a:endParaRPr lang="en-US" sz="2400" dirty="0"/>
          </a:p>
          <a:p>
            <a:pPr lvl="1" algn="just"/>
            <a:endParaRPr lang="en-US" sz="2000" dirty="0"/>
          </a:p>
          <a:p>
            <a:pPr lvl="1" algn="just"/>
            <a:endParaRPr lang="en-US" sz="2000" dirty="0"/>
          </a:p>
          <a:p>
            <a:pPr algn="just"/>
            <a:endParaRPr lang="en-US" sz="2400" dirty="0"/>
          </a:p>
        </p:txBody>
      </p:sp>
    </p:spTree>
    <p:extLst>
      <p:ext uri="{BB962C8B-B14F-4D97-AF65-F5344CB8AC3E}">
        <p14:creationId xmlns:p14="http://schemas.microsoft.com/office/powerpoint/2010/main" val="3306298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3- Hình thức thực tập</a:t>
            </a:r>
            <a:endParaRPr lang="en-US" dirty="0"/>
          </a:p>
        </p:txBody>
      </p:sp>
      <p:sp>
        <p:nvSpPr>
          <p:cNvPr id="3" name="Text Placeholder 2"/>
          <p:cNvSpPr>
            <a:spLocks noGrp="1"/>
          </p:cNvSpPr>
          <p:nvPr>
            <p:ph type="body" idx="1"/>
          </p:nvPr>
        </p:nvSpPr>
        <p:spPr>
          <a:xfrm>
            <a:off x="251520" y="1268760"/>
            <a:ext cx="4040188" cy="639762"/>
          </a:xfrm>
        </p:spPr>
        <p:txBody>
          <a:bodyPr/>
          <a:lstStyle/>
          <a:p>
            <a:pPr lvl="0" algn="ctr"/>
            <a:r>
              <a:rPr lang="en-US"/>
              <a:t>THỰC TẬP KHÓA LUẬN</a:t>
            </a:r>
            <a:endParaRPr lang="vi-VN" dirty="0"/>
          </a:p>
        </p:txBody>
      </p:sp>
      <p:sp>
        <p:nvSpPr>
          <p:cNvPr id="44035" name="Rectangle 3"/>
          <p:cNvSpPr>
            <a:spLocks noGrp="1" noChangeArrowheads="1"/>
          </p:cNvSpPr>
          <p:nvPr>
            <p:ph sz="half" idx="2"/>
          </p:nvPr>
        </p:nvSpPr>
        <p:spPr>
          <a:xfrm>
            <a:off x="323528" y="2276872"/>
            <a:ext cx="4040188" cy="3951288"/>
          </a:xfrm>
        </p:spPr>
        <p:txBody>
          <a:bodyPr/>
          <a:lstStyle/>
          <a:p>
            <a:pPr lvl="0" algn="just"/>
            <a:r>
              <a:rPr lang="en-US" sz="2000" dirty="0" err="1">
                <a:solidFill>
                  <a:srgbClr val="000099"/>
                </a:solidFill>
                <a:latin typeface="+mj-lt"/>
              </a:rPr>
              <a:t>Chiếm</a:t>
            </a:r>
            <a:r>
              <a:rPr lang="en-US" sz="2000" dirty="0">
                <a:solidFill>
                  <a:srgbClr val="000099"/>
                </a:solidFill>
                <a:latin typeface="+mj-lt"/>
              </a:rPr>
              <a:t> 15% </a:t>
            </a:r>
            <a:r>
              <a:rPr lang="en-US" sz="2000" dirty="0" err="1">
                <a:solidFill>
                  <a:srgbClr val="000099"/>
                </a:solidFill>
                <a:latin typeface="+mj-lt"/>
              </a:rPr>
              <a:t>tổng</a:t>
            </a:r>
            <a:r>
              <a:rPr lang="en-US" sz="2000" dirty="0">
                <a:solidFill>
                  <a:srgbClr val="000099"/>
                </a:solidFill>
                <a:latin typeface="+mj-lt"/>
              </a:rPr>
              <a:t> </a:t>
            </a:r>
            <a:r>
              <a:rPr lang="en-US" sz="2000" dirty="0" err="1">
                <a:solidFill>
                  <a:srgbClr val="000099"/>
                </a:solidFill>
                <a:latin typeface="+mj-lt"/>
              </a:rPr>
              <a:t>số</a:t>
            </a:r>
            <a:r>
              <a:rPr lang="en-US" sz="2000" dirty="0">
                <a:solidFill>
                  <a:srgbClr val="000099"/>
                </a:solidFill>
                <a:latin typeface="+mj-lt"/>
              </a:rPr>
              <a:t> </a:t>
            </a:r>
            <a:r>
              <a:rPr lang="en-US" sz="2000" dirty="0" err="1">
                <a:solidFill>
                  <a:srgbClr val="000099"/>
                </a:solidFill>
                <a:latin typeface="+mj-lt"/>
              </a:rPr>
              <a:t>sinh</a:t>
            </a:r>
            <a:r>
              <a:rPr lang="en-US" sz="2000" dirty="0">
                <a:solidFill>
                  <a:srgbClr val="000099"/>
                </a:solidFill>
                <a:latin typeface="+mj-lt"/>
              </a:rPr>
              <a:t> </a:t>
            </a:r>
            <a:r>
              <a:rPr lang="en-US" sz="2000" dirty="0" err="1">
                <a:solidFill>
                  <a:srgbClr val="000099"/>
                </a:solidFill>
                <a:latin typeface="+mj-lt"/>
              </a:rPr>
              <a:t>viên</a:t>
            </a:r>
            <a:r>
              <a:rPr lang="en-US" sz="2000" dirty="0">
                <a:solidFill>
                  <a:srgbClr val="000099"/>
                </a:solidFill>
                <a:latin typeface="+mj-lt"/>
              </a:rPr>
              <a:t> </a:t>
            </a:r>
            <a:r>
              <a:rPr lang="en-US" sz="2000" dirty="0" err="1">
                <a:solidFill>
                  <a:srgbClr val="000099"/>
                </a:solidFill>
                <a:latin typeface="+mj-lt"/>
              </a:rPr>
              <a:t>của</a:t>
            </a:r>
            <a:r>
              <a:rPr lang="en-US" sz="2000" dirty="0">
                <a:solidFill>
                  <a:srgbClr val="000099"/>
                </a:solidFill>
                <a:latin typeface="+mj-lt"/>
              </a:rPr>
              <a:t> </a:t>
            </a:r>
            <a:r>
              <a:rPr lang="en-US" sz="2000" dirty="0" err="1">
                <a:solidFill>
                  <a:srgbClr val="000099"/>
                </a:solidFill>
                <a:latin typeface="+mj-lt"/>
              </a:rPr>
              <a:t>khóa</a:t>
            </a:r>
            <a:r>
              <a:rPr lang="en-US" sz="2000" dirty="0">
                <a:solidFill>
                  <a:srgbClr val="000099"/>
                </a:solidFill>
                <a:latin typeface="+mj-lt"/>
              </a:rPr>
              <a:t>.</a:t>
            </a:r>
          </a:p>
          <a:p>
            <a:pPr lvl="0" algn="just"/>
            <a:r>
              <a:rPr lang="en-US" sz="2000" dirty="0" err="1">
                <a:solidFill>
                  <a:srgbClr val="000099"/>
                </a:solidFill>
                <a:latin typeface="+mj-lt"/>
              </a:rPr>
              <a:t>Điểm</a:t>
            </a:r>
            <a:r>
              <a:rPr lang="en-US" sz="2000" dirty="0">
                <a:solidFill>
                  <a:srgbClr val="000099"/>
                </a:solidFill>
                <a:latin typeface="+mj-lt"/>
              </a:rPr>
              <a:t> </a:t>
            </a:r>
            <a:r>
              <a:rPr lang="en-US" sz="2000" dirty="0" err="1">
                <a:solidFill>
                  <a:srgbClr val="000099"/>
                </a:solidFill>
                <a:latin typeface="+mj-lt"/>
              </a:rPr>
              <a:t>trung</a:t>
            </a:r>
            <a:r>
              <a:rPr lang="en-US" sz="2000" dirty="0">
                <a:solidFill>
                  <a:srgbClr val="000099"/>
                </a:solidFill>
                <a:latin typeface="+mj-lt"/>
              </a:rPr>
              <a:t> </a:t>
            </a:r>
            <a:r>
              <a:rPr lang="en-US" sz="2000" dirty="0" err="1">
                <a:solidFill>
                  <a:srgbClr val="000099"/>
                </a:solidFill>
                <a:latin typeface="+mj-lt"/>
              </a:rPr>
              <a:t>bình</a:t>
            </a:r>
            <a:r>
              <a:rPr lang="en-US" sz="2000" dirty="0">
                <a:solidFill>
                  <a:srgbClr val="000099"/>
                </a:solidFill>
                <a:latin typeface="+mj-lt"/>
              </a:rPr>
              <a:t> </a:t>
            </a:r>
            <a:r>
              <a:rPr lang="en-US" sz="2000" dirty="0" err="1">
                <a:solidFill>
                  <a:srgbClr val="000099"/>
                </a:solidFill>
                <a:latin typeface="+mj-lt"/>
              </a:rPr>
              <a:t>tích</a:t>
            </a:r>
            <a:r>
              <a:rPr lang="en-US" sz="2000" dirty="0">
                <a:solidFill>
                  <a:srgbClr val="000099"/>
                </a:solidFill>
                <a:latin typeface="+mj-lt"/>
              </a:rPr>
              <a:t> </a:t>
            </a:r>
            <a:r>
              <a:rPr lang="en-US" sz="2000" dirty="0" err="1">
                <a:solidFill>
                  <a:srgbClr val="000099"/>
                </a:solidFill>
                <a:latin typeface="+mj-lt"/>
              </a:rPr>
              <a:t>lũy</a:t>
            </a:r>
            <a:r>
              <a:rPr lang="en-US" sz="2000" dirty="0">
                <a:solidFill>
                  <a:srgbClr val="000099"/>
                </a:solidFill>
                <a:latin typeface="+mj-lt"/>
              </a:rPr>
              <a:t>: 3.27 (</a:t>
            </a:r>
            <a:r>
              <a:rPr lang="en-US" sz="2000" dirty="0" err="1">
                <a:solidFill>
                  <a:srgbClr val="000099"/>
                </a:solidFill>
                <a:latin typeface="+mj-lt"/>
              </a:rPr>
              <a:t>tùy</a:t>
            </a:r>
            <a:r>
              <a:rPr lang="en-US" sz="2000" dirty="0">
                <a:solidFill>
                  <a:srgbClr val="000099"/>
                </a:solidFill>
                <a:latin typeface="+mj-lt"/>
              </a:rPr>
              <a:t> </a:t>
            </a:r>
            <a:r>
              <a:rPr lang="en-US" sz="2000" dirty="0" err="1">
                <a:solidFill>
                  <a:srgbClr val="000099"/>
                </a:solidFill>
                <a:latin typeface="+mj-lt"/>
              </a:rPr>
              <a:t>từng</a:t>
            </a:r>
            <a:r>
              <a:rPr lang="en-US" sz="2000" dirty="0">
                <a:solidFill>
                  <a:srgbClr val="000099"/>
                </a:solidFill>
                <a:latin typeface="+mj-lt"/>
              </a:rPr>
              <a:t> </a:t>
            </a:r>
            <a:r>
              <a:rPr lang="en-US" sz="2000" dirty="0" err="1">
                <a:solidFill>
                  <a:srgbClr val="000099"/>
                </a:solidFill>
                <a:latin typeface="+mj-lt"/>
              </a:rPr>
              <a:t>năm</a:t>
            </a:r>
            <a:r>
              <a:rPr lang="en-US" sz="2000" dirty="0">
                <a:solidFill>
                  <a:srgbClr val="000099"/>
                </a:solidFill>
                <a:latin typeface="+mj-lt"/>
              </a:rPr>
              <a:t>).</a:t>
            </a:r>
          </a:p>
          <a:p>
            <a:pPr lvl="0" algn="just"/>
            <a:r>
              <a:rPr lang="en-US" sz="2000" dirty="0" err="1">
                <a:solidFill>
                  <a:srgbClr val="000099"/>
                </a:solidFill>
                <a:latin typeface="+mj-lt"/>
              </a:rPr>
              <a:t>Nhiệm</a:t>
            </a:r>
            <a:r>
              <a:rPr lang="en-US" sz="2000" dirty="0">
                <a:solidFill>
                  <a:srgbClr val="000099"/>
                </a:solidFill>
                <a:latin typeface="+mj-lt"/>
              </a:rPr>
              <a:t> </a:t>
            </a:r>
            <a:r>
              <a:rPr lang="en-US" sz="2000" dirty="0" err="1">
                <a:solidFill>
                  <a:srgbClr val="000099"/>
                </a:solidFill>
                <a:latin typeface="+mj-lt"/>
              </a:rPr>
              <a:t>vụ</a:t>
            </a:r>
            <a:r>
              <a:rPr lang="en-US" sz="2000" dirty="0">
                <a:solidFill>
                  <a:srgbClr val="000099"/>
                </a:solidFill>
                <a:latin typeface="+mj-lt"/>
              </a:rPr>
              <a:t> </a:t>
            </a:r>
            <a:r>
              <a:rPr lang="en-US" sz="2000" dirty="0" err="1">
                <a:solidFill>
                  <a:srgbClr val="000099"/>
                </a:solidFill>
                <a:latin typeface="+mj-lt"/>
              </a:rPr>
              <a:t>kỳ</a:t>
            </a:r>
            <a:r>
              <a:rPr lang="en-US" sz="2000" dirty="0">
                <a:solidFill>
                  <a:srgbClr val="000099"/>
                </a:solidFill>
                <a:latin typeface="+mj-lt"/>
              </a:rPr>
              <a:t> 8: </a:t>
            </a:r>
            <a:r>
              <a:rPr lang="en-US" sz="2000" dirty="0" err="1">
                <a:solidFill>
                  <a:srgbClr val="000099"/>
                </a:solidFill>
                <a:latin typeface="+mj-lt"/>
              </a:rPr>
              <a:t>từ</a:t>
            </a:r>
            <a:r>
              <a:rPr lang="en-US" sz="2000" dirty="0">
                <a:solidFill>
                  <a:srgbClr val="000099"/>
                </a:solidFill>
                <a:latin typeface="+mj-lt"/>
              </a:rPr>
              <a:t> 01/2024 - 05/2024</a:t>
            </a:r>
          </a:p>
          <a:p>
            <a:pPr lvl="1" algn="just"/>
            <a:r>
              <a:rPr lang="en-US" sz="1800" i="1" dirty="0" err="1">
                <a:solidFill>
                  <a:srgbClr val="0033CC"/>
                </a:solidFill>
              </a:rPr>
              <a:t>Thực</a:t>
            </a:r>
            <a:r>
              <a:rPr lang="en-US" sz="1800" i="1" dirty="0">
                <a:solidFill>
                  <a:srgbClr val="0033CC"/>
                </a:solidFill>
              </a:rPr>
              <a:t> </a:t>
            </a:r>
            <a:r>
              <a:rPr lang="en-US" sz="1800" i="1" dirty="0" err="1">
                <a:solidFill>
                  <a:srgbClr val="0033CC"/>
                </a:solidFill>
              </a:rPr>
              <a:t>tập</a:t>
            </a:r>
            <a:r>
              <a:rPr lang="en-US" sz="1800" i="1" dirty="0">
                <a:solidFill>
                  <a:srgbClr val="0033CC"/>
                </a:solidFill>
              </a:rPr>
              <a:t> </a:t>
            </a:r>
            <a:r>
              <a:rPr lang="en-US" sz="1800" i="1" dirty="0" err="1">
                <a:solidFill>
                  <a:srgbClr val="0033CC"/>
                </a:solidFill>
              </a:rPr>
              <a:t>tại</a:t>
            </a:r>
            <a:r>
              <a:rPr lang="en-US" sz="1800" i="1" dirty="0">
                <a:solidFill>
                  <a:srgbClr val="0033CC"/>
                </a:solidFill>
              </a:rPr>
              <a:t> </a:t>
            </a:r>
            <a:r>
              <a:rPr lang="en-US" sz="1800" i="1" dirty="0" err="1">
                <a:solidFill>
                  <a:srgbClr val="0033CC"/>
                </a:solidFill>
              </a:rPr>
              <a:t>Đơn</a:t>
            </a:r>
            <a:r>
              <a:rPr lang="en-US" sz="1800" i="1" dirty="0">
                <a:solidFill>
                  <a:srgbClr val="0033CC"/>
                </a:solidFill>
              </a:rPr>
              <a:t> </a:t>
            </a:r>
            <a:r>
              <a:rPr lang="en-US" sz="1800" i="1" dirty="0" err="1">
                <a:solidFill>
                  <a:srgbClr val="0033CC"/>
                </a:solidFill>
              </a:rPr>
              <a:t>vị</a:t>
            </a:r>
            <a:r>
              <a:rPr lang="en-US" sz="1800" i="1" dirty="0">
                <a:solidFill>
                  <a:srgbClr val="0033CC"/>
                </a:solidFill>
              </a:rPr>
              <a:t> </a:t>
            </a:r>
            <a:r>
              <a:rPr lang="en-US" sz="1800" i="1" dirty="0" err="1">
                <a:solidFill>
                  <a:srgbClr val="0033CC"/>
                </a:solidFill>
              </a:rPr>
              <a:t>thực</a:t>
            </a:r>
            <a:r>
              <a:rPr lang="en-US" sz="1800" i="1" dirty="0">
                <a:solidFill>
                  <a:srgbClr val="0033CC"/>
                </a:solidFill>
              </a:rPr>
              <a:t> </a:t>
            </a:r>
            <a:r>
              <a:rPr lang="en-US" sz="1800" i="1" dirty="0" err="1">
                <a:solidFill>
                  <a:srgbClr val="0033CC"/>
                </a:solidFill>
              </a:rPr>
              <a:t>tập</a:t>
            </a:r>
            <a:endParaRPr lang="en-US" sz="1800" i="1" dirty="0">
              <a:solidFill>
                <a:srgbClr val="0033CC"/>
              </a:solidFill>
            </a:endParaRPr>
          </a:p>
          <a:p>
            <a:pPr lvl="1" algn="just"/>
            <a:r>
              <a:rPr lang="en-US" sz="1800" i="1" dirty="0" err="1">
                <a:solidFill>
                  <a:srgbClr val="0033CC"/>
                </a:solidFill>
              </a:rPr>
              <a:t>Viết</a:t>
            </a:r>
            <a:r>
              <a:rPr lang="en-US" sz="1800" i="1" dirty="0">
                <a:solidFill>
                  <a:srgbClr val="0033CC"/>
                </a:solidFill>
              </a:rPr>
              <a:t> </a:t>
            </a:r>
            <a:r>
              <a:rPr lang="en-US" sz="1800" i="1" dirty="0" err="1">
                <a:solidFill>
                  <a:srgbClr val="0033CC"/>
                </a:solidFill>
              </a:rPr>
              <a:t>khóa</a:t>
            </a:r>
            <a:r>
              <a:rPr lang="en-US" sz="1800" i="1" dirty="0">
                <a:solidFill>
                  <a:srgbClr val="0033CC"/>
                </a:solidFill>
              </a:rPr>
              <a:t> </a:t>
            </a:r>
            <a:r>
              <a:rPr lang="en-US" sz="1800" i="1" dirty="0" err="1">
                <a:solidFill>
                  <a:srgbClr val="0033CC"/>
                </a:solidFill>
              </a:rPr>
              <a:t>luận</a:t>
            </a:r>
            <a:r>
              <a:rPr lang="en-US" sz="1800" i="1" dirty="0">
                <a:solidFill>
                  <a:srgbClr val="0033CC"/>
                </a:solidFill>
              </a:rPr>
              <a:t> </a:t>
            </a:r>
            <a:r>
              <a:rPr lang="en-US" sz="1800" i="1" dirty="0" err="1">
                <a:solidFill>
                  <a:srgbClr val="0033CC"/>
                </a:solidFill>
              </a:rPr>
              <a:t>tốt</a:t>
            </a:r>
            <a:r>
              <a:rPr lang="en-US" sz="1800" i="1" dirty="0">
                <a:solidFill>
                  <a:srgbClr val="0033CC"/>
                </a:solidFill>
              </a:rPr>
              <a:t> </a:t>
            </a:r>
            <a:r>
              <a:rPr lang="en-US" sz="1800" i="1" dirty="0" err="1">
                <a:solidFill>
                  <a:srgbClr val="0033CC"/>
                </a:solidFill>
              </a:rPr>
              <a:t>nghiệp</a:t>
            </a:r>
            <a:r>
              <a:rPr lang="en-US" sz="1800" i="1" dirty="0">
                <a:solidFill>
                  <a:srgbClr val="0033CC"/>
                </a:solidFill>
              </a:rPr>
              <a:t> </a:t>
            </a:r>
            <a:r>
              <a:rPr lang="en-US" sz="1800" dirty="0">
                <a:solidFill>
                  <a:srgbClr val="0033CC"/>
                </a:solidFill>
              </a:rPr>
              <a:t>(9 </a:t>
            </a:r>
            <a:r>
              <a:rPr lang="en-US" sz="1800" dirty="0" err="1">
                <a:solidFill>
                  <a:srgbClr val="0033CC"/>
                </a:solidFill>
              </a:rPr>
              <a:t>tín</a:t>
            </a:r>
            <a:r>
              <a:rPr lang="en-US" sz="1800" dirty="0">
                <a:solidFill>
                  <a:srgbClr val="0033CC"/>
                </a:solidFill>
              </a:rPr>
              <a:t> </a:t>
            </a:r>
            <a:r>
              <a:rPr lang="en-US" sz="1800" dirty="0" err="1">
                <a:solidFill>
                  <a:srgbClr val="0033CC"/>
                </a:solidFill>
              </a:rPr>
              <a:t>chỉ</a:t>
            </a:r>
            <a:r>
              <a:rPr lang="en-US" sz="1800" dirty="0">
                <a:solidFill>
                  <a:srgbClr val="0033CC"/>
                </a:solidFill>
              </a:rPr>
              <a:t>)</a:t>
            </a:r>
            <a:endParaRPr lang="vi-VN" sz="1800" dirty="0">
              <a:solidFill>
                <a:srgbClr val="0033CC"/>
              </a:solidFill>
            </a:endParaRPr>
          </a:p>
          <a:p>
            <a:pPr marL="0" indent="0">
              <a:buNone/>
            </a:pPr>
            <a:endParaRPr lang="en-US" sz="1800" dirty="0"/>
          </a:p>
        </p:txBody>
      </p:sp>
      <p:sp>
        <p:nvSpPr>
          <p:cNvPr id="9" name="Text Placeholder 8"/>
          <p:cNvSpPr>
            <a:spLocks noGrp="1"/>
          </p:cNvSpPr>
          <p:nvPr>
            <p:ph type="body" sz="quarter" idx="3"/>
          </p:nvPr>
        </p:nvSpPr>
        <p:spPr>
          <a:xfrm>
            <a:off x="4759720" y="1272528"/>
            <a:ext cx="4041775" cy="639762"/>
          </a:xfrm>
        </p:spPr>
        <p:txBody>
          <a:bodyPr/>
          <a:lstStyle/>
          <a:p>
            <a:pPr lvl="0" algn="ctr"/>
            <a:r>
              <a:rPr lang="en-US"/>
              <a:t>THỰC TẬP CHUYÊN ĐỀ</a:t>
            </a:r>
            <a:endParaRPr lang="vi-VN" dirty="0"/>
          </a:p>
        </p:txBody>
      </p:sp>
      <p:sp>
        <p:nvSpPr>
          <p:cNvPr id="6" name="Content Placeholder 5"/>
          <p:cNvSpPr>
            <a:spLocks noGrp="1"/>
          </p:cNvSpPr>
          <p:nvPr>
            <p:ph sz="quarter" idx="4"/>
          </p:nvPr>
        </p:nvSpPr>
        <p:spPr>
          <a:xfrm>
            <a:off x="4644008" y="2276872"/>
            <a:ext cx="4247454" cy="4392488"/>
          </a:xfrm>
        </p:spPr>
        <p:txBody>
          <a:bodyPr/>
          <a:lstStyle/>
          <a:p>
            <a:pPr algn="just"/>
            <a:r>
              <a:rPr lang="en-US" sz="2000" dirty="0" err="1">
                <a:solidFill>
                  <a:srgbClr val="000099"/>
                </a:solidFill>
              </a:rPr>
              <a:t>Chiếm</a:t>
            </a:r>
            <a:r>
              <a:rPr lang="en-US" sz="2000" dirty="0">
                <a:solidFill>
                  <a:srgbClr val="000099"/>
                </a:solidFill>
              </a:rPr>
              <a:t> 85% </a:t>
            </a:r>
            <a:r>
              <a:rPr lang="en-US" sz="2000" dirty="0" err="1">
                <a:solidFill>
                  <a:srgbClr val="000099"/>
                </a:solidFill>
              </a:rPr>
              <a:t>tổng</a:t>
            </a:r>
            <a:r>
              <a:rPr lang="en-US" sz="2000" dirty="0">
                <a:solidFill>
                  <a:srgbClr val="000099"/>
                </a:solidFill>
              </a:rPr>
              <a:t> </a:t>
            </a:r>
            <a:r>
              <a:rPr lang="en-US" sz="2000" dirty="0" err="1">
                <a:solidFill>
                  <a:srgbClr val="000099"/>
                </a:solidFill>
              </a:rPr>
              <a:t>số</a:t>
            </a:r>
            <a:r>
              <a:rPr lang="en-US" sz="2000" dirty="0">
                <a:solidFill>
                  <a:srgbClr val="000099"/>
                </a:solidFill>
              </a:rPr>
              <a:t> </a:t>
            </a:r>
            <a:r>
              <a:rPr lang="en-US" sz="2000" dirty="0" err="1">
                <a:solidFill>
                  <a:srgbClr val="000099"/>
                </a:solidFill>
              </a:rPr>
              <a:t>sinh</a:t>
            </a:r>
            <a:r>
              <a:rPr lang="en-US" sz="2000" dirty="0">
                <a:solidFill>
                  <a:srgbClr val="000099"/>
                </a:solidFill>
              </a:rPr>
              <a:t> </a:t>
            </a:r>
            <a:r>
              <a:rPr lang="en-US" sz="2000" dirty="0" err="1">
                <a:solidFill>
                  <a:srgbClr val="000099"/>
                </a:solidFill>
              </a:rPr>
              <a:t>viên</a:t>
            </a:r>
            <a:r>
              <a:rPr lang="en-US" sz="2000" dirty="0">
                <a:solidFill>
                  <a:srgbClr val="000099"/>
                </a:solidFill>
              </a:rPr>
              <a:t> </a:t>
            </a:r>
            <a:r>
              <a:rPr lang="en-US" sz="2000" dirty="0" err="1">
                <a:solidFill>
                  <a:srgbClr val="000099"/>
                </a:solidFill>
              </a:rPr>
              <a:t>của</a:t>
            </a:r>
            <a:r>
              <a:rPr lang="en-US" sz="2000" dirty="0">
                <a:solidFill>
                  <a:srgbClr val="000099"/>
                </a:solidFill>
              </a:rPr>
              <a:t> </a:t>
            </a:r>
            <a:r>
              <a:rPr lang="en-US" sz="2000" dirty="0" err="1">
                <a:solidFill>
                  <a:srgbClr val="000099"/>
                </a:solidFill>
              </a:rPr>
              <a:t>khóa</a:t>
            </a:r>
            <a:r>
              <a:rPr lang="en-US" sz="2000" dirty="0">
                <a:solidFill>
                  <a:srgbClr val="000099"/>
                </a:solidFill>
              </a:rPr>
              <a:t>.</a:t>
            </a:r>
          </a:p>
          <a:p>
            <a:pPr lvl="0" algn="just"/>
            <a:r>
              <a:rPr lang="en-US" sz="2000" dirty="0" err="1">
                <a:solidFill>
                  <a:srgbClr val="000099"/>
                </a:solidFill>
                <a:latin typeface="+mj-lt"/>
              </a:rPr>
              <a:t>Nhiệm</a:t>
            </a:r>
            <a:r>
              <a:rPr lang="en-US" sz="2000" dirty="0">
                <a:solidFill>
                  <a:srgbClr val="000099"/>
                </a:solidFill>
                <a:latin typeface="+mj-lt"/>
              </a:rPr>
              <a:t> </a:t>
            </a:r>
            <a:r>
              <a:rPr lang="en-US" sz="2000" dirty="0" err="1">
                <a:solidFill>
                  <a:srgbClr val="000099"/>
                </a:solidFill>
                <a:latin typeface="+mj-lt"/>
              </a:rPr>
              <a:t>vụ</a:t>
            </a:r>
            <a:r>
              <a:rPr lang="en-US" sz="2000" dirty="0">
                <a:solidFill>
                  <a:srgbClr val="000099"/>
                </a:solidFill>
                <a:latin typeface="+mj-lt"/>
              </a:rPr>
              <a:t> </a:t>
            </a:r>
            <a:r>
              <a:rPr lang="en-US" sz="2000" dirty="0" err="1">
                <a:solidFill>
                  <a:srgbClr val="000099"/>
                </a:solidFill>
                <a:latin typeface="+mj-lt"/>
              </a:rPr>
              <a:t>kỳ</a:t>
            </a:r>
            <a:r>
              <a:rPr lang="en-US" sz="2000" dirty="0">
                <a:solidFill>
                  <a:srgbClr val="000099"/>
                </a:solidFill>
                <a:latin typeface="+mj-lt"/>
              </a:rPr>
              <a:t> 8: </a:t>
            </a:r>
            <a:r>
              <a:rPr lang="en-US" sz="2000" dirty="0" err="1">
                <a:solidFill>
                  <a:srgbClr val="000099"/>
                </a:solidFill>
                <a:latin typeface="+mj-lt"/>
              </a:rPr>
              <a:t>từ</a:t>
            </a:r>
            <a:r>
              <a:rPr lang="en-US" sz="2000" dirty="0">
                <a:solidFill>
                  <a:srgbClr val="000099"/>
                </a:solidFill>
                <a:latin typeface="+mj-lt"/>
              </a:rPr>
              <a:t> 01/2024 - 05/2024</a:t>
            </a:r>
          </a:p>
          <a:p>
            <a:pPr lvl="1" algn="just"/>
            <a:r>
              <a:rPr lang="en-US" sz="1800" i="1" dirty="0" err="1">
                <a:solidFill>
                  <a:srgbClr val="0033CC"/>
                </a:solidFill>
              </a:rPr>
              <a:t>Thực</a:t>
            </a:r>
            <a:r>
              <a:rPr lang="en-US" sz="1800" i="1" dirty="0">
                <a:solidFill>
                  <a:srgbClr val="0033CC"/>
                </a:solidFill>
              </a:rPr>
              <a:t> </a:t>
            </a:r>
            <a:r>
              <a:rPr lang="en-US" sz="1800" i="1" dirty="0" err="1">
                <a:solidFill>
                  <a:srgbClr val="0033CC"/>
                </a:solidFill>
              </a:rPr>
              <a:t>tập</a:t>
            </a:r>
            <a:r>
              <a:rPr lang="en-US" sz="1800" i="1" dirty="0">
                <a:solidFill>
                  <a:srgbClr val="0033CC"/>
                </a:solidFill>
              </a:rPr>
              <a:t> </a:t>
            </a:r>
            <a:r>
              <a:rPr lang="en-US" sz="1800" i="1" dirty="0" err="1">
                <a:solidFill>
                  <a:srgbClr val="0033CC"/>
                </a:solidFill>
              </a:rPr>
              <a:t>tại</a:t>
            </a:r>
            <a:r>
              <a:rPr lang="en-US" sz="1800" i="1" dirty="0">
                <a:solidFill>
                  <a:srgbClr val="0033CC"/>
                </a:solidFill>
              </a:rPr>
              <a:t> </a:t>
            </a:r>
            <a:r>
              <a:rPr lang="en-US" sz="1800" i="1" dirty="0" err="1">
                <a:solidFill>
                  <a:srgbClr val="0033CC"/>
                </a:solidFill>
              </a:rPr>
              <a:t>Đơn</a:t>
            </a:r>
            <a:r>
              <a:rPr lang="en-US" sz="1800" i="1" dirty="0">
                <a:solidFill>
                  <a:srgbClr val="0033CC"/>
                </a:solidFill>
              </a:rPr>
              <a:t> </a:t>
            </a:r>
            <a:r>
              <a:rPr lang="en-US" sz="1800" i="1" dirty="0" err="1">
                <a:solidFill>
                  <a:srgbClr val="0033CC"/>
                </a:solidFill>
              </a:rPr>
              <a:t>vị</a:t>
            </a:r>
            <a:r>
              <a:rPr lang="en-US" sz="1800" i="1" dirty="0">
                <a:solidFill>
                  <a:srgbClr val="0033CC"/>
                </a:solidFill>
              </a:rPr>
              <a:t> </a:t>
            </a:r>
            <a:r>
              <a:rPr lang="en-US" sz="1800" i="1" dirty="0" err="1">
                <a:solidFill>
                  <a:srgbClr val="0033CC"/>
                </a:solidFill>
              </a:rPr>
              <a:t>thực</a:t>
            </a:r>
            <a:r>
              <a:rPr lang="en-US" sz="1800" i="1" dirty="0">
                <a:solidFill>
                  <a:srgbClr val="0033CC"/>
                </a:solidFill>
              </a:rPr>
              <a:t> </a:t>
            </a:r>
            <a:r>
              <a:rPr lang="en-US" sz="1800" i="1" dirty="0" err="1">
                <a:solidFill>
                  <a:srgbClr val="0033CC"/>
                </a:solidFill>
              </a:rPr>
              <a:t>tập</a:t>
            </a:r>
            <a:endParaRPr lang="en-US" sz="1800" i="1" dirty="0">
              <a:solidFill>
                <a:srgbClr val="0033CC"/>
              </a:solidFill>
            </a:endParaRPr>
          </a:p>
          <a:p>
            <a:pPr lvl="1" algn="just"/>
            <a:r>
              <a:rPr lang="en-US" sz="1800" i="1" dirty="0" err="1">
                <a:solidFill>
                  <a:srgbClr val="0033CC"/>
                </a:solidFill>
              </a:rPr>
              <a:t>Viết</a:t>
            </a:r>
            <a:r>
              <a:rPr lang="en-US" sz="1800" i="1" dirty="0">
                <a:solidFill>
                  <a:srgbClr val="0033CC"/>
                </a:solidFill>
              </a:rPr>
              <a:t> </a:t>
            </a:r>
            <a:r>
              <a:rPr lang="en-US" sz="1800" i="1" dirty="0" err="1">
                <a:solidFill>
                  <a:srgbClr val="0033CC"/>
                </a:solidFill>
              </a:rPr>
              <a:t>chuyên</a:t>
            </a:r>
            <a:r>
              <a:rPr lang="en-US" sz="1800" i="1" dirty="0">
                <a:solidFill>
                  <a:srgbClr val="0033CC"/>
                </a:solidFill>
              </a:rPr>
              <a:t> </a:t>
            </a:r>
            <a:r>
              <a:rPr lang="en-US" sz="1800" i="1" dirty="0" err="1">
                <a:solidFill>
                  <a:srgbClr val="0033CC"/>
                </a:solidFill>
              </a:rPr>
              <a:t>đề</a:t>
            </a:r>
            <a:r>
              <a:rPr lang="en-US" sz="1800" i="1" dirty="0">
                <a:solidFill>
                  <a:srgbClr val="0033CC"/>
                </a:solidFill>
              </a:rPr>
              <a:t> </a:t>
            </a:r>
            <a:r>
              <a:rPr lang="en-US" sz="1800" i="1" dirty="0" err="1">
                <a:solidFill>
                  <a:srgbClr val="0033CC"/>
                </a:solidFill>
              </a:rPr>
              <a:t>thực</a:t>
            </a:r>
            <a:r>
              <a:rPr lang="en-US" sz="1800" i="1" dirty="0">
                <a:solidFill>
                  <a:srgbClr val="0033CC"/>
                </a:solidFill>
              </a:rPr>
              <a:t> </a:t>
            </a:r>
            <a:r>
              <a:rPr lang="en-US" sz="1800" i="1" dirty="0" err="1">
                <a:solidFill>
                  <a:srgbClr val="0033CC"/>
                </a:solidFill>
              </a:rPr>
              <a:t>tập</a:t>
            </a:r>
            <a:r>
              <a:rPr lang="en-US" sz="1800" i="1" dirty="0">
                <a:solidFill>
                  <a:srgbClr val="0033CC"/>
                </a:solidFill>
              </a:rPr>
              <a:t>: 2 </a:t>
            </a:r>
            <a:r>
              <a:rPr lang="en-US" sz="1800" i="1" dirty="0" err="1">
                <a:solidFill>
                  <a:srgbClr val="0033CC"/>
                </a:solidFill>
              </a:rPr>
              <a:t>tín</a:t>
            </a:r>
            <a:r>
              <a:rPr lang="en-US" sz="1800" i="1" dirty="0">
                <a:solidFill>
                  <a:srgbClr val="0033CC"/>
                </a:solidFill>
              </a:rPr>
              <a:t> </a:t>
            </a:r>
            <a:r>
              <a:rPr lang="en-US" sz="1800" i="1" dirty="0" err="1">
                <a:solidFill>
                  <a:srgbClr val="0033CC"/>
                </a:solidFill>
              </a:rPr>
              <a:t>chỉ</a:t>
            </a:r>
            <a:endParaRPr lang="en-US" sz="1800" i="1" dirty="0">
              <a:solidFill>
                <a:srgbClr val="0033CC"/>
              </a:solidFill>
            </a:endParaRPr>
          </a:p>
          <a:p>
            <a:pPr lvl="1" algn="just"/>
            <a:r>
              <a:rPr lang="en-US" sz="1800" i="1" dirty="0" err="1">
                <a:solidFill>
                  <a:srgbClr val="0033CC"/>
                </a:solidFill>
              </a:rPr>
              <a:t>Học</a:t>
            </a:r>
            <a:r>
              <a:rPr lang="en-US" sz="1800" i="1" dirty="0">
                <a:solidFill>
                  <a:srgbClr val="0033CC"/>
                </a:solidFill>
              </a:rPr>
              <a:t> 02 </a:t>
            </a:r>
            <a:r>
              <a:rPr lang="en-US" sz="1800" i="1" dirty="0" err="1">
                <a:solidFill>
                  <a:srgbClr val="0033CC"/>
                </a:solidFill>
              </a:rPr>
              <a:t>học</a:t>
            </a:r>
            <a:r>
              <a:rPr lang="en-US" sz="1800" i="1" dirty="0">
                <a:solidFill>
                  <a:srgbClr val="0033CC"/>
                </a:solidFill>
              </a:rPr>
              <a:t> </a:t>
            </a:r>
            <a:r>
              <a:rPr lang="en-US" sz="1800" i="1" dirty="0" err="1">
                <a:solidFill>
                  <a:srgbClr val="0033CC"/>
                </a:solidFill>
              </a:rPr>
              <a:t>phần</a:t>
            </a:r>
            <a:r>
              <a:rPr lang="en-US" sz="1800" i="1" dirty="0">
                <a:solidFill>
                  <a:srgbClr val="0033CC"/>
                </a:solidFill>
              </a:rPr>
              <a:t> </a:t>
            </a:r>
            <a:r>
              <a:rPr lang="en-US" sz="1800" i="1" dirty="0" err="1">
                <a:solidFill>
                  <a:srgbClr val="0033CC"/>
                </a:solidFill>
              </a:rPr>
              <a:t>thay</a:t>
            </a:r>
            <a:r>
              <a:rPr lang="en-US" sz="1800" i="1" dirty="0">
                <a:solidFill>
                  <a:srgbClr val="0033CC"/>
                </a:solidFill>
              </a:rPr>
              <a:t> </a:t>
            </a:r>
            <a:r>
              <a:rPr lang="en-US" sz="1800" i="1" dirty="0" err="1">
                <a:solidFill>
                  <a:srgbClr val="0033CC"/>
                </a:solidFill>
              </a:rPr>
              <a:t>thế</a:t>
            </a:r>
            <a:r>
              <a:rPr lang="en-US" sz="1800" i="1" dirty="0">
                <a:solidFill>
                  <a:srgbClr val="0033CC"/>
                </a:solidFill>
              </a:rPr>
              <a:t>: </a:t>
            </a:r>
          </a:p>
          <a:p>
            <a:pPr lvl="2" algn="just"/>
            <a:r>
              <a:rPr lang="en-US" sz="1600" i="1" dirty="0" err="1">
                <a:solidFill>
                  <a:srgbClr val="0033CC"/>
                </a:solidFill>
              </a:rPr>
              <a:t>Quản</a:t>
            </a:r>
            <a:r>
              <a:rPr lang="en-US" sz="1600" i="1" dirty="0">
                <a:solidFill>
                  <a:srgbClr val="0033CC"/>
                </a:solidFill>
              </a:rPr>
              <a:t> </a:t>
            </a:r>
            <a:r>
              <a:rPr lang="en-US" sz="1600" i="1" dirty="0" err="1">
                <a:solidFill>
                  <a:srgbClr val="0033CC"/>
                </a:solidFill>
              </a:rPr>
              <a:t>lý</a:t>
            </a:r>
            <a:r>
              <a:rPr lang="en-US" sz="1600" i="1" dirty="0">
                <a:solidFill>
                  <a:srgbClr val="0033CC"/>
                </a:solidFill>
              </a:rPr>
              <a:t> </a:t>
            </a:r>
            <a:r>
              <a:rPr lang="en-US" sz="1600" i="1" dirty="0" err="1">
                <a:solidFill>
                  <a:srgbClr val="0033CC"/>
                </a:solidFill>
              </a:rPr>
              <a:t>dự</a:t>
            </a:r>
            <a:r>
              <a:rPr lang="en-US" sz="1600" i="1" dirty="0">
                <a:solidFill>
                  <a:srgbClr val="0033CC"/>
                </a:solidFill>
              </a:rPr>
              <a:t> </a:t>
            </a:r>
            <a:r>
              <a:rPr lang="en-US" sz="1600" i="1" dirty="0" err="1">
                <a:solidFill>
                  <a:srgbClr val="0033CC"/>
                </a:solidFill>
              </a:rPr>
              <a:t>án</a:t>
            </a:r>
            <a:r>
              <a:rPr lang="en-US" sz="1600" i="1" dirty="0">
                <a:solidFill>
                  <a:srgbClr val="0033CC"/>
                </a:solidFill>
              </a:rPr>
              <a:t> CNTT: 4 </a:t>
            </a:r>
            <a:r>
              <a:rPr lang="en-US" sz="1600" i="1" dirty="0" err="1">
                <a:solidFill>
                  <a:srgbClr val="0033CC"/>
                </a:solidFill>
              </a:rPr>
              <a:t>tín</a:t>
            </a:r>
            <a:r>
              <a:rPr lang="en-US" sz="1600" i="1" dirty="0">
                <a:solidFill>
                  <a:srgbClr val="0033CC"/>
                </a:solidFill>
              </a:rPr>
              <a:t> </a:t>
            </a:r>
            <a:r>
              <a:rPr lang="en-US" sz="1600" i="1" dirty="0" err="1">
                <a:solidFill>
                  <a:srgbClr val="0033CC"/>
                </a:solidFill>
              </a:rPr>
              <a:t>chỉ</a:t>
            </a:r>
            <a:endParaRPr lang="en-US" sz="1600" i="1" dirty="0">
              <a:solidFill>
                <a:srgbClr val="0033CC"/>
              </a:solidFill>
            </a:endParaRPr>
          </a:p>
          <a:p>
            <a:pPr lvl="2" algn="just"/>
            <a:r>
              <a:rPr lang="en-US" sz="1600" i="1" dirty="0" err="1">
                <a:solidFill>
                  <a:srgbClr val="0033CC"/>
                </a:solidFill>
              </a:rPr>
              <a:t>Phân</a:t>
            </a:r>
            <a:r>
              <a:rPr lang="en-US" sz="1600" i="1" dirty="0">
                <a:solidFill>
                  <a:srgbClr val="0033CC"/>
                </a:solidFill>
              </a:rPr>
              <a:t> </a:t>
            </a:r>
            <a:r>
              <a:rPr lang="en-US" sz="1600" i="1" dirty="0" err="1">
                <a:solidFill>
                  <a:srgbClr val="0033CC"/>
                </a:solidFill>
              </a:rPr>
              <a:t>tích</a:t>
            </a:r>
            <a:r>
              <a:rPr lang="en-US" sz="1600" i="1" dirty="0">
                <a:solidFill>
                  <a:srgbClr val="0033CC"/>
                </a:solidFill>
              </a:rPr>
              <a:t> </a:t>
            </a:r>
            <a:r>
              <a:rPr lang="en-US" sz="1600" i="1" dirty="0" err="1">
                <a:solidFill>
                  <a:srgbClr val="0033CC"/>
                </a:solidFill>
              </a:rPr>
              <a:t>nghiệp</a:t>
            </a:r>
            <a:r>
              <a:rPr lang="en-US" sz="1600" i="1" dirty="0">
                <a:solidFill>
                  <a:srgbClr val="0033CC"/>
                </a:solidFill>
              </a:rPr>
              <a:t> </a:t>
            </a:r>
            <a:r>
              <a:rPr lang="en-US" sz="1600" i="1" dirty="0" err="1">
                <a:solidFill>
                  <a:srgbClr val="0033CC"/>
                </a:solidFill>
              </a:rPr>
              <a:t>vụ</a:t>
            </a:r>
            <a:r>
              <a:rPr lang="en-US" sz="1600" i="1" dirty="0">
                <a:solidFill>
                  <a:srgbClr val="0033CC"/>
                </a:solidFill>
              </a:rPr>
              <a:t> (BA) </a:t>
            </a:r>
            <a:r>
              <a:rPr lang="en-US" sz="1600" i="1" dirty="0" err="1">
                <a:solidFill>
                  <a:srgbClr val="0033CC"/>
                </a:solidFill>
              </a:rPr>
              <a:t>hoặc</a:t>
            </a:r>
            <a:r>
              <a:rPr lang="en-US" sz="1600" i="1" dirty="0">
                <a:solidFill>
                  <a:srgbClr val="0033CC"/>
                </a:solidFill>
              </a:rPr>
              <a:t> </a:t>
            </a:r>
            <a:r>
              <a:rPr lang="en-US" sz="1600" i="1" dirty="0" err="1">
                <a:solidFill>
                  <a:srgbClr val="0033CC"/>
                </a:solidFill>
              </a:rPr>
              <a:t>Phát</a:t>
            </a:r>
            <a:r>
              <a:rPr lang="en-US" sz="1600" i="1" dirty="0">
                <a:solidFill>
                  <a:srgbClr val="0033CC"/>
                </a:solidFill>
              </a:rPr>
              <a:t> </a:t>
            </a:r>
            <a:r>
              <a:rPr lang="en-US" sz="1600" i="1" dirty="0" err="1">
                <a:solidFill>
                  <a:srgbClr val="0033CC"/>
                </a:solidFill>
              </a:rPr>
              <a:t>triển</a:t>
            </a:r>
            <a:r>
              <a:rPr lang="en-US" sz="1600" i="1" dirty="0">
                <a:solidFill>
                  <a:srgbClr val="0033CC"/>
                </a:solidFill>
              </a:rPr>
              <a:t> </a:t>
            </a:r>
            <a:r>
              <a:rPr lang="en-US" sz="1600" i="1" dirty="0" err="1">
                <a:solidFill>
                  <a:srgbClr val="0033CC"/>
                </a:solidFill>
              </a:rPr>
              <a:t>hệ</a:t>
            </a:r>
            <a:r>
              <a:rPr lang="en-US" sz="1600" i="1" dirty="0">
                <a:solidFill>
                  <a:srgbClr val="0033CC"/>
                </a:solidFill>
              </a:rPr>
              <a:t> </a:t>
            </a:r>
            <a:r>
              <a:rPr lang="en-US" sz="1600" i="1" dirty="0" err="1">
                <a:solidFill>
                  <a:srgbClr val="0033CC"/>
                </a:solidFill>
              </a:rPr>
              <a:t>thống</a:t>
            </a:r>
            <a:r>
              <a:rPr lang="en-US" sz="1600" i="1" dirty="0">
                <a:solidFill>
                  <a:srgbClr val="0033CC"/>
                </a:solidFill>
              </a:rPr>
              <a:t> Web </a:t>
            </a:r>
            <a:r>
              <a:rPr lang="en-US" sz="1600" i="1" dirty="0" err="1">
                <a:solidFill>
                  <a:srgbClr val="0033CC"/>
                </a:solidFill>
              </a:rPr>
              <a:t>nâng</a:t>
            </a:r>
            <a:r>
              <a:rPr lang="en-US" sz="1600" i="1" dirty="0">
                <a:solidFill>
                  <a:srgbClr val="0033CC"/>
                </a:solidFill>
              </a:rPr>
              <a:t> </a:t>
            </a:r>
            <a:r>
              <a:rPr lang="en-US" sz="1600" i="1" dirty="0" err="1">
                <a:solidFill>
                  <a:srgbClr val="0033CC"/>
                </a:solidFill>
              </a:rPr>
              <a:t>cao</a:t>
            </a:r>
            <a:r>
              <a:rPr lang="en-US" sz="1600" i="1" dirty="0">
                <a:solidFill>
                  <a:srgbClr val="0033CC"/>
                </a:solidFill>
              </a:rPr>
              <a:t>: 3 </a:t>
            </a:r>
            <a:r>
              <a:rPr lang="en-US" sz="1600" i="1" dirty="0" err="1">
                <a:solidFill>
                  <a:srgbClr val="0033CC"/>
                </a:solidFill>
              </a:rPr>
              <a:t>tín</a:t>
            </a:r>
            <a:r>
              <a:rPr lang="en-US" sz="1600" i="1" dirty="0">
                <a:solidFill>
                  <a:srgbClr val="0033CC"/>
                </a:solidFill>
              </a:rPr>
              <a:t> </a:t>
            </a:r>
            <a:r>
              <a:rPr lang="en-US" sz="1600" i="1" dirty="0" err="1">
                <a:solidFill>
                  <a:srgbClr val="0033CC"/>
                </a:solidFill>
              </a:rPr>
              <a:t>chỉ</a:t>
            </a:r>
            <a:endParaRPr lang="en-US" sz="1600" dirty="0"/>
          </a:p>
        </p:txBody>
      </p:sp>
    </p:spTree>
    <p:extLst>
      <p:ext uri="{BB962C8B-B14F-4D97-AF65-F5344CB8AC3E}">
        <p14:creationId xmlns:p14="http://schemas.microsoft.com/office/powerpoint/2010/main" val="4287991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4- Bài toán thực tập</a:t>
            </a:r>
            <a:endParaRPr lang="en-US" dirty="0"/>
          </a:p>
        </p:txBody>
      </p:sp>
      <p:sp>
        <p:nvSpPr>
          <p:cNvPr id="3" name="Text Placeholder 2"/>
          <p:cNvSpPr>
            <a:spLocks noGrp="1"/>
          </p:cNvSpPr>
          <p:nvPr>
            <p:ph type="body" idx="1"/>
          </p:nvPr>
        </p:nvSpPr>
        <p:spPr>
          <a:xfrm>
            <a:off x="22440" y="2132856"/>
            <a:ext cx="4040188" cy="639762"/>
          </a:xfrm>
        </p:spPr>
        <p:txBody>
          <a:bodyPr/>
          <a:lstStyle/>
          <a:p>
            <a:pPr lvl="0" algn="ctr"/>
            <a:r>
              <a:rPr lang="vi-VN"/>
              <a:t>CÔNG NGHỆ</a:t>
            </a:r>
            <a:endParaRPr lang="vi-VN" dirty="0"/>
          </a:p>
        </p:txBody>
      </p:sp>
      <p:sp>
        <p:nvSpPr>
          <p:cNvPr id="44035" name="Rectangle 3"/>
          <p:cNvSpPr>
            <a:spLocks noGrp="1" noChangeArrowheads="1"/>
          </p:cNvSpPr>
          <p:nvPr>
            <p:ph sz="half" idx="2"/>
          </p:nvPr>
        </p:nvSpPr>
        <p:spPr>
          <a:xfrm>
            <a:off x="323528" y="2925786"/>
            <a:ext cx="4040188" cy="3951288"/>
          </a:xfrm>
        </p:spPr>
        <p:txBody>
          <a:bodyPr/>
          <a:lstStyle/>
          <a:p>
            <a:pPr lvl="0"/>
            <a:r>
              <a:rPr lang="vi-VN" sz="1800" dirty="0"/>
              <a:t>P</a:t>
            </a:r>
            <a:r>
              <a:rPr lang="en-US" sz="1800" dirty="0" err="1"/>
              <a:t>hát</a:t>
            </a:r>
            <a:r>
              <a:rPr lang="en-US" sz="1800" dirty="0"/>
              <a:t> </a:t>
            </a:r>
            <a:r>
              <a:rPr lang="en-US" sz="1800" dirty="0" err="1"/>
              <a:t>triển</a:t>
            </a:r>
            <a:r>
              <a:rPr lang="en-US" sz="1800" dirty="0"/>
              <a:t> </a:t>
            </a:r>
            <a:r>
              <a:rPr lang="en-US" sz="1800" dirty="0" err="1"/>
              <a:t>ứng</a:t>
            </a:r>
            <a:r>
              <a:rPr lang="en-US" sz="1800" dirty="0"/>
              <a:t> </a:t>
            </a:r>
            <a:r>
              <a:rPr lang="en-US" sz="1800" dirty="0" err="1"/>
              <a:t>dụng</a:t>
            </a:r>
            <a:endParaRPr lang="en-US" sz="1800" dirty="0"/>
          </a:p>
          <a:p>
            <a:pPr lvl="0"/>
            <a:r>
              <a:rPr lang="en-US" sz="1800" dirty="0"/>
              <a:t>An </a:t>
            </a:r>
            <a:r>
              <a:rPr lang="en-US" sz="1800" dirty="0" err="1"/>
              <a:t>toàn</a:t>
            </a:r>
            <a:r>
              <a:rPr lang="en-US" sz="1800" dirty="0"/>
              <a:t> </a:t>
            </a:r>
            <a:r>
              <a:rPr lang="en-US" sz="1800" dirty="0" err="1"/>
              <a:t>bảo</a:t>
            </a:r>
            <a:r>
              <a:rPr lang="en-US" sz="1800" dirty="0"/>
              <a:t> </a:t>
            </a:r>
            <a:r>
              <a:rPr lang="en-US" sz="1800" dirty="0" err="1"/>
              <a:t>mật</a:t>
            </a:r>
            <a:endParaRPr lang="vi-VN" sz="1800" dirty="0"/>
          </a:p>
          <a:p>
            <a:pPr lvl="0"/>
            <a:r>
              <a:rPr lang="vi-VN" sz="1800" dirty="0"/>
              <a:t>Cơ sở dữ liệu</a:t>
            </a:r>
            <a:endParaRPr lang="en-US" sz="1800" dirty="0"/>
          </a:p>
          <a:p>
            <a:pPr lvl="0"/>
            <a:r>
              <a:rPr lang="en-US" sz="1800" dirty="0"/>
              <a:t>Kho </a:t>
            </a:r>
            <a:r>
              <a:rPr lang="en-US" sz="1800" dirty="0" err="1"/>
              <a:t>dữ</a:t>
            </a:r>
            <a:r>
              <a:rPr lang="en-US" sz="1800" dirty="0"/>
              <a:t> </a:t>
            </a:r>
            <a:r>
              <a:rPr lang="en-US" sz="1800" dirty="0" err="1"/>
              <a:t>liệu</a:t>
            </a:r>
            <a:endParaRPr lang="en-US" sz="1800" dirty="0"/>
          </a:p>
          <a:p>
            <a:pPr lvl="0"/>
            <a:r>
              <a:rPr lang="en-US" sz="1800" dirty="0" err="1"/>
              <a:t>Phân</a:t>
            </a:r>
            <a:r>
              <a:rPr lang="en-US" sz="1800" dirty="0"/>
              <a:t> </a:t>
            </a:r>
            <a:r>
              <a:rPr lang="en-US" sz="1800" dirty="0" err="1"/>
              <a:t>tích</a:t>
            </a:r>
            <a:r>
              <a:rPr lang="en-US" sz="1800" dirty="0"/>
              <a:t> </a:t>
            </a:r>
            <a:r>
              <a:rPr lang="en-US" sz="1800" dirty="0" err="1"/>
              <a:t>xử</a:t>
            </a:r>
            <a:r>
              <a:rPr lang="en-US" sz="1800" dirty="0"/>
              <a:t> </a:t>
            </a:r>
            <a:r>
              <a:rPr lang="en-US" sz="1800" dirty="0" err="1"/>
              <a:t>lý</a:t>
            </a:r>
            <a:r>
              <a:rPr lang="en-US" sz="1800" dirty="0"/>
              <a:t> </a:t>
            </a:r>
            <a:r>
              <a:rPr lang="en-US" sz="1800" dirty="0" err="1"/>
              <a:t>số</a:t>
            </a:r>
            <a:r>
              <a:rPr lang="en-US" sz="1800" dirty="0"/>
              <a:t> </a:t>
            </a:r>
            <a:r>
              <a:rPr lang="en-US" sz="1800" dirty="0" err="1"/>
              <a:t>liệu</a:t>
            </a:r>
            <a:endParaRPr lang="en-US" sz="1800" dirty="0"/>
          </a:p>
          <a:p>
            <a:pPr lvl="0"/>
            <a:r>
              <a:rPr lang="en-US" sz="1800" dirty="0" err="1"/>
              <a:t>Công</a:t>
            </a:r>
            <a:r>
              <a:rPr lang="en-US" sz="1800" dirty="0"/>
              <a:t> </a:t>
            </a:r>
            <a:r>
              <a:rPr lang="en-US" sz="1800" dirty="0" err="1"/>
              <a:t>nghệ</a:t>
            </a:r>
            <a:r>
              <a:rPr lang="en-US" sz="1800" dirty="0"/>
              <a:t> </a:t>
            </a:r>
            <a:r>
              <a:rPr lang="en-US" sz="1800" dirty="0" err="1"/>
              <a:t>ngân</a:t>
            </a:r>
            <a:r>
              <a:rPr lang="en-US" sz="1800" dirty="0"/>
              <a:t> </a:t>
            </a:r>
            <a:r>
              <a:rPr lang="en-US" sz="1800" dirty="0" err="1"/>
              <a:t>hàng</a:t>
            </a:r>
            <a:endParaRPr lang="en-US" sz="1800" dirty="0"/>
          </a:p>
          <a:p>
            <a:pPr lvl="0"/>
            <a:r>
              <a:rPr lang="en-US" sz="1800" dirty="0"/>
              <a:t>…</a:t>
            </a:r>
          </a:p>
          <a:p>
            <a:pPr marL="0" indent="0">
              <a:buNone/>
            </a:pPr>
            <a:endParaRPr lang="en-US" sz="1800" dirty="0"/>
          </a:p>
        </p:txBody>
      </p:sp>
      <p:sp>
        <p:nvSpPr>
          <p:cNvPr id="9" name="Text Placeholder 8"/>
          <p:cNvSpPr>
            <a:spLocks noGrp="1"/>
          </p:cNvSpPr>
          <p:nvPr>
            <p:ph type="body" sz="quarter" idx="3"/>
          </p:nvPr>
        </p:nvSpPr>
        <p:spPr>
          <a:xfrm>
            <a:off x="4706689" y="2132856"/>
            <a:ext cx="4041775" cy="639762"/>
          </a:xfrm>
        </p:spPr>
        <p:txBody>
          <a:bodyPr/>
          <a:lstStyle/>
          <a:p>
            <a:pPr lvl="0" algn="ctr"/>
            <a:r>
              <a:rPr lang="vi-VN" dirty="0"/>
              <a:t>NGHIỆP VỤ</a:t>
            </a:r>
          </a:p>
        </p:txBody>
      </p:sp>
      <p:sp>
        <p:nvSpPr>
          <p:cNvPr id="6" name="Content Placeholder 5"/>
          <p:cNvSpPr>
            <a:spLocks noGrp="1"/>
          </p:cNvSpPr>
          <p:nvPr>
            <p:ph sz="quarter" idx="4"/>
          </p:nvPr>
        </p:nvSpPr>
        <p:spPr>
          <a:xfrm>
            <a:off x="4644008" y="2780928"/>
            <a:ext cx="4247454" cy="3605909"/>
          </a:xfrm>
        </p:spPr>
        <p:txBody>
          <a:bodyPr/>
          <a:lstStyle/>
          <a:p>
            <a:r>
              <a:rPr lang="en-US" sz="1800"/>
              <a:t>Phân tích nghiệp vụ </a:t>
            </a:r>
          </a:p>
          <a:p>
            <a:pPr lvl="0"/>
            <a:r>
              <a:rPr lang="en-US" sz="1800"/>
              <a:t>Kiểm thử phần mềm</a:t>
            </a:r>
          </a:p>
          <a:p>
            <a:pPr lvl="0"/>
            <a:r>
              <a:rPr lang="vi-VN" sz="1800"/>
              <a:t>Quản lý dự án</a:t>
            </a:r>
          </a:p>
          <a:p>
            <a:pPr lvl="0"/>
            <a:r>
              <a:rPr lang="en-US" sz="1800"/>
              <a:t>Thương mại điện tử</a:t>
            </a:r>
          </a:p>
          <a:p>
            <a:pPr lvl="0"/>
            <a:r>
              <a:rPr lang="en-US" sz="1800"/>
              <a:t>Kiến trúc doanh nghiệp</a:t>
            </a:r>
          </a:p>
          <a:p>
            <a:pPr lvl="0"/>
            <a:r>
              <a:rPr lang="en-US" sz="1800"/>
              <a:t>Khai phá dữ liệu</a:t>
            </a:r>
          </a:p>
          <a:p>
            <a:pPr lvl="0"/>
            <a:r>
              <a:rPr lang="vi-VN" sz="1800"/>
              <a:t>K</a:t>
            </a:r>
            <a:r>
              <a:rPr lang="en-US" sz="1800"/>
              <a:t>inh doanh thông minh</a:t>
            </a:r>
            <a:endParaRPr lang="vi-VN" sz="1800"/>
          </a:p>
          <a:p>
            <a:pPr lvl="0"/>
            <a:r>
              <a:rPr lang="vi-VN" sz="1800"/>
              <a:t>N</a:t>
            </a:r>
            <a:r>
              <a:rPr lang="en-US" sz="1800"/>
              <a:t>gân hàng điện tử</a:t>
            </a:r>
          </a:p>
          <a:p>
            <a:pPr lvl="0"/>
            <a:r>
              <a:rPr lang="en-US" sz="1800"/>
              <a:t>Ngân hàng lõi</a:t>
            </a:r>
          </a:p>
          <a:p>
            <a:r>
              <a:rPr lang="en-US" sz="1800"/>
              <a:t>…</a:t>
            </a:r>
          </a:p>
          <a:p>
            <a:endParaRPr lang="en-US" sz="2000" dirty="0"/>
          </a:p>
        </p:txBody>
      </p:sp>
      <p:sp>
        <p:nvSpPr>
          <p:cNvPr id="10" name="Rectangle 9"/>
          <p:cNvSpPr/>
          <p:nvPr/>
        </p:nvSpPr>
        <p:spPr>
          <a:xfrm>
            <a:off x="323528" y="1148551"/>
            <a:ext cx="8424936" cy="1200329"/>
          </a:xfrm>
          <a:prstGeom prst="rect">
            <a:avLst/>
          </a:prstGeom>
        </p:spPr>
        <p:txBody>
          <a:bodyPr wrap="square">
            <a:spAutoFit/>
          </a:bodyPr>
          <a:lstStyle/>
          <a:p>
            <a:pPr algn="just"/>
            <a:r>
              <a:rPr lang="en-US" sz="2400">
                <a:solidFill>
                  <a:srgbClr val="0033CC"/>
                </a:solidFill>
                <a:latin typeface="+mn-lt"/>
                <a:cs typeface="+mn-cs"/>
              </a:rPr>
              <a:t>Bài toán thực </a:t>
            </a:r>
            <a:r>
              <a:rPr lang="en-US" sz="2400" dirty="0" err="1">
                <a:solidFill>
                  <a:srgbClr val="0033CC"/>
                </a:solidFill>
                <a:latin typeface="+mn-lt"/>
                <a:cs typeface="+mn-cs"/>
              </a:rPr>
              <a:t>tập</a:t>
            </a:r>
            <a:r>
              <a:rPr lang="en-US" sz="2400" dirty="0">
                <a:solidFill>
                  <a:srgbClr val="0033CC"/>
                </a:solidFill>
                <a:latin typeface="+mn-lt"/>
                <a:cs typeface="+mn-cs"/>
              </a:rPr>
              <a:t> </a:t>
            </a:r>
            <a:r>
              <a:rPr lang="en-US" sz="2400" dirty="0" err="1">
                <a:solidFill>
                  <a:srgbClr val="0033CC"/>
                </a:solidFill>
                <a:latin typeface="+mn-lt"/>
                <a:cs typeface="+mn-cs"/>
              </a:rPr>
              <a:t>phải</a:t>
            </a:r>
            <a:r>
              <a:rPr lang="en-US" sz="2400" dirty="0">
                <a:solidFill>
                  <a:srgbClr val="0033CC"/>
                </a:solidFill>
                <a:latin typeface="+mn-lt"/>
                <a:cs typeface="+mn-cs"/>
              </a:rPr>
              <a:t> </a:t>
            </a:r>
            <a:r>
              <a:rPr lang="en-US" sz="2400" dirty="0" err="1">
                <a:solidFill>
                  <a:srgbClr val="0033CC"/>
                </a:solidFill>
                <a:latin typeface="+mn-lt"/>
                <a:cs typeface="+mn-cs"/>
              </a:rPr>
              <a:t>phù</a:t>
            </a:r>
            <a:r>
              <a:rPr lang="en-US" sz="2400" dirty="0">
                <a:solidFill>
                  <a:srgbClr val="0033CC"/>
                </a:solidFill>
                <a:latin typeface="+mn-lt"/>
                <a:cs typeface="+mn-cs"/>
              </a:rPr>
              <a:t> </a:t>
            </a:r>
            <a:r>
              <a:rPr lang="en-US" sz="2400" dirty="0" err="1">
                <a:solidFill>
                  <a:srgbClr val="0033CC"/>
                </a:solidFill>
                <a:latin typeface="+mn-lt"/>
                <a:cs typeface="+mn-cs"/>
              </a:rPr>
              <a:t>hợp</a:t>
            </a:r>
            <a:r>
              <a:rPr lang="en-US" sz="2400" dirty="0">
                <a:solidFill>
                  <a:srgbClr val="0033CC"/>
                </a:solidFill>
                <a:latin typeface="+mn-lt"/>
                <a:cs typeface="+mn-cs"/>
              </a:rPr>
              <a:t> </a:t>
            </a:r>
            <a:r>
              <a:rPr lang="en-US" sz="2400" err="1">
                <a:solidFill>
                  <a:srgbClr val="0033CC"/>
                </a:solidFill>
                <a:latin typeface="+mn-lt"/>
                <a:cs typeface="+mn-cs"/>
              </a:rPr>
              <a:t>với</a:t>
            </a:r>
            <a:r>
              <a:rPr lang="en-US" sz="2400">
                <a:solidFill>
                  <a:srgbClr val="0033CC"/>
                </a:solidFill>
                <a:latin typeface="+mn-lt"/>
                <a:cs typeface="+mn-cs"/>
              </a:rPr>
              <a:t> đặc điểm và chuẩn </a:t>
            </a:r>
            <a:r>
              <a:rPr lang="en-US" sz="2400" dirty="0" err="1">
                <a:solidFill>
                  <a:srgbClr val="0033CC"/>
                </a:solidFill>
                <a:latin typeface="+mn-lt"/>
                <a:cs typeface="+mn-cs"/>
              </a:rPr>
              <a:t>đầu</a:t>
            </a:r>
            <a:r>
              <a:rPr lang="en-US" sz="2400" dirty="0">
                <a:solidFill>
                  <a:srgbClr val="0033CC"/>
                </a:solidFill>
                <a:latin typeface="+mn-lt"/>
                <a:cs typeface="+mn-cs"/>
              </a:rPr>
              <a:t> </a:t>
            </a:r>
            <a:r>
              <a:rPr lang="en-US" sz="2400" dirty="0" err="1">
                <a:solidFill>
                  <a:srgbClr val="0033CC"/>
                </a:solidFill>
                <a:latin typeface="+mn-lt"/>
                <a:cs typeface="+mn-cs"/>
              </a:rPr>
              <a:t>ra</a:t>
            </a:r>
            <a:r>
              <a:rPr lang="en-US" sz="2400" dirty="0">
                <a:solidFill>
                  <a:srgbClr val="0033CC"/>
                </a:solidFill>
                <a:latin typeface="+mn-lt"/>
                <a:cs typeface="+mn-cs"/>
              </a:rPr>
              <a:t> </a:t>
            </a:r>
            <a:r>
              <a:rPr lang="en-US" sz="2400" dirty="0" err="1">
                <a:solidFill>
                  <a:srgbClr val="0033CC"/>
                </a:solidFill>
                <a:latin typeface="+mn-lt"/>
                <a:cs typeface="+mn-cs"/>
              </a:rPr>
              <a:t>của</a:t>
            </a:r>
            <a:r>
              <a:rPr lang="en-US" sz="2400" dirty="0">
                <a:solidFill>
                  <a:srgbClr val="0033CC"/>
                </a:solidFill>
                <a:latin typeface="+mn-lt"/>
                <a:cs typeface="+mn-cs"/>
              </a:rPr>
              <a:t> </a:t>
            </a:r>
            <a:r>
              <a:rPr lang="en-US" sz="2400" dirty="0" err="1">
                <a:solidFill>
                  <a:srgbClr val="0033CC"/>
                </a:solidFill>
                <a:latin typeface="+mn-lt"/>
                <a:cs typeface="+mn-cs"/>
              </a:rPr>
              <a:t>chuyên</a:t>
            </a:r>
            <a:r>
              <a:rPr lang="en-US" sz="2400" dirty="0">
                <a:solidFill>
                  <a:srgbClr val="0033CC"/>
                </a:solidFill>
                <a:latin typeface="+mn-lt"/>
                <a:cs typeface="+mn-cs"/>
              </a:rPr>
              <a:t> </a:t>
            </a:r>
            <a:r>
              <a:rPr lang="en-US" sz="2400" dirty="0" err="1">
                <a:solidFill>
                  <a:srgbClr val="0033CC"/>
                </a:solidFill>
                <a:latin typeface="+mn-lt"/>
                <a:cs typeface="+mn-cs"/>
              </a:rPr>
              <a:t>ngành</a:t>
            </a:r>
            <a:r>
              <a:rPr lang="en-US" sz="2400" dirty="0">
                <a:solidFill>
                  <a:srgbClr val="0033CC"/>
                </a:solidFill>
                <a:latin typeface="+mn-lt"/>
                <a:cs typeface="+mn-cs"/>
              </a:rPr>
              <a:t> </a:t>
            </a:r>
            <a:r>
              <a:rPr lang="en-US" sz="2400" dirty="0" err="1">
                <a:solidFill>
                  <a:srgbClr val="0033CC"/>
                </a:solidFill>
                <a:latin typeface="+mn-lt"/>
                <a:cs typeface="+mn-cs"/>
              </a:rPr>
              <a:t>đào</a:t>
            </a:r>
            <a:r>
              <a:rPr lang="en-US" sz="2400" dirty="0">
                <a:solidFill>
                  <a:srgbClr val="0033CC"/>
                </a:solidFill>
                <a:latin typeface="+mn-lt"/>
                <a:cs typeface="+mn-cs"/>
              </a:rPr>
              <a:t> </a:t>
            </a:r>
            <a:r>
              <a:rPr lang="en-US" sz="2400" dirty="0" err="1">
                <a:solidFill>
                  <a:srgbClr val="0033CC"/>
                </a:solidFill>
                <a:latin typeface="+mn-lt"/>
                <a:cs typeface="+mn-cs"/>
              </a:rPr>
              <a:t>tạo</a:t>
            </a:r>
            <a:r>
              <a:rPr lang="en-US" sz="2400" dirty="0">
                <a:solidFill>
                  <a:srgbClr val="0033CC"/>
                </a:solidFill>
                <a:latin typeface="+mn-lt"/>
                <a:cs typeface="+mn-cs"/>
              </a:rPr>
              <a:t>, </a:t>
            </a:r>
            <a:r>
              <a:rPr lang="en-US" sz="2400" dirty="0" err="1">
                <a:solidFill>
                  <a:srgbClr val="0033CC"/>
                </a:solidFill>
                <a:latin typeface="+mn-lt"/>
                <a:cs typeface="+mn-cs"/>
              </a:rPr>
              <a:t>có</a:t>
            </a:r>
            <a:r>
              <a:rPr lang="en-US" sz="2400" dirty="0">
                <a:solidFill>
                  <a:srgbClr val="0033CC"/>
                </a:solidFill>
                <a:latin typeface="+mn-lt"/>
                <a:cs typeface="+mn-cs"/>
              </a:rPr>
              <a:t> </a:t>
            </a:r>
            <a:r>
              <a:rPr lang="en-US" sz="2400" dirty="0" err="1">
                <a:solidFill>
                  <a:srgbClr val="0033CC"/>
                </a:solidFill>
                <a:latin typeface="+mn-lt"/>
                <a:cs typeface="+mn-cs"/>
              </a:rPr>
              <a:t>thể</a:t>
            </a:r>
            <a:r>
              <a:rPr lang="en-US" sz="2400" dirty="0">
                <a:solidFill>
                  <a:srgbClr val="0033CC"/>
                </a:solidFill>
                <a:latin typeface="+mn-lt"/>
                <a:cs typeface="+mn-cs"/>
              </a:rPr>
              <a:t> chia </a:t>
            </a:r>
            <a:r>
              <a:rPr lang="en-US" sz="2400" err="1">
                <a:solidFill>
                  <a:srgbClr val="0033CC"/>
                </a:solidFill>
                <a:latin typeface="+mn-lt"/>
                <a:cs typeface="+mn-cs"/>
              </a:rPr>
              <a:t>thành</a:t>
            </a:r>
            <a:r>
              <a:rPr lang="en-US" sz="2400">
                <a:solidFill>
                  <a:srgbClr val="0033CC"/>
                </a:solidFill>
                <a:latin typeface="+mn-lt"/>
                <a:cs typeface="+mn-cs"/>
              </a:rPr>
              <a:t> hai </a:t>
            </a:r>
            <a:r>
              <a:rPr lang="en-US" sz="2400" dirty="0" err="1">
                <a:solidFill>
                  <a:srgbClr val="0033CC"/>
                </a:solidFill>
                <a:latin typeface="+mn-lt"/>
                <a:cs typeface="+mn-cs"/>
              </a:rPr>
              <a:t>mảng</a:t>
            </a:r>
            <a:r>
              <a:rPr lang="en-US" sz="2400" dirty="0">
                <a:solidFill>
                  <a:srgbClr val="0033CC"/>
                </a:solidFill>
                <a:latin typeface="+mn-lt"/>
                <a:cs typeface="+mn-cs"/>
              </a:rPr>
              <a:t> </a:t>
            </a:r>
            <a:r>
              <a:rPr lang="en-US" sz="2400" dirty="0" err="1">
                <a:solidFill>
                  <a:srgbClr val="0033CC"/>
                </a:solidFill>
                <a:latin typeface="+mn-lt"/>
                <a:cs typeface="+mn-cs"/>
              </a:rPr>
              <a:t>chính</a:t>
            </a:r>
            <a:r>
              <a:rPr lang="en-US" sz="2400" dirty="0">
                <a:solidFill>
                  <a:srgbClr val="0033CC"/>
                </a:solidFill>
                <a:latin typeface="+mn-lt"/>
                <a:cs typeface="+mn-cs"/>
              </a:rPr>
              <a:t> </a:t>
            </a:r>
            <a:r>
              <a:rPr lang="en-US" sz="2400" dirty="0" err="1">
                <a:solidFill>
                  <a:srgbClr val="0033CC"/>
                </a:solidFill>
                <a:latin typeface="+mn-lt"/>
                <a:cs typeface="+mn-cs"/>
              </a:rPr>
              <a:t>như</a:t>
            </a:r>
            <a:r>
              <a:rPr lang="en-US" sz="2400" dirty="0">
                <a:solidFill>
                  <a:srgbClr val="0033CC"/>
                </a:solidFill>
                <a:latin typeface="+mn-lt"/>
                <a:cs typeface="+mn-cs"/>
              </a:rPr>
              <a:t> </a:t>
            </a:r>
            <a:r>
              <a:rPr lang="en-US" sz="2400" dirty="0" err="1">
                <a:solidFill>
                  <a:srgbClr val="0033CC"/>
                </a:solidFill>
                <a:latin typeface="+mn-lt"/>
                <a:cs typeface="+mn-cs"/>
              </a:rPr>
              <a:t>sau</a:t>
            </a:r>
            <a:r>
              <a:rPr lang="en-US" sz="2400" dirty="0">
                <a:solidFill>
                  <a:srgbClr val="0033CC"/>
                </a:solidFill>
                <a:latin typeface="+mn-lt"/>
                <a:cs typeface="+mn-cs"/>
              </a:rPr>
              <a:t>:</a:t>
            </a:r>
          </a:p>
        </p:txBody>
      </p:sp>
    </p:spTree>
    <p:extLst>
      <p:ext uri="{BB962C8B-B14F-4D97-AF65-F5344CB8AC3E}">
        <p14:creationId xmlns:p14="http://schemas.microsoft.com/office/powerpoint/2010/main" val="4225688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Chủ đề thực tập…</a:t>
            </a:r>
            <a:endParaRPr lang="en-US" sz="2000"/>
          </a:p>
        </p:txBody>
      </p:sp>
      <p:sp>
        <p:nvSpPr>
          <p:cNvPr id="44035" name="Rectangle 3"/>
          <p:cNvSpPr>
            <a:spLocks noGrp="1" noChangeArrowheads="1"/>
          </p:cNvSpPr>
          <p:nvPr>
            <p:ph idx="1"/>
          </p:nvPr>
        </p:nvSpPr>
        <p:spPr>
          <a:xfrm>
            <a:off x="457200" y="1228727"/>
            <a:ext cx="8229600" cy="5440633"/>
          </a:xfrm>
        </p:spPr>
        <p:txBody>
          <a:bodyPr/>
          <a:lstStyle/>
          <a:p>
            <a:pPr lvl="0" algn="just"/>
            <a:r>
              <a:rPr lang="en-US" sz="2400" dirty="0" err="1"/>
              <a:t>Là</a:t>
            </a:r>
            <a:r>
              <a:rPr lang="en-US" sz="2400" dirty="0"/>
              <a:t> </a:t>
            </a:r>
            <a:r>
              <a:rPr lang="en-US" sz="2400" dirty="0" err="1"/>
              <a:t>những</a:t>
            </a:r>
            <a:r>
              <a:rPr lang="en-US" sz="2400" dirty="0"/>
              <a:t> </a:t>
            </a:r>
            <a:r>
              <a:rPr lang="en-US" sz="2400" dirty="0" err="1">
                <a:solidFill>
                  <a:srgbClr val="FF0000"/>
                </a:solidFill>
              </a:rPr>
              <a:t>bài</a:t>
            </a:r>
            <a:r>
              <a:rPr lang="en-US" sz="2400" dirty="0">
                <a:solidFill>
                  <a:srgbClr val="FF0000"/>
                </a:solidFill>
              </a:rPr>
              <a:t> </a:t>
            </a:r>
            <a:r>
              <a:rPr lang="en-US" sz="2400" dirty="0" err="1">
                <a:solidFill>
                  <a:srgbClr val="FF0000"/>
                </a:solidFill>
              </a:rPr>
              <a:t>toán</a:t>
            </a:r>
            <a:r>
              <a:rPr lang="en-US" sz="2400" dirty="0">
                <a:solidFill>
                  <a:srgbClr val="FF0000"/>
                </a:solidFill>
              </a:rPr>
              <a:t> </a:t>
            </a:r>
            <a:r>
              <a:rPr lang="en-US" sz="2400" dirty="0" err="1">
                <a:solidFill>
                  <a:srgbClr val="FF0000"/>
                </a:solidFill>
              </a:rPr>
              <a:t>thực</a:t>
            </a:r>
            <a:r>
              <a:rPr lang="en-US" sz="2400" dirty="0">
                <a:solidFill>
                  <a:srgbClr val="FF0000"/>
                </a:solidFill>
              </a:rPr>
              <a:t> </a:t>
            </a:r>
            <a:r>
              <a:rPr lang="en-US" sz="2400" dirty="0" err="1">
                <a:solidFill>
                  <a:srgbClr val="FF0000"/>
                </a:solidFill>
              </a:rPr>
              <a:t>tế</a:t>
            </a:r>
            <a:r>
              <a:rPr lang="en-US" sz="2400" dirty="0">
                <a:solidFill>
                  <a:srgbClr val="FF0000"/>
                </a:solidFill>
              </a:rPr>
              <a:t> </a:t>
            </a:r>
            <a:r>
              <a:rPr lang="en-US" sz="2400" dirty="0" err="1"/>
              <a:t>đang</a:t>
            </a:r>
            <a:r>
              <a:rPr lang="en-US" sz="2400" dirty="0"/>
              <a:t> </a:t>
            </a:r>
            <a:r>
              <a:rPr lang="en-US" sz="2400" dirty="0" err="1"/>
              <a:t>được</a:t>
            </a:r>
            <a:r>
              <a:rPr lang="en-US" sz="2400" dirty="0"/>
              <a:t> </a:t>
            </a:r>
            <a:r>
              <a:rPr lang="en-US" sz="2400" dirty="0" err="1"/>
              <a:t>triển</a:t>
            </a:r>
            <a:r>
              <a:rPr lang="en-US" sz="2400" dirty="0"/>
              <a:t> </a:t>
            </a:r>
            <a:r>
              <a:rPr lang="en-US" sz="2400" dirty="0" err="1"/>
              <a:t>khai</a:t>
            </a:r>
            <a:r>
              <a:rPr lang="en-US" sz="2400" dirty="0"/>
              <a:t> </a:t>
            </a:r>
            <a:r>
              <a:rPr lang="en-US" sz="2400" dirty="0" err="1"/>
              <a:t>tại</a:t>
            </a:r>
            <a:r>
              <a:rPr lang="en-US" sz="2400" dirty="0"/>
              <a:t> </a:t>
            </a:r>
            <a:r>
              <a:rPr lang="en-US" sz="2400" dirty="0" err="1"/>
              <a:t>đơn</a:t>
            </a:r>
            <a:r>
              <a:rPr lang="en-US" sz="2400" dirty="0"/>
              <a:t> </a:t>
            </a:r>
            <a:r>
              <a:rPr lang="en-US" sz="2400" dirty="0" err="1"/>
              <a:t>vị</a:t>
            </a:r>
            <a:r>
              <a:rPr lang="en-US" sz="2400" dirty="0"/>
              <a:t> </a:t>
            </a:r>
            <a:r>
              <a:rPr lang="en-US" sz="2400" dirty="0" err="1"/>
              <a:t>thực</a:t>
            </a:r>
            <a:r>
              <a:rPr lang="en-US" sz="2400" dirty="0"/>
              <a:t> </a:t>
            </a:r>
            <a:r>
              <a:rPr lang="en-US" sz="2400" dirty="0" err="1"/>
              <a:t>tập</a:t>
            </a:r>
            <a:r>
              <a:rPr lang="en-US" sz="2400" dirty="0"/>
              <a:t>:</a:t>
            </a:r>
          </a:p>
          <a:p>
            <a:pPr lvl="1" algn="just"/>
            <a:r>
              <a:rPr lang="en-US" sz="2000" dirty="0" err="1"/>
              <a:t>Phân</a:t>
            </a:r>
            <a:r>
              <a:rPr lang="en-US" sz="2000" dirty="0"/>
              <a:t> </a:t>
            </a:r>
            <a:r>
              <a:rPr lang="en-US" sz="2000" dirty="0" err="1"/>
              <a:t>tích</a:t>
            </a:r>
            <a:r>
              <a:rPr lang="en-US" sz="2000" dirty="0"/>
              <a:t> </a:t>
            </a:r>
            <a:r>
              <a:rPr lang="en-US" sz="2000" dirty="0" err="1"/>
              <a:t>thiết</a:t>
            </a:r>
            <a:r>
              <a:rPr lang="en-US" sz="2000" dirty="0"/>
              <a:t> </a:t>
            </a:r>
            <a:r>
              <a:rPr lang="en-US" sz="2000" dirty="0" err="1"/>
              <a:t>kế</a:t>
            </a:r>
            <a:r>
              <a:rPr lang="en-US" sz="2000" dirty="0"/>
              <a:t>, </a:t>
            </a:r>
            <a:r>
              <a:rPr lang="en-US" sz="2000" dirty="0" err="1"/>
              <a:t>xây</a:t>
            </a:r>
            <a:r>
              <a:rPr lang="en-US" sz="2000" dirty="0"/>
              <a:t> </a:t>
            </a:r>
            <a:r>
              <a:rPr lang="en-US" sz="2000" dirty="0" err="1"/>
              <a:t>dựng</a:t>
            </a:r>
            <a:r>
              <a:rPr lang="en-US" sz="2000" dirty="0"/>
              <a:t>, </a:t>
            </a:r>
            <a:r>
              <a:rPr lang="en-US" sz="2000" dirty="0" err="1"/>
              <a:t>kiểm</a:t>
            </a:r>
            <a:r>
              <a:rPr lang="en-US" sz="2000" dirty="0"/>
              <a:t> </a:t>
            </a:r>
            <a:r>
              <a:rPr lang="en-US" sz="2000" dirty="0" err="1"/>
              <a:t>thử</a:t>
            </a:r>
            <a:r>
              <a:rPr lang="en-US" sz="2000" dirty="0"/>
              <a:t>, </a:t>
            </a:r>
            <a:r>
              <a:rPr lang="en-US" sz="2000" dirty="0" err="1"/>
              <a:t>triển</a:t>
            </a:r>
            <a:r>
              <a:rPr lang="en-US" sz="2000" dirty="0"/>
              <a:t> </a:t>
            </a:r>
            <a:r>
              <a:rPr lang="en-US" sz="2000" dirty="0" err="1"/>
              <a:t>khai</a:t>
            </a:r>
            <a:r>
              <a:rPr lang="en-US" sz="2000" dirty="0"/>
              <a:t> </a:t>
            </a:r>
            <a:r>
              <a:rPr lang="en-US" sz="2000" dirty="0" err="1"/>
              <a:t>các</a:t>
            </a:r>
            <a:r>
              <a:rPr lang="en-US" sz="2000" dirty="0"/>
              <a:t> </a:t>
            </a:r>
            <a:r>
              <a:rPr lang="en-US" sz="2000" dirty="0" err="1"/>
              <a:t>nghiệp</a:t>
            </a:r>
            <a:r>
              <a:rPr lang="en-US" sz="2000" dirty="0"/>
              <a:t> </a:t>
            </a:r>
            <a:r>
              <a:rPr lang="en-US" sz="2000" dirty="0" err="1"/>
              <a:t>vụ</a:t>
            </a:r>
            <a:r>
              <a:rPr lang="en-US" sz="2000" dirty="0"/>
              <a:t> </a:t>
            </a:r>
            <a:r>
              <a:rPr lang="en-US" sz="2000" dirty="0" err="1"/>
              <a:t>trong</a:t>
            </a:r>
            <a:r>
              <a:rPr lang="en-US" sz="2000" dirty="0"/>
              <a:t> </a:t>
            </a:r>
            <a:r>
              <a:rPr lang="en-US" sz="2000" dirty="0" err="1"/>
              <a:t>hệ</a:t>
            </a:r>
            <a:r>
              <a:rPr lang="en-US" sz="2000" dirty="0"/>
              <a:t> </a:t>
            </a:r>
            <a:r>
              <a:rPr lang="en-US" sz="2000" dirty="0" err="1"/>
              <a:t>thống</a:t>
            </a:r>
            <a:r>
              <a:rPr lang="en-US" sz="2000" dirty="0"/>
              <a:t> ERP </a:t>
            </a:r>
            <a:r>
              <a:rPr lang="en-US" sz="2000" dirty="0" err="1"/>
              <a:t>giải</a:t>
            </a:r>
            <a:r>
              <a:rPr lang="en-US" sz="2000" dirty="0"/>
              <a:t> </a:t>
            </a:r>
            <a:r>
              <a:rPr lang="en-US" sz="2000" dirty="0" err="1"/>
              <a:t>quyết</a:t>
            </a:r>
            <a:r>
              <a:rPr lang="en-US" sz="2000" dirty="0"/>
              <a:t> </a:t>
            </a:r>
            <a:r>
              <a:rPr lang="en-US" sz="2000" dirty="0" err="1"/>
              <a:t>các</a:t>
            </a:r>
            <a:r>
              <a:rPr lang="en-US" sz="2000" dirty="0"/>
              <a:t> </a:t>
            </a:r>
            <a:r>
              <a:rPr lang="en-US" sz="2000" dirty="0" err="1"/>
              <a:t>bài</a:t>
            </a:r>
            <a:r>
              <a:rPr lang="en-US" sz="2000" dirty="0"/>
              <a:t> </a:t>
            </a:r>
            <a:r>
              <a:rPr lang="en-US" sz="2000" dirty="0" err="1"/>
              <a:t>toán</a:t>
            </a:r>
            <a:r>
              <a:rPr lang="en-US" sz="2000" dirty="0"/>
              <a:t> </a:t>
            </a:r>
            <a:r>
              <a:rPr lang="en-US" sz="2000" dirty="0" err="1"/>
              <a:t>thực</a:t>
            </a:r>
            <a:r>
              <a:rPr lang="en-US" sz="2000" dirty="0"/>
              <a:t> </a:t>
            </a:r>
            <a:r>
              <a:rPr lang="en-US" sz="2000" dirty="0" err="1"/>
              <a:t>tế</a:t>
            </a:r>
            <a:r>
              <a:rPr lang="en-US" sz="2000" dirty="0"/>
              <a:t> </a:t>
            </a:r>
            <a:r>
              <a:rPr lang="en-US" sz="2000" dirty="0" err="1"/>
              <a:t>tại</a:t>
            </a:r>
            <a:r>
              <a:rPr lang="en-US" sz="2000" dirty="0"/>
              <a:t> </a:t>
            </a:r>
            <a:r>
              <a:rPr lang="en-US" sz="2000" dirty="0" err="1"/>
              <a:t>doanh</a:t>
            </a:r>
            <a:r>
              <a:rPr lang="en-US" sz="2000" dirty="0"/>
              <a:t> </a:t>
            </a:r>
            <a:r>
              <a:rPr lang="en-US" sz="2000" dirty="0" err="1"/>
              <a:t>nghiệp</a:t>
            </a:r>
            <a:r>
              <a:rPr lang="en-US" sz="2000" dirty="0"/>
              <a:t>: </a:t>
            </a:r>
          </a:p>
          <a:p>
            <a:pPr lvl="2" algn="just">
              <a:buClr>
                <a:schemeClr val="accent4"/>
              </a:buClr>
            </a:pPr>
            <a:r>
              <a:rPr lang="en-US" sz="1800" dirty="0" err="1">
                <a:solidFill>
                  <a:srgbClr val="0033CC"/>
                </a:solidFill>
              </a:rPr>
              <a:t>quản</a:t>
            </a:r>
            <a:r>
              <a:rPr lang="en-US" sz="1800" dirty="0">
                <a:solidFill>
                  <a:srgbClr val="0033CC"/>
                </a:solidFill>
              </a:rPr>
              <a:t> </a:t>
            </a:r>
            <a:r>
              <a:rPr lang="en-US" sz="1800" dirty="0" err="1">
                <a:solidFill>
                  <a:srgbClr val="0033CC"/>
                </a:solidFill>
              </a:rPr>
              <a:t>lý</a:t>
            </a:r>
            <a:r>
              <a:rPr lang="en-US" sz="1800" dirty="0">
                <a:solidFill>
                  <a:srgbClr val="0033CC"/>
                </a:solidFill>
              </a:rPr>
              <a:t> </a:t>
            </a:r>
            <a:r>
              <a:rPr lang="en-US" sz="1800" dirty="0" err="1">
                <a:solidFill>
                  <a:srgbClr val="0033CC"/>
                </a:solidFill>
              </a:rPr>
              <a:t>kinh</a:t>
            </a:r>
            <a:r>
              <a:rPr lang="en-US" sz="1800" dirty="0">
                <a:solidFill>
                  <a:srgbClr val="0033CC"/>
                </a:solidFill>
              </a:rPr>
              <a:t> </a:t>
            </a:r>
            <a:r>
              <a:rPr lang="en-US" sz="1800" dirty="0" err="1">
                <a:solidFill>
                  <a:srgbClr val="0033CC"/>
                </a:solidFill>
              </a:rPr>
              <a:t>doanh</a:t>
            </a:r>
            <a:r>
              <a:rPr lang="en-US" sz="1800" dirty="0">
                <a:solidFill>
                  <a:srgbClr val="0033CC"/>
                </a:solidFill>
              </a:rPr>
              <a:t> </a:t>
            </a:r>
            <a:r>
              <a:rPr lang="en-US" sz="1800" dirty="0" err="1">
                <a:solidFill>
                  <a:srgbClr val="0033CC"/>
                </a:solidFill>
              </a:rPr>
              <a:t>hàng</a:t>
            </a:r>
            <a:r>
              <a:rPr lang="en-US" sz="1800" dirty="0">
                <a:solidFill>
                  <a:srgbClr val="0033CC"/>
                </a:solidFill>
              </a:rPr>
              <a:t> </a:t>
            </a:r>
            <a:r>
              <a:rPr lang="en-US" sz="1800" dirty="0" err="1">
                <a:solidFill>
                  <a:srgbClr val="0033CC"/>
                </a:solidFill>
              </a:rPr>
              <a:t>hóa</a:t>
            </a:r>
            <a:r>
              <a:rPr lang="en-US" sz="1800" dirty="0">
                <a:solidFill>
                  <a:srgbClr val="0033CC"/>
                </a:solidFill>
              </a:rPr>
              <a:t>, </a:t>
            </a:r>
            <a:r>
              <a:rPr lang="en-US" sz="1800" dirty="0" err="1">
                <a:solidFill>
                  <a:srgbClr val="0033CC"/>
                </a:solidFill>
              </a:rPr>
              <a:t>quản</a:t>
            </a:r>
            <a:r>
              <a:rPr lang="en-US" sz="1800" dirty="0">
                <a:solidFill>
                  <a:srgbClr val="0033CC"/>
                </a:solidFill>
              </a:rPr>
              <a:t> </a:t>
            </a:r>
            <a:r>
              <a:rPr lang="en-US" sz="1800" dirty="0" err="1">
                <a:solidFill>
                  <a:srgbClr val="0033CC"/>
                </a:solidFill>
              </a:rPr>
              <a:t>lý</a:t>
            </a:r>
            <a:r>
              <a:rPr lang="en-US" sz="1800" dirty="0">
                <a:solidFill>
                  <a:srgbClr val="0033CC"/>
                </a:solidFill>
              </a:rPr>
              <a:t> </a:t>
            </a:r>
            <a:r>
              <a:rPr lang="en-US" sz="1800" dirty="0" err="1">
                <a:solidFill>
                  <a:srgbClr val="0033CC"/>
                </a:solidFill>
              </a:rPr>
              <a:t>quan</a:t>
            </a:r>
            <a:r>
              <a:rPr lang="en-US" sz="1800" dirty="0">
                <a:solidFill>
                  <a:srgbClr val="0033CC"/>
                </a:solidFill>
              </a:rPr>
              <a:t> </a:t>
            </a:r>
            <a:r>
              <a:rPr lang="en-US" sz="1800" dirty="0" err="1">
                <a:solidFill>
                  <a:srgbClr val="0033CC"/>
                </a:solidFill>
              </a:rPr>
              <a:t>hệ</a:t>
            </a:r>
            <a:r>
              <a:rPr lang="en-US" sz="1800" dirty="0">
                <a:solidFill>
                  <a:srgbClr val="0033CC"/>
                </a:solidFill>
              </a:rPr>
              <a:t> </a:t>
            </a:r>
            <a:r>
              <a:rPr lang="en-US" sz="1800" dirty="0" err="1">
                <a:solidFill>
                  <a:srgbClr val="0033CC"/>
                </a:solidFill>
              </a:rPr>
              <a:t>khách</a:t>
            </a:r>
            <a:r>
              <a:rPr lang="en-US" sz="1800" dirty="0">
                <a:solidFill>
                  <a:srgbClr val="0033CC"/>
                </a:solidFill>
              </a:rPr>
              <a:t> </a:t>
            </a:r>
            <a:r>
              <a:rPr lang="en-US" sz="1800" dirty="0" err="1">
                <a:solidFill>
                  <a:srgbClr val="0033CC"/>
                </a:solidFill>
              </a:rPr>
              <a:t>hàng</a:t>
            </a:r>
            <a:r>
              <a:rPr lang="en-US" sz="1800" dirty="0">
                <a:solidFill>
                  <a:srgbClr val="0033CC"/>
                </a:solidFill>
              </a:rPr>
              <a:t>, </a:t>
            </a:r>
            <a:r>
              <a:rPr lang="en-US" sz="1800" dirty="0" err="1">
                <a:solidFill>
                  <a:srgbClr val="0033CC"/>
                </a:solidFill>
              </a:rPr>
              <a:t>quản</a:t>
            </a:r>
            <a:r>
              <a:rPr lang="en-US" sz="1800" dirty="0">
                <a:solidFill>
                  <a:srgbClr val="0033CC"/>
                </a:solidFill>
              </a:rPr>
              <a:t> </a:t>
            </a:r>
            <a:r>
              <a:rPr lang="en-US" sz="1800" dirty="0" err="1">
                <a:solidFill>
                  <a:srgbClr val="0033CC"/>
                </a:solidFill>
              </a:rPr>
              <a:t>lý</a:t>
            </a:r>
            <a:r>
              <a:rPr lang="en-US" sz="1800" dirty="0">
                <a:solidFill>
                  <a:srgbClr val="0033CC"/>
                </a:solidFill>
              </a:rPr>
              <a:t> </a:t>
            </a:r>
            <a:r>
              <a:rPr lang="en-US" sz="1800" dirty="0" err="1">
                <a:solidFill>
                  <a:srgbClr val="0033CC"/>
                </a:solidFill>
              </a:rPr>
              <a:t>nhân</a:t>
            </a:r>
            <a:r>
              <a:rPr lang="en-US" sz="1800" dirty="0">
                <a:solidFill>
                  <a:srgbClr val="0033CC"/>
                </a:solidFill>
              </a:rPr>
              <a:t> </a:t>
            </a:r>
            <a:r>
              <a:rPr lang="en-US" sz="1800" dirty="0" err="1">
                <a:solidFill>
                  <a:srgbClr val="0033CC"/>
                </a:solidFill>
              </a:rPr>
              <a:t>sự</a:t>
            </a:r>
            <a:r>
              <a:rPr lang="en-US" sz="1800" dirty="0">
                <a:solidFill>
                  <a:srgbClr val="0033CC"/>
                </a:solidFill>
              </a:rPr>
              <a:t>, </a:t>
            </a:r>
            <a:r>
              <a:rPr lang="en-US" sz="1800" dirty="0" err="1">
                <a:solidFill>
                  <a:srgbClr val="0033CC"/>
                </a:solidFill>
              </a:rPr>
              <a:t>quản</a:t>
            </a:r>
            <a:r>
              <a:rPr lang="en-US" sz="1800" dirty="0">
                <a:solidFill>
                  <a:srgbClr val="0033CC"/>
                </a:solidFill>
              </a:rPr>
              <a:t> </a:t>
            </a:r>
            <a:r>
              <a:rPr lang="en-US" sz="1800" dirty="0" err="1">
                <a:solidFill>
                  <a:srgbClr val="0033CC"/>
                </a:solidFill>
              </a:rPr>
              <a:t>lý</a:t>
            </a:r>
            <a:r>
              <a:rPr lang="en-US" sz="1800" dirty="0">
                <a:solidFill>
                  <a:srgbClr val="0033CC"/>
                </a:solidFill>
              </a:rPr>
              <a:t> </a:t>
            </a:r>
            <a:r>
              <a:rPr lang="en-US" sz="1800" dirty="0" err="1">
                <a:solidFill>
                  <a:srgbClr val="0033CC"/>
                </a:solidFill>
              </a:rPr>
              <a:t>thu</a:t>
            </a:r>
            <a:r>
              <a:rPr lang="en-US" sz="1800" dirty="0">
                <a:solidFill>
                  <a:srgbClr val="0033CC"/>
                </a:solidFill>
              </a:rPr>
              <a:t> </a:t>
            </a:r>
            <a:r>
              <a:rPr lang="en-US" sz="1800" dirty="0" err="1">
                <a:solidFill>
                  <a:srgbClr val="0033CC"/>
                </a:solidFill>
              </a:rPr>
              <a:t>hồi</a:t>
            </a:r>
            <a:r>
              <a:rPr lang="en-US" sz="1800" dirty="0">
                <a:solidFill>
                  <a:srgbClr val="0033CC"/>
                </a:solidFill>
              </a:rPr>
              <a:t> </a:t>
            </a:r>
            <a:r>
              <a:rPr lang="en-US" sz="1800" dirty="0" err="1">
                <a:solidFill>
                  <a:srgbClr val="0033CC"/>
                </a:solidFill>
              </a:rPr>
              <a:t>nợ</a:t>
            </a:r>
            <a:r>
              <a:rPr lang="en-US" sz="1800" dirty="0">
                <a:solidFill>
                  <a:srgbClr val="0033CC"/>
                </a:solidFill>
              </a:rPr>
              <a:t>, </a:t>
            </a:r>
            <a:r>
              <a:rPr lang="en-US" sz="1800" dirty="0" err="1">
                <a:solidFill>
                  <a:srgbClr val="0033CC"/>
                </a:solidFill>
              </a:rPr>
              <a:t>quản</a:t>
            </a:r>
            <a:r>
              <a:rPr lang="en-US" sz="1800" dirty="0">
                <a:solidFill>
                  <a:srgbClr val="0033CC"/>
                </a:solidFill>
              </a:rPr>
              <a:t> </a:t>
            </a:r>
            <a:r>
              <a:rPr lang="en-US" sz="1800" dirty="0" err="1">
                <a:solidFill>
                  <a:srgbClr val="0033CC"/>
                </a:solidFill>
              </a:rPr>
              <a:t>lý</a:t>
            </a:r>
            <a:r>
              <a:rPr lang="en-US" sz="1800" dirty="0">
                <a:solidFill>
                  <a:srgbClr val="0033CC"/>
                </a:solidFill>
              </a:rPr>
              <a:t> </a:t>
            </a:r>
            <a:r>
              <a:rPr lang="en-US" sz="1800" dirty="0" err="1">
                <a:solidFill>
                  <a:srgbClr val="0033CC"/>
                </a:solidFill>
              </a:rPr>
              <a:t>điều</a:t>
            </a:r>
            <a:r>
              <a:rPr lang="en-US" sz="1800" dirty="0">
                <a:solidFill>
                  <a:srgbClr val="0033CC"/>
                </a:solidFill>
              </a:rPr>
              <a:t> </a:t>
            </a:r>
            <a:r>
              <a:rPr lang="en-US" sz="1800" dirty="0" err="1">
                <a:solidFill>
                  <a:srgbClr val="0033CC"/>
                </a:solidFill>
              </a:rPr>
              <a:t>hành</a:t>
            </a:r>
            <a:r>
              <a:rPr lang="en-US" sz="1800" dirty="0">
                <a:solidFill>
                  <a:srgbClr val="0033CC"/>
                </a:solidFill>
              </a:rPr>
              <a:t> </a:t>
            </a:r>
            <a:r>
              <a:rPr lang="en-US" sz="1800" dirty="0" err="1">
                <a:solidFill>
                  <a:srgbClr val="0033CC"/>
                </a:solidFill>
              </a:rPr>
              <a:t>công</a:t>
            </a:r>
            <a:r>
              <a:rPr lang="en-US" sz="1800" dirty="0">
                <a:solidFill>
                  <a:srgbClr val="0033CC"/>
                </a:solidFill>
              </a:rPr>
              <a:t> </a:t>
            </a:r>
            <a:r>
              <a:rPr lang="en-US" sz="1800" dirty="0" err="1">
                <a:solidFill>
                  <a:srgbClr val="0033CC"/>
                </a:solidFill>
              </a:rPr>
              <a:t>việc</a:t>
            </a:r>
            <a:r>
              <a:rPr lang="en-US" sz="1800" dirty="0">
                <a:solidFill>
                  <a:srgbClr val="0033CC"/>
                </a:solidFill>
              </a:rPr>
              <a:t>…</a:t>
            </a:r>
          </a:p>
          <a:p>
            <a:pPr lvl="1" algn="just"/>
            <a:r>
              <a:rPr lang="en-US" sz="2000" dirty="0" err="1"/>
              <a:t>Tìm</a:t>
            </a:r>
            <a:r>
              <a:rPr lang="en-US" sz="2000" dirty="0"/>
              <a:t> </a:t>
            </a:r>
            <a:r>
              <a:rPr lang="en-US" sz="2000" dirty="0" err="1"/>
              <a:t>hiểu</a:t>
            </a:r>
            <a:r>
              <a:rPr lang="en-US" sz="2000" dirty="0"/>
              <a:t>, </a:t>
            </a:r>
            <a:r>
              <a:rPr lang="en-US" sz="2000" dirty="0" err="1"/>
              <a:t>xây</a:t>
            </a:r>
            <a:r>
              <a:rPr lang="en-US" sz="2000" dirty="0"/>
              <a:t> </a:t>
            </a:r>
            <a:r>
              <a:rPr lang="en-US" sz="2000" dirty="0" err="1"/>
              <a:t>dựng</a:t>
            </a:r>
            <a:r>
              <a:rPr lang="en-US" sz="2000" dirty="0"/>
              <a:t>, </a:t>
            </a:r>
            <a:r>
              <a:rPr lang="en-US" sz="2000" dirty="0" err="1"/>
              <a:t>phát</a:t>
            </a:r>
            <a:r>
              <a:rPr lang="en-US" sz="2000" dirty="0"/>
              <a:t> </a:t>
            </a:r>
            <a:r>
              <a:rPr lang="en-US" sz="2000" dirty="0" err="1"/>
              <a:t>triển</a:t>
            </a:r>
            <a:r>
              <a:rPr lang="en-US" sz="2000" dirty="0"/>
              <a:t> </a:t>
            </a:r>
            <a:r>
              <a:rPr lang="en-US" sz="2000" dirty="0" err="1"/>
              <a:t>các</a:t>
            </a:r>
            <a:r>
              <a:rPr lang="en-US" sz="2000" dirty="0"/>
              <a:t> </a:t>
            </a:r>
            <a:r>
              <a:rPr lang="en-US" sz="2000" dirty="0" err="1"/>
              <a:t>ứng</a:t>
            </a:r>
            <a:r>
              <a:rPr lang="en-US" sz="2000" dirty="0"/>
              <a:t> </a:t>
            </a:r>
            <a:r>
              <a:rPr lang="en-US" sz="2000" dirty="0" err="1"/>
              <a:t>dụng</a:t>
            </a:r>
            <a:r>
              <a:rPr lang="en-US" sz="2000" dirty="0"/>
              <a:t> </a:t>
            </a:r>
            <a:r>
              <a:rPr lang="en-US" sz="2000" dirty="0" err="1"/>
              <a:t>liên</a:t>
            </a:r>
            <a:r>
              <a:rPr lang="en-US" sz="2000" dirty="0"/>
              <a:t> </a:t>
            </a:r>
            <a:r>
              <a:rPr lang="en-US" sz="2000" dirty="0" err="1"/>
              <a:t>quan</a:t>
            </a:r>
            <a:r>
              <a:rPr lang="en-US" sz="2000" dirty="0"/>
              <a:t> </a:t>
            </a:r>
            <a:r>
              <a:rPr lang="en-US" sz="2000" dirty="0" err="1"/>
              <a:t>tới</a:t>
            </a:r>
            <a:r>
              <a:rPr lang="en-US" sz="2000" dirty="0"/>
              <a:t> </a:t>
            </a:r>
            <a:r>
              <a:rPr lang="en-US" sz="2000" dirty="0" err="1"/>
              <a:t>các</a:t>
            </a:r>
            <a:r>
              <a:rPr lang="en-US" sz="2000" dirty="0"/>
              <a:t> </a:t>
            </a:r>
            <a:r>
              <a:rPr lang="en-US" sz="2000" dirty="0" err="1"/>
              <a:t>nghiệp</a:t>
            </a:r>
            <a:r>
              <a:rPr lang="en-US" sz="2000" dirty="0"/>
              <a:t> </a:t>
            </a:r>
            <a:r>
              <a:rPr lang="en-US" sz="2000" dirty="0" err="1"/>
              <a:t>vụ</a:t>
            </a:r>
            <a:r>
              <a:rPr lang="en-US" sz="2000" dirty="0"/>
              <a:t> </a:t>
            </a:r>
            <a:r>
              <a:rPr lang="en-US" sz="2000" dirty="0" err="1"/>
              <a:t>trong</a:t>
            </a:r>
            <a:r>
              <a:rPr lang="en-US" sz="2000" dirty="0"/>
              <a:t> </a:t>
            </a:r>
            <a:r>
              <a:rPr lang="en-US" sz="2000" dirty="0" err="1"/>
              <a:t>các</a:t>
            </a:r>
            <a:r>
              <a:rPr lang="en-US" sz="2000" dirty="0"/>
              <a:t> </a:t>
            </a:r>
            <a:r>
              <a:rPr lang="en-US" sz="2000" dirty="0" err="1"/>
              <a:t>hệ</a:t>
            </a:r>
            <a:r>
              <a:rPr lang="en-US" sz="2000" dirty="0"/>
              <a:t> </a:t>
            </a:r>
            <a:r>
              <a:rPr lang="en-US" sz="2000" dirty="0" err="1"/>
              <a:t>thống</a:t>
            </a:r>
            <a:r>
              <a:rPr lang="en-US" sz="2000" dirty="0"/>
              <a:t> </a:t>
            </a:r>
            <a:r>
              <a:rPr lang="en-US" sz="2000" dirty="0" err="1"/>
              <a:t>của</a:t>
            </a:r>
            <a:r>
              <a:rPr lang="en-US" sz="2000" dirty="0"/>
              <a:t> </a:t>
            </a:r>
            <a:r>
              <a:rPr lang="en-US" sz="2000" dirty="0" err="1"/>
              <a:t>ngân</a:t>
            </a:r>
            <a:r>
              <a:rPr lang="en-US" sz="2000" dirty="0"/>
              <a:t> </a:t>
            </a:r>
            <a:r>
              <a:rPr lang="en-US" sz="2000" dirty="0" err="1"/>
              <a:t>hàng</a:t>
            </a:r>
            <a:r>
              <a:rPr lang="en-US" sz="2000" dirty="0"/>
              <a:t>:</a:t>
            </a:r>
          </a:p>
          <a:p>
            <a:pPr lvl="2" algn="just">
              <a:buClr>
                <a:srgbClr val="CC3300"/>
              </a:buClr>
            </a:pPr>
            <a:r>
              <a:rPr lang="en-US" sz="1800" dirty="0" err="1">
                <a:solidFill>
                  <a:srgbClr val="0033CC"/>
                </a:solidFill>
              </a:rPr>
              <a:t>Hệ</a:t>
            </a:r>
            <a:r>
              <a:rPr lang="en-US" sz="1800" dirty="0">
                <a:solidFill>
                  <a:srgbClr val="0033CC"/>
                </a:solidFill>
              </a:rPr>
              <a:t> </a:t>
            </a:r>
            <a:r>
              <a:rPr lang="en-US" sz="1800" dirty="0" err="1">
                <a:solidFill>
                  <a:srgbClr val="0033CC"/>
                </a:solidFill>
              </a:rPr>
              <a:t>thống</a:t>
            </a:r>
            <a:r>
              <a:rPr lang="en-US" sz="1800" dirty="0">
                <a:solidFill>
                  <a:srgbClr val="0033CC"/>
                </a:solidFill>
              </a:rPr>
              <a:t> </a:t>
            </a:r>
            <a:r>
              <a:rPr lang="en-US" sz="1800" dirty="0" err="1">
                <a:solidFill>
                  <a:srgbClr val="0033CC"/>
                </a:solidFill>
              </a:rPr>
              <a:t>cho</a:t>
            </a:r>
            <a:r>
              <a:rPr lang="en-US" sz="1800" dirty="0">
                <a:solidFill>
                  <a:srgbClr val="0033CC"/>
                </a:solidFill>
              </a:rPr>
              <a:t> </a:t>
            </a:r>
            <a:r>
              <a:rPr lang="en-US" sz="1800" dirty="0" err="1">
                <a:solidFill>
                  <a:srgbClr val="0033CC"/>
                </a:solidFill>
              </a:rPr>
              <a:t>vay</a:t>
            </a:r>
            <a:r>
              <a:rPr lang="en-US" sz="1800" dirty="0">
                <a:solidFill>
                  <a:srgbClr val="0033CC"/>
                </a:solidFill>
              </a:rPr>
              <a:t>, </a:t>
            </a:r>
            <a:r>
              <a:rPr lang="en-US" sz="1800" dirty="0" err="1">
                <a:solidFill>
                  <a:srgbClr val="0033CC"/>
                </a:solidFill>
              </a:rPr>
              <a:t>hệ</a:t>
            </a:r>
            <a:r>
              <a:rPr lang="en-US" sz="1800" dirty="0">
                <a:solidFill>
                  <a:srgbClr val="0033CC"/>
                </a:solidFill>
              </a:rPr>
              <a:t> </a:t>
            </a:r>
            <a:r>
              <a:rPr lang="en-US" sz="1800" dirty="0" err="1">
                <a:solidFill>
                  <a:srgbClr val="0033CC"/>
                </a:solidFill>
              </a:rPr>
              <a:t>thống</a:t>
            </a:r>
            <a:r>
              <a:rPr lang="en-US" sz="1800" dirty="0">
                <a:solidFill>
                  <a:srgbClr val="0033CC"/>
                </a:solidFill>
              </a:rPr>
              <a:t> </a:t>
            </a:r>
            <a:r>
              <a:rPr lang="en-US" sz="1800" dirty="0" err="1">
                <a:solidFill>
                  <a:srgbClr val="0033CC"/>
                </a:solidFill>
              </a:rPr>
              <a:t>huy</a:t>
            </a:r>
            <a:r>
              <a:rPr lang="en-US" sz="1800" dirty="0">
                <a:solidFill>
                  <a:srgbClr val="0033CC"/>
                </a:solidFill>
              </a:rPr>
              <a:t> </a:t>
            </a:r>
            <a:r>
              <a:rPr lang="en-US" sz="1800" dirty="0" err="1">
                <a:solidFill>
                  <a:srgbClr val="0033CC"/>
                </a:solidFill>
              </a:rPr>
              <a:t>động</a:t>
            </a:r>
            <a:r>
              <a:rPr lang="en-US" sz="1800" dirty="0">
                <a:solidFill>
                  <a:srgbClr val="0033CC"/>
                </a:solidFill>
              </a:rPr>
              <a:t> </a:t>
            </a:r>
            <a:r>
              <a:rPr lang="en-US" sz="1800" dirty="0" err="1">
                <a:solidFill>
                  <a:srgbClr val="0033CC"/>
                </a:solidFill>
              </a:rPr>
              <a:t>vốn</a:t>
            </a:r>
            <a:r>
              <a:rPr lang="en-US" sz="1800" dirty="0">
                <a:solidFill>
                  <a:srgbClr val="0033CC"/>
                </a:solidFill>
              </a:rPr>
              <a:t>, </a:t>
            </a:r>
            <a:r>
              <a:rPr lang="en-US" sz="1800" dirty="0" err="1">
                <a:solidFill>
                  <a:srgbClr val="0033CC"/>
                </a:solidFill>
              </a:rPr>
              <a:t>hệ</a:t>
            </a:r>
            <a:r>
              <a:rPr lang="en-US" sz="1800" dirty="0">
                <a:solidFill>
                  <a:srgbClr val="0033CC"/>
                </a:solidFill>
              </a:rPr>
              <a:t> </a:t>
            </a:r>
            <a:r>
              <a:rPr lang="en-US" sz="1800" dirty="0" err="1">
                <a:solidFill>
                  <a:srgbClr val="0033CC"/>
                </a:solidFill>
              </a:rPr>
              <a:t>thống</a:t>
            </a:r>
            <a:r>
              <a:rPr lang="en-US" sz="1800" dirty="0">
                <a:solidFill>
                  <a:srgbClr val="0033CC"/>
                </a:solidFill>
              </a:rPr>
              <a:t> </a:t>
            </a:r>
            <a:r>
              <a:rPr lang="en-US" sz="1800" dirty="0" err="1">
                <a:solidFill>
                  <a:srgbClr val="0033CC"/>
                </a:solidFill>
              </a:rPr>
              <a:t>phát</a:t>
            </a:r>
            <a:r>
              <a:rPr lang="en-US" sz="1800" dirty="0">
                <a:solidFill>
                  <a:srgbClr val="0033CC"/>
                </a:solidFill>
              </a:rPr>
              <a:t> </a:t>
            </a:r>
            <a:r>
              <a:rPr lang="en-US" sz="1800" dirty="0" err="1">
                <a:solidFill>
                  <a:srgbClr val="0033CC"/>
                </a:solidFill>
              </a:rPr>
              <a:t>hành</a:t>
            </a:r>
            <a:r>
              <a:rPr lang="en-US" sz="1800" dirty="0">
                <a:solidFill>
                  <a:srgbClr val="0033CC"/>
                </a:solidFill>
              </a:rPr>
              <a:t> </a:t>
            </a:r>
            <a:r>
              <a:rPr lang="en-US" sz="1800" dirty="0" err="1">
                <a:solidFill>
                  <a:srgbClr val="0033CC"/>
                </a:solidFill>
              </a:rPr>
              <a:t>thẻ</a:t>
            </a:r>
            <a:r>
              <a:rPr lang="en-US" sz="1800" dirty="0">
                <a:solidFill>
                  <a:srgbClr val="0033CC"/>
                </a:solidFill>
              </a:rPr>
              <a:t>, </a:t>
            </a:r>
            <a:r>
              <a:rPr lang="en-US" sz="1800" dirty="0" err="1">
                <a:solidFill>
                  <a:srgbClr val="0033CC"/>
                </a:solidFill>
              </a:rPr>
              <a:t>hệ</a:t>
            </a:r>
            <a:r>
              <a:rPr lang="en-US" sz="1800" dirty="0">
                <a:solidFill>
                  <a:srgbClr val="0033CC"/>
                </a:solidFill>
              </a:rPr>
              <a:t> </a:t>
            </a:r>
            <a:r>
              <a:rPr lang="en-US" sz="1800" dirty="0" err="1">
                <a:solidFill>
                  <a:srgbClr val="0033CC"/>
                </a:solidFill>
              </a:rPr>
              <a:t>thống</a:t>
            </a:r>
            <a:r>
              <a:rPr lang="en-US" sz="1800" dirty="0">
                <a:solidFill>
                  <a:srgbClr val="0033CC"/>
                </a:solidFill>
              </a:rPr>
              <a:t> </a:t>
            </a:r>
            <a:r>
              <a:rPr lang="en-US" sz="1800" dirty="0" err="1">
                <a:solidFill>
                  <a:srgbClr val="0033CC"/>
                </a:solidFill>
              </a:rPr>
              <a:t>bảo</a:t>
            </a:r>
            <a:r>
              <a:rPr lang="en-US" sz="1800" dirty="0">
                <a:solidFill>
                  <a:srgbClr val="0033CC"/>
                </a:solidFill>
              </a:rPr>
              <a:t> </a:t>
            </a:r>
            <a:r>
              <a:rPr lang="en-US" sz="1800" dirty="0" err="1">
                <a:solidFill>
                  <a:srgbClr val="0033CC"/>
                </a:solidFill>
              </a:rPr>
              <a:t>mật</a:t>
            </a:r>
            <a:r>
              <a:rPr lang="en-US" sz="1800" dirty="0">
                <a:solidFill>
                  <a:srgbClr val="0033CC"/>
                </a:solidFill>
              </a:rPr>
              <a:t>, </a:t>
            </a:r>
            <a:r>
              <a:rPr lang="en-US" sz="1800" dirty="0" err="1">
                <a:solidFill>
                  <a:srgbClr val="0033CC"/>
                </a:solidFill>
              </a:rPr>
              <a:t>hệ</a:t>
            </a:r>
            <a:r>
              <a:rPr lang="en-US" sz="1800" dirty="0">
                <a:solidFill>
                  <a:srgbClr val="0033CC"/>
                </a:solidFill>
              </a:rPr>
              <a:t> </a:t>
            </a:r>
            <a:r>
              <a:rPr lang="en-US" sz="1800" dirty="0" err="1">
                <a:solidFill>
                  <a:srgbClr val="0033CC"/>
                </a:solidFill>
              </a:rPr>
              <a:t>thống</a:t>
            </a:r>
            <a:r>
              <a:rPr lang="en-US" sz="1800" dirty="0">
                <a:solidFill>
                  <a:srgbClr val="0033CC"/>
                </a:solidFill>
              </a:rPr>
              <a:t> </a:t>
            </a:r>
            <a:r>
              <a:rPr lang="en-US" sz="1800" dirty="0" err="1">
                <a:solidFill>
                  <a:srgbClr val="0033CC"/>
                </a:solidFill>
              </a:rPr>
              <a:t>thanh</a:t>
            </a:r>
            <a:r>
              <a:rPr lang="en-US" sz="1800" dirty="0">
                <a:solidFill>
                  <a:srgbClr val="0033CC"/>
                </a:solidFill>
              </a:rPr>
              <a:t> </a:t>
            </a:r>
            <a:r>
              <a:rPr lang="en-US" sz="1800" dirty="0" err="1">
                <a:solidFill>
                  <a:srgbClr val="0033CC"/>
                </a:solidFill>
              </a:rPr>
              <a:t>toán</a:t>
            </a:r>
            <a:r>
              <a:rPr lang="en-US" sz="1800" dirty="0">
                <a:solidFill>
                  <a:srgbClr val="0033CC"/>
                </a:solidFill>
              </a:rPr>
              <a:t> online…</a:t>
            </a:r>
            <a:endParaRPr lang="en-US" sz="2400" dirty="0">
              <a:solidFill>
                <a:srgbClr val="0033CC"/>
              </a:solidFill>
            </a:endParaRPr>
          </a:p>
          <a:p>
            <a:pPr lvl="1" algn="just"/>
            <a:r>
              <a:rPr lang="en-US" sz="2000" dirty="0" err="1"/>
              <a:t>Tìm</a:t>
            </a:r>
            <a:r>
              <a:rPr lang="en-US" sz="2000" dirty="0"/>
              <a:t> </a:t>
            </a:r>
            <a:r>
              <a:rPr lang="en-US" sz="2000" dirty="0" err="1"/>
              <a:t>hiểu</a:t>
            </a:r>
            <a:r>
              <a:rPr lang="en-US" sz="2000" dirty="0"/>
              <a:t> </a:t>
            </a:r>
            <a:r>
              <a:rPr lang="en-US" sz="2000" dirty="0" err="1"/>
              <a:t>các</a:t>
            </a:r>
            <a:r>
              <a:rPr lang="en-US" sz="2000" dirty="0"/>
              <a:t> </a:t>
            </a:r>
            <a:r>
              <a:rPr lang="en-US" sz="2000" dirty="0" err="1"/>
              <a:t>công</a:t>
            </a:r>
            <a:r>
              <a:rPr lang="en-US" sz="2000" dirty="0"/>
              <a:t> </a:t>
            </a:r>
            <a:r>
              <a:rPr lang="en-US" sz="2000" dirty="0" err="1"/>
              <a:t>nghệ</a:t>
            </a:r>
            <a:r>
              <a:rPr lang="en-US" sz="2000" dirty="0"/>
              <a:t> </a:t>
            </a:r>
            <a:r>
              <a:rPr lang="en-US" sz="2000" dirty="0" err="1"/>
              <a:t>mới</a:t>
            </a:r>
            <a:r>
              <a:rPr lang="en-US" sz="2000" dirty="0"/>
              <a:t> </a:t>
            </a:r>
            <a:r>
              <a:rPr lang="en-US" sz="2000" dirty="0" err="1"/>
              <a:t>trong</a:t>
            </a:r>
            <a:r>
              <a:rPr lang="en-US" sz="2000" dirty="0"/>
              <a:t> </a:t>
            </a:r>
            <a:r>
              <a:rPr lang="en-US" sz="2000" dirty="0" err="1"/>
              <a:t>th</a:t>
            </a:r>
            <a:r>
              <a:rPr lang="vi-VN" sz="2000" dirty="0"/>
              <a:t>ư</a:t>
            </a:r>
            <a:r>
              <a:rPr lang="en-US" sz="2000" dirty="0" err="1"/>
              <a:t>ơng</a:t>
            </a:r>
            <a:r>
              <a:rPr lang="en-US" sz="2000" dirty="0"/>
              <a:t> </a:t>
            </a:r>
            <a:r>
              <a:rPr lang="en-US" sz="2000" dirty="0" err="1"/>
              <a:t>mại</a:t>
            </a:r>
            <a:r>
              <a:rPr lang="en-US" sz="2000" dirty="0"/>
              <a:t> </a:t>
            </a:r>
            <a:r>
              <a:rPr lang="en-US" sz="2000" dirty="0" err="1"/>
              <a:t>điện</a:t>
            </a:r>
            <a:r>
              <a:rPr lang="en-US" sz="2000" dirty="0"/>
              <a:t> </a:t>
            </a:r>
            <a:r>
              <a:rPr lang="en-US" sz="2000" dirty="0" err="1"/>
              <a:t>tử</a:t>
            </a:r>
            <a:r>
              <a:rPr lang="en-US" sz="2000" dirty="0"/>
              <a:t>, </a:t>
            </a:r>
            <a:r>
              <a:rPr lang="en-US" sz="2000" dirty="0" err="1"/>
              <a:t>đề</a:t>
            </a:r>
            <a:r>
              <a:rPr lang="en-US" sz="2000" dirty="0"/>
              <a:t> </a:t>
            </a:r>
            <a:r>
              <a:rPr lang="en-US" sz="2000" dirty="0" err="1"/>
              <a:t>xuất</a:t>
            </a:r>
            <a:r>
              <a:rPr lang="en-US" sz="2000" dirty="0"/>
              <a:t> </a:t>
            </a:r>
            <a:r>
              <a:rPr lang="en-US" sz="2000" dirty="0" err="1"/>
              <a:t>các</a:t>
            </a:r>
            <a:r>
              <a:rPr lang="en-US" sz="2000" dirty="0"/>
              <a:t> </a:t>
            </a:r>
            <a:r>
              <a:rPr lang="en-US" sz="2000" dirty="0" err="1"/>
              <a:t>giải</a:t>
            </a:r>
            <a:r>
              <a:rPr lang="en-US" sz="2000" dirty="0"/>
              <a:t> </a:t>
            </a:r>
            <a:r>
              <a:rPr lang="en-US" sz="2000" dirty="0" err="1"/>
              <a:t>pháp</a:t>
            </a:r>
            <a:r>
              <a:rPr lang="en-US" sz="2000" dirty="0"/>
              <a:t> </a:t>
            </a:r>
            <a:r>
              <a:rPr lang="en-US" sz="2000" dirty="0" err="1"/>
              <a:t>tối</a:t>
            </a:r>
            <a:r>
              <a:rPr lang="en-US" sz="2000" dirty="0"/>
              <a:t> </a:t>
            </a:r>
            <a:r>
              <a:rPr lang="en-US" sz="2000" dirty="0" err="1"/>
              <a:t>ưu</a:t>
            </a:r>
            <a:r>
              <a:rPr lang="en-US" sz="2000" dirty="0"/>
              <a:t> </a:t>
            </a:r>
            <a:r>
              <a:rPr lang="en-US" sz="2000" dirty="0" err="1"/>
              <a:t>giúp</a:t>
            </a:r>
            <a:r>
              <a:rPr lang="en-US" sz="2000" dirty="0"/>
              <a:t> </a:t>
            </a:r>
            <a:r>
              <a:rPr lang="en-US" sz="2000" dirty="0" err="1"/>
              <a:t>doanh</a:t>
            </a:r>
            <a:r>
              <a:rPr lang="en-US" sz="2000" dirty="0"/>
              <a:t> </a:t>
            </a:r>
            <a:r>
              <a:rPr lang="en-US" sz="2000" dirty="0" err="1"/>
              <a:t>nghiệp</a:t>
            </a:r>
            <a:r>
              <a:rPr lang="en-US" sz="2000" dirty="0"/>
              <a:t> </a:t>
            </a:r>
            <a:r>
              <a:rPr lang="en-US" sz="2000" dirty="0" err="1"/>
              <a:t>dễ</a:t>
            </a:r>
            <a:r>
              <a:rPr lang="en-US" sz="2000" dirty="0"/>
              <a:t> </a:t>
            </a:r>
            <a:r>
              <a:rPr lang="en-US" sz="2000" dirty="0" err="1"/>
              <a:t>dàng</a:t>
            </a:r>
            <a:r>
              <a:rPr lang="en-US" sz="2000" dirty="0"/>
              <a:t> </a:t>
            </a:r>
            <a:r>
              <a:rPr lang="en-US" sz="2000" dirty="0" err="1"/>
              <a:t>tiếp</a:t>
            </a:r>
            <a:r>
              <a:rPr lang="en-US" sz="2000" dirty="0"/>
              <a:t> </a:t>
            </a:r>
            <a:r>
              <a:rPr lang="en-US" sz="2000" dirty="0" err="1"/>
              <a:t>cận</a:t>
            </a:r>
            <a:r>
              <a:rPr lang="en-US" sz="2000" dirty="0"/>
              <a:t> </a:t>
            </a:r>
            <a:r>
              <a:rPr lang="en-US" sz="2000" dirty="0" err="1"/>
              <a:t>các</a:t>
            </a:r>
            <a:r>
              <a:rPr lang="en-US" sz="2000" dirty="0"/>
              <a:t> </a:t>
            </a:r>
            <a:r>
              <a:rPr lang="en-US" sz="2000" dirty="0" err="1"/>
              <a:t>nguồn</a:t>
            </a:r>
            <a:r>
              <a:rPr lang="en-US" sz="2000" dirty="0"/>
              <a:t> </a:t>
            </a:r>
            <a:r>
              <a:rPr lang="en-US" sz="2000" dirty="0" err="1"/>
              <a:t>khách</a:t>
            </a:r>
            <a:r>
              <a:rPr lang="en-US" sz="2000" dirty="0"/>
              <a:t> </a:t>
            </a:r>
            <a:r>
              <a:rPr lang="en-US" sz="2000" dirty="0" err="1"/>
              <a:t>hàng</a:t>
            </a:r>
            <a:r>
              <a:rPr lang="en-US" sz="2000" dirty="0"/>
              <a:t> </a:t>
            </a:r>
            <a:r>
              <a:rPr lang="en-US" sz="2000" dirty="0" err="1"/>
              <a:t>tiềm</a:t>
            </a:r>
            <a:r>
              <a:rPr lang="en-US" sz="2000" dirty="0"/>
              <a:t> </a:t>
            </a:r>
            <a:r>
              <a:rPr lang="en-US" sz="2000" dirty="0" err="1"/>
              <a:t>năng</a:t>
            </a:r>
            <a:r>
              <a:rPr lang="en-US" sz="2000" dirty="0"/>
              <a:t>:</a:t>
            </a:r>
          </a:p>
          <a:p>
            <a:pPr lvl="2" algn="just">
              <a:buClr>
                <a:schemeClr val="accent4"/>
              </a:buClr>
            </a:pPr>
            <a:r>
              <a:rPr lang="en-US" sz="1800" dirty="0">
                <a:solidFill>
                  <a:srgbClr val="0033CC"/>
                </a:solidFill>
              </a:rPr>
              <a:t>Marketing online, chatbot…</a:t>
            </a:r>
          </a:p>
        </p:txBody>
      </p:sp>
    </p:spTree>
    <p:extLst>
      <p:ext uri="{BB962C8B-B14F-4D97-AF65-F5344CB8AC3E}">
        <p14:creationId xmlns:p14="http://schemas.microsoft.com/office/powerpoint/2010/main" val="3064832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Chủ đề thực tập</a:t>
            </a:r>
          </a:p>
        </p:txBody>
      </p:sp>
      <p:sp>
        <p:nvSpPr>
          <p:cNvPr id="44035" name="Rectangle 3"/>
          <p:cNvSpPr>
            <a:spLocks noGrp="1" noChangeArrowheads="1"/>
          </p:cNvSpPr>
          <p:nvPr>
            <p:ph idx="1"/>
          </p:nvPr>
        </p:nvSpPr>
        <p:spPr/>
        <p:txBody>
          <a:bodyPr/>
          <a:lstStyle/>
          <a:p>
            <a:pPr lvl="1" algn="just"/>
            <a:r>
              <a:rPr lang="en-US" sz="2000" dirty="0" err="1"/>
              <a:t>Xây</a:t>
            </a:r>
            <a:r>
              <a:rPr lang="en-US" sz="2000" dirty="0"/>
              <a:t> </a:t>
            </a:r>
            <a:r>
              <a:rPr lang="en-US" sz="2000" dirty="0" err="1"/>
              <a:t>dựng</a:t>
            </a:r>
            <a:r>
              <a:rPr lang="en-US" sz="2000" dirty="0"/>
              <a:t> </a:t>
            </a:r>
            <a:r>
              <a:rPr lang="en-US" sz="2000" dirty="0" err="1"/>
              <a:t>kho</a:t>
            </a:r>
            <a:r>
              <a:rPr lang="en-US" sz="2000" dirty="0"/>
              <a:t> </a:t>
            </a:r>
            <a:r>
              <a:rPr lang="en-US" sz="2000" dirty="0" err="1"/>
              <a:t>dữ</a:t>
            </a:r>
            <a:r>
              <a:rPr lang="en-US" sz="2000" dirty="0"/>
              <a:t> </a:t>
            </a:r>
            <a:r>
              <a:rPr lang="en-US" sz="2000" dirty="0" err="1"/>
              <a:t>liệu</a:t>
            </a:r>
            <a:r>
              <a:rPr lang="en-US" sz="2000" dirty="0"/>
              <a:t> </a:t>
            </a:r>
            <a:r>
              <a:rPr lang="en-US" sz="2000" dirty="0" err="1"/>
              <a:t>tích</a:t>
            </a:r>
            <a:r>
              <a:rPr lang="en-US" sz="2000" dirty="0"/>
              <a:t> </a:t>
            </a:r>
            <a:r>
              <a:rPr lang="en-US" sz="2000" dirty="0" err="1"/>
              <a:t>hợp</a:t>
            </a:r>
            <a:r>
              <a:rPr lang="en-US" sz="2000" dirty="0"/>
              <a:t> </a:t>
            </a:r>
            <a:r>
              <a:rPr lang="en-US" sz="2000" dirty="0" err="1"/>
              <a:t>dữ</a:t>
            </a:r>
            <a:r>
              <a:rPr lang="en-US" sz="2000" dirty="0"/>
              <a:t> </a:t>
            </a:r>
            <a:r>
              <a:rPr lang="en-US" sz="2000" dirty="0" err="1"/>
              <a:t>liệu</a:t>
            </a:r>
            <a:r>
              <a:rPr lang="en-US" sz="2000" dirty="0"/>
              <a:t> </a:t>
            </a:r>
            <a:r>
              <a:rPr lang="en-US" sz="2000" dirty="0" err="1"/>
              <a:t>từ</a:t>
            </a:r>
            <a:r>
              <a:rPr lang="en-US" sz="2000" dirty="0"/>
              <a:t> </a:t>
            </a:r>
            <a:r>
              <a:rPr lang="en-US" sz="2000" dirty="0" err="1"/>
              <a:t>nhiều</a:t>
            </a:r>
            <a:r>
              <a:rPr lang="en-US" sz="2000" dirty="0"/>
              <a:t> </a:t>
            </a:r>
            <a:r>
              <a:rPr lang="en-US" sz="2000" dirty="0" err="1"/>
              <a:t>nguồn</a:t>
            </a:r>
            <a:r>
              <a:rPr lang="en-US" sz="2000" dirty="0"/>
              <a:t> </a:t>
            </a:r>
            <a:r>
              <a:rPr lang="en-US" sz="2000" dirty="0" err="1"/>
              <a:t>khác</a:t>
            </a:r>
            <a:r>
              <a:rPr lang="en-US" sz="2000" dirty="0"/>
              <a:t> </a:t>
            </a:r>
            <a:r>
              <a:rPr lang="en-US" sz="2000" dirty="0" err="1"/>
              <a:t>nhau</a:t>
            </a:r>
            <a:r>
              <a:rPr lang="en-US" sz="2000" dirty="0"/>
              <a:t> </a:t>
            </a:r>
            <a:r>
              <a:rPr lang="en-US" sz="2000" dirty="0" err="1"/>
              <a:t>đáp</a:t>
            </a:r>
            <a:r>
              <a:rPr lang="en-US" sz="2000" dirty="0"/>
              <a:t> </a:t>
            </a:r>
            <a:r>
              <a:rPr lang="en-US" sz="2000" dirty="0" err="1"/>
              <a:t>ứng</a:t>
            </a:r>
            <a:r>
              <a:rPr lang="en-US" sz="2000" dirty="0"/>
              <a:t> </a:t>
            </a:r>
            <a:r>
              <a:rPr lang="en-US" sz="2000" dirty="0" err="1"/>
              <a:t>nhu</a:t>
            </a:r>
            <a:r>
              <a:rPr lang="en-US" sz="2000" dirty="0"/>
              <a:t> </a:t>
            </a:r>
            <a:r>
              <a:rPr lang="en-US" sz="2000" dirty="0" err="1"/>
              <a:t>cầu</a:t>
            </a:r>
            <a:r>
              <a:rPr lang="en-US" sz="2000" dirty="0"/>
              <a:t> </a:t>
            </a:r>
            <a:r>
              <a:rPr lang="en-US" sz="2000" dirty="0" err="1"/>
              <a:t>phân</a:t>
            </a:r>
            <a:r>
              <a:rPr lang="en-US" sz="2000" dirty="0"/>
              <a:t> </a:t>
            </a:r>
            <a:r>
              <a:rPr lang="en-US" sz="2000" dirty="0" err="1"/>
              <a:t>tích</a:t>
            </a:r>
            <a:r>
              <a:rPr lang="en-US" sz="2000" dirty="0"/>
              <a:t> </a:t>
            </a:r>
            <a:r>
              <a:rPr lang="en-US" sz="2000" dirty="0" err="1"/>
              <a:t>dữ</a:t>
            </a:r>
            <a:r>
              <a:rPr lang="en-US" sz="2000" dirty="0"/>
              <a:t> </a:t>
            </a:r>
            <a:r>
              <a:rPr lang="en-US" sz="2000" dirty="0" err="1"/>
              <a:t>liệu</a:t>
            </a:r>
            <a:r>
              <a:rPr lang="en-US" sz="2000" dirty="0"/>
              <a:t>, </a:t>
            </a:r>
            <a:r>
              <a:rPr lang="en-US" sz="2000" dirty="0" err="1"/>
              <a:t>tạo</a:t>
            </a:r>
            <a:r>
              <a:rPr lang="en-US" sz="2000" dirty="0"/>
              <a:t> </a:t>
            </a:r>
            <a:r>
              <a:rPr lang="en-US" sz="2000" dirty="0" err="1"/>
              <a:t>các</a:t>
            </a:r>
            <a:r>
              <a:rPr lang="en-US" sz="2000" dirty="0"/>
              <a:t> </a:t>
            </a:r>
            <a:r>
              <a:rPr lang="en-US" sz="2000" dirty="0" err="1"/>
              <a:t>báo</a:t>
            </a:r>
            <a:r>
              <a:rPr lang="en-US" sz="2000" dirty="0"/>
              <a:t> </a:t>
            </a:r>
            <a:r>
              <a:rPr lang="en-US" sz="2000" dirty="0" err="1"/>
              <a:t>cáo</a:t>
            </a:r>
            <a:r>
              <a:rPr lang="en-US" sz="2000" dirty="0"/>
              <a:t> </a:t>
            </a:r>
            <a:r>
              <a:rPr lang="en-US" sz="2000" dirty="0" err="1"/>
              <a:t>thông</a:t>
            </a:r>
            <a:r>
              <a:rPr lang="en-US" sz="2000" dirty="0"/>
              <a:t> </a:t>
            </a:r>
            <a:r>
              <a:rPr lang="en-US" sz="2000" dirty="0" err="1"/>
              <a:t>minh</a:t>
            </a:r>
            <a:r>
              <a:rPr lang="en-US" sz="2000" dirty="0"/>
              <a:t> </a:t>
            </a:r>
            <a:r>
              <a:rPr lang="en-US" sz="2000" dirty="0" err="1"/>
              <a:t>cho</a:t>
            </a:r>
            <a:r>
              <a:rPr lang="en-US" sz="2000" dirty="0"/>
              <a:t> </a:t>
            </a:r>
            <a:r>
              <a:rPr lang="en-US" sz="2000" dirty="0" err="1"/>
              <a:t>doanh</a:t>
            </a:r>
            <a:r>
              <a:rPr lang="en-US" sz="2000" dirty="0"/>
              <a:t> </a:t>
            </a:r>
            <a:r>
              <a:rPr lang="en-US" sz="2000" dirty="0" err="1"/>
              <a:t>nghiệp</a:t>
            </a:r>
            <a:r>
              <a:rPr lang="en-US" sz="2000" dirty="0"/>
              <a:t>.</a:t>
            </a:r>
          </a:p>
          <a:p>
            <a:pPr lvl="1" algn="just"/>
            <a:r>
              <a:rPr lang="en-US" sz="2000" dirty="0" err="1"/>
              <a:t>Ứng</a:t>
            </a:r>
            <a:r>
              <a:rPr lang="en-US" sz="2000" dirty="0"/>
              <a:t> </a:t>
            </a:r>
            <a:r>
              <a:rPr lang="en-US" sz="2000" dirty="0" err="1"/>
              <a:t>dụng</a:t>
            </a:r>
            <a:r>
              <a:rPr lang="en-US" sz="2000" dirty="0"/>
              <a:t> </a:t>
            </a:r>
            <a:r>
              <a:rPr lang="en-US" sz="2000" dirty="0" err="1"/>
              <a:t>các</a:t>
            </a:r>
            <a:r>
              <a:rPr lang="en-US" sz="2000" dirty="0"/>
              <a:t> </a:t>
            </a:r>
            <a:r>
              <a:rPr lang="en-US" sz="2000" dirty="0" err="1"/>
              <a:t>kỹ</a:t>
            </a:r>
            <a:r>
              <a:rPr lang="en-US" sz="2000" dirty="0"/>
              <a:t> </a:t>
            </a:r>
            <a:r>
              <a:rPr lang="en-US" sz="2000" dirty="0" err="1"/>
              <a:t>thuật</a:t>
            </a:r>
            <a:r>
              <a:rPr lang="en-US" sz="2000" dirty="0"/>
              <a:t> </a:t>
            </a:r>
            <a:r>
              <a:rPr lang="en-US" sz="2000" dirty="0" err="1"/>
              <a:t>khai</a:t>
            </a:r>
            <a:r>
              <a:rPr lang="en-US" sz="2000" dirty="0"/>
              <a:t> </a:t>
            </a:r>
            <a:r>
              <a:rPr lang="en-US" sz="2000" dirty="0" err="1"/>
              <a:t>phá</a:t>
            </a:r>
            <a:r>
              <a:rPr lang="en-US" sz="2000" dirty="0"/>
              <a:t> </a:t>
            </a:r>
            <a:r>
              <a:rPr lang="en-US" sz="2000" dirty="0" err="1"/>
              <a:t>dữ</a:t>
            </a:r>
            <a:r>
              <a:rPr lang="en-US" sz="2000" dirty="0"/>
              <a:t> </a:t>
            </a:r>
            <a:r>
              <a:rPr lang="en-US" sz="2000" dirty="0" err="1"/>
              <a:t>liệu</a:t>
            </a:r>
            <a:r>
              <a:rPr lang="en-US" sz="2000" dirty="0"/>
              <a:t>, </a:t>
            </a:r>
            <a:r>
              <a:rPr lang="en-US" sz="2000" dirty="0" err="1"/>
              <a:t>trí</a:t>
            </a:r>
            <a:r>
              <a:rPr lang="en-US" sz="2000" dirty="0"/>
              <a:t> </a:t>
            </a:r>
            <a:r>
              <a:rPr lang="en-US" sz="2000" dirty="0" err="1"/>
              <a:t>tuệ</a:t>
            </a:r>
            <a:r>
              <a:rPr lang="en-US" sz="2000" dirty="0"/>
              <a:t> </a:t>
            </a:r>
            <a:r>
              <a:rPr lang="en-US" sz="2000" dirty="0" err="1"/>
              <a:t>nhân</a:t>
            </a:r>
            <a:r>
              <a:rPr lang="en-US" sz="2000" dirty="0"/>
              <a:t> </a:t>
            </a:r>
            <a:r>
              <a:rPr lang="en-US" sz="2000" dirty="0" err="1"/>
              <a:t>tạo</a:t>
            </a:r>
            <a:r>
              <a:rPr lang="en-US" sz="2000" dirty="0"/>
              <a:t> </a:t>
            </a:r>
            <a:r>
              <a:rPr lang="en-US" sz="2000" dirty="0" err="1"/>
              <a:t>đề</a:t>
            </a:r>
            <a:r>
              <a:rPr lang="en-US" sz="2000" dirty="0"/>
              <a:t> </a:t>
            </a:r>
            <a:r>
              <a:rPr lang="en-US" sz="2000" dirty="0" err="1"/>
              <a:t>xuất</a:t>
            </a:r>
            <a:r>
              <a:rPr lang="en-US" sz="2000" dirty="0"/>
              <a:t> </a:t>
            </a:r>
            <a:r>
              <a:rPr lang="en-US" sz="2000" dirty="0" err="1"/>
              <a:t>các</a:t>
            </a:r>
            <a:r>
              <a:rPr lang="en-US" sz="2000" dirty="0"/>
              <a:t> </a:t>
            </a:r>
            <a:r>
              <a:rPr lang="en-US" sz="2000" dirty="0" err="1"/>
              <a:t>giải</a:t>
            </a:r>
            <a:r>
              <a:rPr lang="en-US" sz="2000" dirty="0"/>
              <a:t> </a:t>
            </a:r>
            <a:r>
              <a:rPr lang="en-US" sz="2000" dirty="0" err="1"/>
              <a:t>pháp</a:t>
            </a:r>
            <a:r>
              <a:rPr lang="en-US" sz="2000" dirty="0"/>
              <a:t> </a:t>
            </a:r>
            <a:r>
              <a:rPr lang="en-US" sz="2000" dirty="0" err="1"/>
              <a:t>kinh</a:t>
            </a:r>
            <a:r>
              <a:rPr lang="en-US" sz="2000" dirty="0"/>
              <a:t> </a:t>
            </a:r>
            <a:r>
              <a:rPr lang="en-US" sz="2000" dirty="0" err="1"/>
              <a:t>doanh</a:t>
            </a:r>
            <a:r>
              <a:rPr lang="en-US" sz="2000" dirty="0"/>
              <a:t> </a:t>
            </a:r>
            <a:r>
              <a:rPr lang="en-US" sz="2000" dirty="0" err="1"/>
              <a:t>thông</a:t>
            </a:r>
            <a:r>
              <a:rPr lang="en-US" sz="2000" dirty="0"/>
              <a:t> </a:t>
            </a:r>
            <a:r>
              <a:rPr lang="en-US" sz="2000" dirty="0" err="1"/>
              <a:t>minh</a:t>
            </a:r>
            <a:r>
              <a:rPr lang="en-US" sz="2000" dirty="0"/>
              <a:t> </a:t>
            </a:r>
            <a:r>
              <a:rPr lang="en-US" sz="2000" dirty="0" err="1"/>
              <a:t>nhằm</a:t>
            </a:r>
            <a:r>
              <a:rPr lang="en-US" sz="2000" dirty="0"/>
              <a:t> </a:t>
            </a:r>
            <a:r>
              <a:rPr lang="en-US" sz="2000" dirty="0" err="1"/>
              <a:t>nâng</a:t>
            </a:r>
            <a:r>
              <a:rPr lang="en-US" sz="2000" dirty="0"/>
              <a:t> </a:t>
            </a:r>
            <a:r>
              <a:rPr lang="en-US" sz="2000" dirty="0" err="1"/>
              <a:t>cao</a:t>
            </a:r>
            <a:r>
              <a:rPr lang="en-US" sz="2000" dirty="0"/>
              <a:t> </a:t>
            </a:r>
            <a:r>
              <a:rPr lang="en-US" sz="2000" dirty="0" err="1"/>
              <a:t>năng</a:t>
            </a:r>
            <a:r>
              <a:rPr lang="en-US" sz="2000" dirty="0"/>
              <a:t> </a:t>
            </a:r>
            <a:r>
              <a:rPr lang="en-US" sz="2000" dirty="0" err="1"/>
              <a:t>lực</a:t>
            </a:r>
            <a:r>
              <a:rPr lang="en-US" sz="2000" dirty="0"/>
              <a:t> </a:t>
            </a:r>
            <a:r>
              <a:rPr lang="en-US" sz="2000" dirty="0" err="1"/>
              <a:t>cạnh</a:t>
            </a:r>
            <a:r>
              <a:rPr lang="en-US" sz="2000" dirty="0"/>
              <a:t> </a:t>
            </a:r>
            <a:r>
              <a:rPr lang="en-US" sz="2000" dirty="0" err="1"/>
              <a:t>tranh</a:t>
            </a:r>
            <a:r>
              <a:rPr lang="en-US" sz="2000" dirty="0"/>
              <a:t> </a:t>
            </a:r>
            <a:r>
              <a:rPr lang="en-US" sz="2000" dirty="0" err="1"/>
              <a:t>của</a:t>
            </a:r>
            <a:r>
              <a:rPr lang="en-US" sz="2000" dirty="0"/>
              <a:t> </a:t>
            </a:r>
            <a:r>
              <a:rPr lang="en-US" sz="2000" dirty="0" err="1"/>
              <a:t>doanh</a:t>
            </a:r>
            <a:r>
              <a:rPr lang="en-US" sz="2000" dirty="0"/>
              <a:t> </a:t>
            </a:r>
            <a:r>
              <a:rPr lang="en-US" sz="2000" dirty="0" err="1"/>
              <a:t>nghiệp</a:t>
            </a:r>
            <a:r>
              <a:rPr lang="en-US" sz="2000" dirty="0"/>
              <a:t>: </a:t>
            </a:r>
          </a:p>
          <a:p>
            <a:pPr lvl="2" algn="just">
              <a:buClr>
                <a:srgbClr val="CC3300"/>
              </a:buClr>
            </a:pPr>
            <a:r>
              <a:rPr lang="en-US" sz="1800" dirty="0" err="1">
                <a:solidFill>
                  <a:srgbClr val="0033CC"/>
                </a:solidFill>
                <a:latin typeface="+mn-lt"/>
                <a:ea typeface="+mn-ea"/>
                <a:cs typeface="+mn-cs"/>
              </a:rPr>
              <a:t>phân</a:t>
            </a:r>
            <a:r>
              <a:rPr lang="en-US" sz="1800" dirty="0">
                <a:solidFill>
                  <a:srgbClr val="0033CC"/>
                </a:solidFill>
                <a:latin typeface="+mn-lt"/>
                <a:ea typeface="+mn-ea"/>
                <a:cs typeface="+mn-cs"/>
              </a:rPr>
              <a:t> </a:t>
            </a:r>
            <a:r>
              <a:rPr lang="en-US" sz="1800" dirty="0" err="1">
                <a:solidFill>
                  <a:srgbClr val="0033CC"/>
                </a:solidFill>
                <a:latin typeface="+mn-lt"/>
                <a:ea typeface="+mn-ea"/>
                <a:cs typeface="+mn-cs"/>
              </a:rPr>
              <a:t>đoạn</a:t>
            </a:r>
            <a:r>
              <a:rPr lang="en-US" sz="1800" dirty="0">
                <a:solidFill>
                  <a:srgbClr val="0033CC"/>
                </a:solidFill>
                <a:latin typeface="+mn-lt"/>
                <a:ea typeface="+mn-ea"/>
                <a:cs typeface="+mn-cs"/>
              </a:rPr>
              <a:t> </a:t>
            </a:r>
            <a:r>
              <a:rPr lang="en-US" sz="1800" dirty="0" err="1">
                <a:solidFill>
                  <a:srgbClr val="0033CC"/>
                </a:solidFill>
                <a:latin typeface="+mn-lt"/>
                <a:ea typeface="+mn-ea"/>
                <a:cs typeface="+mn-cs"/>
              </a:rPr>
              <a:t>khách</a:t>
            </a:r>
            <a:r>
              <a:rPr lang="en-US" sz="1800" dirty="0">
                <a:solidFill>
                  <a:srgbClr val="0033CC"/>
                </a:solidFill>
                <a:latin typeface="+mn-lt"/>
                <a:ea typeface="+mn-ea"/>
                <a:cs typeface="+mn-cs"/>
              </a:rPr>
              <a:t> </a:t>
            </a:r>
            <a:r>
              <a:rPr lang="en-US" sz="1800" dirty="0" err="1">
                <a:solidFill>
                  <a:srgbClr val="0033CC"/>
                </a:solidFill>
                <a:latin typeface="+mn-lt"/>
                <a:ea typeface="+mn-ea"/>
                <a:cs typeface="+mn-cs"/>
              </a:rPr>
              <a:t>hàng</a:t>
            </a:r>
            <a:r>
              <a:rPr lang="en-US" sz="1800" dirty="0">
                <a:solidFill>
                  <a:srgbClr val="0033CC"/>
                </a:solidFill>
                <a:latin typeface="+mn-lt"/>
                <a:ea typeface="+mn-ea"/>
                <a:cs typeface="+mn-cs"/>
              </a:rPr>
              <a:t>, </a:t>
            </a:r>
            <a:r>
              <a:rPr lang="en-US" sz="1800" dirty="0" err="1">
                <a:solidFill>
                  <a:srgbClr val="0033CC"/>
                </a:solidFill>
              </a:rPr>
              <a:t>bảo</a:t>
            </a:r>
            <a:r>
              <a:rPr lang="en-US" sz="1800" dirty="0">
                <a:solidFill>
                  <a:srgbClr val="0033CC"/>
                </a:solidFill>
              </a:rPr>
              <a:t> </a:t>
            </a:r>
            <a:r>
              <a:rPr lang="en-US" sz="1800" dirty="0" err="1">
                <a:solidFill>
                  <a:srgbClr val="0033CC"/>
                </a:solidFill>
              </a:rPr>
              <a:t>vệ</a:t>
            </a:r>
            <a:r>
              <a:rPr lang="en-US" sz="1800" dirty="0">
                <a:solidFill>
                  <a:srgbClr val="0033CC"/>
                </a:solidFill>
              </a:rPr>
              <a:t> </a:t>
            </a:r>
            <a:r>
              <a:rPr lang="en-US" sz="1800" dirty="0" err="1">
                <a:solidFill>
                  <a:srgbClr val="0033CC"/>
                </a:solidFill>
              </a:rPr>
              <a:t>danh</a:t>
            </a:r>
            <a:r>
              <a:rPr lang="en-US" sz="1800" dirty="0">
                <a:solidFill>
                  <a:srgbClr val="0033CC"/>
                </a:solidFill>
              </a:rPr>
              <a:t> </a:t>
            </a:r>
            <a:r>
              <a:rPr lang="en-US" sz="1800" dirty="0" err="1">
                <a:solidFill>
                  <a:srgbClr val="0033CC"/>
                </a:solidFill>
              </a:rPr>
              <a:t>tiếng</a:t>
            </a:r>
            <a:r>
              <a:rPr lang="en-US" sz="1800" dirty="0">
                <a:solidFill>
                  <a:srgbClr val="0033CC"/>
                </a:solidFill>
              </a:rPr>
              <a:t> </a:t>
            </a:r>
            <a:r>
              <a:rPr lang="en-US" sz="1800" dirty="0" err="1">
                <a:solidFill>
                  <a:srgbClr val="0033CC"/>
                </a:solidFill>
              </a:rPr>
              <a:t>doanh</a:t>
            </a:r>
            <a:r>
              <a:rPr lang="en-US" sz="1800" dirty="0">
                <a:solidFill>
                  <a:srgbClr val="0033CC"/>
                </a:solidFill>
              </a:rPr>
              <a:t> </a:t>
            </a:r>
            <a:r>
              <a:rPr lang="en-US" sz="1800" dirty="0" err="1">
                <a:solidFill>
                  <a:srgbClr val="0033CC"/>
                </a:solidFill>
              </a:rPr>
              <a:t>nghiệp</a:t>
            </a:r>
            <a:r>
              <a:rPr lang="en-US" sz="1800" dirty="0">
                <a:solidFill>
                  <a:srgbClr val="0033CC"/>
                </a:solidFill>
              </a:rPr>
              <a:t>, </a:t>
            </a:r>
            <a:r>
              <a:rPr lang="en-US" sz="1800" dirty="0" err="1">
                <a:solidFill>
                  <a:srgbClr val="0033CC"/>
                </a:solidFill>
                <a:latin typeface="+mn-lt"/>
                <a:ea typeface="+mn-ea"/>
                <a:cs typeface="+mn-cs"/>
              </a:rPr>
              <a:t>dự</a:t>
            </a:r>
            <a:r>
              <a:rPr lang="en-US" sz="1800" dirty="0">
                <a:solidFill>
                  <a:srgbClr val="0033CC"/>
                </a:solidFill>
                <a:latin typeface="+mn-lt"/>
                <a:ea typeface="+mn-ea"/>
                <a:cs typeface="+mn-cs"/>
              </a:rPr>
              <a:t> </a:t>
            </a:r>
            <a:r>
              <a:rPr lang="en-US" sz="1800" dirty="0" err="1">
                <a:solidFill>
                  <a:srgbClr val="0033CC"/>
                </a:solidFill>
                <a:latin typeface="+mn-lt"/>
                <a:ea typeface="+mn-ea"/>
                <a:cs typeface="+mn-cs"/>
              </a:rPr>
              <a:t>đoán</a:t>
            </a:r>
            <a:r>
              <a:rPr lang="en-US" sz="1800" dirty="0">
                <a:solidFill>
                  <a:srgbClr val="0033CC"/>
                </a:solidFill>
                <a:latin typeface="+mn-lt"/>
                <a:ea typeface="+mn-ea"/>
                <a:cs typeface="+mn-cs"/>
              </a:rPr>
              <a:t> </a:t>
            </a:r>
            <a:r>
              <a:rPr lang="en-US" sz="1800" dirty="0" err="1">
                <a:solidFill>
                  <a:srgbClr val="0033CC"/>
                </a:solidFill>
                <a:latin typeface="+mn-lt"/>
                <a:ea typeface="+mn-ea"/>
                <a:cs typeface="+mn-cs"/>
              </a:rPr>
              <a:t>lòng</a:t>
            </a:r>
            <a:r>
              <a:rPr lang="en-US" sz="1800" dirty="0">
                <a:solidFill>
                  <a:srgbClr val="0033CC"/>
                </a:solidFill>
                <a:latin typeface="+mn-lt"/>
                <a:ea typeface="+mn-ea"/>
                <a:cs typeface="+mn-cs"/>
              </a:rPr>
              <a:t> </a:t>
            </a:r>
            <a:r>
              <a:rPr lang="en-US" sz="1800" dirty="0" err="1">
                <a:solidFill>
                  <a:srgbClr val="0033CC"/>
                </a:solidFill>
                <a:latin typeface="+mn-lt"/>
                <a:ea typeface="+mn-ea"/>
                <a:cs typeface="+mn-cs"/>
              </a:rPr>
              <a:t>trung</a:t>
            </a:r>
            <a:r>
              <a:rPr lang="en-US" sz="1800" dirty="0">
                <a:solidFill>
                  <a:srgbClr val="0033CC"/>
                </a:solidFill>
                <a:latin typeface="+mn-lt"/>
                <a:ea typeface="+mn-ea"/>
                <a:cs typeface="+mn-cs"/>
              </a:rPr>
              <a:t> </a:t>
            </a:r>
            <a:r>
              <a:rPr lang="en-US" sz="1800" dirty="0" err="1">
                <a:solidFill>
                  <a:srgbClr val="0033CC"/>
                </a:solidFill>
                <a:latin typeface="+mn-lt"/>
                <a:ea typeface="+mn-ea"/>
                <a:cs typeface="+mn-cs"/>
              </a:rPr>
              <a:t>thành</a:t>
            </a:r>
            <a:r>
              <a:rPr lang="en-US" sz="1800" dirty="0">
                <a:solidFill>
                  <a:srgbClr val="0033CC"/>
                </a:solidFill>
                <a:latin typeface="+mn-lt"/>
                <a:ea typeface="+mn-ea"/>
                <a:cs typeface="+mn-cs"/>
              </a:rPr>
              <a:t> </a:t>
            </a:r>
            <a:r>
              <a:rPr lang="en-US" sz="1800" dirty="0" err="1">
                <a:solidFill>
                  <a:srgbClr val="0033CC"/>
                </a:solidFill>
                <a:latin typeface="+mn-lt"/>
                <a:ea typeface="+mn-ea"/>
                <a:cs typeface="+mn-cs"/>
              </a:rPr>
              <a:t>của</a:t>
            </a:r>
            <a:r>
              <a:rPr lang="en-US" sz="1800" dirty="0">
                <a:solidFill>
                  <a:srgbClr val="0033CC"/>
                </a:solidFill>
                <a:latin typeface="+mn-lt"/>
                <a:ea typeface="+mn-ea"/>
                <a:cs typeface="+mn-cs"/>
              </a:rPr>
              <a:t>  </a:t>
            </a:r>
            <a:r>
              <a:rPr lang="en-US" sz="1800" dirty="0" err="1">
                <a:solidFill>
                  <a:srgbClr val="0033CC"/>
                </a:solidFill>
                <a:latin typeface="+mn-lt"/>
                <a:ea typeface="+mn-ea"/>
                <a:cs typeface="+mn-cs"/>
              </a:rPr>
              <a:t>khách</a:t>
            </a:r>
            <a:r>
              <a:rPr lang="en-US" sz="1800" dirty="0">
                <a:solidFill>
                  <a:srgbClr val="0033CC"/>
                </a:solidFill>
                <a:latin typeface="+mn-lt"/>
                <a:ea typeface="+mn-ea"/>
                <a:cs typeface="+mn-cs"/>
              </a:rPr>
              <a:t> </a:t>
            </a:r>
            <a:r>
              <a:rPr lang="en-US" sz="1800" dirty="0" err="1">
                <a:solidFill>
                  <a:srgbClr val="0033CC"/>
                </a:solidFill>
                <a:latin typeface="+mn-lt"/>
                <a:ea typeface="+mn-ea"/>
                <a:cs typeface="+mn-cs"/>
              </a:rPr>
              <a:t>hàng</a:t>
            </a:r>
            <a:r>
              <a:rPr lang="en-US" sz="1800" dirty="0">
                <a:solidFill>
                  <a:srgbClr val="0033CC"/>
                </a:solidFill>
                <a:latin typeface="+mn-lt"/>
                <a:ea typeface="+mn-ea"/>
                <a:cs typeface="+mn-cs"/>
              </a:rPr>
              <a:t>, </a:t>
            </a:r>
            <a:r>
              <a:rPr lang="en-US" sz="1800" dirty="0" err="1">
                <a:solidFill>
                  <a:srgbClr val="0033CC"/>
                </a:solidFill>
                <a:latin typeface="+mn-lt"/>
                <a:ea typeface="+mn-ea"/>
                <a:cs typeface="+mn-cs"/>
              </a:rPr>
              <a:t>dự</a:t>
            </a:r>
            <a:r>
              <a:rPr lang="en-US" sz="1800" dirty="0">
                <a:solidFill>
                  <a:srgbClr val="0033CC"/>
                </a:solidFill>
                <a:latin typeface="+mn-lt"/>
                <a:ea typeface="+mn-ea"/>
                <a:cs typeface="+mn-cs"/>
              </a:rPr>
              <a:t> </a:t>
            </a:r>
            <a:r>
              <a:rPr lang="en-US" sz="1800" dirty="0" err="1">
                <a:solidFill>
                  <a:srgbClr val="0033CC"/>
                </a:solidFill>
                <a:latin typeface="+mn-lt"/>
                <a:ea typeface="+mn-ea"/>
                <a:cs typeface="+mn-cs"/>
              </a:rPr>
              <a:t>báo</a:t>
            </a:r>
            <a:r>
              <a:rPr lang="en-US" sz="1800" dirty="0">
                <a:solidFill>
                  <a:srgbClr val="0033CC"/>
                </a:solidFill>
                <a:latin typeface="+mn-lt"/>
                <a:ea typeface="+mn-ea"/>
                <a:cs typeface="+mn-cs"/>
              </a:rPr>
              <a:t> xu </a:t>
            </a:r>
            <a:r>
              <a:rPr lang="en-US" sz="1800" dirty="0" err="1">
                <a:solidFill>
                  <a:srgbClr val="0033CC"/>
                </a:solidFill>
                <a:latin typeface="+mn-lt"/>
                <a:ea typeface="+mn-ea"/>
                <a:cs typeface="+mn-cs"/>
              </a:rPr>
              <a:t>hướng</a:t>
            </a:r>
            <a:r>
              <a:rPr lang="en-US" sz="1800" dirty="0">
                <a:solidFill>
                  <a:srgbClr val="0033CC"/>
                </a:solidFill>
                <a:latin typeface="+mn-lt"/>
                <a:ea typeface="+mn-ea"/>
                <a:cs typeface="+mn-cs"/>
              </a:rPr>
              <a:t> </a:t>
            </a:r>
            <a:r>
              <a:rPr lang="en-US" sz="1800" dirty="0" err="1">
                <a:solidFill>
                  <a:srgbClr val="0033CC"/>
                </a:solidFill>
                <a:latin typeface="+mn-lt"/>
                <a:ea typeface="+mn-ea"/>
                <a:cs typeface="+mn-cs"/>
              </a:rPr>
              <a:t>tiêu</a:t>
            </a:r>
            <a:r>
              <a:rPr lang="en-US" sz="1800" dirty="0">
                <a:solidFill>
                  <a:srgbClr val="0033CC"/>
                </a:solidFill>
                <a:latin typeface="+mn-lt"/>
                <a:ea typeface="+mn-ea"/>
                <a:cs typeface="+mn-cs"/>
              </a:rPr>
              <a:t> </a:t>
            </a:r>
            <a:r>
              <a:rPr lang="en-US" sz="1800" dirty="0" err="1">
                <a:solidFill>
                  <a:srgbClr val="0033CC"/>
                </a:solidFill>
                <a:latin typeface="+mn-lt"/>
                <a:ea typeface="+mn-ea"/>
                <a:cs typeface="+mn-cs"/>
              </a:rPr>
              <a:t>dùng</a:t>
            </a:r>
            <a:r>
              <a:rPr lang="en-US" sz="1800" dirty="0">
                <a:solidFill>
                  <a:srgbClr val="0033CC"/>
                </a:solidFill>
                <a:latin typeface="+mn-lt"/>
                <a:ea typeface="+mn-ea"/>
                <a:cs typeface="+mn-cs"/>
              </a:rPr>
              <a:t>…</a:t>
            </a:r>
          </a:p>
          <a:p>
            <a:pPr lvl="1" algn="just"/>
            <a:r>
              <a:rPr lang="en-US" sz="2000" dirty="0" err="1"/>
              <a:t>Tư</a:t>
            </a:r>
            <a:r>
              <a:rPr lang="en-US" sz="2000" dirty="0"/>
              <a:t> </a:t>
            </a:r>
            <a:r>
              <a:rPr lang="en-US" sz="2000" dirty="0" err="1"/>
              <a:t>vấn</a:t>
            </a:r>
            <a:r>
              <a:rPr lang="en-US" sz="2000" dirty="0"/>
              <a:t>, </a:t>
            </a:r>
            <a:r>
              <a:rPr lang="en-US" sz="2000" dirty="0" err="1"/>
              <a:t>xây</a:t>
            </a:r>
            <a:r>
              <a:rPr lang="en-US" sz="2000" dirty="0"/>
              <a:t> </a:t>
            </a:r>
            <a:r>
              <a:rPr lang="en-US" sz="2000" dirty="0" err="1"/>
              <a:t>dựng</a:t>
            </a:r>
            <a:r>
              <a:rPr lang="en-US" sz="2000" dirty="0"/>
              <a:t> </a:t>
            </a:r>
            <a:r>
              <a:rPr lang="en-US" sz="2000" dirty="0" err="1"/>
              <a:t>kiến</a:t>
            </a:r>
            <a:r>
              <a:rPr lang="en-US" sz="2000" dirty="0"/>
              <a:t> </a:t>
            </a:r>
            <a:r>
              <a:rPr lang="en-US" sz="2000" dirty="0" err="1"/>
              <a:t>trúc</a:t>
            </a:r>
            <a:r>
              <a:rPr lang="en-US" sz="2000" dirty="0"/>
              <a:t> </a:t>
            </a:r>
            <a:r>
              <a:rPr lang="en-US" sz="2000" dirty="0" err="1"/>
              <a:t>tổng</a:t>
            </a:r>
            <a:r>
              <a:rPr lang="en-US" sz="2000" dirty="0"/>
              <a:t> </a:t>
            </a:r>
            <a:r>
              <a:rPr lang="en-US" sz="2000" dirty="0" err="1"/>
              <a:t>thể</a:t>
            </a:r>
            <a:r>
              <a:rPr lang="en-US" sz="2000" dirty="0"/>
              <a:t> </a:t>
            </a:r>
            <a:r>
              <a:rPr lang="en-US" sz="2000" dirty="0" err="1"/>
              <a:t>của</a:t>
            </a:r>
            <a:r>
              <a:rPr lang="en-US" sz="2000" dirty="0"/>
              <a:t> </a:t>
            </a:r>
            <a:r>
              <a:rPr lang="en-US" sz="2000" dirty="0" err="1"/>
              <a:t>doanh</a:t>
            </a:r>
            <a:r>
              <a:rPr lang="en-US" sz="2000" dirty="0"/>
              <a:t> </a:t>
            </a:r>
            <a:r>
              <a:rPr lang="en-US" sz="2000" dirty="0" err="1"/>
              <a:t>nghiệp</a:t>
            </a:r>
            <a:r>
              <a:rPr lang="en-US" sz="2000" dirty="0"/>
              <a:t>.</a:t>
            </a:r>
          </a:p>
          <a:p>
            <a:pPr lvl="1" algn="just"/>
            <a:r>
              <a:rPr lang="en-US" sz="2000" dirty="0"/>
              <a:t>…</a:t>
            </a:r>
          </a:p>
          <a:p>
            <a:pPr lvl="2" algn="just">
              <a:buClr>
                <a:srgbClr val="CC3300"/>
              </a:buClr>
            </a:pPr>
            <a:endParaRPr lang="en-US" sz="1800" dirty="0">
              <a:solidFill>
                <a:srgbClr val="0033CC"/>
              </a:solidFill>
              <a:latin typeface="+mn-lt"/>
              <a:ea typeface="+mn-ea"/>
              <a:cs typeface="+mn-cs"/>
            </a:endParaRPr>
          </a:p>
        </p:txBody>
      </p:sp>
    </p:spTree>
    <p:extLst>
      <p:ext uri="{BB962C8B-B14F-4D97-AF65-F5344CB8AC3E}">
        <p14:creationId xmlns:p14="http://schemas.microsoft.com/office/powerpoint/2010/main" val="398402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Phạm vi yêu cầu bài toán thực tập…</a:t>
            </a:r>
          </a:p>
        </p:txBody>
      </p:sp>
      <p:sp>
        <p:nvSpPr>
          <p:cNvPr id="4" name="Content Placeholder 3"/>
          <p:cNvSpPr>
            <a:spLocks noGrp="1"/>
          </p:cNvSpPr>
          <p:nvPr>
            <p:ph idx="1"/>
          </p:nvPr>
        </p:nvSpPr>
        <p:spPr>
          <a:xfrm>
            <a:off x="395536" y="1196752"/>
            <a:ext cx="8229600" cy="5248275"/>
          </a:xfrm>
        </p:spPr>
        <p:txBody>
          <a:bodyPr/>
          <a:lstStyle/>
          <a:p>
            <a:pPr algn="just">
              <a:spcAft>
                <a:spcPts val="0"/>
              </a:spcAft>
            </a:pPr>
            <a:r>
              <a:rPr lang="en-US" sz="2400" dirty="0" err="1"/>
              <a:t>Đối</a:t>
            </a:r>
            <a:r>
              <a:rPr lang="en-US" sz="2400" dirty="0"/>
              <a:t> </a:t>
            </a:r>
            <a:r>
              <a:rPr lang="en-US" sz="2400" dirty="0" err="1"/>
              <a:t>với</a:t>
            </a:r>
            <a:r>
              <a:rPr lang="en-US" sz="2400" dirty="0"/>
              <a:t> </a:t>
            </a:r>
            <a:r>
              <a:rPr lang="en-US" sz="2400" dirty="0" err="1"/>
              <a:t>khóa</a:t>
            </a:r>
            <a:r>
              <a:rPr lang="en-US" sz="2400" dirty="0"/>
              <a:t> </a:t>
            </a:r>
            <a:r>
              <a:rPr lang="en-US" sz="2400" dirty="0" err="1"/>
              <a:t>luận</a:t>
            </a:r>
            <a:r>
              <a:rPr lang="en-US" sz="2400" dirty="0"/>
              <a:t> </a:t>
            </a:r>
            <a:r>
              <a:rPr lang="en-US" sz="2400" dirty="0" err="1"/>
              <a:t>tốt</a:t>
            </a:r>
            <a:r>
              <a:rPr lang="en-US" sz="2400" dirty="0"/>
              <a:t> </a:t>
            </a:r>
            <a:r>
              <a:rPr lang="en-US" sz="2400" dirty="0" err="1"/>
              <a:t>nghiệp</a:t>
            </a:r>
            <a:endParaRPr lang="en-US" sz="2400" dirty="0"/>
          </a:p>
          <a:p>
            <a:pPr lvl="1" algn="just">
              <a:spcAft>
                <a:spcPts val="0"/>
              </a:spcAft>
            </a:pPr>
            <a:r>
              <a:rPr lang="en-US" sz="2000" dirty="0" err="1"/>
              <a:t>Nội</a:t>
            </a:r>
            <a:r>
              <a:rPr lang="en-US" sz="2000" dirty="0"/>
              <a:t> dung </a:t>
            </a:r>
            <a:r>
              <a:rPr lang="en-US" sz="2000" dirty="0" err="1"/>
              <a:t>nghiên</a:t>
            </a:r>
            <a:r>
              <a:rPr lang="en-US" sz="2000" dirty="0"/>
              <a:t> </a:t>
            </a:r>
            <a:r>
              <a:rPr lang="en-US" sz="2000" dirty="0" err="1"/>
              <a:t>cứu</a:t>
            </a:r>
            <a:r>
              <a:rPr lang="en-US" sz="2000" dirty="0"/>
              <a:t> </a:t>
            </a:r>
            <a:r>
              <a:rPr lang="en-US" sz="2000" dirty="0" err="1"/>
              <a:t>phải</a:t>
            </a:r>
            <a:r>
              <a:rPr lang="en-US" sz="2000" dirty="0"/>
              <a:t> </a:t>
            </a:r>
            <a:r>
              <a:rPr lang="en-US" sz="2000" dirty="0" err="1"/>
              <a:t>có</a:t>
            </a:r>
            <a:r>
              <a:rPr lang="en-US" sz="2000" dirty="0"/>
              <a:t> </a:t>
            </a:r>
            <a:r>
              <a:rPr lang="en-US" sz="2000" dirty="0" err="1"/>
              <a:t>tính</a:t>
            </a:r>
            <a:r>
              <a:rPr lang="en-US" sz="2000" dirty="0"/>
              <a:t> </a:t>
            </a:r>
            <a:r>
              <a:rPr lang="en-US" sz="2000" dirty="0" err="1">
                <a:solidFill>
                  <a:srgbClr val="FF0000"/>
                </a:solidFill>
              </a:rPr>
              <a:t>ứng</a:t>
            </a:r>
            <a:r>
              <a:rPr lang="en-US" sz="2000" dirty="0">
                <a:solidFill>
                  <a:srgbClr val="FF0000"/>
                </a:solidFill>
              </a:rPr>
              <a:t> </a:t>
            </a:r>
            <a:r>
              <a:rPr lang="en-US" sz="2000" dirty="0" err="1">
                <a:solidFill>
                  <a:srgbClr val="FF0000"/>
                </a:solidFill>
              </a:rPr>
              <a:t>dụng</a:t>
            </a:r>
            <a:r>
              <a:rPr lang="en-US" sz="2000" dirty="0">
                <a:solidFill>
                  <a:srgbClr val="FF0000"/>
                </a:solidFill>
              </a:rPr>
              <a:t> </a:t>
            </a:r>
            <a:r>
              <a:rPr lang="en-US" sz="2000" dirty="0" err="1"/>
              <a:t>trong</a:t>
            </a:r>
            <a:r>
              <a:rPr lang="en-US" sz="2000" dirty="0"/>
              <a:t> </a:t>
            </a:r>
            <a:r>
              <a:rPr lang="en-US" sz="2000" dirty="0" err="1">
                <a:solidFill>
                  <a:srgbClr val="FF0000"/>
                </a:solidFill>
              </a:rPr>
              <a:t>thực</a:t>
            </a:r>
            <a:r>
              <a:rPr lang="en-US" sz="2000" dirty="0">
                <a:solidFill>
                  <a:srgbClr val="FF0000"/>
                </a:solidFill>
              </a:rPr>
              <a:t> </a:t>
            </a:r>
            <a:r>
              <a:rPr lang="en-US" sz="2000" dirty="0" err="1">
                <a:solidFill>
                  <a:srgbClr val="FF0000"/>
                </a:solidFill>
              </a:rPr>
              <a:t>tế</a:t>
            </a:r>
            <a:r>
              <a:rPr lang="en-US" sz="2000" dirty="0"/>
              <a:t>, </a:t>
            </a:r>
            <a:r>
              <a:rPr lang="en-US" sz="2000" dirty="0" err="1"/>
              <a:t>phải</a:t>
            </a:r>
            <a:r>
              <a:rPr lang="en-US" sz="2000" dirty="0"/>
              <a:t> </a:t>
            </a:r>
            <a:r>
              <a:rPr lang="en-US" sz="2000" dirty="0" err="1"/>
              <a:t>giải</a:t>
            </a:r>
            <a:r>
              <a:rPr lang="en-US" sz="2000" dirty="0"/>
              <a:t> </a:t>
            </a:r>
            <a:r>
              <a:rPr lang="en-US" sz="2000" dirty="0" err="1"/>
              <a:t>quyết</a:t>
            </a:r>
            <a:r>
              <a:rPr lang="en-US" sz="2000" dirty="0"/>
              <a:t> </a:t>
            </a:r>
            <a:r>
              <a:rPr lang="en-US" sz="2000" dirty="0" err="1">
                <a:solidFill>
                  <a:srgbClr val="FF0000"/>
                </a:solidFill>
              </a:rPr>
              <a:t>đầy</a:t>
            </a:r>
            <a:r>
              <a:rPr lang="en-US" sz="2000" dirty="0">
                <a:solidFill>
                  <a:srgbClr val="FF0000"/>
                </a:solidFill>
              </a:rPr>
              <a:t> </a:t>
            </a:r>
            <a:r>
              <a:rPr lang="en-US" sz="2000" dirty="0" err="1">
                <a:solidFill>
                  <a:srgbClr val="FF0000"/>
                </a:solidFill>
              </a:rPr>
              <a:t>đủ</a:t>
            </a:r>
            <a:r>
              <a:rPr lang="en-US" sz="2000" dirty="0">
                <a:solidFill>
                  <a:srgbClr val="FF0000"/>
                </a:solidFill>
              </a:rPr>
              <a:t>, </a:t>
            </a:r>
            <a:r>
              <a:rPr lang="en-US" sz="2000" dirty="0" err="1">
                <a:solidFill>
                  <a:srgbClr val="FF0000"/>
                </a:solidFill>
              </a:rPr>
              <a:t>trọn</a:t>
            </a:r>
            <a:r>
              <a:rPr lang="en-US" sz="2000" dirty="0">
                <a:solidFill>
                  <a:srgbClr val="FF0000"/>
                </a:solidFill>
              </a:rPr>
              <a:t> </a:t>
            </a:r>
            <a:r>
              <a:rPr lang="en-US" sz="2000" dirty="0" err="1">
                <a:solidFill>
                  <a:srgbClr val="FF0000"/>
                </a:solidFill>
              </a:rPr>
              <a:t>vẹn</a:t>
            </a:r>
            <a:r>
              <a:rPr lang="en-US" sz="2000" dirty="0">
                <a:solidFill>
                  <a:srgbClr val="FF0000"/>
                </a:solidFill>
              </a:rPr>
              <a:t> </a:t>
            </a:r>
            <a:r>
              <a:rPr lang="en-US" sz="2000" dirty="0" err="1"/>
              <a:t>các</a:t>
            </a:r>
            <a:r>
              <a:rPr lang="en-US" sz="2000" dirty="0"/>
              <a:t> </a:t>
            </a:r>
            <a:r>
              <a:rPr lang="en-US" sz="2000" dirty="0" err="1"/>
              <a:t>vấn</a:t>
            </a:r>
            <a:r>
              <a:rPr lang="en-US" sz="2000" dirty="0"/>
              <a:t> </a:t>
            </a:r>
            <a:r>
              <a:rPr lang="en-US" sz="2000" dirty="0" err="1"/>
              <a:t>đề</a:t>
            </a:r>
            <a:r>
              <a:rPr lang="en-US" sz="2000" dirty="0"/>
              <a:t> </a:t>
            </a:r>
            <a:r>
              <a:rPr lang="en-US" sz="2000" dirty="0" err="1"/>
              <a:t>liên</a:t>
            </a:r>
            <a:r>
              <a:rPr lang="en-US" sz="2000" dirty="0"/>
              <a:t> </a:t>
            </a:r>
            <a:r>
              <a:rPr lang="en-US" sz="2000" dirty="0" err="1"/>
              <a:t>quan</a:t>
            </a:r>
            <a:r>
              <a:rPr lang="en-US" sz="2000" dirty="0"/>
              <a:t> </a:t>
            </a:r>
            <a:r>
              <a:rPr lang="en-US" sz="2000" dirty="0" err="1"/>
              <a:t>tới</a:t>
            </a:r>
            <a:r>
              <a:rPr lang="en-US" sz="2000" dirty="0"/>
              <a:t> </a:t>
            </a:r>
            <a:r>
              <a:rPr lang="en-US" sz="2000" dirty="0" err="1"/>
              <a:t>một</a:t>
            </a:r>
            <a:r>
              <a:rPr lang="en-US" sz="2000" dirty="0"/>
              <a:t> </a:t>
            </a:r>
            <a:r>
              <a:rPr lang="en-US" sz="2000" dirty="0" err="1"/>
              <a:t>bài</a:t>
            </a:r>
            <a:r>
              <a:rPr lang="en-US" sz="2000" dirty="0"/>
              <a:t> </a:t>
            </a:r>
            <a:r>
              <a:rPr lang="en-US" sz="2000" dirty="0" err="1"/>
              <a:t>toán</a:t>
            </a:r>
            <a:r>
              <a:rPr lang="en-US" sz="2000" dirty="0"/>
              <a:t> </a:t>
            </a:r>
            <a:r>
              <a:rPr lang="en-US" sz="2000" dirty="0" err="1"/>
              <a:t>cụ</a:t>
            </a:r>
            <a:r>
              <a:rPr lang="en-US" sz="2000" dirty="0"/>
              <a:t> </a:t>
            </a:r>
            <a:r>
              <a:rPr lang="en-US" sz="2000" dirty="0" err="1"/>
              <a:t>thể</a:t>
            </a:r>
            <a:r>
              <a:rPr lang="en-US" sz="2000" dirty="0"/>
              <a:t> </a:t>
            </a:r>
            <a:r>
              <a:rPr lang="en-US" sz="2000" dirty="0" err="1"/>
              <a:t>của</a:t>
            </a:r>
            <a:r>
              <a:rPr lang="en-US" sz="2000" dirty="0"/>
              <a:t> </a:t>
            </a:r>
            <a:r>
              <a:rPr lang="en-US" sz="2000" dirty="0" err="1"/>
              <a:t>doanh</a:t>
            </a:r>
            <a:r>
              <a:rPr lang="en-US" sz="2000" dirty="0"/>
              <a:t> </a:t>
            </a:r>
            <a:r>
              <a:rPr lang="en-US" sz="2000" dirty="0" err="1"/>
              <a:t>nghiệp</a:t>
            </a:r>
            <a:r>
              <a:rPr lang="en-US" sz="2000" dirty="0"/>
              <a:t>.</a:t>
            </a:r>
          </a:p>
          <a:p>
            <a:pPr lvl="1" algn="just">
              <a:spcAft>
                <a:spcPts val="0"/>
              </a:spcAft>
            </a:pPr>
            <a:r>
              <a:rPr lang="en-US" sz="2000" dirty="0"/>
              <a:t>S</a:t>
            </a:r>
            <a:r>
              <a:rPr lang="vi-VN" sz="2000" dirty="0"/>
              <a:t>inh viên </a:t>
            </a:r>
            <a:r>
              <a:rPr lang="en-US" sz="2000" dirty="0" err="1"/>
              <a:t>có</a:t>
            </a:r>
            <a:r>
              <a:rPr lang="en-US" sz="2000" dirty="0"/>
              <a:t> </a:t>
            </a:r>
            <a:r>
              <a:rPr lang="en-US" sz="2000" dirty="0" err="1"/>
              <a:t>khả</a:t>
            </a:r>
            <a:r>
              <a:rPr lang="en-US" sz="2000" dirty="0"/>
              <a:t> </a:t>
            </a:r>
            <a:r>
              <a:rPr lang="en-US" sz="2000" dirty="0" err="1"/>
              <a:t>năng</a:t>
            </a:r>
            <a:r>
              <a:rPr lang="en-US" sz="2000" dirty="0"/>
              <a:t> </a:t>
            </a:r>
            <a:r>
              <a:rPr lang="en-US" sz="2000" dirty="0" err="1">
                <a:solidFill>
                  <a:srgbClr val="FF0000"/>
                </a:solidFill>
              </a:rPr>
              <a:t>phân</a:t>
            </a:r>
            <a:r>
              <a:rPr lang="en-US" sz="2000" dirty="0">
                <a:solidFill>
                  <a:srgbClr val="FF0000"/>
                </a:solidFill>
              </a:rPr>
              <a:t> </a:t>
            </a:r>
            <a:r>
              <a:rPr lang="en-US" sz="2000" dirty="0" err="1">
                <a:solidFill>
                  <a:srgbClr val="FF0000"/>
                </a:solidFill>
              </a:rPr>
              <a:t>tích</a:t>
            </a:r>
            <a:r>
              <a:rPr lang="en-US" sz="2000" dirty="0"/>
              <a:t>, </a:t>
            </a:r>
            <a:r>
              <a:rPr lang="en-US" sz="2000" dirty="0" err="1"/>
              <a:t>xác</a:t>
            </a:r>
            <a:r>
              <a:rPr lang="en-US" sz="2000" dirty="0"/>
              <a:t> </a:t>
            </a:r>
            <a:r>
              <a:rPr lang="en-US" sz="2000" dirty="0" err="1"/>
              <a:t>định</a:t>
            </a:r>
            <a:r>
              <a:rPr lang="en-US" sz="2000" dirty="0"/>
              <a:t> </a:t>
            </a:r>
            <a:r>
              <a:rPr lang="en-US" sz="2000" dirty="0" err="1"/>
              <a:t>mục</a:t>
            </a:r>
            <a:r>
              <a:rPr lang="en-US" sz="2000" dirty="0"/>
              <a:t> </a:t>
            </a:r>
            <a:r>
              <a:rPr lang="en-US" sz="2000" dirty="0" err="1"/>
              <a:t>tiêu</a:t>
            </a:r>
            <a:r>
              <a:rPr lang="en-US" sz="2000" dirty="0"/>
              <a:t> </a:t>
            </a:r>
            <a:r>
              <a:rPr lang="en-US" sz="2000" dirty="0" err="1"/>
              <a:t>của</a:t>
            </a:r>
            <a:r>
              <a:rPr lang="en-US" sz="2000" dirty="0"/>
              <a:t> </a:t>
            </a:r>
            <a:r>
              <a:rPr lang="en-US" sz="2000" dirty="0" err="1"/>
              <a:t>bài</a:t>
            </a:r>
            <a:r>
              <a:rPr lang="en-US" sz="2000" dirty="0"/>
              <a:t> </a:t>
            </a:r>
            <a:r>
              <a:rPr lang="en-US" sz="2000" dirty="0" err="1"/>
              <a:t>toán</a:t>
            </a:r>
            <a:r>
              <a:rPr lang="en-US" sz="2000" dirty="0"/>
              <a:t>; </a:t>
            </a:r>
            <a:r>
              <a:rPr lang="vi-VN" sz="2000" dirty="0"/>
              <a:t>hình thành ý tưởng về vấn đề nghiên cứu, biết cách tổng hợp và </a:t>
            </a:r>
            <a:r>
              <a:rPr lang="vi-VN" sz="2000" dirty="0">
                <a:solidFill>
                  <a:srgbClr val="FF0000"/>
                </a:solidFill>
              </a:rPr>
              <a:t>vận dụng</a:t>
            </a:r>
            <a:r>
              <a:rPr lang="vi-VN" sz="2000" dirty="0"/>
              <a:t> lý thuyết</a:t>
            </a:r>
            <a:r>
              <a:rPr lang="en-US" sz="2000" dirty="0"/>
              <a:t>, </a:t>
            </a:r>
            <a:r>
              <a:rPr lang="en-US" sz="2000" dirty="0" err="1">
                <a:solidFill>
                  <a:srgbClr val="FF0000"/>
                </a:solidFill>
              </a:rPr>
              <a:t>đề</a:t>
            </a:r>
            <a:r>
              <a:rPr lang="en-US" sz="2000" dirty="0">
                <a:solidFill>
                  <a:srgbClr val="FF0000"/>
                </a:solidFill>
              </a:rPr>
              <a:t> </a:t>
            </a:r>
            <a:r>
              <a:rPr lang="en-US" sz="2000" dirty="0" err="1">
                <a:solidFill>
                  <a:srgbClr val="FF0000"/>
                </a:solidFill>
              </a:rPr>
              <a:t>xuất</a:t>
            </a:r>
            <a:r>
              <a:rPr lang="en-US" sz="2000" dirty="0">
                <a:solidFill>
                  <a:srgbClr val="FF0000"/>
                </a:solidFill>
              </a:rPr>
              <a:t> </a:t>
            </a:r>
            <a:r>
              <a:rPr lang="en-US" sz="2000" dirty="0" err="1"/>
              <a:t>giải</a:t>
            </a:r>
            <a:r>
              <a:rPr lang="en-US" sz="2000" dirty="0"/>
              <a:t> </a:t>
            </a:r>
            <a:r>
              <a:rPr lang="en-US" sz="2000" dirty="0" err="1"/>
              <a:t>pháp</a:t>
            </a:r>
            <a:r>
              <a:rPr lang="en-US" sz="2000" dirty="0"/>
              <a:t> </a:t>
            </a:r>
            <a:r>
              <a:rPr lang="en-US" sz="2000" dirty="0" err="1"/>
              <a:t>và</a:t>
            </a:r>
            <a:r>
              <a:rPr lang="en-US" sz="2000" dirty="0"/>
              <a:t> </a:t>
            </a:r>
            <a:r>
              <a:rPr lang="en-US" sz="2000" dirty="0" err="1">
                <a:solidFill>
                  <a:srgbClr val="FF0000"/>
                </a:solidFill>
              </a:rPr>
              <a:t>xây</a:t>
            </a:r>
            <a:r>
              <a:rPr lang="en-US" sz="2000" dirty="0">
                <a:solidFill>
                  <a:srgbClr val="FF0000"/>
                </a:solidFill>
              </a:rPr>
              <a:t> </a:t>
            </a:r>
            <a:r>
              <a:rPr lang="en-US" sz="2000" dirty="0" err="1">
                <a:solidFill>
                  <a:srgbClr val="FF0000"/>
                </a:solidFill>
              </a:rPr>
              <a:t>dựng</a:t>
            </a:r>
            <a:r>
              <a:rPr lang="en-US" sz="2000" dirty="0">
                <a:solidFill>
                  <a:srgbClr val="FF0000"/>
                </a:solidFill>
              </a:rPr>
              <a:t> </a:t>
            </a:r>
            <a:r>
              <a:rPr lang="en-US" sz="2000" dirty="0" err="1">
                <a:solidFill>
                  <a:srgbClr val="FF0000"/>
                </a:solidFill>
              </a:rPr>
              <a:t>giải</a:t>
            </a:r>
            <a:r>
              <a:rPr lang="en-US" sz="2000" dirty="0">
                <a:solidFill>
                  <a:srgbClr val="FF0000"/>
                </a:solidFill>
              </a:rPr>
              <a:t> </a:t>
            </a:r>
            <a:r>
              <a:rPr lang="en-US" sz="2000" dirty="0" err="1">
                <a:solidFill>
                  <a:srgbClr val="FF0000"/>
                </a:solidFill>
              </a:rPr>
              <a:t>pháp</a:t>
            </a:r>
            <a:r>
              <a:rPr lang="en-US" sz="2000" dirty="0">
                <a:solidFill>
                  <a:srgbClr val="FF0000"/>
                </a:solidFill>
              </a:rPr>
              <a:t> </a:t>
            </a:r>
            <a:r>
              <a:rPr lang="en-US" sz="2000" dirty="0" err="1"/>
              <a:t>để</a:t>
            </a:r>
            <a:r>
              <a:rPr lang="en-US" sz="2000" dirty="0"/>
              <a:t> </a:t>
            </a:r>
            <a:r>
              <a:rPr lang="en-US" sz="2000" dirty="0" err="1"/>
              <a:t>giải</a:t>
            </a:r>
            <a:r>
              <a:rPr lang="en-US" sz="2000" dirty="0"/>
              <a:t> </a:t>
            </a:r>
            <a:r>
              <a:rPr lang="en-US" sz="2000" dirty="0" err="1"/>
              <a:t>quyết</a:t>
            </a:r>
            <a:r>
              <a:rPr lang="en-US" sz="2000" dirty="0"/>
              <a:t> </a:t>
            </a:r>
            <a:r>
              <a:rPr lang="vi-VN" sz="2000" dirty="0"/>
              <a:t>bài toán đó. </a:t>
            </a:r>
            <a:endParaRPr lang="en-US" sz="2000" dirty="0"/>
          </a:p>
          <a:p>
            <a:pPr lvl="1" algn="just">
              <a:spcAft>
                <a:spcPts val="0"/>
              </a:spcAft>
            </a:pPr>
            <a:r>
              <a:rPr lang="en-US" sz="2000" dirty="0" err="1"/>
              <a:t>Phải</a:t>
            </a:r>
            <a:r>
              <a:rPr lang="en-US" sz="2000" dirty="0"/>
              <a:t> </a:t>
            </a:r>
            <a:r>
              <a:rPr lang="en-US" sz="2000" dirty="0" err="1"/>
              <a:t>có</a:t>
            </a:r>
            <a:r>
              <a:rPr lang="en-US" sz="2000" dirty="0"/>
              <a:t> </a:t>
            </a:r>
            <a:r>
              <a:rPr lang="en-US" sz="2000" dirty="0" err="1">
                <a:solidFill>
                  <a:srgbClr val="FF0000"/>
                </a:solidFill>
              </a:rPr>
              <a:t>sản</a:t>
            </a:r>
            <a:r>
              <a:rPr lang="en-US" sz="2000" dirty="0">
                <a:solidFill>
                  <a:srgbClr val="FF0000"/>
                </a:solidFill>
              </a:rPr>
              <a:t> </a:t>
            </a:r>
            <a:r>
              <a:rPr lang="en-US" sz="2000" dirty="0" err="1">
                <a:solidFill>
                  <a:srgbClr val="FF0000"/>
                </a:solidFill>
              </a:rPr>
              <a:t>phẩm</a:t>
            </a:r>
            <a:r>
              <a:rPr lang="en-US" sz="2000" dirty="0">
                <a:solidFill>
                  <a:srgbClr val="FF0000"/>
                </a:solidFill>
              </a:rPr>
              <a:t> </a:t>
            </a:r>
            <a:r>
              <a:rPr lang="en-US" sz="2000" dirty="0" err="1">
                <a:solidFill>
                  <a:srgbClr val="FF0000"/>
                </a:solidFill>
              </a:rPr>
              <a:t>cụ</a:t>
            </a:r>
            <a:r>
              <a:rPr lang="en-US" sz="2000" dirty="0">
                <a:solidFill>
                  <a:srgbClr val="FF0000"/>
                </a:solidFill>
              </a:rPr>
              <a:t> </a:t>
            </a:r>
            <a:r>
              <a:rPr lang="en-US" sz="2000" dirty="0" err="1">
                <a:solidFill>
                  <a:srgbClr val="FF0000"/>
                </a:solidFill>
              </a:rPr>
              <a:t>thể</a:t>
            </a:r>
            <a:r>
              <a:rPr lang="en-US" sz="2000" dirty="0">
                <a:solidFill>
                  <a:srgbClr val="FF0000"/>
                </a:solidFill>
              </a:rPr>
              <a:t> </a:t>
            </a:r>
            <a:r>
              <a:rPr lang="en-US" sz="2000" dirty="0" err="1"/>
              <a:t>và</a:t>
            </a:r>
            <a:r>
              <a:rPr lang="en-US" sz="2000" dirty="0"/>
              <a:t> </a:t>
            </a:r>
            <a:r>
              <a:rPr lang="en-US" sz="2000" dirty="0" err="1"/>
              <a:t>sản</a:t>
            </a:r>
            <a:r>
              <a:rPr lang="en-US" sz="2000" dirty="0"/>
              <a:t> </a:t>
            </a:r>
            <a:r>
              <a:rPr lang="en-US" sz="2000" dirty="0" err="1"/>
              <a:t>phẩm</a:t>
            </a:r>
            <a:r>
              <a:rPr lang="en-US" sz="2000" dirty="0"/>
              <a:t> đ</a:t>
            </a:r>
            <a:r>
              <a:rPr lang="vi-VN" sz="2000" dirty="0"/>
              <a:t>ư</a:t>
            </a:r>
            <a:r>
              <a:rPr lang="en-US" sz="2000" dirty="0" err="1"/>
              <a:t>ợc</a:t>
            </a:r>
            <a:r>
              <a:rPr lang="en-US" sz="2000" dirty="0"/>
              <a:t> </a:t>
            </a:r>
            <a:r>
              <a:rPr lang="en-US" sz="2000" dirty="0" err="1"/>
              <a:t>sử</a:t>
            </a:r>
            <a:r>
              <a:rPr lang="en-US" sz="2000" dirty="0"/>
              <a:t> </a:t>
            </a:r>
            <a:r>
              <a:rPr lang="en-US" sz="2000" dirty="0" err="1"/>
              <a:t>dụng</a:t>
            </a:r>
            <a:r>
              <a:rPr lang="en-US" sz="2000" dirty="0"/>
              <a:t> </a:t>
            </a:r>
            <a:r>
              <a:rPr lang="en-US" sz="2000" dirty="0" err="1"/>
              <a:t>trong</a:t>
            </a:r>
            <a:r>
              <a:rPr lang="en-US" sz="2000" dirty="0"/>
              <a:t> </a:t>
            </a:r>
            <a:r>
              <a:rPr lang="en-US" sz="2000" dirty="0" err="1"/>
              <a:t>doanh</a:t>
            </a:r>
            <a:r>
              <a:rPr lang="en-US" sz="2000" dirty="0"/>
              <a:t> </a:t>
            </a:r>
            <a:r>
              <a:rPr lang="en-US" sz="2000" dirty="0" err="1"/>
              <a:t>nghiệp</a:t>
            </a:r>
            <a:r>
              <a:rPr lang="en-US" sz="2000" dirty="0"/>
              <a:t> </a:t>
            </a:r>
            <a:r>
              <a:rPr lang="en-US" sz="2000" dirty="0" err="1"/>
              <a:t>phục</a:t>
            </a:r>
            <a:r>
              <a:rPr lang="en-US" sz="2000" dirty="0"/>
              <a:t> </a:t>
            </a:r>
            <a:r>
              <a:rPr lang="en-US" sz="2000" dirty="0" err="1"/>
              <a:t>vụ</a:t>
            </a:r>
            <a:r>
              <a:rPr lang="en-US" sz="2000" dirty="0"/>
              <a:t> </a:t>
            </a:r>
            <a:r>
              <a:rPr lang="en-US" sz="2000" dirty="0" err="1"/>
              <a:t>cho</a:t>
            </a:r>
            <a:r>
              <a:rPr lang="en-US" sz="2000" dirty="0"/>
              <a:t> </a:t>
            </a:r>
            <a:r>
              <a:rPr lang="en-US" sz="2000" dirty="0" err="1"/>
              <a:t>công</a:t>
            </a:r>
            <a:r>
              <a:rPr lang="en-US" sz="2000" dirty="0"/>
              <a:t> </a:t>
            </a:r>
            <a:r>
              <a:rPr lang="en-US" sz="2000" dirty="0" err="1"/>
              <a:t>tác</a:t>
            </a:r>
            <a:r>
              <a:rPr lang="en-US" sz="2000" dirty="0"/>
              <a:t> </a:t>
            </a:r>
            <a:r>
              <a:rPr lang="en-US" sz="2000" dirty="0" err="1"/>
              <a:t>quản</a:t>
            </a:r>
            <a:r>
              <a:rPr lang="en-US" sz="2000" dirty="0"/>
              <a:t> </a:t>
            </a:r>
            <a:r>
              <a:rPr lang="en-US" sz="2000" dirty="0" err="1"/>
              <a:t>lý</a:t>
            </a:r>
            <a:r>
              <a:rPr lang="en-US" sz="2000" dirty="0"/>
              <a:t>, </a:t>
            </a:r>
            <a:r>
              <a:rPr lang="en-US" sz="2000" dirty="0" err="1"/>
              <a:t>ra</a:t>
            </a:r>
            <a:r>
              <a:rPr lang="en-US" sz="2000" dirty="0"/>
              <a:t> </a:t>
            </a:r>
            <a:r>
              <a:rPr lang="en-US" sz="2000" dirty="0" err="1"/>
              <a:t>quyết</a:t>
            </a:r>
            <a:r>
              <a:rPr lang="en-US" sz="2000" dirty="0"/>
              <a:t> </a:t>
            </a:r>
            <a:r>
              <a:rPr lang="en-US" sz="2000" dirty="0" err="1"/>
              <a:t>định</a:t>
            </a:r>
            <a:r>
              <a:rPr lang="en-US" sz="2000" dirty="0"/>
              <a:t> </a:t>
            </a:r>
            <a:r>
              <a:rPr lang="en-US" sz="2000" dirty="0" err="1"/>
              <a:t>của</a:t>
            </a:r>
            <a:r>
              <a:rPr lang="en-US" sz="2000" dirty="0"/>
              <a:t> </a:t>
            </a:r>
            <a:r>
              <a:rPr lang="en-US" sz="2000" dirty="0" err="1"/>
              <a:t>doanh</a:t>
            </a:r>
            <a:r>
              <a:rPr lang="en-US" sz="2000" dirty="0"/>
              <a:t> </a:t>
            </a:r>
            <a:r>
              <a:rPr lang="en-US" sz="2000" dirty="0" err="1"/>
              <a:t>nghiệp</a:t>
            </a:r>
            <a:r>
              <a:rPr lang="en-US" sz="2000" dirty="0"/>
              <a:t>.</a:t>
            </a:r>
          </a:p>
          <a:p>
            <a:pPr marL="0" indent="0" algn="just">
              <a:buNone/>
            </a:pPr>
            <a:endParaRPr lang="en-US" dirty="0"/>
          </a:p>
        </p:txBody>
      </p:sp>
    </p:spTree>
    <p:extLst>
      <p:ext uri="{BB962C8B-B14F-4D97-AF65-F5344CB8AC3E}">
        <p14:creationId xmlns:p14="http://schemas.microsoft.com/office/powerpoint/2010/main" val="155566527"/>
      </p:ext>
    </p:extLst>
  </p:cSld>
  <p:clrMapOvr>
    <a:masterClrMapping/>
  </p:clrMapOvr>
</p:sld>
</file>

<file path=ppt/theme/theme1.xml><?xml version="1.0" encoding="utf-8"?>
<a:theme xmlns:a="http://schemas.openxmlformats.org/drawingml/2006/main" name="Template">
  <a:themeElements>
    <a:clrScheme name="Custom 1">
      <a:dk1>
        <a:sysClr val="windowText" lastClr="000000"/>
      </a:dk1>
      <a:lt1>
        <a:sysClr val="window" lastClr="FFFFFF"/>
      </a:lt1>
      <a:dk2>
        <a:srgbClr val="3E3D2D"/>
      </a:dk2>
      <a:lt2>
        <a:srgbClr val="FFFFFF"/>
      </a:lt2>
      <a:accent1>
        <a:srgbClr val="FF6600"/>
      </a:accent1>
      <a:accent2>
        <a:srgbClr val="71685A"/>
      </a:accent2>
      <a:accent3>
        <a:srgbClr val="FF6700"/>
      </a:accent3>
      <a:accent4>
        <a:srgbClr val="BF4D00"/>
      </a:accent4>
      <a:accent5>
        <a:srgbClr val="956B43"/>
      </a:accent5>
      <a:accent6>
        <a:srgbClr val="FEA022"/>
      </a:accent6>
      <a:hlink>
        <a:srgbClr val="E68200"/>
      </a:hlink>
      <a:folHlink>
        <a:srgbClr val="FFA365"/>
      </a:folHlink>
    </a:clrScheme>
    <a:fontScheme name="Custom 1">
      <a:majorFont>
        <a:latin typeface="Cambria"/>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sample 1">
        <a:dk1>
          <a:srgbClr val="000000"/>
        </a:dk1>
        <a:lt1>
          <a:srgbClr val="FFFFFF"/>
        </a:lt1>
        <a:dk2>
          <a:srgbClr val="000798"/>
        </a:dk2>
        <a:lt2>
          <a:srgbClr val="B2B2B2"/>
        </a:lt2>
        <a:accent1>
          <a:srgbClr val="1B33E7"/>
        </a:accent1>
        <a:accent2>
          <a:srgbClr val="6699FF"/>
        </a:accent2>
        <a:accent3>
          <a:srgbClr val="FFFFFF"/>
        </a:accent3>
        <a:accent4>
          <a:srgbClr val="000000"/>
        </a:accent4>
        <a:accent5>
          <a:srgbClr val="ABADF1"/>
        </a:accent5>
        <a:accent6>
          <a:srgbClr val="5C8AE7"/>
        </a:accent6>
        <a:hlink>
          <a:srgbClr val="99CCFF"/>
        </a:hlink>
        <a:folHlink>
          <a:srgbClr val="3366CC"/>
        </a:folHlink>
      </a:clrScheme>
      <a:clrMap bg1="lt1" tx1="dk1" bg2="lt2" tx2="dk2" accent1="accent1" accent2="accent2" accent3="accent3" accent4="accent4" accent5="accent5" accent6="accent6" hlink="hlink" folHlink="folHlink"/>
    </a:extraClrScheme>
    <a:extraClrScheme>
      <a:clrScheme name="sample 2">
        <a:dk1>
          <a:srgbClr val="000000"/>
        </a:dk1>
        <a:lt1>
          <a:srgbClr val="FFFFFF"/>
        </a:lt1>
        <a:dk2>
          <a:srgbClr val="094332"/>
        </a:dk2>
        <a:lt2>
          <a:srgbClr val="B2B2B2"/>
        </a:lt2>
        <a:accent1>
          <a:srgbClr val="0D6531"/>
        </a:accent1>
        <a:accent2>
          <a:srgbClr val="39AF6E"/>
        </a:accent2>
        <a:accent3>
          <a:srgbClr val="FFFFFF"/>
        </a:accent3>
        <a:accent4>
          <a:srgbClr val="000000"/>
        </a:accent4>
        <a:accent5>
          <a:srgbClr val="AAB8AD"/>
        </a:accent5>
        <a:accent6>
          <a:srgbClr val="339E63"/>
        </a:accent6>
        <a:hlink>
          <a:srgbClr val="93E1A0"/>
        </a:hlink>
        <a:folHlink>
          <a:srgbClr val="1D834B"/>
        </a:folHlink>
      </a:clrScheme>
      <a:clrMap bg1="lt1" tx1="dk1" bg2="lt2" tx2="dk2" accent1="accent1" accent2="accent2" accent3="accent3" accent4="accent4" accent5="accent5" accent6="accent6" hlink="hlink" folHlink="folHlink"/>
    </a:extraClrScheme>
    <a:extraClrScheme>
      <a:clrScheme name="sample 3">
        <a:dk1>
          <a:srgbClr val="000000"/>
        </a:dk1>
        <a:lt1>
          <a:srgbClr val="FFFFFF"/>
        </a:lt1>
        <a:dk2>
          <a:srgbClr val="275CA3"/>
        </a:dk2>
        <a:lt2>
          <a:srgbClr val="C0C0C0"/>
        </a:lt2>
        <a:accent1>
          <a:srgbClr val="529EBC"/>
        </a:accent1>
        <a:accent2>
          <a:srgbClr val="55BEE3"/>
        </a:accent2>
        <a:accent3>
          <a:srgbClr val="FFFFFF"/>
        </a:accent3>
        <a:accent4>
          <a:srgbClr val="000000"/>
        </a:accent4>
        <a:accent5>
          <a:srgbClr val="B3CCDA"/>
        </a:accent5>
        <a:accent6>
          <a:srgbClr val="4CACCE"/>
        </a:accent6>
        <a:hlink>
          <a:srgbClr val="9FD4F1"/>
        </a:hlink>
        <a:folHlink>
          <a:srgbClr val="0099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6649</TotalTime>
  <Words>1849</Words>
  <Application>Microsoft Office PowerPoint</Application>
  <PresentationFormat>On-screen Show (4:3)</PresentationFormat>
  <Paragraphs>131</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Cambria</vt:lpstr>
      <vt:lpstr>Times New Roman</vt:lpstr>
      <vt:lpstr>Verdana</vt:lpstr>
      <vt:lpstr>Wingdings</vt:lpstr>
      <vt:lpstr>Template</vt:lpstr>
      <vt:lpstr>GIỚI THIỆU CHƯƠNG TRÌNH THỰC TẬP TỐT NGHIỆP</vt:lpstr>
      <vt:lpstr>Nội dung</vt:lpstr>
      <vt:lpstr>1- Mục đích thực tập</vt:lpstr>
      <vt:lpstr>2- Địa điểm thực tập</vt:lpstr>
      <vt:lpstr>3- Hình thức thực tập</vt:lpstr>
      <vt:lpstr>4- Bài toán thực tập</vt:lpstr>
      <vt:lpstr>Chủ đề thực tập…</vt:lpstr>
      <vt:lpstr>Chủ đề thực tập</vt:lpstr>
      <vt:lpstr>Phạm vi yêu cầu bài toán thực tập…</vt:lpstr>
      <vt:lpstr>Phạm vi yêu cầu bài toán thực tập</vt:lpstr>
      <vt:lpstr>5- Doanh nghiệp – Sinh viên – Nhà trường </vt:lpstr>
      <vt:lpstr>Vai trò của Doanh nghiệp</vt:lpstr>
      <vt:lpstr>Nhiệm vụ của Sinh viên</vt:lpstr>
      <vt:lpstr>Nhiệm vụ của Giảng viên hướng dẫn</vt:lpstr>
      <vt:lpstr>6. Các mốc thời gian thực hiện</vt:lpstr>
      <vt:lpstr>PowerPoint Presentation</vt:lpstr>
      <vt:lpstr>PowerPoint Presentation</vt:lpstr>
    </vt:vector>
  </TitlesOfParts>
  <Company>DDHSP Thai Nguyên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ĐẠI CƯƠNG</dc:title>
  <dc:subject>Tin hoc dai cuong</dc:subject>
  <dc:creator>Quý Tài</dc:creator>
  <cp:lastModifiedBy>Dell</cp:lastModifiedBy>
  <cp:revision>778</cp:revision>
  <dcterms:created xsi:type="dcterms:W3CDTF">2009-10-18T02:22:46Z</dcterms:created>
  <dcterms:modified xsi:type="dcterms:W3CDTF">2024-03-06T13:31:57Z</dcterms:modified>
</cp:coreProperties>
</file>