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4" r:id="rId6"/>
    <p:sldId id="265" r:id="rId7"/>
    <p:sldId id="260" r:id="rId8"/>
    <p:sldId id="261" r:id="rId9"/>
    <p:sldId id="266" r:id="rId10"/>
    <p:sldId id="262" r:id="rId11"/>
    <p:sldId id="263" r:id="rId12"/>
  </p:sldIdLst>
  <p:sldSz cx="6858000" cy="9144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33CC33"/>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920" autoAdjust="0"/>
  </p:normalViewPr>
  <p:slideViewPr>
    <p:cSldViewPr>
      <p:cViewPr>
        <p:scale>
          <a:sx n="100" d="100"/>
          <a:sy n="100" d="100"/>
        </p:scale>
        <p:origin x="-2844"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C24166-4CBD-4628-A093-716708688D30}" type="datetimeFigureOut">
              <a:rPr lang="zh-CN" altLang="en-US" smtClean="0"/>
              <a:t>2017/7/12</a:t>
            </a:fld>
            <a:endParaRPr lang="zh-CN" altLang="en-US"/>
          </a:p>
        </p:txBody>
      </p:sp>
      <p:sp>
        <p:nvSpPr>
          <p:cNvPr id="4" name="幻灯片图像占位符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581BE-BA95-4D71-9517-9896F596E54A}" type="slidenum">
              <a:rPr lang="zh-CN" altLang="en-US" smtClean="0"/>
              <a:t>‹#›</a:t>
            </a:fld>
            <a:endParaRPr lang="zh-CN" altLang="en-US"/>
          </a:p>
        </p:txBody>
      </p:sp>
    </p:spTree>
    <p:extLst>
      <p:ext uri="{BB962C8B-B14F-4D97-AF65-F5344CB8AC3E}">
        <p14:creationId xmlns:p14="http://schemas.microsoft.com/office/powerpoint/2010/main" val="1408395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4581BE-BA95-4D71-9517-9896F596E54A}" type="slidenum">
              <a:rPr lang="zh-CN" altLang="en-US" smtClean="0"/>
              <a:t>3</a:t>
            </a:fld>
            <a:endParaRPr lang="zh-CN" altLang="en-US"/>
          </a:p>
        </p:txBody>
      </p:sp>
    </p:spTree>
    <p:extLst>
      <p:ext uri="{BB962C8B-B14F-4D97-AF65-F5344CB8AC3E}">
        <p14:creationId xmlns:p14="http://schemas.microsoft.com/office/powerpoint/2010/main" val="2163445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14350" y="2840568"/>
            <a:ext cx="5829300" cy="1960033"/>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CAECA76-E20A-45FA-8510-2019B05FB31B}" type="datetimeFigureOut">
              <a:rPr lang="zh-CN" altLang="en-US" smtClean="0"/>
              <a:t>2017/7/12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48C458-FBF9-4888-97F1-AE7487DE5087}" type="slidenum">
              <a:rPr lang="zh-CN" altLang="en-US" smtClean="0"/>
              <a:t>‹#›</a:t>
            </a:fld>
            <a:endParaRPr lang="zh-CN" altLang="en-US"/>
          </a:p>
        </p:txBody>
      </p:sp>
    </p:spTree>
    <p:extLst>
      <p:ext uri="{BB962C8B-B14F-4D97-AF65-F5344CB8AC3E}">
        <p14:creationId xmlns:p14="http://schemas.microsoft.com/office/powerpoint/2010/main" val="1211481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AECA76-E20A-45FA-8510-2019B05FB31B}" type="datetimeFigureOut">
              <a:rPr lang="zh-CN" altLang="en-US" smtClean="0"/>
              <a:t>2017/7/12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48C458-FBF9-4888-97F1-AE7487DE5087}" type="slidenum">
              <a:rPr lang="zh-CN" altLang="en-US" smtClean="0"/>
              <a:t>‹#›</a:t>
            </a:fld>
            <a:endParaRPr lang="zh-CN" altLang="en-US"/>
          </a:p>
        </p:txBody>
      </p:sp>
    </p:spTree>
    <p:extLst>
      <p:ext uri="{BB962C8B-B14F-4D97-AF65-F5344CB8AC3E}">
        <p14:creationId xmlns:p14="http://schemas.microsoft.com/office/powerpoint/2010/main" val="167380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729037" y="488951"/>
            <a:ext cx="1157288" cy="10401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7175" y="488951"/>
            <a:ext cx="3357563" cy="10401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AECA76-E20A-45FA-8510-2019B05FB31B}" type="datetimeFigureOut">
              <a:rPr lang="zh-CN" altLang="en-US" smtClean="0"/>
              <a:t>2017/7/12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48C458-FBF9-4888-97F1-AE7487DE5087}" type="slidenum">
              <a:rPr lang="zh-CN" altLang="en-US" smtClean="0"/>
              <a:t>‹#›</a:t>
            </a:fld>
            <a:endParaRPr lang="zh-CN" altLang="en-US"/>
          </a:p>
        </p:txBody>
      </p:sp>
    </p:spTree>
    <p:extLst>
      <p:ext uri="{BB962C8B-B14F-4D97-AF65-F5344CB8AC3E}">
        <p14:creationId xmlns:p14="http://schemas.microsoft.com/office/powerpoint/2010/main" val="103653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AECA76-E20A-45FA-8510-2019B05FB31B}" type="datetimeFigureOut">
              <a:rPr lang="zh-CN" altLang="en-US" smtClean="0"/>
              <a:t>2017/7/12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48C458-FBF9-4888-97F1-AE7487DE5087}" type="slidenum">
              <a:rPr lang="zh-CN" altLang="en-US" smtClean="0"/>
              <a:t>‹#›</a:t>
            </a:fld>
            <a:endParaRPr lang="zh-CN" altLang="en-US"/>
          </a:p>
        </p:txBody>
      </p:sp>
    </p:spTree>
    <p:extLst>
      <p:ext uri="{BB962C8B-B14F-4D97-AF65-F5344CB8AC3E}">
        <p14:creationId xmlns:p14="http://schemas.microsoft.com/office/powerpoint/2010/main" val="139185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41735" y="5875867"/>
            <a:ext cx="5829300" cy="181610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CAECA76-E20A-45FA-8510-2019B05FB31B}" type="datetimeFigureOut">
              <a:rPr lang="zh-CN" altLang="en-US" smtClean="0"/>
              <a:t>2017/7/12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48C458-FBF9-4888-97F1-AE7487DE5087}" type="slidenum">
              <a:rPr lang="zh-CN" altLang="en-US" smtClean="0"/>
              <a:t>‹#›</a:t>
            </a:fld>
            <a:endParaRPr lang="zh-CN" altLang="en-US"/>
          </a:p>
        </p:txBody>
      </p:sp>
    </p:spTree>
    <p:extLst>
      <p:ext uri="{BB962C8B-B14F-4D97-AF65-F5344CB8AC3E}">
        <p14:creationId xmlns:p14="http://schemas.microsoft.com/office/powerpoint/2010/main" val="64095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CAECA76-E20A-45FA-8510-2019B05FB31B}" type="datetimeFigureOut">
              <a:rPr lang="zh-CN" altLang="en-US" smtClean="0"/>
              <a:t>2017/7/12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48C458-FBF9-4888-97F1-AE7487DE5087}" type="slidenum">
              <a:rPr lang="zh-CN" altLang="en-US" smtClean="0"/>
              <a:t>‹#›</a:t>
            </a:fld>
            <a:endParaRPr lang="zh-CN" altLang="en-US"/>
          </a:p>
        </p:txBody>
      </p:sp>
    </p:spTree>
    <p:extLst>
      <p:ext uri="{BB962C8B-B14F-4D97-AF65-F5344CB8AC3E}">
        <p14:creationId xmlns:p14="http://schemas.microsoft.com/office/powerpoint/2010/main" val="294783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2900" y="366184"/>
            <a:ext cx="6172200" cy="1524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CAECA76-E20A-45FA-8510-2019B05FB31B}" type="datetimeFigureOut">
              <a:rPr lang="zh-CN" altLang="en-US" smtClean="0"/>
              <a:t>2017/7/12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48C458-FBF9-4888-97F1-AE7487DE5087}" type="slidenum">
              <a:rPr lang="zh-CN" altLang="en-US" smtClean="0"/>
              <a:t>‹#›</a:t>
            </a:fld>
            <a:endParaRPr lang="zh-CN" altLang="en-US"/>
          </a:p>
        </p:txBody>
      </p:sp>
    </p:spTree>
    <p:extLst>
      <p:ext uri="{BB962C8B-B14F-4D97-AF65-F5344CB8AC3E}">
        <p14:creationId xmlns:p14="http://schemas.microsoft.com/office/powerpoint/2010/main" val="380876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CAECA76-E20A-45FA-8510-2019B05FB31B}" type="datetimeFigureOut">
              <a:rPr lang="zh-CN" altLang="en-US" smtClean="0"/>
              <a:t>2017/7/12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48C458-FBF9-4888-97F1-AE7487DE5087}" type="slidenum">
              <a:rPr lang="zh-CN" altLang="en-US" smtClean="0"/>
              <a:t>‹#›</a:t>
            </a:fld>
            <a:endParaRPr lang="zh-CN" altLang="en-US"/>
          </a:p>
        </p:txBody>
      </p:sp>
    </p:spTree>
    <p:extLst>
      <p:ext uri="{BB962C8B-B14F-4D97-AF65-F5344CB8AC3E}">
        <p14:creationId xmlns:p14="http://schemas.microsoft.com/office/powerpoint/2010/main" val="4211998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AECA76-E20A-45FA-8510-2019B05FB31B}" type="datetimeFigureOut">
              <a:rPr lang="zh-CN" altLang="en-US" smtClean="0"/>
              <a:t>2017/7/12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48C458-FBF9-4888-97F1-AE7487DE5087}" type="slidenum">
              <a:rPr lang="zh-CN" altLang="en-US" smtClean="0"/>
              <a:t>‹#›</a:t>
            </a:fld>
            <a:endParaRPr lang="zh-CN" altLang="en-US"/>
          </a:p>
        </p:txBody>
      </p:sp>
    </p:spTree>
    <p:extLst>
      <p:ext uri="{BB962C8B-B14F-4D97-AF65-F5344CB8AC3E}">
        <p14:creationId xmlns:p14="http://schemas.microsoft.com/office/powerpoint/2010/main" val="302075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0" y="364067"/>
            <a:ext cx="2256235" cy="154940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AECA76-E20A-45FA-8510-2019B05FB31B}" type="datetimeFigureOut">
              <a:rPr lang="zh-CN" altLang="en-US" smtClean="0"/>
              <a:t>2017/7/12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48C458-FBF9-4888-97F1-AE7487DE5087}" type="slidenum">
              <a:rPr lang="zh-CN" altLang="en-US" smtClean="0"/>
              <a:t>‹#›</a:t>
            </a:fld>
            <a:endParaRPr lang="zh-CN" altLang="en-US"/>
          </a:p>
        </p:txBody>
      </p:sp>
    </p:spTree>
    <p:extLst>
      <p:ext uri="{BB962C8B-B14F-4D97-AF65-F5344CB8AC3E}">
        <p14:creationId xmlns:p14="http://schemas.microsoft.com/office/powerpoint/2010/main" val="427540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44216" y="6400800"/>
            <a:ext cx="4114800" cy="755651"/>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AECA76-E20A-45FA-8510-2019B05FB31B}" type="datetimeFigureOut">
              <a:rPr lang="zh-CN" altLang="en-US" smtClean="0"/>
              <a:t>2017/7/12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48C458-FBF9-4888-97F1-AE7487DE5087}" type="slidenum">
              <a:rPr lang="zh-CN" altLang="en-US" smtClean="0"/>
              <a:t>‹#›</a:t>
            </a:fld>
            <a:endParaRPr lang="zh-CN" altLang="en-US"/>
          </a:p>
        </p:txBody>
      </p:sp>
    </p:spTree>
    <p:extLst>
      <p:ext uri="{BB962C8B-B14F-4D97-AF65-F5344CB8AC3E}">
        <p14:creationId xmlns:p14="http://schemas.microsoft.com/office/powerpoint/2010/main" val="404915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2CAECA76-E20A-45FA-8510-2019B05FB31B}" type="datetimeFigureOut">
              <a:rPr lang="zh-CN" altLang="en-US" smtClean="0"/>
              <a:t>2017/7/12</a:t>
            </a:fld>
            <a:endParaRPr lang="zh-CN" altLang="en-US"/>
          </a:p>
        </p:txBody>
      </p:sp>
      <p:sp>
        <p:nvSpPr>
          <p:cNvPr id="5" name="页脚占位符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2748C458-FBF9-4888-97F1-AE7487DE5087}" type="slidenum">
              <a:rPr lang="zh-CN" altLang="en-US" smtClean="0"/>
              <a:t>‹#›</a:t>
            </a:fld>
            <a:endParaRPr lang="zh-CN" altLang="en-US"/>
          </a:p>
        </p:txBody>
      </p:sp>
    </p:spTree>
    <p:extLst>
      <p:ext uri="{BB962C8B-B14F-4D97-AF65-F5344CB8AC3E}">
        <p14:creationId xmlns:p14="http://schemas.microsoft.com/office/powerpoint/2010/main" val="407685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px.avazutracking.net/api/v1/sdk/#getsdkreport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px.avazutracking.net/api/v1/sdk/#getsdkrepor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2656" y="6013608"/>
            <a:ext cx="6336704" cy="2446824"/>
          </a:xfrm>
          <a:prstGeom prst="rect">
            <a:avLst/>
          </a:prstGeom>
        </p:spPr>
        <p:txBody>
          <a:bodyPr wrap="square">
            <a:spAutoFit/>
          </a:bodyPr>
          <a:lstStyle/>
          <a:p>
            <a:pPr>
              <a:lnSpc>
                <a:spcPct val="150000"/>
              </a:lnSpc>
            </a:pPr>
            <a:r>
              <a:rPr lang="en-US" altLang="zh-CN" sz="1200" dirty="0" smtClean="0">
                <a:solidFill>
                  <a:schemeClr val="tx1"/>
                </a:solidFill>
                <a:latin typeface="微软雅黑" panose="020B0503020204020204" pitchFamily="34" charset="-122"/>
                <a:ea typeface="微软雅黑" panose="020B0503020204020204" pitchFamily="34" charset="-122"/>
              </a:rPr>
              <a:t>    This API guide is provided by </a:t>
            </a:r>
            <a:r>
              <a:rPr lang="en-US" altLang="zh-CN" sz="1200" dirty="0" err="1" smtClean="0">
                <a:solidFill>
                  <a:schemeClr val="tx1"/>
                </a:solidFill>
                <a:latin typeface="微软雅黑" panose="020B0503020204020204" pitchFamily="34" charset="-122"/>
                <a:ea typeface="微软雅黑" panose="020B0503020204020204" pitchFamily="34" charset="-122"/>
              </a:rPr>
              <a:t>Avazu</a:t>
            </a:r>
            <a:r>
              <a:rPr lang="en-US" altLang="zh-CN" sz="1200" dirty="0" smtClean="0">
                <a:solidFill>
                  <a:schemeClr val="tx1"/>
                </a:solidFill>
                <a:latin typeface="微软雅黑" panose="020B0503020204020204" pitchFamily="34" charset="-122"/>
                <a:ea typeface="微软雅黑" panose="020B0503020204020204" pitchFamily="34" charset="-122"/>
              </a:rPr>
              <a:t> Private Exchange for SDK publishers, who have specific needs in integrating APX SDK reporting data into their existing tech platforms. Here we will make detailed intros about the API usage itself as well as provide you some examples of how API calls work when interacting with </a:t>
            </a:r>
            <a:r>
              <a:rPr lang="en-US" altLang="zh-CN" sz="1200" dirty="0" err="1" smtClean="0">
                <a:solidFill>
                  <a:schemeClr val="tx1"/>
                </a:solidFill>
                <a:latin typeface="微软雅黑" panose="020B0503020204020204" pitchFamily="34" charset="-122"/>
                <a:ea typeface="微软雅黑" panose="020B0503020204020204" pitchFamily="34" charset="-122"/>
              </a:rPr>
              <a:t>Avazu’s</a:t>
            </a:r>
            <a:r>
              <a:rPr lang="en-US" altLang="zh-CN" sz="1200" dirty="0" smtClean="0">
                <a:solidFill>
                  <a:schemeClr val="tx1"/>
                </a:solidFill>
                <a:latin typeface="微软雅黑" panose="020B0503020204020204" pitchFamily="34" charset="-122"/>
                <a:ea typeface="微软雅黑" panose="020B0503020204020204" pitchFamily="34" charset="-122"/>
              </a:rPr>
              <a:t> platforms. To get started you shall get some basic understanding about REST (http://en.wikipedia.org/wiki/Representational_state_transfer) as well as be </a:t>
            </a:r>
            <a:r>
              <a:rPr lang="en-US" altLang="zh-CN" sz="1200" dirty="0" err="1" smtClean="0">
                <a:solidFill>
                  <a:schemeClr val="tx1"/>
                </a:solidFill>
                <a:latin typeface="微软雅黑" panose="020B0503020204020204" pitchFamily="34" charset="-122"/>
                <a:ea typeface="微软雅黑" panose="020B0503020204020204" pitchFamily="34" charset="-122"/>
              </a:rPr>
              <a:t>familar</a:t>
            </a:r>
            <a:r>
              <a:rPr lang="en-US" altLang="zh-CN" sz="1200" dirty="0" smtClean="0">
                <a:solidFill>
                  <a:schemeClr val="tx1"/>
                </a:solidFill>
                <a:latin typeface="微软雅黑" panose="020B0503020204020204" pitchFamily="34" charset="-122"/>
                <a:ea typeface="微软雅黑" panose="020B0503020204020204" pitchFamily="34" charset="-122"/>
              </a:rPr>
              <a:t> with JSON(http://en.wikipedia.org/wiki/Json).</a:t>
            </a:r>
            <a:r>
              <a:rPr lang="en-US" altLang="zh-CN" sz="2000" dirty="0" smtClean="0"/>
              <a:t/>
            </a:r>
            <a:br>
              <a:rPr lang="en-US" altLang="zh-CN" sz="2000" dirty="0" smtClean="0"/>
            </a:br>
            <a:endParaRPr lang="zh-CN" altLang="en-US" dirty="0"/>
          </a:p>
        </p:txBody>
      </p:sp>
      <p:sp>
        <p:nvSpPr>
          <p:cNvPr id="7" name="矩形 6"/>
          <p:cNvSpPr/>
          <p:nvPr/>
        </p:nvSpPr>
        <p:spPr>
          <a:xfrm>
            <a:off x="332656" y="5577247"/>
            <a:ext cx="6192688" cy="2908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700" b="1" dirty="0" smtClean="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Introduction</a:t>
            </a:r>
            <a:endParaRPr lang="zh-CN" altLang="en-US" b="1" dirty="0">
              <a:latin typeface="微软雅黑" panose="020B0503020204020204" pitchFamily="34" charset="-122"/>
              <a:ea typeface="微软雅黑" panose="020B0503020204020204" pitchFamily="34" charset="-122"/>
            </a:endParaRPr>
          </a:p>
        </p:txBody>
      </p:sp>
      <p:sp>
        <p:nvSpPr>
          <p:cNvPr id="8" name="矩形 7"/>
          <p:cNvSpPr/>
          <p:nvPr/>
        </p:nvSpPr>
        <p:spPr>
          <a:xfrm>
            <a:off x="260648" y="5066764"/>
            <a:ext cx="5976664" cy="369332"/>
          </a:xfrm>
          <a:prstGeom prst="rect">
            <a:avLst/>
          </a:prstGeom>
        </p:spPr>
        <p:txBody>
          <a:bodyPr wrap="square">
            <a:spAutoFit/>
          </a:bodyPr>
          <a:lstStyle/>
          <a:p>
            <a:r>
              <a:rPr lang="en-US" altLang="zh-CN" b="1" dirty="0">
                <a:latin typeface="微软雅黑" panose="020B0503020204020204" pitchFamily="34" charset="-122"/>
                <a:ea typeface="微软雅黑" panose="020B0503020204020204" pitchFamily="34" charset="-122"/>
              </a:rPr>
              <a:t>Reporting API for </a:t>
            </a:r>
            <a:r>
              <a:rPr lang="en-US" altLang="zh-CN" b="1" dirty="0" smtClean="0">
                <a:latin typeface="微软雅黑" panose="020B0503020204020204" pitchFamily="34" charset="-122"/>
                <a:ea typeface="微软雅黑" panose="020B0503020204020204" pitchFamily="34" charset="-122"/>
              </a:rPr>
              <a:t>APX SDK Publishers</a:t>
            </a:r>
            <a:endParaRPr lang="zh-CN" altLang="en-US" dirty="0">
              <a:latin typeface="微软雅黑" panose="020B0503020204020204" pitchFamily="34" charset="-122"/>
              <a:ea typeface="微软雅黑" panose="020B0503020204020204" pitchFamily="34" charset="-122"/>
            </a:endParaRPr>
          </a:p>
        </p:txBody>
      </p:sp>
      <p:pic>
        <p:nvPicPr>
          <p:cNvPr id="1026" name="Picture 2" descr="D:\企业QQ文件\2851536231\FileRecv\Logos(中英)\Logos-CN\aNative,APX,mDSP LOGOS\aNative_transpar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4744" y="971600"/>
            <a:ext cx="4572508" cy="86409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340271" y="2483768"/>
            <a:ext cx="6177458" cy="1569660"/>
          </a:xfrm>
          <a:prstGeom prst="rect">
            <a:avLst/>
          </a:prstGeom>
        </p:spPr>
        <p:txBody>
          <a:bodyPr wrap="square">
            <a:spAutoFit/>
          </a:bodyPr>
          <a:lstStyle/>
          <a:p>
            <a:pPr algn="ctr">
              <a:lnSpc>
                <a:spcPct val="200000"/>
              </a:lnSpc>
            </a:pPr>
            <a:r>
              <a:rPr lang="en-US" altLang="zh-CN" sz="2600" b="1" dirty="0" err="1" smtClean="0">
                <a:solidFill>
                  <a:srgbClr val="C00000"/>
                </a:solidFill>
                <a:latin typeface="微软雅黑" panose="020B0503020204020204" pitchFamily="34" charset="-122"/>
                <a:ea typeface="微软雅黑" panose="020B0503020204020204" pitchFamily="34" charset="-122"/>
              </a:rPr>
              <a:t>Avazu</a:t>
            </a:r>
            <a:r>
              <a:rPr lang="en-US" altLang="zh-CN" sz="2600" b="1" dirty="0" smtClean="0">
                <a:solidFill>
                  <a:srgbClr val="C00000"/>
                </a:solidFill>
                <a:latin typeface="微软雅黑" panose="020B0503020204020204" pitchFamily="34" charset="-122"/>
                <a:ea typeface="微软雅黑" panose="020B0503020204020204" pitchFamily="34" charset="-122"/>
              </a:rPr>
              <a:t> Private Exchange for </a:t>
            </a:r>
            <a:r>
              <a:rPr lang="en-US" altLang="zh-CN" sz="2600" b="1" dirty="0" err="1" smtClean="0">
                <a:solidFill>
                  <a:srgbClr val="C00000"/>
                </a:solidFill>
                <a:latin typeface="微软雅黑" panose="020B0503020204020204" pitchFamily="34" charset="-122"/>
                <a:ea typeface="微软雅黑" panose="020B0503020204020204" pitchFamily="34" charset="-122"/>
              </a:rPr>
              <a:t>aNative</a:t>
            </a:r>
            <a:r>
              <a:rPr lang="en-US" altLang="zh-CN" sz="2600" dirty="0" smtClean="0">
                <a:solidFill>
                  <a:srgbClr val="C00000"/>
                </a:solidFill>
                <a:latin typeface="微软雅黑" panose="020B0503020204020204" pitchFamily="34" charset="-122"/>
                <a:ea typeface="微软雅黑" panose="020B0503020204020204" pitchFamily="34" charset="-122"/>
              </a:rPr>
              <a:t/>
            </a:r>
            <a:br>
              <a:rPr lang="en-US" altLang="zh-CN" sz="2600" dirty="0" smtClean="0">
                <a:solidFill>
                  <a:srgbClr val="C00000"/>
                </a:solidFill>
                <a:latin typeface="微软雅黑" panose="020B0503020204020204" pitchFamily="34" charset="-122"/>
                <a:ea typeface="微软雅黑" panose="020B0503020204020204" pitchFamily="34" charset="-122"/>
              </a:rPr>
            </a:br>
            <a:r>
              <a:rPr lang="en-US" altLang="zh-CN" sz="2200" b="1" dirty="0" smtClean="0">
                <a:solidFill>
                  <a:srgbClr val="C00000"/>
                </a:solidFill>
                <a:latin typeface="微软雅黑" panose="020B0503020204020204" pitchFamily="34" charset="-122"/>
                <a:ea typeface="微软雅黑" panose="020B0503020204020204" pitchFamily="34" charset="-122"/>
              </a:rPr>
              <a:t>(Reporting API v2.0 for </a:t>
            </a:r>
            <a:r>
              <a:rPr lang="en-US" altLang="zh-CN" sz="2200" b="1" dirty="0" smtClean="0">
                <a:solidFill>
                  <a:srgbClr val="C00000"/>
                </a:solidFill>
                <a:latin typeface="微软雅黑" panose="020B0503020204020204" pitchFamily="34" charset="-122"/>
                <a:ea typeface="微软雅黑" panose="020B0503020204020204" pitchFamily="34" charset="-122"/>
              </a:rPr>
              <a:t>SDK Publishers</a:t>
            </a:r>
            <a:r>
              <a:rPr lang="zh-CN" altLang="en-US" sz="2200" b="1" dirty="0" smtClean="0">
                <a:solidFill>
                  <a:srgbClr val="C00000"/>
                </a:solidFill>
                <a:latin typeface="微软雅黑" panose="020B0503020204020204" pitchFamily="34" charset="-122"/>
                <a:ea typeface="微软雅黑" panose="020B0503020204020204" pitchFamily="34" charset="-122"/>
              </a:rPr>
              <a:t>）</a:t>
            </a:r>
            <a:endParaRPr lang="zh-CN" altLang="en-US" sz="2200" dirty="0"/>
          </a:p>
        </p:txBody>
      </p:sp>
    </p:spTree>
    <p:extLst>
      <p:ext uri="{BB962C8B-B14F-4D97-AF65-F5344CB8AC3E}">
        <p14:creationId xmlns:p14="http://schemas.microsoft.com/office/powerpoint/2010/main" val="3339126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66" y="1907704"/>
            <a:ext cx="6545652" cy="1226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60648" y="323528"/>
            <a:ext cx="5651748" cy="353943"/>
          </a:xfrm>
          <a:prstGeom prst="rect">
            <a:avLst/>
          </a:prstGeom>
        </p:spPr>
        <p:txBody>
          <a:bodyPr wrap="square">
            <a:spAutoFit/>
          </a:bodyPr>
          <a:lstStyle/>
          <a:p>
            <a:r>
              <a:rPr lang="en-US" altLang="zh-CN" sz="1700" b="1" dirty="0">
                <a:latin typeface="微软雅黑" panose="020B0503020204020204" pitchFamily="34" charset="-122"/>
                <a:ea typeface="微软雅黑" panose="020B0503020204020204" pitchFamily="34" charset="-122"/>
              </a:rPr>
              <a:t>Request Simulator </a:t>
            </a:r>
            <a:r>
              <a:rPr lang="en-US" altLang="zh-CN" sz="1700" b="1" dirty="0" smtClean="0">
                <a:latin typeface="微软雅黑" panose="020B0503020204020204" pitchFamily="34" charset="-122"/>
                <a:ea typeface="微软雅黑" panose="020B0503020204020204" pitchFamily="34" charset="-122"/>
              </a:rPr>
              <a:t> for </a:t>
            </a:r>
            <a:r>
              <a:rPr lang="en-US" altLang="zh-CN" sz="1700" b="1" dirty="0">
                <a:latin typeface="微软雅黑" panose="020B0503020204020204" pitchFamily="34" charset="-122"/>
                <a:ea typeface="微软雅黑" panose="020B0503020204020204" pitchFamily="34" charset="-122"/>
              </a:rPr>
              <a:t>demonstration purposes</a:t>
            </a:r>
            <a:r>
              <a:rPr lang="en-US" altLang="zh-CN" sz="1700" b="1" dirty="0" smtClean="0">
                <a:latin typeface="微软雅黑" panose="020B0503020204020204" pitchFamily="34" charset="-122"/>
                <a:ea typeface="微软雅黑" panose="020B0503020204020204" pitchFamily="34" charset="-122"/>
              </a:rPr>
              <a:t>:</a:t>
            </a:r>
            <a:endParaRPr lang="zh-CN" altLang="en-US" sz="1700" dirty="0">
              <a:latin typeface="微软雅黑" panose="020B0503020204020204" pitchFamily="34" charset="-122"/>
              <a:ea typeface="微软雅黑" panose="020B0503020204020204" pitchFamily="34" charset="-122"/>
            </a:endParaRPr>
          </a:p>
        </p:txBody>
      </p:sp>
      <p:sp>
        <p:nvSpPr>
          <p:cNvPr id="5" name="矩形 4"/>
          <p:cNvSpPr/>
          <p:nvPr/>
        </p:nvSpPr>
        <p:spPr>
          <a:xfrm>
            <a:off x="281955" y="827584"/>
            <a:ext cx="6381328" cy="1061829"/>
          </a:xfrm>
          <a:prstGeom prst="rect">
            <a:avLst/>
          </a:prstGeom>
        </p:spPr>
        <p:txBody>
          <a:bodyPr wrap="square">
            <a:spAutoFit/>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  Under </a:t>
            </a:r>
            <a:r>
              <a:rPr lang="en-US" altLang="zh-CN" sz="1400" dirty="0" smtClean="0">
                <a:latin typeface="微软雅黑" panose="020B0503020204020204" pitchFamily="34" charset="-122"/>
                <a:ea typeface="微软雅黑" panose="020B0503020204020204" pitchFamily="34" charset="-122"/>
                <a:hlinkClick r:id="rId3"/>
              </a:rPr>
              <a:t>http://apx.avazutracking.net/api/v1/sdk</a:t>
            </a:r>
            <a:r>
              <a:rPr lang="en-US" altLang="zh-CN" sz="1400" dirty="0">
                <a:latin typeface="微软雅黑" panose="020B0503020204020204" pitchFamily="34" charset="-122"/>
                <a:ea typeface="微软雅黑" panose="020B0503020204020204" pitchFamily="34" charset="-122"/>
                <a:hlinkClick r:id="rId3"/>
              </a:rPr>
              <a:t>/#</a:t>
            </a:r>
            <a:r>
              <a:rPr lang="en-US" altLang="zh-CN" sz="1400" dirty="0" smtClean="0">
                <a:latin typeface="微软雅黑" panose="020B0503020204020204" pitchFamily="34" charset="-122"/>
                <a:ea typeface="微软雅黑" panose="020B0503020204020204" pitchFamily="34" charset="-122"/>
                <a:hlinkClick r:id="rId3"/>
              </a:rPr>
              <a:t>getsdkreports</a:t>
            </a: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you </a:t>
            </a:r>
            <a:r>
              <a:rPr lang="en-US" altLang="zh-CN" sz="1400" dirty="0">
                <a:latin typeface="微软雅黑" panose="020B0503020204020204" pitchFamily="34" charset="-122"/>
                <a:ea typeface="微软雅黑" panose="020B0503020204020204" pitchFamily="34" charset="-122"/>
              </a:rPr>
              <a:t>will find </a:t>
            </a:r>
            <a:r>
              <a:rPr lang="en-US" altLang="zh-CN" sz="1400" dirty="0" smtClean="0">
                <a:latin typeface="微软雅黑" panose="020B0503020204020204" pitchFamily="34" charset="-122"/>
                <a:ea typeface="微软雅黑" panose="020B0503020204020204" pitchFamily="34" charset="-122"/>
              </a:rPr>
              <a:t>a request </a:t>
            </a:r>
            <a:r>
              <a:rPr lang="en-US" altLang="zh-CN" sz="1400" dirty="0">
                <a:latin typeface="微软雅黑" panose="020B0503020204020204" pitchFamily="34" charset="-122"/>
                <a:ea typeface="微软雅黑" panose="020B0503020204020204" pitchFamily="34" charset="-122"/>
              </a:rPr>
              <a:t>simulator to speed up your development process and help you </a:t>
            </a:r>
            <a:r>
              <a:rPr lang="en-US" altLang="zh-CN" sz="1400" dirty="0" smtClean="0">
                <a:latin typeface="微软雅黑" panose="020B0503020204020204" pitchFamily="34" charset="-122"/>
                <a:ea typeface="微软雅黑" panose="020B0503020204020204" pitchFamily="34" charset="-122"/>
              </a:rPr>
              <a:t>troubleshoot possible </a:t>
            </a:r>
            <a:r>
              <a:rPr lang="en-US" altLang="zh-CN" sz="1400" dirty="0">
                <a:latin typeface="微软雅黑" panose="020B0503020204020204" pitchFamily="34" charset="-122"/>
                <a:ea typeface="微软雅黑" panose="020B0503020204020204" pitchFamily="34" charset="-122"/>
              </a:rPr>
              <a:t>bugs</a:t>
            </a:r>
            <a:r>
              <a:rPr lang="en-US" altLang="zh-CN" sz="1400" dirty="0" smtClean="0">
                <a:latin typeface="微软雅黑" panose="020B0503020204020204" pitchFamily="34" charset="-122"/>
                <a:ea typeface="微软雅黑" panose="020B0503020204020204" pitchFamily="34" charset="-122"/>
              </a:rPr>
              <a:t>.</a:t>
            </a:r>
            <a:endParaRPr lang="zh-CN" alt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40" y="3203849"/>
            <a:ext cx="6291157"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4649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24" y="1554138"/>
            <a:ext cx="6764926" cy="5734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873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3708" y="395536"/>
            <a:ext cx="6293643" cy="2908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Method: </a:t>
            </a:r>
            <a:r>
              <a:rPr lang="en-US" altLang="zh-CN" b="1" dirty="0" smtClean="0">
                <a:latin typeface="微软雅黑" panose="020B0503020204020204" pitchFamily="34" charset="-122"/>
                <a:ea typeface="微软雅黑" panose="020B0503020204020204" pitchFamily="34" charset="-122"/>
              </a:rPr>
              <a:t>APX SDK Report API</a:t>
            </a:r>
            <a:endParaRPr lang="zh-CN" altLang="en-US" b="1" dirty="0">
              <a:latin typeface="微软雅黑" panose="020B0503020204020204" pitchFamily="34" charset="-122"/>
              <a:ea typeface="微软雅黑" panose="020B0503020204020204" pitchFamily="34" charset="-122"/>
            </a:endParaRPr>
          </a:p>
        </p:txBody>
      </p:sp>
      <p:sp>
        <p:nvSpPr>
          <p:cNvPr id="5" name="矩形 4"/>
          <p:cNvSpPr/>
          <p:nvPr/>
        </p:nvSpPr>
        <p:spPr>
          <a:xfrm>
            <a:off x="332656" y="683568"/>
            <a:ext cx="6293642" cy="2008242"/>
          </a:xfrm>
          <a:prstGeom prst="rect">
            <a:avLst/>
          </a:prstGeom>
        </p:spPr>
        <p:txBody>
          <a:bodyPr wrap="square">
            <a:spAutoFit/>
          </a:bodyPr>
          <a:lstStyle/>
          <a:p>
            <a:pPr>
              <a:lnSpc>
                <a:spcPct val="125000"/>
              </a:lnSpc>
            </a:pPr>
            <a:r>
              <a:rPr lang="en-US" altLang="zh-CN" sz="1700" b="1" dirty="0" smtClean="0">
                <a:latin typeface="微软雅黑" panose="020B0503020204020204" pitchFamily="34" charset="-122"/>
                <a:ea typeface="微软雅黑" panose="020B0503020204020204" pitchFamily="34" charset="-122"/>
              </a:rPr>
              <a:t>Method Address</a:t>
            </a:r>
            <a:r>
              <a:rPr lang="en-US" altLang="zh-CN" sz="1700" b="1"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hlinkClick r:id="rId2"/>
              </a:rPr>
              <a:t>http://apx.avazutracking.net/api/v1/sdk/#</a:t>
            </a:r>
            <a:r>
              <a:rPr lang="en-US" altLang="zh-CN" sz="1600" dirty="0" smtClean="0">
                <a:latin typeface="微软雅黑" panose="020B0503020204020204" pitchFamily="34" charset="-122"/>
                <a:ea typeface="微软雅黑" panose="020B0503020204020204" pitchFamily="34" charset="-122"/>
                <a:hlinkClick r:id="rId2"/>
              </a:rPr>
              <a:t>getsdkreports</a:t>
            </a:r>
            <a:endParaRPr lang="en-US" altLang="zh-CN" sz="1600" dirty="0" smtClean="0">
              <a:latin typeface="微软雅黑" panose="020B0503020204020204" pitchFamily="34" charset="-122"/>
              <a:ea typeface="微软雅黑" panose="020B0503020204020204" pitchFamily="34" charset="-122"/>
            </a:endParaRPr>
          </a:p>
          <a:p>
            <a:endParaRPr lang="en-US" altLang="zh-CN" sz="1700" b="1" dirty="0" smtClean="0">
              <a:latin typeface="微软雅黑" panose="020B0503020204020204" pitchFamily="34" charset="-122"/>
              <a:ea typeface="微软雅黑" panose="020B0503020204020204" pitchFamily="34" charset="-122"/>
            </a:endParaRPr>
          </a:p>
          <a:p>
            <a:pPr>
              <a:lnSpc>
                <a:spcPct val="125000"/>
              </a:lnSpc>
            </a:pPr>
            <a:r>
              <a:rPr lang="en-US" altLang="zh-CN" sz="1700" b="1" dirty="0" smtClean="0">
                <a:latin typeface="微软雅黑" panose="020B0503020204020204" pitchFamily="34" charset="-122"/>
                <a:ea typeface="微软雅黑" panose="020B0503020204020204" pitchFamily="34" charset="-122"/>
              </a:rPr>
              <a:t>Input Parameters:</a:t>
            </a:r>
            <a:r>
              <a:rPr lang="en-US" altLang="zh-CN" dirty="0" smtClean="0"/>
              <a:t/>
            </a:r>
            <a:br>
              <a:rPr lang="en-US" altLang="zh-CN" dirty="0" smtClean="0"/>
            </a:br>
            <a:r>
              <a:rPr lang="en-US" altLang="zh-CN" dirty="0" smtClean="0"/>
              <a:t/>
            </a:r>
            <a:br>
              <a:rPr lang="en-US" altLang="zh-CN" dirty="0" smtClean="0"/>
            </a:b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107354557"/>
              </p:ext>
            </p:extLst>
          </p:nvPr>
        </p:nvGraphicFramePr>
        <p:xfrm>
          <a:off x="404664" y="2023326"/>
          <a:ext cx="6264696" cy="7013170"/>
        </p:xfrm>
        <a:graphic>
          <a:graphicData uri="http://schemas.openxmlformats.org/drawingml/2006/table">
            <a:tbl>
              <a:tblPr firstRow="1" bandRow="1">
                <a:tableStyleId>{21E4AEA4-8DFA-4A89-87EB-49C32662AFE0}</a:tableStyleId>
              </a:tblPr>
              <a:tblGrid>
                <a:gridCol w="1440160"/>
                <a:gridCol w="2304256"/>
                <a:gridCol w="1512168"/>
                <a:gridCol w="1008112"/>
              </a:tblGrid>
              <a:tr h="285195">
                <a:tc>
                  <a:txBody>
                    <a:bodyPr/>
                    <a:lstStyle/>
                    <a:p>
                      <a:pPr>
                        <a:lnSpc>
                          <a:spcPct val="100000"/>
                        </a:lnSpc>
                      </a:pPr>
                      <a:r>
                        <a:rPr lang="en-US" altLang="zh-CN" sz="1300" dirty="0" smtClean="0">
                          <a:latin typeface="微软雅黑" panose="020B0503020204020204" pitchFamily="34" charset="-122"/>
                          <a:ea typeface="微软雅黑" panose="020B0503020204020204" pitchFamily="34" charset="-122"/>
                        </a:rPr>
                        <a:t>Parameter</a:t>
                      </a:r>
                      <a:endParaRPr lang="zh-CN" altLang="en-US" sz="130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300" dirty="0" smtClean="0">
                          <a:latin typeface="微软雅黑" panose="020B0503020204020204" pitchFamily="34" charset="-122"/>
                          <a:ea typeface="微软雅黑" panose="020B0503020204020204" pitchFamily="34" charset="-122"/>
                        </a:rPr>
                        <a:t>Description</a:t>
                      </a:r>
                      <a:endParaRPr lang="zh-CN" altLang="en-US" sz="130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300" dirty="0" smtClean="0">
                          <a:latin typeface="微软雅黑" panose="020B0503020204020204" pitchFamily="34" charset="-122"/>
                          <a:ea typeface="微软雅黑" panose="020B0503020204020204" pitchFamily="34" charset="-122"/>
                        </a:rPr>
                        <a:t>Method</a:t>
                      </a:r>
                      <a:endParaRPr lang="zh-CN" altLang="en-US" sz="130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300" dirty="0" smtClean="0">
                          <a:latin typeface="微软雅黑" panose="020B0503020204020204" pitchFamily="34" charset="-122"/>
                          <a:ea typeface="微软雅黑" panose="020B0503020204020204" pitchFamily="34" charset="-122"/>
                        </a:rPr>
                        <a:t>Required</a:t>
                      </a:r>
                      <a:endParaRPr lang="zh-CN" altLang="en-US" sz="1300" dirty="0">
                        <a:latin typeface="微软雅黑" panose="020B0503020204020204" pitchFamily="34" charset="-122"/>
                        <a:ea typeface="微软雅黑" panose="020B0503020204020204" pitchFamily="34" charset="-122"/>
                      </a:endParaRPr>
                    </a:p>
                  </a:txBody>
                  <a:tcPr/>
                </a:tc>
              </a:tr>
              <a:tr h="510349">
                <a:tc>
                  <a:txBody>
                    <a:bodyPr/>
                    <a:lstStyle/>
                    <a:p>
                      <a:pPr>
                        <a:lnSpc>
                          <a:spcPct val="100000"/>
                        </a:lnSpc>
                      </a:pP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username</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Your APX login user name.</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GET (URL) / POST (JSON)</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aseline="0" dirty="0" smtClean="0">
                          <a:latin typeface="微软雅黑" panose="020B0503020204020204" pitchFamily="34" charset="-122"/>
                          <a:ea typeface="微软雅黑" panose="020B0503020204020204" pitchFamily="34" charset="-122"/>
                        </a:rPr>
                        <a:t>YES</a:t>
                      </a:r>
                      <a:endParaRPr lang="zh-CN" altLang="en-US" sz="1400" baseline="0" dirty="0">
                        <a:latin typeface="微软雅黑" panose="020B0503020204020204" pitchFamily="34" charset="-122"/>
                        <a:ea typeface="微软雅黑" panose="020B0503020204020204" pitchFamily="34" charset="-122"/>
                      </a:endParaRPr>
                    </a:p>
                  </a:txBody>
                  <a:tcPr/>
                </a:tc>
              </a:tr>
              <a:tr h="510349">
                <a:tc>
                  <a:txBody>
                    <a:bodyPr/>
                    <a:lstStyle/>
                    <a:p>
                      <a:pPr>
                        <a:lnSpc>
                          <a:spcPct val="100000"/>
                        </a:lnSpc>
                      </a:pP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password </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Your APX login password.</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GET (URL) / POST (JSON)</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aseline="0" dirty="0" smtClean="0">
                          <a:latin typeface="微软雅黑" panose="020B0503020204020204" pitchFamily="34" charset="-122"/>
                          <a:ea typeface="微软雅黑" panose="020B0503020204020204" pitchFamily="34" charset="-122"/>
                        </a:rPr>
                        <a:t>YES</a:t>
                      </a:r>
                      <a:endParaRPr lang="zh-CN" altLang="en-US" sz="1400" baseline="0" dirty="0">
                        <a:latin typeface="微软雅黑" panose="020B0503020204020204" pitchFamily="34" charset="-122"/>
                        <a:ea typeface="微软雅黑" panose="020B0503020204020204" pitchFamily="34" charset="-122"/>
                      </a:endParaRPr>
                    </a:p>
                  </a:txBody>
                  <a:tcPr/>
                </a:tc>
              </a:tr>
              <a:tr h="930636">
                <a:tc>
                  <a:txBody>
                    <a:bodyPr/>
                    <a:lstStyle/>
                    <a:p>
                      <a:pPr>
                        <a:lnSpc>
                          <a:spcPct val="100000"/>
                        </a:lnSpc>
                      </a:pPr>
                      <a:r>
                        <a:rPr lang="en-US" altLang="zh-CN" sz="1400" b="0" i="0" kern="1200" baseline="0" dirty="0" err="1" smtClean="0">
                          <a:solidFill>
                            <a:schemeClr val="dk1"/>
                          </a:solidFill>
                          <a:effectLst/>
                          <a:latin typeface="微软雅黑" panose="020B0503020204020204" pitchFamily="34" charset="-122"/>
                          <a:ea typeface="微软雅黑" panose="020B0503020204020204" pitchFamily="34" charset="-122"/>
                          <a:cs typeface="+mn-cs"/>
                        </a:rPr>
                        <a:t>startday</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Your requested reporting start</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date in the following format:</a:t>
                      </a:r>
                      <a:b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b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YYYY-MM-DD</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GET (URL) / POST (JSON)</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aseline="0" dirty="0" smtClean="0">
                          <a:latin typeface="微软雅黑" panose="020B0503020204020204" pitchFamily="34" charset="-122"/>
                          <a:ea typeface="微软雅黑" panose="020B0503020204020204" pitchFamily="34" charset="-122"/>
                        </a:rPr>
                        <a:t>YES</a:t>
                      </a:r>
                      <a:endParaRPr lang="zh-CN" altLang="en-US" sz="1400" baseline="0" dirty="0">
                        <a:latin typeface="微软雅黑" panose="020B0503020204020204" pitchFamily="34" charset="-122"/>
                        <a:ea typeface="微软雅黑" panose="020B0503020204020204" pitchFamily="34" charset="-122"/>
                      </a:endParaRPr>
                    </a:p>
                  </a:txBody>
                  <a:tcPr/>
                </a:tc>
              </a:tr>
              <a:tr h="930636">
                <a:tc>
                  <a:txBody>
                    <a:bodyPr/>
                    <a:lstStyle/>
                    <a:p>
                      <a:pPr>
                        <a:lnSpc>
                          <a:spcPct val="100000"/>
                        </a:lnSpc>
                      </a:pPr>
                      <a:r>
                        <a:rPr lang="en-US" altLang="zh-CN" sz="1400" b="0" i="0" kern="1200" baseline="0" dirty="0" err="1" smtClean="0">
                          <a:solidFill>
                            <a:schemeClr val="dk1"/>
                          </a:solidFill>
                          <a:effectLst/>
                          <a:latin typeface="微软雅黑" panose="020B0503020204020204" pitchFamily="34" charset="-122"/>
                          <a:ea typeface="微软雅黑" panose="020B0503020204020204" pitchFamily="34" charset="-122"/>
                          <a:cs typeface="+mn-cs"/>
                        </a:rPr>
                        <a:t>endday</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Your requested reporting end date</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in the following format:</a:t>
                      </a:r>
                      <a:b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b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YYYY-MM-DD</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GET (URL) / POST (JSON)</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aseline="0" dirty="0" smtClean="0">
                          <a:latin typeface="微软雅黑" panose="020B0503020204020204" pitchFamily="34" charset="-122"/>
                          <a:ea typeface="微软雅黑" panose="020B0503020204020204" pitchFamily="34" charset="-122"/>
                        </a:rPr>
                        <a:t>YES</a:t>
                      </a:r>
                      <a:endParaRPr lang="zh-CN" altLang="en-US" sz="1400" baseline="0" dirty="0">
                        <a:latin typeface="微软雅黑" panose="020B0503020204020204" pitchFamily="34" charset="-122"/>
                        <a:ea typeface="微软雅黑" panose="020B0503020204020204" pitchFamily="34" charset="-122"/>
                      </a:endParaRPr>
                    </a:p>
                  </a:txBody>
                  <a:tcPr/>
                </a:tc>
              </a:tr>
              <a:tr h="1237424">
                <a:tc>
                  <a:txBody>
                    <a:bodyPr/>
                    <a:lstStyle/>
                    <a:p>
                      <a:pPr>
                        <a:lnSpc>
                          <a:spcPct val="100000"/>
                        </a:lnSpc>
                      </a:pPr>
                      <a:r>
                        <a:rPr lang="en-US" altLang="zh-CN" sz="1400" b="0" i="0" kern="1200" baseline="0" dirty="0" err="1" smtClean="0">
                          <a:solidFill>
                            <a:schemeClr val="dk1"/>
                          </a:solidFill>
                          <a:effectLst/>
                          <a:latin typeface="微软雅黑" panose="020B0503020204020204" pitchFamily="34" charset="-122"/>
                          <a:ea typeface="微软雅黑" panose="020B0503020204020204" pitchFamily="34" charset="-122"/>
                          <a:cs typeface="+mn-cs"/>
                        </a:rPr>
                        <a:t>groupby</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Group by your data with traffic source</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or country.</a:t>
                      </a:r>
                    </a:p>
                    <a:p>
                      <a:pPr>
                        <a:lnSpc>
                          <a:spcPct val="100000"/>
                        </a:lnSpc>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Option: </a:t>
                      </a:r>
                      <a:r>
                        <a:rPr lang="en-US" altLang="zh-CN" sz="1400" b="0" i="0" kern="1200" dirty="0" err="1" smtClean="0">
                          <a:solidFill>
                            <a:schemeClr val="dk1"/>
                          </a:solidFill>
                          <a:effectLst/>
                          <a:latin typeface="微软雅黑" panose="020B0503020204020204" pitchFamily="34" charset="-122"/>
                          <a:ea typeface="微软雅黑" panose="020B0503020204020204" pitchFamily="34" charset="-122"/>
                          <a:cs typeface="+mn-cs"/>
                        </a:rPr>
                        <a:t>trafficsource</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 or country </a:t>
                      </a:r>
                      <a:b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b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Default: </a:t>
                      </a:r>
                      <a:r>
                        <a:rPr lang="en-US" altLang="zh-CN" sz="1400" b="0" i="0" kern="1200" dirty="0" err="1" smtClean="0">
                          <a:solidFill>
                            <a:schemeClr val="dk1"/>
                          </a:solidFill>
                          <a:effectLst/>
                          <a:latin typeface="微软雅黑" panose="020B0503020204020204" pitchFamily="34" charset="-122"/>
                          <a:ea typeface="微软雅黑" panose="020B0503020204020204" pitchFamily="34" charset="-122"/>
                          <a:cs typeface="+mn-cs"/>
                        </a:rPr>
                        <a:t>trafficsource</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GET (URL) / POST (JSON)</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aseline="0" dirty="0" smtClean="0">
                          <a:latin typeface="微软雅黑" panose="020B0503020204020204" pitchFamily="34" charset="-122"/>
                          <a:ea typeface="微软雅黑" panose="020B0503020204020204" pitchFamily="34" charset="-122"/>
                        </a:rPr>
                        <a:t>YES</a:t>
                      </a:r>
                      <a:endParaRPr lang="zh-CN" altLang="en-US" sz="1400" baseline="0" dirty="0">
                        <a:latin typeface="微软雅黑" panose="020B0503020204020204" pitchFamily="34" charset="-122"/>
                        <a:ea typeface="微软雅黑" panose="020B0503020204020204" pitchFamily="34" charset="-122"/>
                      </a:endParaRPr>
                    </a:p>
                  </a:txBody>
                  <a:tcPr/>
                </a:tc>
              </a:tr>
              <a:tr h="1392201">
                <a:tc>
                  <a:txBody>
                    <a:bodyPr/>
                    <a:lstStyle/>
                    <a:p>
                      <a:pPr>
                        <a:lnSpc>
                          <a:spcPct val="100000"/>
                        </a:lnSpc>
                      </a:pPr>
                      <a:r>
                        <a:rPr lang="en-US" altLang="zh-CN" sz="1400" b="0" i="0" kern="1200" baseline="0" dirty="0" err="1" smtClean="0">
                          <a:solidFill>
                            <a:schemeClr val="dk1"/>
                          </a:solidFill>
                          <a:effectLst/>
                          <a:latin typeface="微软雅黑" panose="020B0503020204020204" pitchFamily="34" charset="-122"/>
                          <a:ea typeface="微软雅黑" panose="020B0503020204020204" pitchFamily="34" charset="-122"/>
                          <a:cs typeface="+mn-cs"/>
                        </a:rPr>
                        <a:t>trafficsourceid</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gn="l" fontAlgn="t">
                        <a:lnSpc>
                          <a:spcPct val="100000"/>
                        </a:lnSpc>
                      </a:pPr>
                      <a:r>
                        <a:rPr lang="en-US" sz="1400" dirty="0" smtClean="0">
                          <a:solidFill>
                            <a:srgbClr val="000000"/>
                          </a:solidFill>
                          <a:effectLst/>
                          <a:latin typeface="微软雅黑" panose="020B0503020204020204" pitchFamily="34" charset="-122"/>
                          <a:ea typeface="微软雅黑" panose="020B0503020204020204" pitchFamily="34" charset="-122"/>
                        </a:rPr>
                        <a:t>Specify </a:t>
                      </a:r>
                      <a:r>
                        <a:rPr lang="en-US" sz="1400" dirty="0">
                          <a:solidFill>
                            <a:srgbClr val="000000"/>
                          </a:solidFill>
                          <a:effectLst/>
                          <a:latin typeface="微软雅黑" panose="020B0503020204020204" pitchFamily="34" charset="-122"/>
                          <a:ea typeface="微软雅黑" panose="020B0503020204020204" pitchFamily="34" charset="-122"/>
                        </a:rPr>
                        <a:t>several traffic sources in your requested </a:t>
                      </a:r>
                      <a:r>
                        <a:rPr lang="en-US" sz="1400" dirty="0" smtClean="0">
                          <a:solidFill>
                            <a:srgbClr val="000000"/>
                          </a:solidFill>
                          <a:effectLst/>
                          <a:latin typeface="微软雅黑" panose="020B0503020204020204" pitchFamily="34" charset="-122"/>
                          <a:ea typeface="微软雅黑" panose="020B0503020204020204" pitchFamily="34" charset="-122"/>
                        </a:rPr>
                        <a:t>reporting</a:t>
                      </a:r>
                    </a:p>
                    <a:p>
                      <a:pPr algn="l" fontAlgn="t">
                        <a:lnSpc>
                          <a:spcPct val="100000"/>
                        </a:lnSpc>
                      </a:pPr>
                      <a:r>
                        <a:rPr lang="en-US" altLang="zh-CN" sz="1400" dirty="0" smtClean="0">
                          <a:solidFill>
                            <a:srgbClr val="000000"/>
                          </a:solidFill>
                          <a:effectLst/>
                          <a:latin typeface="微软雅黑" panose="020B0503020204020204" pitchFamily="34" charset="-122"/>
                          <a:ea typeface="微软雅黑" panose="020B0503020204020204" pitchFamily="34" charset="-122"/>
                        </a:rPr>
                        <a:t>e.g.</a:t>
                      </a:r>
                      <a:r>
                        <a:rPr lang="en-US" altLang="zh-CN" sz="1400" baseline="0" dirty="0" smtClean="0">
                          <a:solidFill>
                            <a:srgbClr val="000000"/>
                          </a:solidFill>
                          <a:effectLst/>
                          <a:latin typeface="微软雅黑" panose="020B0503020204020204" pitchFamily="34" charset="-122"/>
                          <a:ea typeface="微软雅黑" panose="020B0503020204020204" pitchFamily="34" charset="-122"/>
                        </a:rPr>
                        <a:t> : 27722,27723</a:t>
                      </a:r>
                      <a:endParaRPr lang="en-US" sz="1400" dirty="0">
                        <a:effectLst/>
                        <a:latin typeface="微软雅黑" panose="020B0503020204020204" pitchFamily="34" charset="-122"/>
                        <a:ea typeface="微软雅黑" panose="020B0503020204020204" pitchFamily="34" charset="-122"/>
                      </a:endParaRPr>
                    </a:p>
                    <a:p>
                      <a:pPr algn="l" fontAlgn="t">
                        <a:lnSpc>
                          <a:spcPct val="100000"/>
                        </a:lnSpc>
                      </a:pPr>
                      <a:r>
                        <a:rPr lang="en-US" sz="1400" dirty="0" smtClean="0">
                          <a:effectLst/>
                          <a:latin typeface="微软雅黑" panose="020B0503020204020204" pitchFamily="34" charset="-122"/>
                          <a:ea typeface="微软雅黑" panose="020B0503020204020204" pitchFamily="34" charset="-122"/>
                        </a:rPr>
                        <a:t>Default: all </a:t>
                      </a:r>
                      <a:r>
                        <a:rPr lang="en-US" sz="1400" dirty="0">
                          <a:effectLst/>
                          <a:latin typeface="微软雅黑" panose="020B0503020204020204" pitchFamily="34" charset="-122"/>
                          <a:ea typeface="微软雅黑" panose="020B0503020204020204" pitchFamily="34" charset="-122"/>
                        </a:rPr>
                        <a:t>traffic sources</a:t>
                      </a:r>
                    </a:p>
                  </a:txBody>
                  <a:tcPr marL="95250" marR="95250" marT="66675" marB="66675"/>
                </a:tc>
                <a:tc>
                  <a:txBody>
                    <a:bodyPr/>
                    <a:lstStyle/>
                    <a:p>
                      <a:pPr>
                        <a:lnSpc>
                          <a:spcPct val="100000"/>
                        </a:lnSpc>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GET (URL) / POST (JSON)</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aseline="0" dirty="0" smtClean="0">
                          <a:latin typeface="微软雅黑" panose="020B0503020204020204" pitchFamily="34" charset="-122"/>
                          <a:ea typeface="微软雅黑" panose="020B0503020204020204" pitchFamily="34" charset="-122"/>
                        </a:rPr>
                        <a:t>NO</a:t>
                      </a:r>
                      <a:endParaRPr lang="zh-CN" altLang="en-US" sz="1400" baseline="0" dirty="0">
                        <a:latin typeface="微软雅黑" panose="020B0503020204020204" pitchFamily="34" charset="-122"/>
                        <a:ea typeface="微软雅黑" panose="020B0503020204020204" pitchFamily="34" charset="-122"/>
                      </a:endParaRPr>
                    </a:p>
                  </a:txBody>
                  <a:tcPr/>
                </a:tc>
              </a:tr>
              <a:tr h="1146596">
                <a:tc>
                  <a:txBody>
                    <a:bodyPr/>
                    <a:lstStyle/>
                    <a:p>
                      <a:pPr>
                        <a:lnSpc>
                          <a:spcPct val="100000"/>
                        </a:lnSpc>
                      </a:pPr>
                      <a:r>
                        <a:rPr lang="en-US" altLang="zh-CN" sz="1400" baseline="0" dirty="0" smtClean="0">
                          <a:latin typeface="微软雅黑" panose="020B0503020204020204" pitchFamily="34" charset="-122"/>
                          <a:ea typeface="微软雅黑" panose="020B0503020204020204" pitchFamily="34" charset="-122"/>
                        </a:rPr>
                        <a:t>accumulated</a:t>
                      </a:r>
                      <a:endParaRPr lang="zh-CN" altLang="en-US" sz="1400" baseline="0" dirty="0">
                        <a:latin typeface="微软雅黑" panose="020B0503020204020204" pitchFamily="34" charset="-122"/>
                        <a:ea typeface="微软雅黑" panose="020B0503020204020204" pitchFamily="34" charset="-122"/>
                      </a:endParaRPr>
                    </a:p>
                  </a:txBody>
                  <a:tcPr/>
                </a:tc>
                <a:tc>
                  <a:txBody>
                    <a:bodyPr/>
                    <a:lstStyle/>
                    <a:p>
                      <a:pPr algn="l" fontAlgn="t">
                        <a:lnSpc>
                          <a:spcPct val="100000"/>
                        </a:lnSpc>
                      </a:pPr>
                      <a:r>
                        <a:rPr lang="en-US" altLang="zh-CN" sz="1400" i="0" kern="1200" dirty="0" smtClean="0">
                          <a:solidFill>
                            <a:schemeClr val="dk1"/>
                          </a:solidFill>
                          <a:effectLst/>
                          <a:latin typeface="微软雅黑" panose="020B0503020204020204" pitchFamily="34" charset="-122"/>
                          <a:ea typeface="微软雅黑" panose="020B0503020204020204" pitchFamily="34" charset="-122"/>
                          <a:cs typeface="+mn-cs"/>
                        </a:rPr>
                        <a:t>Whether to show the</a:t>
                      </a:r>
                      <a:r>
                        <a:rPr lang="en-US" altLang="zh-CN" sz="140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i="0" kern="1200" dirty="0" smtClean="0">
                          <a:solidFill>
                            <a:schemeClr val="dk1"/>
                          </a:solidFill>
                          <a:effectLst/>
                          <a:latin typeface="微软雅黑" panose="020B0503020204020204" pitchFamily="34" charset="-122"/>
                          <a:ea typeface="微软雅黑" panose="020B0503020204020204" pitchFamily="34" charset="-122"/>
                          <a:cs typeface="+mn-cs"/>
                        </a:rPr>
                        <a:t>data</a:t>
                      </a:r>
                      <a:r>
                        <a:rPr lang="en-US" altLang="zh-CN" sz="140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i="0" kern="1200" dirty="0" smtClean="0">
                          <a:solidFill>
                            <a:schemeClr val="dk1"/>
                          </a:solidFill>
                          <a:effectLst/>
                          <a:latin typeface="微软雅黑" panose="020B0503020204020204" pitchFamily="34" charset="-122"/>
                          <a:ea typeface="微软雅黑" panose="020B0503020204020204" pitchFamily="34" charset="-122"/>
                          <a:cs typeface="+mn-cs"/>
                        </a:rPr>
                        <a:t>by day.</a:t>
                      </a:r>
                      <a:br>
                        <a:rPr lang="en-US" altLang="zh-CN" sz="1400" i="0" kern="1200" dirty="0" smtClean="0">
                          <a:solidFill>
                            <a:schemeClr val="dk1"/>
                          </a:solidFill>
                          <a:effectLst/>
                          <a:latin typeface="微软雅黑" panose="020B0503020204020204" pitchFamily="34" charset="-122"/>
                          <a:ea typeface="微软雅黑" panose="020B0503020204020204" pitchFamily="34" charset="-122"/>
                          <a:cs typeface="+mn-cs"/>
                        </a:rPr>
                      </a:br>
                      <a:r>
                        <a:rPr lang="en-US" altLang="zh-CN" sz="1400" i="0" kern="1200" smtClean="0">
                          <a:solidFill>
                            <a:schemeClr val="dk1"/>
                          </a:solidFill>
                          <a:effectLst/>
                          <a:latin typeface="微软雅黑" panose="020B0503020204020204" pitchFamily="34" charset="-122"/>
                          <a:ea typeface="微软雅黑" panose="020B0503020204020204" pitchFamily="34" charset="-122"/>
                          <a:cs typeface="+mn-cs"/>
                        </a:rPr>
                        <a:t>Option:</a:t>
                      </a:r>
                      <a:r>
                        <a:rPr lang="en-US" altLang="zh-CN" sz="1400" i="0" kern="1200" baseline="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i="0" kern="1200" smtClean="0">
                          <a:solidFill>
                            <a:schemeClr val="dk1"/>
                          </a:solidFill>
                          <a:effectLst/>
                          <a:latin typeface="微软雅黑" panose="020B0503020204020204" pitchFamily="34" charset="-122"/>
                          <a:ea typeface="微软雅黑" panose="020B0503020204020204" pitchFamily="34" charset="-122"/>
                          <a:cs typeface="+mn-cs"/>
                        </a:rPr>
                        <a:t>true </a:t>
                      </a:r>
                      <a:r>
                        <a:rPr lang="en-US" altLang="zh-CN" sz="1400" i="0" kern="1200" dirty="0" smtClean="0">
                          <a:solidFill>
                            <a:schemeClr val="dk1"/>
                          </a:solidFill>
                          <a:effectLst/>
                          <a:latin typeface="微软雅黑" panose="020B0503020204020204" pitchFamily="34" charset="-122"/>
                          <a:ea typeface="微软雅黑" panose="020B0503020204020204" pitchFamily="34" charset="-122"/>
                          <a:cs typeface="+mn-cs"/>
                        </a:rPr>
                        <a:t>or false</a:t>
                      </a:r>
                      <a:br>
                        <a:rPr lang="en-US" altLang="zh-CN" sz="1400" i="0" kern="1200" dirty="0" smtClean="0">
                          <a:solidFill>
                            <a:schemeClr val="dk1"/>
                          </a:solidFill>
                          <a:effectLst/>
                          <a:latin typeface="微软雅黑" panose="020B0503020204020204" pitchFamily="34" charset="-122"/>
                          <a:ea typeface="微软雅黑" panose="020B0503020204020204" pitchFamily="34" charset="-122"/>
                          <a:cs typeface="+mn-cs"/>
                        </a:rPr>
                      </a:br>
                      <a:r>
                        <a:rPr lang="en-US" altLang="zh-CN" sz="1400" i="0" kern="1200" dirty="0" smtClean="0">
                          <a:solidFill>
                            <a:schemeClr val="dk1"/>
                          </a:solidFill>
                          <a:effectLst/>
                          <a:latin typeface="微软雅黑" panose="020B0503020204020204" pitchFamily="34" charset="-122"/>
                          <a:ea typeface="微软雅黑" panose="020B0503020204020204" pitchFamily="34" charset="-122"/>
                          <a:cs typeface="+mn-cs"/>
                        </a:rPr>
                        <a:t>Default: false</a:t>
                      </a:r>
                      <a:endParaRPr lang="en-US" sz="1400" dirty="0">
                        <a:effectLst/>
                        <a:latin typeface="微软雅黑" panose="020B0503020204020204" pitchFamily="34" charset="-122"/>
                        <a:ea typeface="微软雅黑" panose="020B0503020204020204" pitchFamily="34" charset="-122"/>
                      </a:endParaRPr>
                    </a:p>
                  </a:txBody>
                  <a:tcPr marL="95250" marR="95250" marT="66675" marB="6667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GET (URL) / POST (JSON)</a:t>
                      </a:r>
                      <a:endParaRPr lang="zh-CN" altLang="en-US" sz="1400" baseline="0" dirty="0" smtClean="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400" baseline="0" dirty="0" smtClean="0">
                          <a:latin typeface="微软雅黑" panose="020B0503020204020204" pitchFamily="34" charset="-122"/>
                          <a:ea typeface="微软雅黑" panose="020B0503020204020204" pitchFamily="34" charset="-122"/>
                        </a:rPr>
                        <a:t>YES</a:t>
                      </a:r>
                      <a:endParaRPr lang="zh-CN" altLang="en-US" sz="1400" baseline="0"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208689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2656" y="251520"/>
            <a:ext cx="6048672" cy="353943"/>
          </a:xfrm>
          <a:prstGeom prst="rect">
            <a:avLst/>
          </a:prstGeom>
        </p:spPr>
        <p:txBody>
          <a:bodyPr wrap="square">
            <a:spAutoFit/>
          </a:bodyPr>
          <a:lstStyle/>
          <a:p>
            <a:r>
              <a:rPr lang="en-US" altLang="zh-CN" sz="1700" b="1" dirty="0">
                <a:latin typeface="微软雅黑" panose="020B0503020204020204" pitchFamily="34" charset="-122"/>
                <a:ea typeface="微软雅黑" panose="020B0503020204020204" pitchFamily="34" charset="-122"/>
              </a:rPr>
              <a:t>Output Parameters </a:t>
            </a:r>
            <a:r>
              <a:rPr lang="en-US" altLang="zh-CN" sz="1700" b="1" dirty="0" smtClean="0">
                <a:latin typeface="微软雅黑" panose="020B0503020204020204" pitchFamily="34" charset="-122"/>
                <a:ea typeface="微软雅黑" panose="020B0503020204020204" pitchFamily="34" charset="-122"/>
              </a:rPr>
              <a:t>:</a:t>
            </a:r>
            <a:endParaRPr lang="zh-CN" altLang="en-US" sz="17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4042276481"/>
              </p:ext>
            </p:extLst>
          </p:nvPr>
        </p:nvGraphicFramePr>
        <p:xfrm>
          <a:off x="404664" y="751409"/>
          <a:ext cx="6120680" cy="8357095"/>
        </p:xfrm>
        <a:graphic>
          <a:graphicData uri="http://schemas.openxmlformats.org/drawingml/2006/table">
            <a:tbl>
              <a:tblPr firstRow="1" bandRow="1">
                <a:tableStyleId>{21E4AEA4-8DFA-4A89-87EB-49C32662AFE0}</a:tableStyleId>
              </a:tblPr>
              <a:tblGrid>
                <a:gridCol w="1584176"/>
                <a:gridCol w="2664296"/>
                <a:gridCol w="1872208"/>
              </a:tblGrid>
              <a:tr h="0">
                <a:tc>
                  <a:txBody>
                    <a:bodyPr/>
                    <a:lstStyle/>
                    <a:p>
                      <a:r>
                        <a:rPr lang="en-US" altLang="zh-CN" sz="1500" dirty="0" smtClean="0">
                          <a:latin typeface="微软雅黑" panose="020B0503020204020204" pitchFamily="34" charset="-122"/>
                          <a:ea typeface="微软雅黑" panose="020B0503020204020204" pitchFamily="34" charset="-122"/>
                        </a:rPr>
                        <a:t>Parameter</a:t>
                      </a:r>
                      <a:endParaRPr lang="zh-CN" altLang="en-US" sz="1500" dirty="0">
                        <a:latin typeface="微软雅黑" panose="020B0503020204020204" pitchFamily="34" charset="-122"/>
                        <a:ea typeface="微软雅黑" panose="020B0503020204020204" pitchFamily="34" charset="-122"/>
                      </a:endParaRPr>
                    </a:p>
                  </a:txBody>
                  <a:tcPr/>
                </a:tc>
                <a:tc>
                  <a:txBody>
                    <a:bodyPr/>
                    <a:lstStyle/>
                    <a:p>
                      <a:r>
                        <a:rPr lang="en-US" altLang="zh-CN" sz="1500" dirty="0" smtClean="0">
                          <a:latin typeface="微软雅黑" panose="020B0503020204020204" pitchFamily="34" charset="-122"/>
                          <a:ea typeface="微软雅黑" panose="020B0503020204020204" pitchFamily="34" charset="-122"/>
                        </a:rPr>
                        <a:t>Description</a:t>
                      </a:r>
                      <a:endParaRPr lang="zh-CN" altLang="en-US" sz="1500" dirty="0">
                        <a:latin typeface="微软雅黑" panose="020B0503020204020204" pitchFamily="34" charset="-122"/>
                        <a:ea typeface="微软雅黑" panose="020B0503020204020204" pitchFamily="34" charset="-122"/>
                      </a:endParaRPr>
                    </a:p>
                  </a:txBody>
                  <a:tcPr/>
                </a:tc>
                <a:tc>
                  <a:txBody>
                    <a:bodyPr/>
                    <a:lstStyle/>
                    <a:p>
                      <a:r>
                        <a:rPr lang="en-US" altLang="zh-CN" sz="1500" dirty="0" smtClean="0">
                          <a:latin typeface="微软雅黑" panose="020B0503020204020204" pitchFamily="34" charset="-122"/>
                          <a:ea typeface="微软雅黑" panose="020B0503020204020204" pitchFamily="34" charset="-122"/>
                        </a:rPr>
                        <a:t>Return</a:t>
                      </a:r>
                      <a:r>
                        <a:rPr lang="en-US" altLang="zh-CN" sz="1500" baseline="0" dirty="0" smtClean="0">
                          <a:latin typeface="微软雅黑" panose="020B0503020204020204" pitchFamily="34" charset="-122"/>
                          <a:ea typeface="微软雅黑" panose="020B0503020204020204" pitchFamily="34" charset="-122"/>
                        </a:rPr>
                        <a:t> Format</a:t>
                      </a:r>
                      <a:endParaRPr lang="zh-CN" altLang="en-US" sz="1500" dirty="0">
                        <a:latin typeface="微软雅黑" panose="020B0503020204020204" pitchFamily="34" charset="-122"/>
                        <a:ea typeface="微软雅黑" panose="020B0503020204020204" pitchFamily="34" charset="-122"/>
                      </a:endParaRPr>
                    </a:p>
                  </a:txBody>
                  <a:tcPr/>
                </a:tc>
              </a:tr>
              <a:tr h="812613">
                <a:tc>
                  <a:txBody>
                    <a:bodyPr/>
                    <a:lstStyle/>
                    <a:p>
                      <a:r>
                        <a:rPr lang="en-US" altLang="zh-CN" sz="1400" b="0" i="0" kern="1200" dirty="0" err="1" smtClean="0">
                          <a:solidFill>
                            <a:schemeClr val="dk1"/>
                          </a:solidFill>
                          <a:effectLst/>
                          <a:latin typeface="微软雅黑" panose="020B0503020204020204" pitchFamily="34" charset="-122"/>
                          <a:ea typeface="微软雅黑" panose="020B0503020204020204" pitchFamily="34" charset="-122"/>
                          <a:cs typeface="+mn-cs"/>
                        </a:rPr>
                        <a:t>trafficsourceid</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Traffic source id of the traffic sources you</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have added.</a:t>
                      </a:r>
                    </a:p>
                  </a:txBody>
                  <a:tcPr/>
                </a:tc>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Key / Value within a</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JSON Array</a:t>
                      </a:r>
                      <a:endParaRPr lang="zh-CN" altLang="en-US" sz="1400" dirty="0">
                        <a:latin typeface="微软雅黑" panose="020B0503020204020204" pitchFamily="34" charset="-122"/>
                        <a:ea typeface="微软雅黑" panose="020B0503020204020204" pitchFamily="34" charset="-122"/>
                      </a:endParaRPr>
                    </a:p>
                  </a:txBody>
                  <a:tcPr/>
                </a:tc>
              </a:tr>
              <a:tr h="792088">
                <a:tc>
                  <a:txBody>
                    <a:bodyPr/>
                    <a:lstStyle/>
                    <a:p>
                      <a:r>
                        <a:rPr lang="en-US" altLang="zh-CN" sz="1400" b="0" i="0" kern="1200" dirty="0" err="1" smtClean="0">
                          <a:solidFill>
                            <a:schemeClr val="dk1"/>
                          </a:solidFill>
                          <a:effectLst/>
                          <a:latin typeface="微软雅黑" panose="020B0503020204020204" pitchFamily="34" charset="-122"/>
                          <a:ea typeface="微软雅黑" panose="020B0503020204020204" pitchFamily="34" charset="-122"/>
                          <a:cs typeface="+mn-cs"/>
                        </a:rPr>
                        <a:t>trafficsource</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Traffic source name of the traffic sources you</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have added.</a:t>
                      </a:r>
                    </a:p>
                  </a:txBody>
                  <a:tcPr/>
                </a:tc>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Key / Value within a</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JSON Array</a:t>
                      </a:r>
                      <a:endParaRPr lang="zh-CN" altLang="en-US" sz="1400" dirty="0">
                        <a:latin typeface="微软雅黑" panose="020B0503020204020204" pitchFamily="34" charset="-122"/>
                        <a:ea typeface="微软雅黑" panose="020B0503020204020204" pitchFamily="34" charset="-122"/>
                      </a:endParaRPr>
                    </a:p>
                  </a:txBody>
                  <a:tcPr/>
                </a:tc>
              </a:tr>
              <a:tr h="648072">
                <a:tc>
                  <a:txBody>
                    <a:bodyPr/>
                    <a:lstStyle/>
                    <a:p>
                      <a:r>
                        <a:rPr lang="en-US" altLang="zh-CN" sz="1400" dirty="0" smtClean="0">
                          <a:latin typeface="微软雅黑" panose="020B0503020204020204" pitchFamily="34" charset="-122"/>
                          <a:ea typeface="微软雅黑" panose="020B0503020204020204" pitchFamily="34" charset="-122"/>
                        </a:rPr>
                        <a:t>date</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i="0" kern="1200" dirty="0" smtClean="0">
                          <a:solidFill>
                            <a:schemeClr val="dk1"/>
                          </a:solidFill>
                          <a:effectLst/>
                          <a:latin typeface="微软雅黑" panose="020B0503020204020204" pitchFamily="34" charset="-122"/>
                          <a:ea typeface="微软雅黑" panose="020B0503020204020204" pitchFamily="34" charset="-122"/>
                          <a:cs typeface="+mn-cs"/>
                        </a:rPr>
                        <a:t>Date of the report </a:t>
                      </a:r>
                      <a:r>
                        <a:rPr lang="en-US" altLang="zh-CN" sz="1400" i="0" kern="1200" baseline="0" dirty="0" smtClean="0">
                          <a:solidFill>
                            <a:schemeClr val="dk1"/>
                          </a:solidFill>
                          <a:effectLst/>
                          <a:latin typeface="微软雅黑" panose="020B0503020204020204" pitchFamily="34" charset="-122"/>
                          <a:ea typeface="微软雅黑" panose="020B0503020204020204" pitchFamily="34" charset="-122"/>
                          <a:cs typeface="+mn-cs"/>
                        </a:rPr>
                        <a:t>in the following format: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YYYYMMDD</a:t>
                      </a:r>
                      <a:r>
                        <a:rPr lang="en-US" altLang="zh-CN" sz="1800" i="0" kern="1200" dirty="0" smtClean="0">
                          <a:solidFill>
                            <a:schemeClr val="dk1"/>
                          </a:solidFill>
                          <a:effectLst/>
                          <a:latin typeface="+mn-lt"/>
                          <a:ea typeface="+mn-ea"/>
                          <a:cs typeface="+mn-cs"/>
                        </a:rPr>
                        <a:t/>
                      </a:r>
                      <a:br>
                        <a:rPr lang="en-US" altLang="zh-CN" sz="1800" i="0" kern="1200" dirty="0" smtClean="0">
                          <a:solidFill>
                            <a:schemeClr val="dk1"/>
                          </a:solidFill>
                          <a:effectLst/>
                          <a:latin typeface="+mn-lt"/>
                          <a:ea typeface="+mn-ea"/>
                          <a:cs typeface="+mn-cs"/>
                        </a:rPr>
                      </a:br>
                      <a:endPar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Key / Value within a</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JSON Array</a:t>
                      </a:r>
                      <a:endParaRPr lang="zh-CN" altLang="en-US" sz="1400" dirty="0" smtClean="0">
                        <a:latin typeface="微软雅黑" panose="020B0503020204020204" pitchFamily="34" charset="-122"/>
                        <a:ea typeface="微软雅黑" panose="020B0503020204020204" pitchFamily="34" charset="-122"/>
                      </a:endParaRPr>
                    </a:p>
                  </a:txBody>
                  <a:tcPr/>
                </a:tc>
              </a:tr>
              <a:tr h="864096">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impressions</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Amount of</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impressions during the designated date.</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Key / Value within a</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JSON Array</a:t>
                      </a:r>
                      <a:endParaRPr lang="zh-CN" altLang="en-US" sz="1400" dirty="0">
                        <a:latin typeface="微软雅黑" panose="020B0503020204020204" pitchFamily="34" charset="-122"/>
                        <a:ea typeface="微软雅黑" panose="020B0503020204020204" pitchFamily="34" charset="-122"/>
                      </a:endParaRPr>
                    </a:p>
                  </a:txBody>
                  <a:tcPr/>
                </a:tc>
              </a:tr>
              <a:tr h="864096">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revenue</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Amount of revenue during the designated date.</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Key / Value within a</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JSON Array</a:t>
                      </a:r>
                      <a:endParaRPr lang="zh-CN" altLang="en-US" sz="1400" dirty="0" smtClean="0">
                        <a:latin typeface="微软雅黑" panose="020B0503020204020204" pitchFamily="34" charset="-122"/>
                        <a:ea typeface="微软雅黑" panose="020B0503020204020204" pitchFamily="34" charset="-122"/>
                      </a:endParaRPr>
                    </a:p>
                  </a:txBody>
                  <a:tcPr/>
                </a:tc>
              </a:tr>
              <a:tr h="864096">
                <a:tc>
                  <a:txBody>
                    <a:bodyPr/>
                    <a:lstStyle/>
                    <a:p>
                      <a:r>
                        <a:rPr lang="en-US" altLang="zh-CN" sz="1400" b="0" i="0" kern="1200" dirty="0" err="1" smtClean="0">
                          <a:solidFill>
                            <a:schemeClr val="dk1"/>
                          </a:solidFill>
                          <a:effectLst/>
                          <a:latin typeface="微软雅黑" panose="020B0503020204020204" pitchFamily="34" charset="-122"/>
                          <a:ea typeface="微软雅黑" panose="020B0503020204020204" pitchFamily="34" charset="-122"/>
                          <a:cs typeface="+mn-cs"/>
                        </a:rPr>
                        <a:t>ecpm</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Revenue per 1000 impressions during the designated date.</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Key / Value within a</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JSON Array</a:t>
                      </a:r>
                      <a:endParaRPr lang="zh-CN" altLang="en-US" sz="1400" dirty="0" smtClean="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txBody>
                  <a:tcPr/>
                </a:tc>
              </a:tr>
              <a:tr h="769038">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requests</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Amount of requests during the designated date.</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Key / Value within a</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JSON Array</a:t>
                      </a:r>
                      <a:endParaRPr lang="zh-CN" altLang="en-US" sz="1400" dirty="0" smtClean="0">
                        <a:latin typeface="微软雅黑" panose="020B0503020204020204" pitchFamily="34" charset="-122"/>
                        <a:ea typeface="微软雅黑" panose="020B0503020204020204" pitchFamily="34" charset="-122"/>
                      </a:endParaRPr>
                    </a:p>
                  </a:txBody>
                  <a:tcPr/>
                </a:tc>
              </a:tr>
              <a:tr h="769038">
                <a:tc>
                  <a:txBody>
                    <a:bodyPr/>
                    <a:lstStyle/>
                    <a:p>
                      <a:r>
                        <a:rPr lang="en-US" altLang="zh-CN" sz="1400" b="0" i="0" kern="1200" dirty="0" err="1" smtClean="0">
                          <a:solidFill>
                            <a:schemeClr val="dk1"/>
                          </a:solidFill>
                          <a:effectLst/>
                          <a:latin typeface="微软雅黑" panose="020B0503020204020204" pitchFamily="34" charset="-122"/>
                          <a:ea typeface="微软雅黑" panose="020B0503020204020204" pitchFamily="34" charset="-122"/>
                          <a:cs typeface="+mn-cs"/>
                        </a:rPr>
                        <a:t>filledrequests</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Amount of filled requests during the designated date.</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Key / Value within a</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JSON Array</a:t>
                      </a:r>
                      <a:endParaRPr lang="zh-CN" altLang="en-US" sz="1400" dirty="0" smtClean="0">
                        <a:latin typeface="微软雅黑" panose="020B0503020204020204" pitchFamily="34" charset="-122"/>
                        <a:ea typeface="微软雅黑" panose="020B0503020204020204" pitchFamily="34" charset="-122"/>
                      </a:endParaRPr>
                    </a:p>
                  </a:txBody>
                  <a:tcPr/>
                </a:tc>
              </a:tr>
              <a:tr h="838950">
                <a:tc>
                  <a:txBody>
                    <a:bodyPr/>
                    <a:lstStyle/>
                    <a:p>
                      <a:r>
                        <a:rPr lang="en-US" altLang="zh-CN" sz="1400" b="0" i="0" kern="1200" dirty="0" err="1" smtClean="0">
                          <a:solidFill>
                            <a:schemeClr val="dk1"/>
                          </a:solidFill>
                          <a:effectLst/>
                          <a:latin typeface="微软雅黑" panose="020B0503020204020204" pitchFamily="34" charset="-122"/>
                          <a:ea typeface="微软雅黑" panose="020B0503020204020204" pitchFamily="34" charset="-122"/>
                          <a:cs typeface="+mn-cs"/>
                        </a:rPr>
                        <a:t>fillrate</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fontAlgn="t"/>
                      <a:r>
                        <a:rPr lang="en-US" sz="1400" dirty="0" smtClean="0">
                          <a:effectLst/>
                          <a:latin typeface="微软雅黑" panose="020B0503020204020204" pitchFamily="34" charset="-122"/>
                          <a:ea typeface="微软雅黑" panose="020B0503020204020204" pitchFamily="34" charset="-122"/>
                        </a:rPr>
                        <a:t>The </a:t>
                      </a:r>
                      <a:r>
                        <a:rPr lang="en-US" sz="1400" dirty="0">
                          <a:effectLst/>
                          <a:latin typeface="微软雅黑" panose="020B0503020204020204" pitchFamily="34" charset="-122"/>
                          <a:ea typeface="微软雅黑" panose="020B0503020204020204" pitchFamily="34" charset="-122"/>
                        </a:rPr>
                        <a:t>percentage of ad requests that were filled with an ad. </a:t>
                      </a:r>
                    </a:p>
                  </a:txBody>
                  <a:tcPr marL="95250" marR="95250" marT="66675" marB="6667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Key / Value within a</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JSON Array</a:t>
                      </a:r>
                      <a:endParaRPr lang="zh-CN" altLang="en-US" sz="1400" dirty="0" smtClean="0">
                        <a:latin typeface="微软雅黑" panose="020B0503020204020204" pitchFamily="34" charset="-122"/>
                        <a:ea typeface="微软雅黑" panose="020B0503020204020204" pitchFamily="34" charset="-122"/>
                      </a:endParaRPr>
                    </a:p>
                  </a:txBody>
                  <a:tcPr/>
                </a:tc>
              </a:tr>
              <a:tr h="386968">
                <a:tc>
                  <a:txBody>
                    <a:bodyPr/>
                    <a:lstStyle/>
                    <a:p>
                      <a:r>
                        <a:rPr lang="en-US" altLang="zh-CN" sz="1400" dirty="0" smtClean="0">
                          <a:latin typeface="微软雅黑" panose="020B0503020204020204" pitchFamily="34" charset="-122"/>
                          <a:ea typeface="微软雅黑" panose="020B0503020204020204" pitchFamily="34" charset="-122"/>
                        </a:rPr>
                        <a:t>country</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fontAlgn="t"/>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Country Code</a:t>
                      </a:r>
                    </a:p>
                  </a:txBody>
                  <a:tcPr marL="95250" marR="95250" marT="66675" marB="6667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Key / Value within a</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JSON Array</a:t>
                      </a:r>
                      <a:endParaRPr lang="zh-CN" altLang="en-US" sz="1400" dirty="0" smtClean="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248625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664" y="2627784"/>
            <a:ext cx="3429000" cy="353943"/>
          </a:xfrm>
          <a:prstGeom prst="rect">
            <a:avLst/>
          </a:prstGeom>
        </p:spPr>
        <p:txBody>
          <a:bodyPr>
            <a:spAutoFit/>
          </a:bodyPr>
          <a:lstStyle/>
          <a:p>
            <a:r>
              <a:rPr lang="en-US" altLang="zh-CN" sz="1700" b="1" dirty="0">
                <a:latin typeface="微软雅黑" panose="020B0503020204020204" pitchFamily="34" charset="-122"/>
                <a:ea typeface="微软雅黑" panose="020B0503020204020204" pitchFamily="34" charset="-122"/>
              </a:rPr>
              <a:t>Example API Responses</a:t>
            </a:r>
            <a:r>
              <a:rPr lang="en-US" altLang="zh-CN" sz="1700" b="1" dirty="0" smtClean="0">
                <a:latin typeface="微软雅黑" panose="020B0503020204020204" pitchFamily="34" charset="-122"/>
                <a:ea typeface="微软雅黑" panose="020B0503020204020204" pitchFamily="34" charset="-122"/>
              </a:rPr>
              <a:t>:</a:t>
            </a:r>
            <a:endParaRPr lang="zh-CN" altLang="en-US" sz="1700" dirty="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476672" y="3347864"/>
            <a:ext cx="4032448" cy="574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"code" : 0,</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"msg" : "success",</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"data" : {</a:t>
            </a:r>
            <a:endParaRPr kumimoji="0" lang="en-US"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"trafficsource" : "avazu test",</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"trafficsourceid" : "27722",</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"impressions" : "10000",</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"revenue" : 100,</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"ecpm" : "10.00",</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"requests" : "10000",</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"filledrequests" : "9900",</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"fillrate" : "99.00%"</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"trafficsource" : "avazu test1",</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"trafficsourceid" : "27723",</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"impressions" : "10000",</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"revenue" : 100,</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"ecpm" : "10.00",</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"requests" : "10000",</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"filledrequests" : "9900",</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"fillrate" : "99.00%"</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a:t>
            </a:r>
            <a:endParaRPr kumimoji="0" lang="zh-CN" altLang="zh-CN" sz="125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p:txBody>
      </p:sp>
      <p:sp>
        <p:nvSpPr>
          <p:cNvPr id="8" name="矩形 7"/>
          <p:cNvSpPr/>
          <p:nvPr/>
        </p:nvSpPr>
        <p:spPr>
          <a:xfrm>
            <a:off x="404664" y="107504"/>
            <a:ext cx="3429000" cy="353943"/>
          </a:xfrm>
          <a:prstGeom prst="rect">
            <a:avLst/>
          </a:prstGeom>
        </p:spPr>
        <p:txBody>
          <a:bodyPr>
            <a:spAutoFit/>
          </a:bodyPr>
          <a:lstStyle/>
          <a:p>
            <a:r>
              <a:rPr lang="en-US" altLang="zh-CN" sz="1700" b="1" dirty="0" smtClean="0">
                <a:latin typeface="微软雅黑" panose="020B0503020204020204" pitchFamily="34" charset="-122"/>
                <a:ea typeface="微软雅黑" panose="020B0503020204020204" pitchFamily="34" charset="-122"/>
              </a:rPr>
              <a:t>Response Code:</a:t>
            </a:r>
            <a:endParaRPr lang="zh-CN" altLang="en-US" sz="1700" dirty="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011801076"/>
              </p:ext>
            </p:extLst>
          </p:nvPr>
        </p:nvGraphicFramePr>
        <p:xfrm>
          <a:off x="512836" y="539552"/>
          <a:ext cx="5868491" cy="1831269"/>
        </p:xfrm>
        <a:graphic>
          <a:graphicData uri="http://schemas.openxmlformats.org/drawingml/2006/table">
            <a:tbl>
              <a:tblPr firstRow="1" bandRow="1">
                <a:tableStyleId>{21E4AEA4-8DFA-4A89-87EB-49C32662AFE0}</a:tableStyleId>
              </a:tblPr>
              <a:tblGrid>
                <a:gridCol w="900842"/>
                <a:gridCol w="4967649"/>
              </a:tblGrid>
              <a:tr h="242047">
                <a:tc>
                  <a:txBody>
                    <a:bodyPr/>
                    <a:lstStyle/>
                    <a:p>
                      <a:r>
                        <a:rPr lang="en-US" altLang="zh-CN" sz="1500" dirty="0" smtClean="0">
                          <a:latin typeface="微软雅黑" panose="020B0503020204020204" pitchFamily="34" charset="-122"/>
                          <a:ea typeface="微软雅黑" panose="020B0503020204020204" pitchFamily="34" charset="-122"/>
                        </a:rPr>
                        <a:t>Code</a:t>
                      </a:r>
                      <a:endParaRPr lang="zh-CN" altLang="en-US" sz="1500" dirty="0">
                        <a:latin typeface="微软雅黑" panose="020B0503020204020204" pitchFamily="34" charset="-122"/>
                        <a:ea typeface="微软雅黑" panose="020B0503020204020204" pitchFamily="34" charset="-122"/>
                      </a:endParaRPr>
                    </a:p>
                  </a:txBody>
                  <a:tcPr/>
                </a:tc>
                <a:tc>
                  <a:txBody>
                    <a:bodyPr/>
                    <a:lstStyle/>
                    <a:p>
                      <a:r>
                        <a:rPr lang="en-US" altLang="zh-CN" sz="1500" dirty="0" smtClean="0">
                          <a:latin typeface="微软雅黑" panose="020B0503020204020204" pitchFamily="34" charset="-122"/>
                          <a:ea typeface="微软雅黑" panose="020B0503020204020204" pitchFamily="34" charset="-122"/>
                        </a:rPr>
                        <a:t>Message </a:t>
                      </a:r>
                      <a:r>
                        <a:rPr lang="en-US" altLang="zh-CN" sz="1500" dirty="0" err="1" smtClean="0">
                          <a:latin typeface="微软雅黑" panose="020B0503020204020204" pitchFamily="34" charset="-122"/>
                          <a:ea typeface="微软雅黑" panose="020B0503020204020204" pitchFamily="34" charset="-122"/>
                        </a:rPr>
                        <a:t>Decription</a:t>
                      </a:r>
                      <a:endParaRPr lang="zh-CN" altLang="en-US" sz="1500" dirty="0">
                        <a:latin typeface="微软雅黑" panose="020B0503020204020204" pitchFamily="34" charset="-122"/>
                        <a:ea typeface="微软雅黑" panose="020B0503020204020204" pitchFamily="34" charset="-122"/>
                      </a:endParaRPr>
                    </a:p>
                  </a:txBody>
                  <a:tcPr/>
                </a:tc>
              </a:tr>
              <a:tr h="242047">
                <a:tc>
                  <a:txBody>
                    <a:bodyPr/>
                    <a:lstStyle/>
                    <a:p>
                      <a:r>
                        <a:rPr lang="en-US" altLang="zh-CN" sz="1400" dirty="0" smtClean="0">
                          <a:latin typeface="微软雅黑" panose="020B0503020204020204" pitchFamily="34" charset="-122"/>
                          <a:ea typeface="微软雅黑" panose="020B0503020204020204" pitchFamily="34" charset="-122"/>
                        </a:rPr>
                        <a:t>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Successful</a:t>
                      </a:r>
                      <a:endParaRPr lang="zh-CN" altLang="en-US" sz="1400" dirty="0">
                        <a:latin typeface="微软雅黑" panose="020B0503020204020204" pitchFamily="34" charset="-122"/>
                        <a:ea typeface="微软雅黑" panose="020B0503020204020204" pitchFamily="34" charset="-122"/>
                      </a:endParaRPr>
                    </a:p>
                  </a:txBody>
                  <a:tcPr/>
                </a:tc>
              </a:tr>
              <a:tr h="242047">
                <a:tc>
                  <a:txBody>
                    <a:bodyPr/>
                    <a:lstStyle/>
                    <a:p>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Invalid parameter</a:t>
                      </a:r>
                      <a:endParaRPr lang="zh-CN" altLang="en-US" sz="1400" dirty="0">
                        <a:latin typeface="微软雅黑" panose="020B0503020204020204" pitchFamily="34" charset="-122"/>
                        <a:ea typeface="微软雅黑" panose="020B0503020204020204" pitchFamily="34" charset="-122"/>
                      </a:endParaRPr>
                    </a:p>
                  </a:txBody>
                  <a:tcPr/>
                </a:tc>
              </a:tr>
              <a:tr h="596829">
                <a:tc>
                  <a:txBody>
                    <a:bodyPr/>
                    <a:lstStyle/>
                    <a:p>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Time format is wrong or start day is</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greater than the end</a:t>
                      </a:r>
                      <a:r>
                        <a:rPr lang="en-US" altLang="zh-CN" sz="1400" b="0" i="0" kern="1200" baseline="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day or time span of more than 7 days.</a:t>
                      </a:r>
                    </a:p>
                  </a:txBody>
                  <a:tcPr/>
                </a:tc>
              </a:tr>
              <a:tr h="242047">
                <a:tc>
                  <a:txBody>
                    <a:bodyPr/>
                    <a:lstStyle/>
                    <a:p>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b="0" i="0" kern="1200" dirty="0" smtClean="0">
                          <a:solidFill>
                            <a:schemeClr val="dk1"/>
                          </a:solidFill>
                          <a:effectLst/>
                          <a:latin typeface="微软雅黑" panose="020B0503020204020204" pitchFamily="34" charset="-122"/>
                          <a:ea typeface="微软雅黑" panose="020B0503020204020204" pitchFamily="34" charset="-122"/>
                          <a:cs typeface="+mn-cs"/>
                        </a:rPr>
                        <a:t>Username or password is wrong.</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
        <p:nvSpPr>
          <p:cNvPr id="10" name="矩形 9"/>
          <p:cNvSpPr/>
          <p:nvPr/>
        </p:nvSpPr>
        <p:spPr>
          <a:xfrm>
            <a:off x="404664" y="3059832"/>
            <a:ext cx="4561762" cy="323165"/>
          </a:xfrm>
          <a:prstGeom prst="rect">
            <a:avLst/>
          </a:prstGeom>
        </p:spPr>
        <p:txBody>
          <a:bodyPr wrap="none">
            <a:spAutoFit/>
          </a:bodyPr>
          <a:lstStyle/>
          <a:p>
            <a:r>
              <a:rPr lang="en-US" altLang="zh-CN" sz="1500" b="1" dirty="0">
                <a:latin typeface="微软雅黑" panose="020B0503020204020204" pitchFamily="34" charset="-122"/>
                <a:ea typeface="微软雅黑" panose="020B0503020204020204" pitchFamily="34" charset="-122"/>
              </a:rPr>
              <a:t>Group by </a:t>
            </a:r>
            <a:r>
              <a:rPr lang="en-US" altLang="zh-CN" sz="1500" b="1" dirty="0" err="1" smtClean="0">
                <a:latin typeface="微软雅黑" panose="020B0503020204020204" pitchFamily="34" charset="-122"/>
                <a:ea typeface="微软雅黑" panose="020B0503020204020204" pitchFamily="34" charset="-122"/>
              </a:rPr>
              <a:t>trafficsource</a:t>
            </a:r>
            <a:r>
              <a:rPr lang="en-US" altLang="zh-CN" sz="1500" b="1" dirty="0" smtClean="0">
                <a:latin typeface="微软雅黑" panose="020B0503020204020204" pitchFamily="34" charset="-122"/>
                <a:ea typeface="微软雅黑" panose="020B0503020204020204" pitchFamily="34" charset="-122"/>
              </a:rPr>
              <a:t> if accumulated is true</a:t>
            </a:r>
            <a:endParaRPr lang="en-US" altLang="zh-CN" sz="15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915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2656" y="251520"/>
            <a:ext cx="5688632" cy="369332"/>
          </a:xfrm>
          <a:prstGeom prst="rect">
            <a:avLst/>
          </a:prstGeom>
        </p:spPr>
        <p:txBody>
          <a:bodyPr wrap="square">
            <a:spAutoFit/>
          </a:bodyPr>
          <a:lstStyle/>
          <a:p>
            <a:r>
              <a:rPr lang="en-US" altLang="zh-CN" b="1" dirty="0">
                <a:latin typeface="微软雅黑" panose="020B0503020204020204" pitchFamily="34" charset="-122"/>
                <a:ea typeface="微软雅黑" panose="020B0503020204020204" pitchFamily="34" charset="-122"/>
              </a:rPr>
              <a:t>Group by </a:t>
            </a:r>
            <a:r>
              <a:rPr lang="en-US" altLang="zh-CN" b="1" dirty="0" err="1">
                <a:latin typeface="微软雅黑" panose="020B0503020204020204" pitchFamily="34" charset="-122"/>
                <a:ea typeface="微软雅黑" panose="020B0503020204020204" pitchFamily="34" charset="-122"/>
              </a:rPr>
              <a:t>trafficsource</a:t>
            </a:r>
            <a:r>
              <a:rPr lang="en-US" altLang="zh-CN" b="1" dirty="0">
                <a:latin typeface="微软雅黑" panose="020B0503020204020204" pitchFamily="34" charset="-122"/>
                <a:ea typeface="微软雅黑" panose="020B0503020204020204" pitchFamily="34" charset="-122"/>
              </a:rPr>
              <a:t> if </a:t>
            </a:r>
            <a:r>
              <a:rPr lang="en-US" altLang="zh-CN" b="1" dirty="0" smtClean="0">
                <a:latin typeface="微软雅黑" panose="020B0503020204020204" pitchFamily="34" charset="-122"/>
                <a:ea typeface="微软雅黑" panose="020B0503020204020204" pitchFamily="34" charset="-122"/>
              </a:rPr>
              <a:t>accumulated is false</a:t>
            </a:r>
            <a:endParaRPr lang="en-US" altLang="zh-CN" b="1" dirty="0">
              <a:latin typeface="微软雅黑" panose="020B0503020204020204" pitchFamily="34" charset="-122"/>
              <a:ea typeface="微软雅黑" panose="020B0503020204020204" pitchFamily="34" charset="-122"/>
            </a:endParaRPr>
          </a:p>
        </p:txBody>
      </p:sp>
      <p:sp>
        <p:nvSpPr>
          <p:cNvPr id="5" name="矩形 4"/>
          <p:cNvSpPr/>
          <p:nvPr/>
        </p:nvSpPr>
        <p:spPr>
          <a:xfrm>
            <a:off x="476672" y="727299"/>
            <a:ext cx="3429000" cy="8381205"/>
          </a:xfrm>
          <a:prstGeom prst="rect">
            <a:avLst/>
          </a:prstGeom>
        </p:spPr>
        <p:txBody>
          <a:bodyPr>
            <a:spAutoFit/>
          </a:bodyPr>
          <a:lstStyle/>
          <a:p>
            <a:pPr lvl="0" fontAlgn="base">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"code" : 0,</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"msg" : "success",</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"data" : {</a:t>
            </a:r>
            <a:endPar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endParaRPr>
          </a:p>
          <a:p>
            <a:pPr lvl="0" eaLnBrk="0" fontAlgn="base" hangingPunct="0">
              <a:lnSpc>
                <a:spcPct val="125000"/>
              </a:lnSpc>
              <a:spcBef>
                <a:spcPct val="0"/>
              </a:spcBef>
              <a:spcAft>
                <a:spcPct val="0"/>
              </a:spcAft>
            </a:pP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date</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20170706</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"trafficsource" : "avazu test",</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"trafficsourceid" : "27722",</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"impressions" : “</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2</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0000",</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"revenue" : </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2</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00,</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"ecpm" : "10.00",</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"requests" : "10000",</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"filledrequests" : "9900",</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"fillrate" : "99.00%"</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a:t>
            </a:r>
          </a:p>
          <a:p>
            <a:pPr lvl="0" eaLnBrk="0" fontAlgn="base" hangingPunct="0">
              <a:lnSpc>
                <a:spcPct val="125000"/>
              </a:lnSpc>
              <a:spcBef>
                <a:spcPct val="0"/>
              </a:spcBef>
              <a:spcAft>
                <a:spcPct val="0"/>
              </a:spcAft>
            </a:pP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endParaRPr>
          </a:p>
          <a:p>
            <a:pPr lvl="0" eaLnBrk="0" fontAlgn="base" hangingPunct="0">
              <a:lnSpc>
                <a:spcPct val="125000"/>
              </a:lnSpc>
              <a:spcBef>
                <a:spcPct val="0"/>
              </a:spcBef>
              <a:spcAft>
                <a:spcPct val="0"/>
              </a:spcAft>
            </a:pP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date</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20170706</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"trafficsource" : "avazu test</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1</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"trafficsourceid" : "2772</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3</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"impressions" : "10000",</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"revenue" : 100,</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"ecpm" : "10.00",</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"requests" : "10000",</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"filledrequests" : "9900",</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"fillrate" : "99.00%"</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a:t>
            </a:r>
            <a:endParaRPr lang="zh-CN" altLang="zh-CN" sz="1200" dirty="0" smtClean="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en-US" altLang="zh-CN" sz="1200" dirty="0" smtClean="0">
                <a:solidFill>
                  <a:srgbClr val="339933"/>
                </a:solidFill>
                <a:latin typeface="微软雅黑" panose="020B0503020204020204" pitchFamily="34" charset="-122"/>
                <a:ea typeface="微软雅黑" panose="020B0503020204020204" pitchFamily="34" charset="-122"/>
              </a:rPr>
              <a:t>    </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endParaRPr>
          </a:p>
          <a:p>
            <a:pPr lvl="0" eaLnBrk="0" fontAlgn="base" hangingPunct="0">
              <a:lnSpc>
                <a:spcPct val="125000"/>
              </a:lnSpc>
              <a:spcBef>
                <a:spcPct val="0"/>
              </a:spcBef>
              <a:spcAft>
                <a:spcPct val="0"/>
              </a:spcAft>
            </a:pP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date</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 : </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20170705</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"trafficsource" : "avazu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test",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"trafficsourceid" :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2772</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2</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"impressions" : “</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2</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"revenue" : </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2</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"ecpm" : "10.00",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"requests"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"filledrequests"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"fillrate"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endParaRPr>
          </a:p>
        </p:txBody>
      </p:sp>
    </p:spTree>
    <p:extLst>
      <p:ext uri="{BB962C8B-B14F-4D97-AF65-F5344CB8AC3E}">
        <p14:creationId xmlns:p14="http://schemas.microsoft.com/office/powerpoint/2010/main" val="198954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7677" y="251519"/>
            <a:ext cx="3429000" cy="2844368"/>
          </a:xfrm>
          <a:prstGeom prst="rect">
            <a:avLst/>
          </a:prstGeom>
        </p:spPr>
        <p:txBody>
          <a:bodyPr>
            <a:spAutoFit/>
          </a:bodyPr>
          <a:lstStyle/>
          <a:p>
            <a:pPr lvl="0" eaLnBrk="0" fontAlgn="base" hangingPunct="0">
              <a:lnSpc>
                <a:spcPct val="125000"/>
              </a:lnSpc>
              <a:spcBef>
                <a:spcPct val="0"/>
              </a:spcBef>
              <a:spcAft>
                <a:spcPct val="0"/>
              </a:spcAft>
            </a:pPr>
            <a:r>
              <a:rPr lang="en-US" altLang="zh-CN" sz="1200" dirty="0" smtClean="0">
                <a:solidFill>
                  <a:srgbClr val="339933"/>
                </a:solidFill>
                <a:latin typeface="微软雅黑" panose="020B0503020204020204" pitchFamily="34" charset="-122"/>
                <a:ea typeface="微软雅黑" panose="020B0503020204020204" pitchFamily="34" charset="-122"/>
              </a:rPr>
              <a:t>    </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endParaRPr>
          </a:p>
          <a:p>
            <a:pPr lvl="0" eaLnBrk="0" fontAlgn="base" hangingPunct="0">
              <a:lnSpc>
                <a:spcPct val="125000"/>
              </a:lnSpc>
              <a:spcBef>
                <a:spcPct val="0"/>
              </a:spcBef>
              <a:spcAft>
                <a:spcPct val="0"/>
              </a:spcAft>
            </a:pP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date</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 : </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20170705</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"trafficsource" : "avazu test1",</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"trafficsourceid" : "27723",</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"impressions"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"revenue" : 100,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"ecpm" : "10.00",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"requests"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"filledrequests"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"fillrate"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en-US" sz="1200" dirty="0"/>
          </a:p>
        </p:txBody>
      </p:sp>
      <p:sp>
        <p:nvSpPr>
          <p:cNvPr id="5" name="矩形 4"/>
          <p:cNvSpPr/>
          <p:nvPr/>
        </p:nvSpPr>
        <p:spPr>
          <a:xfrm>
            <a:off x="288032" y="3347864"/>
            <a:ext cx="6569968" cy="784830"/>
          </a:xfrm>
          <a:prstGeom prst="rect">
            <a:avLst/>
          </a:prstGeom>
        </p:spPr>
        <p:txBody>
          <a:bodyPr wrap="square">
            <a:spAutoFit/>
          </a:bodyPr>
          <a:lstStyle/>
          <a:p>
            <a:r>
              <a:rPr lang="en-US" altLang="zh-CN" sz="1500" b="1" dirty="0" smtClean="0">
                <a:latin typeface="微软雅黑" panose="020B0503020204020204" pitchFamily="34" charset="-122"/>
                <a:ea typeface="微软雅黑" panose="020B0503020204020204" pitchFamily="34" charset="-122"/>
              </a:rPr>
              <a:t>Group by </a:t>
            </a:r>
            <a:r>
              <a:rPr lang="en-US" altLang="zh-CN" sz="1500" b="1" dirty="0">
                <a:latin typeface="微软雅黑" panose="020B0503020204020204" pitchFamily="34" charset="-122"/>
                <a:ea typeface="微软雅黑" panose="020B0503020204020204" pitchFamily="34" charset="-122"/>
              </a:rPr>
              <a:t>country if </a:t>
            </a:r>
            <a:r>
              <a:rPr lang="en-US" altLang="zh-CN" sz="1500" b="1" dirty="0" smtClean="0">
                <a:latin typeface="微软雅黑" panose="020B0503020204020204" pitchFamily="34" charset="-122"/>
                <a:ea typeface="微软雅黑" panose="020B0503020204020204" pitchFamily="34" charset="-122"/>
              </a:rPr>
              <a:t>accumulated </a:t>
            </a:r>
            <a:r>
              <a:rPr lang="en-US" altLang="zh-CN" sz="1500" b="1" dirty="0">
                <a:latin typeface="微软雅黑" panose="020B0503020204020204" pitchFamily="34" charset="-122"/>
                <a:ea typeface="微软雅黑" panose="020B0503020204020204" pitchFamily="34" charset="-122"/>
              </a:rPr>
              <a:t>is true</a:t>
            </a:r>
            <a:endParaRPr lang="en-US" altLang="zh-CN" sz="1500" b="1" dirty="0" smtClean="0">
              <a:latin typeface="微软雅黑" panose="020B0503020204020204" pitchFamily="34" charset="-122"/>
              <a:ea typeface="微软雅黑" panose="020B0503020204020204" pitchFamily="34" charset="-122"/>
            </a:endParaRPr>
          </a:p>
          <a:p>
            <a:r>
              <a:rPr lang="en-US" altLang="zh-CN" sz="1500" b="1" dirty="0" smtClean="0">
                <a:latin typeface="微软雅黑" panose="020B0503020204020204" pitchFamily="34" charset="-122"/>
                <a:ea typeface="微软雅黑" panose="020B0503020204020204" pitchFamily="34" charset="-122"/>
              </a:rPr>
              <a:t> </a:t>
            </a:r>
          </a:p>
          <a:p>
            <a:r>
              <a:rPr lang="en-US" altLang="zh-CN" sz="1500" b="1" dirty="0" smtClean="0">
                <a:latin typeface="微软雅黑" panose="020B0503020204020204" pitchFamily="34" charset="-122"/>
                <a:ea typeface="微软雅黑" panose="020B0503020204020204" pitchFamily="34" charset="-122"/>
              </a:rPr>
              <a:t>1</a:t>
            </a:r>
            <a:r>
              <a:rPr lang="zh-CN" altLang="en-US" sz="1500" b="1" dirty="0" smtClean="0">
                <a:latin typeface="微软雅黑" panose="020B0503020204020204" pitchFamily="34" charset="-122"/>
                <a:ea typeface="微软雅黑" panose="020B0503020204020204" pitchFamily="34" charset="-122"/>
              </a:rPr>
              <a:t>）</a:t>
            </a:r>
            <a:r>
              <a:rPr lang="en-US" altLang="zh-CN" sz="1500" b="1" dirty="0" smtClean="0">
                <a:latin typeface="微软雅黑" panose="020B0503020204020204" pitchFamily="34" charset="-122"/>
                <a:ea typeface="微软雅黑" panose="020B0503020204020204" pitchFamily="34" charset="-122"/>
              </a:rPr>
              <a:t>All traffic sources or specify more than one source</a:t>
            </a:r>
          </a:p>
        </p:txBody>
      </p:sp>
      <p:sp>
        <p:nvSpPr>
          <p:cNvPr id="6" name="矩形 5"/>
          <p:cNvSpPr/>
          <p:nvPr/>
        </p:nvSpPr>
        <p:spPr>
          <a:xfrm>
            <a:off x="367805" y="4067944"/>
            <a:ext cx="2880320" cy="5149551"/>
          </a:xfrm>
          <a:prstGeom prst="rect">
            <a:avLst/>
          </a:prstGeom>
        </p:spPr>
        <p:txBody>
          <a:bodyPr wrap="square">
            <a:spAutoFit/>
          </a:bodyPr>
          <a:lstStyle/>
          <a:p>
            <a:pPr lvl="0" fontAlgn="base">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"code" : 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"msg" : "success",</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"data" : {</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"country" : “</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IN</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"impressions"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"revenue" : 100,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"ecpm" : "10.00",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"requests"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"filledrequests"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"fillrate"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"country" : "J</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P</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"impressions"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"revenue" : 100,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"ecpm" : "10.00",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"requests"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"filledrequests"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"fillrate"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25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1361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76672" y="484788"/>
            <a:ext cx="6049441" cy="323165"/>
          </a:xfrm>
          <a:prstGeom prst="rect">
            <a:avLst/>
          </a:prstGeom>
        </p:spPr>
        <p:txBody>
          <a:bodyPr wrap="square">
            <a:spAutoFit/>
          </a:bodyPr>
          <a:lstStyle/>
          <a:p>
            <a:r>
              <a:rPr lang="en-US" altLang="zh-CN" sz="1500" b="1" dirty="0">
                <a:latin typeface="微软雅黑" panose="020B0503020204020204" pitchFamily="34" charset="-122"/>
                <a:ea typeface="微软雅黑" panose="020B0503020204020204" pitchFamily="34" charset="-122"/>
              </a:rPr>
              <a:t>2</a:t>
            </a:r>
            <a:r>
              <a:rPr lang="zh-CN" altLang="en-US" sz="1500" b="1" dirty="0">
                <a:latin typeface="微软雅黑" panose="020B0503020204020204" pitchFamily="34" charset="-122"/>
                <a:ea typeface="微软雅黑" panose="020B0503020204020204" pitchFamily="34" charset="-122"/>
              </a:rPr>
              <a:t>）</a:t>
            </a:r>
            <a:r>
              <a:rPr lang="en-US" altLang="zh-CN" sz="1500" b="1" dirty="0">
                <a:latin typeface="微软雅黑" panose="020B0503020204020204" pitchFamily="34" charset="-122"/>
                <a:ea typeface="微软雅黑" panose="020B0503020204020204" pitchFamily="34" charset="-122"/>
              </a:rPr>
              <a:t>Specify only one traffic source</a:t>
            </a:r>
          </a:p>
        </p:txBody>
      </p:sp>
      <p:sp>
        <p:nvSpPr>
          <p:cNvPr id="6" name="Rectangle 2"/>
          <p:cNvSpPr>
            <a:spLocks noChangeArrowheads="1"/>
          </p:cNvSpPr>
          <p:nvPr/>
        </p:nvSpPr>
        <p:spPr bwMode="auto">
          <a:xfrm>
            <a:off x="585564" y="903834"/>
            <a:ext cx="5075684" cy="6892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"code" : 0,</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"msg" : "success",</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"data" : {</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"country" : "I</a:t>
            </a:r>
            <a:r>
              <a:rPr kumimoji="0" lang="en-US"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N</a:t>
            </a: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"trafficsource" : "avazu test",</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"trafficsourceid" : "27722",</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"impressions" : "10000",</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"revenue" : 100,</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"ecpm" : "10.00",</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"requests" : "10000",</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"filledrequests" : "9900",</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"fillrate" : "99.00%"</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"country" : "B</a:t>
            </a:r>
            <a:r>
              <a:rPr kumimoji="0" lang="en-US"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R</a:t>
            </a: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"trafficsource" : "avazu test",</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"trafficsourceid" : "27722",</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"impressions" : "10000",</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"revenue" : 100,</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"ecpm" : "10.00",</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"requests" : "10000",</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"filledrequests" : "9900",</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"fillrate" : "99.00%",</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    }</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cs typeface="Consolas" pitchFamily="49" charset="0"/>
              </a:rPr>
              <a:t>}</a:t>
            </a:r>
            <a:endParaRPr kumimoji="0" lang="zh-CN" altLang="zh-CN" sz="1200" b="0" i="0" u="none" strike="noStrike" cap="none" normalizeH="0" baseline="0" dirty="0" smtClean="0">
              <a:ln>
                <a:noFill/>
              </a:ln>
              <a:solidFill>
                <a:srgbClr val="339933"/>
              </a:solidFill>
              <a:effectLst/>
              <a:latin typeface="微软雅黑" panose="020B0503020204020204" pitchFamily="34" charset="-122"/>
              <a:ea typeface="微软雅黑" panose="020B0503020204020204" pitchFamily="34" charset="-122"/>
            </a:endParaRPr>
          </a:p>
        </p:txBody>
      </p:sp>
      <p:sp>
        <p:nvSpPr>
          <p:cNvPr id="2" name="矩形 1"/>
          <p:cNvSpPr/>
          <p:nvPr/>
        </p:nvSpPr>
        <p:spPr>
          <a:xfrm>
            <a:off x="548680" y="8035642"/>
            <a:ext cx="5472608" cy="784830"/>
          </a:xfrm>
          <a:prstGeom prst="rect">
            <a:avLst/>
          </a:prstGeom>
        </p:spPr>
        <p:txBody>
          <a:bodyPr wrap="square">
            <a:spAutoFit/>
          </a:bodyPr>
          <a:lstStyle/>
          <a:p>
            <a:r>
              <a:rPr lang="en-US" altLang="zh-CN" sz="1500" b="1" dirty="0">
                <a:latin typeface="微软雅黑" panose="020B0503020204020204" pitchFamily="34" charset="-122"/>
                <a:ea typeface="微软雅黑" panose="020B0503020204020204" pitchFamily="34" charset="-122"/>
              </a:rPr>
              <a:t>Group by country if </a:t>
            </a:r>
            <a:r>
              <a:rPr lang="en-US" altLang="zh-CN" sz="1500" b="1" dirty="0" smtClean="0">
                <a:latin typeface="微软雅黑" panose="020B0503020204020204" pitchFamily="34" charset="-122"/>
                <a:ea typeface="微软雅黑" panose="020B0503020204020204" pitchFamily="34" charset="-122"/>
              </a:rPr>
              <a:t>accumulated </a:t>
            </a:r>
            <a:r>
              <a:rPr lang="en-US" altLang="zh-CN" sz="1500" b="1" dirty="0">
                <a:latin typeface="微软雅黑" panose="020B0503020204020204" pitchFamily="34" charset="-122"/>
                <a:ea typeface="微软雅黑" panose="020B0503020204020204" pitchFamily="34" charset="-122"/>
              </a:rPr>
              <a:t>is </a:t>
            </a:r>
            <a:r>
              <a:rPr lang="en-US" altLang="zh-CN" sz="1500" b="1" dirty="0" smtClean="0">
                <a:latin typeface="微软雅黑" panose="020B0503020204020204" pitchFamily="34" charset="-122"/>
                <a:ea typeface="微软雅黑" panose="020B0503020204020204" pitchFamily="34" charset="-122"/>
              </a:rPr>
              <a:t>false</a:t>
            </a:r>
            <a:endParaRPr lang="en-US" altLang="zh-CN" sz="1500" b="1" dirty="0">
              <a:latin typeface="微软雅黑" panose="020B0503020204020204" pitchFamily="34" charset="-122"/>
              <a:ea typeface="微软雅黑" panose="020B0503020204020204" pitchFamily="34" charset="-122"/>
            </a:endParaRPr>
          </a:p>
          <a:p>
            <a:r>
              <a:rPr lang="en-US" altLang="zh-CN" sz="1500" b="1" dirty="0">
                <a:latin typeface="微软雅黑" panose="020B0503020204020204" pitchFamily="34" charset="-122"/>
                <a:ea typeface="微软雅黑" panose="020B0503020204020204" pitchFamily="34" charset="-122"/>
              </a:rPr>
              <a:t> </a:t>
            </a:r>
          </a:p>
          <a:p>
            <a:r>
              <a:rPr lang="en-US" altLang="zh-CN" sz="1500" b="1" dirty="0">
                <a:latin typeface="微软雅黑" panose="020B0503020204020204" pitchFamily="34" charset="-122"/>
                <a:ea typeface="微软雅黑" panose="020B0503020204020204" pitchFamily="34" charset="-122"/>
              </a:rPr>
              <a:t>1</a:t>
            </a:r>
            <a:r>
              <a:rPr lang="zh-CN" altLang="en-US" sz="1500" b="1" dirty="0">
                <a:latin typeface="微软雅黑" panose="020B0503020204020204" pitchFamily="34" charset="-122"/>
                <a:ea typeface="微软雅黑" panose="020B0503020204020204" pitchFamily="34" charset="-122"/>
              </a:rPr>
              <a:t>）</a:t>
            </a:r>
            <a:r>
              <a:rPr lang="en-US" altLang="zh-CN" sz="1500" b="1" dirty="0">
                <a:latin typeface="微软雅黑" panose="020B0503020204020204" pitchFamily="34" charset="-122"/>
                <a:ea typeface="微软雅黑" panose="020B0503020204020204" pitchFamily="34" charset="-122"/>
              </a:rPr>
              <a:t>All traffic sources or specify more than one source</a:t>
            </a:r>
          </a:p>
        </p:txBody>
      </p:sp>
    </p:spTree>
    <p:extLst>
      <p:ext uri="{BB962C8B-B14F-4D97-AF65-F5344CB8AC3E}">
        <p14:creationId xmlns:p14="http://schemas.microsoft.com/office/powerpoint/2010/main" val="1968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4664" y="-36512"/>
            <a:ext cx="3429000" cy="9338647"/>
          </a:xfrm>
          <a:prstGeom prst="rect">
            <a:avLst/>
          </a:prstGeom>
        </p:spPr>
        <p:txBody>
          <a:bodyPr>
            <a:spAutoFit/>
          </a:bodyPr>
          <a:lstStyle/>
          <a:p>
            <a:pPr lvl="0" fontAlgn="base">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"code" : 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"msg" : "success",</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"data" :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endParaRPr>
          </a:p>
          <a:p>
            <a:pPr eaLnBrk="0" fontAlgn="base" hangingPunct="0">
              <a:lnSpc>
                <a:spcPct val="114000"/>
              </a:lnSpc>
              <a:spcBef>
                <a:spcPct val="0"/>
              </a:spcBef>
              <a:spcAft>
                <a:spcPct val="0"/>
              </a:spcAft>
            </a:pP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date</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20170706</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"country" :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IN</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"impressions"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"revenue" : 100,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"ecpm" : "10.00",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"requests"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"filledrequests"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"fillrate"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endParaRPr>
          </a:p>
          <a:p>
            <a:pPr lvl="0" eaLnBrk="0" fontAlgn="base" hangingPunct="0">
              <a:lnSpc>
                <a:spcPct val="114000"/>
              </a:lnSpc>
              <a:spcBef>
                <a:spcPct val="0"/>
              </a:spcBef>
              <a:spcAft>
                <a:spcPct val="0"/>
              </a:spcAft>
            </a:pP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date</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20170706</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"country" : "J</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P</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"impressions"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"revenue" : 100,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"ecpm" : "10.00",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"requests"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"filledrequests"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"fillrate"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smtClean="0">
                <a:solidFill>
                  <a:srgbClr val="339933"/>
                </a:solidFill>
                <a:latin typeface="微软雅黑" panose="020B0503020204020204" pitchFamily="34" charset="-122"/>
                <a:ea typeface="微软雅黑" panose="020B0503020204020204" pitchFamily="34" charset="-122"/>
              </a:rPr>
              <a:t>,</a:t>
            </a:r>
            <a:endPar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endParaRPr>
          </a:p>
          <a:p>
            <a:pPr lvl="0" fontAlgn="base">
              <a:lnSpc>
                <a:spcPct val="114000"/>
              </a:lnSpc>
              <a:spcBef>
                <a:spcPct val="0"/>
              </a:spcBef>
              <a:spcAft>
                <a:spcPct val="0"/>
              </a:spcAft>
            </a:pP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date</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20170705</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"country" :  "</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IN</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"impressions"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"revenue" : 100,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"ecpm" : "10.00",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"requests"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"filledrequests"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"fillrate"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endPar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endParaRPr>
          </a:p>
          <a:p>
            <a:pPr lvl="0" eaLnBrk="0" fontAlgn="base" hangingPunct="0">
              <a:lnSpc>
                <a:spcPct val="114000"/>
              </a:lnSpc>
              <a:spcBef>
                <a:spcPct val="0"/>
              </a:spcBef>
              <a:spcAft>
                <a:spcPct val="0"/>
              </a:spcAft>
            </a:pP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date</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20170705</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"country" : "J</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P</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"impressions"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"revenue" : 100,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"ecpm" : "10.00",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"requests"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"filledrequests"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"fillrate"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14000"/>
              </a:lnSpc>
              <a:spcBef>
                <a:spcPct val="0"/>
              </a:spcBef>
              <a:spcAft>
                <a:spcPct val="0"/>
              </a:spcAft>
            </a:pP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682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664" y="395536"/>
            <a:ext cx="3429000" cy="323165"/>
          </a:xfrm>
          <a:prstGeom prst="rect">
            <a:avLst/>
          </a:prstGeom>
        </p:spPr>
        <p:txBody>
          <a:bodyPr>
            <a:spAutoFit/>
          </a:bodyPr>
          <a:lstStyle/>
          <a:p>
            <a:r>
              <a:rPr lang="en-US" altLang="zh-CN" sz="1500" b="1" dirty="0">
                <a:latin typeface="微软雅黑" panose="020B0503020204020204" pitchFamily="34" charset="-122"/>
                <a:ea typeface="微软雅黑" panose="020B0503020204020204" pitchFamily="34" charset="-122"/>
              </a:rPr>
              <a:t>2</a:t>
            </a:r>
            <a:r>
              <a:rPr lang="zh-CN" altLang="en-US" sz="1500" b="1" dirty="0">
                <a:latin typeface="微软雅黑" panose="020B0503020204020204" pitchFamily="34" charset="-122"/>
                <a:ea typeface="微软雅黑" panose="020B0503020204020204" pitchFamily="34" charset="-122"/>
              </a:rPr>
              <a:t>）</a:t>
            </a:r>
            <a:r>
              <a:rPr lang="en-US" altLang="zh-CN" sz="1500" b="1" dirty="0">
                <a:latin typeface="微软雅黑" panose="020B0503020204020204" pitchFamily="34" charset="-122"/>
                <a:ea typeface="微软雅黑" panose="020B0503020204020204" pitchFamily="34" charset="-122"/>
              </a:rPr>
              <a:t>Specify only one traffic source</a:t>
            </a:r>
          </a:p>
        </p:txBody>
      </p:sp>
      <p:sp>
        <p:nvSpPr>
          <p:cNvPr id="5" name="矩形 4"/>
          <p:cNvSpPr/>
          <p:nvPr/>
        </p:nvSpPr>
        <p:spPr>
          <a:xfrm>
            <a:off x="476672" y="827584"/>
            <a:ext cx="3429000" cy="8058809"/>
          </a:xfrm>
          <a:prstGeom prst="rect">
            <a:avLst/>
          </a:prstGeom>
        </p:spPr>
        <p:txBody>
          <a:bodyPr>
            <a:spAutoFit/>
          </a:bodyPr>
          <a:lstStyle/>
          <a:p>
            <a:pPr lvl="0" fontAlgn="base">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"code" : 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"msg" : "success",</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"data" :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endParaRPr>
          </a:p>
          <a:p>
            <a:pPr eaLnBrk="0" fontAlgn="base" hangingPunct="0">
              <a:lnSpc>
                <a:spcPct val="150000"/>
              </a:lnSpc>
              <a:spcBef>
                <a:spcPct val="0"/>
              </a:spcBef>
              <a:spcAft>
                <a:spcPct val="0"/>
              </a:spcAft>
            </a:pP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date</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20170706</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"country" : "I</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N</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"trafficsource" : "avazu test",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"trafficsourceid" : "27722",</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"impressions"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"revenue" : 100,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"ecpm" : "10.00",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"requests"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"filledrequests"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"fillrate"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endParaRPr>
          </a:p>
          <a:p>
            <a:pPr lvl="0" eaLnBrk="0" fontAlgn="base" hangingPunct="0">
              <a:lnSpc>
                <a:spcPct val="150000"/>
              </a:lnSpc>
              <a:spcBef>
                <a:spcPct val="0"/>
              </a:spcBef>
              <a:spcAft>
                <a:spcPct val="0"/>
              </a:spcAft>
            </a:pP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endParaRPr>
          </a:p>
          <a:p>
            <a:pPr eaLnBrk="0" fontAlgn="base" hangingPunct="0">
              <a:lnSpc>
                <a:spcPct val="150000"/>
              </a:lnSpc>
              <a:spcBef>
                <a:spcPct val="0"/>
              </a:spcBef>
              <a:spcAft>
                <a:spcPct val="0"/>
              </a:spcAft>
            </a:pP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       </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date</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r>
              <a:rPr lang="en-US"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20170706</a:t>
            </a:r>
            <a:r>
              <a:rPr lang="zh-CN" altLang="zh-CN" sz="1200" dirty="0" smtClean="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"country" : "B</a:t>
            </a:r>
            <a:r>
              <a:rPr lang="en-US" altLang="zh-CN" sz="1200" dirty="0">
                <a:solidFill>
                  <a:srgbClr val="339933"/>
                </a:solidFill>
                <a:latin typeface="微软雅黑" panose="020B0503020204020204" pitchFamily="34" charset="-122"/>
                <a:ea typeface="微软雅黑" panose="020B0503020204020204" pitchFamily="34" charset="-122"/>
                <a:cs typeface="Consolas" pitchFamily="49" charset="0"/>
              </a:rPr>
              <a:t>R</a:t>
            </a: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"trafficsource" : "avazu test",</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"trafficsourceid" : "27722",</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"impressions"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"revenue" : 100,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"ecpm" : "10.00",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"requests" : "10000",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"filledrequests"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"fillrate" : "99.00%",</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    }</a:t>
            </a:r>
            <a:endParaRPr lang="zh-CN" altLang="zh-CN" sz="1200" dirty="0">
              <a:solidFill>
                <a:srgbClr val="339933"/>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zh-CN" sz="1200" dirty="0">
                <a:solidFill>
                  <a:srgbClr val="339933"/>
                </a:solidFill>
                <a:latin typeface="微软雅黑" panose="020B0503020204020204" pitchFamily="34" charset="-122"/>
                <a:ea typeface="微软雅黑" panose="020B0503020204020204" pitchFamily="34" charset="-122"/>
                <a:cs typeface="Consolas" pitchFamily="49" charset="0"/>
              </a:rPr>
              <a:t>}</a:t>
            </a:r>
            <a:endParaRPr lang="zh-CN" altLang="zh-CN" sz="1200" dirty="0">
              <a:solidFill>
                <a:srgbClr val="3399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27030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1004</TotalTime>
  <Words>574</Words>
  <Application>Microsoft Office PowerPoint</Application>
  <PresentationFormat>全屏显示(4:3)</PresentationFormat>
  <Paragraphs>294</Paragraphs>
  <Slides>11</Slides>
  <Notes>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Avazu Private Exchange for SDK (API for SDK Publishers）</dc:title>
  <dc:creator>吴晓艺</dc:creator>
  <cp:lastModifiedBy>吴晓艺</cp:lastModifiedBy>
  <cp:revision>39</cp:revision>
  <dcterms:created xsi:type="dcterms:W3CDTF">2017-06-29T08:37:26Z</dcterms:created>
  <dcterms:modified xsi:type="dcterms:W3CDTF">2017-07-12T08:57:18Z</dcterms:modified>
</cp:coreProperties>
</file>