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3"/>
    <p:sldId id="311" r:id="rId4"/>
    <p:sldId id="350" r:id="rId5"/>
    <p:sldId id="352" r:id="rId6"/>
    <p:sldId id="351" r:id="rId7"/>
    <p:sldId id="353" r:id="rId8"/>
    <p:sldId id="354" r:id="rId9"/>
    <p:sldId id="358" r:id="rId10"/>
    <p:sldId id="359" r:id="rId11"/>
    <p:sldId id="360" r:id="rId12"/>
    <p:sldId id="366" r:id="rId13"/>
    <p:sldId id="363" r:id="rId14"/>
    <p:sldId id="367" r:id="rId15"/>
    <p:sldId id="364" r:id="rId16"/>
    <p:sldId id="365" r:id="rId17"/>
    <p:sldId id="368" r:id="rId18"/>
    <p:sldId id="369" r:id="rId19"/>
    <p:sldId id="370" r:id="rId20"/>
    <p:sldId id="267" r:id="rId21"/>
    <p:sldId id="34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EB7B7"/>
    <a:srgbClr val="F2B800"/>
    <a:srgbClr val="71B2B9"/>
    <a:srgbClr val="71B3B9"/>
    <a:srgbClr val="1BB26B"/>
    <a:srgbClr val="23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2" y="66"/>
      </p:cViewPr>
      <p:guideLst>
        <p:guide orient="horz" pos="2160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32B6-D38A-4AC6-AF64-78218AF7B9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9371-7C95-4EB9-9E67-6921AB0E82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80" name="等腰三角形 79"/>
          <p:cNvSpPr/>
          <p:nvPr/>
        </p:nvSpPr>
        <p:spPr>
          <a:xfrm rot="10800000">
            <a:off x="4078817" y="1"/>
            <a:ext cx="3898900" cy="733425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81" name="等腰三角形 80"/>
          <p:cNvSpPr/>
          <p:nvPr/>
        </p:nvSpPr>
        <p:spPr>
          <a:xfrm>
            <a:off x="801860" y="4891712"/>
            <a:ext cx="10452813" cy="1966288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1536574" y="1693286"/>
            <a:ext cx="9131427" cy="0"/>
          </a:xfrm>
          <a:prstGeom prst="line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3" name="直接连接符 82"/>
          <p:cNvCxnSpPr/>
          <p:nvPr/>
        </p:nvCxnSpPr>
        <p:spPr>
          <a:xfrm>
            <a:off x="1494664" y="3791346"/>
            <a:ext cx="9131427" cy="0"/>
          </a:xfrm>
          <a:prstGeom prst="line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3685559" y="5443635"/>
            <a:ext cx="4685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prstClr val="white">
                    <a:lumMod val="9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2017</a:t>
            </a:r>
            <a:endParaRPr lang="zh-CN" altLang="en-US" sz="9600" dirty="0">
              <a:solidFill>
                <a:prstClr val="white">
                  <a:lumMod val="95000"/>
                </a:prst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52245" y="1996440"/>
            <a:ext cx="9215755" cy="1584960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4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536574" y="3791368"/>
            <a:ext cx="9131427" cy="3845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6934" y="1"/>
            <a:ext cx="12225867" cy="685799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6934" y="1"/>
            <a:ext cx="12225867" cy="685799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6" name="等腰三角形 15"/>
          <p:cNvSpPr/>
          <p:nvPr/>
        </p:nvSpPr>
        <p:spPr>
          <a:xfrm flipV="1">
            <a:off x="1244600" y="571"/>
            <a:ext cx="9448800" cy="497243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03849" y="1200150"/>
            <a:ext cx="10869284" cy="5233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3848" y="394656"/>
            <a:ext cx="10869283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7" name="图片 6" descr="siki绿色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3535" y="276225"/>
            <a:ext cx="22193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ebdings" panose="05030102010509060703" pitchFamily="18" charset="2"/>
        <a:buChar char=""/>
        <a:defRPr lang="zh-CN" altLang="en-US" sz="2400" b="1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2385" y="1229995"/>
            <a:ext cx="12260580" cy="3305810"/>
          </a:xfrm>
          <a:prstGeom prst="rect">
            <a:avLst/>
          </a:prstGeom>
          <a:solidFill>
            <a:srgbClr val="2EB7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" y="1996440"/>
            <a:ext cx="11657965" cy="1584960"/>
          </a:xfrm>
        </p:spPr>
        <p:txBody>
          <a:bodyPr/>
          <a:lstStyle/>
          <a:p>
            <a:r>
              <a:rPr lang="en-US" altLang="zh-CN" sz="6000" dirty="0">
                <a:latin typeface="Lato Black" panose="020F0A02020204030203" charset="0"/>
                <a:ea typeface="微软雅黑" panose="020B0503020204020204" pitchFamily="34" charset="-122"/>
              </a:rPr>
              <a:t>SiKi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直接利用Socket/TCP开发网络游戏 - C#（Unity5.6）</a:t>
            </a: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0350" y="3934460"/>
            <a:ext cx="9131300" cy="435610"/>
          </a:xfrm>
        </p:spPr>
        <p:txBody>
          <a:bodyPr/>
          <a:lstStyle/>
          <a:p>
            <a:r>
              <a:rPr lang="en-US" altLang="zh-CN" sz="2400" dirty="0" smtClean="0">
                <a:latin typeface="Berlin Sans FB Demi" panose="020E0802020502020306" charset="0"/>
                <a:ea typeface="微软雅黑" panose="020B0503020204020204" pitchFamily="34" charset="-122"/>
              </a:rPr>
              <a:t>www.sikiedu.com</a:t>
            </a:r>
            <a:endParaRPr lang="en-US" altLang="zh-CN" sz="2400" dirty="0">
              <a:latin typeface="Berlin Sans FB Demi" panose="020E0802020502020306" charset="0"/>
              <a:ea typeface="微软雅黑" panose="020B0503020204020204" pitchFamily="34" charset="-122"/>
            </a:endParaRPr>
          </a:p>
        </p:txBody>
      </p:sp>
      <p:pic>
        <p:nvPicPr>
          <p:cNvPr id="5" name="图片 4" descr="E:\网站 公司 推广 A计划 相关\图片\siki学院logo\siki绿色logo.pngsiki绿色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2495" y="256281"/>
            <a:ext cx="1968105" cy="54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+mn-ea"/>
                <a:ea typeface="+mn-ea"/>
              </a:rPr>
              <a:t>数据库的连接操作</a:t>
            </a:r>
            <a:endParaRPr 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数据库版本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MySQL5.7 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确保数据库的服务已经启动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引入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MySql.Data.dll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c#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连接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MySQL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数据库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对数据库进行增删改查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游戏服务器端开发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Server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ConnHelper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Controller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Model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DAO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游戏服务器端</a:t>
            </a:r>
            <a:r>
              <a:rPr lang="en-US" altLang="zh-CN">
                <a:latin typeface="+mn-ea"/>
                <a:ea typeface="+mn-ea"/>
              </a:rPr>
              <a:t>UML</a:t>
            </a:r>
            <a:r>
              <a:rPr lang="zh-CN" altLang="en-US">
                <a:latin typeface="+mn-ea"/>
                <a:ea typeface="+mn-ea"/>
              </a:rPr>
              <a:t>图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Server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ConnHelper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+mn-ea"/>
                <a:ea typeface="+mn-ea"/>
              </a:rPr>
              <a:t>客户端和服务器端交互流程图</a:t>
            </a:r>
            <a:endParaRPr lang="zh-CN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8235" y="2014220"/>
            <a:ext cx="640016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Unity</a:t>
            </a:r>
            <a:r>
              <a:rPr lang="zh-CN" altLang="en-US">
                <a:latin typeface="+mn-ea"/>
                <a:ea typeface="+mn-ea"/>
              </a:rPr>
              <a:t>客户端的开发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，游戏逻辑开发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人物控制，摄像机跟随，攻击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，游戏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UI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开发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登录界面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注册界面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房间列表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创建房间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UI</a:t>
            </a:r>
            <a:r>
              <a:rPr lang="zh-CN" altLang="en-US">
                <a:latin typeface="+mn-ea"/>
                <a:ea typeface="+mn-ea"/>
              </a:rPr>
              <a:t>框架的导入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、导入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SKUIFramework.unitypackage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游戏客户端架构图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7425" y="1887855"/>
            <a:ext cx="786765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数据库设计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1,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第一张表用户信息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User  id  username  password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2,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数据表，用来存放玩家的战绩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Result id userid totalCount winCount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3266501" y="1867535"/>
            <a:ext cx="5738495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71B3B9"/>
                </a:solidFill>
                <a:latin typeface="Lato Black" panose="020F0A02020204030203" charset="0"/>
                <a:ea typeface="华文仿宋" panose="02010600040101010101" pitchFamily="2" charset="-122"/>
                <a:sym typeface="微软雅黑" panose="020B0503020204020204" pitchFamily="34" charset="-122"/>
              </a:rPr>
              <a:t>www.sikiedu.com</a:t>
            </a:r>
            <a:endParaRPr lang="en-US" sz="3200" dirty="0">
              <a:solidFill>
                <a:srgbClr val="71B3B9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3266548" y="3695839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9332384" y="3748225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9205384" y="3202125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-254625">
            <a:off x="3234480" y="3815535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欢迎关注</a:t>
            </a:r>
            <a:r>
              <a:rPr lang="en-US" altLang="zh-CN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siki</a:t>
            </a:r>
            <a:r>
              <a:rPr lang="zh-CN" altLang="en-US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学院微信公众号！</a:t>
            </a:r>
            <a:endParaRPr lang="zh-CN" altLang="en-US" sz="320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401860" y="5343663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www.sikiedu.com</a:t>
            </a:r>
            <a:endParaRPr lang="zh-CN" altLang="en-US" sz="1400" dirty="0" smtClean="0">
              <a:solidFill>
                <a:srgbClr val="FFFFFF"/>
              </a:solidFill>
              <a:latin typeface="Bell MT" panose="02020503060305020303" pitchFamily="18" charset="0"/>
              <a:ea typeface="华文仿宋" panose="02010600040101010101" pitchFamily="2" charset="-122"/>
            </a:endParaRPr>
          </a:p>
        </p:txBody>
      </p:sp>
      <p:pic>
        <p:nvPicPr>
          <p:cNvPr id="2" name="图片 1" descr="请关注微信公众号sikiedu 接收最新Unity视频教程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810" y="4351020"/>
            <a:ext cx="1564005" cy="1564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学前必读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，学习需要的知识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TCP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基础知识（在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C#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编程第三季网络章节可以在公众号回复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100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获取）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	MySQL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基础知识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可以在线观看http://www.sikiedu.com/my/course/4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8)</a:t>
            </a:r>
            <a:endParaRPr lang="en-US" altLang="zh-CN"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	UI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框架（在线观看地址http://www.sikiedu.com/my/course/39）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上面这三个课程都可以在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计划文档中的学习路线里面下载到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，课程属于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Unity - 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计划课程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，微信公众号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图片 3" descr="请关注微信公众号sikiedu 接收最新Unity视频教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90" y="4803140"/>
            <a:ext cx="1977390" cy="19773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1348483" y="1447800"/>
            <a:ext cx="978408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71B3B9"/>
                </a:solidFill>
                <a:latin typeface="Lato Black" panose="020F0A02020204030203" charset="0"/>
                <a:ea typeface="华文仿宋" panose="02010600040101010101" pitchFamily="2" charset="-122"/>
                <a:sym typeface="微软雅黑" panose="020B0503020204020204" pitchFamily="34" charset="-122"/>
              </a:rPr>
              <a:t>SIKI</a:t>
            </a:r>
            <a:r>
              <a:rPr lang="zh-CN" altLang="en-US" sz="5400" b="1" dirty="0" smtClean="0">
                <a:solidFill>
                  <a:srgbClr val="71B3B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和广大</a:t>
            </a:r>
            <a:endParaRPr lang="zh-CN" altLang="en-US" sz="5400" b="1" dirty="0" smtClean="0">
              <a:solidFill>
                <a:srgbClr val="71B3B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5400" b="1" dirty="0" smtClean="0">
                <a:solidFill>
                  <a:srgbClr val="71B3B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独立游戏开发者</a:t>
            </a:r>
            <a:r>
              <a:rPr lang="zh-CN" altLang="en-US" sz="5400" b="1" dirty="0">
                <a:solidFill>
                  <a:srgbClr val="71B3B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携手共创未来！</a:t>
            </a:r>
            <a:endParaRPr lang="zh-CN" altLang="en-US" sz="3200" dirty="0">
              <a:solidFill>
                <a:srgbClr val="71B3B9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3266548" y="3695839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9332384" y="3748225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9205384" y="3202125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-254625">
            <a:off x="3150660" y="3684725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THANKS</a:t>
            </a:r>
            <a:endParaRPr lang="zh-CN" altLang="en-US" sz="800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401860" y="5343663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www.sikiedu.com</a:t>
            </a:r>
            <a:endParaRPr lang="zh-CN" altLang="en-US" sz="1400" dirty="0" smtClean="0">
              <a:solidFill>
                <a:srgbClr val="FFFFFF"/>
              </a:solidFill>
              <a:latin typeface="Bell MT" panose="02020503060305020303" pitchFamily="18" charset="0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TCP/IP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98040"/>
            <a:ext cx="9039860" cy="4343400"/>
          </a:xfrm>
        </p:spPr>
        <p:txBody>
          <a:bodyPr/>
          <a:p>
            <a:pPr marL="0" indent="0">
              <a:buNone/>
            </a:pP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55" y="1981200"/>
            <a:ext cx="6162040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端口号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6810" y="1986280"/>
            <a:ext cx="4343400" cy="2886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77795" y="5241290"/>
            <a:ext cx="851217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一般知名端口号在0~1023之间，而我们经常使用的自定义/动态分配的端口号则一般在49152~65535之间。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TCP</a:t>
            </a:r>
            <a:r>
              <a:rPr lang="zh-CN" altLang="en-US">
                <a:latin typeface="+mn-ea"/>
                <a:ea typeface="+mn-ea"/>
              </a:rPr>
              <a:t>三次握手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0610" y="1962785"/>
            <a:ext cx="285305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TCP</a:t>
            </a:r>
            <a:r>
              <a:rPr lang="zh-CN" altLang="en-US">
                <a:latin typeface="+mn-ea"/>
                <a:ea typeface="+mn-ea"/>
              </a:rPr>
              <a:t>服务器端和客户端代码实现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，同步方式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Accept Connect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Receive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，异步方式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BeginAccept EndAccept Connect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BeginReceive EndReceive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粘包分包问题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粘包和分包是利用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Socket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TCP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协议下内部的优化机制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，什么是粘包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，什么是分包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字节转换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，字符串转成字节数组 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System.Text.Encoding.UTF8.GetBytes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								GetString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Int32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转成字节数组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BitConverter.GetBytes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							ToXX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数据的发送和接收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带数据长度，如何发送数据和接收数据？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5.xml><?xml version="1.0" encoding="utf-8"?>
<p:tagLst xmlns:p="http://schemas.openxmlformats.org/presentationml/2006/main">
  <p:tag name="MH" val="20150922141555"/>
  <p:tag name="MH_LIBRARY" val="GRAPHIC"/>
  <p:tag name="MH_ORDER" val="Freeform 2"/>
</p:tagLst>
</file>

<file path=ppt/tags/tag36.xml><?xml version="1.0" encoding="utf-8"?>
<p:tagLst xmlns:p="http://schemas.openxmlformats.org/presentationml/2006/main">
  <p:tag name="MH" val="20150922141555"/>
  <p:tag name="MH_LIBRARY" val="GRAPHIC"/>
  <p:tag name="MH_ORDER" val="Freeform 3"/>
</p:tagLst>
</file>

<file path=ppt/tags/tag37.xml><?xml version="1.0" encoding="utf-8"?>
<p:tagLst xmlns:p="http://schemas.openxmlformats.org/presentationml/2006/main">
  <p:tag name="MH" val="20150922141555"/>
  <p:tag name="MH_LIBRARY" val="GRAPHIC"/>
  <p:tag name="MH_ORDER" val="Freeform 4"/>
</p:tagLst>
</file>

<file path=ppt/tags/tag38.xml><?xml version="1.0" encoding="utf-8"?>
<p:tagLst xmlns:p="http://schemas.openxmlformats.org/presentationml/2006/main">
  <p:tag name="MH" val="20150922141555"/>
  <p:tag name="MH_LIBRARY" val="GRAPHIC"/>
  <p:tag name="MH_ORDER" val="文本框 5"/>
</p:tagLst>
</file>

<file path=ppt/tags/tag39.xml><?xml version="1.0" encoding="utf-8"?>
<p:tagLst xmlns:p="http://schemas.openxmlformats.org/presentationml/2006/main">
  <p:tag name="MH" val="20150922141555"/>
  <p:tag name="MH_LIBRARY" val="GRAPHIC"/>
  <p:tag name="MH_ORDER" val="文本框 6"/>
</p:tagLst>
</file>

<file path=ppt/tags/tag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0.xml><?xml version="1.0" encoding="utf-8"?>
<p:tagLst xmlns:p="http://schemas.openxmlformats.org/presentationml/2006/main">
  <p:tag name="MH" val="20150922141555"/>
  <p:tag name="MH_LIBRARY" val="GRAPHIC"/>
  <p:tag name="MH_ORDER" val="Freeform 2"/>
</p:tagLst>
</file>

<file path=ppt/tags/tag41.xml><?xml version="1.0" encoding="utf-8"?>
<p:tagLst xmlns:p="http://schemas.openxmlformats.org/presentationml/2006/main">
  <p:tag name="MH" val="20150922141555"/>
  <p:tag name="MH_LIBRARY" val="GRAPHIC"/>
  <p:tag name="MH_ORDER" val="Freeform 3"/>
</p:tagLst>
</file>

<file path=ppt/tags/tag42.xml><?xml version="1.0" encoding="utf-8"?>
<p:tagLst xmlns:p="http://schemas.openxmlformats.org/presentationml/2006/main">
  <p:tag name="MH" val="20150922141555"/>
  <p:tag name="MH_LIBRARY" val="GRAPHIC"/>
  <p:tag name="MH_ORDER" val="Freeform 4"/>
</p:tagLst>
</file>

<file path=ppt/tags/tag43.xml><?xml version="1.0" encoding="utf-8"?>
<p:tagLst xmlns:p="http://schemas.openxmlformats.org/presentationml/2006/main">
  <p:tag name="MH" val="20150922141555"/>
  <p:tag name="MH_LIBRARY" val="GRAPHIC"/>
  <p:tag name="MH_ORDER" val="文本框 5"/>
</p:tagLst>
</file>

<file path=ppt/tags/tag44.xml><?xml version="1.0" encoding="utf-8"?>
<p:tagLst xmlns:p="http://schemas.openxmlformats.org/presentationml/2006/main">
  <p:tag name="MH" val="20150922141555"/>
  <p:tag name="MH_LIBRARY" val="GRAPHIC"/>
  <p:tag name="MH_ORDER" val="文本框 6"/>
</p:tagLst>
</file>

<file path=ppt/tags/tag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heme/theme1.xml><?xml version="1.0" encoding="utf-8"?>
<a:theme xmlns:a="http://schemas.openxmlformats.org/drawingml/2006/main" name="A000120140530A99PPBG">
  <a:themeElements>
    <a:clrScheme name="自定义 63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EB7B7"/>
      </a:accent1>
      <a:accent2>
        <a:srgbClr val="2FBF84"/>
      </a:accent2>
      <a:accent3>
        <a:srgbClr val="9BA207"/>
      </a:accent3>
      <a:accent4>
        <a:srgbClr val="FFBE16"/>
      </a:accent4>
      <a:accent5>
        <a:srgbClr val="FF7F41"/>
      </a:accent5>
      <a:accent6>
        <a:srgbClr val="FB83B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A000120150407A27KPBG</Template>
  <TotalTime>0</TotalTime>
  <Words>1081</Words>
  <Application>WPS 演示</Application>
  <PresentationFormat>宽屏</PresentationFormat>
  <Paragraphs>107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Webdings</vt:lpstr>
      <vt:lpstr>幼圆</vt:lpstr>
      <vt:lpstr>Agency FB</vt:lpstr>
      <vt:lpstr>Lato Black</vt:lpstr>
      <vt:lpstr>Berlin Sans FB Demi</vt:lpstr>
      <vt:lpstr>仿宋</vt:lpstr>
      <vt:lpstr>华文仿宋</vt:lpstr>
      <vt:lpstr>Calibri</vt:lpstr>
      <vt:lpstr>Bodoni MT Black</vt:lpstr>
      <vt:lpstr>Bell MT</vt:lpstr>
      <vt:lpstr>Arial Unicode MS</vt:lpstr>
      <vt:lpstr>A000120140530A99PPBG</vt:lpstr>
      <vt:lpstr>SiKi学院 - 直接利用Socket/TCP开发网络游戏 - C#（Unity5.6）</vt:lpstr>
      <vt:lpstr>学前必读</vt:lpstr>
      <vt:lpstr>TCP/IP</vt:lpstr>
      <vt:lpstr>端口号</vt:lpstr>
      <vt:lpstr>TCP三次握手</vt:lpstr>
      <vt:lpstr>TCP服务器端和客户端代码实现</vt:lpstr>
      <vt:lpstr>粘包分包问题</vt:lpstr>
      <vt:lpstr>字节转换</vt:lpstr>
      <vt:lpstr>数据的发送和接收</vt:lpstr>
      <vt:lpstr>PowerPoint 演示文稿</vt:lpstr>
      <vt:lpstr>游戏服务器端开发</vt:lpstr>
      <vt:lpstr>PowerPoint 演示文稿</vt:lpstr>
      <vt:lpstr>游戏服务器端UML图</vt:lpstr>
      <vt:lpstr>Unity客户端的开发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fredashen(沈凤)</dc:creator>
  <cp:lastModifiedBy>souke</cp:lastModifiedBy>
  <cp:revision>481</cp:revision>
  <dcterms:created xsi:type="dcterms:W3CDTF">2015-09-21T13:42:00Z</dcterms:created>
  <dcterms:modified xsi:type="dcterms:W3CDTF">2017-06-26T15:00:29Z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