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4023" r:id="rId2"/>
    <p:sldMasterId id="2147484637" r:id="rId3"/>
  </p:sldMasterIdLst>
  <p:notesMasterIdLst>
    <p:notesMasterId r:id="rId53"/>
  </p:notesMasterIdLst>
  <p:handoutMasterIdLst>
    <p:handoutMasterId r:id="rId54"/>
  </p:handoutMasterIdLst>
  <p:sldIdLst>
    <p:sldId id="566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</p:sldIdLst>
  <p:sldSz cx="9144000" cy="6858000" type="screen4x3"/>
  <p:notesSz cx="6858000" cy="9312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94531" autoAdjust="0"/>
  </p:normalViewPr>
  <p:slideViewPr>
    <p:cSldViewPr>
      <p:cViewPr varScale="1">
        <p:scale>
          <a:sx n="126" d="100"/>
          <a:sy n="126" d="100"/>
        </p:scale>
        <p:origin x="16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1" d="100"/>
          <a:sy n="191" d="100"/>
        </p:scale>
        <p:origin x="-4560" y="-114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59" Type="http://schemas.microsoft.com/office/2015/10/relationships/revisionInfo" Target="revisionInfo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FEFF8D-458A-401E-A3B6-E75B733C68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7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778D3E-1484-45C1-AF32-50C929F8B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78D3E-1484-45C1-AF32-50C929F8B12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9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141069-1667-44CB-A861-AA9B12B1798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4139B3-E785-46C0-AACB-7FAE2B051F4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2A2394-7137-42EE-BBE8-BE17918EB5B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D96631-FE8F-460C-9C41-85FB6D56A46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94E19D-9F86-469F-ABCC-330392E41D8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968885-CEB1-47C2-AC77-AED192C331E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1036B6-C142-4F92-824F-F96DD289C9B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D48001-EE56-43F4-A5CD-B6D8890981C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36B699-74E9-465A-9247-20072445423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F9D3C3-2087-4A8B-AB60-22EC7D4202A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FE013-7B98-4B5F-8B0C-447737AE02B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7E9460-B2DF-42EE-B0A0-293352585C2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FE5A54-7CB9-400F-B709-570C10BD2F3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73C1CB-A752-4DBB-8F41-3E9AB5B7FC1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D4FF1D-C724-4A0E-AA44-0C82293CD4E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2BE7A6-F355-439D-ADA6-6864561060F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F9C827-0C30-4F4F-802C-1357D815115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600DAF-C89A-43FE-BB04-467C3DEBC65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3A4925-723D-4940-B927-64C98751743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6FED66-D193-4588-B1D7-D6E3B2031EC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7B14A5-FB49-4FE7-B78B-D1BCA57B554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C223CF-1A36-48F3-9A0B-B54228033B1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3610BD-EC47-47B1-BBDE-7313D34ADD2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E0E0C8-422A-4452-BD60-DF1C3AE5AAC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0A6BEB-E0EF-482A-896B-4F2AAD9D5D8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3FA09F-7399-4D4D-AF32-89AF133F0F8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375491-8138-4911-8963-44E0CA118A6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E86D62-571E-4D1C-BDF8-5D82A4C2EC0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2FE3DA-E1D5-48E6-8A83-E1E1C53672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03D00D-D0F3-49B6-B83F-A364AEE1A70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56328B-710C-4315-8C08-200D6AA09D7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31B425-4253-4600-9AAC-B41D553B730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57F2CD-6E53-4C5D-B738-8C59A0F1147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93B759-856A-49C3-B472-9DBCDD9DB3C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1C9D4D-C82D-4DE0-9C11-6A0C1F4E89B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B8D5F8-531A-4BCB-AA61-2E862A5DF3E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93D985-7489-4EA4-99A4-A2303A58368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554F6E-3138-4351-997E-B66A91A35F3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D4184F-2BD3-46C5-B5B3-264321F8BDA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01D604-FBB2-4B3D-997B-6723422C784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6FF50B-C215-46AE-9832-8ACBE72BEA8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C03C94-F061-4444-8AD2-BD155032674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FE3A89-F488-420E-BB35-3B43BEAD3D0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40483D-0B27-46CC-B5D3-B788812B43F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71E0B3-99CB-435C-BCD8-0678246F07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E72893-7197-4DB0-9DB0-43823846E0B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25748B-9558-4E93-B40D-14B9B307F3C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0CBF77-3217-4EF2-8F77-DFCEC2C0047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239000" cy="25908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5B3A-570F-416C-8322-DF00A92EF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F8EC6-A2EB-45CE-BD8A-C0FAE5EF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2E942-10C1-4D0D-9EFE-5287C20257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6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C6388-57DA-5C4D-90E8-8346339E8096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B63A-1AF9-4A21-9372-5B7F185D67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28714-F804-E346-8F35-604BB022CC3E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B7C2-2572-488A-98BB-B94830159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C9352-A389-6B49-8959-278025D773C5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FDEA-183E-4FAE-8DB2-C5420D89B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D5E03-B512-ED41-B710-975FEE7B580B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3A7CC-24C6-4263-BC07-6F41997C0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806E4-E8DE-DF41-B379-96FEB6504B03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B7C27-3C94-41F5-82A2-925BE868C0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6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75321-4D41-6342-AF8A-D495DA542A8A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067D-7CD6-4CA2-A094-54824EE53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12C3C-755D-47F1-8987-C50A50FDC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40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3D95B-0494-3741-BDFB-4CD81CDD92CD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C83E-76D6-4D54-9D06-F36076773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47B5-4BC6-2B43-995D-6435162AECFE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5830-E906-4689-B5DE-C77EC56B1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0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C0E13-30ED-0042-8C08-60DE85005B3E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5F697-CE42-4832-8FC1-49F8CB754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85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C167-4EF9-3E46-B76E-15AF83FCB121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4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4A-6628-EA4E-969F-6F742618DA90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2E942-10C1-4D0D-9EFE-5287C20257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1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78C4F-915D-B244-8084-12F8EF691DDE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B63A-1AF9-4A21-9372-5B7F185D674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9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341907-DECF-744B-B344-41605F7FE8F5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8B7C2-2572-488A-98BB-B94830159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E10DD-B345-8C49-B161-8BE78864BB73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0FDEA-183E-4FAE-8DB2-C5420D89B7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4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32651-8024-6D42-B52E-EC3DD09DADDB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3A7CC-24C6-4263-BC07-6F41997C08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9CFFA-A8CF-A145-A316-4B731F1B24F2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B7C27-3C94-41F5-82A2-925BE868C0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2642-049F-4780-AD65-825ED202B1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6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C265EC-1D31-D04F-B3F4-39F0010D6163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D067D-7CD6-4CA2-A094-54824EE538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23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04454-1B48-D741-BBB5-C91E2ADFD3C3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6C83E-76D6-4D54-9D06-F360767739D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6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F4F861-72F6-914A-8D23-6ACCE9998C2C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75830-E906-4689-B5DE-C77EC56B1C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4A5E1C-B540-6544-ABE4-77429BE8FB2E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5F697-CE42-4832-8FC1-49F8CB754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F94B-950D-4B30-A932-52B29F973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F99BC-D12C-41F8-BF1B-FE7C100E6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1FD0-D306-4BB5-A291-C6F3ED298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17519-2161-40F8-973C-CB61139D5C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0CBC-63CF-46DC-8E95-D29770B18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83F85-F620-4D6E-A72C-B82CE4178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9A851B79-9E12-4EA1-BB67-05D5FCDA5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0FED2C4-136A-4912-85AA-90659F10D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15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C182-D1AB-9E42-A9CE-7AC1BD7800C9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851B79-9E12-4EA1-BB67-05D5FCDA54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Repetition Structures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400800" cy="1752600"/>
          </a:xfrm>
        </p:spPr>
        <p:txBody>
          <a:bodyPr>
            <a:noAutofit/>
          </a:bodyPr>
          <a:lstStyle/>
          <a:p>
            <a:pPr lvl="6" algn="l"/>
            <a:r>
              <a:rPr lang="en-CA" sz="2400" dirty="0"/>
              <a:t>Loop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FED2C4-136A-4912-85AA-90659F10DA8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dirty="0"/>
              <a:t>..and Beyond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8E83F8-39EE-43DF-8F3E-0F3EF27DC2A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5845" name="Picture 6" descr="C:\Users\PaulRefurb\Documents\Ch 08-28-14\Books\951 Farrell Java Programming 8e - Alyssa - xxx\02_NEW PDFs and FIGURES\Figures\C8810_ch06\C8810_f06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2209800"/>
            <a:ext cx="794226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Break Out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Suspect an infinite loop when:</a:t>
            </a:r>
          </a:p>
          <a:p>
            <a:pPr lvl="1" eaLnBrk="1" hangingPunct="1"/>
            <a:r>
              <a:rPr lang="en-US" altLang="en-US" dirty="0"/>
              <a:t>The same output is displayed repeatedly </a:t>
            </a:r>
          </a:p>
          <a:p>
            <a:pPr lvl="1" eaLnBrk="1" hangingPunct="1"/>
            <a:r>
              <a:rPr lang="en-US" altLang="en-US" dirty="0"/>
              <a:t>The screen remains idle for an extended period of time</a:t>
            </a:r>
          </a:p>
          <a:p>
            <a:pPr eaLnBrk="1" hangingPunct="1"/>
            <a:r>
              <a:rPr lang="en-US" altLang="en-US" dirty="0"/>
              <a:t>To exit an infinite loop, press and hold Ctrl, then press C or Break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63EB9-FC9D-4796-A0FE-607FE341881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Beware of One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1C92D2-04AE-45D4-A8F8-0552D60DAB3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7893" name="Picture 7" descr="C:\Users\PaulRefurb\Documents\Ch 08-28-14\Books\951 Farrell Java Programming 8e - Alyssa - xxx\02_NEW PDFs and FIGURES\Figures\C8810_ch06\C8810_f06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846263"/>
            <a:ext cx="560705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Pitfall: Failing to Alter the Loop Control Variable Within the Loop Body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Prevent the </a:t>
            </a:r>
            <a:r>
              <a:rPr lang="en-US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b="1" dirty="0">
                <a:solidFill>
                  <a:srgbClr val="FF0000"/>
                </a:solidFill>
              </a:rPr>
              <a:t> loop from executing infinitely</a:t>
            </a:r>
          </a:p>
          <a:p>
            <a:pPr lvl="1" eaLnBrk="1" hangingPunct="1"/>
            <a:r>
              <a:rPr lang="en-US" altLang="en-US" dirty="0"/>
              <a:t>The named loop control variable is initialized to a starting value</a:t>
            </a:r>
          </a:p>
          <a:p>
            <a:pPr lvl="1" eaLnBrk="1" hangingPunct="1"/>
            <a:r>
              <a:rPr lang="en-US" altLang="en-US" dirty="0"/>
              <a:t>The loop control variable is tested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statement</a:t>
            </a:r>
          </a:p>
          <a:p>
            <a:pPr lvl="1" eaLnBrk="1" hangingPunct="1"/>
            <a:r>
              <a:rPr lang="en-US" altLang="en-US" dirty="0"/>
              <a:t>If the test expression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dirty="0">
                <a:cs typeface="Courier New" pitchFamily="49" charset="0"/>
              </a:rPr>
              <a:t>, t</a:t>
            </a:r>
            <a:r>
              <a:rPr lang="en-US" altLang="en-US" dirty="0"/>
              <a:t>he body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statement takes action </a:t>
            </a:r>
          </a:p>
          <a:p>
            <a:pPr lvl="2" eaLnBrk="1" hangingPunct="1"/>
            <a:r>
              <a:rPr lang="en-US" altLang="en-US" dirty="0"/>
              <a:t>Alters the value of the loop control variable</a:t>
            </a:r>
          </a:p>
          <a:p>
            <a:pPr lvl="1" eaLnBrk="1" hangingPunct="1"/>
            <a:r>
              <a:rPr lang="en-US" altLang="en-US" dirty="0"/>
              <a:t>The test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statement must eventually evaluate 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C1A99-2B92-4DA3-AB6B-45A2989F45F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Pitfall: Failing to Alter the Loop Control Variable Within the Loop Body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FF0000"/>
                </a:solidFill>
              </a:rPr>
              <a:t>The Absence of Curly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8AB0C7-7B3B-4544-9879-B1DDDF88AB1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9941" name="Picture 6" descr="C:\Users\PaulRefurb\Documents\Ch 08-28-14\Books\951 Farrell Java Programming 8e - Alyssa - xxx\02_NEW PDFs and FIGURES\Figures\C8810_ch06\C8810_f06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798638"/>
            <a:ext cx="592137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Pitfall: Unintentionally Creating a Loop with an Empty Body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Loop control variable</a:t>
            </a:r>
          </a:p>
          <a:p>
            <a:pPr lvl="1" eaLnBrk="1" hangingPunct="1"/>
            <a:r>
              <a:rPr lang="en-US" altLang="en-US" dirty="0">
                <a:cs typeface="Arial" charset="0"/>
              </a:rPr>
              <a:t>A variable that is altered and stored with a new value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loopCount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lvl="2" eaLnBrk="1" hangingPunct="1"/>
            <a:r>
              <a:rPr lang="en-US" altLang="en-US" dirty="0"/>
              <a:t>The equal sign assigns a value to the variable on the left</a:t>
            </a:r>
          </a:p>
          <a:p>
            <a:pPr lvl="1" eaLnBrk="1" hangingPunct="1"/>
            <a:r>
              <a:rPr lang="en-US" altLang="en-US" dirty="0"/>
              <a:t>The variable should be altered within the body of the loop</a:t>
            </a:r>
          </a:p>
          <a:p>
            <a:pPr lvl="2"/>
            <a:r>
              <a:rPr lang="en-CA" altLang="en-US" b="1" dirty="0">
                <a:solidFill>
                  <a:srgbClr val="00B050"/>
                </a:solidFill>
              </a:rPr>
              <a:t>Hence the need for the curly braces</a:t>
            </a:r>
            <a:endParaRPr lang="en-US" altLang="en-US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Empty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body</a:t>
            </a:r>
          </a:p>
          <a:p>
            <a:pPr lvl="1" eaLnBrk="1" hangingPunct="1"/>
            <a:r>
              <a:rPr lang="en-US" altLang="en-US" dirty="0"/>
              <a:t>A body with no statements</a:t>
            </a:r>
          </a:p>
          <a:p>
            <a:pPr lvl="1" eaLnBrk="1" hangingPunct="1"/>
            <a:r>
              <a:rPr lang="en-US" altLang="en-US" dirty="0"/>
              <a:t>Caused by misplaced semicolons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15D452-F772-4239-83FD-893705D21F1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F0EE79-B740-49E3-B606-0C1D49AE976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617663"/>
            <a:ext cx="5059362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Pitfall: Creating a Loop with an Empty Body </a:t>
            </a:r>
          </a:p>
          <a:p>
            <a:pPr algn="ctr">
              <a:defRPr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(aka, too many ;)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Altering a Definite Loop's Control Variable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b="1"/>
              <a:t>Incrementing</a:t>
            </a:r>
            <a:r>
              <a:rPr lang="en-US" altLang="en-US"/>
              <a:t> the variable</a:t>
            </a:r>
          </a:p>
          <a:p>
            <a:pPr lvl="1" eaLnBrk="1" hangingPunct="1"/>
            <a:r>
              <a:rPr lang="en-US" altLang="en-US"/>
              <a:t>Alter the value of the loop control variable by adding 1</a:t>
            </a:r>
          </a:p>
          <a:p>
            <a:pPr eaLnBrk="1" hangingPunct="1"/>
            <a:r>
              <a:rPr lang="en-US" altLang="en-US" b="1"/>
              <a:t>Decrementing</a:t>
            </a:r>
            <a:r>
              <a:rPr lang="en-US" altLang="en-US"/>
              <a:t> the variable</a:t>
            </a:r>
          </a:p>
          <a:p>
            <a:pPr lvl="1" eaLnBrk="1" hangingPunct="1"/>
            <a:r>
              <a:rPr lang="en-US" altLang="en-US"/>
              <a:t>Subtract 1 from the loop control variable</a:t>
            </a:r>
          </a:p>
          <a:p>
            <a:pPr eaLnBrk="1" hangingPunct="1"/>
            <a:r>
              <a:rPr lang="en-US" altLang="en-US"/>
              <a:t>Clearest and best method </a:t>
            </a:r>
          </a:p>
          <a:p>
            <a:pPr lvl="1" eaLnBrk="1" hangingPunct="1"/>
            <a:r>
              <a:rPr lang="en-US" altLang="en-US"/>
              <a:t>Start the loop control variable at 0 or 1</a:t>
            </a:r>
          </a:p>
          <a:p>
            <a:pPr lvl="1" eaLnBrk="1" hangingPunct="1"/>
            <a:r>
              <a:rPr lang="en-US" altLang="en-US"/>
              <a:t>Increment by 1 each time through the loop</a:t>
            </a:r>
          </a:p>
          <a:p>
            <a:pPr lvl="1" eaLnBrk="1" hangingPunct="1"/>
            <a:r>
              <a:rPr lang="en-US" altLang="en-US"/>
              <a:t>Stop when the loop control variable reaches the limit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4ACA9-34F7-4179-8B48-93BFE79059B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Decrement is OK too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C1B400-0BF4-4069-AA4D-4EF811F46D2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44037" name="Picture 6" descr="C:\Users\PaulRefurb\Documents\Ch 08-28-14\Books\951 Farrell Java Programming 8e - Alyssa - xxx\02_NEW PDFs and FIGURES\Figures\C8810_ch06\C8810_f06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514600"/>
            <a:ext cx="8089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Writing an Indefinite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Indefinite loop</a:t>
            </a:r>
          </a:p>
          <a:p>
            <a:pPr lvl="1" eaLnBrk="1" hangingPunct="1"/>
            <a:r>
              <a:rPr lang="en-US" altLang="en-US" dirty="0"/>
              <a:t>Altered by user input</a:t>
            </a:r>
          </a:p>
          <a:p>
            <a:pPr lvl="2" eaLnBrk="1" hangingPunct="1"/>
            <a:r>
              <a:rPr lang="en-US" altLang="en-US" dirty="0"/>
              <a:t>Controlled by the user</a:t>
            </a:r>
          </a:p>
          <a:p>
            <a:pPr lvl="2" eaLnBrk="1" hangingPunct="1"/>
            <a:r>
              <a:rPr lang="en-US" altLang="en-US" dirty="0"/>
              <a:t>Executed any number of times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Validating data </a:t>
            </a:r>
          </a:p>
          <a:p>
            <a:pPr lvl="1" eaLnBrk="1" hangingPunct="1"/>
            <a:r>
              <a:rPr lang="en-US" altLang="en-US" dirty="0"/>
              <a:t>Ensure a value falls within a specified range</a:t>
            </a:r>
          </a:p>
          <a:p>
            <a:pPr lvl="1" eaLnBrk="1" hangingPunct="1"/>
            <a:r>
              <a:rPr lang="en-US" altLang="en-US" dirty="0"/>
              <a:t>Use indefinite loops to validate input data</a:t>
            </a:r>
          </a:p>
          <a:p>
            <a:pPr lvl="1" eaLnBrk="1" hangingPunct="1"/>
            <a:r>
              <a:rPr lang="en-US" altLang="en-US" dirty="0"/>
              <a:t>If a user enters incorrect data, the loop repeats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EBB48-F88A-4B85-B5B9-2E4233EC826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/>
              <a:t>Learn about the loop structure</a:t>
            </a:r>
          </a:p>
          <a:p>
            <a:pPr eaLnBrk="1" hangingPunct="1"/>
            <a:r>
              <a:rPr lang="en-US" altLang="en-US"/>
              <a:t>Create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loops</a:t>
            </a:r>
          </a:p>
          <a:p>
            <a:pPr eaLnBrk="1" hangingPunct="1"/>
            <a:r>
              <a:rPr lang="en-US" altLang="en-US"/>
              <a:t>Use shortcut arithmetic operators</a:t>
            </a:r>
          </a:p>
          <a:p>
            <a:pPr eaLnBrk="1" hangingPunct="1"/>
            <a:r>
              <a:rPr lang="en-US" altLang="en-US"/>
              <a:t>Create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loops</a:t>
            </a:r>
          </a:p>
          <a:p>
            <a:pPr eaLnBrk="1" hangingPunct="1"/>
            <a:r>
              <a:rPr lang="en-US" altLang="en-US"/>
              <a:t>Create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/>
              <a:t> loops</a:t>
            </a:r>
          </a:p>
          <a:p>
            <a:pPr eaLnBrk="1" hangingPunct="1"/>
            <a:r>
              <a:rPr lang="en-US" altLang="en-US"/>
              <a:t>Nest loops</a:t>
            </a:r>
          </a:p>
          <a:p>
            <a:pPr eaLnBrk="1" hangingPunct="1"/>
            <a:r>
              <a:rPr lang="en-US" altLang="en-US"/>
              <a:t>Improve loop performance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D6ED56-6B8B-44E1-9A5F-0FBD092AA12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32DACA-1D51-47DE-8CAD-18B4E1E30C7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en-US" sz="4000" dirty="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Indefinite </a:t>
            </a:r>
            <a:r>
              <a:rPr lang="en-US" altLang="en-US" sz="4000" dirty="0">
                <a:solidFill>
                  <a:srgbClr val="7030A0"/>
                </a:solidFill>
                <a:latin typeface="Courier New" pitchFamily="49" charset="0"/>
                <a:ea typeface="+mj-ea"/>
                <a:cs typeface="Courier New" pitchFamily="49" charset="0"/>
              </a:rPr>
              <a:t>while</a:t>
            </a:r>
            <a:r>
              <a:rPr lang="en-US" altLang="en-US" sz="4000" dirty="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Loop in Action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6085" name="Picture 7" descr="C:\Users\PaulRefurb\Documents\Ch 08-28-14\Books\951 Farrell Java Programming 8e - Alyssa - xxx\02_NEW PDFs and FIGURES\Figures\C8810_ch06\C8810_f0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617663"/>
            <a:ext cx="500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Validating Data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Ensuring data falls within a specific range</a:t>
            </a:r>
          </a:p>
          <a:p>
            <a:pPr eaLnBrk="1" hangingPunct="1"/>
            <a:r>
              <a:rPr lang="en-CA" altLang="en-US" b="1" dirty="0">
                <a:solidFill>
                  <a:srgbClr val="00B050"/>
                </a:solidFill>
              </a:rPr>
              <a:t>Great use of the while</a:t>
            </a:r>
            <a:endParaRPr lang="en-US" altLang="en-US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b="1" dirty="0"/>
              <a:t>Priming read </a:t>
            </a:r>
          </a:p>
          <a:p>
            <a:pPr lvl="1" eaLnBrk="1" hangingPunct="1"/>
            <a:r>
              <a:rPr lang="en-US" altLang="en-US" dirty="0"/>
              <a:t>Input retrieved before the loop is entered</a:t>
            </a:r>
          </a:p>
          <a:p>
            <a:pPr lvl="1" eaLnBrk="1" hangingPunct="1"/>
            <a:r>
              <a:rPr lang="en-US" altLang="en-US" dirty="0"/>
              <a:t>Within a loop, the last statement retrieves the next input value and checks the value before the next entrance of the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68EF0E-785B-421D-9A06-7E87C2C821F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Validating Data in Action</a:t>
            </a:r>
            <a:br>
              <a:rPr lang="en-US" altLang="en-US" dirty="0"/>
            </a:br>
            <a:r>
              <a:rPr lang="en-US" altLang="en-US" sz="2700" dirty="0"/>
              <a:t>(note the request and re-request of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547E1F-3D02-4898-9BFA-724F1CF6C349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48133" name="Picture 7" descr="C:\Users\PaulRefurb\Documents\Ch 08-28-14\Books\951 Farrell Java Programming 8e - Alyssa - xxx\02_NEW PDFs and FIGURES\Figures\C8810_ch06\C8810_f0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676400"/>
            <a:ext cx="6410325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Shortcut Arithmetic Operators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Accumulating</a:t>
            </a:r>
          </a:p>
          <a:p>
            <a:pPr lvl="1" eaLnBrk="1" hangingPunct="1"/>
            <a:r>
              <a:rPr lang="en-US" altLang="en-US"/>
              <a:t>Repeatedly increasing a value by some amount</a:t>
            </a:r>
          </a:p>
          <a:p>
            <a:pPr eaLnBrk="1" hangingPunct="1"/>
            <a:r>
              <a:rPr lang="en-US" altLang="en-US"/>
              <a:t>Java provides shortcuts for incrementing and accumulating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+= </a:t>
            </a:r>
            <a:r>
              <a:rPr lang="en-US" altLang="en-US" b="1"/>
              <a:t>add and assign operator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-= </a:t>
            </a:r>
            <a:r>
              <a:rPr lang="en-US" altLang="en-US" b="1">
                <a:cs typeface="Courier New" pitchFamily="49" charset="0"/>
              </a:rPr>
              <a:t>subtract and assign</a:t>
            </a:r>
            <a:r>
              <a:rPr lang="en-US" altLang="en-US" b="1"/>
              <a:t> operator</a:t>
            </a:r>
            <a:endParaRPr lang="en-US" altLang="en-US" b="1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*= </a:t>
            </a:r>
            <a:r>
              <a:rPr lang="en-US" altLang="en-US" b="1">
                <a:cs typeface="Courier New" pitchFamily="49" charset="0"/>
              </a:rPr>
              <a:t>multiply and assign</a:t>
            </a:r>
            <a:r>
              <a:rPr lang="en-US" altLang="en-US" b="1"/>
              <a:t> operator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/= </a:t>
            </a:r>
            <a:r>
              <a:rPr lang="en-US" altLang="en-US" b="1">
                <a:cs typeface="Courier New" pitchFamily="49" charset="0"/>
              </a:rPr>
              <a:t>divide and assign</a:t>
            </a:r>
            <a:r>
              <a:rPr lang="en-US" altLang="en-US" b="1"/>
              <a:t> operator</a:t>
            </a:r>
            <a:endParaRPr lang="en-US" altLang="en-US" b="1"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	%= </a:t>
            </a:r>
            <a:r>
              <a:rPr lang="en-US" altLang="en-US" b="1">
                <a:cs typeface="Courier New" pitchFamily="49" charset="0"/>
              </a:rPr>
              <a:t>remainder and assign</a:t>
            </a:r>
            <a:r>
              <a:rPr lang="en-US" altLang="en-US" b="1"/>
              <a:t> operator</a:t>
            </a:r>
            <a:endParaRPr lang="en-US" altLang="en-US" b="1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28884-3917-4D31-B123-537712212EE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Prefix and Postfix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Prefix increment operator</a:t>
            </a:r>
            <a:r>
              <a:rPr lang="en-US" altLang="en-US" dirty="0"/>
              <a:t> and </a:t>
            </a:r>
            <a:r>
              <a:rPr lang="en-US" altLang="en-US" b="1" dirty="0"/>
              <a:t>postfix increment operator</a:t>
            </a:r>
            <a:r>
              <a:rPr lang="en-US" altLang="en-US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altLang="en-US" dirty="0"/>
              <a:t>,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++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 only with variables</a:t>
            </a:r>
          </a:p>
          <a:p>
            <a:pPr lvl="1" eaLnBrk="1" hangingPunct="1"/>
            <a:r>
              <a:rPr lang="en-US" altLang="en-US" dirty="0"/>
              <a:t>Unary operators</a:t>
            </a:r>
          </a:p>
          <a:p>
            <a:pPr lvl="2" eaLnBrk="1" hangingPunct="1"/>
            <a:r>
              <a:rPr lang="en-US" altLang="en-US" dirty="0"/>
              <a:t>Use with one value</a:t>
            </a:r>
          </a:p>
          <a:p>
            <a:pPr lvl="1" eaLnBrk="1" hangingPunct="1"/>
            <a:r>
              <a:rPr lang="en-US" altLang="en-US" dirty="0"/>
              <a:t>Increase a variable's value by 1</a:t>
            </a:r>
          </a:p>
          <a:p>
            <a:pPr lvl="2" eaLnBrk="1" hangingPunct="1"/>
            <a:r>
              <a:rPr lang="en-US" altLang="en-US" dirty="0"/>
              <a:t>No difference between operators (unless other operations are in the same expression)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EDAA8-3845-48E8-BA17-0CB821CEF09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Pre and Post in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61D0E7-1157-4752-9F43-61807A860F8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51205" name="Picture 7" descr="C:\Users\PaulRefurb\Documents\Ch 08-28-14\Books\951 Farrell Java Programming 8e - Alyssa - xxx\02_NEW PDFs and FIGURES\Figures\C8810_ch06\C8810_f06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438400"/>
            <a:ext cx="745807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More on Pre and Post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Prefix increment operator</a:t>
            </a:r>
            <a:r>
              <a:rPr lang="en-US" altLang="en-US" dirty="0"/>
              <a:t> and </a:t>
            </a:r>
            <a:r>
              <a:rPr lang="en-US" altLang="en-US" b="1" dirty="0"/>
              <a:t>postfix increment operator</a:t>
            </a:r>
            <a:r>
              <a:rPr lang="en-US" altLang="en-US" dirty="0"/>
              <a:t> (cont'd.)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Prefix ++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result is calculated and stored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Then the variable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Postfix ++</a:t>
            </a:r>
            <a:r>
              <a:rPr lang="en-US" altLang="en-US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variable is used (actually a copy is made)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Then the result is calculated and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Prefix and postfix decrement operators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someValue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--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Similar logic to increment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139695-B2AC-4D81-91B8-F3C8211CA59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Pre and Post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C8C798-CA6F-40B3-A87C-3A16900B6FD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53253" name="Picture 7" descr="C:\Users\PaulRefurb\Documents\Ch 08-28-14\Books\951 Farrell Java Programming 8e - Alyssa - xxx\02_NEW PDFs and FIGURES\Figures\C8810_ch06\C8810_f06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1782763"/>
            <a:ext cx="599757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b="1"/>
              <a:t> loop</a:t>
            </a:r>
          </a:p>
          <a:p>
            <a:pPr lvl="1" eaLnBrk="1" hangingPunct="1"/>
            <a:r>
              <a:rPr lang="en-US" altLang="en-US"/>
              <a:t>Used when a definite number of loop iterations is required</a:t>
            </a:r>
          </a:p>
          <a:p>
            <a:pPr lvl="1" eaLnBrk="1" hangingPunct="1"/>
            <a:r>
              <a:rPr lang="en-US" altLang="en-US"/>
              <a:t>One convenient statement indicates:</a:t>
            </a:r>
          </a:p>
          <a:p>
            <a:pPr lvl="2" eaLnBrk="1" hangingPunct="1"/>
            <a:r>
              <a:rPr lang="en-US" altLang="en-US"/>
              <a:t>The starting value for the loop control variable </a:t>
            </a:r>
          </a:p>
          <a:p>
            <a:pPr lvl="2" eaLnBrk="1" hangingPunct="1"/>
            <a:r>
              <a:rPr lang="en-US" altLang="en-US"/>
              <a:t>The test condition that controls loop entry</a:t>
            </a:r>
          </a:p>
          <a:p>
            <a:pPr lvl="2" eaLnBrk="1" hangingPunct="1"/>
            <a:r>
              <a:rPr lang="en-US" altLang="en-US"/>
              <a:t>The expression that alters the loop control variable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BE493-793A-495D-8767-DB41DE7EF90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versus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FD2E7A-EA57-4811-A712-0C5F0AD9BC49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55301" name="Picture 7" descr="C:\Users\PaulRefurb\Documents\Ch 08-28-14\Books\951 Farrell Java Programming 8e - Alyssa - xxx\02_NEW PDFs and FIGURES\Figures\C8810_ch06\C8810_f0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286000"/>
            <a:ext cx="77089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Some Terms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Loop</a:t>
            </a:r>
          </a:p>
          <a:p>
            <a:pPr lvl="1" eaLnBrk="1" hangingPunct="1"/>
            <a:r>
              <a:rPr lang="en-US" altLang="en-US"/>
              <a:t>A structure that allows repeated execution of a block of statements</a:t>
            </a:r>
          </a:p>
          <a:p>
            <a:pPr eaLnBrk="1" hangingPunct="1"/>
            <a:r>
              <a:rPr lang="en-US" altLang="en-US" b="1"/>
              <a:t>Loop body</a:t>
            </a:r>
          </a:p>
          <a:p>
            <a:pPr lvl="1" eaLnBrk="1" hangingPunct="1"/>
            <a:r>
              <a:rPr lang="en-US" altLang="en-US"/>
              <a:t>A block of statements </a:t>
            </a:r>
          </a:p>
          <a:p>
            <a:pPr lvl="1" eaLnBrk="1" hangingPunct="1"/>
            <a:r>
              <a:rPr lang="en-US" altLang="en-US"/>
              <a:t>Executed repeatedly</a:t>
            </a:r>
          </a:p>
          <a:p>
            <a:pPr eaLnBrk="1" hangingPunct="1"/>
            <a:r>
              <a:rPr lang="en-US" altLang="en-US" b="1"/>
              <a:t>Iteration</a:t>
            </a:r>
          </a:p>
          <a:p>
            <a:pPr lvl="1" eaLnBrk="1" hangingPunct="1"/>
            <a:r>
              <a:rPr lang="en-US" altLang="en-US"/>
              <a:t>One execution of any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AAACB-CD44-41CB-9FAA-3212E577BCE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Other uses for the three sections of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/>
              <a:t>Initialization of more than one variable </a:t>
            </a:r>
          </a:p>
          <a:p>
            <a:pPr lvl="2" eaLnBrk="1" hangingPunct="1"/>
            <a:r>
              <a:rPr lang="en-US" altLang="en-US"/>
              <a:t>Place commas between separate statements</a:t>
            </a:r>
          </a:p>
          <a:p>
            <a:pPr lvl="1" eaLnBrk="1" hangingPunct="1"/>
            <a:r>
              <a:rPr lang="en-US" altLang="en-US"/>
              <a:t>Performance of more than one test using AND or OR operators</a:t>
            </a:r>
          </a:p>
          <a:p>
            <a:pPr lvl="1" eaLnBrk="1" hangingPunct="1"/>
            <a:r>
              <a:rPr lang="en-US" altLang="en-US"/>
              <a:t>Decrementing or performance of some other task</a:t>
            </a:r>
          </a:p>
          <a:p>
            <a:pPr lvl="1" eaLnBrk="1" hangingPunct="1"/>
            <a:r>
              <a:rPr lang="en-US" altLang="en-US"/>
              <a:t>Altering more than one value</a:t>
            </a:r>
          </a:p>
          <a:p>
            <a:pPr eaLnBrk="1" hangingPunct="1"/>
            <a:r>
              <a:rPr lang="en-US" altLang="en-US"/>
              <a:t>You can leave one or more portions of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 empty </a:t>
            </a:r>
          </a:p>
          <a:p>
            <a:pPr lvl="2" eaLnBrk="1" hangingPunct="1"/>
            <a:r>
              <a:rPr lang="en-US" altLang="en-US"/>
              <a:t>Two semicolons are still required as placeholders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317A1-6BD7-40D1-A64B-6BB6A41F3D6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the same loop control variable in all three parts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To pause a program:</a:t>
            </a:r>
          </a:p>
          <a:p>
            <a:pPr lvl="1"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that contains no body (</a:t>
            </a:r>
            <a:r>
              <a:rPr lang="en-US" altLang="en-US" b="1" dirty="0"/>
              <a:t>do-nothing</a:t>
            </a:r>
            <a:r>
              <a:rPr lang="en-US" altLang="en-US" dirty="0"/>
              <a:t> loop)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for(x = 0; x &lt; 100000; ++x);</a:t>
            </a:r>
          </a:p>
          <a:p>
            <a:pPr lvl="1" eaLnBrk="1" hangingPunct="1"/>
            <a:r>
              <a:rPr lang="en-US" altLang="en-US" b="1" dirty="0">
                <a:solidFill>
                  <a:srgbClr val="00B050"/>
                </a:solidFill>
              </a:rPr>
              <a:t>Or use the built-in </a:t>
            </a:r>
            <a:r>
              <a:rPr lang="en-US" alt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sleep()</a:t>
            </a:r>
            <a:r>
              <a:rPr lang="en-US" altLang="en-US" b="1" dirty="0">
                <a:solidFill>
                  <a:srgbClr val="00B050"/>
                </a:solidFill>
              </a:rPr>
              <a:t> method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10DB0F-319A-408F-A4E1-6C5393DB471A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Learning How and When to Use</a:t>
            </a:r>
            <a:br>
              <a:rPr lang="en-US" altLang="en-US"/>
            </a:br>
            <a:r>
              <a:rPr lang="en-US" altLang="en-US"/>
              <a:t>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/>
              <a:t> Loop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b="1">
                <a:cs typeface="Courier New" pitchFamily="49" charset="0"/>
              </a:rPr>
              <a:t> </a:t>
            </a:r>
            <a:r>
              <a:rPr lang="en-US" altLang="en-US" b="1">
                <a:cs typeface="Arial" charset="0"/>
              </a:rPr>
              <a:t>loop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altLang="en-US"/>
              <a:t>A </a:t>
            </a:r>
            <a:r>
              <a:rPr lang="en-US" altLang="en-US" b="1"/>
              <a:t>posttest loop</a:t>
            </a:r>
            <a:endParaRPr lang="en-US" altLang="en-US" b="1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/>
              <a:t>Checks the value of the loop control variable </a:t>
            </a:r>
          </a:p>
          <a:p>
            <a:pPr lvl="2" eaLnBrk="1" hangingPunct="1"/>
            <a:r>
              <a:rPr lang="en-US" altLang="en-US"/>
              <a:t>At the bottom of the loop </a:t>
            </a:r>
          </a:p>
          <a:p>
            <a:pPr lvl="2" eaLnBrk="1" hangingPunct="1"/>
            <a:r>
              <a:rPr lang="en-US" altLang="en-US"/>
              <a:t>After one repetition has occurred</a:t>
            </a:r>
          </a:p>
          <a:p>
            <a:pPr lvl="1" eaLnBrk="1" hangingPunct="1"/>
            <a:r>
              <a:rPr lang="en-US" altLang="en-US"/>
              <a:t>Performs a task at least one time</a:t>
            </a:r>
          </a:p>
          <a:p>
            <a:pPr lvl="1" eaLnBrk="1" hangingPunct="1"/>
            <a:r>
              <a:rPr lang="en-US" altLang="en-US"/>
              <a:t>You are never required to use this type of loop</a:t>
            </a:r>
          </a:p>
          <a:p>
            <a:pPr lvl="1" eaLnBrk="1" hangingPunct="1"/>
            <a:r>
              <a:rPr lang="en-US" altLang="en-US"/>
              <a:t>Use curly braces to block the statement</a:t>
            </a:r>
          </a:p>
          <a:p>
            <a:pPr lvl="2" eaLnBrk="1" hangingPunct="1"/>
            <a:r>
              <a:rPr lang="en-US" altLang="en-US"/>
              <a:t>Even with a single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3917-8372-4069-8599-C571C5DB182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E41596-F5E5-408A-BEB6-ED502D93362A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59397" name="Picture 7" descr="C:\Users\PaulRefurb\Documents\Ch 08-28-14\Books\951 Farrell Java Programming 8e - Alyssa - xxx\02_NEW PDFs and FIGURES\Figures\C8810_ch06\C8810_f06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057400"/>
            <a:ext cx="46593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 in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84A0DB-3455-4C3F-9148-DF5D60C2B014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60421" name="Picture 7" descr="C:\Users\PaulRefurb\Documents\Ch 08-28-14\Books\951 Farrell Java Programming 8e - Alyssa - xxx\02_NEW PDFs and FIGURES\Figures\C8810_ch06\C8810_f06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676400"/>
            <a:ext cx="53022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Nested Loops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/>
              <a:t>Inner loop</a:t>
            </a:r>
            <a:r>
              <a:rPr lang="en-US" altLang="en-US" dirty="0"/>
              <a:t> and </a:t>
            </a:r>
            <a:r>
              <a:rPr lang="en-US" altLang="en-US" b="1" dirty="0"/>
              <a:t>outer loop</a:t>
            </a:r>
          </a:p>
          <a:p>
            <a:pPr lvl="1" eaLnBrk="1" hangingPunct="1"/>
            <a:r>
              <a:rPr lang="en-US" altLang="en-US" dirty="0"/>
              <a:t>An inner loop must be entirely contained in an outer loop</a:t>
            </a:r>
          </a:p>
          <a:p>
            <a:pPr lvl="1" eaLnBrk="1" hangingPunct="1"/>
            <a:r>
              <a:rPr lang="en-US" altLang="en-US" dirty="0"/>
              <a:t>Loops can never overlap</a:t>
            </a:r>
          </a:p>
          <a:p>
            <a:pPr eaLnBrk="1" hangingPunct="1"/>
            <a:r>
              <a:rPr lang="en-US" altLang="en-US" dirty="0"/>
              <a:t>To print three mailing labels for each of 20 </a:t>
            </a:r>
            <a:r>
              <a:rPr lang="en-US" altLang="en-US" dirty="0" smtClean="0"/>
              <a:t>customers (</a:t>
            </a:r>
            <a:r>
              <a:rPr lang="en-US" altLang="en-US" dirty="0" smtClean="0">
                <a:solidFill>
                  <a:srgbClr val="FF0000"/>
                </a:solidFill>
              </a:rPr>
              <a:t>what if ink cartridges need to be changed?</a:t>
            </a:r>
            <a:r>
              <a:rPr lang="en-US" altLang="en-US" dirty="0" smtClean="0"/>
              <a:t>):</a:t>
            </a: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for(customer = 1; customer &lt;= 20; ++customer)</a:t>
            </a:r>
          </a:p>
          <a:p>
            <a:pPr lvl="3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for(color = 1; color &lt;= 3; ++color)</a:t>
            </a:r>
          </a:p>
          <a:p>
            <a:pPr lvl="3" eaLnBrk="1" hangingPunct="1"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outputLabel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();</a:t>
            </a:r>
            <a:endParaRPr lang="en-US" altLang="en-US" sz="2000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962267-8A56-46A1-8E37-D62DBD9F0D1A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Nested Loop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8977F6-4700-4D01-8055-46DC4524A227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62469" name="Picture 7" descr="C:\Users\PaulRefurb\Documents\Ch 08-28-14\Books\951 Farrell Java Programming 8e - Alyssa - xxx\02_NEW PDFs and FIGURES\Figures\C8810_ch06\C8810_f0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2133600"/>
            <a:ext cx="62150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Improving Loop Performance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Make sure a loop does not include unnecessary operations or statements</a:t>
            </a:r>
          </a:p>
          <a:p>
            <a:pPr eaLnBrk="1" hangingPunct="1"/>
            <a:r>
              <a:rPr lang="en-US" altLang="en-US" dirty="0"/>
              <a:t>Consider the order of evaluation for short-circuit operators</a:t>
            </a:r>
          </a:p>
          <a:p>
            <a:pPr eaLnBrk="1" hangingPunct="1"/>
            <a:r>
              <a:rPr lang="en-US" altLang="en-US" dirty="0"/>
              <a:t>Make comparisons to zero (0)</a:t>
            </a:r>
          </a:p>
          <a:p>
            <a:pPr eaLnBrk="1" hangingPunct="1"/>
            <a:r>
              <a:rPr lang="en-US" altLang="en-US" dirty="0"/>
              <a:t>Employ loop fusion to combine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F810E-7CB9-4958-9F02-B464183A3A2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Avoiding Unnecessary Operations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cs typeface="Arial" charset="0"/>
              </a:rPr>
              <a:t>Do not use </a:t>
            </a:r>
            <a:r>
              <a:rPr lang="en-US" altLang="en-US" dirty="0"/>
              <a:t>unnecessary operations or statements: </a:t>
            </a:r>
          </a:p>
          <a:p>
            <a:pPr lvl="1" eaLnBrk="1" hangingPunct="1"/>
            <a:r>
              <a:rPr lang="en-US" altLang="en-US" dirty="0"/>
              <a:t>Within a loop's tested expression</a:t>
            </a:r>
          </a:p>
          <a:p>
            <a:pPr lvl="1" eaLnBrk="1" hangingPunct="1"/>
            <a:r>
              <a:rPr lang="en-US" altLang="en-US" dirty="0"/>
              <a:t>Within the loop body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dirty="0">
                <a:cs typeface="Courier New" pitchFamily="49" charset="0"/>
              </a:rPr>
              <a:t>Avoid: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 (x &lt; a + b)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// loop body</a:t>
            </a:r>
          </a:p>
          <a:p>
            <a:pPr eaLnBrk="1" hangingPunct="1"/>
            <a:r>
              <a:rPr lang="en-US" altLang="en-US" dirty="0">
                <a:cs typeface="Courier New" pitchFamily="49" charset="0"/>
              </a:rPr>
              <a:t>Instead use:</a:t>
            </a:r>
          </a:p>
          <a:p>
            <a:pPr lvl="1" eaLnBrk="1" hangingPunct="1">
              <a:buFontTx/>
              <a:buNone/>
            </a:pP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sum = a + b;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while(x &lt; sum)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// loop body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CFDAE-29CE-4054-9247-D8FC1A0D1298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Considering the Order of Evaluation of Short-Circuit Operators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Short-circuit evaluation</a:t>
            </a:r>
          </a:p>
          <a:p>
            <a:pPr lvl="1" eaLnBrk="1" hangingPunct="1"/>
            <a:r>
              <a:rPr lang="en-US" altLang="en-US" dirty="0"/>
              <a:t>Each part of an AND or an OR expression is evaluated only as much as necessary to determine the value of the expression</a:t>
            </a:r>
          </a:p>
          <a:p>
            <a:pPr eaLnBrk="1" hangingPunct="1"/>
            <a:r>
              <a:rPr lang="en-US" altLang="en-US" dirty="0"/>
              <a:t>Important to consider the number of evaluations that take place</a:t>
            </a:r>
          </a:p>
          <a:p>
            <a:pPr lvl="1" eaLnBrk="1" hangingPunct="1"/>
            <a:r>
              <a:rPr lang="en-US" altLang="en-US" dirty="0"/>
              <a:t>When a loop might execute many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A6E8E-FBFF-4015-BE5D-D0BB9AA8F558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Three Main Structures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types of loops</a:t>
            </a:r>
          </a:p>
          <a:p>
            <a:pPr lvl="1"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while </a:t>
            </a:r>
          </a:p>
          <a:p>
            <a:pPr lvl="2" eaLnBrk="1" hangingPunct="1"/>
            <a:r>
              <a:rPr lang="en-US" altLang="en-US"/>
              <a:t>The loop-controlling Boolean expression is the first statement</a:t>
            </a:r>
            <a:endParaRPr lang="en-US" altLang="en-US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2" eaLnBrk="1" hangingPunct="1"/>
            <a:r>
              <a:rPr lang="en-US" altLang="en-US"/>
              <a:t>A concise format in which to execute loops</a:t>
            </a:r>
            <a:endParaRPr lang="en-US" altLang="en-US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do…while</a:t>
            </a:r>
          </a:p>
          <a:p>
            <a:pPr lvl="2" eaLnBrk="1" hangingPunct="1"/>
            <a:r>
              <a:rPr lang="en-US" altLang="en-US"/>
              <a:t>The loop-controlling Boolean expression is the last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A919C1-7087-4E8D-9BBD-B6C8A3774D5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to Zero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Making a comparison to zero (0) is faster than making a comparison to any other value</a:t>
            </a:r>
          </a:p>
          <a:p>
            <a:pPr eaLnBrk="1" hangingPunct="1"/>
            <a:r>
              <a:rPr lang="en-US" altLang="en-US" dirty="0"/>
              <a:t>To improve loop performance, compare the loop control variable to zero (0)</a:t>
            </a:r>
          </a:p>
          <a:p>
            <a:pPr eaLnBrk="1" hangingPunct="1"/>
            <a:r>
              <a:rPr lang="en-US" altLang="en-US" dirty="0"/>
              <a:t>Do-nothing loop </a:t>
            </a:r>
          </a:p>
          <a:p>
            <a:pPr lvl="1" eaLnBrk="1" hangingPunct="1"/>
            <a:r>
              <a:rPr lang="en-US" altLang="en-US" dirty="0"/>
              <a:t>Performs no actions other than looping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92B13B-CFF1-4809-9E57-ABC80D652EC2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Comparing to Zero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52E2DE-8F01-46E5-AFCC-97033BE6386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67589" name="Picture 7" descr="C:\Users\PaulRefurb\Documents\Ch 08-28-14\Books\951 Farrell Java Programming 8e - Alyssa - xxx\02_NEW PDFs and FIGURES\Figures\C8810_ch06\C8810_f06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536700"/>
            <a:ext cx="49260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Employing Loop Fusion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Loop fusion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A technique of combining two loops into one</a:t>
            </a:r>
          </a:p>
          <a:p>
            <a:pPr lvl="1" eaLnBrk="1" hangingPunct="1"/>
            <a:r>
              <a:rPr lang="en-US" altLang="en-US"/>
              <a:t>Will not work in every situation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14EB5-D1F4-46BE-88CA-0C903EC33F8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Using Prefix Incrementing Rather than Postfix Incrementing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Prefix incrementing method</a:t>
            </a:r>
          </a:p>
          <a:p>
            <a:pPr lvl="1" eaLnBrk="1" hangingPunct="1"/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++x</a:t>
            </a:r>
          </a:p>
          <a:p>
            <a:pPr lvl="1" eaLnBrk="1" hangingPunct="1"/>
            <a:r>
              <a:rPr lang="en-US" altLang="en-US" sz="2000" dirty="0"/>
              <a:t>When the method receives a reference to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2000" dirty="0"/>
              <a:t>, the value is increased and the increased value is returned</a:t>
            </a:r>
          </a:p>
          <a:p>
            <a:pPr eaLnBrk="1" hangingPunct="1"/>
            <a:r>
              <a:rPr lang="en-US" altLang="en-US" sz="2400" dirty="0"/>
              <a:t>Postfix incrementing method</a:t>
            </a:r>
          </a:p>
          <a:p>
            <a:pPr lvl="1" eaLnBrk="1" hangingPunct="1"/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x++</a:t>
            </a:r>
          </a:p>
          <a:p>
            <a:pPr lvl="1" eaLnBrk="1" hangingPunct="1"/>
            <a:r>
              <a:rPr lang="en-US" altLang="en-US" sz="2000" dirty="0"/>
              <a:t>When the method receives a reference to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en-US" sz="2000" dirty="0"/>
              <a:t>, a copy of the value is made and stored</a:t>
            </a:r>
          </a:p>
          <a:p>
            <a:pPr lvl="1" eaLnBrk="1" hangingPunct="1"/>
            <a:r>
              <a:rPr lang="en-US" altLang="en-US" sz="2000" dirty="0"/>
              <a:t>The value is incremented as indicated by the reference</a:t>
            </a:r>
          </a:p>
          <a:p>
            <a:pPr lvl="1" eaLnBrk="1" hangingPunct="1"/>
            <a:r>
              <a:rPr lang="en-US" altLang="en-US" sz="2000" dirty="0"/>
              <a:t>The copy is returned</a:t>
            </a:r>
          </a:p>
          <a:p>
            <a:pPr lvl="1" eaLnBrk="1" hangingPunct="1"/>
            <a:r>
              <a:rPr lang="en-US" altLang="en-US" sz="2000" dirty="0"/>
              <a:t>The extra time spent copying causes postfix incrementing to take longer</a:t>
            </a:r>
          </a:p>
          <a:p>
            <a:pPr lvl="1" eaLnBrk="1" hangingPunct="1"/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8C475-BB3C-4907-AE1D-0C33EE095D77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Using Prefix Incrementing Rather than Postfix Incrementing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93A0B3-517D-4007-85FB-00BD733E3ED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70661" name="Picture 7" descr="C:\Users\PaulRefurb\Documents\Ch 08-28-14\Books\951 Farrell Java Programming 8e - Alyssa - xxx\02_NEW PDFs and FIGURES\Figures\C8810_ch06\C8810_f06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1676400"/>
            <a:ext cx="49688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Do It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a Loop to Validate Data Entries</a:t>
            </a:r>
          </a:p>
          <a:p>
            <a:pPr eaLnBrk="1" hangingPunct="1"/>
            <a:r>
              <a:rPr lang="en-US" altLang="en-US"/>
              <a:t>Working with Prefix and Postfix Increment Operators</a:t>
            </a:r>
          </a:p>
          <a:p>
            <a:pPr eaLnBrk="1" hangingPunct="1"/>
            <a:r>
              <a:rPr lang="en-US" altLang="en-US"/>
              <a:t>Working with Definite Loops</a:t>
            </a:r>
          </a:p>
          <a:p>
            <a:pPr eaLnBrk="1" hangingPunct="1"/>
            <a:r>
              <a:rPr lang="en-US" altLang="en-US"/>
              <a:t>Working with Nested Loops</a:t>
            </a:r>
          </a:p>
          <a:p>
            <a:pPr eaLnBrk="1" hangingPunct="1"/>
            <a:r>
              <a:rPr lang="en-US" altLang="en-US"/>
              <a:t>Comparing Execution Times for Separate and Fused Loops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89B7E6-5A3E-4E08-B914-554BF518D21A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Don't Do It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Don't insert a semicolon at the end of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clause</a:t>
            </a:r>
          </a:p>
          <a:p>
            <a:pPr eaLnBrk="1" hangingPunct="1"/>
            <a:r>
              <a:rPr lang="en-US" altLang="en-US" dirty="0"/>
              <a:t>Don't forget to block multiple statements that should execute in a loop</a:t>
            </a:r>
          </a:p>
          <a:p>
            <a:pPr eaLnBrk="1" hangingPunct="1"/>
            <a:r>
              <a:rPr lang="en-US" altLang="en-US" dirty="0"/>
              <a:t>Don't make the mistake of checking for invalid data using a decision instead of a loop</a:t>
            </a:r>
          </a:p>
          <a:p>
            <a:pPr eaLnBrk="1" hangingPunct="1"/>
            <a:r>
              <a:rPr lang="en-US" altLang="en-US" dirty="0"/>
              <a:t>Don't ignore subtleties in the boundaries used to stop loop performance</a:t>
            </a:r>
          </a:p>
          <a:p>
            <a:pPr eaLnBrk="1" hangingPunct="1"/>
            <a:r>
              <a:rPr lang="en-US" altLang="en-US" dirty="0"/>
              <a:t>Don't repeat steps within a loop that could just as well be placed outside the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C25D65-01E3-4784-96E3-7A9F286E2028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Summary_0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The loop structure allows repeated execution of a block of statements</a:t>
            </a:r>
          </a:p>
          <a:p>
            <a:pPr lvl="1" eaLnBrk="1" hangingPunct="1"/>
            <a:r>
              <a:rPr lang="en-US" altLang="en-US"/>
              <a:t>Infinite loop</a:t>
            </a:r>
          </a:p>
          <a:p>
            <a:pPr lvl="1" eaLnBrk="1" hangingPunct="1"/>
            <a:r>
              <a:rPr lang="en-US" altLang="en-US"/>
              <a:t>Definite loop</a:t>
            </a:r>
          </a:p>
          <a:p>
            <a:pPr lvl="1" eaLnBrk="1" hangingPunct="1"/>
            <a:r>
              <a:rPr lang="en-US" altLang="en-US"/>
              <a:t>Nest loop</a:t>
            </a:r>
          </a:p>
          <a:p>
            <a:pPr eaLnBrk="1" hangingPunct="1"/>
            <a:r>
              <a:rPr lang="en-US" altLang="en-US"/>
              <a:t>You must change the loop control variable within the looping structure</a:t>
            </a:r>
          </a:p>
          <a:p>
            <a:pPr eaLnBrk="1" hangingPunct="1"/>
            <a:r>
              <a:rPr lang="en-US" altLang="en-US"/>
              <a:t>Use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loop to execute statements while some condition is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B77F-6085-4AEC-A120-416E9F996500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Execute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lvl="1" eaLnBrk="1" hangingPunct="1"/>
            <a:r>
              <a:rPr lang="en-US" altLang="en-US" dirty="0"/>
              <a:t>Initialize the loop control variable, test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statement, and alter the loop control variable</a:t>
            </a:r>
          </a:p>
          <a:p>
            <a:pPr eaLnBrk="1" hangingPunct="1"/>
            <a:r>
              <a:rPr lang="en-US" altLang="en-US" dirty="0"/>
              <a:t>Prefix ++ and postfix ++ </a:t>
            </a:r>
          </a:p>
          <a:p>
            <a:pPr lvl="1" eaLnBrk="1" hangingPunct="1"/>
            <a:r>
              <a:rPr lang="en-US" altLang="en-US" dirty="0"/>
              <a:t>Increase a variable's value by 1</a:t>
            </a:r>
          </a:p>
          <a:p>
            <a:pPr lvl="1" eaLnBrk="1" hangingPunct="1"/>
            <a:r>
              <a:rPr lang="en-US" altLang="en-US" dirty="0"/>
              <a:t>The variable is used</a:t>
            </a:r>
          </a:p>
          <a:p>
            <a:pPr lvl="2" eaLnBrk="1" hangingPunct="1"/>
            <a:r>
              <a:rPr lang="en-US" altLang="en-US" dirty="0"/>
              <a:t>The result is calculated and stored</a:t>
            </a:r>
          </a:p>
          <a:p>
            <a:pPr eaLnBrk="1" hangingPunct="1"/>
            <a:r>
              <a:rPr lang="en-US" altLang="en-US" dirty="0"/>
              <a:t>Unary operators </a:t>
            </a:r>
          </a:p>
          <a:p>
            <a:pPr lvl="1" eaLnBrk="1" hangingPunct="1"/>
            <a:r>
              <a:rPr lang="en-US" altLang="en-US" dirty="0"/>
              <a:t>Use with one value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574C7-7FE9-4B41-975C-5A62821B220B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Summary_2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Binary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Operate on two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Shortcut operators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altLang="en-US" dirty="0"/>
              <a:t>,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-=</a:t>
            </a:r>
            <a:r>
              <a:rPr lang="en-US" altLang="en-US" dirty="0"/>
              <a:t>,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*=</a:t>
            </a:r>
            <a:r>
              <a:rPr lang="en-US" altLang="en-US" dirty="0"/>
              <a:t>,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>
                <a:cs typeface="Arial" charset="0"/>
              </a:rPr>
              <a:t>and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/=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 operations and assign the result in one step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Initializes, tests, and increments in one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Tests a Boolean expression after one repetition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Improve loop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 not include unnecessary operations or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401E0-5EA3-4781-8D9F-9360B43450AB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Basic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E4D2E6-31F0-4E95-B207-E29D92C511A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0725" name="Picture 6" descr="C:\Users\PaulRefurb\Documents\Ch 08-28-14\Books\951 Farrell Java Programming 8e - Alyssa - xxx\02_NEW PDFs and FIGURES\Figures\C8810_ch06\C8810_f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2362200"/>
            <a:ext cx="4346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b="1"/>
              <a:t> loop</a:t>
            </a:r>
          </a:p>
          <a:p>
            <a:pPr lvl="1" eaLnBrk="1" hangingPunct="1"/>
            <a:r>
              <a:rPr lang="en-US" altLang="en-US"/>
              <a:t>Executes a body of statements continually </a:t>
            </a:r>
          </a:p>
          <a:p>
            <a:pPr lvl="2" eaLnBrk="1" hangingPunct="1"/>
            <a:r>
              <a:rPr lang="en-US" altLang="en-US"/>
              <a:t>As long as the Boolean expression that controls entry into the loop continues to be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/>
              <a:t>Consists of: </a:t>
            </a:r>
          </a:p>
          <a:p>
            <a:pPr lvl="2" eaLnBrk="1" hangingPunct="1"/>
            <a:r>
              <a:rPr lang="en-US" altLang="en-US"/>
              <a:t>The keyword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</a:t>
            </a:r>
          </a:p>
          <a:p>
            <a:pPr lvl="2" eaLnBrk="1" hangingPunct="1"/>
            <a:r>
              <a:rPr lang="en-US" altLang="en-US"/>
              <a:t>Followed by a Boolean expression within parentheses </a:t>
            </a:r>
          </a:p>
          <a:p>
            <a:pPr lvl="2" eaLnBrk="1" hangingPunct="1"/>
            <a:r>
              <a:rPr lang="en-US" altLang="en-US"/>
              <a:t>Followed by the body of the loop; can be a single statement or a block of statements surrounded by curly braces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ACA52-79E6-414A-A4B0-E36A60E9BA17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a Definite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/>
              <a:t>Definite loop</a:t>
            </a:r>
          </a:p>
          <a:p>
            <a:pPr lvl="1" eaLnBrk="1" hangingPunct="1"/>
            <a:r>
              <a:rPr lang="en-US" altLang="en-US" dirty="0"/>
              <a:t>Performs a task a predetermined number of times</a:t>
            </a:r>
          </a:p>
          <a:p>
            <a:pPr lvl="1" eaLnBrk="1" hangingPunct="1"/>
            <a:r>
              <a:rPr lang="en-US" altLang="en-US" dirty="0"/>
              <a:t>Also called a counted loop</a:t>
            </a:r>
          </a:p>
          <a:p>
            <a:pPr lvl="1" eaLnBrk="1" hangingPunct="1"/>
            <a:r>
              <a:rPr lang="en-CA" altLang="en-US" b="1" dirty="0">
                <a:solidFill>
                  <a:srgbClr val="00B050"/>
                </a:solidFill>
              </a:rPr>
              <a:t>Consider a for structure</a:t>
            </a:r>
            <a:endParaRPr lang="en-US" altLang="en-US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/>
              <a:t>Write a definite loop</a:t>
            </a:r>
          </a:p>
          <a:p>
            <a:pPr lvl="1" eaLnBrk="1" hangingPunct="1"/>
            <a:r>
              <a:rPr lang="en-US" altLang="en-US" dirty="0"/>
              <a:t>Initialize the loop control variable</a:t>
            </a:r>
          </a:p>
          <a:p>
            <a:pPr lvl="2" eaLnBrk="1" hangingPunct="1"/>
            <a:r>
              <a:rPr lang="en-US" altLang="en-US" dirty="0"/>
              <a:t>The variable whose value determines whether loop execution continues</a:t>
            </a:r>
          </a:p>
          <a:p>
            <a:pPr lvl="1" eaLnBrk="1" hangingPunct="1"/>
            <a:r>
              <a:rPr lang="en-US" altLang="en-US" dirty="0"/>
              <a:t>While the loop control variable does not pass a limiting value, the program continues to execute the body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DBD5F-AB2B-47BD-9E4C-0A59C90D01E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Definite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in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1AC1A3-0C5E-4AB2-A928-91A1A2C241F3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  <p:pic>
        <p:nvPicPr>
          <p:cNvPr id="33797" name="Picture 6" descr="C:\Users\PaulRefurb\Documents\Ch 08-28-14\Books\951 Farrell Java Programming 8e - Alyssa - xxx\02_NEW PDFs and FIGURES\Figures\C8810_ch06\C8810_f06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163763"/>
            <a:ext cx="823277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altLang="en-US" dirty="0"/>
              <a:t>To Infinity….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definite loop (cont'd.)</a:t>
            </a:r>
          </a:p>
          <a:p>
            <a:pPr lvl="1" eaLnBrk="1" hangingPunct="1"/>
            <a:r>
              <a:rPr lang="en-US" altLang="en-US" dirty="0"/>
              <a:t>The body of the loop must include a statement that alters the loop control variable</a:t>
            </a:r>
          </a:p>
          <a:p>
            <a:pPr eaLnBrk="1" hangingPunct="1"/>
            <a:r>
              <a:rPr lang="en-US" altLang="en-US" b="1" dirty="0"/>
              <a:t>Infinite loop</a:t>
            </a:r>
          </a:p>
          <a:p>
            <a:pPr lvl="1" eaLnBrk="1" hangingPunct="1"/>
            <a:r>
              <a:rPr lang="en-US" altLang="en-US" dirty="0"/>
              <a:t>A loop that never ends</a:t>
            </a:r>
          </a:p>
          <a:p>
            <a:pPr lvl="1" eaLnBrk="1" hangingPunct="1"/>
            <a:r>
              <a:rPr lang="en-US" altLang="en-US" dirty="0"/>
              <a:t>Can result from a mistake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lvl="1" eaLnBrk="1" hangingPunct="1"/>
            <a:r>
              <a:rPr lang="en-US" altLang="en-US" dirty="0"/>
              <a:t>Do not write intentionally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47F59-E9D7-437E-839C-BFF9B96EA96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docrea: CIS2600 (FA17)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Microsoft Macintosh PowerPoint</Application>
  <PresentationFormat>On-screen Show (4:3)</PresentationFormat>
  <Paragraphs>411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Courier New</vt:lpstr>
      <vt:lpstr>Times New Roman</vt:lpstr>
      <vt:lpstr>Arial</vt:lpstr>
      <vt:lpstr>Default Design</vt:lpstr>
      <vt:lpstr>1_Farrell_PLD</vt:lpstr>
      <vt:lpstr>Office Theme</vt:lpstr>
      <vt:lpstr>Repetition Structures</vt:lpstr>
      <vt:lpstr>Objectives</vt:lpstr>
      <vt:lpstr>Some Terms</vt:lpstr>
      <vt:lpstr>Three Main Structures</vt:lpstr>
      <vt:lpstr>Basic Loop</vt:lpstr>
      <vt:lpstr>Creating while Loops</vt:lpstr>
      <vt:lpstr>Writing a Definite while Loop</vt:lpstr>
      <vt:lpstr>Definite while in Action</vt:lpstr>
      <vt:lpstr>To Infinity….</vt:lpstr>
      <vt:lpstr>..and Beyond</vt:lpstr>
      <vt:lpstr>Break Out</vt:lpstr>
      <vt:lpstr>Beware of One Off</vt:lpstr>
      <vt:lpstr>Pitfall: Failing to Alter the Loop Control Variable Within the Loop Body</vt:lpstr>
      <vt:lpstr>Pitfall: Failing to Alter the Loop Control Variable Within the Loop Body The Absence of Curly</vt:lpstr>
      <vt:lpstr>Pitfall: Unintentionally Creating a Loop with an Empty Body</vt:lpstr>
      <vt:lpstr>PowerPoint Presentation</vt:lpstr>
      <vt:lpstr>Altering a Definite Loop's Control Variable</vt:lpstr>
      <vt:lpstr>Decrement is OK too</vt:lpstr>
      <vt:lpstr>Writing an Indefinite while Loop</vt:lpstr>
      <vt:lpstr>PowerPoint Presentation</vt:lpstr>
      <vt:lpstr>Validating Data</vt:lpstr>
      <vt:lpstr>Validating Data in Action (note the request and re-request of information)</vt:lpstr>
      <vt:lpstr>Using Shortcut Arithmetic Operators</vt:lpstr>
      <vt:lpstr>Prefix and Postfix</vt:lpstr>
      <vt:lpstr>Pre and Post in Action</vt:lpstr>
      <vt:lpstr>More on Pre and Post</vt:lpstr>
      <vt:lpstr>Pre and Post in Action</vt:lpstr>
      <vt:lpstr>Creating a for Loop</vt:lpstr>
      <vt:lpstr> for versus while</vt:lpstr>
      <vt:lpstr>Creating a for Loop</vt:lpstr>
      <vt:lpstr>More on for Loop</vt:lpstr>
      <vt:lpstr>Learning How and When to Use a do…while Loop</vt:lpstr>
      <vt:lpstr>do…while Loop Logic</vt:lpstr>
      <vt:lpstr>do…while Loop in Action</vt:lpstr>
      <vt:lpstr>Nested Loops</vt:lpstr>
      <vt:lpstr>Nested Loop Logic</vt:lpstr>
      <vt:lpstr>Improving Loop Performance</vt:lpstr>
      <vt:lpstr>Avoiding Unnecessary Operations</vt:lpstr>
      <vt:lpstr>Considering the Order of Evaluation of Short-Circuit Operators</vt:lpstr>
      <vt:lpstr>Comparing to Zero</vt:lpstr>
      <vt:lpstr>Comparing to Zero in Action</vt:lpstr>
      <vt:lpstr>Employing Loop Fusion</vt:lpstr>
      <vt:lpstr>Using Prefix Incrementing Rather than Postfix Incrementing</vt:lpstr>
      <vt:lpstr>Using Prefix Incrementing Rather than Postfix Incrementing Demo</vt:lpstr>
      <vt:lpstr>You Do It</vt:lpstr>
      <vt:lpstr>Don't Do It</vt:lpstr>
      <vt:lpstr>Summary_0</vt:lpstr>
      <vt:lpstr>Summary_1</vt:lpstr>
      <vt:lpstr>Summary_2</vt:lpstr>
    </vt:vector>
  </TitlesOfParts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2012-07-17T17:07:48Z</dcterms:created>
  <dcterms:modified xsi:type="dcterms:W3CDTF">2017-10-17T15:46:57Z</dcterms:modified>
</cp:coreProperties>
</file>