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4023" r:id="rId2"/>
    <p:sldMasterId id="2147484637" r:id="rId3"/>
  </p:sldMasterIdLst>
  <p:notesMasterIdLst>
    <p:notesMasterId r:id="rId47"/>
  </p:notesMasterIdLst>
  <p:handoutMasterIdLst>
    <p:handoutMasterId r:id="rId48"/>
  </p:handoutMasterIdLst>
  <p:sldIdLst>
    <p:sldId id="566" r:id="rId4"/>
    <p:sldId id="577" r:id="rId5"/>
    <p:sldId id="578" r:id="rId6"/>
    <p:sldId id="579" r:id="rId7"/>
    <p:sldId id="580" r:id="rId8"/>
    <p:sldId id="581" r:id="rId9"/>
    <p:sldId id="582" r:id="rId10"/>
    <p:sldId id="583" r:id="rId11"/>
    <p:sldId id="584" r:id="rId12"/>
    <p:sldId id="585" r:id="rId13"/>
    <p:sldId id="586" r:id="rId14"/>
    <p:sldId id="587" r:id="rId15"/>
    <p:sldId id="588" r:id="rId16"/>
    <p:sldId id="589" r:id="rId17"/>
    <p:sldId id="590" r:id="rId18"/>
    <p:sldId id="591" r:id="rId19"/>
    <p:sldId id="592" r:id="rId20"/>
    <p:sldId id="593" r:id="rId21"/>
    <p:sldId id="594" r:id="rId22"/>
    <p:sldId id="595" r:id="rId23"/>
    <p:sldId id="596" r:id="rId24"/>
    <p:sldId id="597" r:id="rId25"/>
    <p:sldId id="598" r:id="rId26"/>
    <p:sldId id="599" r:id="rId27"/>
    <p:sldId id="600" r:id="rId28"/>
    <p:sldId id="601" r:id="rId29"/>
    <p:sldId id="602" r:id="rId30"/>
    <p:sldId id="603" r:id="rId31"/>
    <p:sldId id="604" r:id="rId32"/>
    <p:sldId id="605" r:id="rId33"/>
    <p:sldId id="606" r:id="rId34"/>
    <p:sldId id="607" r:id="rId35"/>
    <p:sldId id="608" r:id="rId36"/>
    <p:sldId id="609" r:id="rId37"/>
    <p:sldId id="610" r:id="rId38"/>
    <p:sldId id="611" r:id="rId39"/>
    <p:sldId id="612" r:id="rId40"/>
    <p:sldId id="613" r:id="rId41"/>
    <p:sldId id="614" r:id="rId42"/>
    <p:sldId id="615" r:id="rId43"/>
    <p:sldId id="616" r:id="rId44"/>
    <p:sldId id="617" r:id="rId45"/>
    <p:sldId id="618" r:id="rId46"/>
  </p:sldIdLst>
  <p:sldSz cx="9144000" cy="6858000" type="screen4x3"/>
  <p:notesSz cx="6858000" cy="93122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B2B6"/>
    <a:srgbClr val="222222"/>
    <a:srgbClr val="FFFF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4" autoAdjust="0"/>
    <p:restoredTop sz="94531" autoAdjust="0"/>
  </p:normalViewPr>
  <p:slideViewPr>
    <p:cSldViewPr>
      <p:cViewPr varScale="1">
        <p:scale>
          <a:sx n="126" d="100"/>
          <a:sy n="126" d="100"/>
        </p:scale>
        <p:origin x="161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191" d="100"/>
          <a:sy n="191" d="100"/>
        </p:scale>
        <p:origin x="-4560" y="-114"/>
      </p:cViewPr>
      <p:guideLst>
        <p:guide orient="horz" pos="29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53" Type="http://schemas.microsoft.com/office/2015/10/relationships/revisionInfo" Target="revisionInfo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555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4555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FFEFF8D-458A-401E-A3B6-E75B733C68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17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698500"/>
            <a:ext cx="4654550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2775"/>
            <a:ext cx="5486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555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555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4778D3E-1484-45C1-AF32-50C929F8B1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54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78D3E-1484-45C1-AF32-50C929F8B12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96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6F9199B-4EF9-4502-98A2-9854693B9EE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144AE-59BC-4264-9495-CE6326D4D32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396E423-8592-4CC3-A23C-04A6EB92FC1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504823F-FE18-480F-805D-4DB12BF9E72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A0931EE-597C-46A5-8F83-0F8D8358641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281D124-E7B5-4F62-B83F-D6DE8441BA0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E77A642-DB95-4A33-88E6-7CC7E570C51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827146F-1926-485B-91E6-CEDECDC8329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7A9584D-B8FF-4EE6-88C4-C0BB62CA260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89875D7-D4B4-465F-B333-16BB1B95F15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44E8414-C61C-47A8-9AE8-1F63D1A8985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A4E7886-F3CF-47DC-8446-548D1EE91EC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9A5B774-4E79-436B-87BC-54B6FDCAA0D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DF0A4BD-19F5-4D79-9419-BD61501E34F1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5AED1FF-F91C-4F2A-AD41-B41F4CADD6C1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E1CFFD0-A0FF-4DEB-996B-A45AA698541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A691DF4-F9D4-4227-A632-4B62E83D2EB1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116693A-D635-43E1-A950-43C14CD0FD4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8FCFA02-FCCF-4181-9CCD-2C03729ADAC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00478E6-EB2F-443D-A772-6312809C5C6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C7F7E0A-7E3B-408B-BD83-8D52FDBA8A6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2455FA3-D2B5-4443-8132-10F06D71087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E7D9DCC-6247-4F36-A3F1-712FF425812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F1D0801-F0AB-4BB2-8E6B-AEBA3ABBCDF1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7BF89AC-3416-494F-9B73-01B85806917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995AE2-E695-4C05-B184-05441006FF5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0485DB6-6761-43C1-B008-73D8C8160DA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E56BF8C-8DEA-4D4A-85A3-9BA3EFA15061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0D7373B-6FB6-453B-B4D3-052B14DFD72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A34F8E1-9B42-4597-A362-C2D9F51B2B4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67F9845-43CE-4F1D-8350-95CDB72BDA72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3FFD64-9D36-4B6E-A70E-04C537912CC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4DB7855-89D2-44A6-BDD4-E2EF20E0F601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017C50E-A6AD-4A27-B0CC-2A7EE5F56DE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0FCA095-A6BF-4B4D-85BD-6C75780A343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29C38B1-68E0-40AE-A0F5-4611B6029D1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8D0DBF6-947D-48C5-ACDF-4F2DFD29459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0F24986-2CEF-41C6-9A8B-10B2C3DE4DE2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1E02B63-81DD-407D-B26B-540C5EBD6F9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6D99960-811F-49AB-AF9B-A2A259AE3C3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0AD300D-38A5-4806-9939-5255113F170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929FC1C-AAFF-4134-8ED5-945F3E568E9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7239000" cy="25908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08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F5B3A-570F-416C-8322-DF00A92EFD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73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F8EC6-A2EB-45CE-BD8A-C0FAE5EFF2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1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28750"/>
            <a:ext cx="444817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48006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200400"/>
            <a:ext cx="4800600" cy="1981200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0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2E942-10C1-4D0D-9EFE-5287C20257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69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AFAB4-2146-C64E-BF56-EA4D691CE0D3}" type="datetime1">
              <a:rPr lang="en-US" smtClean="0"/>
              <a:t>10/24/17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4B63A-1AF9-4A21-9372-5B7F185D67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53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D0DBD-9329-0B45-B2D1-44B35A2D1C58}" type="datetime1">
              <a:rPr lang="en-US" smtClean="0"/>
              <a:t>10/24/17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8B7C2-2572-488A-98BB-B948301598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40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43D2F-0C06-F246-AD15-6817B1DD4D3B}" type="datetime1">
              <a:rPr lang="en-US" smtClean="0"/>
              <a:t>10/24/17</a:t>
            </a:fld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0FDEA-183E-4FAE-8DB2-C5420D89B7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9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ED132-A330-A24C-98BF-3C486C3E3A5F}" type="datetime1">
              <a:rPr lang="en-US" smtClean="0"/>
              <a:t>10/24/17</a:t>
            </a:fld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3A7CC-24C6-4263-BC07-6F41997C08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53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55875-B0DA-CF4E-AF4F-5198453C6429}" type="datetime1">
              <a:rPr lang="en-US" smtClean="0"/>
              <a:t>10/24/17</a:t>
            </a:fld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B7C27-3C94-41F5-82A2-925BE868C0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56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730E3-C965-5B42-9FD1-6F39AAA10318}" type="datetime1">
              <a:rPr lang="en-US" smtClean="0"/>
              <a:t>10/24/17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D067D-7CD6-4CA2-A094-54824EE538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0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12C3C-755D-47F1-8987-C50A50FDCC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409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B3CCA-9CD2-4D4E-9047-8B42C4478DA6}" type="datetime1">
              <a:rPr lang="en-US" smtClean="0"/>
              <a:t>10/24/17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6C83E-76D6-4D54-9D06-F360767739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4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1F371-996A-6741-8DE0-4A9198878684}" type="datetime1">
              <a:rPr lang="en-US" smtClean="0"/>
              <a:t>10/24/17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75830-E906-4689-B5DE-C77EC56B1C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008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36B28-3204-E341-B529-E510D8E8754A}" type="datetime1">
              <a:rPr lang="en-US" smtClean="0"/>
              <a:t>10/24/17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5F697-CE42-4832-8FC1-49F8CB754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851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1C2-AC2A-474D-A32E-EFA252C1190B}" type="datetime1">
              <a:rPr lang="en-US" smtClean="0"/>
              <a:t>10/24/17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FED2C4-136A-4912-85AA-90659F10DA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541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F227-CCF7-B146-924A-F59B3A528AE9}" type="datetime1">
              <a:rPr lang="en-US" smtClean="0"/>
              <a:t>10/24/17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2E942-10C1-4D0D-9EFE-5287C20257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815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A0623C-AC6A-4741-8622-753F1C42B906}" type="datetime1">
              <a:rPr lang="en-US" smtClean="0"/>
              <a:t>10/24/17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4B63A-1AF9-4A21-9372-5B7F185D674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791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01D70A-4A02-354A-A4B5-ADA68E592340}" type="datetime1">
              <a:rPr lang="en-US" smtClean="0"/>
              <a:t>10/24/17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28B7C2-2572-488A-98BB-B94830159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5597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42B534-1FF5-8449-965B-B83B4220D5DE}" type="datetime1">
              <a:rPr lang="en-US" smtClean="0"/>
              <a:t>10/24/17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70FDEA-183E-4FAE-8DB2-C5420D89B7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741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48576F-4673-7245-9C01-37BC5A7F4709}" type="datetime1">
              <a:rPr lang="en-US" smtClean="0"/>
              <a:t>10/24/17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F3A7CC-24C6-4263-BC07-6F41997C08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095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D1D660-84AB-7946-8F59-74DABC341271}" type="datetime1">
              <a:rPr lang="en-US" smtClean="0"/>
              <a:t>10/24/17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B7C27-3C94-41F5-82A2-925BE868C0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13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12642-049F-4780-AD65-825ED202B1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269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A4B832-16B9-444E-BE30-295B16F81C7A}" type="datetime1">
              <a:rPr lang="en-US" smtClean="0"/>
              <a:t>10/24/17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D067D-7CD6-4CA2-A094-54824EE538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233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BF7E60-C097-BC43-A281-B6905BED6CA1}" type="datetime1">
              <a:rPr lang="en-US" smtClean="0"/>
              <a:t>10/24/17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D6C83E-76D6-4D54-9D06-F360767739D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5681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D0EEB9-A4C6-2940-818C-FAB978D97079}" type="datetime1">
              <a:rPr lang="en-US" smtClean="0"/>
              <a:t>10/24/17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B75830-E906-4689-B5DE-C77EC56B1C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39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7819C5-95DD-294A-8A64-EE3B956F11AC}" type="datetime1">
              <a:rPr lang="en-US" smtClean="0"/>
              <a:t>10/24/17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45F697-CE42-4832-8FC1-49F8CB7540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8F94B-950D-4B30-A932-52B29F973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7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F99BC-D12C-41F8-BF1B-FE7C100E65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1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A1FD0-D306-4BB5-A291-C6F3ED2982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9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17519-2161-40F8-973C-CB61139D5C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5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D0CBC-63CF-46DC-8E95-D29770B18F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2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83F85-F620-4D6E-A72C-B82CE41786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0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fld id="{9A851B79-9E12-4EA1-BB67-05D5FCDA54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6" r:id="rId1"/>
    <p:sldLayoutId id="2147484617" r:id="rId2"/>
    <p:sldLayoutId id="2147484618" r:id="rId3"/>
    <p:sldLayoutId id="2147484619" r:id="rId4"/>
    <p:sldLayoutId id="2147484620" r:id="rId5"/>
    <p:sldLayoutId id="2147484621" r:id="rId6"/>
    <p:sldLayoutId id="2147484622" r:id="rId7"/>
    <p:sldLayoutId id="2147484623" r:id="rId8"/>
    <p:sldLayoutId id="2147484624" r:id="rId9"/>
    <p:sldLayoutId id="2147484625" r:id="rId10"/>
    <p:sldLayoutId id="214748462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DECOLORED2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A0FED2C4-136A-4912-85AA-90659F10DA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7" r:id="rId1"/>
    <p:sldLayoutId id="2147484615" r:id="rId2"/>
    <p:sldLayoutId id="2147484628" r:id="rId3"/>
    <p:sldLayoutId id="2147484629" r:id="rId4"/>
    <p:sldLayoutId id="2147484630" r:id="rId5"/>
    <p:sldLayoutId id="2147484631" r:id="rId6"/>
    <p:sldLayoutId id="2147484632" r:id="rId7"/>
    <p:sldLayoutId id="2147484633" r:id="rId8"/>
    <p:sldLayoutId id="2147484634" r:id="rId9"/>
    <p:sldLayoutId id="2147484635" r:id="rId10"/>
    <p:sldLayoutId id="214748463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65F02-E91D-C24B-A0F3-2E6E1E45F85F}" type="datetime1">
              <a:rPr lang="en-US" smtClean="0"/>
              <a:t>10/24/17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A851B79-9E12-4EA1-BB67-05D5FCDA54C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6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8" r:id="rId1"/>
    <p:sldLayoutId id="2147484639" r:id="rId2"/>
    <p:sldLayoutId id="2147484640" r:id="rId3"/>
    <p:sldLayoutId id="2147484641" r:id="rId4"/>
    <p:sldLayoutId id="2147484642" r:id="rId5"/>
    <p:sldLayoutId id="2147484643" r:id="rId6"/>
    <p:sldLayoutId id="2147484644" r:id="rId7"/>
    <p:sldLayoutId id="2147484645" r:id="rId8"/>
    <p:sldLayoutId id="2147484646" r:id="rId9"/>
    <p:sldLayoutId id="2147484647" r:id="rId10"/>
    <p:sldLayoutId id="2147484648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Strings and the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6400800" cy="1752600"/>
          </a:xfrm>
        </p:spPr>
        <p:txBody>
          <a:bodyPr>
            <a:noAutofit/>
          </a:bodyPr>
          <a:lstStyle/>
          <a:p>
            <a:pPr lvl="6" algn="l"/>
            <a:r>
              <a:rPr lang="en-CA" sz="2400" dirty="0"/>
              <a:t>String Theory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FED2C4-136A-4912-85AA-90659F10DA8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61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FB708BC-6A88-4842-8EEC-67429AB594BE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CA" sz="4400" dirty="0">
                <a:solidFill>
                  <a:srgbClr val="7030A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Character Methods in Action</a:t>
            </a:r>
            <a:endParaRPr lang="en-US" sz="4400" dirty="0">
              <a:solidFill>
                <a:srgbClr val="7030A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5845" name="Picture 6" descr="C:\Users\PaulRefurb\Documents\Ch 08-28-14\Books\951 Farrell Java Programming 8e - Alyssa - xxx\02_NEW PDFs and FIGURES\Figures\C8810_ch07\C8810_f07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75" y="1570038"/>
            <a:ext cx="4794250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Why </a:t>
            </a:r>
            <a:br>
              <a:rPr lang="en-US" altLang="en-US" dirty="0"/>
            </a:b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/>
              <a:t> Objects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Literal string</a:t>
            </a:r>
          </a:p>
          <a:p>
            <a:pPr lvl="1" eaLnBrk="1" hangingPunct="1"/>
            <a:r>
              <a:rPr lang="en-US" altLang="en-US" dirty="0"/>
              <a:t>A sequence of characters enclosed within double quotation marks</a:t>
            </a:r>
          </a:p>
          <a:p>
            <a:pPr lvl="1" eaLnBrk="1" hangingPunct="1"/>
            <a:r>
              <a:rPr lang="en-US" altLang="en-US" dirty="0"/>
              <a:t>An unnamed object, or </a:t>
            </a:r>
            <a:r>
              <a:rPr lang="en-US" altLang="en-US" b="1" dirty="0"/>
              <a:t>anonymous object</a:t>
            </a:r>
            <a:r>
              <a:rPr lang="en-US" altLang="en-US" dirty="0"/>
              <a:t>, of 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/>
              <a:t> class</a:t>
            </a:r>
          </a:p>
          <a:p>
            <a:pPr eaLnBrk="1" hangingPunct="1"/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b="1" dirty="0"/>
              <a:t> variable</a:t>
            </a:r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dirty="0"/>
              <a:t>A named object of 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/>
              <a:t> class</a:t>
            </a:r>
          </a:p>
          <a:p>
            <a:pPr eaLnBrk="1" hangingPunct="1"/>
            <a:r>
              <a:rPr lang="en-US" altLang="en-US" dirty="0"/>
              <a:t>Class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 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Defined in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java.lang.String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altLang="en-US" dirty="0"/>
              <a:t>Automatically imported into every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A7AEE8-BBCA-4015-94E0-DEA23ED255A7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Declaring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/>
              <a:t> Objects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Declare a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/>
              <a:t> variable</a:t>
            </a:r>
          </a:p>
          <a:p>
            <a:pPr lvl="1" eaLnBrk="1" hangingPunct="1"/>
            <a:r>
              <a:rPr lang="en-US" altLang="en-US" dirty="0">
                <a:cs typeface="Courier New" pitchFamily="49" charset="0"/>
              </a:rPr>
              <a:t>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/>
              <a:t> itself is distinct from the variable used to refer to it</a:t>
            </a:r>
          </a:p>
          <a:p>
            <a:pPr eaLnBrk="1" hangingPunct="1"/>
            <a:r>
              <a:rPr lang="en-US" altLang="en-US" dirty="0"/>
              <a:t>Create a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/>
              <a:t> object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aGreeting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 = new String("Hello");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altLang="en-US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aGreeting</a:t>
            </a:r>
            <a:r>
              <a:rPr lang="en-US" alt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"Hello";</a:t>
            </a:r>
          </a:p>
          <a:p>
            <a:pPr lvl="1" eaLnBrk="1" hangingPunct="1"/>
            <a:r>
              <a:rPr lang="en-US" altLang="en-US" dirty="0"/>
              <a:t>You can create a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/>
              <a:t> object without: </a:t>
            </a:r>
          </a:p>
          <a:p>
            <a:pPr lvl="2" eaLnBrk="1" hangingPunct="1"/>
            <a:r>
              <a:rPr lang="en-US" altLang="en-US" dirty="0"/>
              <a:t>Using the keyword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en-US" dirty="0"/>
              <a:t> </a:t>
            </a:r>
          </a:p>
          <a:p>
            <a:pPr lvl="2" eaLnBrk="1" hangingPunct="1"/>
            <a:r>
              <a:rPr lang="en-US" altLang="en-US" dirty="0"/>
              <a:t>Explicitly calling the class constructor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43026C-71AA-4287-AE2E-B8E2D687E244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Comparing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/>
              <a:t> Values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/>
              <a:t> is a class</a:t>
            </a:r>
          </a:p>
          <a:p>
            <a:pPr lvl="1" eaLnBrk="1" hangingPunct="1"/>
            <a:r>
              <a:rPr lang="en-US" altLang="en-US"/>
              <a:t>Each created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/>
              <a:t> is a class object</a:t>
            </a:r>
          </a:p>
          <a:p>
            <a:pPr eaLnBrk="1" hangingPunct="1"/>
            <a:r>
              <a:rPr lang="en-US" altLang="en-US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/>
              <a:t> variable name</a:t>
            </a:r>
          </a:p>
          <a:p>
            <a:pPr lvl="1" eaLnBrk="1" hangingPunct="1"/>
            <a:r>
              <a:rPr lang="en-US" altLang="en-US"/>
              <a:t>A reference variable</a:t>
            </a:r>
          </a:p>
          <a:p>
            <a:pPr lvl="1" eaLnBrk="1" hangingPunct="1"/>
            <a:r>
              <a:rPr lang="en-US" altLang="en-US"/>
              <a:t>Refers to a location in memory</a:t>
            </a:r>
          </a:p>
          <a:p>
            <a:pPr lvl="2" eaLnBrk="1" hangingPunct="1"/>
            <a:r>
              <a:rPr lang="en-US" altLang="en-US"/>
              <a:t>Rather than to a particular value</a:t>
            </a:r>
          </a:p>
          <a:p>
            <a:pPr eaLnBrk="1" hangingPunct="1"/>
            <a:r>
              <a:rPr lang="en-US" altLang="en-US"/>
              <a:t>Assign a new value to a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lvl="1" eaLnBrk="1" hangingPunct="1"/>
            <a:r>
              <a:rPr lang="en-US" altLang="en-US"/>
              <a:t>The address held by the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/>
              <a:t> is altered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E11640-9327-4205-A4F8-F8BF8BCD5AB2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Comparing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/>
              <a:t> Values Illustrated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4BE16C-7CB4-42C2-AA4F-CDD9DAF06934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  <p:pic>
        <p:nvPicPr>
          <p:cNvPr id="39941" name="Picture 8" descr="C:\Users\PaulRefurb\Documents\Ch 08-28-14\Books\951 Farrell Java Programming 8e - Alyssa - xxx\02_NEW PDFs and FIGURES\Figures\C8810_ch07\C8810_f07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463" y="1828800"/>
            <a:ext cx="5807075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Strings </a:t>
            </a:r>
            <a:r>
              <a:rPr lang="en-US" altLang="en-US" dirty="0"/>
              <a:t>Are Immutable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Immutable</a:t>
            </a:r>
          </a:p>
          <a:p>
            <a:pPr lvl="1" eaLnBrk="1" hangingPunct="1"/>
            <a:r>
              <a:rPr lang="en-US" altLang="en-US" dirty="0"/>
              <a:t>Objects that cannot be changed, such as a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eaLnBrk="1" hangingPunct="1"/>
            <a:r>
              <a:rPr lang="en-US" altLang="en-US" dirty="0"/>
              <a:t>Making simple comparisons between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>
                <a:cs typeface="Courier New" pitchFamily="49" charset="0"/>
              </a:rPr>
              <a:t>s o</a:t>
            </a:r>
            <a:r>
              <a:rPr lang="en-US" altLang="en-US" dirty="0"/>
              <a:t>ften produces misleading results</a:t>
            </a:r>
          </a:p>
          <a:p>
            <a:pPr eaLnBrk="1" hangingPunct="1"/>
            <a:r>
              <a:rPr lang="en-US" altLang="en-US" dirty="0"/>
              <a:t>Comparing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>
                <a:cs typeface="Courier New" pitchFamily="49" charset="0"/>
              </a:rPr>
              <a:t>s</a:t>
            </a:r>
            <a:r>
              <a:rPr lang="en-US" altLang="en-US" dirty="0"/>
              <a:t> using 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altLang="en-US" dirty="0"/>
              <a:t> operator</a:t>
            </a:r>
          </a:p>
          <a:p>
            <a:pPr lvl="1" eaLnBrk="1" hangingPunct="1"/>
            <a:r>
              <a:rPr lang="en-US" altLang="en-US" dirty="0"/>
              <a:t>Compares memory addresses, not values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C9A909-B652-416F-8452-3AE20278378D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/>
              <a:t> Comparison Methods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equals()</a:t>
            </a:r>
            <a:r>
              <a:rPr lang="en-US" altLang="en-US" b="1" dirty="0"/>
              <a:t> method </a:t>
            </a:r>
          </a:p>
          <a:p>
            <a:pPr lvl="1" eaLnBrk="1" hangingPunct="1"/>
            <a:r>
              <a:rPr lang="en-US" altLang="en-US" dirty="0"/>
              <a:t>Evaluates the contents of two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/>
              <a:t> objects to determine if they are equivalent</a:t>
            </a:r>
          </a:p>
          <a:p>
            <a:pPr lvl="1" eaLnBrk="1" hangingPunct="1"/>
            <a:r>
              <a:rPr lang="en-US" altLang="en-US" dirty="0"/>
              <a:t>Returns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altLang="en-US" dirty="0"/>
              <a:t> if objects have </a:t>
            </a:r>
            <a:r>
              <a:rPr lang="en-US" altLang="en-US" b="1" dirty="0">
                <a:solidFill>
                  <a:srgbClr val="00B050"/>
                </a:solidFill>
              </a:rPr>
              <a:t>identical</a:t>
            </a:r>
            <a:r>
              <a:rPr lang="en-US" altLang="en-US" dirty="0"/>
              <a:t> contents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equals(String s)</a:t>
            </a:r>
          </a:p>
          <a:p>
            <a:pPr eaLnBrk="1" hangingPunct="1"/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equalsIgnoreCase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b="1" dirty="0"/>
              <a:t> method</a:t>
            </a:r>
          </a:p>
          <a:p>
            <a:pPr lvl="1" eaLnBrk="1" hangingPunct="1"/>
            <a:r>
              <a:rPr lang="en-US" altLang="en-US" b="1" dirty="0">
                <a:solidFill>
                  <a:srgbClr val="00B050"/>
                </a:solidFill>
              </a:rPr>
              <a:t>Ignores case </a:t>
            </a:r>
            <a:r>
              <a:rPr lang="en-US" altLang="en-US" dirty="0"/>
              <a:t>when determining if two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>
                <a:cs typeface="Courier New" pitchFamily="49" charset="0"/>
              </a:rPr>
              <a:t>s</a:t>
            </a:r>
            <a:r>
              <a:rPr lang="en-US" altLang="en-US" dirty="0"/>
              <a:t> are equivalent</a:t>
            </a:r>
          </a:p>
          <a:p>
            <a:pPr lvl="1" eaLnBrk="1" hangingPunct="1"/>
            <a:r>
              <a:rPr lang="en-US" altLang="en-US" dirty="0"/>
              <a:t>Useful when users type responses to prompts in 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5D76BE-B1C6-4183-BA2C-2AFB922957B0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In 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ACAE6-1E73-4F27-B294-A78D72623DF6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  <p:pic>
        <p:nvPicPr>
          <p:cNvPr id="43013" name="Picture 7" descr="C:\Users\PaulRefurb\Documents\Ch 08-28-14\Books\951 Farrell Java Programming 8e - Alyssa - xxx\02_NEW PDFs and FIGURES\Figures\C8810_ch07\C8810_f07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2057400"/>
            <a:ext cx="66198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Comparing Two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/>
              <a:t> Values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compareTo()</a:t>
            </a:r>
            <a:r>
              <a:rPr lang="en-US" b="1" dirty="0"/>
              <a:t> method</a:t>
            </a:r>
          </a:p>
          <a:p>
            <a:pPr lvl="1" eaLnBrk="1" hangingPunct="1">
              <a:defRPr/>
            </a:pPr>
            <a:r>
              <a:rPr lang="en-US" dirty="0"/>
              <a:t>Compares two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>
                <a:cs typeface="Courier New" pitchFamily="49" charset="0"/>
              </a:rPr>
              <a:t>s</a:t>
            </a:r>
            <a:r>
              <a:rPr lang="en-US" dirty="0"/>
              <a:t> and returns:</a:t>
            </a:r>
          </a:p>
          <a:p>
            <a:pPr lvl="2" eaLnBrk="1" hangingPunct="1">
              <a:defRPr/>
            </a:pPr>
            <a:r>
              <a:rPr lang="en-US" b="1" dirty="0">
                <a:solidFill>
                  <a:srgbClr val="00B050"/>
                </a:solidFill>
              </a:rPr>
              <a:t>Zero</a:t>
            </a:r>
            <a:r>
              <a:rPr lang="en-US" dirty="0"/>
              <a:t>: If two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>
                <a:latin typeface="+mj-lt"/>
                <a:cs typeface="Courier New" pitchFamily="49" charset="0"/>
              </a:rPr>
              <a:t>s</a:t>
            </a:r>
            <a:r>
              <a:rPr lang="en-US" dirty="0"/>
              <a:t> refer to the same value</a:t>
            </a:r>
          </a:p>
          <a:p>
            <a:pPr lvl="2" eaLnBrk="1" hangingPunct="1">
              <a:defRPr/>
            </a:pPr>
            <a:r>
              <a:rPr lang="en-US" b="1" dirty="0">
                <a:solidFill>
                  <a:srgbClr val="00B050"/>
                </a:solidFill>
              </a:rPr>
              <a:t>Negative number</a:t>
            </a:r>
            <a:r>
              <a:rPr lang="en-US" dirty="0"/>
              <a:t>: If the </a:t>
            </a:r>
            <a:r>
              <a:rPr lang="en-US" b="1" dirty="0">
                <a:solidFill>
                  <a:srgbClr val="00B0F0"/>
                </a:solidFill>
              </a:rPr>
              <a:t>calling object </a:t>
            </a:r>
            <a:r>
              <a:rPr lang="en-US" dirty="0"/>
              <a:t>is "less than" the argument</a:t>
            </a:r>
          </a:p>
          <a:p>
            <a:pPr lvl="2" eaLnBrk="1" hangingPunct="1">
              <a:defRPr/>
            </a:pPr>
            <a:r>
              <a:rPr lang="en-US" b="1" dirty="0">
                <a:solidFill>
                  <a:srgbClr val="00B050"/>
                </a:solidFill>
              </a:rPr>
              <a:t>Positive number</a:t>
            </a:r>
            <a:r>
              <a:rPr lang="en-US" dirty="0"/>
              <a:t>: If the </a:t>
            </a:r>
            <a:r>
              <a:rPr lang="en-US" b="1" dirty="0">
                <a:solidFill>
                  <a:srgbClr val="00B0F0"/>
                </a:solidFill>
              </a:rPr>
              <a:t>calling object </a:t>
            </a:r>
            <a:r>
              <a:rPr lang="en-US" dirty="0"/>
              <a:t>is "more than" the argument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 if 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aWord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.compareTo(anotherWord) &lt; 0)</a:t>
            </a:r>
          </a:p>
          <a:p>
            <a:pPr lvl="1" eaLnBrk="1" hangingPunct="1"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59908-14FF-460C-AC3C-7C6EA8A16A03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Empty and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en-US"/>
              <a:t>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/>
              <a:t>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dirty="0"/>
              <a:t>Empty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s </a:t>
            </a:r>
            <a:r>
              <a:rPr lang="en-US" b="1" dirty="0">
                <a:solidFill>
                  <a:srgbClr val="00B050"/>
                </a:solidFill>
              </a:rPr>
              <a:t>" "</a:t>
            </a:r>
          </a:p>
          <a:p>
            <a:pPr eaLnBrk="1" hangingPunct="1">
              <a:defRPr/>
            </a:pPr>
            <a:r>
              <a:rPr lang="en-US" dirty="0"/>
              <a:t>Reference a memory address with no characters</a:t>
            </a:r>
          </a:p>
          <a:p>
            <a:pPr lvl="1" eaLnBrk="1" hangingPunct="1">
              <a:defRPr/>
            </a:pPr>
            <a:r>
              <a:rPr lang="en-US" dirty="0"/>
              <a:t>Can be used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methods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null String</a:t>
            </a:r>
            <a:r>
              <a:rPr lang="en-US" b="1" dirty="0">
                <a:latin typeface="+mj-lt"/>
                <a:cs typeface="Courier New" pitchFamily="49" charset="0"/>
              </a:rPr>
              <a:t>s</a:t>
            </a:r>
          </a:p>
          <a:p>
            <a:pPr lvl="1" eaLnBrk="1" hangingPunct="1">
              <a:defRPr/>
            </a:pPr>
            <a:r>
              <a:rPr lang="en-US" dirty="0">
                <a:cs typeface="Courier New" pitchFamily="49" charset="0"/>
              </a:rPr>
              <a:t>Use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 Java keyword</a:t>
            </a:r>
          </a:p>
          <a:p>
            <a:pPr lvl="1"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>
                <a:cs typeface="Courier New" pitchFamily="49" charset="0"/>
              </a:rPr>
              <a:t>s</a:t>
            </a:r>
            <a:r>
              <a:rPr lang="en-US" dirty="0"/>
              <a:t> are set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 by default</a:t>
            </a:r>
          </a:p>
          <a:p>
            <a:pPr lvl="1" eaLnBrk="1" hangingPunct="1">
              <a:defRPr/>
            </a:pPr>
            <a:r>
              <a:rPr lang="en-US" dirty="0"/>
              <a:t>Cannot be used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methods</a:t>
            </a:r>
          </a:p>
          <a:p>
            <a:pPr lvl="2">
              <a:defRPr/>
            </a:pPr>
            <a:r>
              <a:rPr lang="en-CA" dirty="0"/>
              <a:t>Cause an error</a:t>
            </a:r>
            <a:endParaRPr lang="en-US" dirty="0"/>
          </a:p>
          <a:p>
            <a:pPr lvl="1" eaLnBrk="1" hangingPunct="1">
              <a:defRPr/>
            </a:pPr>
            <a:r>
              <a:rPr lang="en-CA" dirty="0"/>
              <a:t>No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A72EF-32BD-4EB9-9A1B-FF0DB18A1069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Identify string data problems</a:t>
            </a:r>
          </a:p>
          <a:p>
            <a:pPr eaLnBrk="1" hangingPunct="1"/>
            <a:r>
              <a:rPr lang="en-US" altLang="en-US" dirty="0"/>
              <a:t>Use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Character</a:t>
            </a:r>
            <a:r>
              <a:rPr lang="en-US" altLang="en-US" dirty="0"/>
              <a:t> class methods</a:t>
            </a:r>
          </a:p>
          <a:p>
            <a:pPr eaLnBrk="1" hangingPunct="1"/>
            <a:r>
              <a:rPr lang="en-US" altLang="en-US" dirty="0"/>
              <a:t>Declare and compare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/>
              <a:t> objects</a:t>
            </a:r>
          </a:p>
          <a:p>
            <a:pPr eaLnBrk="1" hangingPunct="1"/>
            <a:r>
              <a:rPr lang="en-US" altLang="en-US" dirty="0"/>
              <a:t>Use other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/>
              <a:t> methods</a:t>
            </a:r>
          </a:p>
          <a:p>
            <a:pPr eaLnBrk="1" hangingPunct="1"/>
            <a:r>
              <a:rPr lang="en-US" altLang="en-US" dirty="0"/>
              <a:t>Use the </a:t>
            </a:r>
            <a:r>
              <a:rPr lang="en-US" altLang="en-US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altLang="en-US" dirty="0"/>
              <a:t> and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US" altLang="en-US" dirty="0"/>
              <a:t> classes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30B112-9839-4DDA-BAA2-0D64BFA32117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Other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/>
              <a:t> Methods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toUpperCase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dirty="0"/>
              <a:t> and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toLowerCase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dirty="0"/>
              <a:t> methods</a:t>
            </a:r>
          </a:p>
          <a:p>
            <a:pPr lvl="1" eaLnBrk="1" hangingPunct="1"/>
            <a:r>
              <a:rPr lang="en-US" altLang="en-US" dirty="0"/>
              <a:t>Convert any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/>
              <a:t> to its uppercase or lowercase equivalent</a:t>
            </a:r>
          </a:p>
          <a:p>
            <a:pPr eaLnBrk="1" hangingPunct="1"/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length()</a:t>
            </a:r>
            <a:r>
              <a:rPr lang="en-US" altLang="en-US" b="1" dirty="0"/>
              <a:t> method </a:t>
            </a:r>
          </a:p>
          <a:p>
            <a:pPr lvl="1" eaLnBrk="1" hangingPunct="1"/>
            <a:r>
              <a:rPr lang="en-US" altLang="en-US" dirty="0"/>
              <a:t>Returns the length of a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lvl="1" eaLnBrk="1" hangingPunct="1"/>
            <a:r>
              <a:rPr lang="en-CA" altLang="en-US" dirty="0"/>
              <a:t>Start at 0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C9CC7B-1387-4308-AC69-370070A9A780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dirty="0"/>
              <a:t> Method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b="1" dirty="0"/>
              <a:t> method </a:t>
            </a:r>
          </a:p>
          <a:p>
            <a:pPr lvl="1" eaLnBrk="1" hangingPunct="1"/>
            <a:r>
              <a:rPr lang="en-US" altLang="en-US" dirty="0"/>
              <a:t>Determines whether a specific character occurs within a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lvl="1" eaLnBrk="1" hangingPunct="1"/>
            <a:r>
              <a:rPr lang="en-US" altLang="en-US" dirty="0"/>
              <a:t>Returns the position of the character</a:t>
            </a:r>
          </a:p>
          <a:p>
            <a:pPr lvl="2"/>
            <a:r>
              <a:rPr lang="en-CA" altLang="en-US" b="1" dirty="0">
                <a:solidFill>
                  <a:srgbClr val="00B050"/>
                </a:solidFill>
              </a:rPr>
              <a:t>Use all the time for email address </a:t>
            </a:r>
            <a:r>
              <a:rPr lang="en-CA" altLang="en-US" b="1" dirty="0" err="1">
                <a:solidFill>
                  <a:srgbClr val="00B050"/>
                </a:solidFill>
              </a:rPr>
              <a:t>parsing..Why</a:t>
            </a:r>
            <a:r>
              <a:rPr lang="en-CA" altLang="en-US" b="1" dirty="0">
                <a:solidFill>
                  <a:srgbClr val="00B050"/>
                </a:solidFill>
              </a:rPr>
              <a:t>?</a:t>
            </a:r>
            <a:endParaRPr lang="en-US" altLang="en-US" b="1" dirty="0">
              <a:solidFill>
                <a:srgbClr val="00B050"/>
              </a:solidFill>
            </a:endParaRPr>
          </a:p>
          <a:p>
            <a:pPr lvl="1" eaLnBrk="1" hangingPunct="1"/>
            <a:r>
              <a:rPr lang="en-US" altLang="en-US" dirty="0"/>
              <a:t>The first position of a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/>
              <a:t> is zero</a:t>
            </a:r>
          </a:p>
          <a:p>
            <a:pPr lvl="1" eaLnBrk="1" hangingPunct="1"/>
            <a:r>
              <a:rPr lang="en-US" altLang="en-US" dirty="0"/>
              <a:t>The return value is –1 if the character does not exist in 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1F73F-B7A3-44A2-989B-3574E2DD9F62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More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/>
              <a:t> Methods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charAt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b="1" dirty="0"/>
              <a:t> method</a:t>
            </a:r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dirty="0"/>
              <a:t>Requires an integer argument </a:t>
            </a:r>
          </a:p>
          <a:p>
            <a:pPr lvl="1" eaLnBrk="1" hangingPunct="1"/>
            <a:r>
              <a:rPr lang="en-US" altLang="en-US" dirty="0"/>
              <a:t>Indicates the position of the character that the method returns</a:t>
            </a:r>
          </a:p>
          <a:p>
            <a:pPr eaLnBrk="1" hangingPunct="1"/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b="1" dirty="0"/>
              <a:t> method</a:t>
            </a:r>
            <a:r>
              <a:rPr lang="en-US" altLang="en-US" dirty="0"/>
              <a:t> and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b="1" dirty="0"/>
              <a:t> method </a:t>
            </a:r>
          </a:p>
          <a:p>
            <a:pPr lvl="1" eaLnBrk="1" hangingPunct="1"/>
            <a:r>
              <a:rPr lang="en-US" altLang="en-US" dirty="0"/>
              <a:t>Each takes a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/>
              <a:t> argument</a:t>
            </a:r>
          </a:p>
          <a:p>
            <a:pPr lvl="1" eaLnBrk="1" hangingPunct="1"/>
            <a:r>
              <a:rPr lang="en-US" altLang="en-US" dirty="0"/>
              <a:t>Return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altLang="en-US" dirty="0"/>
              <a:t> or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altLang="en-US" dirty="0"/>
              <a:t> if a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/>
              <a:t> object does or does not end or start with the specified argument, respectively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00E9F-CC4E-4BF0-B1EE-CAA7A7450698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Powerful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/>
              <a:t> Methods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replace()</a:t>
            </a:r>
            <a:r>
              <a:rPr lang="en-US" altLang="en-US" b="1" dirty="0"/>
              <a:t> method </a:t>
            </a:r>
          </a:p>
          <a:p>
            <a:pPr lvl="1" eaLnBrk="1" hangingPunct="1"/>
            <a:r>
              <a:rPr lang="en-US" altLang="en-US" dirty="0"/>
              <a:t>Replaces all occurrences of some character within a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eaLnBrk="1" hangingPunct="1"/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b="1" dirty="0"/>
              <a:t> method</a:t>
            </a:r>
          </a:p>
          <a:p>
            <a:pPr lvl="1" eaLnBrk="1" hangingPunct="1"/>
            <a:r>
              <a:rPr lang="en-US" altLang="en-US" dirty="0"/>
              <a:t>Not part of 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/>
              <a:t> class</a:t>
            </a:r>
          </a:p>
          <a:p>
            <a:pPr lvl="1" eaLnBrk="1" hangingPunct="1"/>
            <a:r>
              <a:rPr lang="en-US" altLang="en-US" dirty="0" smtClean="0"/>
              <a:t>We use it with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print() </a:t>
            </a:r>
            <a:r>
              <a:rPr lang="en-US" altLang="en-US" dirty="0" smtClean="0"/>
              <a:t>and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 eaLnBrk="1" hangingPunct="1"/>
            <a:r>
              <a:rPr lang="en-US" altLang="en-US" dirty="0" smtClean="0"/>
              <a:t>Converts </a:t>
            </a:r>
            <a:r>
              <a:rPr lang="en-US" altLang="en-US" dirty="0"/>
              <a:t>any object to a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lvl="1" eaLnBrk="1" hangingPunct="1"/>
            <a:r>
              <a:rPr lang="en-US" altLang="en-US" b="1" dirty="0">
                <a:solidFill>
                  <a:srgbClr val="00B050"/>
                </a:solidFill>
              </a:rPr>
              <a:t>Converts primitive data types to </a:t>
            </a:r>
            <a:r>
              <a:rPr lang="en-US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b="1" dirty="0">
                <a:solidFill>
                  <a:srgbClr val="00B050"/>
                </a:solidFill>
                <a:cs typeface="Courier New" pitchFamily="49" charset="0"/>
              </a:rPr>
              <a:t>s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theString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someInt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= 4;</a:t>
            </a:r>
          </a:p>
          <a:p>
            <a:pPr lvl="1" eaLnBrk="1" hangingPunct="1">
              <a:buFontTx/>
              <a:buNone/>
            </a:pPr>
            <a:r>
              <a:rPr lang="en-US" altLang="en-US" sz="2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600" dirty="0" err="1">
                <a:latin typeface="Courier New" pitchFamily="49" charset="0"/>
                <a:cs typeface="Courier New" pitchFamily="49" charset="0"/>
              </a:rPr>
              <a:t>theString</a:t>
            </a:r>
            <a:r>
              <a:rPr lang="en-US" altLang="en-US" sz="2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sz="2600" dirty="0" err="1">
                <a:latin typeface="Courier New" pitchFamily="49" charset="0"/>
                <a:cs typeface="Courier New" pitchFamily="49" charset="0"/>
              </a:rPr>
              <a:t>Integer.toString</a:t>
            </a:r>
            <a:r>
              <a:rPr lang="en-US" altLang="en-US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600" dirty="0" err="1">
                <a:latin typeface="Courier New" pitchFamily="49" charset="0"/>
                <a:cs typeface="Courier New" pitchFamily="49" charset="0"/>
              </a:rPr>
              <a:t>someInt</a:t>
            </a:r>
            <a:r>
              <a:rPr lang="en-US" altLang="en-US" sz="2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4C08EC-19F5-4F66-BF5A-CA0A1FE751D3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We have used this one…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Concatenation</a:t>
            </a:r>
          </a:p>
          <a:p>
            <a:pPr lvl="1" eaLnBrk="1" hangingPunct="1"/>
            <a:r>
              <a:rPr lang="en-US" altLang="en-US" dirty="0"/>
              <a:t>Join a simple variable to a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aString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= "My age is " +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myAge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/>
            <a:r>
              <a:rPr lang="en-US" altLang="en-US" dirty="0"/>
              <a:t>Use the + operator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0D060-EA18-43A4-BA33-8EB0EB9359F7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 substring()</a:t>
            </a:r>
            <a:endParaRPr lang="en-US" alt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itchFamily="49" charset="0"/>
                <a:cs typeface="Courier New" pitchFamily="49" charset="0"/>
              </a:rPr>
              <a:t>substring()</a:t>
            </a:r>
            <a:r>
              <a:rPr lang="en-US" altLang="en-US" b="1"/>
              <a:t> method</a:t>
            </a:r>
          </a:p>
          <a:p>
            <a:pPr lvl="1" eaLnBrk="1" hangingPunct="1"/>
            <a:r>
              <a:rPr lang="en-US" altLang="en-US"/>
              <a:t>Extracts part of a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lvl="1" eaLnBrk="1" hangingPunct="1"/>
            <a:r>
              <a:rPr lang="en-US" altLang="en-US"/>
              <a:t>Takes two integer arguments</a:t>
            </a:r>
          </a:p>
          <a:p>
            <a:pPr lvl="2" eaLnBrk="1" hangingPunct="1"/>
            <a:r>
              <a:rPr lang="en-US" altLang="en-US"/>
              <a:t>Start position</a:t>
            </a:r>
          </a:p>
          <a:p>
            <a:pPr lvl="2" eaLnBrk="1" hangingPunct="1"/>
            <a:r>
              <a:rPr lang="en-US" altLang="en-US"/>
              <a:t>End position</a:t>
            </a:r>
          </a:p>
          <a:p>
            <a:pPr lvl="1" eaLnBrk="1" hangingPunct="1"/>
            <a:r>
              <a:rPr lang="en-US" altLang="en-US"/>
              <a:t>The length of the extracted substring is the difference between the second integer and the first integer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7018D4-3E2E-4F5A-8A78-2AC58F6D23F9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In 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33A60D-C7B3-41A2-8AEF-AADB9140B9E4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13" y="1600200"/>
            <a:ext cx="4092575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Interesting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 method()</a:t>
            </a:r>
            <a:endParaRPr lang="en-US" altLang="en-US" dirty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regionMatches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sz="2400" dirty="0">
                <a:cs typeface="Courier New" pitchFamily="49" charset="0"/>
              </a:rPr>
              <a:t> </a:t>
            </a:r>
            <a:r>
              <a:rPr lang="en-US" altLang="en-US" sz="2400" dirty="0"/>
              <a:t>method</a:t>
            </a:r>
          </a:p>
          <a:p>
            <a:pPr lvl="1" eaLnBrk="1" hangingPunct="1"/>
            <a:r>
              <a:rPr lang="en-US" altLang="en-US" sz="2000" dirty="0"/>
              <a:t>Two variants that can be used to test if two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z="2000" dirty="0"/>
              <a:t> regions are equal</a:t>
            </a:r>
          </a:p>
          <a:p>
            <a:pPr eaLnBrk="1" hangingPunct="1"/>
            <a:r>
              <a:rPr lang="en-US" altLang="en-US" sz="2400" dirty="0"/>
              <a:t>A substring of the specified 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z="2400" dirty="0"/>
              <a:t> object is compared to a substring of the other</a:t>
            </a:r>
          </a:p>
          <a:p>
            <a:pPr lvl="1" eaLnBrk="1" hangingPunct="1"/>
            <a:r>
              <a:rPr lang="en-US" altLang="en-US" sz="2000" dirty="0"/>
              <a:t>If the substrings contain the same character sequence, then the expression is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 eaLnBrk="1" hangingPunct="1"/>
            <a:r>
              <a:rPr lang="en-US" altLang="en-US" sz="2000" dirty="0"/>
              <a:t>Otherwise, the expression is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eaLnBrk="1" hangingPunct="1"/>
            <a:r>
              <a:rPr lang="en-US" altLang="en-US" sz="2400" dirty="0"/>
              <a:t>A second version uses an additional 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en-US" sz="2400" dirty="0"/>
              <a:t> argument</a:t>
            </a:r>
          </a:p>
          <a:p>
            <a:pPr lvl="1" eaLnBrk="1" hangingPunct="1"/>
            <a:r>
              <a:rPr lang="en-US" altLang="en-US" sz="2000" dirty="0"/>
              <a:t>Determines whether case is ignored when comparing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2F4209-29FA-4377-8E6A-78B43F4AFA25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Converting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+mn-lt"/>
                <a:cs typeface="Courier New" pitchFamily="49" charset="0"/>
              </a:rPr>
              <a:t>Objects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 Numbers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altLang="en-US" b="1" dirty="0"/>
              <a:t> class</a:t>
            </a:r>
          </a:p>
          <a:p>
            <a:pPr lvl="1" eaLnBrk="1" hangingPunct="1"/>
            <a:r>
              <a:rPr lang="en-US" altLang="en-US" dirty="0"/>
              <a:t>Part of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java.lang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altLang="en-US" dirty="0"/>
              <a:t>Automatically imported into programs</a:t>
            </a:r>
          </a:p>
          <a:p>
            <a:pPr lvl="1" eaLnBrk="1" hangingPunct="1"/>
            <a:r>
              <a:rPr lang="en-US" altLang="en-US" dirty="0"/>
              <a:t>Converts a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/>
              <a:t> to an integer</a:t>
            </a:r>
          </a:p>
          <a:p>
            <a:pPr lvl="1" eaLnBrk="1" hangingPunct="1"/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b="1" dirty="0"/>
              <a:t> method</a:t>
            </a:r>
          </a:p>
          <a:p>
            <a:pPr lvl="2" eaLnBrk="1" hangingPunct="1"/>
            <a:r>
              <a:rPr lang="en-US" altLang="en-US" dirty="0"/>
              <a:t>Takes a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/>
              <a:t> argument</a:t>
            </a:r>
          </a:p>
          <a:p>
            <a:pPr lvl="2" eaLnBrk="1" hangingPunct="1"/>
            <a:r>
              <a:rPr lang="en-US" altLang="en-US" dirty="0"/>
              <a:t>Returns its integer value</a:t>
            </a:r>
          </a:p>
          <a:p>
            <a:pPr eaLnBrk="1" hangingPunct="1"/>
            <a:r>
              <a:rPr lang="en-US" altLang="en-US" b="1" dirty="0"/>
              <a:t>Wrapper </a:t>
            </a:r>
          </a:p>
          <a:p>
            <a:pPr lvl="1" eaLnBrk="1" hangingPunct="1"/>
            <a:r>
              <a:rPr lang="en-US" altLang="en-US" dirty="0"/>
              <a:t>A class or an object "wrapped around" a simpler element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697A91-3376-4B7E-9C80-1B3FF137032A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Need to Do. Why?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altLang="en-US"/>
              <a:t> class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valueOf()</a:t>
            </a:r>
            <a:r>
              <a:rPr lang="en-US" altLang="en-US"/>
              <a:t> method </a:t>
            </a:r>
          </a:p>
          <a:p>
            <a:pPr lvl="1" eaLnBrk="1" hangingPunct="1"/>
            <a:r>
              <a:rPr lang="en-US" altLang="en-US"/>
              <a:t>Converts a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/>
              <a:t> to an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altLang="en-US"/>
              <a:t> class object</a:t>
            </a:r>
          </a:p>
          <a:p>
            <a:pPr eaLnBrk="1" hangingPunct="1"/>
            <a:r>
              <a:rPr lang="en-US" altLang="en-US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altLang="en-US"/>
              <a:t> class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intValue()</a:t>
            </a:r>
            <a:r>
              <a:rPr lang="en-US" altLang="en-US"/>
              <a:t> method </a:t>
            </a:r>
          </a:p>
          <a:p>
            <a:pPr lvl="1" eaLnBrk="1" hangingPunct="1"/>
            <a:r>
              <a:rPr lang="en-US" altLang="en-US"/>
              <a:t>Extracts the simple integer from its wrapper class</a:t>
            </a:r>
          </a:p>
          <a:p>
            <a:pPr eaLnBrk="1" hangingPunct="1"/>
            <a:r>
              <a:rPr lang="en-US" altLang="en-US" b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en-US" b="1"/>
              <a:t> class</a:t>
            </a:r>
          </a:p>
          <a:p>
            <a:pPr lvl="1" eaLnBrk="1" hangingPunct="1"/>
            <a:r>
              <a:rPr lang="en-US" altLang="en-US"/>
              <a:t>A wrapper class </a:t>
            </a:r>
          </a:p>
          <a:p>
            <a:pPr lvl="1" eaLnBrk="1" hangingPunct="1"/>
            <a:r>
              <a:rPr lang="en-US" altLang="en-US"/>
              <a:t>Imported into programs automatically</a:t>
            </a:r>
          </a:p>
          <a:p>
            <a:pPr lvl="1" eaLnBrk="1" hangingPunct="1"/>
            <a:r>
              <a:rPr lang="en-US" altLang="en-US" b="1">
                <a:latin typeface="Courier New" pitchFamily="49" charset="0"/>
                <a:cs typeface="Courier New" pitchFamily="49" charset="0"/>
              </a:rPr>
              <a:t>parseDouble()</a:t>
            </a:r>
            <a:r>
              <a:rPr lang="en-US" altLang="en-US" b="1"/>
              <a:t> method</a:t>
            </a:r>
          </a:p>
          <a:p>
            <a:pPr lvl="2" eaLnBrk="1" hangingPunct="1"/>
            <a:r>
              <a:rPr lang="en-US" altLang="en-US"/>
              <a:t>Takes a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/>
              <a:t> argument and returns its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en-US"/>
              <a:t> value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0B0D7-3FCA-4E0C-B709-108E0B5C95D4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altLang="en-US" dirty="0"/>
              <a:t>Class, not Primitive</a:t>
            </a:r>
            <a:endParaRPr lang="en-US" alt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Manipulating characters and groups of characters provides some challenges</a:t>
            </a:r>
          </a:p>
          <a:p>
            <a:pPr eaLnBrk="1" hangingPunct="1"/>
            <a:r>
              <a:rPr lang="en-US" altLang="en-US" dirty="0">
                <a:cs typeface="Courier New" pitchFamily="49" charset="0"/>
              </a:rPr>
              <a:t>A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/>
              <a:t> is a class</a:t>
            </a:r>
          </a:p>
          <a:p>
            <a:pPr lvl="1" eaLnBrk="1" hangingPunct="1"/>
            <a:r>
              <a:rPr lang="en-US" altLang="en-US" dirty="0"/>
              <a:t>Each created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/>
              <a:t> is a class object</a:t>
            </a:r>
          </a:p>
          <a:p>
            <a:pPr lvl="1" eaLnBrk="1" hangingPunct="1"/>
            <a:r>
              <a:rPr lang="en-US" altLang="en-US" dirty="0">
                <a:cs typeface="Courier New" pitchFamily="49" charset="0"/>
              </a:rPr>
              <a:t>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/>
              <a:t> variable name is not a simple data type</a:t>
            </a:r>
          </a:p>
          <a:p>
            <a:pPr lvl="1" eaLnBrk="1" hangingPunct="1"/>
            <a:r>
              <a:rPr lang="en-US" altLang="en-US" b="1" dirty="0"/>
              <a:t>Reference</a:t>
            </a:r>
          </a:p>
          <a:p>
            <a:pPr lvl="2" eaLnBrk="1" hangingPunct="1"/>
            <a:r>
              <a:rPr lang="en-US" altLang="en-US" dirty="0"/>
              <a:t>A variable that holds a memory address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38D9ED-973F-48D4-9BD9-549A33BE1D46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and </a:t>
            </a:r>
            <a:br>
              <a:rPr lang="en-US" dirty="0"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US" dirty="0"/>
              <a:t> Classes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077200" cy="4191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/>
              <a:t>The value of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is fixed 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/>
              <a:t>After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is created, it is immutable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CA" dirty="0"/>
              <a:t>If you expect to change string quite a bit, use it</a:t>
            </a:r>
            <a:endParaRPr lang="en-US" dirty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dirty="0">
                <a:latin typeface="+mj-lt"/>
                <a:cs typeface="Courier New" pitchFamily="49" charset="0"/>
              </a:rPr>
              <a:t> 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US" dirty="0">
                <a:cs typeface="Courier New" pitchFamily="49" charset="0"/>
              </a:rPr>
              <a:t> classes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/>
              <a:t>An alternative to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class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/>
              <a:t>Used when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will be modified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/>
              <a:t>Can use anywhere you would use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/>
              <a:t>Part of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java.lang</a:t>
            </a:r>
            <a:r>
              <a:rPr lang="en-US" dirty="0"/>
              <a:t> package 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/>
              <a:t>Automatically imported into every program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9DD09-410B-4088-A087-AB83476E9CA2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077200" cy="4267200"/>
          </a:xfrm>
        </p:spPr>
        <p:txBody>
          <a:bodyPr/>
          <a:lstStyle/>
          <a:p>
            <a:pPr eaLnBrk="1" hangingPunct="1"/>
            <a:r>
              <a:rPr lang="en-US" altLang="en-US">
                <a:latin typeface="Courier New" pitchFamily="49" charset="0"/>
                <a:cs typeface="Courier New" pitchFamily="49" charset="0"/>
              </a:rPr>
              <a:t>StringBuilder</a:t>
            </a:r>
          </a:p>
          <a:p>
            <a:pPr lvl="1" eaLnBrk="1" hangingPunct="1"/>
            <a:r>
              <a:rPr lang="en-US" altLang="en-US"/>
              <a:t>More efficient</a:t>
            </a:r>
          </a:p>
          <a:p>
            <a:pPr eaLnBrk="1" hangingPunct="1"/>
            <a:r>
              <a:rPr lang="en-US" altLang="en-US">
                <a:latin typeface="Courier New" pitchFamily="49" charset="0"/>
                <a:cs typeface="Courier New" pitchFamily="49" charset="0"/>
              </a:rPr>
              <a:t>StringBuffer</a:t>
            </a:r>
          </a:p>
          <a:p>
            <a:pPr lvl="1" eaLnBrk="1" hangingPunct="1"/>
            <a:r>
              <a:rPr lang="en-US" altLang="en-US"/>
              <a:t>Thread safe</a:t>
            </a:r>
          </a:p>
          <a:p>
            <a:pPr lvl="1" eaLnBrk="1" hangingPunct="1"/>
            <a:r>
              <a:rPr lang="en-US" altLang="en-US"/>
              <a:t>Use in multithreaded 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057EA-7834-489B-9806-276E1F6E7B67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Major Difference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077200" cy="4114800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/>
              <a:t>Create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dirty="0"/>
              <a:t> object</a:t>
            </a:r>
          </a:p>
          <a:p>
            <a:pPr marL="800100" lvl="1" indent="-342900"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StringBuilder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eventString = new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("Hello there");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/>
              <a:t>Must use: </a:t>
            </a:r>
          </a:p>
          <a:p>
            <a:pPr lvl="2" eaLnBrk="1" hangingPunct="1">
              <a:buFont typeface="Arial" pitchFamily="34" charset="0"/>
              <a:buChar char="•"/>
              <a:defRPr/>
            </a:pPr>
            <a:r>
              <a:rPr lang="en-US" dirty="0"/>
              <a:t>The keyword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new</a:t>
            </a:r>
          </a:p>
          <a:p>
            <a:pPr lvl="2" eaLnBrk="1" hangingPunct="1">
              <a:buFont typeface="Arial" pitchFamily="34" charset="0"/>
              <a:buChar char="•"/>
              <a:defRPr/>
            </a:pPr>
            <a:r>
              <a:rPr lang="en-US" dirty="0"/>
              <a:t>The constructor name</a:t>
            </a:r>
          </a:p>
          <a:p>
            <a:pPr lvl="2" eaLnBrk="1" hangingPunct="1">
              <a:buFont typeface="Arial" pitchFamily="34" charset="0"/>
              <a:buChar char="•"/>
              <a:defRPr/>
            </a:pPr>
            <a:r>
              <a:rPr lang="en-US" dirty="0"/>
              <a:t>An initializing value between the constructor's parentheses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7DF07F-4E55-4011-8930-108757A09435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Object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077200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b="1" dirty="0"/>
              <a:t>Buffer</a:t>
            </a:r>
          </a:p>
          <a:p>
            <a:pPr lvl="1" eaLnBrk="1" hangingPunct="1"/>
            <a:r>
              <a:rPr lang="en-US" altLang="en-US" dirty="0"/>
              <a:t>A memory block</a:t>
            </a:r>
          </a:p>
          <a:p>
            <a:pPr lvl="1" eaLnBrk="1" hangingPunct="1"/>
            <a:r>
              <a:rPr lang="en-US" altLang="en-US" dirty="0"/>
              <a:t>Might or might not contain a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lvl="1" eaLnBrk="1" hangingPunct="1"/>
            <a:r>
              <a:rPr lang="en-US" altLang="en-US" dirty="0">
                <a:cs typeface="Courier New" pitchFamily="49" charset="0"/>
              </a:rPr>
              <a:t>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/>
              <a:t> might not occupy the entire buffer</a:t>
            </a:r>
          </a:p>
          <a:p>
            <a:pPr lvl="2" eaLnBrk="1" hangingPunct="1"/>
            <a:r>
              <a:rPr lang="en-US" altLang="en-US" dirty="0"/>
              <a:t>The length of a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/>
              <a:t> can be different from the length of the buffer</a:t>
            </a:r>
          </a:p>
          <a:p>
            <a:pPr lvl="2" eaLnBrk="1" hangingPunct="1"/>
            <a:r>
              <a:rPr lang="en-CA" altLang="en-US" b="1" dirty="0">
                <a:solidFill>
                  <a:srgbClr val="00B050"/>
                </a:solidFill>
              </a:rPr>
              <a:t>When created it's string length +16 characters</a:t>
            </a:r>
            <a:endParaRPr lang="en-US" altLang="en-US" b="1" dirty="0">
              <a:solidFill>
                <a:srgbClr val="00B050"/>
              </a:solidFill>
            </a:endParaRPr>
          </a:p>
          <a:p>
            <a:pPr lvl="1" eaLnBrk="1" hangingPunct="1"/>
            <a:r>
              <a:rPr lang="en-US" altLang="en-US" b="1" dirty="0"/>
              <a:t>Capacity</a:t>
            </a:r>
          </a:p>
          <a:p>
            <a:pPr lvl="2" eaLnBrk="1" hangingPunct="1"/>
            <a:r>
              <a:rPr lang="en-US" altLang="en-US" dirty="0"/>
              <a:t>The actual length of the buffer</a:t>
            </a:r>
          </a:p>
          <a:p>
            <a:pPr lvl="2" eaLnBrk="1" hangingPunct="1"/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180C9-B3CF-4482-A60F-5C3F67A1AE55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What is the Buffer?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077200" cy="4495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setLength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b="1" dirty="0"/>
              <a:t> method</a:t>
            </a:r>
          </a:p>
          <a:p>
            <a:pPr lvl="1" eaLnBrk="1" hangingPunct="1"/>
            <a:r>
              <a:rPr lang="en-US" altLang="en-US" dirty="0"/>
              <a:t>Changes the length of a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/>
              <a:t> in a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altLang="en-US" dirty="0"/>
              <a:t> object</a:t>
            </a:r>
          </a:p>
          <a:p>
            <a:pPr eaLnBrk="1" hangingPunct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altLang="en-US" dirty="0"/>
              <a:t> property </a:t>
            </a:r>
          </a:p>
          <a:p>
            <a:pPr lvl="1" eaLnBrk="1" hangingPunct="1"/>
            <a:r>
              <a:rPr lang="en-US" altLang="en-US" dirty="0"/>
              <a:t>An attribute of the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altLang="en-US" dirty="0"/>
              <a:t> class </a:t>
            </a:r>
          </a:p>
          <a:p>
            <a:pPr lvl="1" eaLnBrk="1" hangingPunct="1"/>
            <a:r>
              <a:rPr lang="en-US" altLang="en-US" dirty="0"/>
              <a:t>Identifies the number of characters in 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/>
              <a:t> contained in the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altLang="en-US" dirty="0"/>
              <a:t> 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capacity()</a:t>
            </a:r>
            <a:r>
              <a:rPr lang="en-US" altLang="en-US" b="1" dirty="0"/>
              <a:t> method</a:t>
            </a:r>
          </a:p>
          <a:p>
            <a:pPr lvl="1" eaLnBrk="1" hangingPunct="1"/>
            <a:r>
              <a:rPr lang="en-US" altLang="en-US" dirty="0"/>
              <a:t>Finds the capacity of a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altLang="en-US" dirty="0"/>
              <a:t> object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16B5DB-EE8D-4BE3-9B2E-6DDE78E4D205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Useful Methods and Properties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5D8AC2-2C65-4B22-B75E-9330A4AF5C91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In Action</a:t>
            </a:r>
          </a:p>
        </p:txBody>
      </p:sp>
      <p:pic>
        <p:nvPicPr>
          <p:cNvPr id="61445" name="Picture 6" descr="C:\Users\PaulRefurb\Documents\Ch 08-28-14\Books\951 Farrell Java Programming 8e - Alyssa - xxx\02_NEW PDFs and FIGURES\Figures\C8810_ch07\C8810_f07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41475"/>
            <a:ext cx="5943600" cy="461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077200" cy="42672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/>
              <a:t>Using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altLang="en-US">
                <a:cs typeface="Courier New" pitchFamily="49" charset="0"/>
              </a:rPr>
              <a:t> </a:t>
            </a:r>
            <a:r>
              <a:rPr lang="en-US" altLang="en-US"/>
              <a:t>objects</a:t>
            </a:r>
          </a:p>
          <a:p>
            <a:pPr lvl="1" eaLnBrk="1" hangingPunct="1"/>
            <a:r>
              <a:rPr lang="en-US" altLang="en-US"/>
              <a:t>Provides improved computer performance over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/>
              <a:t> objects</a:t>
            </a:r>
          </a:p>
          <a:p>
            <a:pPr lvl="1" eaLnBrk="1" hangingPunct="1"/>
            <a:r>
              <a:rPr lang="en-US" altLang="en-US"/>
              <a:t>Can insert or append new contents into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StringBuilder </a:t>
            </a:r>
          </a:p>
          <a:p>
            <a:pPr eaLnBrk="1" hangingPunct="1"/>
            <a:r>
              <a:rPr lang="en-US" altLang="en-US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altLang="en-US">
                <a:cs typeface="Courier New" pitchFamily="49" charset="0"/>
              </a:rPr>
              <a:t> </a:t>
            </a:r>
            <a:r>
              <a:rPr lang="en-US" altLang="en-US"/>
              <a:t>constructors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itchFamily="49" charset="0"/>
                <a:cs typeface="Courier New" pitchFamily="49" charset="0"/>
              </a:rPr>
              <a:t>	public StringBuilder ()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itchFamily="49" charset="0"/>
                <a:cs typeface="Courier New" pitchFamily="49" charset="0"/>
              </a:rPr>
              <a:t>	public StringBuilder (int capacity)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itchFamily="49" charset="0"/>
                <a:cs typeface="Courier New" pitchFamily="49" charset="0"/>
              </a:rPr>
              <a:t>	public StringBuilder (String s)</a:t>
            </a:r>
          </a:p>
          <a:p>
            <a:pPr lvl="1" eaLnBrk="1" hangingPunct="1"/>
            <a:endParaRPr lang="en-US" alt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103F84-9A7D-4CEE-9D3B-A716AE88B4A8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How to Build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077200" cy="4267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append()</a:t>
            </a:r>
            <a:r>
              <a:rPr lang="en-US" altLang="en-US" sz="2400" b="1" dirty="0"/>
              <a:t> </a:t>
            </a:r>
            <a:r>
              <a:rPr lang="en-US" altLang="en-US" b="1" dirty="0"/>
              <a:t>method </a:t>
            </a:r>
          </a:p>
          <a:p>
            <a:pPr lvl="1" eaLnBrk="1" hangingPunct="1"/>
            <a:r>
              <a:rPr lang="en-US" altLang="en-US" dirty="0"/>
              <a:t>Adds characters to the end of a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altLang="en-US" dirty="0"/>
              <a:t> object</a:t>
            </a:r>
          </a:p>
          <a:p>
            <a:pPr eaLnBrk="1" hangingPunct="1"/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insert()</a:t>
            </a:r>
            <a:r>
              <a:rPr lang="en-US" altLang="en-US" sz="2400" b="1" dirty="0"/>
              <a:t> </a:t>
            </a:r>
            <a:r>
              <a:rPr lang="en-US" altLang="en-US" b="1" dirty="0"/>
              <a:t>method</a:t>
            </a:r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dirty="0"/>
              <a:t>Adds characters at a specific location within a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altLang="en-US" dirty="0"/>
              <a:t> object</a:t>
            </a:r>
          </a:p>
          <a:p>
            <a:pPr eaLnBrk="1" hangingPunct="1"/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setCharAt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sz="2400" b="1" dirty="0"/>
              <a:t> </a:t>
            </a:r>
            <a:r>
              <a:rPr lang="en-US" altLang="en-US" b="1" dirty="0"/>
              <a:t>method </a:t>
            </a:r>
          </a:p>
          <a:p>
            <a:pPr lvl="1" eaLnBrk="1" hangingPunct="1"/>
            <a:r>
              <a:rPr lang="en-US" altLang="en-US" dirty="0"/>
              <a:t>Changes a character at a specified position within a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altLang="en-US" dirty="0"/>
              <a:t> object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75D0B0-50E3-4FF5-8421-850C321527F5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Often used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method()</a:t>
            </a:r>
            <a:r>
              <a:rPr lang="en-US" dirty="0"/>
              <a:t>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077200" cy="4267200"/>
          </a:xfrm>
        </p:spPr>
        <p:txBody>
          <a:bodyPr/>
          <a:lstStyle/>
          <a:p>
            <a:pPr eaLnBrk="1" hangingPunct="1"/>
            <a:r>
              <a:rPr lang="en-US" altLang="en-US" b="1">
                <a:latin typeface="Courier New" pitchFamily="49" charset="0"/>
                <a:cs typeface="Courier New" pitchFamily="49" charset="0"/>
              </a:rPr>
              <a:t>charAt()</a:t>
            </a:r>
            <a:r>
              <a:rPr lang="en-US" altLang="en-US" b="1"/>
              <a:t> method</a:t>
            </a:r>
          </a:p>
          <a:p>
            <a:pPr lvl="1" eaLnBrk="1" hangingPunct="1"/>
            <a:r>
              <a:rPr lang="en-US" altLang="en-US"/>
              <a:t>Accepts an argument that is the offset of the character position from the beginning of a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/>
              <a:t> </a:t>
            </a:r>
          </a:p>
          <a:p>
            <a:pPr lvl="1" eaLnBrk="1" hangingPunct="1"/>
            <a:r>
              <a:rPr lang="en-US" altLang="en-US"/>
              <a:t>Returns the character at that position</a:t>
            </a:r>
          </a:p>
          <a:p>
            <a:pPr lvl="1"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59AED4-1568-4452-8556-6F11C663C0EE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And more…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0978CF-CF27-405F-AECD-8833ACB2B2E6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CA" dirty="0"/>
              <a:t>Allocate Necessary Cache </a:t>
            </a:r>
            <a:br>
              <a:rPr lang="en-CA" dirty="0"/>
            </a:br>
            <a:r>
              <a:rPr lang="en-CA" dirty="0"/>
              <a:t>for Efficiency</a:t>
            </a:r>
            <a:endParaRPr lang="en-US" dirty="0"/>
          </a:p>
        </p:txBody>
      </p:sp>
      <p:pic>
        <p:nvPicPr>
          <p:cNvPr id="65541" name="Picture 2" descr="C:\Users\PaulRefurb\Documents\Ch 08-28-14\Books\951 Farrell Java Programming 8e - Alyssa - xxx\02_NEW PDFs and FIGURES\Figures\C8810_ch07\C8810_f07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90675"/>
            <a:ext cx="4419600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== doesn't do what you think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077200" cy="4572000"/>
          </a:xfrm>
        </p:spPr>
        <p:txBody>
          <a:bodyPr/>
          <a:lstStyle/>
          <a:p>
            <a:pPr eaLnBrk="1" hangingPunct="1"/>
            <a:r>
              <a:rPr lang="en-US" altLang="en-US"/>
              <a:t>Compare two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>
                <a:cs typeface="Courier New" pitchFamily="49" charset="0"/>
              </a:rPr>
              <a:t>s</a:t>
            </a:r>
            <a:r>
              <a:rPr lang="en-US" altLang="en-US"/>
              <a:t> using the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altLang="en-US"/>
              <a:t> operator</a:t>
            </a:r>
          </a:p>
          <a:p>
            <a:pPr lvl="1" eaLnBrk="1" hangingPunct="1"/>
            <a:r>
              <a:rPr lang="en-US" altLang="en-US"/>
              <a:t>Not comparing values</a:t>
            </a:r>
          </a:p>
          <a:p>
            <a:pPr lvl="1" eaLnBrk="1" hangingPunct="1"/>
            <a:r>
              <a:rPr lang="en-US" altLang="en-US"/>
              <a:t>Comparing computer memory locations</a:t>
            </a:r>
          </a:p>
          <a:p>
            <a:pPr eaLnBrk="1" hangingPunct="1"/>
            <a:r>
              <a:rPr lang="en-US" altLang="en-US"/>
              <a:t>Compare contents of memory locations more frequently than memory locations themselves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13132C-4811-4C9D-A9B6-34BDC9925F22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You Do It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Testing Characters</a:t>
            </a:r>
          </a:p>
          <a:p>
            <a:pPr eaLnBrk="1" hangingPunct="1"/>
            <a:r>
              <a:rPr lang="en-US" altLang="en-US"/>
              <a:t>Examining the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/>
              <a:t> Class at the Java Web Site</a:t>
            </a:r>
          </a:p>
          <a:p>
            <a:pPr eaLnBrk="1" hangingPunct="1"/>
            <a:r>
              <a:rPr lang="en-US" altLang="en-US"/>
              <a:t>Using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/>
              <a:t> Methods</a:t>
            </a:r>
          </a:p>
          <a:p>
            <a:pPr eaLnBrk="1" hangingPunct="1"/>
            <a:r>
              <a:rPr lang="en-US" altLang="en-US"/>
              <a:t>Converting a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/>
              <a:t> to an Integer</a:t>
            </a:r>
          </a:p>
          <a:p>
            <a:pPr eaLnBrk="1" hangingPunct="1"/>
            <a:r>
              <a:rPr lang="en-US" altLang="en-US"/>
              <a:t>Using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altLang="en-US"/>
              <a:t> Methods</a:t>
            </a:r>
          </a:p>
          <a:p>
            <a:pPr eaLnBrk="1" hangingPunct="1"/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B5180B-0B35-493E-9EC8-37D852B04E6C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Don't Do It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/>
              <a:t>Don't attempt to compare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>
                <a:cs typeface="Courier New" pitchFamily="49" charset="0"/>
              </a:rPr>
              <a:t>s</a:t>
            </a:r>
            <a:r>
              <a:rPr lang="en-US" altLang="en-US" dirty="0"/>
              <a:t> using the standard comparison operators</a:t>
            </a:r>
          </a:p>
          <a:p>
            <a:pPr eaLnBrk="1" hangingPunct="1"/>
            <a:r>
              <a:rPr lang="en-US" altLang="en-US" dirty="0"/>
              <a:t>Don't forget that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dirty="0"/>
              <a:t>,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dirty="0"/>
              <a:t>, and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replace()</a:t>
            </a:r>
            <a:r>
              <a:rPr lang="en-US" altLang="en-US" dirty="0"/>
              <a:t> are case sensitive</a:t>
            </a:r>
          </a:p>
          <a:p>
            <a:pPr eaLnBrk="1" hangingPunct="1"/>
            <a:r>
              <a:rPr lang="en-US" altLang="en-US" dirty="0"/>
              <a:t>Don't forget to use 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en-US" dirty="0"/>
              <a:t> operator and the constructor when declaring initialized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altLang="en-US" dirty="0"/>
              <a:t> objects</a:t>
            </a:r>
          </a:p>
          <a:p>
            <a:pPr eaLnBrk="1" hangingPunct="1"/>
            <a:r>
              <a:rPr lang="en-US" altLang="en-US" dirty="0"/>
              <a:t>Don't use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altLang="en-US" dirty="0"/>
              <a:t> or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US" altLang="en-US" dirty="0"/>
              <a:t> if 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/>
              <a:t> class will work as well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0C4B14-0B46-40D4-9A47-DADBB620D0EA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Summary_0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/>
              <a:t> variables </a:t>
            </a:r>
          </a:p>
          <a:p>
            <a:pPr lvl="1" eaLnBrk="1" hangingPunct="1"/>
            <a:r>
              <a:rPr lang="en-US" altLang="en-US"/>
              <a:t>References</a:t>
            </a:r>
          </a:p>
          <a:p>
            <a:pPr eaLnBrk="1" hangingPunct="1"/>
            <a:r>
              <a:rPr lang="en-US" altLang="en-US">
                <a:latin typeface="Courier New" pitchFamily="49" charset="0"/>
                <a:cs typeface="Courier New" pitchFamily="49" charset="0"/>
              </a:rPr>
              <a:t>Character</a:t>
            </a:r>
            <a:r>
              <a:rPr lang="en-US" altLang="en-US"/>
              <a:t> class </a:t>
            </a:r>
          </a:p>
          <a:p>
            <a:pPr lvl="1" eaLnBrk="1" hangingPunct="1"/>
            <a:r>
              <a:rPr lang="en-US" altLang="en-US"/>
              <a:t>Instances can hold a single character value</a:t>
            </a:r>
          </a:p>
          <a:p>
            <a:pPr eaLnBrk="1" hangingPunct="1"/>
            <a:r>
              <a:rPr lang="en-US" altLang="en-US"/>
              <a:t>Each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/>
              <a:t> class object</a:t>
            </a:r>
          </a:p>
          <a:p>
            <a:pPr lvl="1" eaLnBrk="1" hangingPunct="1"/>
            <a:r>
              <a:rPr lang="en-US" altLang="en-US"/>
              <a:t>Is immutable</a:t>
            </a:r>
          </a:p>
          <a:p>
            <a:pPr lvl="1" eaLnBrk="1" hangingPunct="1"/>
            <a:r>
              <a:rPr lang="en-US" altLang="en-US">
                <a:latin typeface="Courier New" pitchFamily="49" charset="0"/>
                <a:cs typeface="Courier New" pitchFamily="49" charset="0"/>
              </a:rPr>
              <a:t>equals()</a:t>
            </a:r>
            <a:r>
              <a:rPr lang="en-US" altLang="en-US"/>
              <a:t> method</a:t>
            </a:r>
          </a:p>
          <a:p>
            <a:pPr eaLnBrk="1" hangingPunct="1"/>
            <a:r>
              <a:rPr lang="en-US" altLang="en-US">
                <a:latin typeface="Courier New" pitchFamily="49" charset="0"/>
                <a:cs typeface="Courier New" pitchFamily="49" charset="0"/>
              </a:rPr>
              <a:t>toString()</a:t>
            </a:r>
            <a:r>
              <a:rPr lang="en-US" altLang="en-US"/>
              <a:t> method </a:t>
            </a:r>
          </a:p>
          <a:p>
            <a:pPr lvl="1" eaLnBrk="1" hangingPunct="1"/>
            <a:r>
              <a:rPr lang="en-US" altLang="en-US"/>
              <a:t>Converts any object to a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eaLnBrk="1" hangingPunct="1"/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AC1151-516F-44D0-9F0F-ED5F9D586957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Summary_1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Integer.parseInt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dirty="0"/>
              <a:t> method </a:t>
            </a:r>
          </a:p>
          <a:p>
            <a:pPr lvl="1" eaLnBrk="1" hangingPunct="1"/>
            <a:r>
              <a:rPr lang="en-US" altLang="en-US" dirty="0"/>
              <a:t>Takes a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/>
              <a:t> argument and returns an integer value</a:t>
            </a:r>
          </a:p>
          <a:p>
            <a:pPr eaLnBrk="1" hangingPunct="1"/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Double.parseDouble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dirty="0"/>
              <a:t> method </a:t>
            </a:r>
          </a:p>
          <a:p>
            <a:pPr lvl="1" eaLnBrk="1" hangingPunct="1"/>
            <a:r>
              <a:rPr lang="en-US" altLang="en-US" dirty="0"/>
              <a:t>Takes a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/>
              <a:t> argument and returns a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en-US" dirty="0"/>
              <a:t> value</a:t>
            </a:r>
          </a:p>
          <a:p>
            <a:pPr eaLnBrk="1" hangingPunct="1"/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altLang="en-US" dirty="0"/>
              <a:t> or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US" altLang="en-US" dirty="0">
                <a:cs typeface="Courier New" pitchFamily="49" charset="0"/>
              </a:rPr>
              <a:t> </a:t>
            </a:r>
            <a:r>
              <a:rPr lang="en-US" altLang="en-US" dirty="0"/>
              <a:t>class </a:t>
            </a:r>
          </a:p>
          <a:p>
            <a:pPr lvl="1" eaLnBrk="1" hangingPunct="1"/>
            <a:r>
              <a:rPr lang="en-US" altLang="en-US" dirty="0"/>
              <a:t>Improves performance when a string's contents must change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11A41C-A7B3-4C56-A18F-04BF1024AF4C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What Do You Get?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E7624D-2B81-4D70-A683-0589A4297E4F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  <p:pic>
        <p:nvPicPr>
          <p:cNvPr id="30725" name="Picture 6" descr="C:\Users\PaulRefurb\Documents\Ch 08-28-14\Books\951 Farrell Java Programming 8e - Alyssa - xxx\02_NEW PDFs and FIGURES\Figures\C8810_ch07\C8810_f07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2011363"/>
            <a:ext cx="737235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What is the Purpose?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72419"/>
            <a:ext cx="8077200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Classes to use when working with character data</a:t>
            </a:r>
          </a:p>
          <a:p>
            <a:pPr lvl="1" eaLnBrk="1" hangingPunct="1"/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Character</a:t>
            </a:r>
          </a:p>
          <a:p>
            <a:pPr lvl="2" eaLnBrk="1" hangingPunct="1"/>
            <a:r>
              <a:rPr lang="en-US" altLang="en-US" dirty="0"/>
              <a:t>Instances hold a single character value</a:t>
            </a:r>
          </a:p>
          <a:p>
            <a:pPr lvl="2" eaLnBrk="1" hangingPunct="1"/>
            <a:r>
              <a:rPr lang="en-US" altLang="en-US" dirty="0"/>
              <a:t>Defines methods that can manipulate or inspect single-character data</a:t>
            </a:r>
          </a:p>
          <a:p>
            <a:pPr lvl="1" eaLnBrk="1" hangingPunct="1"/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lvl="2" eaLnBrk="1" hangingPunct="1"/>
            <a:r>
              <a:rPr lang="en-US" altLang="en-US" dirty="0"/>
              <a:t>A class for working with fixed-string data</a:t>
            </a:r>
          </a:p>
          <a:p>
            <a:pPr lvl="3" eaLnBrk="1" hangingPunct="1"/>
            <a:r>
              <a:rPr lang="en-US" altLang="en-US" dirty="0"/>
              <a:t>Unchanging data composed of multiple characters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3ADC1-32EC-4785-A35C-1310FEF47EDB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When Many Changes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077200" cy="4572000"/>
          </a:xfrm>
        </p:spPr>
        <p:txBody>
          <a:bodyPr/>
          <a:lstStyle/>
          <a:p>
            <a:r>
              <a:rPr lang="en-US" altLang="en-US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altLang="en-US" dirty="0">
                <a:cs typeface="Courier New" pitchFamily="49" charset="0"/>
              </a:rPr>
              <a:t> and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StringBuffer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lvl="2" eaLnBrk="1" hangingPunct="1"/>
            <a:r>
              <a:rPr lang="en-US" altLang="en-US" dirty="0"/>
              <a:t>Classes for storing and manipulating changeable data composed of multiple characters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007BD-ED89-4AF1-B543-8B90FBC33B8A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Using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Character</a:t>
            </a:r>
            <a:r>
              <a:rPr lang="en-US" altLang="en-US"/>
              <a:t> Class Methods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22438"/>
            <a:ext cx="8229600" cy="452596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Character</a:t>
            </a:r>
            <a:r>
              <a:rPr lang="en-US" altLang="en-US" dirty="0"/>
              <a:t> class</a:t>
            </a:r>
          </a:p>
          <a:p>
            <a:pPr lvl="1" eaLnBrk="1" hangingPunct="1"/>
            <a:r>
              <a:rPr lang="en-US" altLang="en-US" dirty="0"/>
              <a:t>Contains standard methods for testing the values of characters</a:t>
            </a:r>
          </a:p>
          <a:p>
            <a:pPr lvl="1" eaLnBrk="1" hangingPunct="1"/>
            <a:r>
              <a:rPr lang="en-US" altLang="en-US" dirty="0"/>
              <a:t>Methods that begin with "is"</a:t>
            </a:r>
          </a:p>
          <a:p>
            <a:pPr lvl="2" eaLnBrk="1" hangingPunct="1"/>
            <a:r>
              <a:rPr lang="en-US" altLang="en-US" dirty="0"/>
              <a:t>Such as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isUpperCase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 eaLnBrk="1" hangingPunct="1"/>
            <a:r>
              <a:rPr lang="en-US" altLang="en-US" dirty="0"/>
              <a:t>Return a Boolean value that can be used in comparison statements</a:t>
            </a:r>
          </a:p>
          <a:p>
            <a:pPr lvl="1" eaLnBrk="1" hangingPunct="1"/>
            <a:r>
              <a:rPr lang="en-US" altLang="en-US" dirty="0"/>
              <a:t>Methods that begin with "to"</a:t>
            </a:r>
          </a:p>
          <a:p>
            <a:pPr lvl="2" eaLnBrk="1" hangingPunct="1"/>
            <a:r>
              <a:rPr lang="en-US" altLang="en-US" dirty="0"/>
              <a:t>Such as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toUpperCase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 eaLnBrk="1" hangingPunct="1"/>
            <a:r>
              <a:rPr lang="en-US" altLang="en-US" dirty="0"/>
              <a:t>Return a character that has been converted to the stated format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AD3B99-BA2B-434F-8CEE-D86B705E19B0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Other method()s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A9751A-9B58-4F26-9670-30F84CE23AE3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3482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3413"/>
            <a:ext cx="7315200" cy="404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arrell_P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1694</Words>
  <Application>Microsoft Macintosh PowerPoint</Application>
  <PresentationFormat>On-screen Show (4:3)</PresentationFormat>
  <Paragraphs>393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Calibri</vt:lpstr>
      <vt:lpstr>Courier New</vt:lpstr>
      <vt:lpstr>Times New Roman</vt:lpstr>
      <vt:lpstr>Arial</vt:lpstr>
      <vt:lpstr>Default Design</vt:lpstr>
      <vt:lpstr>1_Farrell_PLD</vt:lpstr>
      <vt:lpstr>Office Theme</vt:lpstr>
      <vt:lpstr>Strings and the StringBuilder</vt:lpstr>
      <vt:lpstr>Objectives</vt:lpstr>
      <vt:lpstr>Class, not Primitive</vt:lpstr>
      <vt:lpstr>== doesn't do what you think</vt:lpstr>
      <vt:lpstr>What Do You Get?</vt:lpstr>
      <vt:lpstr>What is the Purpose?</vt:lpstr>
      <vt:lpstr>When Many Changes</vt:lpstr>
      <vt:lpstr>Using Character Class Methods</vt:lpstr>
      <vt:lpstr>Other method()s</vt:lpstr>
      <vt:lpstr>PowerPoint Presentation</vt:lpstr>
      <vt:lpstr>Why  String Objects</vt:lpstr>
      <vt:lpstr>Declaring String Objects</vt:lpstr>
      <vt:lpstr>Comparing String Values</vt:lpstr>
      <vt:lpstr>Comparing String Values Illustrated</vt:lpstr>
      <vt:lpstr>Strings Are Immutable</vt:lpstr>
      <vt:lpstr>String Comparison Methods</vt:lpstr>
      <vt:lpstr>In Action</vt:lpstr>
      <vt:lpstr>Comparing Two String Values</vt:lpstr>
      <vt:lpstr>Empty and null Strings</vt:lpstr>
      <vt:lpstr>Using Other String Methods</vt:lpstr>
      <vt:lpstr>String indexOf() Method</vt:lpstr>
      <vt:lpstr>More String Methods</vt:lpstr>
      <vt:lpstr>Powerful String Methods</vt:lpstr>
      <vt:lpstr>We have used this one…</vt:lpstr>
      <vt:lpstr>String substring()</vt:lpstr>
      <vt:lpstr>In Action</vt:lpstr>
      <vt:lpstr>Interesting String method()</vt:lpstr>
      <vt:lpstr>Converting String Objects  to Numbers</vt:lpstr>
      <vt:lpstr>Need to Do. Why?</vt:lpstr>
      <vt:lpstr>StringBuilder and  StringBuffer Classes</vt:lpstr>
      <vt:lpstr>Major Difference</vt:lpstr>
      <vt:lpstr>StringBuilder Object</vt:lpstr>
      <vt:lpstr>What is the Buffer?</vt:lpstr>
      <vt:lpstr>Useful Methods and Properties</vt:lpstr>
      <vt:lpstr>In Action</vt:lpstr>
      <vt:lpstr>How to Build</vt:lpstr>
      <vt:lpstr>Often used method()s</vt:lpstr>
      <vt:lpstr>And more…</vt:lpstr>
      <vt:lpstr>Allocate Necessary Cache  for Efficiency</vt:lpstr>
      <vt:lpstr>You Do It</vt:lpstr>
      <vt:lpstr>Don't Do It</vt:lpstr>
      <vt:lpstr>Summary_0</vt:lpstr>
      <vt:lpstr>Summary_1</vt:lpstr>
    </vt:vector>
  </TitlesOfParts>
  <Manager/>
  <Company/>
  <LinksUpToDate>false</LinksUpToDate>
  <SharedDoc>false</SharedDoc>
  <HyperlinkBase/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subject>Java Programming</dc:subject>
  <dc:creator>docrea</dc:creator>
  <cp:keywords/>
  <dc:description/>
  <cp:lastModifiedBy/>
  <cp:revision>1</cp:revision>
  <dcterms:created xsi:type="dcterms:W3CDTF">2012-07-17T17:07:48Z</dcterms:created>
  <dcterms:modified xsi:type="dcterms:W3CDTF">2017-10-24T19:49:34Z</dcterms:modified>
  <cp:category/>
</cp:coreProperties>
</file>