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4023" r:id="rId2"/>
    <p:sldMasterId id="2147484637" r:id="rId3"/>
  </p:sldMasterIdLst>
  <p:notesMasterIdLst>
    <p:notesMasterId r:id="rId37"/>
  </p:notesMasterIdLst>
  <p:handoutMasterIdLst>
    <p:handoutMasterId r:id="rId38"/>
  </p:handoutMasterIdLst>
  <p:sldIdLst>
    <p:sldId id="566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</p:sldIdLst>
  <p:sldSz cx="9144000" cy="6858000" type="screen4x3"/>
  <p:notesSz cx="6858000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94531" autoAdjust="0"/>
  </p:normalViewPr>
  <p:slideViewPr>
    <p:cSldViewPr>
      <p:cViewPr varScale="1">
        <p:scale>
          <a:sx n="126" d="100"/>
          <a:sy n="126" d="100"/>
        </p:scale>
        <p:origin x="16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191" d="100"/>
          <a:sy n="191" d="100"/>
        </p:scale>
        <p:origin x="-4560" y="-114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FEFF8D-458A-401E-A3B6-E75B733C68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7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2775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778D3E-1484-45C1-AF32-50C929F8B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54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78D3E-1484-45C1-AF32-50C929F8B12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9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93AC06-02CE-4322-B238-CA74D133A8F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1AE814-6939-4B5A-8A82-61D53BCEDC8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BEF0F9-5759-47B2-A8F1-45BCE5B7EE4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38FD11-3AAF-4F35-863C-2FADC272C6B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2D38BB-F03F-4CD1-B19D-C902B74127E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F9DE2C-BA81-445B-9AC1-05AE4497D22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A4A812-A513-4CA7-8E8F-9B50944B777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E6F1AB-8DA4-4D1D-9910-785D13C3516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9DEC31-A56A-494C-B32C-10048D8FA17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4D46DF-11F1-4484-AD38-3A959823EF0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36F3BA-64AE-4351-8DFC-FB369AE19B7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EB9199-46BF-4815-8CAD-B1DC4C1FF9B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B73F2B-CECF-47DE-9F21-37E83011A66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0C0128-BBDD-49BF-ACD8-3999EB74DA3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1CF38C-BC14-4EC9-B589-F88A68684D1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52224E-50B8-42B7-8CCA-7D7DFABF7B4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A27060-288C-488E-8676-6F012D6F846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DBF6C3-8E63-4BAD-AD78-09239C56A88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32261E-65DD-4935-B139-38E85749A1D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3A7EA6-D90C-4C1A-85EA-E1C918504BF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5F0E70-399E-4468-9CBA-B2E3C96D445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1CE8C4-D071-4AEF-B293-2F1860655BF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55F509-12FD-4DC4-AB4B-8D4A79D5329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3950FD-08CF-46EC-8DF4-64FD78EC18B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184BB7-2E80-4E5A-938B-1B7448C3C53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4D5914-9697-4D1F-9A04-DA613C81B1A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CF01A3-91BD-46AC-A5D7-9C90764ED05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78240D-2A14-41A5-9E6D-1B9463D1CA1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A44C58-D12D-438E-8A1D-84B55415246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97E1EF-B530-4417-BFB6-46C252424E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6D2D21-7F4C-47CB-BBAF-00AE429DE19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346ADF-33E3-4230-98EF-D32ADE9CD41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5B3A-570F-416C-8322-DF00A92EF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8EC6-A2EB-45CE-BD8A-C0FAE5EFF2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2E942-10C1-4D0D-9EFE-5287C20257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6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B8A29-9A4E-5F4D-B23F-FB85A49C1E0C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B63A-1AF9-4A21-9372-5B7F185D67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5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F9C71-0044-5B40-BF55-AB2428AD1588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8B7C2-2572-488A-98BB-B94830159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4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A4551-1E57-7043-886B-F28450BCBC9C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FDEA-183E-4FAE-8DB2-C5420D89B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95ED3-E845-4D47-8ECD-E73A7FA7B1A6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3A7CC-24C6-4263-BC07-6F41997C08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68844-D02E-2340-8466-389CAF7F9C84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B7C27-3C94-41F5-82A2-925BE868C0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56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217EF-8250-404F-9AF4-5AEBDBDD647D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067D-7CD6-4CA2-A094-54824EE53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0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12C3C-755D-47F1-8987-C50A50FDC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40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81E2C-4B06-524D-91ED-5AAE3CCB1401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C83E-76D6-4D54-9D06-F360767739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B012F-05B1-5149-A7FC-4FF3EB5F9340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5830-E906-4689-B5DE-C77EC56B1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00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70F5A-AA52-454E-9435-CE591F8FC53C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5F697-CE42-4832-8FC1-49F8CB754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85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E87F-8142-234D-ABD1-19050C84CDA6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ED2C4-136A-4912-85AA-90659F10DA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4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DDE5-5F19-F147-84DF-86DBFF38AE88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2E942-10C1-4D0D-9EFE-5287C20257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1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4B2E0C-674B-E44F-8F1E-E26538A1A728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4B63A-1AF9-4A21-9372-5B7F185D67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9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098F8-5E69-6940-9A3B-CE6819931969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8B7C2-2572-488A-98BB-B94830159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5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95D2E-7FC9-BF4B-AFEB-A82F03B8273E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0FDEA-183E-4FAE-8DB2-C5420D89B7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4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F2447-CD8C-5C49-B647-39A476818ACE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3A7CC-24C6-4263-BC07-6F41997C08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95F74D-C12D-944D-ADB3-9FE5FAA733A0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B7C27-3C94-41F5-82A2-925BE868C0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2642-049F-4780-AD65-825ED202B1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6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4AFBC-42BB-7C4D-AA2E-81B7B276C21F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D067D-7CD6-4CA2-A094-54824EE538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23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BEC6E-9B0F-A34F-961A-B288300E4655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6C83E-76D6-4D54-9D06-F360767739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68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A4944-7FFD-3944-B75A-BE85DD212160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75830-E906-4689-B5DE-C77EC56B1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6671E8-2A8F-104D-B437-73D4777E3933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5F697-CE42-4832-8FC1-49F8CB754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F94B-950D-4B30-A932-52B29F973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F99BC-D12C-41F8-BF1B-FE7C100E6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1FD0-D306-4BB5-A291-C6F3ED298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17519-2161-40F8-973C-CB61139D5C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D0CBC-63CF-46DC-8E95-D29770B18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83F85-F620-4D6E-A72C-B82CE4178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0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9A851B79-9E12-4EA1-BB67-05D5FCDA54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0FED2C4-136A-4912-85AA-90659F10D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15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D5D1-432D-124B-B741-D49248F51777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851B79-9E12-4EA1-BB67-05D5FCDA54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6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44" r:id="rId7"/>
    <p:sldLayoutId id="2147484645" r:id="rId8"/>
    <p:sldLayoutId id="2147484646" r:id="rId9"/>
    <p:sldLayoutId id="2147484647" r:id="rId10"/>
    <p:sldLayoutId id="214748464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Arrays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001000" cy="1752600"/>
          </a:xfrm>
        </p:spPr>
        <p:txBody>
          <a:bodyPr>
            <a:noAutofit/>
          </a:bodyPr>
          <a:lstStyle/>
          <a:p>
            <a:pPr lvl="6" algn="l"/>
            <a:r>
              <a:rPr lang="en-CA" sz="2400" dirty="0" smtClean="0"/>
              <a:t>Don’t be </a:t>
            </a:r>
            <a:r>
              <a:rPr lang="en-CA" sz="2400" dirty="0"/>
              <a:t>Listless….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ED2C4-136A-4912-85AA-90659F10DA8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6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Using Variable Subscripts </a:t>
            </a:r>
            <a:br>
              <a:rPr lang="en-US" altLang="en-US" dirty="0"/>
            </a:br>
            <a:r>
              <a:rPr lang="en-US" altLang="en-US" dirty="0"/>
              <a:t>with an Array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Scalar</a:t>
            </a:r>
            <a:r>
              <a:rPr lang="en-US" altLang="en-US" b="1" dirty="0"/>
              <a:t> </a:t>
            </a:r>
          </a:p>
          <a:p>
            <a:pPr lvl="1" eaLnBrk="1" hangingPunct="1"/>
            <a:r>
              <a:rPr lang="en-US" altLang="en-US" dirty="0"/>
              <a:t>A primitive variable</a:t>
            </a:r>
          </a:p>
          <a:p>
            <a:pPr eaLnBrk="1" hangingPunct="1"/>
            <a:r>
              <a:rPr lang="en-US" altLang="en-US" dirty="0"/>
              <a:t>Power of arrays</a:t>
            </a:r>
          </a:p>
          <a:p>
            <a:pPr lvl="1" eaLnBrk="1" hangingPunct="1"/>
            <a:r>
              <a:rPr lang="en-US" altLang="en-US" b="1" dirty="0">
                <a:solidFill>
                  <a:srgbClr val="00B050"/>
                </a:solidFill>
              </a:rPr>
              <a:t>Use subscripts that are variables rather than constant subscripts</a:t>
            </a:r>
          </a:p>
          <a:p>
            <a:pPr lvl="1" eaLnBrk="1" hangingPunct="1"/>
            <a:r>
              <a:rPr lang="en-US" altLang="en-US" dirty="0"/>
              <a:t>Use a loop to perform array operations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for (sub = 0; sub &lt; 5; ++sub)</a:t>
            </a:r>
          </a:p>
          <a:p>
            <a:pPr marL="800100" lvl="2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		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scoreArray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[sub] += 3;</a:t>
            </a:r>
          </a:p>
          <a:p>
            <a:pPr lvl="1" eaLnBrk="1" hangingPunct="1"/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B0062-29B9-4C57-80C0-94BC15015CB4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Using Variable Subscripts with an Array (cont'd.)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an application contains an array: </a:t>
            </a:r>
          </a:p>
          <a:p>
            <a:pPr lvl="1" eaLnBrk="1" hangingPunct="1"/>
            <a:r>
              <a:rPr lang="en-US" altLang="en-US"/>
              <a:t>Use every element of the array in some task</a:t>
            </a:r>
          </a:p>
          <a:p>
            <a:pPr lvl="1" eaLnBrk="1" hangingPunct="1"/>
            <a:r>
              <a:rPr lang="en-US" altLang="en-US"/>
              <a:t>Perform loops that vary the loop control variable </a:t>
            </a:r>
          </a:p>
          <a:p>
            <a:pPr lvl="2" eaLnBrk="1" hangingPunct="1"/>
            <a:r>
              <a:rPr lang="en-US" altLang="en-US"/>
              <a:t>Start at 0 </a:t>
            </a:r>
          </a:p>
          <a:p>
            <a:pPr lvl="2" eaLnBrk="1" hangingPunct="1"/>
            <a:r>
              <a:rPr lang="en-US" altLang="en-US"/>
              <a:t>End at one less than the size of the array</a:t>
            </a:r>
          </a:p>
          <a:p>
            <a:pPr eaLnBrk="1" hangingPunct="1"/>
            <a:r>
              <a:rPr lang="en-US" altLang="en-US"/>
              <a:t>It is convenient to declare a symbolic constant equal to the size of the array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final int NUMBER_OF_SCORES = 5;</a:t>
            </a:r>
          </a:p>
          <a:p>
            <a:pPr lvl="1" eaLnBrk="1" hangingPunct="1"/>
            <a:endParaRPr lang="en-US" altLang="en-US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07650-6B81-4517-8EE5-3B7DC796212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length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4953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Field</a:t>
            </a:r>
            <a:r>
              <a:rPr lang="en-US" altLang="en-US" sz="2400" dirty="0"/>
              <a:t> 	</a:t>
            </a:r>
          </a:p>
          <a:p>
            <a:pPr lvl="1" eaLnBrk="1" hangingPunct="1"/>
            <a:r>
              <a:rPr lang="en-US" altLang="en-US" dirty="0"/>
              <a:t>An instance variable</a:t>
            </a:r>
          </a:p>
          <a:p>
            <a:pPr lvl="1" eaLnBrk="1" hangingPunct="1"/>
            <a:r>
              <a:rPr lang="en-US" altLang="en-US" dirty="0"/>
              <a:t>Automatically assigned a value for every array created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b="1" dirty="0"/>
              <a:t> field:</a:t>
            </a:r>
            <a:r>
              <a:rPr lang="en-US" altLang="en-US" dirty="0"/>
              <a:t> number of elements in the array</a:t>
            </a:r>
          </a:p>
          <a:p>
            <a:pPr lvl="1" eaLnBrk="1" hangingPunct="1">
              <a:buFontTx/>
              <a:buNone/>
            </a:pP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for(sub = 0; sub &lt; 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scoreArray.length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; ++sub)</a:t>
            </a:r>
          </a:p>
          <a:p>
            <a:pPr lvl="2" eaLnBrk="1" hangingPunct="1"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dirty="0" err="1">
                <a:latin typeface="Courier New" pitchFamily="49" charset="0"/>
                <a:cs typeface="Courier New" pitchFamily="49" charset="0"/>
              </a:rPr>
              <a:t>scoreArray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[sub] += 3;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>
                <a:cs typeface="Courier New" pitchFamily="49" charset="0"/>
              </a:rPr>
              <a:t> is a </a:t>
            </a:r>
            <a:r>
              <a:rPr lang="en-US" altLang="en-US" b="1" dirty="0">
                <a:cs typeface="Courier New" pitchFamily="49" charset="0"/>
              </a:rPr>
              <a:t>property</a:t>
            </a:r>
            <a:r>
              <a:rPr lang="en-US" altLang="en-US" dirty="0">
                <a:cs typeface="Courier New" pitchFamily="49" charset="0"/>
              </a:rPr>
              <a:t> of the object</a:t>
            </a:r>
          </a:p>
          <a:p>
            <a:pPr lvl="1" eaLnBrk="1" hangingPunct="1"/>
            <a:r>
              <a:rPr lang="en-US" altLang="en-US" dirty="0">
                <a:cs typeface="Courier New" pitchFamily="49" charset="0"/>
              </a:rPr>
              <a:t>Is a field</a:t>
            </a:r>
          </a:p>
          <a:p>
            <a:pPr lvl="1" eaLnBrk="1" hangingPunct="1"/>
            <a:r>
              <a:rPr lang="en-US" altLang="en-US" dirty="0">
                <a:cs typeface="Courier New" pitchFamily="49" charset="0"/>
              </a:rPr>
              <a:t>Cannot be used as an array method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lvl="1" eaLnBrk="1" hangingPunct="1"/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17A58-0032-407C-98FE-EEA57848FAEE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Enhanced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(also called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dirty="0"/>
              <a:t>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Enhanced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dirty="0"/>
              <a:t> loop</a:t>
            </a:r>
          </a:p>
          <a:p>
            <a:pPr lvl="1" eaLnBrk="1" hangingPunct="1"/>
            <a:r>
              <a:rPr lang="en-US" altLang="en-US" dirty="0"/>
              <a:t>Allows you to cycle through an array without specifying starting and ending points for the loop control variable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scoreArray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6A570-8988-4CAF-AE62-4185FD0BA6A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Part of an Array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26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 cases when you do not want to use every value in an </a:t>
            </a:r>
            <a:r>
              <a:rPr lang="en-US" altLang="en-US" sz="2400" dirty="0" smtClean="0"/>
              <a:t>array</a:t>
            </a:r>
          </a:p>
          <a:p>
            <a:pPr eaLnBrk="1" hangingPunct="1"/>
            <a:r>
              <a:rPr lang="en-US" altLang="en-US" sz="2400" dirty="0" smtClean="0"/>
              <a:t>Might be useful to you….</a:t>
            </a:r>
            <a:endParaRPr lang="en-US" alt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C9401-614F-4640-B869-28F4604BCC6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39942" name="Picture 8" descr="C:\Users\PaulRefurb\Documents\Ch 09-10-14\Books\951 Farrell Java Programming 8e - Alyssa - xxx\02_NEW PDFs and FIGURES\Figures\C8810_ch08\ch08\C8810_f08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20800"/>
            <a:ext cx="454025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Declaring and Using </a:t>
            </a:r>
            <a:br>
              <a:rPr lang="en-US" altLang="en-US" dirty="0"/>
            </a:br>
            <a:r>
              <a:rPr lang="en-US" altLang="en-US" dirty="0"/>
              <a:t>Arrays of Objects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Create an array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altLang="en-US" dirty="0"/>
              <a:t> objects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Employee[] 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new Employee[7];</a:t>
            </a:r>
          </a:p>
          <a:p>
            <a:pPr lvl="1" eaLnBrk="1" hangingPunct="1"/>
            <a:r>
              <a:rPr lang="en-US" altLang="en-US" dirty="0"/>
              <a:t>Must call seven individual constructors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final double PAYRATE = 6.35;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&lt; NUM_EMPLOYEES; ++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] = new Employee(101 +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, PAYRATE);</a:t>
            </a:r>
          </a:p>
          <a:p>
            <a:pPr lvl="1" eaLnBrk="1" hangingPunct="1"/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621E40-9B94-4F04-AD61-3F0FC3B234F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Using the Enhanced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</a:t>
            </a:r>
            <a:br>
              <a:rPr lang="en-US" altLang="en-US" dirty="0"/>
            </a:br>
            <a:r>
              <a:rPr lang="en-US" altLang="en-US" dirty="0"/>
              <a:t>with Objects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B050"/>
                </a:solidFill>
              </a:rPr>
              <a:t>Use the enhanced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rgbClr val="00B050"/>
                </a:solidFill>
              </a:rPr>
              <a:t> loop to cycle through an array of objects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Eliminates the need to use a limiting value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Eliminates the need for a subscript following each element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for(Employee worker : emp)</a:t>
            </a:r>
          </a:p>
          <a:p>
            <a:pPr marL="1143000" lvl="1" indent="-40005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System.out.println(worker.getEmpNum() + " " + worker.getSalary();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581FE-3583-4F9F-9F9C-E24885C141A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Manipulating Arrays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>
                <a:cs typeface="Courier New" pitchFamily="49" charset="0"/>
              </a:rPr>
              <a:t>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Create an array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>
                <a:cs typeface="Courier New" pitchFamily="49" charset="0"/>
              </a:rPr>
              <a:t>s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String[]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deptNames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= {"Accounting", "Human Resources", "Sales"};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= 0; a &lt;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deptNames.length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deptNames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1" eaLnBrk="1" hangingPunct="1"/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4D7B9-7DC0-487D-8D4D-EC8986D5D4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Searching an Array and </a:t>
            </a:r>
            <a:br>
              <a:rPr lang="en-US" altLang="en-US" dirty="0"/>
            </a:br>
            <a:r>
              <a:rPr lang="en-US" altLang="en-US" dirty="0"/>
              <a:t>Using Parallel Arrays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Determine whether a variable holds one of many valid values</a:t>
            </a:r>
          </a:p>
          <a:p>
            <a:pPr lvl="1" eaLnBrk="1" hangingPunct="1">
              <a:defRPr/>
            </a:pPr>
            <a:r>
              <a:rPr lang="en-US" altLang="en-US" dirty="0"/>
              <a:t>Use a series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/>
              <a:t> statements </a:t>
            </a:r>
          </a:p>
          <a:p>
            <a:pPr lvl="2">
              <a:defRPr/>
            </a:pPr>
            <a:r>
              <a:rPr lang="en-CA" altLang="en-US" dirty="0"/>
              <a:t>Would get very large!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Compare the variable to a series of valid values</a:t>
            </a:r>
          </a:p>
          <a:p>
            <a:pPr lvl="2">
              <a:defRPr/>
            </a:pPr>
            <a:r>
              <a:rPr lang="en-CA" altLang="en-US" dirty="0"/>
              <a:t>Array in action</a:t>
            </a:r>
            <a:endParaRPr lang="en-US" altLang="en-US" dirty="0"/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31D4C9-123E-4CC6-BD61-8C0A0632E893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Search the Array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Searching an array</a:t>
            </a:r>
          </a:p>
          <a:p>
            <a:pPr lvl="1" eaLnBrk="1" hangingPunct="1"/>
            <a:r>
              <a:rPr lang="en-US" altLang="en-US" dirty="0"/>
              <a:t>Compare the variable to a list of values in an array</a:t>
            </a:r>
          </a:p>
          <a:p>
            <a:pPr lvl="1" eaLnBrk="1" hangingPunct="1"/>
            <a:r>
              <a:rPr lang="en-US" altLang="en-US" dirty="0"/>
              <a:t>Works but can waste resources, why?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item = 0; item &lt;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validValues.length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 ++item)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itemOrdered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validValues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[item])</a:t>
            </a:r>
          </a:p>
          <a:p>
            <a:pPr marL="1371600" lvl="3" indent="0" eaLnBrk="1" hangingPunct="1"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validItem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 eaLnBrk="1" hangingPunct="1"/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98D56-2C76-49AC-B3A0-56DBFD28000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Declare arrays</a:t>
            </a:r>
          </a:p>
          <a:p>
            <a:pPr eaLnBrk="1" hangingPunct="1"/>
            <a:r>
              <a:rPr lang="en-US" altLang="en-US"/>
              <a:t>Initialize an array</a:t>
            </a:r>
          </a:p>
          <a:p>
            <a:pPr eaLnBrk="1" hangingPunct="1"/>
            <a:r>
              <a:rPr lang="en-US" altLang="en-US"/>
              <a:t>Use variable subscripts with an array</a:t>
            </a:r>
          </a:p>
          <a:p>
            <a:pPr eaLnBrk="1" hangingPunct="1"/>
            <a:r>
              <a:rPr lang="en-US" altLang="en-US"/>
              <a:t>Declare and use arrays of objects</a:t>
            </a:r>
          </a:p>
          <a:p>
            <a:pPr eaLnBrk="1" hangingPunct="1"/>
            <a:r>
              <a:rPr lang="en-US" altLang="en-US"/>
              <a:t>Search an array and use parallel arrays</a:t>
            </a:r>
          </a:p>
          <a:p>
            <a:pPr eaLnBrk="1" hangingPunct="1"/>
            <a:r>
              <a:rPr lang="en-US" altLang="en-US"/>
              <a:t>Pass arrays to and return arrays from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0AF6-ADC9-4451-8DBD-E578A255BE2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Parallel Arrays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Parallel array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One with the same number of elements as another</a:t>
            </a:r>
          </a:p>
          <a:p>
            <a:pPr lvl="1" eaLnBrk="1" hangingPunct="1"/>
            <a:r>
              <a:rPr lang="en-US" altLang="en-US" dirty="0"/>
              <a:t>The values in corresponding elements are related</a:t>
            </a:r>
          </a:p>
          <a:p>
            <a:pPr eaLnBrk="1" hangingPunct="1"/>
            <a:r>
              <a:rPr lang="en-US" altLang="en-US" dirty="0"/>
              <a:t>An alternative for searching</a:t>
            </a:r>
          </a:p>
          <a:p>
            <a:pPr lvl="1" eaLnBrk="1" hangingPunct="1"/>
            <a:r>
              <a:rPr lang="en-US" altLang="en-US" dirty="0"/>
              <a:t>Use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5AD9B-8B96-4C34-ACB3-99C78D40147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CA" altLang="en-US" dirty="0"/>
              <a:t> in Action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19F4EC-3E0D-4B10-80A7-6C504F3D152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47109" name="Picture 7" descr="C:\Users\PaulRefurb\Documents\Ch 09-10-14\Books\951 Farrell Java Programming 8e - Alyssa - xxx\02_NEW PDFs and FIGURES\Figures\C8810_ch08\ch08\C8810_f08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295400"/>
            <a:ext cx="48101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CA" altLang="en-US" sz="32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CA" altLang="en-US" sz="3200" dirty="0"/>
              <a:t> in Action (don't do it this way)</a:t>
            </a:r>
            <a:br>
              <a:rPr lang="en-CA" altLang="en-US" sz="3200" dirty="0"/>
            </a:br>
            <a:r>
              <a:rPr lang="en-CA" altLang="en-US" sz="3200" dirty="0"/>
              <a:t>Why not? </a:t>
            </a:r>
            <a:br>
              <a:rPr lang="en-CA" altLang="en-US" sz="3200" dirty="0"/>
            </a:br>
            <a:r>
              <a:rPr lang="en-CA" altLang="en-US" sz="3200" dirty="0"/>
              <a:t>What's the fix?</a:t>
            </a:r>
            <a:endParaRPr lang="en-US" alt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605718-39FC-44DD-86C8-F4F31A1BADF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48133" name="Picture 7" descr="C:\Users\PaulRefurb\Documents\Ch 09-10-14\Books\951 Farrell Java Programming 8e - Alyssa - xxx\02_NEW PDFs and FIGURES\Figures\C8810_ch08\ch08\C8810_f08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2057400"/>
            <a:ext cx="53816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Searching an Array for</a:t>
            </a:r>
            <a:br>
              <a:rPr lang="en-US" altLang="en-US" sz="3200" dirty="0"/>
            </a:br>
            <a:r>
              <a:rPr lang="en-US" altLang="en-US" sz="3200" dirty="0"/>
              <a:t>a Range Match</a:t>
            </a:r>
            <a:br>
              <a:rPr lang="en-US" altLang="en-US" sz="3200" dirty="0"/>
            </a:br>
            <a:r>
              <a:rPr lang="en-US" altLang="en-US" sz="3200" dirty="0"/>
              <a:t>with Parallel Arrays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Searching an array for an exact match is not always practical</a:t>
            </a:r>
          </a:p>
          <a:p>
            <a:pPr lvl="1"/>
            <a:r>
              <a:rPr lang="en-CA" altLang="en-US" dirty="0"/>
              <a:t>discounts</a:t>
            </a:r>
            <a:endParaRPr lang="en-US" altLang="en-US" dirty="0"/>
          </a:p>
          <a:p>
            <a:pPr eaLnBrk="1" hangingPunct="1"/>
            <a:r>
              <a:rPr lang="en-US" altLang="en-US" b="1" dirty="0"/>
              <a:t>Range match</a:t>
            </a:r>
          </a:p>
          <a:p>
            <a:pPr lvl="1" eaLnBrk="1" hangingPunct="1"/>
            <a:r>
              <a:rPr lang="en-US" altLang="en-US" dirty="0"/>
              <a:t>Compare a value to the endpoints of numerical ranges </a:t>
            </a:r>
          </a:p>
          <a:p>
            <a:pPr lvl="1" eaLnBrk="1" hangingPunct="1"/>
            <a:r>
              <a:rPr lang="en-US" altLang="en-US" dirty="0"/>
              <a:t>Find the category in which a value belongs</a:t>
            </a:r>
          </a:p>
          <a:p>
            <a:pPr lvl="1" eaLnBrk="1" hangingPunct="1"/>
            <a:r>
              <a:rPr lang="en-CA" altLang="en-US" dirty="0"/>
              <a:t>Look at the parallel arrays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8D1B91-EAE2-4E48-9921-2B10831FD8A7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57709D-7EBD-45A6-950B-293C7EE6D350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50180" name="Picture 6" descr="C:\Users\PaulRefurb\Documents\Ch 09-10-14\Books\951 Farrell Java Programming 8e - Alyssa - xxx\02_NEW PDFs and FIGURES\Figures\C8810_ch08\ch08\C8810_f08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914400"/>
            <a:ext cx="661352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Passing Arrays to and Returning Arrays from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Pass a single array element to a method </a:t>
            </a:r>
          </a:p>
          <a:p>
            <a:pPr lvl="1" eaLnBrk="1" hangingPunct="1"/>
            <a:r>
              <a:rPr lang="en-US" altLang="en-US" dirty="0"/>
              <a:t>Same as passing a variable</a:t>
            </a:r>
          </a:p>
          <a:p>
            <a:pPr eaLnBrk="1" hangingPunct="1"/>
            <a:r>
              <a:rPr lang="en-US" altLang="en-US" b="1" dirty="0"/>
              <a:t>Passed by value</a:t>
            </a:r>
          </a:p>
          <a:p>
            <a:pPr lvl="1" eaLnBrk="1" hangingPunct="1"/>
            <a:r>
              <a:rPr lang="en-US" altLang="en-US" dirty="0"/>
              <a:t>A copy of the value is made and used in the receiving method</a:t>
            </a:r>
          </a:p>
          <a:p>
            <a:pPr lvl="1" eaLnBrk="1" hangingPunct="1"/>
            <a:r>
              <a:rPr lang="en-US" altLang="en-US" dirty="0"/>
              <a:t>All primitive types are passed this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38CB0-C3F1-49CE-8A70-AAC79E292BC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en-US" dirty="0"/>
              <a:t>An entire array is a reference!</a:t>
            </a:r>
            <a:endParaRPr lang="en-US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Reference types</a:t>
            </a:r>
          </a:p>
          <a:p>
            <a:pPr lvl="1" eaLnBrk="1" hangingPunct="1"/>
            <a:r>
              <a:rPr lang="en-US" altLang="en-US" dirty="0"/>
              <a:t>The object holds a memory address where the values are stored </a:t>
            </a:r>
          </a:p>
          <a:p>
            <a:pPr lvl="1" eaLnBrk="1" hangingPunct="1"/>
            <a:r>
              <a:rPr lang="en-US" altLang="en-US" b="1" dirty="0">
                <a:solidFill>
                  <a:srgbClr val="00B050"/>
                </a:solidFill>
              </a:rPr>
              <a:t>The receiving method gets a copy of the array's actual memory address</a:t>
            </a:r>
          </a:p>
          <a:p>
            <a:pPr lvl="2"/>
            <a:r>
              <a:rPr lang="en-CA" altLang="en-US" b="1" dirty="0">
                <a:solidFill>
                  <a:srgbClr val="00B050"/>
                </a:solidFill>
              </a:rPr>
              <a:t>Only way in Java…no </a:t>
            </a:r>
            <a:r>
              <a:rPr lang="en-CA" altLang="en-US" b="1" dirty="0" err="1">
                <a:solidFill>
                  <a:srgbClr val="00B050"/>
                </a:solidFill>
              </a:rPr>
              <a:t>byRef</a:t>
            </a:r>
            <a:endParaRPr lang="en-US" altLang="en-US" b="1" dirty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dirty="0"/>
              <a:t>The receiving method has the ability to alter the original values in the array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8740A-64FB-4946-B359-5EC4BD3EA9C6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DDBDF1-CA98-4AE1-9582-F6E249F2AB2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53252" name="Picture 6" descr="C:\Users\PaulRefurb\Documents\Ch 09-10-14\Books\951 Farrell Java Programming 8e - Alyssa - xxx\02_NEW PDFs and FIGURES\Figures\C8810_ch08\ch08\C8810_f08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609600"/>
            <a:ext cx="63404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Returning an Array from a Method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method can return an array reference</a:t>
            </a:r>
          </a:p>
          <a:p>
            <a:pPr eaLnBrk="1" hangingPunct="1"/>
            <a:r>
              <a:rPr lang="en-US" altLang="en-US" dirty="0"/>
              <a:t>Include square brackets with the return type in the method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0C2AFD-DF12-43E0-BCA5-C13FBAFC4846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Do It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an Array</a:t>
            </a:r>
          </a:p>
          <a:p>
            <a:pPr eaLnBrk="1" hangingPunct="1"/>
            <a:r>
              <a:rPr lang="en-US" altLang="en-US"/>
              <a:t>Initializing an Array</a:t>
            </a:r>
          </a:p>
          <a:p>
            <a:pPr eaLnBrk="1" hangingPunct="1"/>
            <a:r>
              <a:rPr lang="en-US" altLang="en-US"/>
              <a:t>Using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 to Access Array Elements</a:t>
            </a:r>
          </a:p>
          <a:p>
            <a:pPr eaLnBrk="1" hangingPunct="1"/>
            <a:r>
              <a:rPr lang="en-US" altLang="en-US"/>
              <a:t>Creating a Class That Contains an Array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>
                <a:cs typeface="Courier New" pitchFamily="49" charset="0"/>
              </a:rPr>
              <a:t>s</a:t>
            </a:r>
          </a:p>
          <a:p>
            <a:pPr eaLnBrk="1" hangingPunct="1"/>
            <a:r>
              <a:rPr lang="en-US" altLang="en-US">
                <a:cs typeface="Courier New" pitchFamily="49" charset="0"/>
              </a:rPr>
              <a:t>Searching an Array</a:t>
            </a:r>
          </a:p>
          <a:p>
            <a:pPr eaLnBrk="1" hangingPunct="1"/>
            <a:r>
              <a:rPr lang="en-US" altLang="en-US"/>
              <a:t>Passing an Array to a Method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347673-2727-4744-AC86-F70A62119B4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Arrays in Java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Array </a:t>
            </a:r>
          </a:p>
          <a:p>
            <a:pPr lvl="1" eaLnBrk="1" hangingPunct="1">
              <a:defRPr/>
            </a:pPr>
            <a:r>
              <a:rPr lang="en-US" dirty="0"/>
              <a:t>A named list of data items </a:t>
            </a:r>
          </a:p>
          <a:p>
            <a:pPr lvl="1" eaLnBrk="1" hangingPunct="1">
              <a:defRPr/>
            </a:pPr>
            <a:r>
              <a:rPr lang="en-US" dirty="0"/>
              <a:t>All data items have the same type</a:t>
            </a:r>
          </a:p>
          <a:p>
            <a:pPr eaLnBrk="1" hangingPunct="1">
              <a:defRPr/>
            </a:pPr>
            <a:r>
              <a:rPr lang="en-US" dirty="0"/>
              <a:t>Declare an array variable </a:t>
            </a:r>
          </a:p>
          <a:p>
            <a:pPr lvl="1" eaLnBrk="1" hangingPunct="1">
              <a:defRPr/>
            </a:pPr>
            <a:r>
              <a:rPr lang="en-US" dirty="0"/>
              <a:t>The same way as declaring any simple variable</a:t>
            </a:r>
          </a:p>
          <a:p>
            <a:pPr lvl="1" eaLnBrk="1" hangingPunct="1">
              <a:defRPr/>
            </a:pPr>
            <a:r>
              <a:rPr lang="en-US" dirty="0"/>
              <a:t>Insert a pair of square brackets after the type</a:t>
            </a:r>
          </a:p>
          <a:p>
            <a:pPr marL="749300" indent="0" eaLnBrk="1" hangingPunct="1">
              <a:buFont typeface="Arial" charset="0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double[]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salesFigures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//Java preferred</a:t>
            </a:r>
          </a:p>
          <a:p>
            <a:pPr marL="749300" indent="0" eaLnBrk="1" hangingPunct="1">
              <a:buFont typeface="Arial" charset="0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int[] idNums;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25218-C912-4B8F-B20D-58B3D70EC4D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Don't Do It_0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Don't forget that the lowest array subscript is 0</a:t>
            </a:r>
          </a:p>
          <a:p>
            <a:pPr eaLnBrk="1" hangingPunct="1"/>
            <a:r>
              <a:rPr lang="en-US" altLang="en-US" dirty="0"/>
              <a:t>Don't forget that the highest array subscript is one less than the length</a:t>
            </a:r>
          </a:p>
          <a:p>
            <a:pPr eaLnBrk="1" hangingPunct="1"/>
            <a:r>
              <a:rPr lang="en-US" altLang="en-US" dirty="0"/>
              <a:t>Don't forget the semicolon following the closing curly brace in an array initialization list</a:t>
            </a:r>
          </a:p>
          <a:p>
            <a:pPr eaLnBrk="1" hangingPunct="1"/>
            <a:r>
              <a:rPr lang="en-US" altLang="en-US" dirty="0"/>
              <a:t>Don't forget that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/>
              <a:t> is an array property and not a method</a:t>
            </a:r>
          </a:p>
          <a:p>
            <a:pPr eaLnBrk="1" hangingPunct="1"/>
            <a:r>
              <a:rPr lang="en-US" altLang="en-US" dirty="0"/>
              <a:t>Don't place a subscript after an object's field or method name when accessing an array of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04F119-1291-4AD0-970D-13E290E54C9A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Don't Do It_1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Don't assume that an array of characters is a string</a:t>
            </a:r>
          </a:p>
          <a:p>
            <a:pPr eaLnBrk="1" hangingPunct="1"/>
            <a:r>
              <a:rPr lang="en-US" altLang="en-US" dirty="0"/>
              <a:t>Don't forget that array names are references</a:t>
            </a:r>
          </a:p>
          <a:p>
            <a:pPr eaLnBrk="1" hangingPunct="1"/>
            <a:r>
              <a:rPr lang="en-US" altLang="en-US" dirty="0"/>
              <a:t>Don't use brackets with an array name when you pass it to a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00B286-474C-493A-9EB7-E6FEBDC87D4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Summary_0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Array </a:t>
            </a:r>
          </a:p>
          <a:p>
            <a:pPr lvl="1" eaLnBrk="1" hangingPunct="1"/>
            <a:r>
              <a:rPr lang="en-US" altLang="en-US" dirty="0"/>
              <a:t>A named list of data items </a:t>
            </a:r>
          </a:p>
          <a:p>
            <a:pPr lvl="1" eaLnBrk="1" hangingPunct="1"/>
            <a:r>
              <a:rPr lang="en-US" altLang="en-US" dirty="0"/>
              <a:t>All have the same type</a:t>
            </a:r>
          </a:p>
          <a:p>
            <a:pPr eaLnBrk="1" hangingPunct="1"/>
            <a:r>
              <a:rPr lang="en-US" altLang="en-US" dirty="0"/>
              <a:t>Array names </a:t>
            </a:r>
          </a:p>
          <a:p>
            <a:pPr lvl="1" eaLnBrk="1" hangingPunct="1"/>
            <a:r>
              <a:rPr lang="en-US" altLang="en-US" dirty="0"/>
              <a:t>Represent computer memory addresses</a:t>
            </a:r>
          </a:p>
          <a:p>
            <a:pPr eaLnBrk="1" hangingPunct="1"/>
            <a:r>
              <a:rPr lang="en-US" altLang="en-US" dirty="0"/>
              <a:t>Shorten many array-based tasks </a:t>
            </a:r>
          </a:p>
          <a:p>
            <a:pPr lvl="1" eaLnBrk="1" hangingPunct="1"/>
            <a:r>
              <a:rPr lang="en-US" altLang="en-US" dirty="0"/>
              <a:t>Use a variable as a subscript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/>
              <a:t> field</a:t>
            </a:r>
          </a:p>
          <a:p>
            <a:pPr lvl="1" eaLnBrk="1" hangingPunct="1"/>
            <a:r>
              <a:rPr lang="en-US" altLang="en-US" dirty="0"/>
              <a:t>Contains the number of elements in an array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11A48-C830-41A8-B818-2DC26B274AD8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Summary_1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You can declare arrays that hold elements of any type, including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s and other objects</a:t>
            </a:r>
          </a:p>
          <a:p>
            <a:pPr eaLnBrk="1" hangingPunct="1"/>
            <a:r>
              <a:rPr lang="en-US" altLang="en-US" dirty="0"/>
              <a:t>Search an array to find a match to a value</a:t>
            </a:r>
          </a:p>
          <a:p>
            <a:pPr eaLnBrk="1" hangingPunct="1"/>
            <a:r>
              <a:rPr lang="en-US" altLang="en-US" dirty="0"/>
              <a:t>Perform a range match</a:t>
            </a:r>
          </a:p>
          <a:p>
            <a:pPr eaLnBrk="1" hangingPunct="1"/>
            <a:r>
              <a:rPr lang="en-US" altLang="en-US" dirty="0"/>
              <a:t>Pass a single array element to a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2797-E5B5-408E-A39F-185E02B29AA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Reserve Memory Space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Still need to reserve memory space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sale = new double[20];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double[] sales = new double[20];</a:t>
            </a:r>
          </a:p>
          <a:p>
            <a:pPr eaLnBrk="1" hangingPunct="1">
              <a:defRPr/>
            </a:pPr>
            <a:r>
              <a:rPr lang="en-US" altLang="en-US" b="1" dirty="0"/>
              <a:t>Subscript</a:t>
            </a:r>
            <a:r>
              <a:rPr lang="en-US" altLang="en-US" dirty="0"/>
              <a:t> </a:t>
            </a:r>
          </a:p>
          <a:p>
            <a:pPr lvl="1" eaLnBrk="1" hangingPunct="1">
              <a:defRPr/>
            </a:pPr>
            <a:r>
              <a:rPr lang="en-US" altLang="en-US" dirty="0"/>
              <a:t>An integer contained within square brackets </a:t>
            </a:r>
          </a:p>
          <a:p>
            <a:pPr lvl="1" eaLnBrk="1" hangingPunct="1">
              <a:defRPr/>
            </a:pPr>
            <a:r>
              <a:rPr lang="en-US" altLang="en-US" dirty="0"/>
              <a:t>Indicates one of the array's variables or elements</a:t>
            </a:r>
          </a:p>
          <a:p>
            <a:pPr lvl="1" eaLnBrk="1" hangingPunct="1">
              <a:defRPr/>
            </a:pPr>
            <a:r>
              <a:rPr lang="en-US" altLang="en-US" dirty="0"/>
              <a:t>A subscript that is too small or too large for an array is </a:t>
            </a:r>
            <a:r>
              <a:rPr lang="en-US" altLang="en-US" b="1" dirty="0"/>
              <a:t>out of bounds</a:t>
            </a:r>
          </a:p>
          <a:p>
            <a:pPr lvl="2" eaLnBrk="1" hangingPunct="1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An error message is generated</a:t>
            </a:r>
          </a:p>
          <a:p>
            <a:pPr lvl="2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7A7856-537E-4E6F-B321-AAEF7E68F674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Start with 0!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array's elements are numbered beginning with 0</a:t>
            </a:r>
          </a:p>
          <a:p>
            <a:pPr lvl="1" eaLnBrk="1" hangingPunct="1"/>
            <a:r>
              <a:rPr lang="en-US" altLang="en-US" dirty="0"/>
              <a:t>You can legally use any subscript from 0 through 19 when working with an array that has 20 elements</a:t>
            </a:r>
          </a:p>
          <a:p>
            <a:pPr eaLnBrk="1" hangingPunct="1"/>
            <a:r>
              <a:rPr lang="en-US" altLang="en-US" dirty="0"/>
              <a:t>When working with any individual array element, treat it no differently than a single variable of the same type</a:t>
            </a:r>
          </a:p>
          <a:p>
            <a:pPr lvl="1" eaLnBrk="1" hangingPunct="1"/>
            <a:r>
              <a:rPr lang="en-US" altLang="en-US" dirty="0">
                <a:cs typeface="Courier New" pitchFamily="49" charset="0"/>
              </a:rPr>
              <a:t>Example: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sales[0] = 2100.00;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BF3D7-F3D3-4826-BB56-A9EFE6037C7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20 elements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31BF9-54C2-4B1E-AF5E-1A88A1B077EE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  <p:pic>
        <p:nvPicPr>
          <p:cNvPr id="31749" name="Picture 7" descr="C:\Users\PaulRefurb\Documents\Ch 09-10-14\Books\951 Farrell Java Programming 8e - Alyssa - xxx\02_NEW PDFs and FIGURES\Figures\C8810_ch08\ch08\C8810_f08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772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Initializing an Array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3902"/>
            <a:ext cx="8229600" cy="497855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A variable with a reference type, such as an array, holds a memory address where a value is stored</a:t>
            </a:r>
          </a:p>
          <a:p>
            <a:pPr eaLnBrk="1" hangingPunct="1"/>
            <a:r>
              <a:rPr lang="en-US" altLang="en-US" b="1" dirty="0"/>
              <a:t>Array names</a:t>
            </a:r>
            <a:r>
              <a:rPr lang="en-US" altLang="en-US" dirty="0"/>
              <a:t>: </a:t>
            </a:r>
          </a:p>
          <a:p>
            <a:pPr lvl="1" eaLnBrk="1" hangingPunct="1"/>
            <a:r>
              <a:rPr lang="en-US" altLang="en-US" dirty="0"/>
              <a:t>Represent computer memory addresses</a:t>
            </a:r>
          </a:p>
          <a:p>
            <a:pPr lvl="1" eaLnBrk="1" hangingPunct="1"/>
            <a:r>
              <a:rPr lang="en-US" altLang="en-US" dirty="0"/>
              <a:t>Contain references</a:t>
            </a:r>
          </a:p>
          <a:p>
            <a:pPr lvl="1" eaLnBrk="1" hangingPunct="1"/>
            <a:r>
              <a:rPr lang="en-CA" altLang="en-US" dirty="0"/>
              <a:t>Use plural and can include List</a:t>
            </a:r>
          </a:p>
          <a:p>
            <a:pPr lvl="1" eaLnBrk="1" hangingPunct="1"/>
            <a:r>
              <a:rPr lang="en-CA" altLang="en-US" dirty="0" err="1">
                <a:solidFill>
                  <a:srgbClr val="00B050"/>
                </a:solidFill>
              </a:rPr>
              <a:t>salesList</a:t>
            </a:r>
            <a:r>
              <a:rPr lang="en-CA" altLang="en-US" dirty="0">
                <a:solidFill>
                  <a:srgbClr val="00B050"/>
                </a:solidFill>
              </a:rPr>
              <a:t>[], sales[], </a:t>
            </a:r>
            <a:r>
              <a:rPr lang="en-CA" altLang="en-US" dirty="0" err="1">
                <a:solidFill>
                  <a:srgbClr val="00B050"/>
                </a:solidFill>
              </a:rPr>
              <a:t>salesArray</a:t>
            </a:r>
            <a:r>
              <a:rPr lang="en-CA" altLang="en-US" dirty="0">
                <a:solidFill>
                  <a:srgbClr val="00B050"/>
                </a:solidFill>
              </a:rPr>
              <a:t>[]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/>
              <a:t>When you declare an array name:</a:t>
            </a:r>
          </a:p>
          <a:p>
            <a:pPr lvl="1" eaLnBrk="1" hangingPunct="1"/>
            <a:r>
              <a:rPr lang="en-US" altLang="en-US" dirty="0"/>
              <a:t>No computer memory address is assigned </a:t>
            </a:r>
          </a:p>
          <a:p>
            <a:pPr lvl="1" eaLnBrk="1" hangingPunct="1"/>
            <a:r>
              <a:rPr lang="en-US" altLang="en-US" dirty="0"/>
              <a:t>The array has the special value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2" eaLnBrk="1" hangingPunct="1"/>
            <a:r>
              <a:rPr lang="en-US" altLang="en-US" dirty="0"/>
              <a:t>Unicode value </a:t>
            </a:r>
            <a:r>
              <a:rPr lang="en-US" altLang="en-US" dirty="0">
                <a:cs typeface="Courier New" pitchFamily="49" charset="0"/>
              </a:rPr>
              <a:t>'\u0000'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39EA7-346B-44C3-BC92-C402447CDD4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Need the New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Use the keyword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/>
              <a:t> to define an array</a:t>
            </a:r>
          </a:p>
          <a:p>
            <a:pPr lvl="1" eaLnBrk="1" hangingPunct="1"/>
            <a:r>
              <a:rPr lang="en-US" altLang="en-US" dirty="0"/>
              <a:t>The array name acquires the actual memory address value</a:t>
            </a:r>
          </a:p>
          <a:p>
            <a:pPr eaLnBrk="1" hangingPunct="1"/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someNums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 eaLnBrk="1" hangingPunct="1"/>
            <a:r>
              <a:rPr lang="en-US" altLang="en-US" dirty="0"/>
              <a:t>Each element of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someNums</a:t>
            </a:r>
            <a:r>
              <a:rPr lang="en-US" altLang="en-US" dirty="0"/>
              <a:t> has a value of 0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dirty="0"/>
              <a:t> array elements </a:t>
            </a:r>
          </a:p>
          <a:p>
            <a:pPr lvl="1" eaLnBrk="1" hangingPunct="1"/>
            <a:r>
              <a:rPr lang="en-US" altLang="en-US" dirty="0"/>
              <a:t>Assigned </a:t>
            </a:r>
            <a:r>
              <a:rPr lang="en-US" altLang="en-US" dirty="0">
                <a:cs typeface="Courier New" pitchFamily="49" charset="0"/>
              </a:rPr>
              <a:t>'\u0000'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dirty="0"/>
              <a:t> array elements</a:t>
            </a:r>
          </a:p>
          <a:p>
            <a:pPr lvl="1" eaLnBrk="1" hangingPunct="1"/>
            <a:r>
              <a:rPr lang="en-US" altLang="en-US" dirty="0"/>
              <a:t>Automatically assigned the value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>
                <a:cs typeface="Courier New" pitchFamily="49" charset="0"/>
              </a:rPr>
              <a:t>s and arrays of objects</a:t>
            </a:r>
          </a:p>
          <a:p>
            <a:pPr lvl="1" eaLnBrk="1" hangingPunct="1"/>
            <a:r>
              <a:rPr lang="en-US" altLang="en-US" dirty="0">
                <a:cs typeface="Courier New" pitchFamily="49" charset="0"/>
              </a:rPr>
              <a:t>Assigned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dirty="0">
                <a:cs typeface="Courier New" pitchFamily="49" charset="0"/>
              </a:rPr>
              <a:t> by default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5897B9-022B-4D27-A5FB-B352D1A788B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 Assign Initial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Assign </a:t>
            </a:r>
            <a:r>
              <a:rPr lang="en-US" altLang="en-US" dirty="0" err="1"/>
              <a:t>nondefault</a:t>
            </a:r>
            <a:r>
              <a:rPr lang="en-US" altLang="en-US" dirty="0"/>
              <a:t> values to array elements upon creation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tenMults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= {10, 20, 30, 40, 50, 60};</a:t>
            </a:r>
          </a:p>
          <a:p>
            <a:pPr eaLnBrk="1" hangingPunct="1"/>
            <a:r>
              <a:rPr lang="en-US" altLang="en-US" dirty="0"/>
              <a:t>An </a:t>
            </a:r>
            <a:r>
              <a:rPr lang="en-US" altLang="en-US" b="1" dirty="0"/>
              <a:t>initialization list</a:t>
            </a:r>
            <a:r>
              <a:rPr lang="en-US" altLang="en-US" dirty="0"/>
              <a:t> initializes an array</a:t>
            </a:r>
          </a:p>
          <a:p>
            <a:pPr lvl="1" eaLnBrk="1" hangingPunct="1"/>
            <a:r>
              <a:rPr lang="en-US" altLang="en-US" dirty="0"/>
              <a:t>Values are separated by commas and enclosed within curly braces</a:t>
            </a:r>
          </a:p>
          <a:p>
            <a:pPr eaLnBrk="1" hangingPunct="1"/>
            <a:r>
              <a:rPr lang="en-US" altLang="en-US" b="1" dirty="0"/>
              <a:t>Populating an array</a:t>
            </a:r>
          </a:p>
          <a:p>
            <a:pPr lvl="1" eaLnBrk="1" hangingPunct="1"/>
            <a:r>
              <a:rPr lang="en-US" altLang="en-US" dirty="0"/>
              <a:t>Providing values for all the elements in an array</a:t>
            </a:r>
            <a:endParaRPr lang="en-US" altLang="en-US" dirty="0"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97642D-DE4F-4906-97AC-4B28F69C0DD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Microsoft Macintosh PowerPoint</Application>
  <PresentationFormat>On-screen Show (4:3)</PresentationFormat>
  <Paragraphs>290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Courier New</vt:lpstr>
      <vt:lpstr>Times New Roman</vt:lpstr>
      <vt:lpstr>Arial</vt:lpstr>
      <vt:lpstr>Default Design</vt:lpstr>
      <vt:lpstr>1_Farrell_PLD</vt:lpstr>
      <vt:lpstr>Office Theme</vt:lpstr>
      <vt:lpstr>Arrays</vt:lpstr>
      <vt:lpstr>Objectives</vt:lpstr>
      <vt:lpstr>Declaring Arrays in Java</vt:lpstr>
      <vt:lpstr>Reserve Memory Space</vt:lpstr>
      <vt:lpstr>Start with 0!</vt:lpstr>
      <vt:lpstr>20 elements</vt:lpstr>
      <vt:lpstr>Initializing an Array</vt:lpstr>
      <vt:lpstr>Need the New</vt:lpstr>
      <vt:lpstr>Can Assign Initial Values</vt:lpstr>
      <vt:lpstr>Using Variable Subscripts  with an Array</vt:lpstr>
      <vt:lpstr>Using Variable Subscripts with an Array (cont'd.)</vt:lpstr>
      <vt:lpstr>length</vt:lpstr>
      <vt:lpstr>Enhanced for (also called foreach)</vt:lpstr>
      <vt:lpstr>Using Part of an Array</vt:lpstr>
      <vt:lpstr>Declaring and Using  Arrays of Objects</vt:lpstr>
      <vt:lpstr>Using the Enhanced for Loop with Objects</vt:lpstr>
      <vt:lpstr>Manipulating Arrays of Strings</vt:lpstr>
      <vt:lpstr>Searching an Array and  Using Parallel Arrays</vt:lpstr>
      <vt:lpstr>Search the Array</vt:lpstr>
      <vt:lpstr>Using Parallel Arrays</vt:lpstr>
      <vt:lpstr>while in Action</vt:lpstr>
      <vt:lpstr>for in Action (don't do it this way) Why not?  What's the fix?</vt:lpstr>
      <vt:lpstr>Searching an Array for a Range Match with Parallel Arrays</vt:lpstr>
      <vt:lpstr>PowerPoint Presentation</vt:lpstr>
      <vt:lpstr>Passing Arrays to and Returning Arrays from Methods</vt:lpstr>
      <vt:lpstr>An entire array is a reference!</vt:lpstr>
      <vt:lpstr>PowerPoint Presentation</vt:lpstr>
      <vt:lpstr>Returning an Array from a Method</vt:lpstr>
      <vt:lpstr>You Do It</vt:lpstr>
      <vt:lpstr>Don't Do It_0</vt:lpstr>
      <vt:lpstr>Don't Do It_1</vt:lpstr>
      <vt:lpstr>Summary_0</vt:lpstr>
      <vt:lpstr>Summary_1</vt:lpstr>
    </vt:vector>
  </TitlesOfParts>
  <Manager/>
  <Company/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Programming</dc:subject>
  <dc:creator>docrea</dc:creator>
  <cp:keywords/>
  <dc:description/>
  <cp:lastModifiedBy/>
  <cp:revision>1</cp:revision>
  <dcterms:created xsi:type="dcterms:W3CDTF">2012-07-17T17:07:48Z</dcterms:created>
  <dcterms:modified xsi:type="dcterms:W3CDTF">2017-10-31T17:37:29Z</dcterms:modified>
  <cp:category/>
</cp:coreProperties>
</file>