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4023" r:id="rId2"/>
    <p:sldMasterId id="2147484637" r:id="rId3"/>
  </p:sldMasterIdLst>
  <p:notesMasterIdLst>
    <p:notesMasterId r:id="rId42"/>
  </p:notesMasterIdLst>
  <p:handoutMasterIdLst>
    <p:handoutMasterId r:id="rId43"/>
  </p:handoutMasterIdLst>
  <p:sldIdLst>
    <p:sldId id="566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94531" autoAdjust="0"/>
  </p:normalViewPr>
  <p:slideViewPr>
    <p:cSldViewPr>
      <p:cViewPr varScale="1">
        <p:scale>
          <a:sx n="155" d="100"/>
          <a:sy n="155" d="100"/>
        </p:scale>
        <p:origin x="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191" d="100"/>
          <a:sy n="191" d="100"/>
        </p:scale>
        <p:origin x="-456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48" Type="http://schemas.microsoft.com/office/2015/10/relationships/revisionInfo" Target="revisionInfo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FF8D-458A-401E-A3B6-E75B733C68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778D3E-1484-45C1-AF32-50C929F8B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78D3E-1484-45C1-AF32-50C929F8B12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A228D-8DE6-4EEF-A7F4-8C41B40FFF9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1A221C-27C5-4AD3-99C0-BEC827A4A8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50F22-E58F-44CF-B174-F765F4F1C48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D9FFF-BA4E-458D-A08F-E7C943FD25B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8EB20-3500-4467-A0D5-88A0ABF41FE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FC86D-D11E-4230-B6FD-5D4677E3D32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B4AE-A373-47B7-AAF3-AB6EFCDCF9F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B8790-3F0C-48E4-9ECF-52FF4137EE8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43D2B-86CF-432C-A2F0-D79DD9F88EE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BF80BD-C70D-4AFE-BBD9-4A90F4E2FB2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9630A3-C2BC-4830-B12D-5A1379638F4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220B70-750B-44E4-ADAC-DC22D1446C4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295F4-30F4-49A2-86E1-860ECEE6304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03986-0706-48DE-B5BE-CBC235C24A1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34D3CF-926E-41F2-8F21-2E1A550B8A9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5386F-A3F6-47B1-B1B1-73C995E2411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1838A1-984D-4624-8E89-75CB6847818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B599E-7020-4AC6-A144-4BDC8B4242C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14DF82-8F71-4003-9765-92D22DEBDF5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B2F0F-0BF2-4242-8642-6AFAE1CCD1F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FB670-B230-4063-A4A4-E8BE3641B16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D98AFC-9A95-464E-A5DB-75C8C7427B1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6C0C37-B5B7-4788-994E-4A71B7AAA58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F8E19D-0732-49C0-B61F-FEDBDB140CB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CED48-517C-41FB-97B6-5D7D7939893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3F33B-3345-42A5-A218-0CBA383D3D1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064D28-83BE-40D1-9D02-09C9BD0E931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F76C0-2E47-4CBE-A52D-472855DC0E2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FA9313-02D7-4A4C-8C9C-D271BBCC46C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23D11-5197-468B-8E7B-0915A52E10B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4C6E6-DE5C-4D6D-AC5B-45C6E0FA874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1F51A2-770A-4889-9BD0-5F633A6A58E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38C52-B817-41C2-A3A5-1DD0742D87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FC196-7E9D-408F-8839-E2DDF4C9CF8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F94E75-B3C1-4400-9A39-22D00DFA632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E54FC2-00C5-44B6-A39E-FE112986F8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EF02A1-2291-4067-80AE-5257C3F0924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5B3A-570F-416C-8322-DF00A92EF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8EC6-A2EB-45CE-BD8A-C0FAE5EF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2E942-10C1-4D0D-9EFE-5287C20257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EE94-EE6F-AE41-A3E6-037844B4E0CA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B63A-1AF9-4A21-9372-5B7F185D67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FD7E-EBD0-2A4A-A2CA-10929C9B014F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B7C2-2572-488A-98BB-B94830159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533A-F772-AF48-889F-579E80F87157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FDEA-183E-4FAE-8DB2-C5420D89B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5C4D9-A1E3-3548-8396-287BC3DFE48B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A7CC-24C6-4263-BC07-6F41997C0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4016-D296-EB45-95E2-2045AFC77857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7C27-3C94-41F5-82A2-925BE868C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99628-1E06-4B4A-83AE-C4D726AEAC43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067D-7CD6-4CA2-A094-54824EE53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12C3C-755D-47F1-8987-C50A50FD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4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13D59-3FAF-7249-81EC-AD34939765A9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C83E-76D6-4D54-9D06-F36076773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A2ED-EBBB-5745-9E8B-024023D9ADA2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5830-E906-4689-B5DE-C77EC56B1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0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3B6B-4C00-1347-A866-FFF30F9290E0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5F697-CE42-4832-8FC1-49F8CB754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AFAE-E320-0E42-BCFC-B54A5A5D3A82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4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354E-5F37-714E-AA05-AACF4737D85F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2E942-10C1-4D0D-9EFE-5287C20257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1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E4188C-5E23-D346-AA2E-8DD3C6FD34B8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B63A-1AF9-4A21-9372-5B7F185D6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8CCA8-C6E7-6F43-8265-9604720F077E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B7C2-2572-488A-98BB-B94830159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F699E-5151-F54D-A80D-A03EA969699E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0FDEA-183E-4FAE-8DB2-C5420D89B7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95005A-36E3-A84A-A0B5-0A5FC17A522B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3A7CC-24C6-4263-BC07-6F41997C08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5DF83D-4BAC-C54A-8815-493386753F60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B7C27-3C94-41F5-82A2-925BE868C0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2642-049F-4780-AD65-825ED202B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A75F5-28D9-0D45-ADFD-1B4910ADBDF4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D067D-7CD6-4CA2-A094-54824EE53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1316-4819-DF40-91FB-CAD3BE8388CF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6C83E-76D6-4D54-9D06-F360767739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6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408B5-78CF-9949-9CEC-522EB3F7378A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75830-E906-4689-B5DE-C77EC56B1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33C2F-416D-234E-A494-6A3D499D9B8C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5F697-CE42-4832-8FC1-49F8CB754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F94B-950D-4B30-A932-52B29F973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F99BC-D12C-41F8-BF1B-FE7C100E6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1FD0-D306-4BB5-A291-C6F3ED298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7519-2161-40F8-973C-CB61139D5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0CBC-63CF-46DC-8E95-D29770B18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83F85-F620-4D6E-A72C-B82CE4178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9A851B79-9E12-4EA1-BB67-05D5FCDA5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0FED2C4-136A-4912-85AA-90659F10D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15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6396-3457-6E4C-8E7A-86CEF3A7149C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851B79-9E12-4EA1-BB67-05D5FCDA54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077200" cy="1752600"/>
          </a:xfrm>
        </p:spPr>
        <p:txBody>
          <a:bodyPr>
            <a:noAutofit/>
          </a:bodyPr>
          <a:lstStyle/>
          <a:p>
            <a:pPr lvl="6" algn="l"/>
            <a:r>
              <a:rPr lang="en-CA" sz="2400" dirty="0"/>
              <a:t>This is your parents'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Extending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Keyword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extends</a:t>
            </a:r>
          </a:p>
          <a:p>
            <a:pPr lvl="1" eaLnBrk="1" hangingPunct="1"/>
            <a:r>
              <a:rPr lang="en-US" altLang="en-US" dirty="0"/>
              <a:t>Used to achieve inheritance in Java</a:t>
            </a:r>
          </a:p>
          <a:p>
            <a:pPr lvl="1" eaLnBrk="1" hangingPunct="1"/>
            <a:r>
              <a:rPr lang="en-US" altLang="en-US" dirty="0">
                <a:cs typeface="Arial" charset="0"/>
              </a:rPr>
              <a:t>Example: 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EmployeeWithTerritory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extends Employee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Inheritance is a one-way proposition</a:t>
            </a:r>
          </a:p>
          <a:p>
            <a:pPr lvl="1" eaLnBrk="1" hangingPunct="1"/>
            <a:r>
              <a:rPr lang="en-US" altLang="en-US" dirty="0"/>
              <a:t>A child inherits from a parent, not the other way around</a:t>
            </a:r>
          </a:p>
          <a:p>
            <a:pPr eaLnBrk="1" hangingPunct="1"/>
            <a:r>
              <a:rPr lang="en-US" altLang="en-US" dirty="0"/>
              <a:t>Subclasses are more specific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altLang="en-US" dirty="0"/>
              <a:t> operator to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52F73-D6BC-4A3B-87AD-7B3344A8953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D48CC8-B492-4688-B38C-A94E7CAAB88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6869" name="Picture 6" descr="C:\Users\PaulRefurb\Documents\Ch 10-17-14\Books\951 Farrell Java Programming 8e - Alyssa - xxx\02_NEW PDFs and FIGURES\Figures\C8810_ch10\C8810_f1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828800"/>
            <a:ext cx="6181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Overriding Superclass Methods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a subclass by extending an existing class</a:t>
            </a:r>
          </a:p>
          <a:p>
            <a:pPr lvl="1" eaLnBrk="1" hangingPunct="1"/>
            <a:r>
              <a:rPr lang="en-US" altLang="en-US" dirty="0"/>
              <a:t>A subclass contains data and methods defined in the original superclass</a:t>
            </a:r>
          </a:p>
          <a:p>
            <a:pPr lvl="1" eaLnBrk="1" hangingPunct="1"/>
            <a:r>
              <a:rPr lang="en-US" altLang="en-US" dirty="0"/>
              <a:t>Sometimes superclass data fields and methods are not entirely appropriate for subclass objects</a:t>
            </a:r>
          </a:p>
          <a:p>
            <a:pPr eaLnBrk="1" hangingPunct="1"/>
            <a:r>
              <a:rPr lang="en-US" altLang="en-US" b="1" dirty="0"/>
              <a:t>Polymorphism</a:t>
            </a:r>
          </a:p>
          <a:p>
            <a:pPr lvl="1" eaLnBrk="1" hangingPunct="1"/>
            <a:r>
              <a:rPr lang="en-US" altLang="en-US" dirty="0"/>
              <a:t>The same method name is used to indicate different implementations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0F330C-3564-4DE5-8F0E-A17C2D75AB2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Rules for Override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/>
              <a:t>Override the method </a:t>
            </a:r>
            <a:r>
              <a:rPr lang="en-US" altLang="en-US" dirty="0"/>
              <a:t>in the parent class</a:t>
            </a:r>
          </a:p>
          <a:p>
            <a:pPr lvl="1" eaLnBrk="1" hangingPunct="1"/>
            <a:r>
              <a:rPr lang="en-US" altLang="en-US" dirty="0"/>
              <a:t>Create a method in a child class that has the </a:t>
            </a:r>
            <a:r>
              <a:rPr lang="en-US" altLang="en-US" b="1" dirty="0">
                <a:solidFill>
                  <a:srgbClr val="00B050"/>
                </a:solidFill>
              </a:rPr>
              <a:t>same name and parameter list as a method </a:t>
            </a:r>
            <a:r>
              <a:rPr lang="en-US" altLang="en-US" dirty="0"/>
              <a:t>in its parent class</a:t>
            </a:r>
          </a:p>
          <a:p>
            <a:pPr eaLnBrk="1" hangingPunct="1"/>
            <a:r>
              <a:rPr lang="en-US" altLang="en-US" b="1" dirty="0"/>
              <a:t>Subtype polymorphism</a:t>
            </a:r>
          </a:p>
          <a:p>
            <a:pPr lvl="1" eaLnBrk="1" hangingPunct="1"/>
            <a:r>
              <a:rPr lang="en-US" altLang="en-US" dirty="0"/>
              <a:t>The ability of one method name to work appropriately for different subclass objects of the same parent class</a:t>
            </a:r>
          </a:p>
          <a:p>
            <a:pPr eaLnBrk="1" hangingPunct="1"/>
            <a:r>
              <a:rPr lang="en-US" altLang="en-US" b="1" dirty="0"/>
              <a:t>Override annotation (@Override)</a:t>
            </a:r>
          </a:p>
          <a:p>
            <a:pPr lvl="1" eaLnBrk="1" hangingPunct="1"/>
            <a:r>
              <a:rPr lang="en-US" altLang="en-US" dirty="0"/>
              <a:t>Tells compiler you are overriding a parent class method</a:t>
            </a:r>
          </a:p>
          <a:p>
            <a:pPr lvl="1" eaLnBrk="1" hangingPunct="1"/>
            <a:r>
              <a:rPr lang="en-CA" altLang="en-US" b="1" dirty="0">
                <a:solidFill>
                  <a:srgbClr val="00B050"/>
                </a:solidFill>
              </a:rPr>
              <a:t>Make sure to do this!</a:t>
            </a:r>
            <a:endParaRPr lang="en-US" altLang="en-US" b="1" dirty="0">
              <a:solidFill>
                <a:srgbClr val="00B05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02538-CFA2-421D-B967-C4654B6C03B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Calling Constructors </a:t>
            </a:r>
            <a:br>
              <a:rPr lang="en-US" altLang="en-US" dirty="0"/>
            </a:br>
            <a:r>
              <a:rPr lang="en-US" altLang="en-US" dirty="0"/>
              <a:t>During Inheritance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When you instantiate an object that is a member of a subclass, you call at least two constructors:</a:t>
            </a:r>
          </a:p>
          <a:p>
            <a:pPr lvl="1" eaLnBrk="1" hangingPunct="1"/>
            <a:r>
              <a:rPr lang="en-US" altLang="en-US" dirty="0"/>
              <a:t>The constructor for the base class </a:t>
            </a:r>
          </a:p>
          <a:p>
            <a:pPr lvl="1" eaLnBrk="1" hangingPunct="1"/>
            <a:r>
              <a:rPr lang="en-US" altLang="en-US" dirty="0"/>
              <a:t>The constructor for the extended class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The superclass constructor must execute first</a:t>
            </a:r>
          </a:p>
          <a:p>
            <a:pPr eaLnBrk="1" hangingPunct="1"/>
            <a:r>
              <a:rPr lang="en-US" altLang="en-US" dirty="0"/>
              <a:t>When the superclass contains a default constructor, the execution of the superclass constructor is transparent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927296-41A5-4CDD-83ED-3152152E73A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40963" name="AutoShape 6" descr="ftp://ftp.cengage.com/Stephanie%20Lorenz/Farrell%20-%20Java%207e/B_New%20Pages/Figures/Ch10/ch10-f-008.jpg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AutoShape 8" descr="ftp://ftp.cengage.com/Stephanie%20Lorenz/Farrell%20-%20Java%207e/B_New%20Pages/Figures/Ch10/ch10-f-008.jpg"/>
          <p:cNvSpPr>
            <a:spLocks noChangeAspect="1" noChangeArrowheads="1"/>
          </p:cNvSpPr>
          <p:nvPr/>
        </p:nvSpPr>
        <p:spPr bwMode="auto">
          <a:xfrm>
            <a:off x="307975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AutoShape 10" descr="ftp://ftp.cengage.com/Stephanie%20Lorenz/Farrell%20-%20Java%207e/B_New%20Pages/Figures/Ch10/ch10-f-008.jpg"/>
          <p:cNvSpPr>
            <a:spLocks noChangeAspect="1" noChangeArrowheads="1"/>
          </p:cNvSpPr>
          <p:nvPr/>
        </p:nvSpPr>
        <p:spPr bwMode="auto">
          <a:xfrm>
            <a:off x="460375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AutoShape 12" descr="ftp://ftp.cengage.com/Stephanie%20Lorenz/Farrell%20-%20Java%207e/B_New%20Pages/Figures/Ch10/ch10-f-008.jpg"/>
          <p:cNvSpPr>
            <a:spLocks noChangeAspect="1" noChangeArrowheads="1"/>
          </p:cNvSpPr>
          <p:nvPr/>
        </p:nvSpPr>
        <p:spPr bwMode="auto">
          <a:xfrm>
            <a:off x="612775" y="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AutoShape 14" descr="ftp://ftp.cengage.com/Stephanie%20Lorenz/Farrell%20-%20Java%207e/B_New%20Pages/Figures/Ch10/ch10-f-008.jpg"/>
          <p:cNvSpPr>
            <a:spLocks noChangeAspect="1" noChangeArrowheads="1"/>
          </p:cNvSpPr>
          <p:nvPr/>
        </p:nvSpPr>
        <p:spPr bwMode="auto">
          <a:xfrm>
            <a:off x="765175" y="457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2C612-9E71-41F3-B491-3D3EAE52308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40970" name="Picture 12" descr="C:\Users\PaulRefurb\Documents\Ch 10-17-14\Books\951 Farrell Java Programming 8e - Alyssa - xxx\02_NEW PDFs and FIGURES\Figures\C8810_ch10\C8810_f1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828800"/>
            <a:ext cx="645795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1DD114-9F65-485B-861C-18E083CCE1B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41989" name="Picture 7" descr="C:\Users\PaulRefurb\Documents\Ch 10-17-14\Books\951 Farrell Java Programming 8e - Alyssa - xxx\02_NEW PDFs and FIGURES\Figures\C8810_ch10\C8810_f1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498725"/>
            <a:ext cx="49625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Superclass Constructors</a:t>
            </a:r>
            <a:br>
              <a:rPr lang="en-US" altLang="en-US"/>
            </a:br>
            <a:r>
              <a:rPr lang="en-US" altLang="en-US"/>
              <a:t>That Require Arguments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you write your own constructor</a:t>
            </a:r>
          </a:p>
          <a:p>
            <a:pPr lvl="1" eaLnBrk="1" hangingPunct="1"/>
            <a:r>
              <a:rPr lang="en-US" altLang="en-US" dirty="0"/>
              <a:t>You replace the automatically supplied version</a:t>
            </a:r>
          </a:p>
          <a:p>
            <a:pPr eaLnBrk="1" hangingPunct="1"/>
            <a:r>
              <a:rPr lang="en-US" altLang="en-US" dirty="0"/>
              <a:t>When extending a superclass with constructors that require arguments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The subclass must provide the superclass constructor with the arguments it needs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4012A7-C32A-497B-B87A-42BCB7BBBF1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Default versus Required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 superclass has a default constructor</a:t>
            </a:r>
          </a:p>
          <a:p>
            <a:pPr lvl="1" eaLnBrk="1" hangingPunct="1"/>
            <a:r>
              <a:rPr lang="en-US" altLang="en-US" dirty="0"/>
              <a:t>You can create a subclass with or without its own constructor</a:t>
            </a:r>
          </a:p>
          <a:p>
            <a:pPr eaLnBrk="1" hangingPunct="1"/>
            <a:r>
              <a:rPr lang="en-US" altLang="en-US" dirty="0"/>
              <a:t>When a superclass contains only constructors that require arguments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You must include at least one constructor for each subclass you create</a:t>
            </a:r>
          </a:p>
          <a:p>
            <a:pPr lvl="2" eaLnBrk="1" hangingPunct="1"/>
            <a:r>
              <a:rPr lang="en-US" altLang="en-US" dirty="0"/>
              <a:t>The first statement within each constructor must call one of the superclass constructors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7815F-BE79-4F3D-A0DB-F7675D6A501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super!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Call the </a:t>
            </a:r>
            <a:r>
              <a:rPr lang="en-US" altLang="en-US" b="1" dirty="0"/>
              <a:t>superclass constructor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super(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CA" altLang="en-US" dirty="0"/>
              <a:t>Needs to be first line</a:t>
            </a:r>
            <a:endParaRPr lang="en-US" altLang="en-US" dirty="0"/>
          </a:p>
          <a:p>
            <a:pPr eaLnBrk="1" hangingPunct="1"/>
            <a:r>
              <a:rPr lang="en-US" altLang="en-US" dirty="0"/>
              <a:t>Keyword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b="1" dirty="0"/>
              <a:t> </a:t>
            </a:r>
          </a:p>
          <a:p>
            <a:pPr lvl="1" eaLnBrk="1" hangingPunct="1"/>
            <a:r>
              <a:rPr lang="en-US" altLang="en-US" dirty="0"/>
              <a:t>Always refers to the superclass</a:t>
            </a:r>
          </a:p>
          <a:p>
            <a:pPr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44688-32BB-4177-A996-54BD103DAFEF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/>
              <a:t>Learn about the concept of inheritance</a:t>
            </a:r>
          </a:p>
          <a:p>
            <a:pPr eaLnBrk="1" hangingPunct="1"/>
            <a:r>
              <a:rPr lang="en-US" altLang="en-US"/>
              <a:t>Extend classes</a:t>
            </a:r>
          </a:p>
          <a:p>
            <a:pPr eaLnBrk="1" hangingPunct="1"/>
            <a:r>
              <a:rPr lang="en-US" altLang="en-US"/>
              <a:t>Override superclass methods</a:t>
            </a:r>
          </a:p>
          <a:p>
            <a:pPr eaLnBrk="1" hangingPunct="1"/>
            <a:r>
              <a:rPr lang="en-US" altLang="en-US"/>
              <a:t>Call constructors during inheritance</a:t>
            </a:r>
          </a:p>
          <a:p>
            <a:pPr eaLnBrk="1" hangingPunct="1"/>
            <a:r>
              <a:rPr lang="en-US" altLang="en-US"/>
              <a:t>Access superclass methods</a:t>
            </a:r>
          </a:p>
          <a:p>
            <a:pPr eaLnBrk="1" hangingPunct="1"/>
            <a:r>
              <a:rPr lang="en-US" altLang="en-US"/>
              <a:t>Employ information hiding</a:t>
            </a:r>
          </a:p>
          <a:p>
            <a:pPr eaLnBrk="1" hangingPunct="1"/>
            <a:r>
              <a:rPr lang="en-US" altLang="en-US"/>
              <a:t>Learn which methods you cannot override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C12C-B000-46B2-B6AC-53ECE8D3920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the overridden superclass method within a subclass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Use the keyword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b="1" dirty="0">
                <a:solidFill>
                  <a:srgbClr val="00B050"/>
                </a:solidFill>
              </a:rPr>
              <a:t> to access the parent class method</a:t>
            </a:r>
          </a:p>
          <a:p>
            <a:pPr>
              <a:buFont typeface="Arial" charset="0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343CE-DFE9-41FB-B144-C7F6A86115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Superclass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6094B9-2AE3-4ABB-8AFB-9384295D0E1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47109" name="Picture 7" descr="C:\Users\PaulRefurb\Documents\Ch 10-17-14\Books\951 Farrell Java Programming 8e - Alyssa - xxx\02_NEW PDFs and FIGURES\Figures\C8810_ch10\C8810_f10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89125"/>
            <a:ext cx="71247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super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Think of the keyword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/>
              <a:t> as the opposite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within a subclass</a:t>
            </a:r>
          </a:p>
          <a:p>
            <a:pPr eaLnBrk="1" hangingPunct="1"/>
            <a:r>
              <a:rPr lang="en-US" altLang="en-US" dirty="0"/>
              <a:t>When a parent class contains a method that is not overridden</a:t>
            </a:r>
          </a:p>
          <a:p>
            <a:pPr lvl="1" eaLnBrk="1" hangingPunct="1"/>
            <a:r>
              <a:rPr lang="en-US" altLang="en-US" dirty="0"/>
              <a:t>The child can use the method name with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/>
              <a:t>, or alone</a:t>
            </a:r>
          </a:p>
          <a:p>
            <a:pPr lvl="1" eaLnBrk="1" hangingPunct="1"/>
            <a:r>
              <a:rPr lang="en-CA" altLang="en-US" dirty="0"/>
              <a:t>If the parent class is overridden, you then need to use super!</a:t>
            </a:r>
            <a:endParaRPr lang="en-US" altLang="en-US" dirty="0"/>
          </a:p>
          <a:p>
            <a:pPr lvl="1" eaLnBrk="1" hangingPunct="1"/>
            <a:endParaRPr lang="en-US" altLang="en-US" b="1" dirty="0"/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3E5D1A-C3C4-45C5-84EE-668361C37FA9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Information Hiding</a:t>
            </a:r>
            <a:br>
              <a:rPr lang="en-US" altLang="en-US" dirty="0"/>
            </a:br>
            <a:r>
              <a:rPr lang="en-US" altLang="en-US" dirty="0"/>
              <a:t>Revisited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itchFamily="49" charset="0"/>
              </a:rPr>
              <a:t>Within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en-US"/>
              <a:t> class:</a:t>
            </a:r>
          </a:p>
          <a:p>
            <a:pPr lvl="1" eaLnBrk="1" hangingPunct="1"/>
            <a:r>
              <a:rPr lang="en-US" altLang="en-US"/>
              <a:t>The 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/>
              <a:t> precedes each data field</a:t>
            </a:r>
          </a:p>
          <a:p>
            <a:pPr lvl="1" eaLnBrk="1" hangingPunct="1"/>
            <a:r>
              <a:rPr lang="en-US" altLang="en-US"/>
              <a:t>The 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/>
              <a:t> precedes each method</a:t>
            </a:r>
          </a:p>
          <a:p>
            <a:pPr eaLnBrk="1" hangingPunct="1"/>
            <a:r>
              <a:rPr lang="en-US" altLang="en-US" b="1"/>
              <a:t>Information hiding</a:t>
            </a:r>
          </a:p>
          <a:p>
            <a:pPr lvl="1" eaLnBrk="1" hangingPunct="1"/>
            <a:r>
              <a:rPr lang="en-US" altLang="en-US"/>
              <a:t>The concept of keeping data private</a:t>
            </a:r>
          </a:p>
          <a:p>
            <a:pPr lvl="1" eaLnBrk="1" hangingPunct="1"/>
            <a:r>
              <a:rPr lang="en-US" altLang="en-US"/>
              <a:t>Data can be altered only by methods you choose and only in ways that you can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8869AD-EB53-4333-A5D2-9A8B59D517E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Our Student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6F39A-6C7E-4B54-87B9-DBC7B353BED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0181" name="Picture 7" descr="C:\Users\PaulRefurb\Documents\Ch 10-17-14\Books\951 Farrell Java Programming 8e - Alyssa - xxx\02_NEW PDFs and FIGURES\Figures\C8810_ch10\C8810_f1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752600"/>
            <a:ext cx="3903662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Employing Information Hiding with </a:t>
            </a:r>
            <a:r>
              <a:rPr lang="en-US" altLang="en-US" dirty="0" err="1"/>
              <a:t>SuperClass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 class serves as a superclass</a:t>
            </a:r>
          </a:p>
          <a:p>
            <a:pPr lvl="1" eaLnBrk="1" hangingPunct="1"/>
            <a:r>
              <a:rPr lang="en-US" altLang="en-US" dirty="0"/>
              <a:t>Subclasses inherit all data and methods of the superclass</a:t>
            </a:r>
          </a:p>
          <a:p>
            <a:pPr lvl="2" eaLnBrk="1" hangingPunct="1"/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Except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b="1" dirty="0">
                <a:solidFill>
                  <a:srgbClr val="FF0000"/>
                </a:solidFill>
              </a:rPr>
              <a:t> members </a:t>
            </a:r>
            <a:r>
              <a:rPr lang="en-US" altLang="en-US" dirty="0"/>
              <a:t>of the parent class are not accessible within a child class's methods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3DD608-F8D5-45FD-9CE6-B75D03E40D24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 to the rescue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Keyword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Provides an intermediate level of security between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dirty="0"/>
              <a:t> access</a:t>
            </a:r>
          </a:p>
          <a:p>
            <a:pPr lvl="1" eaLnBrk="1" hangingPunct="1"/>
            <a:r>
              <a:rPr lang="en-US" altLang="en-US" dirty="0"/>
              <a:t>Can be used within its own class or in any classes extended from that class</a:t>
            </a:r>
          </a:p>
          <a:p>
            <a:pPr lvl="1" eaLnBrk="1" hangingPunct="1"/>
            <a:r>
              <a:rPr lang="en-US" altLang="en-US" dirty="0"/>
              <a:t>Cannot be used by "outside"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560DE-85C6-4E78-ABC1-8BC7071F244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You Cannot Override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/>
              <a:t> methods</a:t>
            </a:r>
          </a:p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/>
              <a:t> methods</a:t>
            </a:r>
          </a:p>
          <a:p>
            <a:pPr eaLnBrk="1" hangingPunct="1"/>
            <a:r>
              <a:rPr lang="en-US" altLang="en-US"/>
              <a:t>Methods within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/>
              <a:t> classes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CBE2A-33DA-4A85-93E5-8A99496CA563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 Subclass Cannot Override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Methods in Its Superclass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subclass cannot override methods declared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in the superclass</a:t>
            </a:r>
          </a:p>
          <a:p>
            <a:pPr eaLnBrk="1" hangingPunct="1"/>
            <a:r>
              <a:rPr lang="en-US" altLang="en-US" dirty="0"/>
              <a:t>A subclass can hide a</a:t>
            </a:r>
            <a:r>
              <a:rPr lang="en-US" altLang="en-US" i="1" dirty="0"/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 in the superclass by declaring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 with the same signature as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 in the superclass</a:t>
            </a:r>
          </a:p>
          <a:p>
            <a:pPr lvl="1" eaLnBrk="1" hangingPunct="1"/>
            <a:r>
              <a:rPr lang="en-US" altLang="en-US" dirty="0"/>
              <a:t>Then call the new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 from within the subclass or in another class by using a subclass object</a:t>
            </a:r>
          </a:p>
          <a:p>
            <a:pPr lvl="1" eaLnBrk="1" hangingPunct="1"/>
            <a:r>
              <a:rPr lang="en-US" altLang="en-US" dirty="0"/>
              <a:t>Within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 of a subclass, you cannot access the parent method using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 dirty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520A-18B6-4C7B-864D-62A3EA8F78C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Child class can use parent's static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Although a child class cannot inherit its parent's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methods, it can access its parent's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/>
              <a:t> methods in the same way any other class can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43F54D-42AA-4ACC-87F7-B64400DADF3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Learning About the Concept</a:t>
            </a:r>
            <a:br>
              <a:rPr lang="en-US" altLang="en-US"/>
            </a:br>
            <a:r>
              <a:rPr lang="en-US" altLang="en-US"/>
              <a:t>of 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Inheritance </a:t>
            </a:r>
            <a:endParaRPr lang="en-US" altLang="en-US"/>
          </a:p>
          <a:p>
            <a:pPr lvl="1" eaLnBrk="1" hangingPunct="1"/>
            <a:r>
              <a:rPr lang="en-US" altLang="en-US"/>
              <a:t>A mechanism that enables one class to inherit both the behavior and the attributes of another class</a:t>
            </a:r>
          </a:p>
          <a:p>
            <a:pPr lvl="1" eaLnBrk="1" hangingPunct="1"/>
            <a:r>
              <a:rPr lang="en-US" altLang="en-US"/>
              <a:t>Apply your knowledge of a general category to more specific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0219E0-57F2-43EE-85B8-7E0D7EA9FA4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10FEA9-F29D-4A7E-AFD5-3D27B0942B00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6325" name="Picture 7" descr="C:\Users\PaulRefurb\Documents\Ch 10-17-14\Books\951 Farrell Java Programming 8e - Alyssa - xxx\02_NEW PDFs and FIGURES\Figures\C8810_ch10\C8810_f1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33600"/>
            <a:ext cx="7823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Subclass Cannot Override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B050"/>
                </a:solidFill>
              </a:rPr>
              <a:t>Methods</a:t>
            </a:r>
            <a:r>
              <a:rPr lang="en-US" altLang="en-US" dirty="0"/>
              <a:t> in Its Superclass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5925"/>
            <a:ext cx="8229600" cy="411451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A subclass cannot override methods declared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in the superclass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modifier</a:t>
            </a:r>
          </a:p>
          <a:p>
            <a:pPr lvl="1" eaLnBrk="1" hangingPunct="1"/>
            <a:r>
              <a:rPr lang="en-US" altLang="en-US" dirty="0"/>
              <a:t>Does not allow the method to be overridden</a:t>
            </a:r>
          </a:p>
          <a:p>
            <a:pPr eaLnBrk="1" hangingPunct="1"/>
            <a:r>
              <a:rPr lang="en-US" altLang="en-US" b="1" dirty="0"/>
              <a:t>Virtual method calls</a:t>
            </a:r>
          </a:p>
          <a:p>
            <a:pPr lvl="1" eaLnBrk="1" hangingPunct="1"/>
            <a:r>
              <a:rPr lang="en-US" altLang="en-US" dirty="0"/>
              <a:t>Default in Java</a:t>
            </a:r>
          </a:p>
          <a:p>
            <a:pPr lvl="1" eaLnBrk="1" hangingPunct="1"/>
            <a:r>
              <a:rPr lang="en-US" altLang="en-US" dirty="0"/>
              <a:t>The method used is determined when the program runs </a:t>
            </a:r>
          </a:p>
          <a:p>
            <a:pPr lvl="1" eaLnBrk="1" hangingPunct="1"/>
            <a:r>
              <a:rPr lang="en-US" altLang="en-US" dirty="0"/>
              <a:t>The object type might not be known until the method executes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C4AEB-B038-416C-B9F0-7BAA6B8AE49E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Why use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to making the method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/>
              <a:t>The compiler knows only one version of the method exists</a:t>
            </a:r>
          </a:p>
          <a:p>
            <a:pPr lvl="1" eaLnBrk="1" hangingPunct="1"/>
            <a:r>
              <a:rPr lang="en-US" altLang="en-US" dirty="0"/>
              <a:t>The compiler knows which method version will be used</a:t>
            </a:r>
          </a:p>
          <a:p>
            <a:pPr lvl="1" eaLnBrk="1" hangingPunct="1"/>
            <a:r>
              <a:rPr lang="en-US" altLang="en-US" dirty="0"/>
              <a:t>A program's performance can be optimized by removing calls 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methods </a:t>
            </a:r>
          </a:p>
          <a:p>
            <a:pPr lvl="2" eaLnBrk="1" hangingPunct="1"/>
            <a:r>
              <a:rPr lang="en-US" altLang="en-US" b="1" dirty="0" err="1"/>
              <a:t>Inlining</a:t>
            </a:r>
            <a:r>
              <a:rPr lang="en-US" altLang="en-US" dirty="0"/>
              <a:t> the code: each method call is replaced with the expanded code of the method's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77BA3-7304-4796-A4BC-BFEDB761394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class</a:t>
            </a:r>
            <a:r>
              <a:rPr lang="en-US" altLang="en-US" dirty="0"/>
              <a:t> cannot be a parent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 class is declared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: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All of its methods are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>
                <a:cs typeface="Courier New" pitchFamily="49" charset="0"/>
              </a:rPr>
              <a:t> r</a:t>
            </a:r>
            <a:r>
              <a:rPr lang="en-US" altLang="en-US" dirty="0"/>
              <a:t>egardless of which access modifier precedes the method name</a:t>
            </a:r>
          </a:p>
          <a:p>
            <a:pPr lvl="1" eaLnBrk="1" hangingPunct="1"/>
            <a:r>
              <a:rPr lang="en-US" altLang="en-US" dirty="0"/>
              <a:t>It cannot be a parent class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CF864-2D0A-4CC8-9B49-AEC0F88BE6E3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Danger!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A85FC6-E4CC-4581-840A-28BE324F5CC2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60421" name="Picture 7" descr="C:\Users\PaulRefurb\Documents\Ch 10-17-14\Books\951 Farrell Java Programming 8e - Alyssa - xxx\02_NEW PDFs and FIGURES\Figures\C8810_ch10\C8810_f1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163763"/>
            <a:ext cx="74961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Do It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Demonstrating Inheritance</a:t>
            </a:r>
          </a:p>
          <a:p>
            <a:pPr eaLnBrk="1" hangingPunct="1"/>
            <a:r>
              <a:rPr lang="en-US" altLang="en-US"/>
              <a:t>Overriding a Superclass Method</a:t>
            </a:r>
          </a:p>
          <a:p>
            <a:pPr eaLnBrk="1" hangingPunct="1"/>
            <a:r>
              <a:rPr lang="en-US" altLang="en-US"/>
              <a:t>Understanding the Role of Constructors in Inheritance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7146-C65E-4FBE-A2C7-576734A2CEB4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Do It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Don't capitalize the </a:t>
            </a:r>
            <a:r>
              <a:rPr lang="en-US" altLang="en-US" i="1" dirty="0"/>
              <a:t>o</a:t>
            </a:r>
            <a:r>
              <a:rPr lang="en-US" altLang="en-US" dirty="0"/>
              <a:t> in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altLang="en-US" dirty="0"/>
              <a:t> operator</a:t>
            </a:r>
          </a:p>
          <a:p>
            <a:pPr eaLnBrk="1" hangingPunct="1"/>
            <a:r>
              <a:rPr lang="en-US" altLang="en-US" dirty="0"/>
              <a:t>Don't try to directly access private superclass members from a subclass</a:t>
            </a:r>
          </a:p>
          <a:p>
            <a:pPr eaLnBrk="1" hangingPunct="1"/>
            <a:r>
              <a:rPr lang="en-US" altLang="en-US" dirty="0"/>
              <a:t>Don't forget to call a superclass constructor from within a subclass constructor if the superclass does not contain a default constructor</a:t>
            </a:r>
          </a:p>
          <a:p>
            <a:pPr eaLnBrk="1" hangingPunct="1"/>
            <a:r>
              <a:rPr lang="en-US" altLang="en-US" dirty="0"/>
              <a:t>Don't try to override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method in an extended class</a:t>
            </a:r>
          </a:p>
          <a:p>
            <a:pPr eaLnBrk="1" hangingPunct="1"/>
            <a:r>
              <a:rPr lang="en-US" altLang="en-US" dirty="0"/>
              <a:t>Don't try to extend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B55D9E-A30C-4A03-B3CA-2D39FAEC88F6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Summary_0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Inheritance</a:t>
            </a:r>
          </a:p>
          <a:p>
            <a:pPr lvl="1" eaLnBrk="1" hangingPunct="1"/>
            <a:r>
              <a:rPr lang="en-US" altLang="en-US"/>
              <a:t>A mechanism that enables one class to inherit both the behavior and the attributes of another class</a:t>
            </a:r>
          </a:p>
          <a:p>
            <a:pPr eaLnBrk="1" hangingPunct="1"/>
            <a:r>
              <a:rPr lang="en-US" altLang="en-US"/>
              <a:t>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extends</a:t>
            </a:r>
          </a:p>
          <a:p>
            <a:pPr lvl="1" eaLnBrk="1" hangingPunct="1"/>
            <a:r>
              <a:rPr lang="en-US" altLang="en-US"/>
              <a:t>Used to achieve inheritance in Java</a:t>
            </a:r>
          </a:p>
          <a:p>
            <a:pPr eaLnBrk="1" hangingPunct="1"/>
            <a:r>
              <a:rPr lang="en-US" altLang="en-US"/>
              <a:t>Polymorphism </a:t>
            </a:r>
          </a:p>
          <a:p>
            <a:pPr lvl="1" eaLnBrk="1" hangingPunct="1"/>
            <a:r>
              <a:rPr lang="en-US" altLang="en-US"/>
              <a:t>The act of using the same method name to indicate different implementations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103E4-30CF-44BD-B282-87C5186DD329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Use a superclass method within a subclass</a:t>
            </a:r>
          </a:p>
          <a:p>
            <a:pPr lvl="1" eaLnBrk="1" hangingPunct="1"/>
            <a:r>
              <a:rPr lang="en-US" altLang="en-US"/>
              <a:t>Use the 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en-US"/>
              <a:t> to access it</a:t>
            </a:r>
          </a:p>
          <a:p>
            <a:pPr eaLnBrk="1" hangingPunct="1"/>
            <a:r>
              <a:rPr lang="en-US" altLang="en-US"/>
              <a:t>Information hiding</a:t>
            </a:r>
          </a:p>
          <a:p>
            <a:pPr lvl="1" eaLnBrk="1" hangingPunct="1"/>
            <a:r>
              <a:rPr lang="en-US" altLang="en-US"/>
              <a:t>The concept of keeping data private</a:t>
            </a:r>
          </a:p>
          <a:p>
            <a:pPr eaLnBrk="1" hangingPunct="1"/>
            <a:r>
              <a:rPr lang="en-US" altLang="en-US"/>
              <a:t>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Provides an intermediate level of security between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/>
              <a:t> access</a:t>
            </a:r>
          </a:p>
          <a:p>
            <a:pPr eaLnBrk="1" hangingPunct="1"/>
            <a:r>
              <a:rPr lang="en-US" altLang="en-US"/>
              <a:t>A subclass cannot override methods that are: </a:t>
            </a:r>
          </a:p>
          <a:p>
            <a:pPr lvl="1" eaLnBrk="1" hangingPunct="1"/>
            <a:r>
              <a:rPr lang="en-US" altLang="en-US"/>
              <a:t>Declared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/>
              <a:t> in a superclass</a:t>
            </a:r>
          </a:p>
          <a:p>
            <a:pPr lvl="1" eaLnBrk="1" hangingPunct="1"/>
            <a:r>
              <a:rPr lang="en-US" altLang="en-US"/>
              <a:t>Declared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/>
              <a:t> or declared within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/>
              <a:t> class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20AAB-1F81-4585-8E0B-BF71E4A12CBF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UML?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Unified Modeling Language (UML)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Consists of many types of diagrams</a:t>
            </a:r>
          </a:p>
          <a:p>
            <a:pPr eaLnBrk="1" hangingPunct="1"/>
            <a:r>
              <a:rPr lang="en-US" altLang="en-US" b="1"/>
              <a:t>Class diagram </a:t>
            </a:r>
            <a:endParaRPr lang="en-US" altLang="en-US"/>
          </a:p>
          <a:p>
            <a:pPr lvl="1" eaLnBrk="1" hangingPunct="1"/>
            <a:r>
              <a:rPr lang="en-US" altLang="en-US"/>
              <a:t>A visual tool </a:t>
            </a:r>
          </a:p>
          <a:p>
            <a:pPr lvl="1" eaLnBrk="1" hangingPunct="1"/>
            <a:r>
              <a:rPr lang="en-US" altLang="en-US"/>
              <a:t>Provides an overview of a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62F8D-1F16-4317-9AE3-969ADCECA3E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 UML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1432C9-AAA3-4D67-BCA0-4CFA89AD793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0725" name="Picture 6" descr="C:\Users\PaulRefurb\Documents\Ch 10-17-14\Books\951 Farrell Java Programming 8e - Alyssa - xxx\02_NEW PDFs and FIGURES\Figures\C8810_ch10\C8810_f1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273300"/>
            <a:ext cx="4994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dirty="0"/>
              <a:t>Super and Sub classes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FAD4B-0F90-41E2-9BA7-141CF1F3FC7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1749" name="Picture 6" descr="C:\Users\PaulRefurb\Documents\Ch 10-17-14\Books\951 Farrell Java Programming 8e - Alyssa - xxx\02_NEW PDFs and FIGURES\Figures\C8810_ch10\C8810_f1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752600"/>
            <a:ext cx="61245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Why Inheritance?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/>
            <a:r>
              <a:rPr lang="en-US" altLang="en-US"/>
              <a:t>Use inheritance to create a derived class</a:t>
            </a:r>
          </a:p>
          <a:p>
            <a:pPr lvl="1" eaLnBrk="1" hangingPunct="1"/>
            <a:r>
              <a:rPr lang="en-US" altLang="en-US"/>
              <a:t>Saves time</a:t>
            </a:r>
          </a:p>
          <a:p>
            <a:pPr lvl="1" eaLnBrk="1" hangingPunct="1"/>
            <a:r>
              <a:rPr lang="en-US" altLang="en-US"/>
              <a:t>Reduces errors</a:t>
            </a:r>
          </a:p>
          <a:p>
            <a:pPr lvl="1" eaLnBrk="1" hangingPunct="1"/>
            <a:r>
              <a:rPr lang="en-US" altLang="en-US"/>
              <a:t>Reduces the amount of new learning required to use a new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3082-1784-4672-A26E-36309D2AB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Base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Base class</a:t>
            </a:r>
          </a:p>
          <a:p>
            <a:pPr lvl="1" eaLnBrk="1" hangingPunct="1"/>
            <a:r>
              <a:rPr lang="en-US" altLang="en-US" sz="4000" dirty="0"/>
              <a:t>Used as a basis for inheritance</a:t>
            </a:r>
          </a:p>
          <a:p>
            <a:pPr lvl="1" eaLnBrk="1" hangingPunct="1"/>
            <a:r>
              <a:rPr lang="en-US" altLang="en-US" sz="4000" dirty="0"/>
              <a:t>Also called:</a:t>
            </a:r>
          </a:p>
          <a:p>
            <a:pPr lvl="2" eaLnBrk="1" hangingPunct="1"/>
            <a:r>
              <a:rPr lang="en-US" altLang="en-US" sz="3600" b="1" dirty="0"/>
              <a:t>Superclass</a:t>
            </a:r>
          </a:p>
          <a:p>
            <a:pPr lvl="2" eaLnBrk="1" hangingPunct="1"/>
            <a:r>
              <a:rPr lang="en-US" altLang="en-US" sz="3600" b="1" dirty="0"/>
              <a:t>Parent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E30DE-986F-4370-8366-A326CE860D2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Derived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Derived class</a:t>
            </a:r>
          </a:p>
          <a:p>
            <a:pPr lvl="1" eaLnBrk="1" hangingPunct="1"/>
            <a:r>
              <a:rPr lang="en-US" altLang="en-US" dirty="0"/>
              <a:t>Inherits from a base class</a:t>
            </a:r>
          </a:p>
          <a:p>
            <a:pPr lvl="1" eaLnBrk="1" hangingPunct="1"/>
            <a:r>
              <a:rPr lang="en-US" altLang="en-US" dirty="0"/>
              <a:t>Always "is a" case or an example of a more general base class</a:t>
            </a:r>
          </a:p>
          <a:p>
            <a:pPr lvl="2"/>
            <a:r>
              <a:rPr lang="en-CA" altLang="en-US" dirty="0"/>
              <a:t>Poodle is a Dog, but Dog is not always a Poodle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Also called:</a:t>
            </a:r>
          </a:p>
          <a:p>
            <a:pPr lvl="2" eaLnBrk="1" hangingPunct="1"/>
            <a:r>
              <a:rPr lang="en-US" altLang="en-US" b="1" dirty="0"/>
              <a:t>Subclass</a:t>
            </a:r>
          </a:p>
          <a:p>
            <a:pPr lvl="2" eaLnBrk="1" hangingPunct="1"/>
            <a:r>
              <a:rPr lang="en-US" altLang="en-US" b="1" dirty="0"/>
              <a:t>Child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73610-A8ED-43CD-BADD-33429ED8E7D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Macintosh PowerPoint</Application>
  <PresentationFormat>On-screen Show (4:3)</PresentationFormat>
  <Paragraphs>289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Default Design</vt:lpstr>
      <vt:lpstr>1_Farrell_PLD</vt:lpstr>
      <vt:lpstr>Office Theme</vt:lpstr>
      <vt:lpstr>Inheritance</vt:lpstr>
      <vt:lpstr>Objectives</vt:lpstr>
      <vt:lpstr>Learning About the Concept of Inheritance</vt:lpstr>
      <vt:lpstr>What is UML?</vt:lpstr>
      <vt:lpstr>Class UML</vt:lpstr>
      <vt:lpstr>Super and Sub classes</vt:lpstr>
      <vt:lpstr>Why Inheritance?</vt:lpstr>
      <vt:lpstr>Base Class</vt:lpstr>
      <vt:lpstr>Derived Class</vt:lpstr>
      <vt:lpstr>Extending Classes</vt:lpstr>
      <vt:lpstr>In Action</vt:lpstr>
      <vt:lpstr>Overriding Superclass Methods</vt:lpstr>
      <vt:lpstr>Rules for Override</vt:lpstr>
      <vt:lpstr>Calling Constructors  During Inheritance</vt:lpstr>
      <vt:lpstr>In Action</vt:lpstr>
      <vt:lpstr>Results</vt:lpstr>
      <vt:lpstr>Using Superclass Constructors That Require Arguments</vt:lpstr>
      <vt:lpstr>Default versus Required</vt:lpstr>
      <vt:lpstr>super!</vt:lpstr>
      <vt:lpstr>Accessing Superclass Methods</vt:lpstr>
      <vt:lpstr>In Action</vt:lpstr>
      <vt:lpstr>Comparing this and super</vt:lpstr>
      <vt:lpstr>Information Hiding Revisited</vt:lpstr>
      <vt:lpstr>Our Student class</vt:lpstr>
      <vt:lpstr>Employing Information Hiding with SuperClass</vt:lpstr>
      <vt:lpstr>protected to the rescue</vt:lpstr>
      <vt:lpstr>Methods You Cannot Override</vt:lpstr>
      <vt:lpstr>A Subclass Cannot Override static Methods in Its Superclass</vt:lpstr>
      <vt:lpstr>Child class can use parent's static</vt:lpstr>
      <vt:lpstr>In Action</vt:lpstr>
      <vt:lpstr>A Subclass Cannot Override final Methods in Its Superclass</vt:lpstr>
      <vt:lpstr>Why use final?</vt:lpstr>
      <vt:lpstr>final class cannot be a parent</vt:lpstr>
      <vt:lpstr>Danger!</vt:lpstr>
      <vt:lpstr>You Do It</vt:lpstr>
      <vt:lpstr>Don't Do It</vt:lpstr>
      <vt:lpstr>Summary_0</vt:lpstr>
      <vt:lpstr>Summary_1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subject>Java Programming</dc:subject>
  <dc:creator>docrea</dc:creator>
  <cp:keywords/>
  <dc:description/>
  <cp:lastModifiedBy/>
  <cp:revision>1</cp:revision>
  <dcterms:created xsi:type="dcterms:W3CDTF">2012-07-17T17:07:48Z</dcterms:created>
  <dcterms:modified xsi:type="dcterms:W3CDTF">2017-11-12T15:58:39Z</dcterms:modified>
  <cp:category/>
</cp:coreProperties>
</file>