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09" r:id="rId2"/>
    <p:sldId id="507" r:id="rId3"/>
    <p:sldId id="508" r:id="rId4"/>
    <p:sldId id="470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474" r:id="rId28"/>
    <p:sldId id="475" r:id="rId29"/>
    <p:sldId id="471" r:id="rId30"/>
    <p:sldId id="510" r:id="rId31"/>
    <p:sldId id="511" r:id="rId32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9E0000"/>
    <a:srgbClr val="155D00"/>
    <a:srgbClr val="CB5016"/>
    <a:srgbClr val="C13C41"/>
    <a:srgbClr val="D09E00"/>
    <a:srgbClr val="B48900"/>
    <a:srgbClr val="FDFF98"/>
    <a:srgbClr val="7064FF"/>
    <a:srgbClr val="FBACFF"/>
    <a:srgbClr val="A1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4" autoAdjust="0"/>
    <p:restoredTop sz="69343" autoAdjust="0"/>
  </p:normalViewPr>
  <p:slideViewPr>
    <p:cSldViewPr snapToGrid="0">
      <p:cViewPr varScale="1">
        <p:scale>
          <a:sx n="47" d="100"/>
          <a:sy n="47" d="100"/>
        </p:scale>
        <p:origin x="21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D951F6-7B2F-428A-A591-37E69C7AFF30}" type="slidenum">
              <a:rPr lang="fr-FR"/>
              <a:pPr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8E43B4-0525-4E80-92DF-9726821D2E03}" type="slidenum">
              <a:rPr lang="fr-FR"/>
              <a:pPr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08918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10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1936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11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9763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12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4115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13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4752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14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2833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15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831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16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7890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17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9405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18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9009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19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4525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00273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20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7988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21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45065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22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90335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23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92867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24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05329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25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0265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26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5354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27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6583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28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87271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29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4578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3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81953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30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36393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31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891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4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337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5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3980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6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9209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7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8279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8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5840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36DB9-99CD-477E-81FE-2574F1D22D7A}" type="slidenum">
              <a:rPr lang="fr-FR"/>
              <a:pPr/>
              <a:t>9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0512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0F07A-299F-4745-9CE4-08760DC341BE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4012C-4BE3-45B1-BB1A-3341884A8296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9708B-A3FB-4EB8-B7CE-2B8CCAFE87E0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82490-A846-416E-99B4-880DDF06BE4A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714D0-76E4-4458-9351-CAE1BD3B8C29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438A9-F596-49F7-98B8-89D653711F73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F5250-4BA7-4F3E-8262-F1CA45B4AE43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27637-7542-4F56-852C-65525C338905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EF2D6-E99C-4180-9E80-AC8415E72296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F583D-23DD-4711-AEF3-40D3989DDAC9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C9B5E-133B-426C-A24D-F1EEAFB2D27D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7DAFC-107D-457A-9C6B-5474ED562B13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03B45-032D-4CE0-AD5C-C6FEBF468D94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945F8-6422-4EFC-BECA-4EE1BAAE167C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561F9-5DCE-47F2-86FE-97D5662FA9A7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30398-372D-4E4A-B9FB-5E6F6F4D72A6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585FF-FB27-4693-9A78-67C6B5002FD3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B0F70-98AD-4E8A-A26D-6F139DF54B1D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D4C59-56A5-47BA-A0D7-01EAB5D22E96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8936D-54A1-4439-9310-001877132BC1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92E04-582E-4413-995B-360353F381A4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20C6F-B055-4D2D-A5B9-9D3C6BEC6A42}" type="slidenum">
              <a:rPr lang="fr-FR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FF629CA-4030-4B2D-A0FF-46F41431BF43}" type="datetime1">
              <a:rPr lang="fr-FR"/>
              <a:pPr/>
              <a:t>23/02/2021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B6C155-E5C7-4CDD-A2FF-44F47828207D}" type="slidenum">
              <a:rPr lang="fr-FR"/>
              <a:pPr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15" y="716094"/>
            <a:ext cx="6510959" cy="4379146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8 Rectángulo"/>
          <p:cNvSpPr/>
          <p:nvPr/>
        </p:nvSpPr>
        <p:spPr>
          <a:xfrm>
            <a:off x="667062" y="149331"/>
            <a:ext cx="699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viano Sans Light" charset="0"/>
              </a:rPr>
              <a:t>A step by step example</a:t>
            </a:r>
            <a:endParaRPr lang="en-US" dirty="0"/>
          </a:p>
        </p:txBody>
      </p:sp>
      <p:sp>
        <p:nvSpPr>
          <p:cNvPr id="9" name="8 Rectángulo"/>
          <p:cNvSpPr/>
          <p:nvPr/>
        </p:nvSpPr>
        <p:spPr>
          <a:xfrm>
            <a:off x="812205" y="5454303"/>
            <a:ext cx="79108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Aviano Sans Light" charset="0"/>
              </a:rPr>
              <a:t>Tip1: to solve it at your </a:t>
            </a:r>
            <a:r>
              <a:rPr lang="en-US" sz="1600" b="1" dirty="0" smtClean="0">
                <a:latin typeface="Aviano Sans Light" charset="0"/>
              </a:rPr>
              <a:t>computer</a:t>
            </a:r>
            <a:r>
              <a:rPr lang="en-US" sz="1600" dirty="0" smtClean="0">
                <a:latin typeface="Aviano Sans Light" charset="0"/>
              </a:rPr>
              <a:t> (avoid printing, easy to undo, easy to share, you can make as many copies as you want of this slide to write down all the steps…)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Aviano Sans Light" charset="0"/>
              </a:rPr>
              <a:t>Tip2: Why don’t you solve it collaboratively with, e.g., </a:t>
            </a:r>
            <a:r>
              <a:rPr lang="en-US" sz="1600" dirty="0" err="1" smtClean="0">
                <a:latin typeface="Aviano Sans Light" charset="0"/>
              </a:rPr>
              <a:t>Jaamboard</a:t>
            </a:r>
            <a:r>
              <a:rPr lang="en-US" sz="1600" dirty="0" smtClean="0">
                <a:latin typeface="Aviano Sans Light" charset="0"/>
              </a:rPr>
              <a:t> and your colleagues?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94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8" y="2503174"/>
            <a:ext cx="10213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/>
              <a:t>z</a:t>
            </a:r>
            <a:r>
              <a:rPr lang="es-ES" sz="2000" b="1" dirty="0" smtClean="0"/>
              <a:t>2, z3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78507" y="4554701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O1</a:t>
            </a:r>
            <a:endParaRPr lang="es-ES" sz="2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i=2: O2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z1,z2 </a:t>
            </a:r>
            <a:r>
              <a:rPr lang="es-ES" sz="1600" dirty="0" err="1" smtClean="0">
                <a:solidFill>
                  <a:srgbClr val="FF0000"/>
                </a:solidFill>
              </a:rPr>
              <a:t>intersect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045767" y="276008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O2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68313" y="258429"/>
            <a:ext cx="850537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[DH6]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1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,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(origin of frame </a:t>
            </a:r>
            <a:r>
              <a:rPr lang="en-US" sz="1800" b="1" dirty="0" smtClean="0"/>
              <a:t>S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link </a:t>
            </a:r>
            <a:r>
              <a:rPr lang="en-US" sz="1800" b="1" dirty="0" err="1" smtClean="0"/>
              <a:t>i</a:t>
            </a:r>
            <a:r>
              <a:rPr lang="en-US" sz="1800" dirty="0" err="1" smtClean="0"/>
              <a:t>-th</a:t>
            </a:r>
            <a:r>
              <a:rPr lang="en-US" sz="1800" dirty="0" smtClean="0"/>
              <a:t>) at the intersection of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with the perpendicular line </a:t>
            </a:r>
            <a:r>
              <a:rPr lang="en-US" sz="1800" dirty="0"/>
              <a:t>common </a:t>
            </a:r>
            <a:r>
              <a:rPr lang="en-US" sz="1800" dirty="0" smtClean="0"/>
              <a:t>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(i.e.,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,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).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If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b="1" dirty="0" smtClean="0"/>
              <a:t>,</a:t>
            </a:r>
            <a:r>
              <a:rPr lang="en-US" sz="1800" dirty="0" smtClean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intersect =&gt; at the intersection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If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parallel  =&gt; anywhere on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1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8" y="2503174"/>
            <a:ext cx="10213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/>
              <a:t>z</a:t>
            </a:r>
            <a:r>
              <a:rPr lang="es-ES" sz="2000" b="1" dirty="0" smtClean="0"/>
              <a:t>2, z3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78507" y="4554701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O1</a:t>
            </a:r>
            <a:endParaRPr lang="es-ES" sz="2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=2: O3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z2,z3 parallel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045767" y="276008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O2</a:t>
            </a:r>
            <a:endParaRPr lang="es-ES" sz="20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04088" y="5126731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Freedom</a:t>
            </a:r>
            <a:r>
              <a:rPr lang="es-ES" sz="1600" dirty="0" smtClean="0">
                <a:solidFill>
                  <a:srgbClr val="FF0000"/>
                </a:solidFill>
              </a:rPr>
              <a:t>!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810724" y="2549471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O3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z3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48" name="Conector recto 47"/>
          <p:cNvCxnSpPr/>
          <p:nvPr/>
        </p:nvCxnSpPr>
        <p:spPr>
          <a:xfrm flipH="1">
            <a:off x="3661557" y="2466154"/>
            <a:ext cx="562647" cy="43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 flipV="1">
            <a:off x="3656413" y="2482098"/>
            <a:ext cx="451094" cy="433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468313" y="272943"/>
            <a:ext cx="850537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[DH6]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1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,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(origin of frame </a:t>
            </a:r>
            <a:r>
              <a:rPr lang="en-US" sz="1800" b="1" dirty="0" smtClean="0"/>
              <a:t>S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link </a:t>
            </a:r>
            <a:r>
              <a:rPr lang="en-US" sz="1800" b="1" dirty="0" err="1" smtClean="0"/>
              <a:t>i</a:t>
            </a:r>
            <a:r>
              <a:rPr lang="en-US" sz="1800" dirty="0" err="1" smtClean="0"/>
              <a:t>-th</a:t>
            </a:r>
            <a:r>
              <a:rPr lang="en-US" sz="1800" dirty="0" smtClean="0"/>
              <a:t>) at the intersection of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with the perpendicular line </a:t>
            </a:r>
            <a:r>
              <a:rPr lang="en-US" sz="1800" dirty="0"/>
              <a:t>common </a:t>
            </a:r>
            <a:r>
              <a:rPr lang="en-US" sz="1800" dirty="0" smtClean="0"/>
              <a:t>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(i.e.,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,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).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If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b="1" dirty="0" smtClean="0"/>
              <a:t>,</a:t>
            </a:r>
            <a:r>
              <a:rPr lang="en-US" sz="1800" dirty="0" smtClean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intersect =&gt; at the intersection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If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parallel  =&gt; anywhere on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5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40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9" y="2503174"/>
            <a:ext cx="6177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z2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i=1: x1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z0,z1 </a:t>
            </a:r>
            <a:r>
              <a:rPr lang="es-ES" sz="1600" dirty="0" err="1" smtClean="0">
                <a:solidFill>
                  <a:srgbClr val="FF0000"/>
                </a:solidFill>
              </a:rPr>
              <a:t>parallel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04088" y="5126731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Freedom</a:t>
            </a:r>
            <a:r>
              <a:rPr lang="es-ES" sz="1600" dirty="0" smtClean="0">
                <a:solidFill>
                  <a:srgbClr val="FF0000"/>
                </a:solidFill>
              </a:rPr>
              <a:t>! 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z3</a:t>
            </a:r>
            <a:endParaRPr lang="es-ES" sz="2000" b="1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02148" y="5119987"/>
            <a:ext cx="1750487" cy="142652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649365" y="509027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x1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4840219" y="5709126"/>
            <a:ext cx="841621" cy="784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/>
          <p:cNvSpPr txBox="1"/>
          <p:nvPr/>
        </p:nvSpPr>
        <p:spPr>
          <a:xfrm>
            <a:off x="468313" y="248114"/>
            <a:ext cx="85053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[DH7] </a:t>
            </a:r>
            <a:r>
              <a:rPr lang="es-ES" sz="1800" dirty="0" smtClean="0"/>
              <a:t>To place </a:t>
            </a:r>
            <a:r>
              <a:rPr lang="es-ES" sz="1800" b="1" dirty="0" smtClean="0"/>
              <a:t>x</a:t>
            </a:r>
            <a:r>
              <a:rPr lang="es-ES" sz="1800" b="1" baseline="-25000" dirty="0" smtClean="0"/>
              <a:t>i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n-US" sz="1800" dirty="0"/>
              <a:t>perpendicular line common to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.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goes in the direction from </a:t>
            </a:r>
            <a:r>
              <a:rPr lang="en-US" sz="1800" dirty="0"/>
              <a:t>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/>
              <a:t>z</a:t>
            </a:r>
            <a:r>
              <a:rPr lang="en-US" sz="1800" b="1" baseline="-25000" dirty="0" err="1"/>
              <a:t>i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3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51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9" y="2503174"/>
            <a:ext cx="6177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z2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i=2: x2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z1,z2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6404088" y="5126731"/>
            <a:ext cx="203475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Common</a:t>
            </a:r>
            <a:r>
              <a:rPr lang="es-ES" sz="1600" dirty="0" smtClean="0">
                <a:solidFill>
                  <a:srgbClr val="FF0000"/>
                </a:solidFill>
              </a:rPr>
              <a:t> perpendicular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z3</a:t>
            </a:r>
            <a:endParaRPr lang="es-ES" sz="2000" b="1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02148" y="5119987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649365" y="509027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x1</a:t>
            </a:r>
            <a:endParaRPr lang="es-ES" sz="2000" b="1" dirty="0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2806428" y="2162426"/>
            <a:ext cx="1024520" cy="89489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738667" y="174418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x2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68313" y="248114"/>
            <a:ext cx="85053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[DH7] </a:t>
            </a:r>
            <a:r>
              <a:rPr lang="es-ES" sz="1800" dirty="0" smtClean="0"/>
              <a:t>To place </a:t>
            </a:r>
            <a:r>
              <a:rPr lang="es-ES" sz="1800" b="1" dirty="0" smtClean="0"/>
              <a:t>x</a:t>
            </a:r>
            <a:r>
              <a:rPr lang="es-ES" sz="1800" b="1" baseline="-25000" dirty="0" smtClean="0"/>
              <a:t>i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n-US" sz="1800" dirty="0"/>
              <a:t>perpendicular line common to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.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goes in the direction from </a:t>
            </a:r>
            <a:r>
              <a:rPr lang="en-US" sz="1800" dirty="0"/>
              <a:t>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/>
              <a:t>z</a:t>
            </a:r>
            <a:r>
              <a:rPr lang="en-US" sz="1800" b="1" baseline="-25000" dirty="0" err="1"/>
              <a:t>i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5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9" y="2503174"/>
            <a:ext cx="6177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z2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i=3: x3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z2,z3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5361995" y="2383309"/>
            <a:ext cx="1024520" cy="89489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z3</a:t>
            </a:r>
            <a:endParaRPr lang="es-ES" sz="2000" b="1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02148" y="5119987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649365" y="509027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x1</a:t>
            </a:r>
            <a:endParaRPr lang="es-ES" sz="2000" b="1" dirty="0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2806428" y="2162426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738667" y="174418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x2</a:t>
            </a:r>
            <a:endParaRPr lang="es-ES" sz="20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404088" y="5126731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Freedom</a:t>
            </a:r>
            <a:r>
              <a:rPr lang="es-ES" sz="1600" dirty="0" smtClean="0">
                <a:solidFill>
                  <a:srgbClr val="FF0000"/>
                </a:solidFill>
              </a:rPr>
              <a:t>!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31424" y="1544559"/>
            <a:ext cx="841621" cy="784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/>
          <p:cNvSpPr txBox="1"/>
          <p:nvPr/>
        </p:nvSpPr>
        <p:spPr>
          <a:xfrm>
            <a:off x="5920319" y="188284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x3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468313" y="248114"/>
            <a:ext cx="85053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[DH7] </a:t>
            </a:r>
            <a:r>
              <a:rPr lang="es-ES" sz="1800" dirty="0" smtClean="0"/>
              <a:t>To place </a:t>
            </a:r>
            <a:r>
              <a:rPr lang="es-ES" sz="1800" b="1" dirty="0" smtClean="0"/>
              <a:t>x</a:t>
            </a:r>
            <a:r>
              <a:rPr lang="es-ES" sz="1800" b="1" baseline="-25000" dirty="0" smtClean="0"/>
              <a:t>i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n-US" sz="1800" dirty="0"/>
              <a:t>perpendicular line common to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.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goes in the direction from </a:t>
            </a:r>
            <a:r>
              <a:rPr lang="en-US" sz="1800" dirty="0"/>
              <a:t>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/>
              <a:t>z</a:t>
            </a:r>
            <a:r>
              <a:rPr lang="en-US" sz="1800" b="1" baseline="-25000" dirty="0" err="1"/>
              <a:t>i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 animBg="1"/>
      <p:bldP spid="49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9" y="2503174"/>
            <a:ext cx="6177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z2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cxnSp>
        <p:nvCxnSpPr>
          <p:cNvPr id="54" name="Conector recto de flecha 53"/>
          <p:cNvCxnSpPr/>
          <p:nvPr/>
        </p:nvCxnSpPr>
        <p:spPr>
          <a:xfrm flipV="1">
            <a:off x="2852060" y="4209030"/>
            <a:ext cx="1024520" cy="89489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33388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5361995" y="238330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z3</a:t>
            </a:r>
            <a:endParaRPr lang="es-ES" sz="2000" b="1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02148" y="5119987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649365" y="509027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x1</a:t>
            </a:r>
            <a:endParaRPr lang="es-ES" sz="2000" b="1" dirty="0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2806428" y="2162426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738667" y="174418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x2</a:t>
            </a:r>
            <a:endParaRPr lang="es-ES" sz="2000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920319" y="188284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x3</a:t>
            </a:r>
            <a:endParaRPr lang="es-ES" sz="2000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912863" y="4057694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y1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2766754" y="2383309"/>
            <a:ext cx="354" cy="66252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1946617" y="211906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y2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58" name="Conector recto de flecha 57"/>
          <p:cNvCxnSpPr/>
          <p:nvPr/>
        </p:nvCxnSpPr>
        <p:spPr>
          <a:xfrm flipV="1">
            <a:off x="5361641" y="2626212"/>
            <a:ext cx="354" cy="66252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5165997" y="218653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y3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68313" y="202696"/>
            <a:ext cx="85053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[DH8] </a:t>
            </a:r>
            <a:r>
              <a:rPr lang="es-ES" sz="1800" dirty="0"/>
              <a:t>To place </a:t>
            </a:r>
            <a:r>
              <a:rPr lang="es-ES" sz="1800" b="1" dirty="0" err="1" smtClean="0"/>
              <a:t>y</a:t>
            </a:r>
            <a:r>
              <a:rPr lang="es-ES" sz="1800" b="1" baseline="-25000" dirty="0" err="1" smtClean="0"/>
              <a:t>i</a:t>
            </a:r>
            <a:r>
              <a:rPr lang="es-ES" sz="1800" dirty="0" smtClean="0"/>
              <a:t> so </a:t>
            </a:r>
            <a:r>
              <a:rPr lang="en-US" sz="1800" dirty="0" smtClean="0"/>
              <a:t>that it constitutes a reference frame (given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29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53329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z0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9" y="2503174"/>
            <a:ext cx="6177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z2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cxnSp>
        <p:nvCxnSpPr>
          <p:cNvPr id="54" name="Conector recto de flecha 53"/>
          <p:cNvCxnSpPr/>
          <p:nvPr/>
        </p:nvCxnSpPr>
        <p:spPr>
          <a:xfrm flipV="1">
            <a:off x="2852060" y="4209030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33388" y="4398445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z1</a:t>
            </a:r>
            <a:endParaRPr lang="es-ES" sz="2000" b="1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5361995" y="238330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5306682" y="3299272"/>
            <a:ext cx="765304" cy="92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06751" y="280405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z3</a:t>
            </a:r>
            <a:endParaRPr lang="es-ES" sz="2000" b="1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2802148" y="5119987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4649365" y="509027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x1</a:t>
            </a:r>
            <a:endParaRPr lang="es-ES" sz="2000" b="1" dirty="0"/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2806428" y="2162426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738667" y="174418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x2</a:t>
            </a:r>
            <a:endParaRPr lang="es-ES" sz="2000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920319" y="188284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x3</a:t>
            </a:r>
            <a:endParaRPr lang="es-ES" sz="2000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912863" y="4057694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y1</a:t>
            </a:r>
            <a:endParaRPr lang="es-ES" sz="2000" b="1" dirty="0"/>
          </a:p>
        </p:txBody>
      </p:sp>
      <p:cxnSp>
        <p:nvCxnSpPr>
          <p:cNvPr id="56" name="Conector recto de flecha 55"/>
          <p:cNvCxnSpPr/>
          <p:nvPr/>
        </p:nvCxnSpPr>
        <p:spPr>
          <a:xfrm flipV="1">
            <a:off x="2766754" y="2383309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1946617" y="2119060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y2</a:t>
            </a:r>
            <a:endParaRPr lang="es-ES" sz="2000" b="1" dirty="0"/>
          </a:p>
        </p:txBody>
      </p:sp>
      <p:cxnSp>
        <p:nvCxnSpPr>
          <p:cNvPr id="58" name="Conector recto de flecha 57"/>
          <p:cNvCxnSpPr/>
          <p:nvPr/>
        </p:nvCxnSpPr>
        <p:spPr>
          <a:xfrm flipV="1">
            <a:off x="5361641" y="2626212"/>
            <a:ext cx="354" cy="6625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5165997" y="218653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y3</a:t>
            </a:r>
            <a:endParaRPr lang="es-ES" sz="2000" b="1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404088" y="5126731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Freedom</a:t>
            </a:r>
            <a:r>
              <a:rPr lang="es-ES" sz="1600" dirty="0" smtClean="0">
                <a:solidFill>
                  <a:srgbClr val="FF0000"/>
                </a:solidFill>
              </a:rPr>
              <a:t>!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5826983" y="1675888"/>
            <a:ext cx="841621" cy="784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0" name="Conector recto de flecha 59"/>
          <p:cNvCxnSpPr/>
          <p:nvPr/>
        </p:nvCxnSpPr>
        <p:spPr>
          <a:xfrm flipV="1">
            <a:off x="7415766" y="1737429"/>
            <a:ext cx="1024520" cy="89489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7360453" y="2653392"/>
            <a:ext cx="765304" cy="92670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7660522" y="2158176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z4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7974090" y="123696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x4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 flipV="1">
            <a:off x="7415412" y="1980332"/>
            <a:ext cx="354" cy="66252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7219768" y="1540652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y4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6062269" y="2698821"/>
            <a:ext cx="1230910" cy="615183"/>
          </a:xfrm>
          <a:custGeom>
            <a:avLst/>
            <a:gdLst>
              <a:gd name="connsiteX0" fmla="*/ 0 w 1387457"/>
              <a:gd name="connsiteY0" fmla="*/ 712036 h 712036"/>
              <a:gd name="connsiteX1" fmla="*/ 1291771 w 1387457"/>
              <a:gd name="connsiteY1" fmla="*/ 102436 h 712036"/>
              <a:gd name="connsiteX2" fmla="*/ 1291771 w 1387457"/>
              <a:gd name="connsiteY2" fmla="*/ 836 h 71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7457" h="712036">
                <a:moveTo>
                  <a:pt x="0" y="712036"/>
                </a:moveTo>
                <a:cubicBezTo>
                  <a:pt x="538238" y="466502"/>
                  <a:pt x="1076476" y="220969"/>
                  <a:pt x="1291771" y="102436"/>
                </a:cubicBezTo>
                <a:cubicBezTo>
                  <a:pt x="1507066" y="-16097"/>
                  <a:pt x="1291771" y="836"/>
                  <a:pt x="1291771" y="83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5866271" y="3204166"/>
            <a:ext cx="195998" cy="336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/>
          <p:cNvSpPr txBox="1"/>
          <p:nvPr/>
        </p:nvSpPr>
        <p:spPr>
          <a:xfrm>
            <a:off x="619391" y="286222"/>
            <a:ext cx="8505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[DH9] </a:t>
            </a:r>
            <a:r>
              <a:rPr lang="en-US" sz="1800" dirty="0" smtClean="0"/>
              <a:t>Finally, to place the last ref. frame (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n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b="1" baseline="-25000" dirty="0" err="1" smtClean="0"/>
              <a:t>n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y</a:t>
            </a:r>
            <a:r>
              <a:rPr lang="en-US" sz="1800" b="1" baseline="-25000" dirty="0" err="1" smtClean="0"/>
              <a:t>n</a:t>
            </a:r>
            <a:r>
              <a:rPr lang="en-US" sz="1800" dirty="0" smtClean="0"/>
              <a:t>). Origin at the end-effector, axis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n</a:t>
            </a:r>
            <a:r>
              <a:rPr lang="en-US" sz="1800" dirty="0" smtClean="0"/>
              <a:t> parallel 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n-1</a:t>
            </a:r>
            <a:r>
              <a:rPr lang="en-US" sz="1800" dirty="0" smtClean="0"/>
              <a:t>, and freedom for the other axis.</a:t>
            </a:r>
            <a:endParaRPr lang="en-US" sz="1800" b="1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7442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62" grpId="0" animBg="1"/>
      <p:bldP spid="63" grpId="0" animBg="1"/>
      <p:bldP spid="65" grpId="0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sp>
        <p:nvSpPr>
          <p:cNvPr id="67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  <p:sp>
        <p:nvSpPr>
          <p:cNvPr id="68" name="8 Rectángulo"/>
          <p:cNvSpPr/>
          <p:nvPr/>
        </p:nvSpPr>
        <p:spPr>
          <a:xfrm>
            <a:off x="4161343" y="4406678"/>
            <a:ext cx="393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latin typeface="Aviano Sans Light" charset="0"/>
              </a:rPr>
              <a:t>S</a:t>
            </a:r>
            <a:r>
              <a:rPr lang="es-ES" sz="1800" baseline="-25000" dirty="0" smtClean="0">
                <a:latin typeface="Aviano Sans Light" charset="0"/>
              </a:rPr>
              <a:t>i-1</a:t>
            </a:r>
            <a:r>
              <a:rPr lang="es-ES" sz="1800" dirty="0" smtClean="0">
                <a:latin typeface="Aviano Sans Light" charset="0"/>
              </a:rPr>
              <a:t> … S</a:t>
            </a:r>
            <a:r>
              <a:rPr lang="es-ES" sz="1800" baseline="-25000" dirty="0" smtClean="0">
                <a:latin typeface="Aviano Sans Light" charset="0"/>
              </a:rPr>
              <a:t>i  </a:t>
            </a:r>
            <a:r>
              <a:rPr lang="es-ES" sz="1800" dirty="0" err="1" smtClean="0">
                <a:latin typeface="Aviano Sans Light" charset="0"/>
              </a:rPr>
              <a:t>sequence</a:t>
            </a:r>
            <a:r>
              <a:rPr lang="es-ES" sz="1800" dirty="0" smtClean="0">
                <a:latin typeface="Aviano Sans Light" charset="0"/>
              </a:rPr>
              <a:t> (</a:t>
            </a:r>
            <a:r>
              <a:rPr lang="es-ES" sz="1800" dirty="0" err="1" smtClean="0">
                <a:latin typeface="Aviano Sans Light" charset="0"/>
              </a:rPr>
              <a:t>relative</a:t>
            </a:r>
            <a:r>
              <a:rPr lang="es-ES" sz="1800" dirty="0" smtClean="0">
                <a:latin typeface="Aviano Sans Light" charset="0"/>
              </a:rPr>
              <a:t> </a:t>
            </a:r>
            <a:r>
              <a:rPr lang="es-ES" sz="1800" dirty="0" err="1" smtClean="0">
                <a:latin typeface="Aviano Sans Light" charset="0"/>
              </a:rPr>
              <a:t>frames</a:t>
            </a:r>
            <a:r>
              <a:rPr lang="es-ES" sz="1800" dirty="0" smtClean="0">
                <a:latin typeface="Aviano Sans Light" charset="0"/>
              </a:rPr>
              <a:t>)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499733" y="4799825"/>
            <a:ext cx="5498646" cy="543371"/>
          </a:xfrm>
          <a:prstGeom prst="rect">
            <a:avLst/>
          </a:prstGeom>
        </p:spPr>
      </p:pic>
      <p:sp>
        <p:nvSpPr>
          <p:cNvPr id="69" name="8 Rectángulo"/>
          <p:cNvSpPr/>
          <p:nvPr/>
        </p:nvSpPr>
        <p:spPr>
          <a:xfrm>
            <a:off x="4295844" y="4063364"/>
            <a:ext cx="393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err="1" smtClean="0">
                <a:solidFill>
                  <a:srgbClr val="FF0000"/>
                </a:solidFill>
                <a:latin typeface="Aviano Sans Light" charset="0"/>
              </a:rPr>
              <a:t>Did</a:t>
            </a:r>
            <a:r>
              <a:rPr lang="es-ES" sz="1800" b="1" dirty="0" smtClean="0">
                <a:solidFill>
                  <a:srgbClr val="FF0000"/>
                </a:solidFill>
                <a:latin typeface="Aviano Sans Light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Aviano Sans Light" charset="0"/>
              </a:rPr>
              <a:t>everything</a:t>
            </a:r>
            <a:r>
              <a:rPr lang="es-ES" sz="1800" b="1" dirty="0" smtClean="0">
                <a:solidFill>
                  <a:srgbClr val="FF0000"/>
                </a:solidFill>
                <a:latin typeface="Aviano Sans Light" charset="0"/>
              </a:rPr>
              <a:t> </a:t>
            </a:r>
            <a:r>
              <a:rPr lang="es-ES" sz="1800" b="1" dirty="0" err="1" smtClean="0">
                <a:solidFill>
                  <a:srgbClr val="FF0000"/>
                </a:solidFill>
                <a:latin typeface="Aviano Sans Light" charset="0"/>
              </a:rPr>
              <a:t>go</a:t>
            </a:r>
            <a:r>
              <a:rPr lang="es-ES" sz="1800" b="1" dirty="0" smtClean="0">
                <a:solidFill>
                  <a:srgbClr val="FF0000"/>
                </a:solidFill>
                <a:latin typeface="Aviano Sans Light" charset="0"/>
              </a:rPr>
              <a:t> fine?</a:t>
            </a:r>
          </a:p>
        </p:txBody>
      </p:sp>
      <p:sp>
        <p:nvSpPr>
          <p:cNvPr id="70" name="8 Rectángulo"/>
          <p:cNvSpPr/>
          <p:nvPr/>
        </p:nvSpPr>
        <p:spPr>
          <a:xfrm>
            <a:off x="3200016" y="5498469"/>
            <a:ext cx="553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latin typeface="Aviano Sans Light" charset="0"/>
              </a:rPr>
              <a:t>4 </a:t>
            </a:r>
            <a:r>
              <a:rPr lang="es-ES" sz="1800" dirty="0" err="1" smtClean="0">
                <a:latin typeface="Aviano Sans Light" charset="0"/>
              </a:rPr>
              <a:t>parameters</a:t>
            </a:r>
            <a:r>
              <a:rPr lang="es-ES" sz="1800" dirty="0" smtClean="0">
                <a:latin typeface="Aviano Sans Light" charset="0"/>
              </a:rPr>
              <a:t>. </a:t>
            </a:r>
            <a:r>
              <a:rPr lang="es-ES" sz="1800" dirty="0" err="1" smtClean="0">
                <a:latin typeface="Aviano Sans Light" charset="0"/>
              </a:rPr>
              <a:t>Overall</a:t>
            </a:r>
            <a:r>
              <a:rPr lang="es-ES" sz="1800" dirty="0">
                <a:latin typeface="Aviano Sans Light" charset="0"/>
              </a:rPr>
              <a:t> </a:t>
            </a:r>
            <a:r>
              <a:rPr lang="es-ES" sz="1800" dirty="0" smtClean="0">
                <a:latin typeface="Aviano Sans Light" charset="0"/>
              </a:rPr>
              <a:t>in 3D </a:t>
            </a:r>
            <a:r>
              <a:rPr lang="es-ES" sz="1800" dirty="0" err="1" smtClean="0">
                <a:latin typeface="Aviano Sans Light" charset="0"/>
              </a:rPr>
              <a:t>rototranslations</a:t>
            </a:r>
            <a:r>
              <a:rPr lang="es-ES" sz="1800" dirty="0" smtClean="0">
                <a:latin typeface="Aviano Sans Light" charset="0"/>
              </a:rPr>
              <a:t>? (6!)</a:t>
            </a:r>
          </a:p>
        </p:txBody>
      </p:sp>
    </p:spTree>
    <p:extLst>
      <p:ext uri="{BB962C8B-B14F-4D97-AF65-F5344CB8AC3E}">
        <p14:creationId xmlns:p14="http://schemas.microsoft.com/office/powerpoint/2010/main" val="33873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41148"/>
              </p:ext>
            </p:extLst>
          </p:nvPr>
        </p:nvGraphicFramePr>
        <p:xfrm>
          <a:off x="5361371" y="4219027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960" y="1899075"/>
            <a:ext cx="5372100" cy="17811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63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361371" y="4219027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1219201" y="3265714"/>
            <a:ext cx="2148114" cy="2452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106998" y="4492171"/>
            <a:ext cx="3748745" cy="504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050229" y="4601847"/>
            <a:ext cx="504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q1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64737" y="1006428"/>
            <a:ext cx="1162016" cy="89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423972" y="106097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696115" y="4556538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>
                <a:solidFill>
                  <a:srgbClr val="FF0000"/>
                </a:solidFill>
              </a:rPr>
              <a:t>l</a:t>
            </a:r>
            <a:r>
              <a:rPr lang="es-ES" sz="2000" b="1" dirty="0" smtClean="0">
                <a:solidFill>
                  <a:srgbClr val="FF0000"/>
                </a:solidFill>
              </a:rPr>
              <a:t>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612204" y="105715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354288" y="4538898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828847" y="1052131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8038833" y="4549320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3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17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3" name="CuadroTexto 2"/>
          <p:cNvSpPr txBox="1"/>
          <p:nvPr/>
        </p:nvSpPr>
        <p:spPr>
          <a:xfrm>
            <a:off x="553471" y="333828"/>
            <a:ext cx="85053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[DH1]</a:t>
            </a:r>
            <a:r>
              <a:rPr lang="en-US" sz="1800" dirty="0" smtClean="0"/>
              <a:t> To label </a:t>
            </a:r>
            <a:r>
              <a:rPr lang="en-US" sz="1800" b="1" i="1" dirty="0" smtClean="0">
                <a:solidFill>
                  <a:srgbClr val="C00000"/>
                </a:solidFill>
              </a:rPr>
              <a:t>links</a:t>
            </a:r>
            <a:r>
              <a:rPr lang="en-US" sz="1800" dirty="0" smtClean="0"/>
              <a:t>, starting with </a:t>
            </a:r>
            <a:r>
              <a:rPr lang="en-US" sz="1800" b="1" dirty="0" smtClean="0"/>
              <a:t>1</a:t>
            </a:r>
            <a:r>
              <a:rPr lang="en-US" sz="1800" dirty="0" smtClean="0"/>
              <a:t> (first mobile link) until </a:t>
            </a:r>
            <a:r>
              <a:rPr lang="en-US" sz="1800" b="1" dirty="0" smtClean="0"/>
              <a:t>n</a:t>
            </a:r>
            <a:r>
              <a:rPr lang="en-US" sz="1800" dirty="0" smtClean="0"/>
              <a:t> (last mobile </a:t>
            </a:r>
            <a:r>
              <a:rPr lang="en-US" sz="1800" i="1" dirty="0" smtClean="0"/>
              <a:t>link</a:t>
            </a:r>
            <a:r>
              <a:rPr lang="en-US" sz="1800" dirty="0" smtClean="0"/>
              <a:t>). Link </a:t>
            </a:r>
            <a:r>
              <a:rPr lang="en-US" sz="1800" b="1" dirty="0" smtClean="0"/>
              <a:t>0</a:t>
            </a:r>
            <a:r>
              <a:rPr lang="en-US" sz="1800" dirty="0" smtClean="0"/>
              <a:t> = the base (e.g., fixed for a robot arm)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[DH2] </a:t>
            </a:r>
            <a:r>
              <a:rPr lang="en-US" sz="1800" dirty="0" smtClean="0"/>
              <a:t>To associate numbers </a:t>
            </a:r>
            <a:r>
              <a:rPr lang="en-US" sz="1800" b="1" dirty="0" smtClean="0">
                <a:solidFill>
                  <a:srgbClr val="C00000"/>
                </a:solidFill>
              </a:rPr>
              <a:t>to</a:t>
            </a:r>
            <a:r>
              <a:rPr lang="en-US" sz="1800" b="1" i="1" dirty="0" smtClean="0">
                <a:solidFill>
                  <a:srgbClr val="C00000"/>
                </a:solidFill>
              </a:rPr>
              <a:t> joints</a:t>
            </a:r>
            <a:r>
              <a:rPr lang="en-US" sz="1800" dirty="0" smtClean="0"/>
              <a:t>, starting with joint </a:t>
            </a:r>
            <a:r>
              <a:rPr lang="en-US" sz="1800" b="1" dirty="0" smtClean="0"/>
              <a:t>1</a:t>
            </a:r>
            <a:r>
              <a:rPr lang="en-US" sz="1800" dirty="0" smtClean="0"/>
              <a:t> (first degree of freedom), and finishing in joint </a:t>
            </a:r>
            <a:r>
              <a:rPr lang="en-US" sz="1800" b="1" dirty="0" smtClean="0"/>
              <a:t>n</a:t>
            </a:r>
            <a:r>
              <a:rPr lang="en-US" sz="18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[DH3]</a:t>
            </a:r>
            <a:r>
              <a:rPr lang="en-US" sz="1800" dirty="0" smtClean="0"/>
              <a:t> To establish the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for every joint. Rotational: its own rotation axis; prismatic: the axis in the direction in which the translational motion takes place.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[DH4]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0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: to place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. E.g.,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0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1</a:t>
            </a:r>
            <a:r>
              <a:rPr lang="en-US" sz="1800" dirty="0" smtClean="0"/>
              <a:t>… and finally,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n-1</a:t>
            </a:r>
            <a:r>
              <a:rPr lang="en-US" sz="1800" dirty="0" smtClean="0"/>
              <a:t> 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n</a:t>
            </a:r>
            <a:r>
              <a:rPr lang="en-US" sz="18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[DH5]</a:t>
            </a:r>
            <a:r>
              <a:rPr lang="en-US" sz="1800" dirty="0" smtClean="0"/>
              <a:t>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 of the base reference frame at any position on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, and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, </a:t>
            </a:r>
            <a:r>
              <a:rPr lang="en-US" sz="1800" b="1" dirty="0" smtClean="0"/>
              <a:t>y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 as desired (freedom, simplicity!).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[DH6]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1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,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(origin of frame </a:t>
            </a:r>
            <a:r>
              <a:rPr lang="en-US" sz="1800" b="1" dirty="0" smtClean="0"/>
              <a:t>S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link </a:t>
            </a:r>
            <a:r>
              <a:rPr lang="en-US" sz="1800" b="1" dirty="0" err="1" smtClean="0"/>
              <a:t>i</a:t>
            </a:r>
            <a:r>
              <a:rPr lang="en-US" sz="1800" dirty="0" err="1" smtClean="0"/>
              <a:t>-th</a:t>
            </a:r>
            <a:r>
              <a:rPr lang="en-US" sz="1800" dirty="0" smtClean="0"/>
              <a:t>) at the intersection of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with the perpendicular line </a:t>
            </a:r>
            <a:r>
              <a:rPr lang="en-US" sz="1800" dirty="0"/>
              <a:t>common </a:t>
            </a:r>
            <a:r>
              <a:rPr lang="en-US" sz="1800" dirty="0" smtClean="0"/>
              <a:t>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(i.e.,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,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).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If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b="1" dirty="0" smtClean="0"/>
              <a:t>,</a:t>
            </a:r>
            <a:r>
              <a:rPr lang="en-US" sz="1800" dirty="0" smtClean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intersect =&gt; at the intersection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If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parallel  =&gt; anywhere on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[DH7] </a:t>
            </a:r>
            <a:r>
              <a:rPr lang="es-ES" sz="1800" dirty="0" smtClean="0"/>
              <a:t>To place </a:t>
            </a:r>
            <a:r>
              <a:rPr lang="es-ES" sz="1800" b="1" dirty="0" smtClean="0"/>
              <a:t>x</a:t>
            </a:r>
            <a:r>
              <a:rPr lang="es-ES" sz="1800" b="1" baseline="-25000" dirty="0" smtClean="0"/>
              <a:t>i</a:t>
            </a:r>
            <a:r>
              <a:rPr lang="es-ES" sz="1800" dirty="0" smtClean="0"/>
              <a:t> </a:t>
            </a:r>
            <a:r>
              <a:rPr lang="es-ES" sz="1800" dirty="0" err="1" smtClean="0"/>
              <a:t>on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n-US" sz="1800" dirty="0"/>
              <a:t>perpendicular line common to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.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goes in the direction from </a:t>
            </a:r>
            <a:r>
              <a:rPr lang="en-US" sz="1800" dirty="0"/>
              <a:t>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dirty="0"/>
              <a:t> and </a:t>
            </a:r>
            <a:r>
              <a:rPr lang="en-US" sz="1800" b="1" dirty="0" err="1"/>
              <a:t>z</a:t>
            </a:r>
            <a:r>
              <a:rPr lang="en-US" sz="1800" b="1" baseline="-25000" dirty="0" err="1"/>
              <a:t>i</a:t>
            </a:r>
            <a:r>
              <a:rPr lang="en-US" sz="18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/>
              <a:t>[</a:t>
            </a:r>
            <a:r>
              <a:rPr lang="es-ES" sz="1800" b="1" dirty="0" smtClean="0"/>
              <a:t>DH8] </a:t>
            </a:r>
            <a:r>
              <a:rPr lang="es-ES" sz="1800" dirty="0"/>
              <a:t>To place </a:t>
            </a:r>
            <a:r>
              <a:rPr lang="es-ES" sz="1800" b="1" dirty="0" err="1" smtClean="0"/>
              <a:t>y</a:t>
            </a:r>
            <a:r>
              <a:rPr lang="es-ES" sz="1800" b="1" baseline="-25000" dirty="0" err="1" smtClean="0"/>
              <a:t>i</a:t>
            </a:r>
            <a:r>
              <a:rPr lang="es-ES" sz="1800" dirty="0" smtClean="0"/>
              <a:t> so </a:t>
            </a:r>
            <a:r>
              <a:rPr lang="en-US" sz="1800" dirty="0" smtClean="0"/>
              <a:t>that it constitutes a reference frame (given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).</a:t>
            </a:r>
            <a:endParaRPr lang="en-US" sz="18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800" b="1" dirty="0" smtClean="0"/>
              <a:t>[DH9] </a:t>
            </a:r>
            <a:r>
              <a:rPr lang="en-US" sz="1800" dirty="0" smtClean="0"/>
              <a:t>Finally, to place the last ref. frame (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n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x</a:t>
            </a:r>
            <a:r>
              <a:rPr lang="en-US" sz="1800" b="1" baseline="-25000" dirty="0" err="1" smtClean="0"/>
              <a:t>n</a:t>
            </a:r>
            <a:r>
              <a:rPr lang="en-US" sz="1800" dirty="0" err="1" smtClean="0"/>
              <a:t>,</a:t>
            </a:r>
            <a:r>
              <a:rPr lang="en-US" sz="1800" b="1" dirty="0" err="1" smtClean="0"/>
              <a:t>y</a:t>
            </a:r>
            <a:r>
              <a:rPr lang="en-US" sz="1800" b="1" baseline="-25000" dirty="0" err="1" smtClean="0"/>
              <a:t>n</a:t>
            </a:r>
            <a:r>
              <a:rPr lang="en-US" sz="1800" dirty="0" smtClean="0"/>
              <a:t>). Origin at the end-effector, axis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n</a:t>
            </a:r>
            <a:r>
              <a:rPr lang="en-US" sz="1800" dirty="0" smtClean="0"/>
              <a:t> parallel 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n-1</a:t>
            </a:r>
            <a:r>
              <a:rPr lang="en-US" sz="1800" dirty="0" smtClean="0"/>
              <a:t>, and freedom for the other axis.</a:t>
            </a:r>
            <a:endParaRPr lang="en-US" sz="1800" b="1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301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12307"/>
              </p:ext>
            </p:extLst>
          </p:nvPr>
        </p:nvGraphicFramePr>
        <p:xfrm>
          <a:off x="5361371" y="4219027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1315788" y="1751328"/>
            <a:ext cx="1628497" cy="2733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106998" y="4865433"/>
            <a:ext cx="3748745" cy="504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729370" y="4917871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q2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64737" y="1006428"/>
            <a:ext cx="1162016" cy="89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423972" y="106097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988320" y="4910812"/>
            <a:ext cx="6474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90º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612204" y="105715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975955" y="4933372"/>
            <a:ext cx="68454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90º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828847" y="1052131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7407974" y="4910812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3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94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88461"/>
              </p:ext>
            </p:extLst>
          </p:nvPr>
        </p:nvGraphicFramePr>
        <p:xfrm>
          <a:off x="5361371" y="4219027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 rot="416729">
            <a:off x="1486675" y="2090244"/>
            <a:ext cx="3353234" cy="127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106997" y="5289651"/>
            <a:ext cx="3748745" cy="504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729369" y="5332770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q3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64737" y="1006428"/>
            <a:ext cx="1162016" cy="89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423972" y="106097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344430" y="5315191"/>
            <a:ext cx="5729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612204" y="105715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036946" y="5315191"/>
            <a:ext cx="4370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828847" y="1052131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6057528" y="5332770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3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3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736074" y="1549012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64428"/>
              </p:ext>
            </p:extLst>
          </p:nvPr>
        </p:nvGraphicFramePr>
        <p:xfrm>
          <a:off x="5361371" y="4219027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 rot="1655537">
            <a:off x="3663330" y="2673888"/>
            <a:ext cx="2298731" cy="1277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5183175" y="5614432"/>
            <a:ext cx="3748745" cy="504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741760" y="5683513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l4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264737" y="1006428"/>
            <a:ext cx="1162016" cy="89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423972" y="106097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7350625" y="5670510"/>
            <a:ext cx="5729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612204" y="1057156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015675" y="5672022"/>
            <a:ext cx="4370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828847" y="1052131"/>
            <a:ext cx="1267113" cy="87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6066228" y="5683513"/>
            <a:ext cx="504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q4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3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6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468313" y="2040497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25245"/>
              </p:ext>
            </p:extLst>
          </p:nvPr>
        </p:nvGraphicFramePr>
        <p:xfrm>
          <a:off x="5709713" y="4424194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49" y="2460976"/>
            <a:ext cx="3550526" cy="12857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3" name="8 Rectángulo"/>
          <p:cNvSpPr/>
          <p:nvPr/>
        </p:nvSpPr>
        <p:spPr>
          <a:xfrm>
            <a:off x="790731" y="1621528"/>
            <a:ext cx="264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&gt;&gt; </a:t>
            </a:r>
            <a:r>
              <a:rPr lang="es-ES" sz="1800" b="1" dirty="0" err="1" smtClean="0">
                <a:latin typeface="Aviano Sans Light" charset="0"/>
              </a:rPr>
              <a:t>Transform</a:t>
            </a:r>
            <a:r>
              <a:rPr lang="es-ES" sz="1800" b="1" dirty="0" smtClean="0">
                <a:latin typeface="Aviano Sans Light" charset="0"/>
              </a:rPr>
              <a:t> matrices</a:t>
            </a:r>
            <a:endParaRPr lang="en-US" sz="1800" dirty="0"/>
          </a:p>
        </p:txBody>
      </p:sp>
      <p:sp>
        <p:nvSpPr>
          <p:cNvPr id="24" name="Elipse 23"/>
          <p:cNvSpPr/>
          <p:nvPr/>
        </p:nvSpPr>
        <p:spPr>
          <a:xfrm>
            <a:off x="4974006" y="4030422"/>
            <a:ext cx="4711413" cy="2420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4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468313" y="2040497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89532"/>
              </p:ext>
            </p:extLst>
          </p:nvPr>
        </p:nvGraphicFramePr>
        <p:xfrm>
          <a:off x="5709713" y="4424194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q1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q2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49" y="2460976"/>
            <a:ext cx="3550526" cy="12857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8 Rectángulo"/>
          <p:cNvSpPr/>
          <p:nvPr/>
        </p:nvSpPr>
        <p:spPr>
          <a:xfrm>
            <a:off x="790731" y="1621528"/>
            <a:ext cx="264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&gt;&gt; </a:t>
            </a:r>
            <a:r>
              <a:rPr lang="es-ES" sz="1800" b="1" dirty="0" err="1" smtClean="0">
                <a:latin typeface="Aviano Sans Light" charset="0"/>
              </a:rPr>
              <a:t>Transform</a:t>
            </a:r>
            <a:r>
              <a:rPr lang="es-ES" sz="1800" b="1" dirty="0" smtClean="0">
                <a:latin typeface="Aviano Sans Light" charset="0"/>
              </a:rPr>
              <a:t> matrices</a:t>
            </a:r>
            <a:endParaRPr lang="en-US" sz="1800" dirty="0"/>
          </a:p>
        </p:txBody>
      </p:sp>
      <p:sp>
        <p:nvSpPr>
          <p:cNvPr id="14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5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468313" y="2040497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709713" y="4424194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q1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q2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49" y="2460976"/>
            <a:ext cx="3550526" cy="12857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Elipse 23"/>
          <p:cNvSpPr/>
          <p:nvPr/>
        </p:nvSpPr>
        <p:spPr>
          <a:xfrm>
            <a:off x="6241143" y="4688114"/>
            <a:ext cx="870857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6110514" y="2047138"/>
            <a:ext cx="2307772" cy="1363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8 Rectángulo"/>
          <p:cNvSpPr/>
          <p:nvPr/>
        </p:nvSpPr>
        <p:spPr>
          <a:xfrm>
            <a:off x="790731" y="1621528"/>
            <a:ext cx="264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&gt;&gt; </a:t>
            </a:r>
            <a:r>
              <a:rPr lang="es-ES" sz="1800" b="1" dirty="0" err="1" smtClean="0">
                <a:latin typeface="Aviano Sans Light" charset="0"/>
              </a:rPr>
              <a:t>Transform</a:t>
            </a:r>
            <a:r>
              <a:rPr lang="es-ES" sz="1800" b="1" dirty="0" smtClean="0">
                <a:latin typeface="Aviano Sans Light" charset="0"/>
              </a:rPr>
              <a:t> matrices</a:t>
            </a:r>
            <a:endParaRPr lang="en-US" sz="1800" dirty="0"/>
          </a:p>
        </p:txBody>
      </p:sp>
      <p:sp>
        <p:nvSpPr>
          <p:cNvPr id="16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97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t="18897" r="34499"/>
          <a:stretch/>
        </p:blipFill>
        <p:spPr>
          <a:xfrm>
            <a:off x="468313" y="2040497"/>
            <a:ext cx="5527496" cy="38695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18068"/>
          <a:stretch/>
        </p:blipFill>
        <p:spPr>
          <a:xfrm>
            <a:off x="3568905" y="1196869"/>
            <a:ext cx="5498646" cy="543371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5709713" y="4424194"/>
          <a:ext cx="3240000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26033734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9440543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768820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014577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19125343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θ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ai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s-ES" dirty="0" smtClean="0"/>
                        <a:t>i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0413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1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q1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5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2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q2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90º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476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3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7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4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05951"/>
                  </a:ext>
                </a:extLst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449" y="2460976"/>
            <a:ext cx="3550526" cy="12857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4" name="Elipse 23"/>
          <p:cNvSpPr/>
          <p:nvPr/>
        </p:nvSpPr>
        <p:spPr>
          <a:xfrm>
            <a:off x="6894283" y="5062822"/>
            <a:ext cx="870857" cy="551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8466138" y="2932773"/>
            <a:ext cx="483575" cy="623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8 Rectángulo"/>
          <p:cNvSpPr/>
          <p:nvPr/>
        </p:nvSpPr>
        <p:spPr>
          <a:xfrm>
            <a:off x="790731" y="1621528"/>
            <a:ext cx="264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&gt;&gt; </a:t>
            </a:r>
            <a:r>
              <a:rPr lang="es-ES" sz="1800" b="1" dirty="0" err="1" smtClean="0">
                <a:latin typeface="Aviano Sans Light" charset="0"/>
              </a:rPr>
              <a:t>Transform</a:t>
            </a:r>
            <a:r>
              <a:rPr lang="es-ES" sz="1800" b="1" dirty="0" smtClean="0">
                <a:latin typeface="Aviano Sans Light" charset="0"/>
              </a:rPr>
              <a:t> matrices</a:t>
            </a:r>
            <a:endParaRPr lang="en-US" sz="1800" dirty="0"/>
          </a:p>
        </p:txBody>
      </p:sp>
      <p:sp>
        <p:nvSpPr>
          <p:cNvPr id="16" name="8 Rectángulo"/>
          <p:cNvSpPr/>
          <p:nvPr/>
        </p:nvSpPr>
        <p:spPr>
          <a:xfrm>
            <a:off x="736074" y="902681"/>
            <a:ext cx="6190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latin typeface="Aviano Sans Light" charset="0"/>
              </a:rPr>
              <a:t>Reference </a:t>
            </a:r>
            <a:r>
              <a:rPr lang="es-ES" sz="1800" b="1" dirty="0" err="1" smtClean="0">
                <a:latin typeface="Aviano Sans Light" charset="0"/>
              </a:rPr>
              <a:t>frames</a:t>
            </a:r>
            <a:endParaRPr lang="es-ES" sz="1800" b="1" dirty="0" smtClean="0">
              <a:latin typeface="Aviano Sans Light" charset="0"/>
            </a:endParaRPr>
          </a:p>
          <a:p>
            <a:r>
              <a:rPr lang="es-ES" sz="1800" b="1" dirty="0" smtClean="0">
                <a:latin typeface="Aviano Sans Light" charset="0"/>
              </a:rPr>
              <a:t>&gt;&gt; D-H </a:t>
            </a:r>
            <a:r>
              <a:rPr lang="es-ES" sz="1800" b="1" dirty="0" err="1" smtClean="0">
                <a:latin typeface="Aviano Sans Light" charset="0"/>
              </a:rPr>
              <a:t>Table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201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8 Rectángulo"/>
          <p:cNvSpPr/>
          <p:nvPr/>
        </p:nvSpPr>
        <p:spPr>
          <a:xfrm>
            <a:off x="667062" y="149331"/>
            <a:ext cx="6992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viano Sans Light" charset="0"/>
              </a:rPr>
              <a:t>Other training examples  (solved, not detailed)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81" y="761333"/>
            <a:ext cx="4397458" cy="56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76" y="299105"/>
            <a:ext cx="3131321" cy="40248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47" y="411881"/>
            <a:ext cx="3623495" cy="54243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560" y="4541632"/>
            <a:ext cx="4571625" cy="18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9" y="197988"/>
            <a:ext cx="8259665" cy="5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5" name="CuadroTexto 4"/>
          <p:cNvSpPr txBox="1"/>
          <p:nvPr/>
        </p:nvSpPr>
        <p:spPr>
          <a:xfrm>
            <a:off x="638630" y="340999"/>
            <a:ext cx="85053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When we are done, did everything go fine</a:t>
            </a:r>
            <a:r>
              <a:rPr lang="es-ES" b="1" dirty="0" smtClean="0"/>
              <a:t>?</a:t>
            </a:r>
            <a:endParaRPr lang="en-US" b="1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Check at the same time as you obtain parameters</a:t>
            </a:r>
            <a:r>
              <a:rPr lang="es-ES" sz="1800" dirty="0" smtClean="0"/>
              <a:t> </a:t>
            </a:r>
            <a:endParaRPr lang="en-US" sz="1800" dirty="0" smtClean="0"/>
          </a:p>
        </p:txBody>
      </p:sp>
      <p:graphicFrame>
        <p:nvGraphicFramePr>
          <p:cNvPr id="7" name="Object 1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05876"/>
              </p:ext>
            </p:extLst>
          </p:nvPr>
        </p:nvGraphicFramePr>
        <p:xfrm>
          <a:off x="657611" y="3447698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cuación" r:id="rId4" imgW="228600" imgH="228600" progId="Equation.3">
                  <p:embed/>
                </p:oleObj>
              </mc:Choice>
              <mc:Fallback>
                <p:oleObj name="Ecuación" r:id="rId4" imgW="228600" imgH="228600" progId="Equation.3">
                  <p:embed/>
                  <p:pic>
                    <p:nvPicPr>
                      <p:cNvPr id="9221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11" y="3447698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14863"/>
              </p:ext>
            </p:extLst>
          </p:nvPr>
        </p:nvGraphicFramePr>
        <p:xfrm>
          <a:off x="597287" y="4314036"/>
          <a:ext cx="461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cuación" r:id="rId6" imgW="241300" imgH="228600" progId="Equation.3">
                  <p:embed/>
                </p:oleObj>
              </mc:Choice>
              <mc:Fallback>
                <p:oleObj name="Ecuación" r:id="rId6" imgW="241300" imgH="228600" progId="Equation.3">
                  <p:embed/>
                  <p:pic>
                    <p:nvPicPr>
                      <p:cNvPr id="9222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87" y="4314036"/>
                        <a:ext cx="461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98293"/>
              </p:ext>
            </p:extLst>
          </p:nvPr>
        </p:nvGraphicFramePr>
        <p:xfrm>
          <a:off x="670493" y="2930771"/>
          <a:ext cx="4397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cuación" r:id="rId8" imgW="228600" imgH="228600" progId="Equation.3">
                  <p:embed/>
                </p:oleObj>
              </mc:Choice>
              <mc:Fallback>
                <p:oleObj name="Ecuación" r:id="rId8" imgW="228600" imgH="228600" progId="Equation.3">
                  <p:embed/>
                  <p:pic>
                    <p:nvPicPr>
                      <p:cNvPr id="9223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93" y="2930771"/>
                        <a:ext cx="4397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13137"/>
              </p:ext>
            </p:extLst>
          </p:nvPr>
        </p:nvGraphicFramePr>
        <p:xfrm>
          <a:off x="648494" y="2370810"/>
          <a:ext cx="4429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cuación" r:id="rId10" imgW="215806" imgH="228501" progId="Equation.3">
                  <p:embed/>
                </p:oleObj>
              </mc:Choice>
              <mc:Fallback>
                <p:oleObj name="Ecuación" r:id="rId10" imgW="215806" imgH="228501" progId="Equation.3">
                  <p:embed/>
                  <p:pic>
                    <p:nvPicPr>
                      <p:cNvPr id="9224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4" y="2370810"/>
                        <a:ext cx="4429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05517"/>
              </p:ext>
            </p:extLst>
          </p:nvPr>
        </p:nvGraphicFramePr>
        <p:xfrm>
          <a:off x="1736854" y="1273174"/>
          <a:ext cx="50577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cuación" r:id="rId12" imgW="3302000" imgH="241300" progId="Equation.3">
                  <p:embed/>
                </p:oleObj>
              </mc:Choice>
              <mc:Fallback>
                <p:oleObj name="Ecuación" r:id="rId12" imgW="3302000" imgH="241300" progId="Equation.3">
                  <p:embed/>
                  <p:pic>
                    <p:nvPicPr>
                      <p:cNvPr id="9230" name="Object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54" y="1273174"/>
                        <a:ext cx="50577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1281465" y="2385322"/>
            <a:ext cx="732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Rotation around </a:t>
            </a:r>
            <a:r>
              <a:rPr lang="en-US" altLang="es-ES" sz="1800" b="1" kern="0" dirty="0" smtClean="0"/>
              <a:t>z</a:t>
            </a:r>
            <a:r>
              <a:rPr lang="en-US" altLang="es-ES" sz="1800" b="1" kern="0" baseline="-25000" dirty="0" smtClean="0"/>
              <a:t>i-1</a:t>
            </a:r>
            <a:r>
              <a:rPr lang="en-US" altLang="es-ES" sz="1800" kern="0" dirty="0" smtClean="0"/>
              <a:t> to make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i-1</a:t>
            </a:r>
            <a:r>
              <a:rPr lang="en-US" altLang="es-ES" sz="1800" kern="0" dirty="0" smtClean="0"/>
              <a:t> and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</a:t>
            </a:r>
            <a:r>
              <a:rPr lang="en-US" altLang="es-ES" sz="1800" b="1" kern="0" dirty="0" smtClean="0"/>
              <a:t> </a:t>
            </a:r>
            <a:r>
              <a:rPr lang="en-US" altLang="es-ES" sz="1800" kern="0" dirty="0" smtClean="0"/>
              <a:t>parallel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281465" y="2930771"/>
            <a:ext cx="7325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Translation on </a:t>
            </a:r>
            <a:r>
              <a:rPr lang="en-US" altLang="es-ES" sz="2000" b="1" kern="0" dirty="0" smtClean="0"/>
              <a:t>z</a:t>
            </a:r>
            <a:r>
              <a:rPr lang="en-US" altLang="es-ES" sz="2000" b="1" kern="0" baseline="-25000" dirty="0" smtClean="0"/>
              <a:t>i-1</a:t>
            </a:r>
            <a:endParaRPr lang="en-US" altLang="es-ES" sz="2000" kern="0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1281465" y="3447221"/>
            <a:ext cx="73255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Translation on the current </a:t>
            </a:r>
            <a:r>
              <a:rPr lang="en-US" altLang="es-ES" sz="2000" b="1" kern="0" dirty="0" smtClean="0"/>
              <a:t>x</a:t>
            </a:r>
            <a:r>
              <a:rPr lang="en-US" altLang="es-ES" sz="2000" b="1" kern="0" baseline="-25000" dirty="0" smtClean="0"/>
              <a:t>i-1 </a:t>
            </a:r>
            <a:r>
              <a:rPr lang="en-US" altLang="es-ES" sz="1800" kern="0" dirty="0" smtClean="0"/>
              <a:t>(that, due the previous steps, is parallel to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</a:t>
            </a:r>
            <a:r>
              <a:rPr lang="en-US" altLang="es-ES" sz="1800" kern="0" dirty="0" smtClean="0"/>
              <a:t>). After these two translations, the origin should match </a:t>
            </a:r>
            <a:r>
              <a:rPr lang="en-US" altLang="es-ES" sz="1800" b="1" kern="0" dirty="0" smtClean="0"/>
              <a:t>O</a:t>
            </a:r>
            <a:r>
              <a:rPr lang="en-US" altLang="es-ES" sz="1800" b="1" kern="0" baseline="-25000" dirty="0" smtClean="0"/>
              <a:t>i</a:t>
            </a:r>
            <a:r>
              <a:rPr lang="en-US" altLang="es-ES" sz="1800" kern="0" dirty="0" smtClean="0"/>
              <a:t>, and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i-1</a:t>
            </a:r>
            <a:r>
              <a:rPr lang="en-US" altLang="es-ES" sz="1800" kern="0" dirty="0" smtClean="0"/>
              <a:t> and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</a:t>
            </a:r>
            <a:r>
              <a:rPr lang="en-US" altLang="es-ES" sz="1800" kern="0" dirty="0" smtClean="0"/>
              <a:t> should be already equal.</a:t>
            </a:r>
            <a:endParaRPr lang="en-US" altLang="es-ES" sz="2000" kern="0" dirty="0" smtClean="0"/>
          </a:p>
        </p:txBody>
      </p:sp>
      <p:sp>
        <p:nvSpPr>
          <p:cNvPr id="16" name="Rectángulo 15"/>
          <p:cNvSpPr/>
          <p:nvPr/>
        </p:nvSpPr>
        <p:spPr>
          <a:xfrm>
            <a:off x="1281465" y="4401328"/>
            <a:ext cx="732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Final rotation on the current </a:t>
            </a:r>
            <a:r>
              <a:rPr lang="en-US" altLang="es-ES" sz="1800" b="1" kern="0" dirty="0" smtClean="0"/>
              <a:t>x</a:t>
            </a:r>
            <a:r>
              <a:rPr lang="en-US" altLang="es-ES" sz="1800" b="1" kern="0" baseline="-25000" dirty="0" smtClean="0"/>
              <a:t>i-1</a:t>
            </a:r>
            <a:r>
              <a:rPr lang="en-US" altLang="es-ES" sz="1800" kern="0" dirty="0" smtClean="0"/>
              <a:t> to make the current reference frame equal to the </a:t>
            </a:r>
            <a:r>
              <a:rPr lang="en-US" altLang="es-ES" sz="1800" b="1" kern="0" dirty="0" err="1" smtClean="0"/>
              <a:t>i</a:t>
            </a:r>
            <a:r>
              <a:rPr lang="en-US" altLang="es-ES" sz="1800" kern="0" dirty="0" err="1" smtClean="0"/>
              <a:t>-th</a:t>
            </a:r>
            <a:r>
              <a:rPr lang="en-US" altLang="es-ES" sz="1800" kern="0" dirty="0" smtClean="0"/>
              <a:t> frame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97287" y="1652164"/>
            <a:ext cx="800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To place a ref. frame at the </a:t>
            </a:r>
            <a:r>
              <a:rPr lang="en-US" altLang="es-ES" sz="1800" b="1" kern="0" dirty="0" smtClean="0"/>
              <a:t>(i-1)-</a:t>
            </a:r>
            <a:r>
              <a:rPr lang="en-US" altLang="es-ES" sz="1800" kern="0" dirty="0" err="1" smtClean="0"/>
              <a:t>th</a:t>
            </a:r>
            <a:r>
              <a:rPr lang="en-US" altLang="es-ES" sz="1800" kern="0" dirty="0" smtClean="0"/>
              <a:t> frame + manipulate it to make it equal to the </a:t>
            </a:r>
            <a:r>
              <a:rPr lang="en-US" altLang="es-ES" sz="1800" b="1" kern="0" dirty="0" err="1" smtClean="0"/>
              <a:t>i</a:t>
            </a:r>
            <a:r>
              <a:rPr lang="en-US" altLang="es-ES" sz="1800" kern="0" dirty="0" err="1" smtClean="0"/>
              <a:t>-th</a:t>
            </a:r>
            <a:r>
              <a:rPr lang="en-US" altLang="es-ES" sz="1800" kern="0" dirty="0" smtClean="0"/>
              <a:t> frame: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34341" y="5366555"/>
            <a:ext cx="732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1800" kern="0" dirty="0" smtClean="0"/>
              <a:t>Not equal? … Something went wrong!</a:t>
            </a:r>
          </a:p>
        </p:txBody>
      </p:sp>
    </p:spTree>
    <p:extLst>
      <p:ext uri="{BB962C8B-B14F-4D97-AF65-F5344CB8AC3E}">
        <p14:creationId xmlns:p14="http://schemas.microsoft.com/office/powerpoint/2010/main" val="112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9" y="580573"/>
            <a:ext cx="8376489" cy="52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5" y="667832"/>
            <a:ext cx="8451837" cy="55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55" y="1505222"/>
            <a:ext cx="4817265" cy="3240000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" name="8 Rectángulo"/>
          <p:cNvSpPr/>
          <p:nvPr/>
        </p:nvSpPr>
        <p:spPr>
          <a:xfrm>
            <a:off x="667062" y="149331"/>
            <a:ext cx="699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solved</a:t>
            </a:r>
            <a:r>
              <a:rPr lang="es-ES" dirty="0" smtClean="0"/>
              <a:t> </a:t>
            </a:r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later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24" y="805042"/>
            <a:ext cx="3700323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9" y="872094"/>
            <a:ext cx="7732294" cy="5200592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9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9" y="1228152"/>
            <a:ext cx="7202904" cy="4844534"/>
          </a:xfrm>
          <a:prstGeom prst="rect">
            <a:avLst/>
          </a:prstGeom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282814" y="3688962"/>
            <a:ext cx="252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911581" y="5117476"/>
            <a:ext cx="252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346642" y="2718932"/>
            <a:ext cx="252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14999" y="3235295"/>
            <a:ext cx="252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338071" y="3235295"/>
            <a:ext cx="2520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53471" y="217714"/>
            <a:ext cx="85053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[DH1]</a:t>
            </a:r>
            <a:r>
              <a:rPr lang="en-US" sz="1800" dirty="0" smtClean="0"/>
              <a:t> To label </a:t>
            </a:r>
            <a:r>
              <a:rPr lang="en-US" sz="1800" b="1" i="1" dirty="0" smtClean="0">
                <a:solidFill>
                  <a:srgbClr val="C00000"/>
                </a:solidFill>
              </a:rPr>
              <a:t>links</a:t>
            </a:r>
            <a:r>
              <a:rPr lang="en-US" sz="1800" dirty="0" smtClean="0"/>
              <a:t>, starting with </a:t>
            </a:r>
            <a:r>
              <a:rPr lang="en-US" sz="1800" b="1" dirty="0" smtClean="0"/>
              <a:t>1</a:t>
            </a:r>
            <a:r>
              <a:rPr lang="en-US" sz="1800" dirty="0" smtClean="0"/>
              <a:t> (first mobile link) until </a:t>
            </a:r>
            <a:r>
              <a:rPr lang="en-US" sz="1800" b="1" dirty="0" smtClean="0"/>
              <a:t>n</a:t>
            </a:r>
            <a:r>
              <a:rPr lang="en-US" sz="1800" dirty="0" smtClean="0"/>
              <a:t> (last mobile </a:t>
            </a:r>
            <a:r>
              <a:rPr lang="en-US" sz="1800" i="1" dirty="0" smtClean="0"/>
              <a:t>link</a:t>
            </a:r>
            <a:r>
              <a:rPr lang="en-US" sz="1800" dirty="0" smtClean="0"/>
              <a:t>). Link </a:t>
            </a:r>
            <a:r>
              <a:rPr lang="en-US" sz="1800" b="1" dirty="0" smtClean="0"/>
              <a:t>0</a:t>
            </a:r>
            <a:r>
              <a:rPr lang="en-US" sz="1800" dirty="0" smtClean="0"/>
              <a:t> = the base (e.g., fixed for a robot arm)</a:t>
            </a:r>
          </a:p>
        </p:txBody>
      </p:sp>
    </p:spTree>
    <p:extLst>
      <p:ext uri="{BB962C8B-B14F-4D97-AF65-F5344CB8AC3E}">
        <p14:creationId xmlns:p14="http://schemas.microsoft.com/office/powerpoint/2010/main" val="31937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898359" y="1387809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J1, J2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J3, J4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424983" y="4986251"/>
            <a:ext cx="1771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 err="1" smtClean="0">
                <a:solidFill>
                  <a:srgbClr val="FF0000"/>
                </a:solidFill>
              </a:rPr>
              <a:t>Joint</a:t>
            </a:r>
            <a:r>
              <a:rPr lang="es-ES" sz="1400" b="1" dirty="0" smtClean="0">
                <a:solidFill>
                  <a:srgbClr val="FF0000"/>
                </a:solidFill>
              </a:rPr>
              <a:t> 1: </a:t>
            </a:r>
            <a:r>
              <a:rPr lang="es-ES" sz="1400" b="1" dirty="0" err="1" smtClean="0">
                <a:solidFill>
                  <a:srgbClr val="FF0000"/>
                </a:solidFill>
              </a:rPr>
              <a:t>rotary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621278" y="4298014"/>
            <a:ext cx="1771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 err="1" smtClean="0">
                <a:solidFill>
                  <a:srgbClr val="FF0000"/>
                </a:solidFill>
              </a:rPr>
              <a:t>Joint</a:t>
            </a:r>
            <a:r>
              <a:rPr lang="es-ES" sz="1400" b="1" dirty="0" smtClean="0">
                <a:solidFill>
                  <a:srgbClr val="FF0000"/>
                </a:solidFill>
              </a:rPr>
              <a:t> 2: </a:t>
            </a:r>
            <a:r>
              <a:rPr lang="es-ES" sz="1400" b="1" dirty="0" err="1" smtClean="0">
                <a:solidFill>
                  <a:srgbClr val="FF0000"/>
                </a:solidFill>
              </a:rPr>
              <a:t>prismatic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29" name="Conector recto de flecha 28"/>
          <p:cNvCxnSpPr>
            <a:stCxn id="27" idx="1"/>
          </p:cNvCxnSpPr>
          <p:nvPr/>
        </p:nvCxnSpPr>
        <p:spPr>
          <a:xfrm flipH="1">
            <a:off x="3077029" y="5140140"/>
            <a:ext cx="13479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2973599" y="3517754"/>
            <a:ext cx="1665854" cy="934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097998" y="2155127"/>
            <a:ext cx="1771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 err="1">
                <a:solidFill>
                  <a:srgbClr val="FF0000"/>
                </a:solidFill>
              </a:rPr>
              <a:t>J</a:t>
            </a:r>
            <a:r>
              <a:rPr lang="es-ES" sz="1400" b="1" dirty="0" err="1" smtClean="0">
                <a:solidFill>
                  <a:srgbClr val="FF0000"/>
                </a:solidFill>
              </a:rPr>
              <a:t>oint</a:t>
            </a:r>
            <a:r>
              <a:rPr lang="es-ES" sz="1400" b="1" dirty="0" smtClean="0">
                <a:solidFill>
                  <a:srgbClr val="FF0000"/>
                </a:solidFill>
              </a:rPr>
              <a:t> 3: </a:t>
            </a:r>
            <a:r>
              <a:rPr lang="es-ES" sz="1400" b="1" dirty="0" err="1" smtClean="0">
                <a:solidFill>
                  <a:srgbClr val="FF0000"/>
                </a:solidFill>
              </a:rPr>
              <a:t>prismatic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4524471" y="2302750"/>
            <a:ext cx="2573527" cy="61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6993006" y="4481356"/>
            <a:ext cx="17715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 err="1" smtClean="0">
                <a:solidFill>
                  <a:srgbClr val="FF0000"/>
                </a:solidFill>
              </a:rPr>
              <a:t>Joint</a:t>
            </a:r>
            <a:r>
              <a:rPr lang="es-ES" sz="1400" b="1" dirty="0" smtClean="0">
                <a:solidFill>
                  <a:srgbClr val="FF0000"/>
                </a:solidFill>
              </a:rPr>
              <a:t> 4: </a:t>
            </a:r>
            <a:r>
              <a:rPr lang="es-ES" sz="1400" b="1" dirty="0" err="1" smtClean="0">
                <a:solidFill>
                  <a:srgbClr val="FF0000"/>
                </a:solidFill>
              </a:rPr>
              <a:t>rotary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 flipV="1">
            <a:off x="5671371" y="3394952"/>
            <a:ext cx="1321635" cy="1240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553471" y="246742"/>
            <a:ext cx="85053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[DH2] </a:t>
            </a:r>
            <a:r>
              <a:rPr lang="en-US" sz="1800" dirty="0" smtClean="0"/>
              <a:t>To associate numbers </a:t>
            </a:r>
            <a:r>
              <a:rPr lang="en-US" sz="1800" b="1" dirty="0" smtClean="0">
                <a:solidFill>
                  <a:srgbClr val="C00000"/>
                </a:solidFill>
              </a:rPr>
              <a:t>to</a:t>
            </a:r>
            <a:r>
              <a:rPr lang="en-US" sz="1800" b="1" i="1" dirty="0" smtClean="0">
                <a:solidFill>
                  <a:srgbClr val="C00000"/>
                </a:solidFill>
              </a:rPr>
              <a:t> joints</a:t>
            </a:r>
            <a:r>
              <a:rPr lang="en-US" sz="1800" dirty="0" smtClean="0"/>
              <a:t>, starting with joint </a:t>
            </a:r>
            <a:r>
              <a:rPr lang="en-US" sz="1800" b="1" dirty="0" smtClean="0"/>
              <a:t>1</a:t>
            </a:r>
            <a:r>
              <a:rPr lang="en-US" sz="1800" dirty="0" smtClean="0"/>
              <a:t> (first degree of freedom), and finishing in joint </a:t>
            </a:r>
            <a:r>
              <a:rPr lang="en-US" sz="1800" b="1" dirty="0" smtClean="0"/>
              <a:t>n</a:t>
            </a:r>
            <a:r>
              <a:rPr lang="en-US" sz="18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[DH3]</a:t>
            </a:r>
            <a:r>
              <a:rPr lang="en-US" sz="1800" dirty="0" smtClean="0"/>
              <a:t> To establish the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for every joint. Rotational: its own rotation axis; prismatic: the axis in the direction in which the translational motion takes place.</a:t>
            </a:r>
          </a:p>
        </p:txBody>
      </p:sp>
    </p:spTree>
    <p:extLst>
      <p:ext uri="{BB962C8B-B14F-4D97-AF65-F5344CB8AC3E}">
        <p14:creationId xmlns:p14="http://schemas.microsoft.com/office/powerpoint/2010/main" val="18215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3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898359" y="1387809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2859315" y="5351862"/>
            <a:ext cx="14514" cy="543096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3134152" y="5477188"/>
            <a:ext cx="92777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>
                <a:solidFill>
                  <a:srgbClr val="FF0000"/>
                </a:solidFill>
              </a:rPr>
              <a:t>z</a:t>
            </a:r>
            <a:r>
              <a:rPr lang="es-ES" sz="2000" b="1" dirty="0" smtClean="0">
                <a:solidFill>
                  <a:srgbClr val="FF0000"/>
                </a:solidFill>
              </a:rPr>
              <a:t>0, z1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8" y="2503174"/>
            <a:ext cx="10213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>
                <a:solidFill>
                  <a:srgbClr val="FF0000"/>
                </a:solidFill>
              </a:rPr>
              <a:t>z</a:t>
            </a:r>
            <a:r>
              <a:rPr lang="es-ES" sz="2000" b="1" dirty="0" smtClean="0">
                <a:solidFill>
                  <a:srgbClr val="FF0000"/>
                </a:solidFill>
              </a:rPr>
              <a:t>2, z3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x0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68063" y="583223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>
                <a:solidFill>
                  <a:srgbClr val="FF0000"/>
                </a:solidFill>
              </a:rPr>
              <a:t>O</a:t>
            </a:r>
            <a:r>
              <a:rPr lang="es-ES" sz="2000" b="1" dirty="0" smtClean="0">
                <a:solidFill>
                  <a:srgbClr val="FF0000"/>
                </a:solidFill>
              </a:rPr>
              <a:t>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y0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53471" y="290287"/>
            <a:ext cx="8505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[DH4]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0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: to place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. E.g.,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0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1</a:t>
            </a:r>
            <a:r>
              <a:rPr lang="en-US" sz="1800" dirty="0" smtClean="0"/>
              <a:t>… and finally,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n-1</a:t>
            </a:r>
            <a:r>
              <a:rPr lang="en-US" sz="1800" dirty="0" smtClean="0"/>
              <a:t> on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n</a:t>
            </a:r>
            <a:r>
              <a:rPr lang="en-US" sz="18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[DH5]</a:t>
            </a:r>
            <a:r>
              <a:rPr lang="en-US" sz="1800" dirty="0" smtClean="0"/>
              <a:t>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 of the base reference frame at any position on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, and </a:t>
            </a:r>
            <a:r>
              <a:rPr lang="en-US" sz="1800" b="1" dirty="0" smtClean="0"/>
              <a:t>x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, </a:t>
            </a:r>
            <a:r>
              <a:rPr lang="en-US" sz="1800" b="1" dirty="0" smtClean="0"/>
              <a:t>y</a:t>
            </a:r>
            <a:r>
              <a:rPr lang="en-US" sz="1800" b="1" baseline="-25000" dirty="0" smtClean="0"/>
              <a:t>0</a:t>
            </a:r>
            <a:r>
              <a:rPr lang="en-US" sz="1800" dirty="0" smtClean="0"/>
              <a:t> as desired (freedom, simplicity!).</a:t>
            </a:r>
          </a:p>
        </p:txBody>
      </p:sp>
    </p:spTree>
    <p:extLst>
      <p:ext uri="{BB962C8B-B14F-4D97-AF65-F5344CB8AC3E}">
        <p14:creationId xmlns:p14="http://schemas.microsoft.com/office/powerpoint/2010/main" val="1267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1" grpId="0" animBg="1"/>
      <p:bldP spid="42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468313" cy="6870700"/>
          </a:xfrm>
          <a:prstGeom prst="rect">
            <a:avLst/>
          </a:prstGeom>
          <a:gradFill rotWithShape="1">
            <a:gsLst>
              <a:gs pos="0">
                <a:srgbClr val="C13C07"/>
              </a:gs>
              <a:gs pos="100000">
                <a:srgbClr val="6E0000"/>
              </a:gs>
            </a:gsLst>
            <a:lin ang="5400000"/>
          </a:gradFill>
          <a:ln w="9525">
            <a:solidFill>
              <a:srgbClr val="3F4F67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18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68313" y="669925"/>
            <a:ext cx="5924550" cy="6350"/>
          </a:xfrm>
          <a:prstGeom prst="line">
            <a:avLst/>
          </a:prstGeom>
          <a:noFill/>
          <a:ln w="57150">
            <a:solidFill>
              <a:srgbClr val="C13C07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990128" y="1380438"/>
            <a:ext cx="7202904" cy="4844534"/>
            <a:chOff x="898359" y="1228152"/>
            <a:chExt cx="7202904" cy="484453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359" y="1228152"/>
              <a:ext cx="7202904" cy="4844534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2282814" y="368896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1</a:t>
              </a:r>
              <a:endParaRPr lang="es-ES" sz="2000" b="1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911581" y="5117476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/>
                <a:t>0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346642" y="2718932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2</a:t>
              </a:r>
              <a:endParaRPr lang="es-ES" sz="2000" b="1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14999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3</a:t>
              </a:r>
              <a:endParaRPr lang="es-ES" sz="2000" b="1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338071" y="3235295"/>
              <a:ext cx="252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b="1" dirty="0" smtClean="0"/>
                <a:t>4</a:t>
              </a:r>
              <a:endParaRPr lang="es-ES" sz="2000" b="1" dirty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2772229" y="1867406"/>
            <a:ext cx="116114" cy="46262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81283" y="6093543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J1, J2</a:t>
            </a:r>
            <a:endParaRPr lang="es-ES" sz="2000" b="1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1016000" y="2839852"/>
            <a:ext cx="6212114" cy="7009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327439" y="3384017"/>
            <a:ext cx="9173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J3, J4</a:t>
            </a:r>
            <a:endParaRPr lang="es-ES" sz="2000" b="1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2888343" y="5000059"/>
            <a:ext cx="1024520" cy="8948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136982" y="5483343"/>
            <a:ext cx="92777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/>
              <a:t>z</a:t>
            </a:r>
            <a:r>
              <a:rPr lang="es-ES" sz="2000" b="1" dirty="0" smtClean="0"/>
              <a:t>0, z1</a:t>
            </a:r>
            <a:endParaRPr lang="es-E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836763" y="5221523"/>
            <a:ext cx="37066" cy="67343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839119" y="3057325"/>
            <a:ext cx="1031503" cy="10287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3175288" y="2503174"/>
            <a:ext cx="10213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/>
              <a:t>z</a:t>
            </a:r>
            <a:r>
              <a:rPr lang="es-ES" sz="2000" b="1" dirty="0" smtClean="0"/>
              <a:t>2, z3</a:t>
            </a:r>
            <a:endParaRPr lang="es-ES" sz="2000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41093" y="5925168"/>
            <a:ext cx="1750487" cy="1426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962934" y="5877298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x0</a:t>
            </a:r>
            <a:endParaRPr lang="es-ES" sz="20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78507" y="4554701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O1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3964443" y="4660863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/>
              <a:t>y0</a:t>
            </a:r>
            <a:endParaRPr lang="es-ES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2863" y="4383314"/>
            <a:ext cx="20459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i=1: O1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z0,z1 </a:t>
            </a:r>
            <a:r>
              <a:rPr lang="es-ES" sz="1600" dirty="0" err="1" smtClean="0">
                <a:solidFill>
                  <a:srgbClr val="FF0000"/>
                </a:solidFill>
              </a:rPr>
              <a:t>paralel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404088" y="5126731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Freedom</a:t>
            </a:r>
            <a:r>
              <a:rPr lang="es-ES" sz="1600" dirty="0" smtClean="0">
                <a:solidFill>
                  <a:srgbClr val="FF0000"/>
                </a:solidFill>
              </a:rPr>
              <a:t>! </a:t>
            </a:r>
            <a:endParaRPr lang="es-ES" sz="1600" dirty="0">
              <a:solidFill>
                <a:srgbClr val="FF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386515" y="5567276"/>
            <a:ext cx="20347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 err="1" smtClean="0">
                <a:solidFill>
                  <a:srgbClr val="FF0000"/>
                </a:solidFill>
              </a:rPr>
              <a:t>Simplicity</a:t>
            </a:r>
            <a:r>
              <a:rPr lang="es-ES" sz="1600" dirty="0" smtClean="0">
                <a:solidFill>
                  <a:srgbClr val="FF0000"/>
                </a:solidFill>
              </a:rPr>
              <a:t>!</a:t>
            </a:r>
            <a:endParaRPr lang="es-ES" sz="1600" dirty="0">
              <a:solidFill>
                <a:srgbClr val="FF0000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2829932" y="4398445"/>
            <a:ext cx="354" cy="662528"/>
          </a:xfrm>
          <a:prstGeom prst="straightConnector1">
            <a:avLst/>
          </a:prstGeom>
          <a:ln w="762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968099" y="4332895"/>
            <a:ext cx="6271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FF0000"/>
                </a:solidFill>
              </a:rPr>
              <a:t>z1</a:t>
            </a:r>
            <a:endParaRPr lang="es-ES" sz="2000" b="1" dirty="0">
              <a:solidFill>
                <a:srgbClr val="FF0000"/>
              </a:solidFill>
            </a:endParaRPr>
          </a:p>
        </p:txBody>
      </p:sp>
      <p:cxnSp>
        <p:nvCxnSpPr>
          <p:cNvPr id="23" name="Conector recto 22"/>
          <p:cNvCxnSpPr>
            <a:endCxn id="38" idx="2"/>
          </p:cNvCxnSpPr>
          <p:nvPr/>
        </p:nvCxnSpPr>
        <p:spPr>
          <a:xfrm flipH="1">
            <a:off x="3600871" y="5447508"/>
            <a:ext cx="562647" cy="4359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 flipV="1">
            <a:off x="3586357" y="5461083"/>
            <a:ext cx="451094" cy="433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68313" y="272943"/>
            <a:ext cx="850537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 smtClean="0"/>
              <a:t>Denavit-Hartenberg</a:t>
            </a:r>
            <a:r>
              <a:rPr lang="en-US" b="1" dirty="0" smtClean="0"/>
              <a:t> (D-H): Step-by-step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[DH6]</a:t>
            </a:r>
            <a:r>
              <a:rPr lang="en-US" sz="1800" dirty="0" smtClean="0"/>
              <a:t> For </a:t>
            </a:r>
            <a:r>
              <a:rPr lang="en-US" sz="1800" b="1" dirty="0" err="1" smtClean="0"/>
              <a:t>i</a:t>
            </a:r>
            <a:r>
              <a:rPr lang="en-US" sz="1800" dirty="0" smtClean="0"/>
              <a:t>=</a:t>
            </a:r>
            <a:r>
              <a:rPr lang="en-US" sz="1800" b="1" dirty="0" smtClean="0"/>
              <a:t>1</a:t>
            </a:r>
            <a:r>
              <a:rPr lang="en-US" sz="1800" dirty="0" smtClean="0"/>
              <a:t> .. </a:t>
            </a:r>
            <a:r>
              <a:rPr lang="en-US" sz="1800" b="1" dirty="0" smtClean="0"/>
              <a:t>n-1</a:t>
            </a:r>
            <a:r>
              <a:rPr lang="en-US" sz="1800" dirty="0" smtClean="0"/>
              <a:t>, to place </a:t>
            </a:r>
            <a:r>
              <a:rPr lang="en-US" sz="1800" b="1" dirty="0" smtClean="0"/>
              <a:t>O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(origin of frame </a:t>
            </a:r>
            <a:r>
              <a:rPr lang="en-US" sz="1800" b="1" dirty="0" smtClean="0"/>
              <a:t>S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 link </a:t>
            </a:r>
            <a:r>
              <a:rPr lang="en-US" sz="1800" b="1" dirty="0" err="1" smtClean="0"/>
              <a:t>i</a:t>
            </a:r>
            <a:r>
              <a:rPr lang="en-US" sz="1800" dirty="0" err="1" smtClean="0"/>
              <a:t>-th</a:t>
            </a:r>
            <a:r>
              <a:rPr lang="en-US" sz="1800" dirty="0" smtClean="0"/>
              <a:t>) at the intersection of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with the perpendicular line </a:t>
            </a:r>
            <a:r>
              <a:rPr lang="en-US" sz="1800" dirty="0"/>
              <a:t>common </a:t>
            </a:r>
            <a:r>
              <a:rPr lang="en-US" sz="1800" dirty="0" smtClean="0"/>
              <a:t>to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(i.e., axis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</a:t>
            </a:r>
            <a:r>
              <a:rPr lang="en-US" sz="1800" dirty="0" smtClean="0"/>
              <a:t>, </a:t>
            </a:r>
            <a:r>
              <a:rPr lang="en-US" sz="1800" b="1" dirty="0" smtClean="0"/>
              <a:t>J</a:t>
            </a:r>
            <a:r>
              <a:rPr lang="en-US" sz="1800" b="1" baseline="-25000" dirty="0" smtClean="0"/>
              <a:t>i+1</a:t>
            </a:r>
            <a:r>
              <a:rPr lang="en-US" sz="1800" dirty="0" smtClean="0"/>
              <a:t>).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If </a:t>
            </a:r>
            <a:r>
              <a:rPr lang="en-US" sz="1800" b="1" dirty="0" smtClean="0"/>
              <a:t>z</a:t>
            </a:r>
            <a:r>
              <a:rPr lang="en-US" sz="1800" b="1" baseline="-25000" dirty="0" smtClean="0"/>
              <a:t>i-1</a:t>
            </a:r>
            <a:r>
              <a:rPr lang="en-US" sz="1800" b="1" dirty="0" smtClean="0"/>
              <a:t>,</a:t>
            </a:r>
            <a:r>
              <a:rPr lang="en-US" sz="1800" dirty="0" smtClean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intersect =&gt; at the intersection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If </a:t>
            </a:r>
            <a:r>
              <a:rPr lang="en-US" sz="1800" b="1" dirty="0"/>
              <a:t>z</a:t>
            </a:r>
            <a:r>
              <a:rPr lang="en-US" sz="1800" b="1" baseline="-25000" dirty="0"/>
              <a:t>i-1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dirty="0" smtClean="0"/>
              <a:t> parallel  =&gt; anywhere on </a:t>
            </a:r>
            <a:r>
              <a:rPr lang="en-US" sz="1800" b="1" dirty="0" err="1" smtClean="0"/>
              <a:t>z</a:t>
            </a:r>
            <a:r>
              <a:rPr lang="en-US" sz="1800" b="1" baseline="-25000" dirty="0" err="1" smtClean="0"/>
              <a:t>i</a:t>
            </a:r>
            <a:r>
              <a:rPr lang="en-US" sz="1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  <p:bldP spid="31" grpId="0" animBg="1"/>
      <p:bldP spid="33" grpId="0" animBg="1"/>
      <p:bldP spid="37" grpId="0" animBg="1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18713</TotalTime>
  <Words>1422</Words>
  <Application>Microsoft Office PowerPoint</Application>
  <PresentationFormat>Presentación en pantalla (4:3)</PresentationFormat>
  <Paragraphs>457</Paragraphs>
  <Slides>31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Aviano Sans Light</vt:lpstr>
      <vt:lpstr>Modèle par défaut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Evelyne</dc:creator>
  <cp:lastModifiedBy>Usuario de Windows</cp:lastModifiedBy>
  <cp:revision>723</cp:revision>
  <cp:lastPrinted>2012-02-28T14:59:01Z</cp:lastPrinted>
  <dcterms:created xsi:type="dcterms:W3CDTF">2012-08-27T09:10:56Z</dcterms:created>
  <dcterms:modified xsi:type="dcterms:W3CDTF">2021-02-23T18:16:34Z</dcterms:modified>
</cp:coreProperties>
</file>