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2"/>
  </p:notesMasterIdLst>
  <p:handoutMasterIdLst>
    <p:handoutMasterId r:id="rId13"/>
  </p:handoutMasterIdLst>
  <p:sldIdLst>
    <p:sldId id="294" r:id="rId5"/>
    <p:sldId id="295" r:id="rId6"/>
    <p:sldId id="296" r:id="rId7"/>
    <p:sldId id="291" r:id="rId8"/>
    <p:sldId id="256" r:id="rId9"/>
    <p:sldId id="258" r:id="rId10"/>
    <p:sldId id="292" r:id="rId11"/>
  </p:sldIdLst>
  <p:sldSz cx="12192000" cy="6858000"/>
  <p:notesSz cx="6858000" cy="9144000"/>
  <p:embeddedFontLst>
    <p:embeddedFont>
      <p:font typeface="Ericsson Hilda" panose="00000500000000000000" pitchFamily="2" charset="0"/>
      <p:regular r:id="rId14"/>
      <p:bold r:id="rId15"/>
    </p:embeddedFont>
    <p:embeddedFont>
      <p:font typeface="Ericsson Hilda Light" panose="00000400000000000000" pitchFamily="2" charset="0"/>
      <p:regular r:id="rId16"/>
    </p:embeddedFont>
    <p:embeddedFont>
      <p:font typeface="Ericsson Technical Icons" panose="00000500000000000000"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Ferreira B" initials="AB" lastIdx="1" clrIdx="0">
    <p:extLst>
      <p:ext uri="{19B8F6BF-5375-455C-9EA6-DF929625EA0E}">
        <p15:presenceInfo xmlns:p15="http://schemas.microsoft.com/office/powerpoint/2012/main" userId="S::andre.b.ferreira@ericsson.com::525bd7f7-d6d2-450c-8875-2f292a28db5b" providerId="AD"/>
      </p:ext>
    </p:extLst>
  </p:cmAuthor>
  <p:cmAuthor id="2" name="Sonny Wang" initials="SW" lastIdx="1" clrIdx="1">
    <p:extLst>
      <p:ext uri="{19B8F6BF-5375-455C-9EA6-DF929625EA0E}">
        <p15:presenceInfo xmlns:p15="http://schemas.microsoft.com/office/powerpoint/2012/main" userId="S::sonny.wang@ericsson.com::debc8f45-af10-42b5-81c1-77e95eb832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18"/>
    <a:srgbClr val="FFFFFF"/>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7CF5C-B2AC-4C93-A9E0-250FA1310781}" v="7" dt="2019-10-14T04:16:15.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571"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Ferreira B" userId="S::andre.b.ferreira@ericsson.com::525bd7f7-d6d2-450c-8875-2f292a28db5b" providerId="AD" clId="Web-{0B642198-A958-4E47-290A-75030542DB09}"/>
    <pc:docChg chg="modSld">
      <pc:chgData name="Andre Ferreira B" userId="S::andre.b.ferreira@ericsson.com::525bd7f7-d6d2-450c-8875-2f292a28db5b" providerId="AD" clId="Web-{0B642198-A958-4E47-290A-75030542DB09}" dt="2019-10-12T07:23:30.194" v="60" actId="20577"/>
      <pc:docMkLst>
        <pc:docMk/>
      </pc:docMkLst>
      <pc:sldChg chg="modSp addCm">
        <pc:chgData name="Andre Ferreira B" userId="S::andre.b.ferreira@ericsson.com::525bd7f7-d6d2-450c-8875-2f292a28db5b" providerId="AD" clId="Web-{0B642198-A958-4E47-290A-75030542DB09}" dt="2019-10-12T07:23:18.428" v="57" actId="20577"/>
        <pc:sldMkLst>
          <pc:docMk/>
          <pc:sldMk cId="2028364693" sldId="294"/>
        </pc:sldMkLst>
        <pc:spChg chg="mod">
          <ac:chgData name="Andre Ferreira B" userId="S::andre.b.ferreira@ericsson.com::525bd7f7-d6d2-450c-8875-2f292a28db5b" providerId="AD" clId="Web-{0B642198-A958-4E47-290A-75030542DB09}" dt="2019-10-12T07:16:20.305" v="8" actId="20577"/>
          <ac:spMkLst>
            <pc:docMk/>
            <pc:sldMk cId="2028364693" sldId="294"/>
            <ac:spMk id="3" creationId="{53CA694A-534C-41C8-87B8-46149C906AED}"/>
          </ac:spMkLst>
        </pc:spChg>
        <pc:spChg chg="mod">
          <ac:chgData name="Andre Ferreira B" userId="S::andre.b.ferreira@ericsson.com::525bd7f7-d6d2-450c-8875-2f292a28db5b" providerId="AD" clId="Web-{0B642198-A958-4E47-290A-75030542DB09}" dt="2019-10-12T07:23:18.428" v="57" actId="20577"/>
          <ac:spMkLst>
            <pc:docMk/>
            <pc:sldMk cId="2028364693" sldId="294"/>
            <ac:spMk id="4" creationId="{1B8B6B39-DBF1-4FE0-ADC9-F88ED60FC108}"/>
          </ac:spMkLst>
        </pc:spChg>
        <pc:picChg chg="mod">
          <ac:chgData name="Andre Ferreira B" userId="S::andre.b.ferreira@ericsson.com::525bd7f7-d6d2-450c-8875-2f292a28db5b" providerId="AD" clId="Web-{0B642198-A958-4E47-290A-75030542DB09}" dt="2019-10-12T07:16:22.915" v="9" actId="1076"/>
          <ac:picMkLst>
            <pc:docMk/>
            <pc:sldMk cId="2028364693" sldId="294"/>
            <ac:picMk id="5" creationId="{50EF41D7-564D-4D02-9198-D815DFD6368C}"/>
          </ac:picMkLst>
        </pc:picChg>
      </pc:sldChg>
      <pc:sldChg chg="modSp">
        <pc:chgData name="Andre Ferreira B" userId="S::andre.b.ferreira@ericsson.com::525bd7f7-d6d2-450c-8875-2f292a28db5b" providerId="AD" clId="Web-{0B642198-A958-4E47-290A-75030542DB09}" dt="2019-10-12T07:23:30.194" v="60" actId="20577"/>
        <pc:sldMkLst>
          <pc:docMk/>
          <pc:sldMk cId="1832066932" sldId="295"/>
        </pc:sldMkLst>
        <pc:spChg chg="mod">
          <ac:chgData name="Andre Ferreira B" userId="S::andre.b.ferreira@ericsson.com::525bd7f7-d6d2-450c-8875-2f292a28db5b" providerId="AD" clId="Web-{0B642198-A958-4E47-290A-75030542DB09}" dt="2019-10-12T07:23:30.194" v="60" actId="20577"/>
          <ac:spMkLst>
            <pc:docMk/>
            <pc:sldMk cId="1832066932" sldId="295"/>
            <ac:spMk id="3" creationId="{53CA694A-534C-41C8-87B8-46149C906AED}"/>
          </ac:spMkLst>
        </pc:spChg>
      </pc:sldChg>
    </pc:docChg>
  </pc:docChgLst>
  <pc:docChgLst>
    <pc:chgData name="Sonny Wang" userId="debc8f45-af10-42b5-81c1-77e95eb83263" providerId="ADAL" clId="{1BD7CF5C-B2AC-4C93-A9E0-250FA1310781}"/>
    <pc:docChg chg="undo redo custSel addSld delSld modSld">
      <pc:chgData name="Sonny Wang" userId="debc8f45-af10-42b5-81c1-77e95eb83263" providerId="ADAL" clId="{1BD7CF5C-B2AC-4C93-A9E0-250FA1310781}" dt="2019-10-14T04:16:17.608" v="674" actId="20577"/>
      <pc:docMkLst>
        <pc:docMk/>
      </pc:docMkLst>
      <pc:sldChg chg="modSp addCm modCm">
        <pc:chgData name="Sonny Wang" userId="debc8f45-af10-42b5-81c1-77e95eb83263" providerId="ADAL" clId="{1BD7CF5C-B2AC-4C93-A9E0-250FA1310781}" dt="2019-10-14T04:08:05.205" v="607" actId="20577"/>
        <pc:sldMkLst>
          <pc:docMk/>
          <pc:sldMk cId="2028364693" sldId="294"/>
        </pc:sldMkLst>
        <pc:spChg chg="mod">
          <ac:chgData name="Sonny Wang" userId="debc8f45-af10-42b5-81c1-77e95eb83263" providerId="ADAL" clId="{1BD7CF5C-B2AC-4C93-A9E0-250FA1310781}" dt="2019-10-14T04:08:05.205" v="607" actId="20577"/>
          <ac:spMkLst>
            <pc:docMk/>
            <pc:sldMk cId="2028364693" sldId="294"/>
            <ac:spMk id="4" creationId="{1B8B6B39-DBF1-4FE0-ADC9-F88ED60FC108}"/>
          </ac:spMkLst>
        </pc:spChg>
      </pc:sldChg>
      <pc:sldChg chg="delSp modSp">
        <pc:chgData name="Sonny Wang" userId="debc8f45-af10-42b5-81c1-77e95eb83263" providerId="ADAL" clId="{1BD7CF5C-B2AC-4C93-A9E0-250FA1310781}" dt="2019-10-14T04:16:17.608" v="674" actId="20577"/>
        <pc:sldMkLst>
          <pc:docMk/>
          <pc:sldMk cId="1832066932" sldId="295"/>
        </pc:sldMkLst>
        <pc:spChg chg="mod">
          <ac:chgData name="Sonny Wang" userId="debc8f45-af10-42b5-81c1-77e95eb83263" providerId="ADAL" clId="{1BD7CF5C-B2AC-4C93-A9E0-250FA1310781}" dt="2019-10-14T04:16:17.608" v="674" actId="20577"/>
          <ac:spMkLst>
            <pc:docMk/>
            <pc:sldMk cId="1832066932" sldId="295"/>
            <ac:spMk id="3" creationId="{53CA694A-534C-41C8-87B8-46149C906AED}"/>
          </ac:spMkLst>
        </pc:spChg>
        <pc:picChg chg="del">
          <ac:chgData name="Sonny Wang" userId="debc8f45-af10-42b5-81c1-77e95eb83263" providerId="ADAL" clId="{1BD7CF5C-B2AC-4C93-A9E0-250FA1310781}" dt="2019-10-14T03:58:19.252" v="271" actId="478"/>
          <ac:picMkLst>
            <pc:docMk/>
            <pc:sldMk cId="1832066932" sldId="295"/>
            <ac:picMk id="4" creationId="{CAD23435-5094-46A4-95A6-7A5F11835F5A}"/>
          </ac:picMkLst>
        </pc:picChg>
      </pc:sldChg>
      <pc:sldChg chg="modSp add del">
        <pc:chgData name="Sonny Wang" userId="debc8f45-af10-42b5-81c1-77e95eb83263" providerId="ADAL" clId="{1BD7CF5C-B2AC-4C93-A9E0-250FA1310781}" dt="2019-10-14T04:08:43.234" v="647" actId="2696"/>
        <pc:sldMkLst>
          <pc:docMk/>
          <pc:sldMk cId="1708282189" sldId="296"/>
        </pc:sldMkLst>
        <pc:spChg chg="mod">
          <ac:chgData name="Sonny Wang" userId="debc8f45-af10-42b5-81c1-77e95eb83263" providerId="ADAL" clId="{1BD7CF5C-B2AC-4C93-A9E0-250FA1310781}" dt="2019-10-14T03:55:32.435" v="33" actId="20577"/>
          <ac:spMkLst>
            <pc:docMk/>
            <pc:sldMk cId="1708282189" sldId="296"/>
            <ac:spMk id="2" creationId="{64030A6D-3A2D-400F-A09A-171F148EDCCE}"/>
          </ac:spMkLst>
        </pc:spChg>
        <pc:spChg chg="mod">
          <ac:chgData name="Sonny Wang" userId="debc8f45-af10-42b5-81c1-77e95eb83263" providerId="ADAL" clId="{1BD7CF5C-B2AC-4C93-A9E0-250FA1310781}" dt="2019-10-14T03:56:32.988" v="124" actId="20577"/>
          <ac:spMkLst>
            <pc:docMk/>
            <pc:sldMk cId="1708282189" sldId="296"/>
            <ac:spMk id="3" creationId="{ABD2DAA6-EC37-42A1-821D-F14FCBB2D6E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000" dirty="0">
                <a:latin typeface="Ericsson Hilda" panose="00000500000000000000" pitchFamily="2" charset="0"/>
              </a:rPr>
              <a:t>Pallet</a:t>
            </a:r>
            <a:r>
              <a:rPr lang="en-US" sz="2000" baseline="0" dirty="0">
                <a:latin typeface="Ericsson Hilda" panose="00000500000000000000" pitchFamily="2" charset="0"/>
              </a:rPr>
              <a:t> issues related to storage</a:t>
            </a:r>
            <a:endParaRPr lang="en-US" sz="2000" dirty="0">
              <a:latin typeface="Ericsson Hilda" panose="00000500000000000000" pitchFamily="2" charset="0"/>
            </a:endParaRPr>
          </a:p>
        </c:rich>
      </c:tx>
      <c:layout>
        <c:manualLayout>
          <c:xMode val="edge"/>
          <c:yMode val="edge"/>
          <c:x val="0.2188598195628815"/>
          <c:y val="0.12821358910741618"/>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477013954910899"/>
          <c:y val="0.28436607466188762"/>
          <c:w val="0.77354832443887844"/>
          <c:h val="0.57270435278716159"/>
        </c:manualLayout>
      </c:layout>
      <c:barChart>
        <c:barDir val="bar"/>
        <c:grouping val="percentStacked"/>
        <c:varyColors val="0"/>
        <c:ser>
          <c:idx val="0"/>
          <c:order val="0"/>
          <c:tx>
            <c:strRef>
              <c:f>Sheet1!$B$1</c:f>
              <c:strCache>
                <c:ptCount val="1"/>
                <c:pt idx="0">
                  <c:v>Daily</c:v>
                </c:pt>
              </c:strCache>
            </c:strRef>
          </c:tx>
          <c:spPr>
            <a:solidFill>
              <a:schemeClr val="accent1"/>
            </a:solidFill>
            <a:ln>
              <a:noFill/>
            </a:ln>
            <a:effectLst/>
          </c:spPr>
          <c:invertIfNegative val="0"/>
          <c:dLbls>
            <c:dLbl>
              <c:idx val="6"/>
              <c:layout>
                <c:manualLayout>
                  <c:x val="-7.9737331417544782E-3"/>
                  <c:y val="2.4040495745416418E-7"/>
                </c:manualLayout>
              </c:layout>
              <c:spPr>
                <a:solidFill>
                  <a:srgbClr val="FF0000"/>
                </a:solid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1.4704840547835231E-2"/>
                      <c:h val="4.1553275661786765E-2"/>
                    </c:manualLayout>
                  </c15:layout>
                </c:ext>
                <c:ext xmlns:c16="http://schemas.microsoft.com/office/drawing/2014/chart" uri="{C3380CC4-5D6E-409C-BE32-E72D297353CC}">
                  <c16:uniqueId val="{00000006-9D1C-4837-A2E2-8B1B187412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Sheet1!$A$2:$A$8</c:f>
              <c:numCache>
                <c:formatCode>General</c:formatCode>
                <c:ptCount val="7"/>
              </c:numCache>
            </c:numRef>
          </c:cat>
          <c:val>
            <c:numRef>
              <c:f>Sheet1!$B$2:$B$8</c:f>
              <c:numCache>
                <c:formatCode>General</c:formatCode>
                <c:ptCount val="7"/>
                <c:pt idx="0">
                  <c:v>22</c:v>
                </c:pt>
                <c:pt idx="1">
                  <c:v>19</c:v>
                </c:pt>
                <c:pt idx="2">
                  <c:v>11</c:v>
                </c:pt>
                <c:pt idx="3">
                  <c:v>8</c:v>
                </c:pt>
                <c:pt idx="4">
                  <c:v>8</c:v>
                </c:pt>
                <c:pt idx="5">
                  <c:v>8</c:v>
                </c:pt>
                <c:pt idx="6">
                  <c:v>0</c:v>
                </c:pt>
              </c:numCache>
            </c:numRef>
          </c:val>
          <c:extLst>
            <c:ext xmlns:c16="http://schemas.microsoft.com/office/drawing/2014/chart" uri="{C3380CC4-5D6E-409C-BE32-E72D297353CC}">
              <c16:uniqueId val="{00000000-9D1C-4837-A2E2-8B1B1874128C}"/>
            </c:ext>
          </c:extLst>
        </c:ser>
        <c:ser>
          <c:idx val="1"/>
          <c:order val="1"/>
          <c:tx>
            <c:strRef>
              <c:f>Sheet1!$C$1</c:f>
              <c:strCache>
                <c:ptCount val="1"/>
                <c:pt idx="0">
                  <c:v>Weekly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Sheet1!$A$2:$A$8</c:f>
              <c:numCache>
                <c:formatCode>General</c:formatCode>
                <c:ptCount val="7"/>
              </c:numCache>
            </c:numRef>
          </c:cat>
          <c:val>
            <c:numRef>
              <c:f>Sheet1!$C$2:$C$8</c:f>
              <c:numCache>
                <c:formatCode>General</c:formatCode>
                <c:ptCount val="7"/>
                <c:pt idx="0">
                  <c:v>31</c:v>
                </c:pt>
                <c:pt idx="1">
                  <c:v>25</c:v>
                </c:pt>
                <c:pt idx="2">
                  <c:v>19</c:v>
                </c:pt>
                <c:pt idx="3">
                  <c:v>8</c:v>
                </c:pt>
                <c:pt idx="4">
                  <c:v>14</c:v>
                </c:pt>
                <c:pt idx="5">
                  <c:v>19</c:v>
                </c:pt>
                <c:pt idx="6">
                  <c:v>8</c:v>
                </c:pt>
              </c:numCache>
            </c:numRef>
          </c:val>
          <c:extLst>
            <c:ext xmlns:c16="http://schemas.microsoft.com/office/drawing/2014/chart" uri="{C3380CC4-5D6E-409C-BE32-E72D297353CC}">
              <c16:uniqueId val="{00000001-9D1C-4837-A2E2-8B1B1874128C}"/>
            </c:ext>
          </c:extLst>
        </c:ser>
        <c:ser>
          <c:idx val="2"/>
          <c:order val="2"/>
          <c:tx>
            <c:strRef>
              <c:f>Sheet1!$D$1</c:f>
              <c:strCache>
                <c:ptCount val="1"/>
                <c:pt idx="0">
                  <c:v>Monthly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Sheet1!$A$2:$A$8</c:f>
              <c:numCache>
                <c:formatCode>General</c:formatCode>
                <c:ptCount val="7"/>
              </c:numCache>
            </c:numRef>
          </c:cat>
          <c:val>
            <c:numRef>
              <c:f>Sheet1!$D$2:$D$8</c:f>
              <c:numCache>
                <c:formatCode>General</c:formatCode>
                <c:ptCount val="7"/>
                <c:pt idx="0">
                  <c:v>25</c:v>
                </c:pt>
                <c:pt idx="1">
                  <c:v>22</c:v>
                </c:pt>
                <c:pt idx="2">
                  <c:v>36</c:v>
                </c:pt>
                <c:pt idx="3">
                  <c:v>33</c:v>
                </c:pt>
                <c:pt idx="4">
                  <c:v>28</c:v>
                </c:pt>
                <c:pt idx="5">
                  <c:v>33</c:v>
                </c:pt>
                <c:pt idx="6">
                  <c:v>28</c:v>
                </c:pt>
              </c:numCache>
            </c:numRef>
          </c:val>
          <c:extLst>
            <c:ext xmlns:c16="http://schemas.microsoft.com/office/drawing/2014/chart" uri="{C3380CC4-5D6E-409C-BE32-E72D297353CC}">
              <c16:uniqueId val="{00000002-9D1C-4837-A2E2-8B1B1874128C}"/>
            </c:ext>
          </c:extLst>
        </c:ser>
        <c:ser>
          <c:idx val="3"/>
          <c:order val="3"/>
          <c:tx>
            <c:strRef>
              <c:f>Sheet1!$E$1</c:f>
              <c:strCache>
                <c:ptCount val="1"/>
                <c:pt idx="0">
                  <c:v>Annually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Sheet1!$A$2:$A$8</c:f>
              <c:numCache>
                <c:formatCode>General</c:formatCode>
                <c:ptCount val="7"/>
              </c:numCache>
            </c:numRef>
          </c:cat>
          <c:val>
            <c:numRef>
              <c:f>Sheet1!$E$2:$E$8</c:f>
              <c:numCache>
                <c:formatCode>General</c:formatCode>
                <c:ptCount val="7"/>
                <c:pt idx="0">
                  <c:v>19</c:v>
                </c:pt>
                <c:pt idx="1">
                  <c:v>19</c:v>
                </c:pt>
                <c:pt idx="2">
                  <c:v>17</c:v>
                </c:pt>
                <c:pt idx="3">
                  <c:v>28</c:v>
                </c:pt>
                <c:pt idx="4">
                  <c:v>22</c:v>
                </c:pt>
                <c:pt idx="5">
                  <c:v>22</c:v>
                </c:pt>
                <c:pt idx="6">
                  <c:v>25</c:v>
                </c:pt>
              </c:numCache>
            </c:numRef>
          </c:val>
          <c:extLst>
            <c:ext xmlns:c16="http://schemas.microsoft.com/office/drawing/2014/chart" uri="{C3380CC4-5D6E-409C-BE32-E72D297353CC}">
              <c16:uniqueId val="{00000003-9D1C-4837-A2E2-8B1B1874128C}"/>
            </c:ext>
          </c:extLst>
        </c:ser>
        <c:ser>
          <c:idx val="4"/>
          <c:order val="4"/>
          <c:tx>
            <c:strRef>
              <c:f>Sheet1!$F$1</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Sheet1!$A$2:$A$8</c:f>
              <c:numCache>
                <c:formatCode>General</c:formatCode>
                <c:ptCount val="7"/>
              </c:numCache>
            </c:numRef>
          </c:cat>
          <c:val>
            <c:numRef>
              <c:f>Sheet1!$F$2:$F$8</c:f>
              <c:numCache>
                <c:formatCode>General</c:formatCode>
                <c:ptCount val="7"/>
                <c:pt idx="0">
                  <c:v>3</c:v>
                </c:pt>
                <c:pt idx="1">
                  <c:v>14</c:v>
                </c:pt>
                <c:pt idx="2">
                  <c:v>17</c:v>
                </c:pt>
                <c:pt idx="3">
                  <c:v>22</c:v>
                </c:pt>
                <c:pt idx="4">
                  <c:v>28</c:v>
                </c:pt>
                <c:pt idx="5">
                  <c:v>17</c:v>
                </c:pt>
                <c:pt idx="6">
                  <c:v>33</c:v>
                </c:pt>
              </c:numCache>
            </c:numRef>
          </c:val>
          <c:extLst>
            <c:ext xmlns:c16="http://schemas.microsoft.com/office/drawing/2014/chart" uri="{C3380CC4-5D6E-409C-BE32-E72D297353CC}">
              <c16:uniqueId val="{00000005-9D1C-4837-A2E2-8B1B1874128C}"/>
            </c:ext>
          </c:extLst>
        </c:ser>
        <c:dLbls>
          <c:dLblPos val="ctr"/>
          <c:showLegendKey val="0"/>
          <c:showVal val="1"/>
          <c:showCatName val="0"/>
          <c:showSerName val="0"/>
          <c:showPercent val="0"/>
          <c:showBubbleSize val="0"/>
        </c:dLbls>
        <c:gapWidth val="79"/>
        <c:overlap val="100"/>
        <c:axId val="438582808"/>
        <c:axId val="438583792"/>
      </c:barChart>
      <c:catAx>
        <c:axId val="43858280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064" b="0" i="0" u="none" strike="noStrike" kern="1200" cap="all" spc="120" normalizeH="0" baseline="0">
                <a:ln w="0">
                  <a:solidFill>
                    <a:schemeClr val="accent1"/>
                  </a:solidFill>
                </a:ln>
                <a:solidFill>
                  <a:schemeClr val="tx1">
                    <a:lumMod val="65000"/>
                    <a:lumOff val="35000"/>
                  </a:schemeClr>
                </a:solidFill>
                <a:latin typeface="+mn-lt"/>
                <a:ea typeface="+mn-ea"/>
                <a:cs typeface="+mn-cs"/>
              </a:defRPr>
            </a:pPr>
            <a:endParaRPr lang="en-US"/>
          </a:p>
        </c:txPr>
        <c:crossAx val="438583792"/>
        <c:crosses val="autoZero"/>
        <c:auto val="1"/>
        <c:lblAlgn val="ctr"/>
        <c:lblOffset val="100"/>
        <c:noMultiLvlLbl val="0"/>
      </c:catAx>
      <c:valAx>
        <c:axId val="438583792"/>
        <c:scaling>
          <c:orientation val="minMax"/>
        </c:scaling>
        <c:delete val="1"/>
        <c:axPos val="t"/>
        <c:numFmt formatCode="0%" sourceLinked="1"/>
        <c:majorTickMark val="none"/>
        <c:minorTickMark val="none"/>
        <c:tickLblPos val="nextTo"/>
        <c:crossAx val="438582808"/>
        <c:crosses val="autoZero"/>
        <c:crossBetween val="between"/>
      </c:valAx>
      <c:spPr>
        <a:noFill/>
        <a:ln>
          <a:noFill/>
        </a:ln>
        <a:effectLst/>
      </c:spPr>
    </c:plotArea>
    <c:legend>
      <c:legendPos val="t"/>
      <c:layout>
        <c:manualLayout>
          <c:xMode val="edge"/>
          <c:yMode val="edge"/>
          <c:x val="0.20469008644223927"/>
          <c:y val="0.20798382915922509"/>
          <c:w val="0.51171167119901806"/>
          <c:h val="5.12641521825356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Ericsson Hilda"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128" b="1" i="0" u="none" strike="noStrike" kern="1200" cap="all" spc="120" normalizeH="0" baseline="0">
                <a:solidFill>
                  <a:schemeClr val="tx1">
                    <a:lumMod val="65000"/>
                    <a:lumOff val="35000"/>
                  </a:schemeClr>
                </a:solidFill>
                <a:latin typeface="+mn-lt"/>
                <a:ea typeface="+mn-ea"/>
                <a:cs typeface="+mn-cs"/>
              </a:defRPr>
            </a:pPr>
            <a:r>
              <a:rPr lang="en-US" sz="2000" dirty="0">
                <a:latin typeface="Ericsson Hilda" panose="00000500000000000000" pitchFamily="2" charset="0"/>
              </a:rPr>
              <a:t>Pallet</a:t>
            </a:r>
            <a:r>
              <a:rPr lang="en-US" sz="2000" baseline="0" dirty="0">
                <a:latin typeface="Ericsson Hilda" panose="00000500000000000000" pitchFamily="2" charset="0"/>
              </a:rPr>
              <a:t> issues related to Materials handling equipment operations</a:t>
            </a:r>
            <a:endParaRPr lang="en-US" sz="2000" dirty="0">
              <a:latin typeface="Ericsson Hilda" panose="00000500000000000000" pitchFamily="2" charset="0"/>
            </a:endParaRPr>
          </a:p>
        </c:rich>
      </c:tx>
      <c:layout>
        <c:manualLayout>
          <c:xMode val="edge"/>
          <c:yMode val="edge"/>
          <c:x val="0.22058002269855445"/>
          <c:y val="4.4031873566293185E-2"/>
        </c:manualLayout>
      </c:layout>
      <c:overlay val="0"/>
      <c:spPr>
        <a:noFill/>
        <a:ln>
          <a:noFill/>
        </a:ln>
        <a:effectLst/>
      </c:spPr>
      <c:txPr>
        <a:bodyPr rot="0" spcFirstLastPara="1" vertOverflow="ellipsis" vert="horz" wrap="square" anchor="ctr" anchorCtr="1"/>
        <a:lstStyle/>
        <a:p>
          <a:pPr algn="l">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477013954910899"/>
          <c:y val="0.28436607466188762"/>
          <c:w val="0.77354832443887844"/>
          <c:h val="0.57270435278716159"/>
        </c:manualLayout>
      </c:layout>
      <c:barChart>
        <c:barDir val="bar"/>
        <c:grouping val="percentStacked"/>
        <c:varyColors val="0"/>
        <c:ser>
          <c:idx val="0"/>
          <c:order val="0"/>
          <c:tx>
            <c:strRef>
              <c:f>Sheet1!$B$1</c:f>
              <c:strCache>
                <c:ptCount val="1"/>
                <c:pt idx="0">
                  <c:v>Daily</c:v>
                </c:pt>
              </c:strCache>
            </c:strRef>
          </c:tx>
          <c:spPr>
            <a:solidFill>
              <a:schemeClr val="accent1"/>
            </a:solidFill>
            <a:ln>
              <a:noFill/>
            </a:ln>
            <a:effectLst/>
          </c:spPr>
          <c:invertIfNegative val="0"/>
          <c:dLbls>
            <c:dLbl>
              <c:idx val="6"/>
              <c:delete val="1"/>
              <c:extLst>
                <c:ext xmlns:c15="http://schemas.microsoft.com/office/drawing/2012/chart" uri="{CE6537A1-D6FC-4f65-9D91-7224C49458BB}"/>
                <c:ext xmlns:c16="http://schemas.microsoft.com/office/drawing/2014/chart" uri="{C3380CC4-5D6E-409C-BE32-E72D297353CC}">
                  <c16:uniqueId val="{00000000-8EF2-4592-8162-68A8BA09F55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numCache>
            </c:numRef>
          </c:cat>
          <c:val>
            <c:numRef>
              <c:f>Sheet1!$B$2:$B$12</c:f>
              <c:numCache>
                <c:formatCode>General</c:formatCode>
                <c:ptCount val="11"/>
                <c:pt idx="0">
                  <c:v>12</c:v>
                </c:pt>
                <c:pt idx="1">
                  <c:v>12</c:v>
                </c:pt>
                <c:pt idx="2">
                  <c:v>10</c:v>
                </c:pt>
                <c:pt idx="3">
                  <c:v>9</c:v>
                </c:pt>
                <c:pt idx="4">
                  <c:v>9</c:v>
                </c:pt>
                <c:pt idx="5">
                  <c:v>7</c:v>
                </c:pt>
                <c:pt idx="6">
                  <c:v>7</c:v>
                </c:pt>
                <c:pt idx="7">
                  <c:v>7</c:v>
                </c:pt>
                <c:pt idx="8">
                  <c:v>7</c:v>
                </c:pt>
                <c:pt idx="9">
                  <c:v>5</c:v>
                </c:pt>
                <c:pt idx="10">
                  <c:v>5</c:v>
                </c:pt>
              </c:numCache>
            </c:numRef>
          </c:val>
          <c:extLst>
            <c:ext xmlns:c16="http://schemas.microsoft.com/office/drawing/2014/chart" uri="{C3380CC4-5D6E-409C-BE32-E72D297353CC}">
              <c16:uniqueId val="{00000001-8EF2-4592-8162-68A8BA09F55A}"/>
            </c:ext>
          </c:extLst>
        </c:ser>
        <c:ser>
          <c:idx val="1"/>
          <c:order val="1"/>
          <c:tx>
            <c:strRef>
              <c:f>Sheet1!$C$1</c:f>
              <c:strCache>
                <c:ptCount val="1"/>
                <c:pt idx="0">
                  <c:v>Weekly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numCache>
            </c:numRef>
          </c:cat>
          <c:val>
            <c:numRef>
              <c:f>Sheet1!$C$2:$C$12</c:f>
              <c:numCache>
                <c:formatCode>General</c:formatCode>
                <c:ptCount val="11"/>
                <c:pt idx="0">
                  <c:v>19</c:v>
                </c:pt>
                <c:pt idx="1">
                  <c:v>26</c:v>
                </c:pt>
                <c:pt idx="2">
                  <c:v>21</c:v>
                </c:pt>
                <c:pt idx="3">
                  <c:v>16</c:v>
                </c:pt>
                <c:pt idx="4">
                  <c:v>14</c:v>
                </c:pt>
                <c:pt idx="5">
                  <c:v>12</c:v>
                </c:pt>
                <c:pt idx="6">
                  <c:v>10</c:v>
                </c:pt>
                <c:pt idx="7">
                  <c:v>16</c:v>
                </c:pt>
                <c:pt idx="8">
                  <c:v>16</c:v>
                </c:pt>
                <c:pt idx="9">
                  <c:v>22</c:v>
                </c:pt>
                <c:pt idx="10">
                  <c:v>5</c:v>
                </c:pt>
              </c:numCache>
            </c:numRef>
          </c:val>
          <c:extLst>
            <c:ext xmlns:c16="http://schemas.microsoft.com/office/drawing/2014/chart" uri="{C3380CC4-5D6E-409C-BE32-E72D297353CC}">
              <c16:uniqueId val="{00000002-8EF2-4592-8162-68A8BA09F55A}"/>
            </c:ext>
          </c:extLst>
        </c:ser>
        <c:ser>
          <c:idx val="2"/>
          <c:order val="2"/>
          <c:tx>
            <c:strRef>
              <c:f>Sheet1!$D$1</c:f>
              <c:strCache>
                <c:ptCount val="1"/>
                <c:pt idx="0">
                  <c:v>Monthly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numCache>
            </c:numRef>
          </c:cat>
          <c:val>
            <c:numRef>
              <c:f>Sheet1!$D$2:$D$12</c:f>
              <c:numCache>
                <c:formatCode>General</c:formatCode>
                <c:ptCount val="11"/>
                <c:pt idx="0">
                  <c:v>21</c:v>
                </c:pt>
                <c:pt idx="1">
                  <c:v>33</c:v>
                </c:pt>
                <c:pt idx="2">
                  <c:v>33</c:v>
                </c:pt>
                <c:pt idx="3">
                  <c:v>33</c:v>
                </c:pt>
                <c:pt idx="4">
                  <c:v>23</c:v>
                </c:pt>
                <c:pt idx="5">
                  <c:v>10</c:v>
                </c:pt>
                <c:pt idx="6">
                  <c:v>17</c:v>
                </c:pt>
                <c:pt idx="7">
                  <c:v>19</c:v>
                </c:pt>
                <c:pt idx="8">
                  <c:v>23</c:v>
                </c:pt>
                <c:pt idx="9">
                  <c:v>22</c:v>
                </c:pt>
                <c:pt idx="10">
                  <c:v>31</c:v>
                </c:pt>
              </c:numCache>
            </c:numRef>
          </c:val>
          <c:extLst>
            <c:ext xmlns:c16="http://schemas.microsoft.com/office/drawing/2014/chart" uri="{C3380CC4-5D6E-409C-BE32-E72D297353CC}">
              <c16:uniqueId val="{00000003-8EF2-4592-8162-68A8BA09F55A}"/>
            </c:ext>
          </c:extLst>
        </c:ser>
        <c:ser>
          <c:idx val="3"/>
          <c:order val="3"/>
          <c:tx>
            <c:strRef>
              <c:f>Sheet1!$E$1</c:f>
              <c:strCache>
                <c:ptCount val="1"/>
                <c:pt idx="0">
                  <c:v>Annually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numCache>
            </c:numRef>
          </c:cat>
          <c:val>
            <c:numRef>
              <c:f>Sheet1!$E$2:$E$12</c:f>
              <c:numCache>
                <c:formatCode>General</c:formatCode>
                <c:ptCount val="11"/>
                <c:pt idx="0">
                  <c:v>9</c:v>
                </c:pt>
                <c:pt idx="1">
                  <c:v>16</c:v>
                </c:pt>
                <c:pt idx="2">
                  <c:v>7</c:v>
                </c:pt>
                <c:pt idx="3">
                  <c:v>7</c:v>
                </c:pt>
                <c:pt idx="4">
                  <c:v>16</c:v>
                </c:pt>
                <c:pt idx="5">
                  <c:v>12</c:v>
                </c:pt>
                <c:pt idx="6">
                  <c:v>26</c:v>
                </c:pt>
                <c:pt idx="7">
                  <c:v>12</c:v>
                </c:pt>
                <c:pt idx="8">
                  <c:v>28</c:v>
                </c:pt>
                <c:pt idx="9">
                  <c:v>24</c:v>
                </c:pt>
                <c:pt idx="10">
                  <c:v>17</c:v>
                </c:pt>
              </c:numCache>
            </c:numRef>
          </c:val>
          <c:extLst>
            <c:ext xmlns:c16="http://schemas.microsoft.com/office/drawing/2014/chart" uri="{C3380CC4-5D6E-409C-BE32-E72D297353CC}">
              <c16:uniqueId val="{00000004-8EF2-4592-8162-68A8BA09F55A}"/>
            </c:ext>
          </c:extLst>
        </c:ser>
        <c:ser>
          <c:idx val="4"/>
          <c:order val="4"/>
          <c:tx>
            <c:strRef>
              <c:f>Sheet1!$F$1</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numCache>
            </c:numRef>
          </c:cat>
          <c:val>
            <c:numRef>
              <c:f>Sheet1!$F$2:$F$12</c:f>
              <c:numCache>
                <c:formatCode>General</c:formatCode>
                <c:ptCount val="11"/>
                <c:pt idx="0">
                  <c:v>40</c:v>
                </c:pt>
                <c:pt idx="1">
                  <c:v>14</c:v>
                </c:pt>
                <c:pt idx="2">
                  <c:v>29</c:v>
                </c:pt>
                <c:pt idx="3">
                  <c:v>35</c:v>
                </c:pt>
                <c:pt idx="4">
                  <c:v>37</c:v>
                </c:pt>
                <c:pt idx="5">
                  <c:v>59</c:v>
                </c:pt>
                <c:pt idx="6">
                  <c:v>40</c:v>
                </c:pt>
                <c:pt idx="7">
                  <c:v>47</c:v>
                </c:pt>
                <c:pt idx="8">
                  <c:v>26</c:v>
                </c:pt>
                <c:pt idx="9">
                  <c:v>27</c:v>
                </c:pt>
                <c:pt idx="10">
                  <c:v>40</c:v>
                </c:pt>
              </c:numCache>
            </c:numRef>
          </c:val>
          <c:extLst>
            <c:ext xmlns:c16="http://schemas.microsoft.com/office/drawing/2014/chart" uri="{C3380CC4-5D6E-409C-BE32-E72D297353CC}">
              <c16:uniqueId val="{00000005-8EF2-4592-8162-68A8BA09F55A}"/>
            </c:ext>
          </c:extLst>
        </c:ser>
        <c:dLbls>
          <c:dLblPos val="ctr"/>
          <c:showLegendKey val="0"/>
          <c:showVal val="1"/>
          <c:showCatName val="0"/>
          <c:showSerName val="0"/>
          <c:showPercent val="0"/>
          <c:showBubbleSize val="0"/>
        </c:dLbls>
        <c:gapWidth val="79"/>
        <c:overlap val="100"/>
        <c:axId val="438582808"/>
        <c:axId val="438583792"/>
      </c:barChart>
      <c:catAx>
        <c:axId val="43858280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064" b="0" i="0" u="none" strike="noStrike" kern="1200" cap="all" spc="120" normalizeH="0" baseline="0">
                <a:ln w="0">
                  <a:solidFill>
                    <a:schemeClr val="accent1"/>
                  </a:solidFill>
                </a:ln>
                <a:solidFill>
                  <a:schemeClr val="tx1">
                    <a:lumMod val="65000"/>
                    <a:lumOff val="35000"/>
                  </a:schemeClr>
                </a:solidFill>
                <a:latin typeface="+mn-lt"/>
                <a:ea typeface="+mn-ea"/>
                <a:cs typeface="+mn-cs"/>
              </a:defRPr>
            </a:pPr>
            <a:endParaRPr lang="en-US"/>
          </a:p>
        </c:txPr>
        <c:crossAx val="438583792"/>
        <c:crosses val="autoZero"/>
        <c:auto val="1"/>
        <c:lblAlgn val="ctr"/>
        <c:lblOffset val="100"/>
        <c:noMultiLvlLbl val="0"/>
      </c:catAx>
      <c:valAx>
        <c:axId val="438583792"/>
        <c:scaling>
          <c:orientation val="minMax"/>
        </c:scaling>
        <c:delete val="1"/>
        <c:axPos val="t"/>
        <c:numFmt formatCode="0%" sourceLinked="1"/>
        <c:majorTickMark val="none"/>
        <c:minorTickMark val="none"/>
        <c:tickLblPos val="nextTo"/>
        <c:crossAx val="438582808"/>
        <c:crosses val="autoZero"/>
        <c:crossBetween val="between"/>
      </c:valAx>
      <c:spPr>
        <a:noFill/>
        <a:ln>
          <a:noFill/>
        </a:ln>
        <a:effectLst/>
      </c:spPr>
    </c:plotArea>
    <c:legend>
      <c:legendPos val="t"/>
      <c:layout>
        <c:manualLayout>
          <c:xMode val="edge"/>
          <c:yMode val="edge"/>
          <c:x val="0.20469008644223927"/>
          <c:y val="0.20798382915922509"/>
          <c:w val="0.51171167119901806"/>
          <c:h val="4.896136945643005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Ericsson Hilda"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2018-02-21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2018-02-21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p>
        </p:txBody>
      </p:sp>
      <p:sp>
        <p:nvSpPr>
          <p:cNvPr id="5" name="Date Placeholder 4"/>
          <p:cNvSpPr>
            <a:spLocks noGrp="1"/>
          </p:cNvSpPr>
          <p:nvPr>
            <p:ph type="dt" idx="1"/>
          </p:nvPr>
        </p:nvSpPr>
        <p:spPr/>
        <p:txBody>
          <a:bodyPr/>
          <a:lstStyle/>
          <a:p>
            <a:r>
              <a:rPr lang="en-US"/>
              <a:t>2018-02-21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F949BC75-2359-4F98-918A-7033C92AD487}" type="slidenum">
              <a:rPr lang="en-US" smtClean="0"/>
              <a:pPr/>
              <a:t>2</a:t>
            </a:fld>
            <a:endParaRPr lang="en-US"/>
          </a:p>
        </p:txBody>
      </p:sp>
    </p:spTree>
    <p:extLst>
      <p:ext uri="{BB962C8B-B14F-4D97-AF65-F5344CB8AC3E}">
        <p14:creationId xmlns:p14="http://schemas.microsoft.com/office/powerpoint/2010/main" val="363800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p>
        </p:txBody>
      </p:sp>
      <p:sp>
        <p:nvSpPr>
          <p:cNvPr id="5" name="Date Placeholder 4"/>
          <p:cNvSpPr>
            <a:spLocks noGrp="1"/>
          </p:cNvSpPr>
          <p:nvPr>
            <p:ph type="dt" idx="1"/>
          </p:nvPr>
        </p:nvSpPr>
        <p:spPr/>
        <p:txBody>
          <a:bodyPr/>
          <a:lstStyle/>
          <a:p>
            <a:r>
              <a:rPr lang="en-US"/>
              <a:t>2018-02-21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F949BC75-2359-4F98-918A-7033C92AD487}" type="slidenum">
              <a:rPr lang="en-US" smtClean="0"/>
              <a:pPr/>
              <a:t>3</a:t>
            </a:fld>
            <a:endParaRPr lang="en-US"/>
          </a:p>
        </p:txBody>
      </p:sp>
    </p:spTree>
    <p:extLst>
      <p:ext uri="{BB962C8B-B14F-4D97-AF65-F5344CB8AC3E}">
        <p14:creationId xmlns:p14="http://schemas.microsoft.com/office/powerpoint/2010/main" val="236479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p>
        </p:txBody>
      </p:sp>
      <p:sp>
        <p:nvSpPr>
          <p:cNvPr id="5" name="Date Placeholder 4"/>
          <p:cNvSpPr>
            <a:spLocks noGrp="1"/>
          </p:cNvSpPr>
          <p:nvPr>
            <p:ph type="dt" idx="1"/>
          </p:nvPr>
        </p:nvSpPr>
        <p:spPr/>
        <p:txBody>
          <a:bodyPr/>
          <a:lstStyle/>
          <a:p>
            <a:r>
              <a:rPr lang="en-US"/>
              <a:t>2018-02-21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F949BC75-2359-4F98-918A-7033C92AD487}" type="slidenum">
              <a:rPr lang="en-US" smtClean="0"/>
              <a:pPr/>
              <a:t>4</a:t>
            </a:fld>
            <a:endParaRPr lang="en-US"/>
          </a:p>
        </p:txBody>
      </p:sp>
    </p:spTree>
    <p:extLst>
      <p:ext uri="{BB962C8B-B14F-4D97-AF65-F5344CB8AC3E}">
        <p14:creationId xmlns:p14="http://schemas.microsoft.com/office/powerpoint/2010/main" val="318309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p>
        </p:txBody>
      </p:sp>
      <p:sp>
        <p:nvSpPr>
          <p:cNvPr id="5" name="Date Placeholder 4"/>
          <p:cNvSpPr>
            <a:spLocks noGrp="1"/>
          </p:cNvSpPr>
          <p:nvPr>
            <p:ph type="dt" idx="1"/>
          </p:nvPr>
        </p:nvSpPr>
        <p:spPr/>
        <p:txBody>
          <a:bodyPr/>
          <a:lstStyle/>
          <a:p>
            <a:r>
              <a:rPr lang="en-US"/>
              <a:t>2018-02-21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F949BC75-2359-4F98-918A-7033C92AD487}" type="slidenum">
              <a:rPr lang="en-US" smtClean="0"/>
              <a:pPr/>
              <a:t>5</a:t>
            </a:fld>
            <a:endParaRPr lang="en-US"/>
          </a:p>
        </p:txBody>
      </p:sp>
    </p:spTree>
    <p:extLst>
      <p:ext uri="{BB962C8B-B14F-4D97-AF65-F5344CB8AC3E}">
        <p14:creationId xmlns:p14="http://schemas.microsoft.com/office/powerpoint/2010/main" val="252760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a:t>Presentation title,</a:t>
            </a:r>
            <a:br>
              <a:rPr lang="en-US"/>
            </a:br>
            <a:r>
              <a:rPr lang="en-US"/>
              <a:t>Ericsson Hilda Light 60pt,</a:t>
            </a:r>
            <a:br>
              <a:rPr lang="en-US"/>
            </a:br>
            <a:r>
              <a:rPr lang="en-US"/>
              <a:t>Ericsson Black,</a:t>
            </a:r>
            <a:br>
              <a:rPr lang="en-US"/>
            </a:br>
            <a:r>
              <a:rPr lang="en-US"/>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Presentation description/subtitle</a:t>
            </a:r>
            <a:br>
              <a:rPr lang="en-US"/>
            </a:br>
            <a:r>
              <a:rPr lang="en-US"/>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a:t>YYYY-MM-DD</a:t>
            </a: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a:t>Chapter/section divider or Statement/fact/quote, </a:t>
            </a:r>
            <a:br>
              <a:rPr lang="en-US"/>
            </a:br>
            <a:r>
              <a:rPr lang="en-US"/>
              <a:t>Ericsson Hilda Light 60pt, </a:t>
            </a:r>
            <a:br>
              <a:rPr lang="en-US"/>
            </a:br>
            <a:r>
              <a:rPr lang="en-US"/>
              <a:t>Ericsson Black, </a:t>
            </a:r>
            <a:br>
              <a:rPr lang="en-US"/>
            </a:br>
            <a:r>
              <a:rPr lang="en-US"/>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Statement/quote source, </a:t>
            </a:r>
          </a:p>
          <a:p>
            <a:r>
              <a:rPr lang="en-US"/>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a:t>Chapter/section, </a:t>
            </a:r>
            <a:br>
              <a:rPr lang="en-US"/>
            </a:br>
            <a:r>
              <a:rPr lang="en-US"/>
              <a:t>Ericsson Hilda Light 60pt, Ericsson Black, </a:t>
            </a:r>
            <a:br>
              <a:rPr lang="en-US"/>
            </a:br>
            <a:r>
              <a:rPr lang="en-US"/>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a:t>Presentation title,</a:t>
            </a:r>
            <a:br>
              <a:rPr lang="en-US"/>
            </a:br>
            <a:r>
              <a:rPr lang="en-US"/>
              <a:t>Ericsson Hilda Light 60pt,</a:t>
            </a:r>
            <a:br>
              <a:rPr lang="en-US"/>
            </a:br>
            <a:r>
              <a:rPr lang="en-US"/>
              <a:t>Ericsson Black,</a:t>
            </a:r>
            <a:br>
              <a:rPr lang="en-US"/>
            </a:br>
            <a:r>
              <a:rPr lang="en-US"/>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Presentation description/subtitle</a:t>
            </a:r>
            <a:br>
              <a:rPr lang="en-US"/>
            </a:br>
            <a:r>
              <a:rPr lang="en-US"/>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a:t>YYYY-MM-DD</a:t>
            </a:r>
          </a:p>
        </p:txBody>
      </p:sp>
    </p:spTree>
    <p:extLst>
      <p:ext uri="{BB962C8B-B14F-4D97-AF65-F5344CB8AC3E}">
        <p14:creationId xmlns:p14="http://schemas.microsoft.com/office/powerpoint/2010/main" val="3999758604"/>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60799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 Hilda Light 40pt, </a:t>
            </a:r>
            <a:r>
              <a:rPr lang="en-US" err="1"/>
              <a:t>Eri</a:t>
            </a:r>
            <a:r>
              <a:rPr lang="en-US"/>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a:t>Presentation title,</a:t>
            </a:r>
            <a:br>
              <a:rPr lang="en-US"/>
            </a:br>
            <a:r>
              <a:rPr lang="en-US"/>
              <a:t>Ericsson Hilda Light 60pt,</a:t>
            </a:r>
            <a:br>
              <a:rPr lang="en-US"/>
            </a:br>
            <a:r>
              <a:rPr lang="en-US"/>
              <a:t>Ericsson White,</a:t>
            </a:r>
            <a:br>
              <a:rPr lang="en-US"/>
            </a:br>
            <a:r>
              <a:rPr lang="en-US"/>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Presentation description/subtitle</a:t>
            </a:r>
            <a:br>
              <a:rPr lang="en-US"/>
            </a:br>
            <a:r>
              <a:rPr lang="en-US"/>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a:t>YYYY-MM-DD</a:t>
            </a: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54572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Preamble text, </a:t>
            </a:r>
            <a:r>
              <a:rPr lang="en-US"/>
              <a:t>Ericsson </a:t>
            </a:r>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Hilda 25pt, Ericsson Black</a:t>
            </a:r>
            <a:endParaRPr lang="en-US"/>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a:t>Keynote cover page, </a:t>
            </a:r>
            <a:br>
              <a:rPr lang="en-US"/>
            </a:br>
            <a:r>
              <a:rPr lang="en-US"/>
              <a:t>Ericsson Hilda Light 60pt, </a:t>
            </a:r>
            <a:br>
              <a:rPr lang="en-US"/>
            </a:br>
            <a:r>
              <a:rPr lang="en-US"/>
              <a:t>Ericsson Black,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Speaker,</a:t>
            </a:r>
            <a:br>
              <a:rPr lang="en-US"/>
            </a:br>
            <a:r>
              <a:rPr lang="en-US"/>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2548612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a:t>ericsson.com/related-</a:t>
            </a:r>
            <a:r>
              <a:rPr lang="en-US" err="1"/>
              <a:t>url</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a:t>ericsson.com/related-</a:t>
            </a:r>
            <a:r>
              <a:rPr lang="en-US" err="1"/>
              <a:t>url</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a:solidFill>
                <a:schemeClr val="tx1"/>
              </a:solidFill>
            </a:endParaRPr>
          </a:p>
          <a:p>
            <a:pPr marL="0" indent="0">
              <a:buClr>
                <a:schemeClr val="tx1"/>
              </a:buClr>
              <a:buFont typeface="Ericsson Hilda Light" panose="00000400000000000000" pitchFamily="2" charset="0"/>
              <a:buNone/>
            </a:pPr>
            <a:r>
              <a:rPr lang="en-US" sz="1400">
                <a:solidFill>
                  <a:schemeClr val="tx1"/>
                </a:solidFill>
              </a:rPr>
              <a:t>!"#$%&amp;'()*+,./0123456789:;&lt;=&gt;?@ABCDEFGHIJKLMNOPQRSTUVWXYZ[\]^_`</a:t>
            </a:r>
            <a:r>
              <a:rPr lang="en-US" sz="1400" err="1">
                <a:solidFill>
                  <a:schemeClr val="tx1"/>
                </a:solidFill>
              </a:rPr>
              <a:t>abcdefghijklmnopqrstuvwxyz</a:t>
            </a:r>
            <a:r>
              <a:rPr lang="en-US" sz="140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err="1">
                <a:solidFill>
                  <a:schemeClr val="tx1"/>
                </a:solidFill>
              </a:rPr>
              <a:t>ẀẁẃẄẅỲỳ</a:t>
            </a:r>
            <a:r>
              <a:rPr lang="en-US" sz="1400">
                <a:solidFill>
                  <a:schemeClr val="tx1"/>
                </a:solidFill>
              </a:rPr>
              <a:t>‘’‚“”„†‡•…‰‹›⁄€™ĀĀĂĂĄĄĆĆĊĊČČĎĎĐĐĒĒĖĖĘĘĚĚĞĞĠĠĢĢĪĪĮĮİĶĶĹĹĻĻĽĽŃŃŅŅŇŇŌŌŐŐŔŔŖŖŘŘŚŚŞŞŢŢŤŤŪŪŮŮŰŰŲŲŴŴŶŶŹŹŻŻȘș−≤≥</a:t>
            </a:r>
            <a:r>
              <a:rPr lang="en-US" sz="1400" err="1">
                <a:solidFill>
                  <a:schemeClr val="tx1"/>
                </a:solidFill>
              </a:rPr>
              <a:t>ﬁﬂΆΈΉΊΌΎΏΐΑΒΓΕΖΗΘΙΚΛΜΝΞΟΠΡΣΤΥΦΧΨΪΫΆΈΉΊΰ</a:t>
            </a:r>
            <a:r>
              <a:rPr lang="en-US" sz="140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rPr>
              <a:t>!"#$%&amp;'()*+,./0123456789:;&lt;=&gt;?@ABCDEFGHIJKLMNOPQRSTUVWXYZ[\]^_`</a:t>
            </a:r>
            <a:r>
              <a:rPr lang="en-US" sz="1400" b="1" err="1">
                <a:solidFill>
                  <a:schemeClr val="tx1"/>
                </a:solidFill>
              </a:rPr>
              <a:t>abcdefghijklmnopqrstuvwxyz</a:t>
            </a:r>
            <a:r>
              <a:rPr lang="en-US" sz="1400" b="1">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err="1">
                <a:solidFill>
                  <a:schemeClr val="tx1"/>
                </a:solidFill>
              </a:rPr>
              <a:t>ẀẁẃẄẅỲỳ</a:t>
            </a:r>
            <a:r>
              <a:rPr lang="en-US" sz="1400" b="1">
                <a:solidFill>
                  <a:schemeClr val="tx1"/>
                </a:solidFill>
              </a:rPr>
              <a:t>‘’‚“”„†‡•…‰‹›⁄€™ĀĀĂĂĄĄĆĆĊĊČČĎĎĐĐĒĒĖĖĘĘĚĚĞĞĠĠĢĢĪĪĮĮİĶĶĹĹĻĻĽĽŃŃŅŅŇŇŌŌŐŐŔŔŖŖŘŘŚŚŞŞŢŢŤŤŪŪŮŮŰŰŲŲŴŴŶŶŹŹŻŻȘș−≤≥</a:t>
            </a:r>
            <a:r>
              <a:rPr lang="en-US" sz="1400" b="1" err="1">
                <a:solidFill>
                  <a:schemeClr val="tx1"/>
                </a:solidFill>
              </a:rPr>
              <a:t>ﬁﬂΆΈΉΊΌΎΏΐΑΒΓΕΖΗΘΙΚΛΜΝΞΟΠΡΣΤΥΦΧΨΪΫΆΈΉΊΰ</a:t>
            </a:r>
            <a:r>
              <a:rPr lang="en-US" sz="1400" b="1">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a:solidFill>
                  <a:schemeClr val="tx1"/>
                </a:solidFill>
                <a:latin typeface="+mj-lt"/>
              </a:rPr>
              <a:t>!"#$%&amp;'()*+,./0123456789:;&lt;=&gt;?@ABCDEFGHIJKLMNOPQRSTUVWXYZ[\]^_`</a:t>
            </a:r>
            <a:r>
              <a:rPr lang="en-US" sz="1400" err="1">
                <a:solidFill>
                  <a:schemeClr val="tx1"/>
                </a:solidFill>
                <a:latin typeface="+mj-lt"/>
              </a:rPr>
              <a:t>abcdefghijklmnopqrstuvwxyz</a:t>
            </a:r>
            <a:r>
              <a:rPr lang="en-US" sz="1400">
                <a:solidFill>
                  <a:schemeClr val="tx1"/>
                </a:solidFill>
                <a:latin typeface="+mj-lt"/>
              </a:rPr>
              <a:t>{|}~¡¢£¤¥¦§¨©ª«¬®¯°±²³´¶·¸¹º»¼½ÀÁÂÃÄÅÆÇÈËÌÍÎÏÐÑÒÓÔÕÖ×ØÙÚÛÜÝÞßàáâãäåæçèéêëìíîïðñòóôõö÷øùúûüýþÿĀāĂăąĆćĊċ</a:t>
            </a:r>
            <a:r>
              <a:rPr lang="en-US" sz="1400" kern="1200">
                <a:solidFill>
                  <a:schemeClr val="tx1"/>
                </a:solidFill>
                <a:latin typeface="+mn-lt"/>
                <a:ea typeface="+mn-ea"/>
                <a:cs typeface="+mn-cs"/>
              </a:rPr>
              <a:t>Čč</a:t>
            </a:r>
            <a:r>
              <a:rPr lang="en-US" sz="1400">
                <a:solidFill>
                  <a:schemeClr val="tx1"/>
                </a:solidFill>
                <a:latin typeface="+mj-lt"/>
              </a:rPr>
              <a:t>ĎďĐđĒĖėĘęĚěĞğĠġĢģĪīĮįİıĶķĹĺĻļĽľŁłŃńŅņŇňŌŐőŒœŔŕŖŗŘřŚśŞşŠšŢţŤťŪūŮůŰűŲųŴŵŶŷŸŹźŻżŽžƒȘșˆˇ˘˙˚˛˜˝</a:t>
            </a:r>
            <a:r>
              <a:rPr lang="en-US" sz="1400" err="1">
                <a:solidFill>
                  <a:schemeClr val="tx1"/>
                </a:solidFill>
                <a:latin typeface="+mj-lt"/>
              </a:rPr>
              <a:t>ẀẁẃẄẅỲỳ</a:t>
            </a:r>
            <a:r>
              <a:rPr lang="en-US" sz="1400">
                <a:solidFill>
                  <a:schemeClr val="tx1"/>
                </a:solidFill>
                <a:latin typeface="+mj-lt"/>
              </a:rPr>
              <a:t>‘’‚“”„†‡•…‰‹›⁄€™ĀĀĂĂĄĄĆĆĊĊČČĎĎĐĐĒĒĖĖĘĘĚĚĞĞĠĠĢĢĪĪĮĮİĶĶĹĹĻĻĽĽŃŃŅŅŇŇŌŌŐŐŔŔŖŖŘŘŚŚŞŞŢŢŤŤŪŪŮŮŰŰŲŲŴŴŶŶŹŹŻŻȘș−≤≥</a:t>
            </a:r>
            <a:r>
              <a:rPr lang="en-US" sz="1400" err="1">
                <a:solidFill>
                  <a:schemeClr val="tx1"/>
                </a:solidFill>
                <a:latin typeface="+mj-lt"/>
              </a:rPr>
              <a:t>ﬁﬂΆΈΉΊΌΎΏΐΑΒΓΕΖΗΘΙΚΛΜΝΞΟΠΡΣΤΥΦΧΨΪΫΆΈΉΊΰ</a:t>
            </a:r>
            <a:r>
              <a:rPr lang="en-US" sz="140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mj-lt"/>
              </a:rPr>
              <a:t>!"#$%&amp;'()*+,./0123456789:;&lt;=&gt;?@ABCDEFGHIJKLMNOPQRSTUVWXYZ[\]^_`</a:t>
            </a:r>
            <a:r>
              <a:rPr lang="en-US" sz="1400" b="1" err="1">
                <a:solidFill>
                  <a:schemeClr val="tx1"/>
                </a:solidFill>
                <a:latin typeface="+mj-lt"/>
              </a:rPr>
              <a:t>abcdefghijklmnopqrstuvwxyz</a:t>
            </a:r>
            <a:r>
              <a:rPr lang="en-US" sz="1400" b="1">
                <a:solidFill>
                  <a:schemeClr val="tx1"/>
                </a:solidFill>
                <a:latin typeface="+mj-lt"/>
              </a:rPr>
              <a:t>{|}~¡¢£¤¥¦§¨©ª«¬®¯°±²³´¶·¸¹º»¼½ÀÁÂÃÄÅÆÇÈËÌÍÎÏÐÑÒÓÔÕÖ×ØÙÚÛÜÝÞßàáâãäåæçèéêëìíîïðñòóôõö÷øùúûüýþÿĀāĂăąĆćĊċ</a:t>
            </a:r>
            <a:r>
              <a:rPr lang="en-US" sz="1400" b="1" kern="1200">
                <a:solidFill>
                  <a:schemeClr val="tx1"/>
                </a:solidFill>
                <a:latin typeface="+mn-lt"/>
                <a:ea typeface="+mn-ea"/>
                <a:cs typeface="+mn-cs"/>
              </a:rPr>
              <a:t>Čč</a:t>
            </a:r>
            <a:r>
              <a:rPr lang="en-US" sz="1400" b="1">
                <a:solidFill>
                  <a:schemeClr val="tx1"/>
                </a:solidFill>
                <a:latin typeface="+mj-lt"/>
              </a:rPr>
              <a:t>ĎďĐđĒĖėĘęĚěĞğĠġĢģĪīĮįİıĶķĹĺĻļĽľŁłŃńŅņŇňŌŐőŒœŔŕŖŗŘřŚśŞşŠšŢţŤťŪūŮůŰűŲųŴŵŶŷŸŹźŻżŽžƒȘșˆˇ˘˙˚˛˜˝</a:t>
            </a:r>
            <a:r>
              <a:rPr lang="en-US" sz="1400" b="1" err="1">
                <a:solidFill>
                  <a:schemeClr val="tx1"/>
                </a:solidFill>
                <a:latin typeface="+mj-lt"/>
              </a:rPr>
              <a:t>ẀẁẃẄẅỲỳ</a:t>
            </a:r>
            <a:r>
              <a:rPr lang="en-US" sz="1400" b="1">
                <a:solidFill>
                  <a:schemeClr val="tx1"/>
                </a:solidFill>
                <a:latin typeface="+mj-lt"/>
              </a:rPr>
              <a:t>‘’‚“”„†‡•…‰‹›⁄€™ĀĀĂĂĄĄĆĆĊĊČČĎĎĐĐĒĒĖĖĘĘĚĚĞĞĠĠĢĢĪĪĮĮİĶĶĹĹĻĻĽĽŃŃŅŅŇŇŌŌŐŐŔŔŖŖŘŘŚŚŞŞŢŢŤŤŪŪŮŮŰŰŲŲŴŴŶŶŹŹŻŻȘș−≤≥</a:t>
            </a:r>
            <a:r>
              <a:rPr lang="en-US" sz="1400" b="1" err="1">
                <a:solidFill>
                  <a:schemeClr val="tx1"/>
                </a:solidFill>
                <a:latin typeface="+mj-lt"/>
              </a:rPr>
              <a:t>ﬁﬂΆΈΉΊΌΎΏΐΑΒΓΕΖΗΘΙΚΛΜΝΞΟΠΡΣΤΥΦΧΨΪΫΆΈΉΊΰ</a:t>
            </a:r>
            <a:r>
              <a:rPr lang="en-US" sz="1400" b="1">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Ericsson Technical Icons" panose="00000500000000000000" pitchFamily="2" charset="0"/>
              </a:rPr>
              <a:t>B C D F G H I L M O P R S W X b c d f g h I l m o p r s w x</a:t>
            </a:r>
            <a:endParaRPr lang="en-US" sz="1400" b="1">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537A-3EEB-4A17-9398-4E10FE5B5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6227D1-2FF1-4658-94B1-E68D4F34F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ADC81B-FD3B-4F83-9A44-7D7A4AFDFE5B}"/>
              </a:ext>
            </a:extLst>
          </p:cNvPr>
          <p:cNvSpPr>
            <a:spLocks noGrp="1"/>
          </p:cNvSpPr>
          <p:nvPr>
            <p:ph type="dt" sz="half" idx="10"/>
          </p:nvPr>
        </p:nvSpPr>
        <p:spPr/>
        <p:txBody>
          <a:bodyPr/>
          <a:lstStyle/>
          <a:p>
            <a:fld id="{7632CF97-154A-4808-82A6-D6771EADED0E}" type="datetimeFigureOut">
              <a:rPr lang="en-US" smtClean="0"/>
              <a:t>10/14/2019</a:t>
            </a:fld>
            <a:endParaRPr lang="en-US"/>
          </a:p>
        </p:txBody>
      </p:sp>
      <p:sp>
        <p:nvSpPr>
          <p:cNvPr id="5" name="Footer Placeholder 4">
            <a:extLst>
              <a:ext uri="{FF2B5EF4-FFF2-40B4-BE49-F238E27FC236}">
                <a16:creationId xmlns:a16="http://schemas.microsoft.com/office/drawing/2014/main" id="{FE225D90-F2C5-41E8-807E-5EFD90658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04778-8446-49F4-947D-0969DDFAB04D}"/>
              </a:ext>
            </a:extLst>
          </p:cNvPr>
          <p:cNvSpPr>
            <a:spLocks noGrp="1"/>
          </p:cNvSpPr>
          <p:nvPr>
            <p:ph type="sldNum" sz="quarter" idx="12"/>
          </p:nvPr>
        </p:nvSpPr>
        <p:spPr/>
        <p:txBody>
          <a:bodyPr/>
          <a:lstStyle/>
          <a:p>
            <a:fld id="{E65EB1A3-6BFB-412D-A111-1311110D0133}" type="slidenum">
              <a:rPr lang="en-US" smtClean="0"/>
              <a:t>‹#›</a:t>
            </a:fld>
            <a:endParaRPr lang="en-US"/>
          </a:p>
        </p:txBody>
      </p:sp>
    </p:spTree>
    <p:extLst>
      <p:ext uri="{BB962C8B-B14F-4D97-AF65-F5344CB8AC3E}">
        <p14:creationId xmlns:p14="http://schemas.microsoft.com/office/powerpoint/2010/main" val="280143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a:t>Keynote cover page, </a:t>
            </a:r>
            <a:br>
              <a:rPr lang="en-US"/>
            </a:br>
            <a:r>
              <a:rPr lang="en-US"/>
              <a:t>Ericsson Hilda Light 60pt, </a:t>
            </a:r>
            <a:br>
              <a:rPr lang="en-US"/>
            </a:br>
            <a:r>
              <a:rPr lang="en-US"/>
              <a:t>Ericsson Black,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Speaker,</a:t>
            </a:r>
            <a:br>
              <a:rPr lang="en-US"/>
            </a:br>
            <a:r>
              <a:rPr lang="en-US"/>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a:t>Keynote cover cage, </a:t>
            </a:r>
            <a:br>
              <a:rPr lang="en-US"/>
            </a:br>
            <a:r>
              <a:rPr lang="en-US"/>
              <a:t>Ericsson Hilda Light 60pt, </a:t>
            </a:r>
            <a:br>
              <a:rPr lang="en-US"/>
            </a:br>
            <a:r>
              <a:rPr lang="en-US"/>
              <a:t>Ericsson White,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Speaker,</a:t>
            </a:r>
            <a:br>
              <a:rPr lang="en-US"/>
            </a:br>
            <a:r>
              <a:rPr lang="en-US"/>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a:p>
            <a:pPr lvl="4"/>
            <a:r>
              <a:rPr lang="en-US"/>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a:solidFill>
                  <a:schemeClr val="bg1"/>
                </a:solidFill>
                <a:latin typeface="+mn-lt"/>
              </a:rPr>
              <a:t>Ericsson Internal  |  2018-02-21</a:t>
            </a: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97" r:id="rId17"/>
    <p:sldLayoutId id="2147483698" r:id="rId18"/>
    <p:sldLayoutId id="2147483699" r:id="rId19"/>
    <p:sldLayoutId id="2147483700" r:id="rId20"/>
    <p:sldLayoutId id="2147483701" r:id="rId21"/>
    <p:sldLayoutId id="2147483702" r:id="rId22"/>
    <p:sldLayoutId id="2147483703" r:id="rId23"/>
    <p:sldLayoutId id="2147483674" r:id="rId24"/>
    <p:sldLayoutId id="2147483694" r:id="rId25"/>
    <p:sldLayoutId id="2147483682" r:id="rId26"/>
    <p:sldLayoutId id="2147483683" r:id="rId27"/>
    <p:sldLayoutId id="2147483684" r:id="rId28"/>
    <p:sldLayoutId id="2147483685" r:id="rId29"/>
    <p:sldLayoutId id="2147483675" r:id="rId30"/>
    <p:sldLayoutId id="2147483676" r:id="rId31"/>
    <p:sldLayoutId id="2147483686" r:id="rId32"/>
    <p:sldLayoutId id="2147483687" r:id="rId33"/>
    <p:sldLayoutId id="2147483688" r:id="rId34"/>
    <p:sldLayoutId id="2147483689" r:id="rId35"/>
    <p:sldLayoutId id="2147483696" r:id="rId36"/>
    <p:sldLayoutId id="2147483677" r:id="rId37"/>
    <p:sldLayoutId id="2147483678" r:id="rId38"/>
    <p:sldLayoutId id="2147483679" r:id="rId39"/>
    <p:sldLayoutId id="2147483680" r:id="rId40"/>
    <p:sldLayoutId id="2147483690" r:id="rId41"/>
    <p:sldLayoutId id="2147483681" r:id="rId42"/>
    <p:sldLayoutId id="2147483692" r:id="rId43"/>
    <p:sldLayoutId id="2147483704" r:id="rId44"/>
    <p:sldLayoutId id="2147483705" r:id="rId45"/>
    <p:sldLayoutId id="2147483706" r:id="rId46"/>
  </p:sldLayoutIdLst>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kontakt.io/blog/better-pallet-tracking-logistics-needs-new-technology"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hyperlink" Target="http://news.baobei360.com/research/2018-08-02/10008252.html" TargetMode="External"/><Relationship Id="rId3" Type="http://schemas.openxmlformats.org/officeDocument/2006/relationships/hyperlink" Target="https://www.1001pallets.com/standard-pallet-sizes-and-dimensions/" TargetMode="External"/><Relationship Id="rId7" Type="http://schemas.openxmlformats.org/officeDocument/2006/relationships/hyperlink" Target="http://www.sohu.com/a/233412281_100085523"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hyperlink" Target="https://www.tracks360.com/asset-tracking-solutions/gps-rfid-tracking-industries/pallet-tracking/" TargetMode="External"/><Relationship Id="rId5" Type="http://schemas.openxmlformats.org/officeDocument/2006/relationships/hyperlink" Target="https://www.trackersense.com/" TargetMode="External"/><Relationship Id="rId10" Type="http://schemas.openxmlformats.org/officeDocument/2006/relationships/hyperlink" Target="https://www.st.com/zh/applications/factory-automation/pallets-and-container-tracking.html" TargetMode="External"/><Relationship Id="rId4" Type="http://schemas.openxmlformats.org/officeDocument/2006/relationships/hyperlink" Target="http://www.thinkrace.in/pallet-tracker/" TargetMode="External"/><Relationship Id="rId9" Type="http://schemas.openxmlformats.org/officeDocument/2006/relationships/hyperlink" Target="http://blog.sina.com.cn/s/blog_139e0d71a0102woj2.html"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2E35-2ABF-4D16-8E2C-7D8BBAC964C7}"/>
              </a:ext>
            </a:extLst>
          </p:cNvPr>
          <p:cNvSpPr>
            <a:spLocks noGrp="1"/>
          </p:cNvSpPr>
          <p:nvPr>
            <p:ph type="title"/>
          </p:nvPr>
        </p:nvSpPr>
        <p:spPr>
          <a:xfrm>
            <a:off x="479424" y="462052"/>
            <a:ext cx="10933213" cy="1081088"/>
          </a:xfrm>
        </p:spPr>
        <p:txBody>
          <a:bodyPr/>
          <a:lstStyle/>
          <a:p>
            <a:r>
              <a:rPr lang="en-US" b="1" dirty="0"/>
              <a:t>Pallets</a:t>
            </a:r>
            <a:endParaRPr lang="en-US" dirty="0"/>
          </a:p>
        </p:txBody>
      </p:sp>
      <p:sp>
        <p:nvSpPr>
          <p:cNvPr id="3" name="Content Placeholder 2">
            <a:extLst>
              <a:ext uri="{FF2B5EF4-FFF2-40B4-BE49-F238E27FC236}">
                <a16:creationId xmlns:a16="http://schemas.microsoft.com/office/drawing/2014/main" id="{53CA694A-534C-41C8-87B8-46149C906AED}"/>
              </a:ext>
            </a:extLst>
          </p:cNvPr>
          <p:cNvSpPr>
            <a:spLocks noGrp="1"/>
          </p:cNvSpPr>
          <p:nvPr>
            <p:ph sz="quarter" idx="10"/>
          </p:nvPr>
        </p:nvSpPr>
        <p:spPr>
          <a:xfrm>
            <a:off x="479424" y="1557338"/>
            <a:ext cx="5724606" cy="5144404"/>
          </a:xfrm>
        </p:spPr>
        <p:txBody>
          <a:bodyPr/>
          <a:lstStyle/>
          <a:p>
            <a:r>
              <a:rPr lang="en-US" sz="1400" dirty="0">
                <a:ea typeface="+mn-lt"/>
                <a:cs typeface="+mn-lt"/>
              </a:rPr>
              <a:t>Pallets are flat and portable structures used to ensure goods are efficiently transported and stored in warehouses for nearly a century. It has been called “the single most important object in the global economy.” While it can be made of plastic, metal, paper or recycled materials, most of pallets today are still made of wood. Depending on its type and usage, each material would have its own advantages and disadvantages, and to ensure health safety across national borders, pallets are subjected to international standards with specific dimensions and production protocols.</a:t>
            </a:r>
            <a:endParaRPr lang="en-US" dirty="0">
              <a:ea typeface="+mn-lt"/>
              <a:cs typeface="+mn-lt"/>
            </a:endParaRPr>
          </a:p>
          <a:p>
            <a:r>
              <a:rPr lang="en-US" sz="1400" dirty="0">
                <a:ea typeface="+mn-lt"/>
                <a:cs typeface="+mn-lt"/>
              </a:rPr>
              <a:t>It is essential for carrying out nearly 80% of all commerce in the US alone, and its importance in the supply chain and logistics sector after the industrial revolution is unparalleled. Yet there are still key challenges to overcome. For instance, Johnson &amp; Johnson recalled and stopped production of their known Tylenol medicine after several customer complaints about its odor. Thousands of wooden pallets on its supply chain received fungicide treatment that affected the product, resulting in a cost of nearly $900 million for the company.</a:t>
            </a:r>
          </a:p>
          <a:p>
            <a:r>
              <a:rPr lang="en-US" sz="1400" dirty="0">
                <a:ea typeface="+mn-lt"/>
                <a:cs typeface="+mn-lt"/>
              </a:rPr>
              <a:t>With the development of IoT connected products, pallets can play a critical role to solve some of the challenges faced by the logistics and manufacturing industries, such as avoiding waste and potentially generating whole new business models. Information about location, weight, temperature, humidity levels, position and tracking time are essential for improving efficiency and profitability.</a:t>
            </a:r>
          </a:p>
          <a:p>
            <a:endParaRPr lang="en-US" sz="1400" dirty="0"/>
          </a:p>
        </p:txBody>
      </p:sp>
      <p:sp>
        <p:nvSpPr>
          <p:cNvPr id="4" name="Content Placeholder 2">
            <a:extLst>
              <a:ext uri="{FF2B5EF4-FFF2-40B4-BE49-F238E27FC236}">
                <a16:creationId xmlns:a16="http://schemas.microsoft.com/office/drawing/2014/main" id="{1B8B6B39-DBF1-4FE0-ADC9-F88ED60FC108}"/>
              </a:ext>
            </a:extLst>
          </p:cNvPr>
          <p:cNvSpPr txBox="1">
            <a:spLocks/>
          </p:cNvSpPr>
          <p:nvPr/>
        </p:nvSpPr>
        <p:spPr bwMode="auto">
          <a:xfrm>
            <a:off x="6204029" y="3668631"/>
            <a:ext cx="5508547" cy="3090443"/>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342900" lvl="1"/>
            <a:r>
              <a:rPr lang="en-US" altLang="zh-CN" sz="1400" dirty="0"/>
              <a:t>In</a:t>
            </a:r>
            <a:r>
              <a:rPr lang="en-US" altLang="zh-CN" sz="1400" dirty="0">
                <a:ea typeface="+mn-ea"/>
                <a:cs typeface="+mn-cs"/>
              </a:rPr>
              <a:t> 2017, the annual production of pallets was about 250 million pieces</a:t>
            </a:r>
            <a:r>
              <a:rPr lang="en-US" altLang="zh-CN" sz="1400" dirty="0"/>
              <a:t> in China, with the</a:t>
            </a:r>
            <a:r>
              <a:rPr lang="en-US" altLang="zh-CN" sz="1400" dirty="0">
                <a:ea typeface="+mn-ea"/>
                <a:cs typeface="+mn-cs"/>
              </a:rPr>
              <a:t> total number of pallets </a:t>
            </a:r>
            <a:r>
              <a:rPr lang="en-US" altLang="zh-CN" sz="1400" dirty="0"/>
              <a:t>reaching 1.23</a:t>
            </a:r>
            <a:r>
              <a:rPr lang="en-US" altLang="zh-CN" sz="1400" dirty="0">
                <a:ea typeface="+mn-ea"/>
                <a:cs typeface="+mn-cs"/>
              </a:rPr>
              <a:t> billion. </a:t>
            </a:r>
          </a:p>
          <a:p>
            <a:pPr marL="342900" lvl="1"/>
            <a:r>
              <a:rPr lang="en-US" sz="1400" dirty="0">
                <a:ea typeface="+mn-ea"/>
                <a:cs typeface="+mn-cs"/>
              </a:rPr>
              <a:t>Currently most pallets </a:t>
            </a:r>
            <a:r>
              <a:rPr lang="en-US" sz="1400" dirty="0"/>
              <a:t>are still </a:t>
            </a:r>
            <a:r>
              <a:rPr lang="en-US" sz="1400" dirty="0">
                <a:ea typeface="+mn-ea"/>
                <a:cs typeface="+mn-cs"/>
              </a:rPr>
              <a:t>not tracked/positioned, resulting in </a:t>
            </a:r>
            <a:r>
              <a:rPr lang="en-US" sz="1400" dirty="0"/>
              <a:t>an expensive</a:t>
            </a:r>
            <a:r>
              <a:rPr lang="en-US" sz="1400" dirty="0">
                <a:ea typeface="+mn-ea"/>
                <a:cs typeface="+mn-cs"/>
              </a:rPr>
              <a:t> loss of assets, i.e. it </a:t>
            </a:r>
            <a:r>
              <a:rPr lang="en-US" sz="1400" dirty="0"/>
              <a:t>becomes</a:t>
            </a:r>
            <a:r>
              <a:rPr lang="en-US" sz="1400" dirty="0">
                <a:ea typeface="+mn-ea"/>
                <a:cs typeface="+mn-cs"/>
              </a:rPr>
              <a:t> a cost of transportation. Given that every pallet costs about RMB </a:t>
            </a:r>
            <a:r>
              <a:rPr lang="en-US" sz="1400" dirty="0"/>
              <a:t>100~200 </a:t>
            </a:r>
            <a:r>
              <a:rPr lang="en-US" sz="1400" dirty="0">
                <a:ea typeface="+mn-ea"/>
                <a:cs typeface="+mn-cs"/>
              </a:rPr>
              <a:t>(US$ 15~30), the overall spending on pallets can be RMB 25~50 billion (US$ 3.75~7.5 billion) annually as transportation costs in China.</a:t>
            </a:r>
            <a:endParaRPr lang="en-US" sz="1400" dirty="0"/>
          </a:p>
        </p:txBody>
      </p:sp>
      <p:pic>
        <p:nvPicPr>
          <p:cNvPr id="5" name="Picture 4">
            <a:extLst>
              <a:ext uri="{FF2B5EF4-FFF2-40B4-BE49-F238E27FC236}">
                <a16:creationId xmlns:a16="http://schemas.microsoft.com/office/drawing/2014/main" id="{50EF41D7-564D-4D02-9198-D815DFD63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782" y="1789290"/>
            <a:ext cx="2446117" cy="1834588"/>
          </a:xfrm>
          <a:prstGeom prst="rect">
            <a:avLst/>
          </a:prstGeom>
        </p:spPr>
      </p:pic>
      <p:pic>
        <p:nvPicPr>
          <p:cNvPr id="6" name="Picture 5">
            <a:extLst>
              <a:ext uri="{FF2B5EF4-FFF2-40B4-BE49-F238E27FC236}">
                <a16:creationId xmlns:a16="http://schemas.microsoft.com/office/drawing/2014/main" id="{D08ABED1-657A-4921-883E-F6532C28C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644147"/>
            <a:ext cx="2466671" cy="1834587"/>
          </a:xfrm>
          <a:prstGeom prst="rect">
            <a:avLst/>
          </a:prstGeom>
        </p:spPr>
      </p:pic>
    </p:spTree>
    <p:extLst>
      <p:ext uri="{BB962C8B-B14F-4D97-AF65-F5344CB8AC3E}">
        <p14:creationId xmlns:p14="http://schemas.microsoft.com/office/powerpoint/2010/main" val="202836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2E35-2ABF-4D16-8E2C-7D8BBAC964C7}"/>
              </a:ext>
            </a:extLst>
          </p:cNvPr>
          <p:cNvSpPr>
            <a:spLocks noGrp="1"/>
          </p:cNvSpPr>
          <p:nvPr>
            <p:ph type="title"/>
          </p:nvPr>
        </p:nvSpPr>
        <p:spPr>
          <a:xfrm>
            <a:off x="479424" y="476250"/>
            <a:ext cx="10933213" cy="1081088"/>
          </a:xfrm>
        </p:spPr>
        <p:txBody>
          <a:bodyPr/>
          <a:lstStyle/>
          <a:p>
            <a:r>
              <a:rPr lang="en-US" b="1" dirty="0">
                <a:latin typeface="+mn-lt"/>
              </a:rPr>
              <a:t>Smart Pallet Challenge </a:t>
            </a:r>
            <a:br>
              <a:rPr lang="en-US" sz="2000" b="1" dirty="0">
                <a:latin typeface="+mn-lt"/>
              </a:rPr>
            </a:br>
            <a:r>
              <a:rPr lang="en-US" sz="2000" b="1" dirty="0">
                <a:latin typeface="+mn-lt"/>
              </a:rPr>
              <a:t>Developing a low-cost solution to track pallets across the logistics chain</a:t>
            </a:r>
            <a:endParaRPr lang="en-US" sz="2000" dirty="0">
              <a:latin typeface="+mn-lt"/>
            </a:endParaRPr>
          </a:p>
        </p:txBody>
      </p:sp>
      <p:sp>
        <p:nvSpPr>
          <p:cNvPr id="3" name="Content Placeholder 2">
            <a:extLst>
              <a:ext uri="{FF2B5EF4-FFF2-40B4-BE49-F238E27FC236}">
                <a16:creationId xmlns:a16="http://schemas.microsoft.com/office/drawing/2014/main" id="{53CA694A-534C-41C8-87B8-46149C906AED}"/>
              </a:ext>
            </a:extLst>
          </p:cNvPr>
          <p:cNvSpPr>
            <a:spLocks noGrp="1"/>
          </p:cNvSpPr>
          <p:nvPr>
            <p:ph sz="quarter" idx="10"/>
          </p:nvPr>
        </p:nvSpPr>
        <p:spPr>
          <a:xfrm>
            <a:off x="479425" y="1844674"/>
            <a:ext cx="11267816" cy="5013325"/>
          </a:xfrm>
        </p:spPr>
        <p:txBody>
          <a:bodyPr/>
          <a:lstStyle/>
          <a:p>
            <a:r>
              <a:rPr lang="en-US" dirty="0"/>
              <a:t>Develop a business around tracking pallets to lower the overall transportation costs and as well to reduce environment impact due to manufacturing of new pallets. Think how you can transform the industry solving some of these pain points:</a:t>
            </a:r>
          </a:p>
          <a:p>
            <a:pPr marL="0" indent="0">
              <a:buNone/>
            </a:pPr>
            <a:endParaRPr lang="en-US" dirty="0"/>
          </a:p>
          <a:p>
            <a:pPr lvl="1">
              <a:buFont typeface="Arial" panose="020B0604020202020204" pitchFamily="34" charset="0"/>
              <a:buChar char="•"/>
            </a:pPr>
            <a:r>
              <a:rPr lang="en-US" dirty="0"/>
              <a:t>Cost: low cost solution (below RMB 30/US$5 per unit)</a:t>
            </a:r>
          </a:p>
          <a:p>
            <a:pPr lvl="1">
              <a:buFont typeface="Arial" panose="020B0604020202020204" pitchFamily="34" charset="0"/>
              <a:buChar char="•"/>
            </a:pPr>
            <a:r>
              <a:rPr lang="en-US" dirty="0"/>
              <a:t>Traceability: precise outdoor and indoor positioning</a:t>
            </a:r>
          </a:p>
          <a:p>
            <a:pPr lvl="1">
              <a:buFont typeface="Arial" panose="020B0604020202020204" pitchFamily="34" charset="0"/>
              <a:buChar char="•"/>
            </a:pPr>
            <a:r>
              <a:rPr lang="en-US" dirty="0"/>
              <a:t>Durability &amp; longevity: low energy consumption and long working period (months/years)</a:t>
            </a:r>
          </a:p>
          <a:p>
            <a:pPr lvl="1">
              <a:buFont typeface="Arial" panose="020B0604020202020204" pitchFamily="34" charset="0"/>
              <a:buChar char="•"/>
            </a:pPr>
            <a:r>
              <a:rPr lang="en-US" dirty="0"/>
              <a:t>Asset management: cloud based, easy-to-use, and scalable asset management system/platform</a:t>
            </a:r>
          </a:p>
          <a:p>
            <a:pPr lvl="1">
              <a:buFont typeface="Arial" panose="020B0604020202020204" pitchFamily="34" charset="0"/>
              <a:buChar char="•"/>
            </a:pPr>
            <a:r>
              <a:rPr lang="en-US" dirty="0"/>
              <a:t>Safety across the logistics chain: anti-theft </a:t>
            </a:r>
          </a:p>
          <a:p>
            <a:pPr lvl="1">
              <a:buFont typeface="Arial" panose="020B0604020202020204" pitchFamily="34" charset="0"/>
              <a:buChar char="•"/>
            </a:pPr>
            <a:r>
              <a:rPr lang="en-US" dirty="0"/>
              <a:t>Pallet and transported product damage: find a robust solution</a:t>
            </a:r>
          </a:p>
          <a:p>
            <a:pPr lvl="1">
              <a:buFont typeface="Arial" panose="020B0604020202020204" pitchFamily="34" charset="0"/>
              <a:buChar char="•"/>
            </a:pPr>
            <a:r>
              <a:rPr lang="en-US" dirty="0"/>
              <a:t>Solve issues related to size and type, specifically for automated systems usage</a:t>
            </a:r>
          </a:p>
          <a:p>
            <a:pPr lvl="1">
              <a:buFont typeface="Arial" panose="020B0604020202020204" pitchFamily="34" charset="0"/>
              <a:buChar char="•"/>
            </a:pPr>
            <a:r>
              <a:rPr lang="en-US" dirty="0"/>
              <a:t>Modularized data collection unit for adding functions (such as weight, temperature, humidity levels, position, etc.)</a:t>
            </a:r>
          </a:p>
        </p:txBody>
      </p:sp>
    </p:spTree>
    <p:extLst>
      <p:ext uri="{BB962C8B-B14F-4D97-AF65-F5344CB8AC3E}">
        <p14:creationId xmlns:p14="http://schemas.microsoft.com/office/powerpoint/2010/main" val="183206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2E35-2ABF-4D16-8E2C-7D8BBAC964C7}"/>
              </a:ext>
            </a:extLst>
          </p:cNvPr>
          <p:cNvSpPr>
            <a:spLocks noGrp="1"/>
          </p:cNvSpPr>
          <p:nvPr>
            <p:ph type="title"/>
          </p:nvPr>
        </p:nvSpPr>
        <p:spPr>
          <a:xfrm>
            <a:off x="479424" y="476250"/>
            <a:ext cx="10933213" cy="1081088"/>
          </a:xfrm>
        </p:spPr>
        <p:txBody>
          <a:bodyPr/>
          <a:lstStyle/>
          <a:p>
            <a:r>
              <a:rPr lang="en-US" b="1" dirty="0">
                <a:latin typeface="+mn-lt"/>
              </a:rPr>
              <a:t>Smart Pallet Challenge </a:t>
            </a:r>
            <a:br>
              <a:rPr lang="en-US" sz="2000" b="1" dirty="0">
                <a:latin typeface="+mn-lt"/>
              </a:rPr>
            </a:br>
            <a:r>
              <a:rPr lang="en-US" sz="2000" b="1" dirty="0">
                <a:latin typeface="+mn-lt"/>
              </a:rPr>
              <a:t>Developing a low-cost solution to track pallets across the logistics chain</a:t>
            </a:r>
            <a:endParaRPr lang="en-US" sz="2000" dirty="0">
              <a:latin typeface="+mn-lt"/>
            </a:endParaRPr>
          </a:p>
        </p:txBody>
      </p:sp>
      <p:sp>
        <p:nvSpPr>
          <p:cNvPr id="3" name="Content Placeholder 2">
            <a:extLst>
              <a:ext uri="{FF2B5EF4-FFF2-40B4-BE49-F238E27FC236}">
                <a16:creationId xmlns:a16="http://schemas.microsoft.com/office/drawing/2014/main" id="{53CA694A-534C-41C8-87B8-46149C906AED}"/>
              </a:ext>
            </a:extLst>
          </p:cNvPr>
          <p:cNvSpPr>
            <a:spLocks noGrp="1"/>
          </p:cNvSpPr>
          <p:nvPr>
            <p:ph sz="quarter" idx="10"/>
          </p:nvPr>
        </p:nvSpPr>
        <p:spPr>
          <a:xfrm>
            <a:off x="479425" y="1844674"/>
            <a:ext cx="10933212" cy="5013325"/>
          </a:xfrm>
        </p:spPr>
        <p:txBody>
          <a:bodyPr/>
          <a:lstStyle/>
          <a:p>
            <a:r>
              <a:rPr lang="en-US" dirty="0"/>
              <a:t>Develop a low-cost solution to track pallets across the logistics chain</a:t>
            </a:r>
          </a:p>
          <a:p>
            <a:pPr marL="0" indent="0">
              <a:buNone/>
            </a:pPr>
            <a:endParaRPr lang="en-US" dirty="0"/>
          </a:p>
          <a:p>
            <a:pPr lvl="1">
              <a:buFont typeface="Arial" panose="020B0604020202020204" pitchFamily="34" charset="0"/>
              <a:buChar char="•"/>
            </a:pPr>
            <a:r>
              <a:rPr lang="en-US" dirty="0"/>
              <a:t>Since the cost of pallet is not high, it is necessary to find a low-cost (below RMB 30/US$5) technology solution to track and position pallets during transportation</a:t>
            </a:r>
          </a:p>
          <a:p>
            <a:pPr marL="369888" lvl="1" indent="0">
              <a:buNone/>
            </a:pPr>
            <a:endParaRPr lang="en-US" dirty="0"/>
          </a:p>
          <a:p>
            <a:pPr marL="712470" lvl="1">
              <a:buFont typeface="Arial" panose="020B0604020202020204" pitchFamily="34" charset="0"/>
              <a:buChar char="•"/>
            </a:pPr>
            <a:r>
              <a:rPr lang="en-US" dirty="0"/>
              <a:t>Most of existing solutions are RFID based. Disadvantage of the solution can be find in following article: </a:t>
            </a:r>
            <a:r>
              <a:rPr lang="en-US" dirty="0">
                <a:hlinkClick r:id="rId3"/>
              </a:rPr>
              <a:t>https://kontakt.io/blog/better-pallet-tracking-logistics-needs-new-technology</a:t>
            </a:r>
            <a:endParaRPr lang="en-US" dirty="0"/>
          </a:p>
          <a:p>
            <a:pPr marL="712470" lvl="1">
              <a:buFont typeface="Arial" panose="020B0604020202020204" pitchFamily="34" charset="0"/>
              <a:buChar char="•"/>
            </a:pPr>
            <a:endParaRPr lang="en-US" dirty="0"/>
          </a:p>
        </p:txBody>
      </p:sp>
    </p:spTree>
    <p:extLst>
      <p:ext uri="{BB962C8B-B14F-4D97-AF65-F5344CB8AC3E}">
        <p14:creationId xmlns:p14="http://schemas.microsoft.com/office/powerpoint/2010/main" val="146750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F6510A-A4A8-4D1D-A62D-A904118419AF}"/>
              </a:ext>
            </a:extLst>
          </p:cNvPr>
          <p:cNvSpPr/>
          <p:nvPr/>
        </p:nvSpPr>
        <p:spPr>
          <a:xfrm>
            <a:off x="479424" y="1448402"/>
            <a:ext cx="11112622" cy="3693319"/>
          </a:xfrm>
          <a:prstGeom prst="rect">
            <a:avLst/>
          </a:prstGeom>
        </p:spPr>
        <p:txBody>
          <a:bodyPr wrap="square">
            <a:spAutoFit/>
          </a:bodyPr>
          <a:lstStyle/>
          <a:p>
            <a:r>
              <a:rPr lang="en-US" altLang="zh-CN" dirty="0"/>
              <a:t>Standard Pallet Sizes &amp; Dimensions</a:t>
            </a:r>
            <a:endParaRPr lang="en-US" dirty="0"/>
          </a:p>
          <a:p>
            <a:r>
              <a:rPr lang="en-US" dirty="0">
                <a:hlinkClick r:id="rId3"/>
              </a:rPr>
              <a:t>https://www.1001pallets.com/standard-pallet-sizes-and-dimensions/</a:t>
            </a:r>
            <a:endParaRPr lang="en-US" dirty="0"/>
          </a:p>
          <a:p>
            <a:endParaRPr lang="en-US" dirty="0"/>
          </a:p>
          <a:p>
            <a:r>
              <a:rPr lang="en-US" dirty="0"/>
              <a:t>In English</a:t>
            </a:r>
          </a:p>
          <a:p>
            <a:r>
              <a:rPr lang="en-US" dirty="0">
                <a:hlinkClick r:id="rId4"/>
              </a:rPr>
              <a:t>http://www.thinkrace.in/pallet-tracker/</a:t>
            </a:r>
            <a:endParaRPr lang="en-US" dirty="0"/>
          </a:p>
          <a:p>
            <a:r>
              <a:rPr lang="en-US" dirty="0">
                <a:hlinkClick r:id="rId5"/>
              </a:rPr>
              <a:t>https://www.trackersense.com/</a:t>
            </a:r>
            <a:endParaRPr lang="en-US" dirty="0"/>
          </a:p>
          <a:p>
            <a:r>
              <a:rPr lang="en-US" dirty="0">
                <a:hlinkClick r:id="rId6"/>
              </a:rPr>
              <a:t>https://www.tracks360.com/asset-tracking-solutions/gps-rfid-tracking-industries/pallet-tracking/</a:t>
            </a:r>
            <a:endParaRPr lang="en-US" dirty="0"/>
          </a:p>
          <a:p>
            <a:endParaRPr lang="en-US" altLang="zh-CN" dirty="0"/>
          </a:p>
          <a:p>
            <a:r>
              <a:rPr lang="en-US" altLang="zh-CN" dirty="0"/>
              <a:t>In Chinese</a:t>
            </a:r>
            <a:endParaRPr lang="en-US" dirty="0"/>
          </a:p>
          <a:p>
            <a:r>
              <a:rPr lang="en-US" dirty="0">
                <a:hlinkClick r:id="rId7"/>
              </a:rPr>
              <a:t>http://www.sohu.com/a/233412281_100085523</a:t>
            </a:r>
            <a:endParaRPr lang="en-US" dirty="0"/>
          </a:p>
          <a:p>
            <a:r>
              <a:rPr lang="en-US" dirty="0">
                <a:hlinkClick r:id="rId8"/>
              </a:rPr>
              <a:t>http://news.baobei360.com/research/2018-08-02/10008252.html</a:t>
            </a:r>
            <a:endParaRPr lang="en-US" dirty="0"/>
          </a:p>
          <a:p>
            <a:r>
              <a:rPr lang="en-US" dirty="0">
                <a:hlinkClick r:id="rId9"/>
              </a:rPr>
              <a:t>http://blog.sina.com.cn/s/blog_139e0d71a0102woj2.html</a:t>
            </a:r>
            <a:endParaRPr lang="en-US" dirty="0"/>
          </a:p>
          <a:p>
            <a:r>
              <a:rPr lang="en-US" dirty="0">
                <a:hlinkClick r:id="rId10"/>
              </a:rPr>
              <a:t>https://www.st.com/zh/applications/factory-automation/pallets-and-container-tracking.html</a:t>
            </a:r>
            <a:endParaRPr lang="en-US" dirty="0"/>
          </a:p>
        </p:txBody>
      </p:sp>
      <p:sp>
        <p:nvSpPr>
          <p:cNvPr id="10" name="Title 1">
            <a:extLst>
              <a:ext uri="{FF2B5EF4-FFF2-40B4-BE49-F238E27FC236}">
                <a16:creationId xmlns:a16="http://schemas.microsoft.com/office/drawing/2014/main" id="{FB99F8F3-A32B-4358-96DC-B97EDAC84241}"/>
              </a:ext>
            </a:extLst>
          </p:cNvPr>
          <p:cNvSpPr>
            <a:spLocks noGrp="1"/>
          </p:cNvSpPr>
          <p:nvPr>
            <p:ph type="title"/>
          </p:nvPr>
        </p:nvSpPr>
        <p:spPr>
          <a:xfrm>
            <a:off x="479424" y="462052"/>
            <a:ext cx="10933213" cy="1081088"/>
          </a:xfrm>
        </p:spPr>
        <p:txBody>
          <a:bodyPr/>
          <a:lstStyle/>
          <a:p>
            <a:r>
              <a:rPr lang="en-US" b="1" dirty="0"/>
              <a:t>Further Readings</a:t>
            </a:r>
            <a:endParaRPr lang="en-US" dirty="0"/>
          </a:p>
        </p:txBody>
      </p:sp>
    </p:spTree>
    <p:extLst>
      <p:ext uri="{BB962C8B-B14F-4D97-AF65-F5344CB8AC3E}">
        <p14:creationId xmlns:p14="http://schemas.microsoft.com/office/powerpoint/2010/main" val="249199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800F80C-01B8-4774-8587-9BC9E7EA9456}"/>
              </a:ext>
            </a:extLst>
          </p:cNvPr>
          <p:cNvGraphicFramePr/>
          <p:nvPr>
            <p:extLst>
              <p:ext uri="{D42A27DB-BD31-4B8C-83A1-F6EECF244321}">
                <p14:modId xmlns:p14="http://schemas.microsoft.com/office/powerpoint/2010/main" val="1262634431"/>
              </p:ext>
            </p:extLst>
          </p:nvPr>
        </p:nvGraphicFramePr>
        <p:xfrm>
          <a:off x="-813463" y="409518"/>
          <a:ext cx="7382849" cy="500956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5D4FB8A4-757A-4A58-B615-97065165E843}"/>
              </a:ext>
            </a:extLst>
          </p:cNvPr>
          <p:cNvSpPr txBox="1"/>
          <p:nvPr/>
        </p:nvSpPr>
        <p:spPr>
          <a:xfrm>
            <a:off x="6584092" y="1942884"/>
            <a:ext cx="4947858" cy="246221"/>
          </a:xfrm>
          <a:prstGeom prst="rect">
            <a:avLst/>
          </a:prstGeom>
          <a:noFill/>
        </p:spPr>
        <p:txBody>
          <a:bodyPr wrap="square" rtlCol="0">
            <a:spAutoFit/>
          </a:bodyPr>
          <a:lstStyle/>
          <a:p>
            <a:r>
              <a:rPr lang="en-US" sz="1000" dirty="0">
                <a:latin typeface="Ericsson Hilda" panose="00000500000000000000" pitchFamily="2" charset="0"/>
              </a:rPr>
              <a:t>Poor quality or missing bottom boards resulting in jams or faults</a:t>
            </a:r>
            <a:endParaRPr lang="en-US" sz="1000" dirty="0"/>
          </a:p>
        </p:txBody>
      </p:sp>
      <p:sp>
        <p:nvSpPr>
          <p:cNvPr id="12" name="TextBox 11">
            <a:extLst>
              <a:ext uri="{FF2B5EF4-FFF2-40B4-BE49-F238E27FC236}">
                <a16:creationId xmlns:a16="http://schemas.microsoft.com/office/drawing/2014/main" id="{0F70B653-5FD1-4553-8204-8E7EC0194E68}"/>
              </a:ext>
            </a:extLst>
          </p:cNvPr>
          <p:cNvSpPr txBox="1"/>
          <p:nvPr/>
        </p:nvSpPr>
        <p:spPr>
          <a:xfrm>
            <a:off x="6584092" y="2324925"/>
            <a:ext cx="4947858" cy="246221"/>
          </a:xfrm>
          <a:prstGeom prst="rect">
            <a:avLst/>
          </a:prstGeom>
          <a:noFill/>
        </p:spPr>
        <p:txBody>
          <a:bodyPr wrap="square" rtlCol="0">
            <a:spAutoFit/>
          </a:bodyPr>
          <a:lstStyle/>
          <a:p>
            <a:r>
              <a:rPr lang="en-US" sz="1000" dirty="0">
                <a:latin typeface="Ericsson Hilda" panose="00000500000000000000" pitchFamily="2" charset="0"/>
              </a:rPr>
              <a:t>Missing or damaged components resulting in improper placement of unit loads</a:t>
            </a:r>
          </a:p>
        </p:txBody>
      </p:sp>
      <p:sp>
        <p:nvSpPr>
          <p:cNvPr id="14" name="TextBox 13">
            <a:extLst>
              <a:ext uri="{FF2B5EF4-FFF2-40B4-BE49-F238E27FC236}">
                <a16:creationId xmlns:a16="http://schemas.microsoft.com/office/drawing/2014/main" id="{AB3A2C59-60CA-4125-B606-44214BCFFBD5}"/>
              </a:ext>
            </a:extLst>
          </p:cNvPr>
          <p:cNvSpPr txBox="1"/>
          <p:nvPr/>
        </p:nvSpPr>
        <p:spPr>
          <a:xfrm>
            <a:off x="6584092" y="2738218"/>
            <a:ext cx="4947858" cy="246221"/>
          </a:xfrm>
          <a:prstGeom prst="rect">
            <a:avLst/>
          </a:prstGeom>
          <a:noFill/>
        </p:spPr>
        <p:txBody>
          <a:bodyPr wrap="square" rtlCol="0">
            <a:spAutoFit/>
          </a:bodyPr>
          <a:lstStyle/>
          <a:p>
            <a:r>
              <a:rPr lang="en-US" sz="1000" dirty="0">
                <a:latin typeface="Ericsson Hilda" panose="00000500000000000000" pitchFamily="2" charset="0"/>
              </a:rPr>
              <a:t>Excessive pallet deflection resulting in difficulty while removing loads from racks</a:t>
            </a:r>
          </a:p>
        </p:txBody>
      </p:sp>
      <p:sp>
        <p:nvSpPr>
          <p:cNvPr id="15" name="TextBox 14">
            <a:extLst>
              <a:ext uri="{FF2B5EF4-FFF2-40B4-BE49-F238E27FC236}">
                <a16:creationId xmlns:a16="http://schemas.microsoft.com/office/drawing/2014/main" id="{83437B7B-8CE8-414F-A3B7-1F9039E5DFFB}"/>
              </a:ext>
            </a:extLst>
          </p:cNvPr>
          <p:cNvSpPr txBox="1"/>
          <p:nvPr/>
        </p:nvSpPr>
        <p:spPr>
          <a:xfrm>
            <a:off x="6584092" y="3165257"/>
            <a:ext cx="4947858" cy="246221"/>
          </a:xfrm>
          <a:prstGeom prst="rect">
            <a:avLst/>
          </a:prstGeom>
          <a:noFill/>
        </p:spPr>
        <p:txBody>
          <a:bodyPr wrap="square" rtlCol="0">
            <a:spAutoFit/>
          </a:bodyPr>
          <a:lstStyle/>
          <a:p>
            <a:r>
              <a:rPr lang="en-US" sz="1000" dirty="0">
                <a:latin typeface="Ericsson Hilda" panose="00000500000000000000" pitchFamily="2" charset="0"/>
              </a:rPr>
              <a:t>Inconsistent pallet dimensions resulted in improper placement of unit loads</a:t>
            </a:r>
          </a:p>
        </p:txBody>
      </p:sp>
      <p:sp>
        <p:nvSpPr>
          <p:cNvPr id="16" name="TextBox 15">
            <a:extLst>
              <a:ext uri="{FF2B5EF4-FFF2-40B4-BE49-F238E27FC236}">
                <a16:creationId xmlns:a16="http://schemas.microsoft.com/office/drawing/2014/main" id="{B64FD1B2-8140-45BA-B4BC-AAC89749E3D2}"/>
              </a:ext>
            </a:extLst>
          </p:cNvPr>
          <p:cNvSpPr txBox="1"/>
          <p:nvPr/>
        </p:nvSpPr>
        <p:spPr>
          <a:xfrm>
            <a:off x="6584092" y="3499402"/>
            <a:ext cx="4947858" cy="400110"/>
          </a:xfrm>
          <a:prstGeom prst="rect">
            <a:avLst/>
          </a:prstGeom>
          <a:noFill/>
        </p:spPr>
        <p:txBody>
          <a:bodyPr wrap="square" rtlCol="0">
            <a:spAutoFit/>
          </a:bodyPr>
          <a:lstStyle/>
          <a:p>
            <a:r>
              <a:rPr lang="en-US" sz="1000" dirty="0">
                <a:latin typeface="Ericsson Hilda" panose="00000500000000000000" pitchFamily="2" charset="0"/>
              </a:rPr>
              <a:t>Missing or damaged components resulting in increased unit load speeds in gravity flow racks, which causes unit load instability or pallets leaving the equipment</a:t>
            </a:r>
          </a:p>
        </p:txBody>
      </p:sp>
      <p:sp>
        <p:nvSpPr>
          <p:cNvPr id="17" name="TextBox 16">
            <a:extLst>
              <a:ext uri="{FF2B5EF4-FFF2-40B4-BE49-F238E27FC236}">
                <a16:creationId xmlns:a16="http://schemas.microsoft.com/office/drawing/2014/main" id="{717F68DA-6357-4F14-B287-8CE6B73D44D4}"/>
              </a:ext>
            </a:extLst>
          </p:cNvPr>
          <p:cNvSpPr txBox="1"/>
          <p:nvPr/>
        </p:nvSpPr>
        <p:spPr>
          <a:xfrm>
            <a:off x="6584092" y="3881443"/>
            <a:ext cx="4947858" cy="400110"/>
          </a:xfrm>
          <a:prstGeom prst="rect">
            <a:avLst/>
          </a:prstGeom>
          <a:noFill/>
        </p:spPr>
        <p:txBody>
          <a:bodyPr wrap="square" rtlCol="0">
            <a:spAutoFit/>
          </a:bodyPr>
          <a:lstStyle/>
          <a:p>
            <a:r>
              <a:rPr lang="en-US" sz="1000" dirty="0">
                <a:latin typeface="Ericsson Hilda" panose="00000500000000000000" pitchFamily="2" charset="0"/>
              </a:rPr>
              <a:t>Incapability of incoming pallets with the current storage system required to re-stack products on new pallets or to place unit load (product and pallet) on a pallet board</a:t>
            </a:r>
          </a:p>
        </p:txBody>
      </p:sp>
      <p:sp>
        <p:nvSpPr>
          <p:cNvPr id="18" name="TextBox 17">
            <a:extLst>
              <a:ext uri="{FF2B5EF4-FFF2-40B4-BE49-F238E27FC236}">
                <a16:creationId xmlns:a16="http://schemas.microsoft.com/office/drawing/2014/main" id="{9F267BDB-EFA7-4D37-BD90-5697C92B442D}"/>
              </a:ext>
            </a:extLst>
          </p:cNvPr>
          <p:cNvSpPr txBox="1"/>
          <p:nvPr/>
        </p:nvSpPr>
        <p:spPr>
          <a:xfrm>
            <a:off x="6584092" y="4281553"/>
            <a:ext cx="4947858" cy="400110"/>
          </a:xfrm>
          <a:prstGeom prst="rect">
            <a:avLst/>
          </a:prstGeom>
          <a:noFill/>
        </p:spPr>
        <p:txBody>
          <a:bodyPr wrap="square" rtlCol="0">
            <a:spAutoFit/>
          </a:bodyPr>
          <a:lstStyle/>
          <a:p>
            <a:r>
              <a:rPr lang="en-US" sz="1000" dirty="0">
                <a:latin typeface="Ericsson Hilda" panose="00000500000000000000" pitchFamily="2" charset="0"/>
              </a:rPr>
              <a:t>The low coefficient of friction in pallets results in greater unit load acceleration in gravity flow racks and creates unit load instability</a:t>
            </a:r>
          </a:p>
        </p:txBody>
      </p:sp>
      <p:sp>
        <p:nvSpPr>
          <p:cNvPr id="11" name="TextBox 10">
            <a:extLst>
              <a:ext uri="{FF2B5EF4-FFF2-40B4-BE49-F238E27FC236}">
                <a16:creationId xmlns:a16="http://schemas.microsoft.com/office/drawing/2014/main" id="{C627A7A8-7109-4E05-8677-DDD893506339}"/>
              </a:ext>
            </a:extLst>
          </p:cNvPr>
          <p:cNvSpPr txBox="1"/>
          <p:nvPr/>
        </p:nvSpPr>
        <p:spPr>
          <a:xfrm>
            <a:off x="7008529" y="6020738"/>
            <a:ext cx="4947858" cy="246221"/>
          </a:xfrm>
          <a:prstGeom prst="rect">
            <a:avLst/>
          </a:prstGeom>
          <a:noFill/>
        </p:spPr>
        <p:txBody>
          <a:bodyPr wrap="square" rtlCol="0">
            <a:spAutoFit/>
          </a:bodyPr>
          <a:lstStyle/>
          <a:p>
            <a:pPr algn="r"/>
            <a:r>
              <a:rPr lang="en-US" sz="1000" dirty="0">
                <a:latin typeface="Ericsson Hilda" panose="00000500000000000000" pitchFamily="2" charset="0"/>
              </a:rPr>
              <a:t>Source: Peerless Research Group</a:t>
            </a:r>
            <a:endParaRPr lang="en-US" sz="1000" dirty="0"/>
          </a:p>
        </p:txBody>
      </p:sp>
    </p:spTree>
    <p:extLst>
      <p:ext uri="{BB962C8B-B14F-4D97-AF65-F5344CB8AC3E}">
        <p14:creationId xmlns:p14="http://schemas.microsoft.com/office/powerpoint/2010/main" val="55900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hart 42">
            <a:extLst>
              <a:ext uri="{FF2B5EF4-FFF2-40B4-BE49-F238E27FC236}">
                <a16:creationId xmlns:a16="http://schemas.microsoft.com/office/drawing/2014/main" id="{478A7857-6C65-4CB1-AE7D-A4138BA2AE2D}"/>
              </a:ext>
            </a:extLst>
          </p:cNvPr>
          <p:cNvGraphicFramePr/>
          <p:nvPr>
            <p:extLst>
              <p:ext uri="{D42A27DB-BD31-4B8C-83A1-F6EECF244321}">
                <p14:modId xmlns:p14="http://schemas.microsoft.com/office/powerpoint/2010/main" val="2044239671"/>
              </p:ext>
            </p:extLst>
          </p:nvPr>
        </p:nvGraphicFramePr>
        <p:xfrm>
          <a:off x="-878751" y="806412"/>
          <a:ext cx="7382849" cy="5245176"/>
        </p:xfrm>
        <a:graphic>
          <a:graphicData uri="http://schemas.openxmlformats.org/drawingml/2006/chart">
            <c:chart xmlns:c="http://schemas.openxmlformats.org/drawingml/2006/chart" xmlns:r="http://schemas.openxmlformats.org/officeDocument/2006/relationships" r:id="rId2"/>
          </a:graphicData>
        </a:graphic>
      </p:graphicFrame>
      <p:sp>
        <p:nvSpPr>
          <p:cNvPr id="44" name="TextBox 43">
            <a:extLst>
              <a:ext uri="{FF2B5EF4-FFF2-40B4-BE49-F238E27FC236}">
                <a16:creationId xmlns:a16="http://schemas.microsoft.com/office/drawing/2014/main" id="{EFB27E83-650E-4C89-9A44-B75609D5A7BF}"/>
              </a:ext>
            </a:extLst>
          </p:cNvPr>
          <p:cNvSpPr txBox="1"/>
          <p:nvPr/>
        </p:nvSpPr>
        <p:spPr>
          <a:xfrm>
            <a:off x="6575705" y="2868079"/>
            <a:ext cx="4947858" cy="246221"/>
          </a:xfrm>
          <a:prstGeom prst="rect">
            <a:avLst/>
          </a:prstGeom>
          <a:noFill/>
        </p:spPr>
        <p:txBody>
          <a:bodyPr wrap="square" rtlCol="0">
            <a:spAutoFit/>
          </a:bodyPr>
          <a:lstStyle/>
          <a:p>
            <a:r>
              <a:rPr lang="en-US" sz="1000" dirty="0">
                <a:latin typeface="Ericsson Hilda" panose="00000500000000000000" pitchFamily="2" charset="0"/>
              </a:rPr>
              <a:t>Poor quality or missing bottom boards resulting in jams or faults</a:t>
            </a:r>
            <a:endParaRPr lang="en-US" sz="1000" dirty="0"/>
          </a:p>
        </p:txBody>
      </p:sp>
      <p:sp>
        <p:nvSpPr>
          <p:cNvPr id="45" name="TextBox 44">
            <a:extLst>
              <a:ext uri="{FF2B5EF4-FFF2-40B4-BE49-F238E27FC236}">
                <a16:creationId xmlns:a16="http://schemas.microsoft.com/office/drawing/2014/main" id="{AC7A410C-E605-415D-B5C5-1BDE0A28ECEB}"/>
              </a:ext>
            </a:extLst>
          </p:cNvPr>
          <p:cNvSpPr txBox="1"/>
          <p:nvPr/>
        </p:nvSpPr>
        <p:spPr>
          <a:xfrm>
            <a:off x="6575705" y="4798388"/>
            <a:ext cx="4947858" cy="246221"/>
          </a:xfrm>
          <a:prstGeom prst="rect">
            <a:avLst/>
          </a:prstGeom>
          <a:noFill/>
        </p:spPr>
        <p:txBody>
          <a:bodyPr wrap="square" rtlCol="0">
            <a:spAutoFit/>
          </a:bodyPr>
          <a:lstStyle/>
          <a:p>
            <a:r>
              <a:rPr lang="en-US" sz="1000" dirty="0">
                <a:latin typeface="Ericsson Hilda" panose="00000500000000000000" pitchFamily="2" charset="0"/>
              </a:rPr>
              <a:t>Missing or damaged components resulting in improper placement of unit loads</a:t>
            </a:r>
          </a:p>
        </p:txBody>
      </p:sp>
      <p:sp>
        <p:nvSpPr>
          <p:cNvPr id="46" name="TextBox 45">
            <a:extLst>
              <a:ext uri="{FF2B5EF4-FFF2-40B4-BE49-F238E27FC236}">
                <a16:creationId xmlns:a16="http://schemas.microsoft.com/office/drawing/2014/main" id="{4DCB7515-AF0B-47EB-8FA3-40311C916B65}"/>
              </a:ext>
            </a:extLst>
          </p:cNvPr>
          <p:cNvSpPr txBox="1"/>
          <p:nvPr/>
        </p:nvSpPr>
        <p:spPr>
          <a:xfrm>
            <a:off x="6575705" y="3877542"/>
            <a:ext cx="4947858" cy="400110"/>
          </a:xfrm>
          <a:prstGeom prst="rect">
            <a:avLst/>
          </a:prstGeom>
          <a:noFill/>
        </p:spPr>
        <p:txBody>
          <a:bodyPr wrap="square" rtlCol="0">
            <a:spAutoFit/>
          </a:bodyPr>
          <a:lstStyle/>
          <a:p>
            <a:r>
              <a:rPr lang="en-US" sz="1000" dirty="0">
                <a:latin typeface="Ericsson Hilda" panose="00000500000000000000" pitchFamily="2" charset="0"/>
              </a:rPr>
              <a:t>Small pallet sizes (half, quarter and Euro) causing stability issues and product damage when handled with standard fork tines</a:t>
            </a:r>
          </a:p>
        </p:txBody>
      </p:sp>
      <p:sp>
        <p:nvSpPr>
          <p:cNvPr id="47" name="TextBox 46">
            <a:extLst>
              <a:ext uri="{FF2B5EF4-FFF2-40B4-BE49-F238E27FC236}">
                <a16:creationId xmlns:a16="http://schemas.microsoft.com/office/drawing/2014/main" id="{A36422D9-BEC4-44DC-B419-CA738F4C21FE}"/>
              </a:ext>
            </a:extLst>
          </p:cNvPr>
          <p:cNvSpPr txBox="1"/>
          <p:nvPr/>
        </p:nvSpPr>
        <p:spPr>
          <a:xfrm>
            <a:off x="6575705" y="4226342"/>
            <a:ext cx="4947858" cy="246221"/>
          </a:xfrm>
          <a:prstGeom prst="rect">
            <a:avLst/>
          </a:prstGeom>
          <a:noFill/>
        </p:spPr>
        <p:txBody>
          <a:bodyPr wrap="square" rtlCol="0">
            <a:spAutoFit/>
          </a:bodyPr>
          <a:lstStyle/>
          <a:p>
            <a:r>
              <a:rPr lang="en-US" sz="1000" dirty="0">
                <a:latin typeface="Ericsson Hilda" panose="00000500000000000000" pitchFamily="2" charset="0"/>
              </a:rPr>
              <a:t>Wood splinters jammed the conveyors that had tightly spaced rollers</a:t>
            </a:r>
          </a:p>
        </p:txBody>
      </p:sp>
      <p:sp>
        <p:nvSpPr>
          <p:cNvPr id="48" name="TextBox 47">
            <a:extLst>
              <a:ext uri="{FF2B5EF4-FFF2-40B4-BE49-F238E27FC236}">
                <a16:creationId xmlns:a16="http://schemas.microsoft.com/office/drawing/2014/main" id="{F77D5EF8-2E88-4C27-81F5-6327A01F41E4}"/>
              </a:ext>
            </a:extLst>
          </p:cNvPr>
          <p:cNvSpPr txBox="1"/>
          <p:nvPr/>
        </p:nvSpPr>
        <p:spPr>
          <a:xfrm>
            <a:off x="6575705" y="3102342"/>
            <a:ext cx="4947858" cy="246221"/>
          </a:xfrm>
          <a:prstGeom prst="rect">
            <a:avLst/>
          </a:prstGeom>
          <a:noFill/>
        </p:spPr>
        <p:txBody>
          <a:bodyPr wrap="square" rtlCol="0">
            <a:spAutoFit/>
          </a:bodyPr>
          <a:lstStyle/>
          <a:p>
            <a:r>
              <a:rPr lang="en-US" sz="1000" dirty="0">
                <a:latin typeface="Ericsson Hilda" panose="00000500000000000000" pitchFamily="2" charset="0"/>
              </a:rPr>
              <a:t>Missing or damaged components resulting in improper placement of unit loads</a:t>
            </a:r>
          </a:p>
        </p:txBody>
      </p:sp>
      <p:sp>
        <p:nvSpPr>
          <p:cNvPr id="49" name="TextBox 48">
            <a:extLst>
              <a:ext uri="{FF2B5EF4-FFF2-40B4-BE49-F238E27FC236}">
                <a16:creationId xmlns:a16="http://schemas.microsoft.com/office/drawing/2014/main" id="{B4E9AAE8-B5C8-415D-ABD8-FC1F634307B3}"/>
              </a:ext>
            </a:extLst>
          </p:cNvPr>
          <p:cNvSpPr txBox="1"/>
          <p:nvPr/>
        </p:nvSpPr>
        <p:spPr>
          <a:xfrm>
            <a:off x="6575705" y="2520352"/>
            <a:ext cx="5244243" cy="400110"/>
          </a:xfrm>
          <a:prstGeom prst="rect">
            <a:avLst/>
          </a:prstGeom>
          <a:noFill/>
        </p:spPr>
        <p:txBody>
          <a:bodyPr wrap="square" rtlCol="0">
            <a:spAutoFit/>
          </a:bodyPr>
          <a:lstStyle/>
          <a:p>
            <a:r>
              <a:rPr lang="en-US" sz="1000" dirty="0">
                <a:latin typeface="Ericsson Hilda" panose="00000500000000000000" pitchFamily="2" charset="0"/>
              </a:rPr>
              <a:t>Incorrect placement of bottom deck boards resulting in pallets being split or damaged during pallet jack handling</a:t>
            </a:r>
            <a:endParaRPr lang="en-US" sz="1000" dirty="0"/>
          </a:p>
        </p:txBody>
      </p:sp>
      <p:sp>
        <p:nvSpPr>
          <p:cNvPr id="50" name="TextBox 49">
            <a:extLst>
              <a:ext uri="{FF2B5EF4-FFF2-40B4-BE49-F238E27FC236}">
                <a16:creationId xmlns:a16="http://schemas.microsoft.com/office/drawing/2014/main" id="{167E4563-0A51-456E-A5A0-7433E06A965E}"/>
              </a:ext>
            </a:extLst>
          </p:cNvPr>
          <p:cNvSpPr txBox="1"/>
          <p:nvPr/>
        </p:nvSpPr>
        <p:spPr>
          <a:xfrm>
            <a:off x="6575705" y="2321163"/>
            <a:ext cx="5189080" cy="246221"/>
          </a:xfrm>
          <a:prstGeom prst="rect">
            <a:avLst/>
          </a:prstGeom>
          <a:noFill/>
        </p:spPr>
        <p:txBody>
          <a:bodyPr wrap="square" rtlCol="0">
            <a:spAutoFit/>
          </a:bodyPr>
          <a:lstStyle/>
          <a:p>
            <a:r>
              <a:rPr lang="en-US" sz="1000" dirty="0">
                <a:latin typeface="Ericsson Hilda" panose="00000500000000000000" pitchFamily="2" charset="0"/>
              </a:rPr>
              <a:t>Loose or broken pallet components got caught in between rollers resulting in jams or faults</a:t>
            </a:r>
            <a:endParaRPr lang="en-US" sz="1000" dirty="0"/>
          </a:p>
        </p:txBody>
      </p:sp>
      <p:sp>
        <p:nvSpPr>
          <p:cNvPr id="51" name="TextBox 50">
            <a:extLst>
              <a:ext uri="{FF2B5EF4-FFF2-40B4-BE49-F238E27FC236}">
                <a16:creationId xmlns:a16="http://schemas.microsoft.com/office/drawing/2014/main" id="{7F0160F4-013A-40BC-986E-2DBBFF5086FA}"/>
              </a:ext>
            </a:extLst>
          </p:cNvPr>
          <p:cNvSpPr txBox="1"/>
          <p:nvPr/>
        </p:nvSpPr>
        <p:spPr>
          <a:xfrm>
            <a:off x="6575705" y="3666788"/>
            <a:ext cx="4947858" cy="246221"/>
          </a:xfrm>
          <a:prstGeom prst="rect">
            <a:avLst/>
          </a:prstGeom>
          <a:noFill/>
        </p:spPr>
        <p:txBody>
          <a:bodyPr wrap="square" rtlCol="0">
            <a:spAutoFit/>
          </a:bodyPr>
          <a:lstStyle/>
          <a:p>
            <a:r>
              <a:rPr lang="en-US" sz="1000" dirty="0">
                <a:latin typeface="Ericsson Hilda" panose="00000500000000000000" pitchFamily="2" charset="0"/>
              </a:rPr>
              <a:t>Inadequately designed pallets causing increased unit load vibration on conveyors</a:t>
            </a:r>
          </a:p>
        </p:txBody>
      </p:sp>
      <p:sp>
        <p:nvSpPr>
          <p:cNvPr id="52" name="TextBox 51">
            <a:extLst>
              <a:ext uri="{FF2B5EF4-FFF2-40B4-BE49-F238E27FC236}">
                <a16:creationId xmlns:a16="http://schemas.microsoft.com/office/drawing/2014/main" id="{437F7DFD-4550-45D4-B812-F5EBC00CC10A}"/>
              </a:ext>
            </a:extLst>
          </p:cNvPr>
          <p:cNvSpPr txBox="1"/>
          <p:nvPr/>
        </p:nvSpPr>
        <p:spPr>
          <a:xfrm>
            <a:off x="6575705" y="3401909"/>
            <a:ext cx="4947858" cy="246221"/>
          </a:xfrm>
          <a:prstGeom prst="rect">
            <a:avLst/>
          </a:prstGeom>
          <a:noFill/>
        </p:spPr>
        <p:txBody>
          <a:bodyPr wrap="square" rtlCol="0">
            <a:spAutoFit/>
          </a:bodyPr>
          <a:lstStyle/>
          <a:p>
            <a:r>
              <a:rPr lang="en-US" sz="1000" dirty="0">
                <a:latin typeface="Ericsson Hilda" panose="00000500000000000000" pitchFamily="2" charset="0"/>
              </a:rPr>
              <a:t>Inconsistent pallet dimensions resulting in improper placement of unit loads</a:t>
            </a:r>
          </a:p>
        </p:txBody>
      </p:sp>
      <p:sp>
        <p:nvSpPr>
          <p:cNvPr id="53" name="TextBox 52">
            <a:extLst>
              <a:ext uri="{FF2B5EF4-FFF2-40B4-BE49-F238E27FC236}">
                <a16:creationId xmlns:a16="http://schemas.microsoft.com/office/drawing/2014/main" id="{0951CA5B-1270-4178-8DA4-622396EF341E}"/>
              </a:ext>
            </a:extLst>
          </p:cNvPr>
          <p:cNvSpPr txBox="1"/>
          <p:nvPr/>
        </p:nvSpPr>
        <p:spPr>
          <a:xfrm>
            <a:off x="6575705" y="4415087"/>
            <a:ext cx="5244243" cy="400110"/>
          </a:xfrm>
          <a:prstGeom prst="rect">
            <a:avLst/>
          </a:prstGeom>
          <a:noFill/>
        </p:spPr>
        <p:txBody>
          <a:bodyPr wrap="square" rtlCol="0">
            <a:spAutoFit/>
          </a:bodyPr>
          <a:lstStyle/>
          <a:p>
            <a:r>
              <a:rPr lang="en-US" sz="1000" dirty="0">
                <a:latin typeface="Ericsson Hilda" panose="00000500000000000000" pitchFamily="2" charset="0"/>
              </a:rPr>
              <a:t>Pallet bottom deck boards wider than their blocks resulting in pallets being split or damaged during pallet jack handling </a:t>
            </a:r>
            <a:endParaRPr lang="en-US" sz="1000" dirty="0"/>
          </a:p>
        </p:txBody>
      </p:sp>
      <p:sp>
        <p:nvSpPr>
          <p:cNvPr id="54" name="TextBox 53">
            <a:extLst>
              <a:ext uri="{FF2B5EF4-FFF2-40B4-BE49-F238E27FC236}">
                <a16:creationId xmlns:a16="http://schemas.microsoft.com/office/drawing/2014/main" id="{0A9C5EA9-8472-4EBD-B8CC-865E3003E998}"/>
              </a:ext>
            </a:extLst>
          </p:cNvPr>
          <p:cNvSpPr txBox="1"/>
          <p:nvPr/>
        </p:nvSpPr>
        <p:spPr>
          <a:xfrm>
            <a:off x="6575705" y="5044609"/>
            <a:ext cx="4947858" cy="246221"/>
          </a:xfrm>
          <a:prstGeom prst="rect">
            <a:avLst/>
          </a:prstGeom>
          <a:noFill/>
        </p:spPr>
        <p:txBody>
          <a:bodyPr wrap="square" rtlCol="0">
            <a:spAutoFit/>
          </a:bodyPr>
          <a:lstStyle/>
          <a:p>
            <a:r>
              <a:rPr lang="en-US" sz="1000" dirty="0">
                <a:latin typeface="Ericsson Hilda" panose="00000500000000000000" pitchFamily="2" charset="0"/>
              </a:rPr>
              <a:t>Missing or damaged components causing AGV handling issues</a:t>
            </a:r>
          </a:p>
        </p:txBody>
      </p:sp>
      <p:sp>
        <p:nvSpPr>
          <p:cNvPr id="55" name="TextBox 54">
            <a:extLst>
              <a:ext uri="{FF2B5EF4-FFF2-40B4-BE49-F238E27FC236}">
                <a16:creationId xmlns:a16="http://schemas.microsoft.com/office/drawing/2014/main" id="{2FA18BBB-40B4-4164-997C-94D0D7432E4F}"/>
              </a:ext>
            </a:extLst>
          </p:cNvPr>
          <p:cNvSpPr txBox="1"/>
          <p:nvPr/>
        </p:nvSpPr>
        <p:spPr>
          <a:xfrm>
            <a:off x="11547872" y="6417632"/>
            <a:ext cx="4947858" cy="246221"/>
          </a:xfrm>
          <a:prstGeom prst="rect">
            <a:avLst/>
          </a:prstGeom>
          <a:noFill/>
        </p:spPr>
        <p:txBody>
          <a:bodyPr wrap="square" rtlCol="0">
            <a:spAutoFit/>
          </a:bodyPr>
          <a:lstStyle/>
          <a:p>
            <a:pPr algn="r"/>
            <a:r>
              <a:rPr lang="en-US" sz="1000" dirty="0">
                <a:latin typeface="Ericsson Hilda" panose="00000500000000000000" pitchFamily="2" charset="0"/>
              </a:rPr>
              <a:t>Source: Peerless Research Group</a:t>
            </a:r>
            <a:endParaRPr lang="en-US" sz="1000" dirty="0"/>
          </a:p>
        </p:txBody>
      </p:sp>
    </p:spTree>
    <p:extLst>
      <p:ext uri="{BB962C8B-B14F-4D97-AF65-F5344CB8AC3E}">
        <p14:creationId xmlns:p14="http://schemas.microsoft.com/office/powerpoint/2010/main" val="303244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836AD-CBF3-4AD2-860B-6E02190A4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093" y="2770833"/>
            <a:ext cx="3523907" cy="4119824"/>
          </a:xfrm>
          <a:prstGeom prst="rect">
            <a:avLst/>
          </a:prstGeom>
          <a:ln>
            <a:solidFill>
              <a:schemeClr val="tx1"/>
            </a:solidFill>
          </a:ln>
        </p:spPr>
      </p:pic>
      <p:pic>
        <p:nvPicPr>
          <p:cNvPr id="7" name="Picture 6">
            <a:extLst>
              <a:ext uri="{FF2B5EF4-FFF2-40B4-BE49-F238E27FC236}">
                <a16:creationId xmlns:a16="http://schemas.microsoft.com/office/drawing/2014/main" id="{151A0435-5BF2-48B9-849B-077EB44B9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288"/>
            <a:ext cx="3788229" cy="2672862"/>
          </a:xfrm>
          <a:prstGeom prst="rect">
            <a:avLst/>
          </a:prstGeom>
          <a:ln>
            <a:solidFill>
              <a:schemeClr val="tx1"/>
            </a:solidFill>
          </a:ln>
        </p:spPr>
      </p:pic>
      <p:pic>
        <p:nvPicPr>
          <p:cNvPr id="15" name="Picture 14">
            <a:extLst>
              <a:ext uri="{FF2B5EF4-FFF2-40B4-BE49-F238E27FC236}">
                <a16:creationId xmlns:a16="http://schemas.microsoft.com/office/drawing/2014/main" id="{B0088A35-BA2B-4082-B0F7-93D57EDEA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70833"/>
            <a:ext cx="8627902" cy="4119824"/>
          </a:xfrm>
          <a:prstGeom prst="rect">
            <a:avLst/>
          </a:prstGeom>
          <a:ln>
            <a:solidFill>
              <a:schemeClr val="tx1"/>
            </a:solidFill>
          </a:ln>
        </p:spPr>
      </p:pic>
    </p:spTree>
    <p:extLst>
      <p:ext uri="{BB962C8B-B14F-4D97-AF65-F5344CB8AC3E}">
        <p14:creationId xmlns:p14="http://schemas.microsoft.com/office/powerpoint/2010/main" val="2922222389"/>
      </p:ext>
    </p:extLst>
  </p:cSld>
  <p:clrMapOvr>
    <a:masterClrMapping/>
  </p:clrMapOvr>
</p:sld>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0936882669AB46BD1A8600FC8051EE" ma:contentTypeVersion="10" ma:contentTypeDescription="Create a new document." ma:contentTypeScope="" ma:versionID="c82c9a25a84a1e967afdafe4686a1d52">
  <xsd:schema xmlns:xsd="http://www.w3.org/2001/XMLSchema" xmlns:xs="http://www.w3.org/2001/XMLSchema" xmlns:p="http://schemas.microsoft.com/office/2006/metadata/properties" xmlns:ns2="ce509841-8610-4e27-b298-8b26fb292604" xmlns:ns3="dcc51c8e-cf13-4364-99b6-6c2bfa520018" targetNamespace="http://schemas.microsoft.com/office/2006/metadata/properties" ma:root="true" ma:fieldsID="15ba41c2f2d500934c4e430bf28ec3e0" ns2:_="" ns3:_="">
    <xsd:import namespace="ce509841-8610-4e27-b298-8b26fb292604"/>
    <xsd:import namespace="dcc51c8e-cf13-4364-99b6-6c2bfa52001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509841-8610-4e27-b298-8b26fb2926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c51c8e-cf13-4364-99b6-6c2bfa52001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68FEE6-2C29-41AB-83DB-5F221AE3E9F9}">
  <ds:schemaRefs>
    <ds:schemaRef ds:uri="http://schemas.microsoft.com/sharepoint/v3/contenttype/forms"/>
  </ds:schemaRefs>
</ds:datastoreItem>
</file>

<file path=customXml/itemProps2.xml><?xml version="1.0" encoding="utf-8"?>
<ds:datastoreItem xmlns:ds="http://schemas.openxmlformats.org/officeDocument/2006/customXml" ds:itemID="{A217855F-689B-4B42-A66B-13E81E2858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509841-8610-4e27-b298-8b26fb292604"/>
    <ds:schemaRef ds:uri="dcc51c8e-cf13-4364-99b6-6c2bfa5200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BDCF0B-142C-4D1A-BAC6-B215C547FD9D}">
  <ds:schemaRefs>
    <ds:schemaRef ds:uri="dcc51c8e-cf13-4364-99b6-6c2bfa520018"/>
    <ds:schemaRef ds:uri="http://purl.org/dc/elements/1.1/"/>
    <ds:schemaRef ds:uri="http://schemas.microsoft.com/office/2006/metadata/properties"/>
    <ds:schemaRef ds:uri="ce509841-8610-4e27-b298-8b26fb29260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373</TotalTime>
  <Words>990</Words>
  <Application>Microsoft Office PowerPoint</Application>
  <PresentationFormat>Widescreen</PresentationFormat>
  <Paragraphs>76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Ericsson Technical Icons</vt:lpstr>
      <vt:lpstr>Ericsson Hilda Light</vt:lpstr>
      <vt:lpstr>Arial</vt:lpstr>
      <vt:lpstr>Ericsson Hilda</vt:lpstr>
      <vt:lpstr>PresentationTemplate2017</vt:lpstr>
      <vt:lpstr>Pallets</vt:lpstr>
      <vt:lpstr>Smart Pallet Challenge  Developing a low-cost solution to track pallets across the logistics chain</vt:lpstr>
      <vt:lpstr>Smart Pallet Challenge  Developing a low-cost solution to track pallets across the logistics chain</vt:lpstr>
      <vt:lpstr>Further Readings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WENSLEY</dc:creator>
  <cp:keywords/>
  <dc:description/>
  <cp:lastModifiedBy>Andre Ferreira Queme</cp:lastModifiedBy>
  <cp:revision>168</cp:revision>
  <dcterms:created xsi:type="dcterms:W3CDTF">2019-07-16T18:40:55Z</dcterms:created>
  <dcterms:modified xsi:type="dcterms:W3CDTF">2019-10-14T06:46:09Z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R6B</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DocumentType2">
    <vt:lpwstr>Presentation2011</vt:lpwstr>
  </property>
  <property fmtid="{D5CDD505-2E9C-101B-9397-08002B2CF9AE}" pid="11" name="Keyword">
    <vt:lpwstr> </vt:lpwstr>
  </property>
  <property fmtid="{D5CDD505-2E9C-101B-9397-08002B2CF9AE}" pid="12" name="FooterType">
    <vt:lpwstr>PresTemp</vt:lpwstr>
  </property>
  <property fmtid="{D5CDD505-2E9C-101B-9397-08002B2CF9AE}" pid="13" name="UsedFont">
    <vt:lpwstr>Ericsson Capital TT</vt:lpwstr>
  </property>
  <property fmtid="{D5CDD505-2E9C-101B-9397-08002B2CF9AE}" pid="14" name="x">
    <vt:lpwstr>0</vt:lpwstr>
  </property>
  <property fmtid="{D5CDD505-2E9C-101B-9397-08002B2CF9AE}" pid="15" name="White">
    <vt:bool>true</vt:bool>
  </property>
  <property fmtid="{D5CDD505-2E9C-101B-9397-08002B2CF9AE}" pid="16" name="chkMetaData">
    <vt:bool>false</vt:bool>
  </property>
  <property fmtid="{D5CDD505-2E9C-101B-9397-08002B2CF9AE}" pid="17" name="chkTaglines">
    <vt:bool>true</vt:bool>
  </property>
  <property fmtid="{D5CDD505-2E9C-101B-9397-08002B2CF9AE}" pid="18" name="SecurityClass">
    <vt:lpwstr>Ericsson Internal</vt:lpwstr>
  </property>
  <property fmtid="{D5CDD505-2E9C-101B-9397-08002B2CF9AE}" pid="19" name="txtConfLabel">
    <vt:lpwstr>Ericsson Internal</vt:lpwstr>
  </property>
  <property fmtid="{D5CDD505-2E9C-101B-9397-08002B2CF9AE}" pid="20" name="optUseConfClass">
    <vt:bool>true</vt:bool>
  </property>
  <property fmtid="{D5CDD505-2E9C-101B-9397-08002B2CF9AE}" pid="21" name="optUseConfLabel">
    <vt:bool>false</vt:bool>
  </property>
  <property fmtid="{D5CDD505-2E9C-101B-9397-08002B2CF9AE}" pid="22" name="optFooterCVLDocNo">
    <vt:bool>true</vt:bool>
  </property>
  <property fmtid="{D5CDD505-2E9C-101B-9397-08002B2CF9AE}" pid="23" name="optFooterCVLCopyright">
    <vt:bool>false</vt:bool>
  </property>
  <property fmtid="{D5CDD505-2E9C-101B-9397-08002B2CF9AE}" pid="24" name="optEnterText1">
    <vt:bool>false</vt:bool>
  </property>
  <property fmtid="{D5CDD505-2E9C-101B-9397-08002B2CF9AE}" pid="25" name="optFooterCVLConfLabel">
    <vt:bool>true</vt:bool>
  </property>
  <property fmtid="{D5CDD505-2E9C-101B-9397-08002B2CF9AE}" pid="26" name="optEnterText2">
    <vt:bool>false</vt:bool>
  </property>
  <property fmtid="{D5CDD505-2E9C-101B-9397-08002B2CF9AE}" pid="27" name="optFooterCVLTitle">
    <vt:bool>true</vt:bool>
  </property>
  <property fmtid="{D5CDD505-2E9C-101B-9397-08002B2CF9AE}" pid="28" name="optFooterCVLPrep">
    <vt:bool>false</vt:bool>
  </property>
  <property fmtid="{D5CDD505-2E9C-101B-9397-08002B2CF9AE}" pid="29" name="optEnterText3">
    <vt:bool>false</vt:bool>
  </property>
  <property fmtid="{D5CDD505-2E9C-101B-9397-08002B2CF9AE}" pid="30" name="optFooterCVLDate">
    <vt:bool>true</vt:bool>
  </property>
  <property fmtid="{D5CDD505-2E9C-101B-9397-08002B2CF9AE}" pid="31" name="optEnterText4">
    <vt:bool>false</vt:bool>
  </property>
  <property fmtid="{D5CDD505-2E9C-101B-9397-08002B2CF9AE}" pid="32" name="LeftFooterField">
    <vt:lpwstr> </vt:lpwstr>
  </property>
  <property fmtid="{D5CDD505-2E9C-101B-9397-08002B2CF9AE}" pid="33" name="MiddleFooterField">
    <vt:lpwstr> </vt:lpwstr>
  </property>
  <property fmtid="{D5CDD505-2E9C-101B-9397-08002B2CF9AE}" pid="34" name="RightFooterField">
    <vt:lpwstr> </vt:lpwstr>
  </property>
  <property fmtid="{D5CDD505-2E9C-101B-9397-08002B2CF9AE}" pid="35" name="RightFooterField2">
    <vt:lpwstr> </vt:lpwstr>
  </property>
  <property fmtid="{D5CDD505-2E9C-101B-9397-08002B2CF9AE}" pid="36" name="TotalNumb">
    <vt:bool>false</vt:bool>
  </property>
  <property fmtid="{D5CDD505-2E9C-101B-9397-08002B2CF9AE}" pid="37" name="Pages">
    <vt:bool>true</vt:bool>
  </property>
  <property fmtid="{D5CDD505-2E9C-101B-9397-08002B2CF9AE}" pid="38" name="BCategory">
    <vt:lpwstr> </vt:lpwstr>
  </property>
  <property fmtid="{D5CDD505-2E9C-101B-9397-08002B2CF9AE}" pid="39" name="BSubject">
    <vt:lpwstr> </vt:lpwstr>
  </property>
  <property fmtid="{D5CDD505-2E9C-101B-9397-08002B2CF9AE}" pid="40" name="DocType">
    <vt:lpwstr> </vt:lpwstr>
  </property>
  <property fmtid="{D5CDD505-2E9C-101B-9397-08002B2CF9AE}" pid="41" name="chkShowAll">
    <vt:bool>false</vt:bool>
  </property>
  <property fmtid="{D5CDD505-2E9C-101B-9397-08002B2CF9AE}" pid="42" name="chkOnlyTitle">
    <vt:bool>false</vt:bool>
  </property>
  <property fmtid="{D5CDD505-2E9C-101B-9397-08002B2CF9AE}" pid="43" name="chkPrep">
    <vt:bool>true</vt:bool>
  </property>
  <property fmtid="{D5CDD505-2E9C-101B-9397-08002B2CF9AE}" pid="44" name="chkAppr">
    <vt:bool>true</vt:bool>
  </property>
  <property fmtid="{D5CDD505-2E9C-101B-9397-08002B2CF9AE}" pid="45" name="chkConf">
    <vt:bool>true</vt:bool>
  </property>
  <property fmtid="{D5CDD505-2E9C-101B-9397-08002B2CF9AE}" pid="46" name="chkDate">
    <vt:bool>true</vt:bool>
  </property>
  <property fmtid="{D5CDD505-2E9C-101B-9397-08002B2CF9AE}" pid="47" name="chkDocNo">
    <vt:bool>true</vt:bool>
  </property>
  <property fmtid="{D5CDD505-2E9C-101B-9397-08002B2CF9AE}" pid="48" name="chkRev">
    <vt:bool>true</vt:bool>
  </property>
  <property fmtid="{D5CDD505-2E9C-101B-9397-08002B2CF9AE}" pid="49" name="chkTitle">
    <vt:bool>false</vt:bool>
  </property>
  <property fmtid="{D5CDD505-2E9C-101B-9397-08002B2CF9AE}" pid="50" name="ExtConf">
    <vt:lpwstr> </vt:lpwstr>
  </property>
  <property fmtid="{D5CDD505-2E9C-101B-9397-08002B2CF9AE}" pid="51" name="chkExtConf">
    <vt:bool>false</vt:bool>
  </property>
  <property fmtid="{D5CDD505-2E9C-101B-9397-08002B2CF9AE}" pid="52" name="ContentTypeId">
    <vt:lpwstr>0x010100870936882669AB46BD1A8600FC8051EE</vt:lpwstr>
  </property>
</Properties>
</file>