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y="5143500" cx="9144000"/>
  <p:notesSz cx="6858000" cy="9144000"/>
  <p:embeddedFontLst>
    <p:embeddedFont>
      <p:font typeface="Tahoma"/>
      <p:regular r:id="rId28"/>
      <p:bold r:id="rId29"/>
    </p:embeddedFont>
    <p:embeddedFont>
      <p:font typeface="Exo 2"/>
      <p:regular r:id="rId30"/>
      <p:bold r:id="rId31"/>
      <p:italic r:id="rId32"/>
      <p:boldItalic r:id="rId33"/>
    </p:embeddedFont>
    <p:embeddedFont>
      <p:font typeface="Open Sans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8" roundtripDataSignature="AMtx7mgHvYr68omJBX4M1urOyJfksJqm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Tahoma-regular.fntdata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Tahoma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xo2-bold.fntdata"/><Relationship Id="rId30" Type="http://schemas.openxmlformats.org/officeDocument/2006/relationships/font" Target="fonts/Exo2-regular.fntdata"/><Relationship Id="rId11" Type="http://schemas.openxmlformats.org/officeDocument/2006/relationships/slide" Target="slides/slide5.xml"/><Relationship Id="rId33" Type="http://schemas.openxmlformats.org/officeDocument/2006/relationships/font" Target="fonts/Exo2-boldItalic.fntdata"/><Relationship Id="rId10" Type="http://schemas.openxmlformats.org/officeDocument/2006/relationships/slide" Target="slides/slide4.xml"/><Relationship Id="rId32" Type="http://schemas.openxmlformats.org/officeDocument/2006/relationships/font" Target="fonts/Exo2-italic.fntdata"/><Relationship Id="rId13" Type="http://schemas.openxmlformats.org/officeDocument/2006/relationships/slide" Target="slides/slide7.xml"/><Relationship Id="rId35" Type="http://schemas.openxmlformats.org/officeDocument/2006/relationships/font" Target="fonts/OpenSans-bold.fntdata"/><Relationship Id="rId12" Type="http://schemas.openxmlformats.org/officeDocument/2006/relationships/slide" Target="slides/slide6.xml"/><Relationship Id="rId34" Type="http://schemas.openxmlformats.org/officeDocument/2006/relationships/font" Target="fonts/OpenSans-regular.fntdata"/><Relationship Id="rId15" Type="http://schemas.openxmlformats.org/officeDocument/2006/relationships/slide" Target="slides/slide9.xml"/><Relationship Id="rId37" Type="http://schemas.openxmlformats.org/officeDocument/2006/relationships/font" Target="fonts/OpenSans-boldItalic.fntdata"/><Relationship Id="rId14" Type="http://schemas.openxmlformats.org/officeDocument/2006/relationships/slide" Target="slides/slide8.xml"/><Relationship Id="rId36" Type="http://schemas.openxmlformats.org/officeDocument/2006/relationships/font" Target="fonts/OpenSans-italic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38" Type="http://customschemas.google.com/relationships/presentationmetadata" Target="meta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MX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7" name="Google Shape;13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5" name="Google Shape;225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1" name="Google Shape;23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8" name="Google Shape;23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8" name="Google Shape;26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6" name="Google Shape;27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:notes"/>
          <p:cNvSpPr txBox="1"/>
          <p:nvPr>
            <p:ph idx="1" type="body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46" name="Google Shape;146;p2:notes"/>
          <p:cNvSpPr/>
          <p:nvPr>
            <p:ph idx="2" type="sldImg"/>
          </p:nvPr>
        </p:nvSpPr>
        <p:spPr>
          <a:xfrm>
            <a:off x="3810000" y="514350"/>
            <a:ext cx="4573588" cy="25717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5" name="Google Shape;31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0" name="Google Shape;160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6" name="Google Shape;16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7" name="Google Shape;19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www.linkedin.com/in/doctoradoingenieriaredmutis/" TargetMode="External"/><Relationship Id="rId3" Type="http://schemas.openxmlformats.org/officeDocument/2006/relationships/hyperlink" Target="https://twitter.com/phd_ingenieria" TargetMode="External"/><Relationship Id="rId4" Type="http://schemas.openxmlformats.org/officeDocument/2006/relationships/hyperlink" Target="https://www.facebook.com/phd.ingenieria/" TargetMode="External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4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2.jp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jp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4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7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3.png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ítulo">
  <p:cSld name="1_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ctrTitle"/>
          </p:nvPr>
        </p:nvSpPr>
        <p:spPr>
          <a:xfrm>
            <a:off x="129326" y="453956"/>
            <a:ext cx="6283915" cy="2192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ahoma"/>
              <a:buNone/>
              <a:defRPr sz="4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subTitle"/>
          </p:nvPr>
        </p:nvSpPr>
        <p:spPr>
          <a:xfrm>
            <a:off x="129326" y="2666946"/>
            <a:ext cx="6283915" cy="67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3"/>
          <p:cNvSpPr txBox="1"/>
          <p:nvPr>
            <p:ph idx="2" type="body"/>
          </p:nvPr>
        </p:nvSpPr>
        <p:spPr>
          <a:xfrm>
            <a:off x="129326" y="3638971"/>
            <a:ext cx="62839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112E"/>
              </a:buClr>
              <a:buSzPts val="1800"/>
              <a:buNone/>
              <a:defRPr b="1" sz="1800">
                <a:solidFill>
                  <a:srgbClr val="9D112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9" name="Google Shape;19;p2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552701" y="4486891"/>
            <a:ext cx="9906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20" name="Google Shape;20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74934" y="305058"/>
            <a:ext cx="2219780" cy="9629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" name="Google Shape;2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5648" y="1395823"/>
            <a:ext cx="2718352" cy="2718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Contenido 2 columnas con imagen">
  <p:cSld name="3_Contenido 2 columnas con image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32"/>
          <p:cNvSpPr txBox="1"/>
          <p:nvPr>
            <p:ph idx="1" type="body"/>
          </p:nvPr>
        </p:nvSpPr>
        <p:spPr>
          <a:xfrm>
            <a:off x="2695493" y="84035"/>
            <a:ext cx="62839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32"/>
          <p:cNvSpPr txBox="1"/>
          <p:nvPr>
            <p:ph type="title"/>
          </p:nvPr>
        </p:nvSpPr>
        <p:spPr>
          <a:xfrm>
            <a:off x="208026" y="729113"/>
            <a:ext cx="4193853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ahoma"/>
              <a:buNone/>
              <a:defRPr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2"/>
          <p:cNvSpPr txBox="1"/>
          <p:nvPr>
            <p:ph idx="2" type="subTitle"/>
          </p:nvPr>
        </p:nvSpPr>
        <p:spPr>
          <a:xfrm>
            <a:off x="4720546" y="729113"/>
            <a:ext cx="4202154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94" name="Google Shape;94;p32"/>
          <p:cNvSpPr txBox="1"/>
          <p:nvPr>
            <p:ph idx="3" type="body"/>
          </p:nvPr>
        </p:nvSpPr>
        <p:spPr>
          <a:xfrm>
            <a:off x="895351" y="4659647"/>
            <a:ext cx="4850454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96" name="Google Shape;96;p32"/>
          <p:cNvSpPr txBox="1"/>
          <p:nvPr>
            <p:ph idx="4" type="body"/>
          </p:nvPr>
        </p:nvSpPr>
        <p:spPr>
          <a:xfrm>
            <a:off x="4720546" y="1530485"/>
            <a:ext cx="4193853" cy="292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5" type="body"/>
          </p:nvPr>
        </p:nvSpPr>
        <p:spPr>
          <a:xfrm>
            <a:off x="208026" y="1530485"/>
            <a:ext cx="4193853" cy="29288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98" name="Google Shape;98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75383" y="4653539"/>
            <a:ext cx="696587" cy="44653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99" name="Google Shape;99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3815"/>
            <a:ext cx="2715137" cy="67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4_Título">
  <p:cSld name="4_Título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5250024" y="3638971"/>
            <a:ext cx="3546646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112E"/>
              </a:buClr>
              <a:buSzPts val="1600"/>
              <a:buNone/>
              <a:defRPr b="0" sz="1600">
                <a:solidFill>
                  <a:srgbClr val="9D112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6433800" y="2082163"/>
            <a:ext cx="1866867" cy="420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None/>
              <a:defRPr b="1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4" name="Google Shape;104;p33">
            <a:hlinkClick r:id="rId2"/>
          </p:cNvPr>
          <p:cNvSpPr/>
          <p:nvPr/>
        </p:nvSpPr>
        <p:spPr>
          <a:xfrm>
            <a:off x="1435100" y="4489450"/>
            <a:ext cx="425450" cy="42545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5" name="Google Shape;105;p33">
            <a:hlinkClick r:id="rId3"/>
          </p:cNvPr>
          <p:cNvSpPr/>
          <p:nvPr/>
        </p:nvSpPr>
        <p:spPr>
          <a:xfrm>
            <a:off x="431800" y="4489450"/>
            <a:ext cx="425450" cy="42545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06" name="Google Shape;106;p33">
            <a:hlinkClick r:id="rId4"/>
          </p:cNvPr>
          <p:cNvSpPr/>
          <p:nvPr/>
        </p:nvSpPr>
        <p:spPr>
          <a:xfrm>
            <a:off x="933450" y="4489450"/>
            <a:ext cx="425450" cy="425450"/>
          </a:xfrm>
          <a:prstGeom prst="ellipse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07" name="Google Shape;107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90028" y="4486595"/>
            <a:ext cx="9906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-8151" y="0"/>
            <a:ext cx="51435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109" name="Google Shape;109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">
  <p:cSld name="Título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34"/>
            <a:ext cx="9144000" cy="5132832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35"/>
          <p:cNvSpPr txBox="1"/>
          <p:nvPr>
            <p:ph type="ctrTitle"/>
          </p:nvPr>
        </p:nvSpPr>
        <p:spPr>
          <a:xfrm>
            <a:off x="129326" y="453956"/>
            <a:ext cx="6283915" cy="2192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ahoma"/>
              <a:buNone/>
              <a:defRPr sz="4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1" type="subTitle"/>
          </p:nvPr>
        </p:nvSpPr>
        <p:spPr>
          <a:xfrm>
            <a:off x="129326" y="2666946"/>
            <a:ext cx="6283915" cy="67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20" name="Google Shape;120;p35"/>
          <p:cNvSpPr txBox="1"/>
          <p:nvPr>
            <p:ph idx="2" type="body"/>
          </p:nvPr>
        </p:nvSpPr>
        <p:spPr>
          <a:xfrm>
            <a:off x="129326" y="3638971"/>
            <a:ext cx="62839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112E"/>
              </a:buClr>
              <a:buSzPts val="1800"/>
              <a:buNone/>
              <a:defRPr b="1" sz="1800">
                <a:solidFill>
                  <a:srgbClr val="9D112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121" name="Google Shape;12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52701" y="4486891"/>
            <a:ext cx="9906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22" name="Google Shape;12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11256" y="4552451"/>
            <a:ext cx="744213" cy="51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">
  <p:cSld name="Contenido 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5334"/>
            <a:ext cx="9144000" cy="513283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36"/>
          <p:cNvSpPr txBox="1"/>
          <p:nvPr>
            <p:ph type="title"/>
          </p:nvPr>
        </p:nvSpPr>
        <p:spPr>
          <a:xfrm>
            <a:off x="208026" y="91440"/>
            <a:ext cx="8771382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 sz="32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27" name="Google Shape;127;p36"/>
          <p:cNvSpPr txBox="1"/>
          <p:nvPr>
            <p:ph idx="1" type="body"/>
          </p:nvPr>
        </p:nvSpPr>
        <p:spPr>
          <a:xfrm>
            <a:off x="208026" y="949325"/>
            <a:ext cx="8771382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ahoma"/>
              <a:buChar char="»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  <a:defRPr sz="1600"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2" type="body"/>
          </p:nvPr>
        </p:nvSpPr>
        <p:spPr>
          <a:xfrm>
            <a:off x="3192795" y="4659647"/>
            <a:ext cx="2715137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9" name="Google Shape;129;p36"/>
          <p:cNvSpPr/>
          <p:nvPr/>
        </p:nvSpPr>
        <p:spPr>
          <a:xfrm>
            <a:off x="7300914" y="4519253"/>
            <a:ext cx="975360" cy="6189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30" name="Google Shape;130;p36"/>
          <p:cNvPicPr preferRelativeResize="0"/>
          <p:nvPr/>
        </p:nvPicPr>
        <p:blipFill rotWithShape="1">
          <a:blip r:embed="rId2">
            <a:alphaModFix/>
          </a:blip>
          <a:srcRect b="2009" l="80680" r="15120" t="89026"/>
          <a:stretch/>
        </p:blipFill>
        <p:spPr>
          <a:xfrm>
            <a:off x="7742452" y="4568707"/>
            <a:ext cx="383965" cy="4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36"/>
          <p:cNvPicPr preferRelativeResize="0"/>
          <p:nvPr/>
        </p:nvPicPr>
        <p:blipFill rotWithShape="1">
          <a:blip r:embed="rId2">
            <a:alphaModFix/>
          </a:blip>
          <a:srcRect b="2009" l="84879" r="10922" t="89026"/>
          <a:stretch/>
        </p:blipFill>
        <p:spPr>
          <a:xfrm>
            <a:off x="7358487" y="4576780"/>
            <a:ext cx="383965" cy="4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36"/>
          <p:cNvPicPr preferRelativeResize="0"/>
          <p:nvPr/>
        </p:nvPicPr>
        <p:blipFill rotWithShape="1">
          <a:blip r:embed="rId2">
            <a:alphaModFix/>
          </a:blip>
          <a:srcRect b="243" l="82531" r="12259" t="98132"/>
          <a:stretch/>
        </p:blipFill>
        <p:spPr>
          <a:xfrm>
            <a:off x="7550469" y="5041794"/>
            <a:ext cx="476250" cy="8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914" y="4519253"/>
            <a:ext cx="9906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n que contiene Logotipo&#10;&#10;Descripción generada automáticamente" id="134" name="Google Shape;134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70345" y="4590714"/>
            <a:ext cx="744213" cy="5137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7283" y="4467427"/>
            <a:ext cx="2715137" cy="676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24" name="Google Shape;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ido ">
  <p:cSld name="1_Contenido 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type="title"/>
          </p:nvPr>
        </p:nvSpPr>
        <p:spPr>
          <a:xfrm>
            <a:off x="208026" y="91440"/>
            <a:ext cx="8771382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 sz="32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5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8" name="Google Shape;28;p25"/>
          <p:cNvSpPr txBox="1"/>
          <p:nvPr>
            <p:ph idx="1" type="body"/>
          </p:nvPr>
        </p:nvSpPr>
        <p:spPr>
          <a:xfrm>
            <a:off x="208026" y="949325"/>
            <a:ext cx="8771382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ahoma"/>
              <a:buChar char="»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  <a:defRPr sz="1600"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5"/>
          <p:cNvSpPr txBox="1"/>
          <p:nvPr>
            <p:ph idx="2" type="body"/>
          </p:nvPr>
        </p:nvSpPr>
        <p:spPr>
          <a:xfrm>
            <a:off x="3192795" y="4659647"/>
            <a:ext cx="2715137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5"/>
          <p:cNvSpPr/>
          <p:nvPr/>
        </p:nvSpPr>
        <p:spPr>
          <a:xfrm>
            <a:off x="7300914" y="4519253"/>
            <a:ext cx="975360" cy="618913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" name="Google Shape;31;p25"/>
          <p:cNvPicPr preferRelativeResize="0"/>
          <p:nvPr/>
        </p:nvPicPr>
        <p:blipFill rotWithShape="1">
          <a:blip r:embed="rId2">
            <a:alphaModFix/>
          </a:blip>
          <a:srcRect b="2009" l="80680" r="15120" t="89026"/>
          <a:stretch/>
        </p:blipFill>
        <p:spPr>
          <a:xfrm>
            <a:off x="7742452" y="4568707"/>
            <a:ext cx="383965" cy="4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25"/>
          <p:cNvPicPr preferRelativeResize="0"/>
          <p:nvPr/>
        </p:nvPicPr>
        <p:blipFill rotWithShape="1">
          <a:blip r:embed="rId2">
            <a:alphaModFix/>
          </a:blip>
          <a:srcRect b="2009" l="84879" r="10922" t="89026"/>
          <a:stretch/>
        </p:blipFill>
        <p:spPr>
          <a:xfrm>
            <a:off x="7358487" y="4576780"/>
            <a:ext cx="383965" cy="46004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25"/>
          <p:cNvPicPr preferRelativeResize="0"/>
          <p:nvPr/>
        </p:nvPicPr>
        <p:blipFill rotWithShape="1">
          <a:blip r:embed="rId2">
            <a:alphaModFix/>
          </a:blip>
          <a:srcRect b="243" l="82531" r="12259" t="98132"/>
          <a:stretch/>
        </p:blipFill>
        <p:spPr>
          <a:xfrm>
            <a:off x="7550469" y="5041794"/>
            <a:ext cx="476250" cy="83354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00914" y="4519253"/>
            <a:ext cx="990600" cy="635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28862" y="4467427"/>
            <a:ext cx="2715137" cy="676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36" name="Google Shape;36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80149" y="4511105"/>
            <a:ext cx="1297126" cy="5626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Título">
  <p:cSld name="2_Título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6"/>
          <p:cNvSpPr txBox="1"/>
          <p:nvPr>
            <p:ph type="ctrTitle"/>
          </p:nvPr>
        </p:nvSpPr>
        <p:spPr>
          <a:xfrm>
            <a:off x="1858889" y="453956"/>
            <a:ext cx="6937781" cy="21927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ahoma"/>
              <a:buNone/>
              <a:defRPr sz="4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6"/>
          <p:cNvSpPr txBox="1"/>
          <p:nvPr>
            <p:ph idx="1" type="subTitle"/>
          </p:nvPr>
        </p:nvSpPr>
        <p:spPr>
          <a:xfrm>
            <a:off x="1858889" y="2666946"/>
            <a:ext cx="6937781" cy="67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0" name="Google Shape;40;p26"/>
          <p:cNvSpPr txBox="1"/>
          <p:nvPr>
            <p:ph idx="2" type="body"/>
          </p:nvPr>
        </p:nvSpPr>
        <p:spPr>
          <a:xfrm>
            <a:off x="1858889" y="3638971"/>
            <a:ext cx="6937781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112E"/>
              </a:buClr>
              <a:buSzPts val="1800"/>
              <a:buNone/>
              <a:defRPr b="1" sz="1800">
                <a:solidFill>
                  <a:srgbClr val="9D112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6"/>
          <p:cNvSpPr txBox="1"/>
          <p:nvPr>
            <p:ph idx="3" type="body"/>
          </p:nvPr>
        </p:nvSpPr>
        <p:spPr>
          <a:xfrm>
            <a:off x="0" y="4689544"/>
            <a:ext cx="2927120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2" name="Google Shape;42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4186" y="-12994"/>
            <a:ext cx="1873075" cy="1873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" name="Google Shape;43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49002" y="4420721"/>
            <a:ext cx="6694998" cy="72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_Título">
  <p:cSld name="3_Título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7"/>
          <p:cNvSpPr txBox="1"/>
          <p:nvPr>
            <p:ph type="ctrTitle"/>
          </p:nvPr>
        </p:nvSpPr>
        <p:spPr>
          <a:xfrm>
            <a:off x="823986" y="864781"/>
            <a:ext cx="7901800" cy="21079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ahoma"/>
              <a:buNone/>
              <a:defRPr sz="4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7"/>
          <p:cNvSpPr txBox="1"/>
          <p:nvPr>
            <p:ph idx="1" type="subTitle"/>
          </p:nvPr>
        </p:nvSpPr>
        <p:spPr>
          <a:xfrm>
            <a:off x="823986" y="2993011"/>
            <a:ext cx="7901800" cy="6722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7" name="Google Shape;47;p27"/>
          <p:cNvSpPr txBox="1"/>
          <p:nvPr>
            <p:ph idx="2" type="body"/>
          </p:nvPr>
        </p:nvSpPr>
        <p:spPr>
          <a:xfrm>
            <a:off x="823986" y="3884651"/>
            <a:ext cx="7901800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9D112E"/>
              </a:buClr>
              <a:buSzPts val="1800"/>
              <a:buNone/>
              <a:defRPr b="1" sz="1800">
                <a:solidFill>
                  <a:srgbClr val="9D112E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7"/>
          <p:cNvSpPr txBox="1"/>
          <p:nvPr>
            <p:ph idx="3" type="body"/>
          </p:nvPr>
        </p:nvSpPr>
        <p:spPr>
          <a:xfrm>
            <a:off x="6788664" y="4561446"/>
            <a:ext cx="2250332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9" name="Google Shape;49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309592" y="-7951"/>
            <a:ext cx="2715137" cy="676073"/>
          </a:xfrm>
          <a:prstGeom prst="rect">
            <a:avLst/>
          </a:prstGeom>
          <a:noFill/>
          <a:ln>
            <a:noFill/>
          </a:ln>
        </p:spPr>
      </p:pic>
      <p:pic>
        <p:nvPicPr>
          <p:cNvPr id="50" name="Google Shape;5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4420720"/>
            <a:ext cx="6694998" cy="72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ido ">
  <p:cSld name="2_Contenido 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-23815"/>
            <a:ext cx="2715137" cy="67607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8"/>
          <p:cNvSpPr txBox="1"/>
          <p:nvPr>
            <p:ph type="title"/>
          </p:nvPr>
        </p:nvSpPr>
        <p:spPr>
          <a:xfrm>
            <a:off x="208026" y="738556"/>
            <a:ext cx="8771382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Tahoma"/>
              <a:buNone/>
              <a:defRPr sz="32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28"/>
          <p:cNvSpPr txBox="1"/>
          <p:nvPr>
            <p:ph idx="1" type="body"/>
          </p:nvPr>
        </p:nvSpPr>
        <p:spPr>
          <a:xfrm>
            <a:off x="2695493" y="84035"/>
            <a:ext cx="62839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0" sz="1100">
                <a:solidFill>
                  <a:schemeClr val="dk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8"/>
          <p:cNvSpPr txBox="1"/>
          <p:nvPr>
            <p:ph idx="2" type="body"/>
          </p:nvPr>
        </p:nvSpPr>
        <p:spPr>
          <a:xfrm>
            <a:off x="895350" y="4659647"/>
            <a:ext cx="1718377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57" name="Google Shape;57;p28"/>
          <p:cNvSpPr txBox="1"/>
          <p:nvPr>
            <p:ph idx="3" type="body"/>
          </p:nvPr>
        </p:nvSpPr>
        <p:spPr>
          <a:xfrm>
            <a:off x="208026" y="1575881"/>
            <a:ext cx="8771382" cy="29821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2000"/>
              <a:buChar char="•"/>
              <a:defRPr sz="2000">
                <a:solidFill>
                  <a:srgbClr val="3F3F3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800"/>
              <a:buFont typeface="Tahoma"/>
              <a:buChar char="»"/>
              <a:defRPr sz="1800">
                <a:solidFill>
                  <a:srgbClr val="3F3F3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Noto Sans Symbols"/>
              <a:buChar char="▪"/>
              <a:defRPr sz="1600">
                <a:solidFill>
                  <a:srgbClr val="3F3F3F"/>
                </a:solidFill>
              </a:defRPr>
            </a:lvl3pPr>
            <a:lvl4pPr indent="-3175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4pPr>
            <a:lvl5pPr indent="-3175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58" name="Google Shape;5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89951" y="4420721"/>
            <a:ext cx="6694998" cy="72277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2 columnas con imagen">
  <p:cSld name="Contenido 2 columnas con image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9"/>
          <p:cNvSpPr txBox="1"/>
          <p:nvPr>
            <p:ph idx="1" type="body"/>
          </p:nvPr>
        </p:nvSpPr>
        <p:spPr>
          <a:xfrm>
            <a:off x="4720546" y="949325"/>
            <a:ext cx="4193853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9"/>
          <p:cNvSpPr txBox="1"/>
          <p:nvPr>
            <p:ph idx="2" type="subTitle"/>
          </p:nvPr>
        </p:nvSpPr>
        <p:spPr>
          <a:xfrm>
            <a:off x="4720547" y="248390"/>
            <a:ext cx="3515404" cy="4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2" name="Google Shape;62;p29"/>
          <p:cNvSpPr txBox="1"/>
          <p:nvPr>
            <p:ph type="title"/>
          </p:nvPr>
        </p:nvSpPr>
        <p:spPr>
          <a:xfrm>
            <a:off x="208026" y="125863"/>
            <a:ext cx="4193853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ahoma"/>
              <a:buNone/>
              <a:defRPr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 txBox="1"/>
          <p:nvPr>
            <p:ph idx="3" type="body"/>
          </p:nvPr>
        </p:nvSpPr>
        <p:spPr>
          <a:xfrm>
            <a:off x="3450866" y="4659647"/>
            <a:ext cx="2541372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29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65" name="Google Shape;65;p29"/>
          <p:cNvSpPr txBox="1"/>
          <p:nvPr>
            <p:ph idx="4" type="body"/>
          </p:nvPr>
        </p:nvSpPr>
        <p:spPr>
          <a:xfrm>
            <a:off x="208026" y="949325"/>
            <a:ext cx="4193853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66" name="Google Shape;66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1982" y="4682752"/>
            <a:ext cx="653335" cy="41880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9219" y="4467427"/>
            <a:ext cx="2715137" cy="676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68" name="Google Shape;68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ontenido 2 columnas con imagen">
  <p:cSld name="2_Contenido 2 columnas con imagen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0"/>
          <p:cNvSpPr txBox="1"/>
          <p:nvPr>
            <p:ph idx="1" type="body"/>
          </p:nvPr>
        </p:nvSpPr>
        <p:spPr>
          <a:xfrm>
            <a:off x="2695493" y="84035"/>
            <a:ext cx="6283915" cy="4603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b="0" sz="1100">
                <a:solidFill>
                  <a:schemeClr val="lt1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type="title"/>
          </p:nvPr>
        </p:nvSpPr>
        <p:spPr>
          <a:xfrm>
            <a:off x="208026" y="684663"/>
            <a:ext cx="4193853" cy="6504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ahoma"/>
              <a:buNone/>
              <a:defRPr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2" type="subTitle"/>
          </p:nvPr>
        </p:nvSpPr>
        <p:spPr>
          <a:xfrm>
            <a:off x="4720547" y="845290"/>
            <a:ext cx="3515404" cy="48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73" name="Google Shape;73;p30"/>
          <p:cNvSpPr txBox="1"/>
          <p:nvPr>
            <p:ph idx="3" type="body"/>
          </p:nvPr>
        </p:nvSpPr>
        <p:spPr>
          <a:xfrm>
            <a:off x="895350" y="4659647"/>
            <a:ext cx="5103373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30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75" name="Google Shape;75;p30"/>
          <p:cNvSpPr txBox="1"/>
          <p:nvPr>
            <p:ph idx="4" type="body"/>
          </p:nvPr>
        </p:nvSpPr>
        <p:spPr>
          <a:xfrm>
            <a:off x="4720546" y="1432216"/>
            <a:ext cx="4193853" cy="302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 sz="1800">
                <a:solidFill>
                  <a:schemeClr val="lt1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Tahoma"/>
              <a:buChar char="»"/>
              <a:defRPr sz="1600"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oto Sans Symbols"/>
              <a:buChar char="▪"/>
              <a:defRPr sz="14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Noto Sans Symbols"/>
              <a:buChar char="▪"/>
              <a:defRPr sz="1200">
                <a:solidFill>
                  <a:schemeClr val="lt1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30"/>
          <p:cNvSpPr txBox="1"/>
          <p:nvPr>
            <p:ph idx="5" type="body"/>
          </p:nvPr>
        </p:nvSpPr>
        <p:spPr>
          <a:xfrm>
            <a:off x="208026" y="1432216"/>
            <a:ext cx="4193853" cy="302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77" name="Google Shape;7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1982" y="4682752"/>
            <a:ext cx="653335" cy="41880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78" name="Google Shape;78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0" y="-23815"/>
            <a:ext cx="2715137" cy="6760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ido 2 columnas con imagen">
  <p:cSld name="1_Contenido 2 columnas con image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1"/>
          <p:cNvSpPr txBox="1"/>
          <p:nvPr>
            <p:ph type="title"/>
          </p:nvPr>
        </p:nvSpPr>
        <p:spPr>
          <a:xfrm>
            <a:off x="208026" y="125863"/>
            <a:ext cx="4193853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000"/>
              <a:buFont typeface="Tahoma"/>
              <a:buNone/>
              <a:defRPr sz="20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1"/>
          <p:cNvSpPr txBox="1"/>
          <p:nvPr>
            <p:ph idx="1" type="subTitle"/>
          </p:nvPr>
        </p:nvSpPr>
        <p:spPr>
          <a:xfrm>
            <a:off x="4720547" y="125863"/>
            <a:ext cx="4202154" cy="74755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 sz="1800">
                <a:solidFill>
                  <a:srgbClr val="3F3F3F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3" name="Google Shape;83;p31"/>
          <p:cNvSpPr txBox="1"/>
          <p:nvPr>
            <p:ph idx="2" type="body"/>
          </p:nvPr>
        </p:nvSpPr>
        <p:spPr>
          <a:xfrm>
            <a:off x="3586038" y="4659647"/>
            <a:ext cx="2187442" cy="441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7F7F7F"/>
              </a:buClr>
              <a:buSzPts val="1200"/>
              <a:buNone/>
              <a:defRPr sz="1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4" name="Google Shape;84;p31"/>
          <p:cNvSpPr txBox="1"/>
          <p:nvPr>
            <p:ph idx="12" type="sldNum"/>
          </p:nvPr>
        </p:nvSpPr>
        <p:spPr>
          <a:xfrm>
            <a:off x="101702" y="4767262"/>
            <a:ext cx="557517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85" name="Google Shape;85;p31"/>
          <p:cNvSpPr txBox="1"/>
          <p:nvPr>
            <p:ph idx="3" type="body"/>
          </p:nvPr>
        </p:nvSpPr>
        <p:spPr>
          <a:xfrm>
            <a:off x="4720546" y="949325"/>
            <a:ext cx="4193853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31"/>
          <p:cNvSpPr txBox="1"/>
          <p:nvPr>
            <p:ph idx="4" type="body"/>
          </p:nvPr>
        </p:nvSpPr>
        <p:spPr>
          <a:xfrm>
            <a:off x="208026" y="949325"/>
            <a:ext cx="4193853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1800"/>
              <a:buChar char="•"/>
              <a:defRPr sz="1800">
                <a:solidFill>
                  <a:srgbClr val="3F3F3F"/>
                </a:solidFill>
              </a:defRPr>
            </a:lvl1pPr>
            <a:lvl2pPr indent="-3302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600"/>
              <a:buFont typeface="Tahoma"/>
              <a:buChar char="»"/>
              <a:defRPr sz="1600">
                <a:solidFill>
                  <a:srgbClr val="3F3F3F"/>
                </a:solidFill>
              </a:defRPr>
            </a:lvl2pPr>
            <a:lvl3pPr indent="-3175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400"/>
              <a:buFont typeface="Noto Sans Symbols"/>
              <a:buChar char="▪"/>
              <a:defRPr sz="1400">
                <a:solidFill>
                  <a:srgbClr val="3F3F3F"/>
                </a:solidFill>
              </a:defRPr>
            </a:lvl3pPr>
            <a:lvl4pPr indent="-3048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F3F3F"/>
              </a:buClr>
              <a:buSzPts val="1200"/>
              <a:buFont typeface="Noto Sans Symbols"/>
              <a:buChar char="▪"/>
              <a:defRPr sz="1200">
                <a:solidFill>
                  <a:srgbClr val="3F3F3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87" name="Google Shape;87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797417" y="4630177"/>
            <a:ext cx="696587" cy="44653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3926" y="4467427"/>
            <a:ext cx="2715137" cy="67607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icio" id="89" name="Google Shape;89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3395" y="4659647"/>
            <a:ext cx="1046204" cy="4538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2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  <a:defRPr b="0" i="0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2"/>
          <p:cNvSpPr txBox="1"/>
          <p:nvPr>
            <p:ph idx="1" type="body"/>
          </p:nvPr>
        </p:nvSpPr>
        <p:spPr>
          <a:xfrm>
            <a:off x="628650" y="1370013"/>
            <a:ext cx="7886700" cy="268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2" name="Google Shape;12;p22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3" name="Google Shape;13;p22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4" name="Google Shape;14;p22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34"/>
          <p:cNvSpPr txBox="1"/>
          <p:nvPr>
            <p:ph type="title"/>
          </p:nvPr>
        </p:nvSpPr>
        <p:spPr>
          <a:xfrm>
            <a:off x="628650" y="274638"/>
            <a:ext cx="7886700" cy="993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  <a:defRPr b="0" i="0" sz="4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2" name="Google Shape;112;p34"/>
          <p:cNvSpPr txBox="1"/>
          <p:nvPr>
            <p:ph idx="1" type="body"/>
          </p:nvPr>
        </p:nvSpPr>
        <p:spPr>
          <a:xfrm>
            <a:off x="628650" y="1370013"/>
            <a:ext cx="7886700" cy="2687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-3302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3" name="Google Shape;113;p34"/>
          <p:cNvSpPr txBox="1"/>
          <p:nvPr>
            <p:ph idx="10" type="dt"/>
          </p:nvPr>
        </p:nvSpPr>
        <p:spPr>
          <a:xfrm>
            <a:off x="6286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4" name="Google Shape;114;p34"/>
          <p:cNvSpPr txBox="1"/>
          <p:nvPr>
            <p:ph idx="11" type="ftr"/>
          </p:nvPr>
        </p:nvSpPr>
        <p:spPr>
          <a:xfrm>
            <a:off x="3028950" y="4767263"/>
            <a:ext cx="30861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12" type="sldNum"/>
          </p:nvPr>
        </p:nvSpPr>
        <p:spPr>
          <a:xfrm>
            <a:off x="6457950" y="4767263"/>
            <a:ext cx="2057400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Tahoma"/>
                <a:ea typeface="Tahoma"/>
                <a:cs typeface="Tahoma"/>
                <a:sym typeface="Tahom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1" r:id="rId1"/>
    <p:sldLayoutId id="2147483662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5.jpg"/><Relationship Id="rId4" Type="http://schemas.openxmlformats.org/officeDocument/2006/relationships/image" Target="../media/image14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4.png"/><Relationship Id="rId4" Type="http://schemas.openxmlformats.org/officeDocument/2006/relationships/image" Target="../media/image2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"/>
          <p:cNvSpPr/>
          <p:nvPr/>
        </p:nvSpPr>
        <p:spPr>
          <a:xfrm>
            <a:off x="6221150" y="91900"/>
            <a:ext cx="2922900" cy="4085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140" name="Google Shape;140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3998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"/>
          <p:cNvSpPr txBox="1"/>
          <p:nvPr>
            <p:ph type="ctrTitle"/>
          </p:nvPr>
        </p:nvSpPr>
        <p:spPr>
          <a:xfrm>
            <a:off x="205525" y="834950"/>
            <a:ext cx="8581500" cy="219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Tahoma"/>
              <a:buNone/>
            </a:pPr>
            <a:r>
              <a:rPr b="1" lang="es-MX" sz="5000">
                <a:solidFill>
                  <a:schemeClr val="lt1"/>
                </a:solidFill>
                <a:latin typeface="Exo 2"/>
                <a:ea typeface="Exo 2"/>
                <a:cs typeface="Exo 2"/>
                <a:sym typeface="Exo 2"/>
              </a:rPr>
              <a:t>Seminario de Analítica de datos e Inteligencia Artificial</a:t>
            </a:r>
            <a:endParaRPr b="1" sz="5000">
              <a:solidFill>
                <a:schemeClr val="lt1"/>
              </a:solidFill>
              <a:latin typeface="Exo 2"/>
              <a:ea typeface="Exo 2"/>
              <a:cs typeface="Exo 2"/>
              <a:sym typeface="Exo 2"/>
            </a:endParaRPr>
          </a:p>
        </p:txBody>
      </p:sp>
      <p:sp>
        <p:nvSpPr>
          <p:cNvPr id="142" name="Google Shape;142;p1"/>
          <p:cNvSpPr txBox="1"/>
          <p:nvPr>
            <p:ph idx="2" type="body"/>
          </p:nvPr>
        </p:nvSpPr>
        <p:spPr>
          <a:xfrm>
            <a:off x="2110526" y="3791371"/>
            <a:ext cx="62838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D112E"/>
              </a:buClr>
              <a:buSzPts val="1800"/>
              <a:buNone/>
            </a:pPr>
            <a:r>
              <a:rPr b="0" lang="es-MX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Santiago Murillo Rendón - Reinel Tabares Soto</a:t>
            </a:r>
            <a:endParaRPr b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42000" y="4437820"/>
            <a:ext cx="3820001" cy="705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0"/>
          <p:cNvSpPr txBox="1"/>
          <p:nvPr>
            <p:ph idx="4294967295" type="title"/>
          </p:nvPr>
        </p:nvSpPr>
        <p:spPr>
          <a:xfrm>
            <a:off x="152400" y="2205038"/>
            <a:ext cx="8770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lang="es-MX"/>
              <a:t>Extracción de características</a:t>
            </a:r>
            <a:endParaRPr b="1"/>
          </a:p>
        </p:txBody>
      </p:sp>
      <p:sp>
        <p:nvSpPr>
          <p:cNvPr id="228" name="Google Shape;228;p10"/>
          <p:cNvSpPr/>
          <p:nvPr/>
        </p:nvSpPr>
        <p:spPr>
          <a:xfrm>
            <a:off x="369925" y="4278400"/>
            <a:ext cx="8227200" cy="8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1"/>
          <p:cNvSpPr txBox="1"/>
          <p:nvPr>
            <p:ph idx="4294967295" type="title"/>
          </p:nvPr>
        </p:nvSpPr>
        <p:spPr>
          <a:xfrm>
            <a:off x="373063" y="320675"/>
            <a:ext cx="8770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lang="es-MX" sz="3200"/>
              <a:t>Análisis de componentes principales PCA</a:t>
            </a:r>
            <a:endParaRPr b="1"/>
          </a:p>
        </p:txBody>
      </p:sp>
      <p:sp>
        <p:nvSpPr>
          <p:cNvPr id="234" name="Google Shape;234;p11"/>
          <p:cNvSpPr txBox="1"/>
          <p:nvPr>
            <p:ph idx="4294967295" type="body"/>
          </p:nvPr>
        </p:nvSpPr>
        <p:spPr>
          <a:xfrm>
            <a:off x="373074" y="1177925"/>
            <a:ext cx="84009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5425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Es un método estadístico que permite simplificar la complejidad de espacios muestrales con muchas dimensiones a la vez que conserva su información. </a:t>
            </a:r>
            <a:endParaRPr sz="1800"/>
          </a:p>
          <a:p>
            <a:pPr indent="-22542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Supóngase que existe una muestra con n  individuos cada uno con p variables (X1, X2, …, Xp), es decir, el espacio muestral tiene p dimensiones. </a:t>
            </a:r>
            <a:endParaRPr sz="1800"/>
          </a:p>
          <a:p>
            <a:pPr indent="-22542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PCA permite encontrar un número de factores subyacentes (z&lt;p)  que explican aproximadamente lo mismo que las p variables originales. </a:t>
            </a:r>
            <a:endParaRPr sz="1800"/>
          </a:p>
          <a:p>
            <a:pPr indent="-22542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Donde antes se necesitaban p valores para caracterizar a cada individuo, ahora bastan z valores. </a:t>
            </a:r>
            <a:endParaRPr sz="1800"/>
          </a:p>
          <a:p>
            <a:pPr indent="-225425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Cada una de estas z nuevas variables recibe el nombre de </a:t>
            </a:r>
            <a:r>
              <a:rPr b="1" lang="es-MX" sz="1800"/>
              <a:t>componente principal.</a:t>
            </a:r>
            <a:endParaRPr b="1" sz="1800"/>
          </a:p>
        </p:txBody>
      </p:sp>
      <p:sp>
        <p:nvSpPr>
          <p:cNvPr id="235" name="Google Shape;235;p11"/>
          <p:cNvSpPr/>
          <p:nvPr/>
        </p:nvSpPr>
        <p:spPr>
          <a:xfrm>
            <a:off x="369925" y="4278400"/>
            <a:ext cx="8227200" cy="8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2"/>
          <p:cNvSpPr txBox="1"/>
          <p:nvPr>
            <p:ph idx="4294967295" type="title"/>
          </p:nvPr>
        </p:nvSpPr>
        <p:spPr>
          <a:xfrm>
            <a:off x="373063" y="168275"/>
            <a:ext cx="8770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ahoma"/>
              <a:buNone/>
            </a:pPr>
            <a:r>
              <a:rPr b="1" lang="es-MX" sz="3300"/>
              <a:t>Los eigenvectores y los egenvalue</a:t>
            </a:r>
            <a:endParaRPr b="1" sz="3300"/>
          </a:p>
        </p:txBody>
      </p:sp>
      <p:pic>
        <p:nvPicPr>
          <p:cNvPr id="241" name="Google Shape;241;p12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79382" y="1570834"/>
            <a:ext cx="3419475" cy="838200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12"/>
          <p:cNvSpPr txBox="1"/>
          <p:nvPr/>
        </p:nvSpPr>
        <p:spPr>
          <a:xfrm>
            <a:off x="378823" y="924503"/>
            <a:ext cx="8020594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Los </a:t>
            </a:r>
            <a:r>
              <a:rPr b="1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eigenvectores</a:t>
            </a:r>
            <a:r>
              <a:rPr b="0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son un caso particular de multiplicación entre una matriz y un vector. Obsérvese la siguiente multiplicación: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3" name="Google Shape;243;p12"/>
          <p:cNvSpPr txBox="1"/>
          <p:nvPr/>
        </p:nvSpPr>
        <p:spPr>
          <a:xfrm>
            <a:off x="437606" y="2409151"/>
            <a:ext cx="8268788" cy="1754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Cuando se multiplica una matriz por alguno de sus </a:t>
            </a:r>
            <a:r>
              <a:rPr b="1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eigenvectores</a:t>
            </a:r>
            <a:r>
              <a:rPr b="0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se obtiene un múltiplo del vector original, es decir, el resultado es ese mismo vector multiplicado por un número.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 valor por el que se multiplica el </a:t>
            </a:r>
            <a:r>
              <a:rPr b="1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eigenvector</a:t>
            </a:r>
            <a:r>
              <a:rPr b="0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resultante se le conoce como </a:t>
            </a:r>
            <a:r>
              <a:rPr b="1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eigenvalor</a:t>
            </a:r>
            <a:r>
              <a:rPr b="0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 todo </a:t>
            </a:r>
            <a:r>
              <a:rPr b="1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eigenvector</a:t>
            </a:r>
            <a:r>
              <a:rPr b="0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le corresponde un </a:t>
            </a:r>
            <a:r>
              <a:rPr b="1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eigenvalor</a:t>
            </a:r>
            <a:r>
              <a:rPr b="0" i="0" lang="es-MX" sz="1800" u="none" cap="none" strike="noStrik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 y viceversa.</a:t>
            </a: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4" name="Google Shape;244;p12"/>
          <p:cNvSpPr/>
          <p:nvPr/>
        </p:nvSpPr>
        <p:spPr>
          <a:xfrm>
            <a:off x="369925" y="4278400"/>
            <a:ext cx="8227200" cy="8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3"/>
          <p:cNvSpPr txBox="1"/>
          <p:nvPr>
            <p:ph idx="4294967295" type="body"/>
          </p:nvPr>
        </p:nvSpPr>
        <p:spPr>
          <a:xfrm>
            <a:off x="186531" y="816768"/>
            <a:ext cx="8770937" cy="3509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0" i="0" lang="es-MX">
                <a:latin typeface="Open Sans"/>
                <a:ea typeface="Open Sans"/>
                <a:cs typeface="Open Sans"/>
                <a:sym typeface="Open Sans"/>
              </a:rPr>
              <a:t>En el método PCA, cada una de las componentes se corresponde con un </a:t>
            </a:r>
            <a:r>
              <a:rPr b="1" lang="es-MX">
                <a:latin typeface="Open Sans"/>
                <a:ea typeface="Open Sans"/>
                <a:cs typeface="Open Sans"/>
                <a:sym typeface="Open Sans"/>
              </a:rPr>
              <a:t>eigenvector</a:t>
            </a:r>
            <a:r>
              <a:rPr b="0" i="0" lang="es-MX">
                <a:latin typeface="Open Sans"/>
                <a:ea typeface="Open Sans"/>
                <a:cs typeface="Open Sans"/>
                <a:sym typeface="Open Sans"/>
              </a:rPr>
              <a:t>, y el orden de componente se establece por orden decreciente de </a:t>
            </a:r>
            <a:r>
              <a:rPr b="1" lang="es-MX">
                <a:latin typeface="Open Sans"/>
                <a:ea typeface="Open Sans"/>
                <a:cs typeface="Open Sans"/>
                <a:sym typeface="Open Sans"/>
              </a:rPr>
              <a:t>eigenvalor</a:t>
            </a:r>
            <a:r>
              <a:rPr b="0" i="0" lang="es-MX">
                <a:latin typeface="Open Sans"/>
                <a:ea typeface="Open Sans"/>
                <a:cs typeface="Open Sans"/>
                <a:sym typeface="Open Sans"/>
              </a:rPr>
              <a:t>. Así pues, la primera componente es el </a:t>
            </a:r>
            <a:r>
              <a:rPr b="1" lang="es-MX">
                <a:latin typeface="Open Sans"/>
                <a:ea typeface="Open Sans"/>
                <a:cs typeface="Open Sans"/>
                <a:sym typeface="Open Sans"/>
              </a:rPr>
              <a:t>eigenvector</a:t>
            </a:r>
            <a:r>
              <a:rPr b="0" i="0" lang="es-MX">
                <a:latin typeface="Open Sans"/>
                <a:ea typeface="Open Sans"/>
                <a:cs typeface="Open Sans"/>
                <a:sym typeface="Open Sans"/>
              </a:rPr>
              <a:t> con el </a:t>
            </a:r>
            <a:r>
              <a:rPr b="1" lang="es-MX">
                <a:latin typeface="Open Sans"/>
                <a:ea typeface="Open Sans"/>
                <a:cs typeface="Open Sans"/>
                <a:sym typeface="Open Sans"/>
              </a:rPr>
              <a:t>eigenvalor</a:t>
            </a:r>
            <a:r>
              <a:rPr b="0" i="0" lang="es-MX">
                <a:latin typeface="Open Sans"/>
                <a:ea typeface="Open Sans"/>
                <a:cs typeface="Open Sans"/>
                <a:sym typeface="Open Sans"/>
              </a:rPr>
              <a:t> asociado más alto.</a:t>
            </a:r>
            <a:endParaRPr/>
          </a:p>
          <a:p>
            <a:pPr indent="-101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>
              <a:latin typeface="Open Sans"/>
              <a:ea typeface="Open Sans"/>
              <a:cs typeface="Open Sans"/>
              <a:sym typeface="Open Sans"/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MX">
                <a:latin typeface="Open Sans"/>
                <a:ea typeface="Open Sans"/>
                <a:cs typeface="Open Sans"/>
                <a:sym typeface="Open Sans"/>
              </a:rPr>
              <a:t>Para obtener los </a:t>
            </a:r>
            <a:r>
              <a:rPr b="1" lang="es-MX">
                <a:latin typeface="Open Sans"/>
                <a:ea typeface="Open Sans"/>
                <a:cs typeface="Open Sans"/>
                <a:sym typeface="Open Sans"/>
              </a:rPr>
              <a:t>eigenvalores</a:t>
            </a:r>
            <a:r>
              <a:rPr lang="es-MX">
                <a:latin typeface="Open Sans"/>
                <a:ea typeface="Open Sans"/>
                <a:cs typeface="Open Sans"/>
                <a:sym typeface="Open Sans"/>
              </a:rPr>
              <a:t> se realiza un proceso de determinar la varianza del conjunto original de características</a:t>
            </a:r>
            <a:endParaRPr/>
          </a:p>
        </p:txBody>
      </p:sp>
      <p:sp>
        <p:nvSpPr>
          <p:cNvPr id="250" name="Google Shape;250;p13"/>
          <p:cNvSpPr/>
          <p:nvPr/>
        </p:nvSpPr>
        <p:spPr>
          <a:xfrm>
            <a:off x="369925" y="4278400"/>
            <a:ext cx="8227200" cy="8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4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lang="es-MX"/>
              <a:t>Componentes y varianza acumulada</a:t>
            </a:r>
            <a:endParaRPr/>
          </a:p>
        </p:txBody>
      </p:sp>
      <p:pic>
        <p:nvPicPr>
          <p:cNvPr id="256" name="Google Shape;256;p1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174" y="816768"/>
            <a:ext cx="4278312" cy="3509963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4"/>
          <p:cNvSpPr/>
          <p:nvPr/>
        </p:nvSpPr>
        <p:spPr>
          <a:xfrm>
            <a:off x="369925" y="4397475"/>
            <a:ext cx="8227200" cy="7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5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s-MX" sz="3200"/>
              <a:t>Interpretación geométrica de las componentes principales</a:t>
            </a:r>
            <a:endParaRPr/>
          </a:p>
        </p:txBody>
      </p:sp>
      <p:pic>
        <p:nvPicPr>
          <p:cNvPr id="263" name="Google Shape;263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01087" y="1241425"/>
            <a:ext cx="4573587" cy="292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15"/>
          <p:cNvSpPr txBox="1"/>
          <p:nvPr/>
        </p:nvSpPr>
        <p:spPr>
          <a:xfrm>
            <a:off x="2011680" y="4138842"/>
            <a:ext cx="4572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MX" sz="900" u="none" cap="none" strike="noStrik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Tomado de Análisis de Componentes Principales. </a:t>
            </a:r>
            <a:r>
              <a:rPr b="0" i="0" lang="es-MX" sz="900" u="none" cap="none" strike="noStrike">
                <a:solidFill>
                  <a:srgbClr val="6D6D6D"/>
                </a:solidFill>
                <a:latin typeface="Open Sans"/>
                <a:ea typeface="Open Sans"/>
                <a:cs typeface="Open Sans"/>
                <a:sym typeface="Open Sans"/>
              </a:rPr>
              <a:t>Joaquín Amat Rodrigo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15"/>
          <p:cNvSpPr/>
          <p:nvPr/>
        </p:nvSpPr>
        <p:spPr>
          <a:xfrm>
            <a:off x="369925" y="4397525"/>
            <a:ext cx="8227200" cy="7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6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s-MX" sz="3200"/>
              <a:t>Interpretación geométrica de las componentes principales</a:t>
            </a:r>
            <a:endParaRPr/>
          </a:p>
        </p:txBody>
      </p:sp>
      <p:pic>
        <p:nvPicPr>
          <p:cNvPr id="271" name="Google Shape;271;p16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57842" y="1241425"/>
            <a:ext cx="4573587" cy="2925763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16"/>
          <p:cNvSpPr txBox="1"/>
          <p:nvPr/>
        </p:nvSpPr>
        <p:spPr>
          <a:xfrm>
            <a:off x="2181498" y="4182193"/>
            <a:ext cx="4572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MX" sz="900" u="none" cap="none" strike="noStrik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Tomado de Análisis de Componentes Principales. </a:t>
            </a:r>
            <a:r>
              <a:rPr b="0" i="0" lang="es-MX" sz="900" u="none" cap="none" strike="noStrike">
                <a:solidFill>
                  <a:srgbClr val="6D6D6D"/>
                </a:solidFill>
                <a:latin typeface="Open Sans"/>
                <a:ea typeface="Open Sans"/>
                <a:cs typeface="Open Sans"/>
                <a:sym typeface="Open Sans"/>
              </a:rPr>
              <a:t>Joaquín Amat Rodrigo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16"/>
          <p:cNvSpPr/>
          <p:nvPr/>
        </p:nvSpPr>
        <p:spPr>
          <a:xfrm>
            <a:off x="369925" y="4413025"/>
            <a:ext cx="8227200" cy="7305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17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lang="es-MX" sz="3200"/>
              <a:t>¿Qué son los componentes principales?</a:t>
            </a:r>
            <a:endParaRPr/>
          </a:p>
        </p:txBody>
      </p:sp>
      <p:pic>
        <p:nvPicPr>
          <p:cNvPr id="279" name="Google Shape;279;p17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84338"/>
            <a:ext cx="5829300" cy="1562100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7"/>
          <p:cNvSpPr txBox="1"/>
          <p:nvPr/>
        </p:nvSpPr>
        <p:spPr>
          <a:xfrm>
            <a:off x="5102883" y="4041322"/>
            <a:ext cx="45720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MX" sz="900" u="none" cap="none" strike="noStrik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Tomado de Análisis de Datos multivariantes. </a:t>
            </a:r>
            <a:r>
              <a:rPr b="0" i="0" lang="es-MX" sz="900" u="none" cap="none" strike="noStrike">
                <a:solidFill>
                  <a:srgbClr val="6D6D6D"/>
                </a:solidFill>
                <a:latin typeface="Open Sans"/>
                <a:ea typeface="Open Sans"/>
                <a:cs typeface="Open Sans"/>
                <a:sym typeface="Open Sans"/>
              </a:rPr>
              <a:t>Daniel Peña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1" name="Google Shape;281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15506" y="1501798"/>
            <a:ext cx="2181529" cy="210531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17"/>
          <p:cNvSpPr/>
          <p:nvPr/>
        </p:nvSpPr>
        <p:spPr>
          <a:xfrm>
            <a:off x="369925" y="4397525"/>
            <a:ext cx="8227200" cy="7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8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s-MX" sz="2800"/>
              <a:t>¿Qué son los componentes principales?</a:t>
            </a:r>
            <a:endParaRPr/>
          </a:p>
        </p:txBody>
      </p:sp>
      <p:sp>
        <p:nvSpPr>
          <p:cNvPr id="288" name="Google Shape;288;p18"/>
          <p:cNvSpPr txBox="1"/>
          <p:nvPr/>
        </p:nvSpPr>
        <p:spPr>
          <a:xfrm>
            <a:off x="5102883" y="4269922"/>
            <a:ext cx="4572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MX" sz="900" u="none" cap="none" strike="noStrik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Tomado de Análisis de Datos multivariantes. </a:t>
            </a:r>
            <a:r>
              <a:rPr b="0" i="0" lang="es-MX" sz="900" u="none" cap="none" strike="noStrike">
                <a:solidFill>
                  <a:srgbClr val="6D6D6D"/>
                </a:solidFill>
                <a:latin typeface="Open Sans"/>
                <a:ea typeface="Open Sans"/>
                <a:cs typeface="Open Sans"/>
                <a:sym typeface="Open Sans"/>
              </a:rPr>
              <a:t>Daniel Peña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9" name="Google Shape;289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330" y="653528"/>
            <a:ext cx="6999184" cy="1714722"/>
          </a:xfrm>
          <a:prstGeom prst="rect">
            <a:avLst/>
          </a:prstGeom>
          <a:noFill/>
          <a:ln>
            <a:noFill/>
          </a:ln>
        </p:spPr>
      </p:pic>
      <p:pic>
        <p:nvPicPr>
          <p:cNvPr id="290" name="Google Shape;290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08026" y="2368250"/>
            <a:ext cx="7525185" cy="1589268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p18"/>
          <p:cNvSpPr/>
          <p:nvPr/>
        </p:nvSpPr>
        <p:spPr>
          <a:xfrm>
            <a:off x="369925" y="4278400"/>
            <a:ext cx="4202100" cy="8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2" name="Google Shape;292;p18"/>
          <p:cNvSpPr/>
          <p:nvPr/>
        </p:nvSpPr>
        <p:spPr>
          <a:xfrm>
            <a:off x="5879925" y="4569075"/>
            <a:ext cx="2894100" cy="51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9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s-MX" sz="2800"/>
              <a:t>Ordenando los elementos según las componentes</a:t>
            </a:r>
            <a:endParaRPr/>
          </a:p>
        </p:txBody>
      </p:sp>
      <p:sp>
        <p:nvSpPr>
          <p:cNvPr id="298" name="Google Shape;298;p19"/>
          <p:cNvSpPr txBox="1"/>
          <p:nvPr/>
        </p:nvSpPr>
        <p:spPr>
          <a:xfrm>
            <a:off x="5102883" y="4269922"/>
            <a:ext cx="4572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MX" sz="900" u="none" cap="none" strike="noStrik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Tomado de Análisis de Datos multivariantes. </a:t>
            </a:r>
            <a:r>
              <a:rPr b="0" i="0" lang="es-MX" sz="900" u="none" cap="none" strike="noStrike">
                <a:solidFill>
                  <a:srgbClr val="6D6D6D"/>
                </a:solidFill>
                <a:latin typeface="Open Sans"/>
                <a:ea typeface="Open Sans"/>
                <a:cs typeface="Open Sans"/>
                <a:sym typeface="Open Sans"/>
              </a:rPr>
              <a:t>Daniel Peña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949" y="838993"/>
            <a:ext cx="5677692" cy="1781424"/>
          </a:xfrm>
          <a:prstGeom prst="rect">
            <a:avLst/>
          </a:prstGeom>
          <a:noFill/>
          <a:ln>
            <a:noFill/>
          </a:ln>
        </p:spPr>
      </p:pic>
      <p:sp>
        <p:nvSpPr>
          <p:cNvPr id="300" name="Google Shape;300;p19"/>
          <p:cNvSpPr txBox="1"/>
          <p:nvPr/>
        </p:nvSpPr>
        <p:spPr>
          <a:xfrm>
            <a:off x="403532" y="2878223"/>
            <a:ext cx="8293662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Coincide con la inducida por el volumen de los rectángulos, es una transformación creciente del producto de la base por la altura, y el primer componente describe el tamaño.</a:t>
            </a:r>
            <a:r>
              <a:rPr b="0" i="0" lang="es-MX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s-MX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1" name="Google Shape;301;p19"/>
          <p:cNvSpPr/>
          <p:nvPr/>
        </p:nvSpPr>
        <p:spPr>
          <a:xfrm>
            <a:off x="369925" y="4278400"/>
            <a:ext cx="4202100" cy="8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2" name="Google Shape;302;p19"/>
          <p:cNvSpPr/>
          <p:nvPr/>
        </p:nvSpPr>
        <p:spPr>
          <a:xfrm>
            <a:off x="5879925" y="4569075"/>
            <a:ext cx="2894100" cy="51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"/>
          <p:cNvSpPr txBox="1"/>
          <p:nvPr>
            <p:ph idx="4294967295" type="title"/>
          </p:nvPr>
        </p:nvSpPr>
        <p:spPr>
          <a:xfrm>
            <a:off x="373063" y="930275"/>
            <a:ext cx="8770800" cy="56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0" lvl="0" marL="952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ahoma"/>
              <a:buNone/>
            </a:pPr>
            <a:r>
              <a:rPr b="1" lang="es-MX" sz="4000"/>
              <a:t>Agenda</a:t>
            </a:r>
            <a:endParaRPr b="1" sz="4000"/>
          </a:p>
        </p:txBody>
      </p:sp>
      <p:sp>
        <p:nvSpPr>
          <p:cNvPr id="149" name="Google Shape;149;p2"/>
          <p:cNvSpPr txBox="1"/>
          <p:nvPr/>
        </p:nvSpPr>
        <p:spPr>
          <a:xfrm>
            <a:off x="683419" y="2280602"/>
            <a:ext cx="7546200" cy="191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9525">
            <a:spAutoFit/>
          </a:bodyPr>
          <a:lstStyle/>
          <a:p>
            <a:pPr indent="-409575" lvl="0" marL="418624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b="0" i="0" lang="es-MX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Técnicas de extracción y selección de características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09575" lvl="0" marL="418624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b="0" i="0" lang="es-MX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Backward selection</a:t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9575" lvl="0" marL="418624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b="0" i="0" lang="es-MX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Fordward selection</a:t>
            </a:r>
            <a:endParaRPr b="0" i="0" sz="2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409575" lvl="0" marL="418624" marR="0" rtl="0" algn="l">
              <a:lnSpc>
                <a:spcPct val="11392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ebuchet MS"/>
              <a:buAutoNum type="arabicPeriod"/>
            </a:pPr>
            <a:r>
              <a:rPr b="0" i="0" lang="es-MX" sz="21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"/>
          <p:cNvSpPr/>
          <p:nvPr/>
        </p:nvSpPr>
        <p:spPr>
          <a:xfrm>
            <a:off x="369925" y="4278400"/>
            <a:ext cx="8227200" cy="8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ahoma"/>
              <a:buNone/>
            </a:pPr>
            <a:r>
              <a:rPr lang="es-MX" sz="2800"/>
              <a:t>Ordenando los elementos según las componentes</a:t>
            </a:r>
            <a:endParaRPr/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0606" y="1148896"/>
            <a:ext cx="5744377" cy="1600423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p20"/>
          <p:cNvSpPr txBox="1"/>
          <p:nvPr/>
        </p:nvSpPr>
        <p:spPr>
          <a:xfrm>
            <a:off x="5102883" y="4269922"/>
            <a:ext cx="45720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s-MX" sz="900" u="none" cap="none" strike="noStrike">
                <a:solidFill>
                  <a:srgbClr val="1F1F1F"/>
                </a:solidFill>
                <a:latin typeface="Open Sans"/>
                <a:ea typeface="Open Sans"/>
                <a:cs typeface="Open Sans"/>
                <a:sym typeface="Open Sans"/>
              </a:rPr>
              <a:t>Tomado de Análisis de Datos multivariantes. </a:t>
            </a:r>
            <a:r>
              <a:rPr b="0" i="0" lang="es-MX" sz="900" u="none" cap="none" strike="noStrike">
                <a:solidFill>
                  <a:srgbClr val="6D6D6D"/>
                </a:solidFill>
                <a:latin typeface="Open Sans"/>
                <a:ea typeface="Open Sans"/>
                <a:cs typeface="Open Sans"/>
                <a:sym typeface="Open Sans"/>
              </a:rPr>
              <a:t>Daniel Peña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0" name="Google Shape;310;p20"/>
          <p:cNvSpPr txBox="1"/>
          <p:nvPr/>
        </p:nvSpPr>
        <p:spPr>
          <a:xfrm>
            <a:off x="516549" y="3100888"/>
            <a:ext cx="6289200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s-MX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segundo componente relaciona la base con la altura y ordena las observaciones en función de su forma.</a:t>
            </a:r>
            <a:r>
              <a:rPr b="0" i="0" lang="es-MX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br>
              <a:rPr b="0" i="0" lang="es-MX" sz="18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</a:br>
            <a:endParaRPr b="0" i="0" sz="1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1" name="Google Shape;311;p20"/>
          <p:cNvSpPr/>
          <p:nvPr/>
        </p:nvSpPr>
        <p:spPr>
          <a:xfrm>
            <a:off x="369925" y="4278400"/>
            <a:ext cx="4202100" cy="8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2" name="Google Shape;312;p20"/>
          <p:cNvSpPr/>
          <p:nvPr/>
        </p:nvSpPr>
        <p:spPr>
          <a:xfrm>
            <a:off x="5879925" y="4569075"/>
            <a:ext cx="2894100" cy="51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p21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87575" y="0"/>
            <a:ext cx="4375150" cy="437515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21"/>
          <p:cNvSpPr/>
          <p:nvPr/>
        </p:nvSpPr>
        <p:spPr>
          <a:xfrm>
            <a:off x="369925" y="4442700"/>
            <a:ext cx="8227200" cy="8019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"/>
          <p:cNvSpPr txBox="1"/>
          <p:nvPr>
            <p:ph idx="4294967295" type="title"/>
          </p:nvPr>
        </p:nvSpPr>
        <p:spPr>
          <a:xfrm>
            <a:off x="373063" y="320675"/>
            <a:ext cx="8770800" cy="74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ahoma"/>
              <a:buNone/>
            </a:pPr>
            <a:r>
              <a:rPr b="1" lang="es-MX" sz="2800"/>
              <a:t>Técnicas de selección y extracción de características</a:t>
            </a:r>
            <a:endParaRPr b="1" sz="4000"/>
          </a:p>
        </p:txBody>
      </p:sp>
      <p:sp>
        <p:nvSpPr>
          <p:cNvPr id="156" name="Google Shape;156;p3"/>
          <p:cNvSpPr txBox="1"/>
          <p:nvPr>
            <p:ph idx="4294967295" type="body"/>
          </p:nvPr>
        </p:nvSpPr>
        <p:spPr>
          <a:xfrm>
            <a:off x="373063" y="1330325"/>
            <a:ext cx="8770800" cy="35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15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No todas las características aportan en un proceso de clasificación o regresión.</a:t>
            </a:r>
            <a:endParaRPr sz="18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Deben encontrarse aquellas características más relevantes para el proceso</a:t>
            </a:r>
            <a:endParaRPr sz="18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La extracción permite representar en un espacio diferente las características originales. Dicho espacio permite mejorar la representación de los datos. Algunas técnicas son el análisis de componentes principales o la reducción de dimensión multifactorial.</a:t>
            </a:r>
            <a:endParaRPr sz="1800"/>
          </a:p>
          <a:p>
            <a:pPr indent="-2159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s-MX" sz="1800"/>
              <a:t>La selección permite, del conjunto de características iniciales conservar únicamente aquellas que aporten al proceso. Existen múltiples conjuntos de técnicas siendo las tradicionales el análisis hacia adelante o el análisis hacia atrás.</a:t>
            </a:r>
            <a:endParaRPr sz="1800"/>
          </a:p>
        </p:txBody>
      </p:sp>
      <p:sp>
        <p:nvSpPr>
          <p:cNvPr id="157" name="Google Shape;157;p3"/>
          <p:cNvSpPr/>
          <p:nvPr/>
        </p:nvSpPr>
        <p:spPr>
          <a:xfrm>
            <a:off x="369925" y="4278400"/>
            <a:ext cx="8227200" cy="8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"/>
          <p:cNvSpPr txBox="1"/>
          <p:nvPr>
            <p:ph idx="4294967295" type="title"/>
          </p:nvPr>
        </p:nvSpPr>
        <p:spPr>
          <a:xfrm>
            <a:off x="228600" y="2052638"/>
            <a:ext cx="8770800" cy="7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b="1" lang="es-MX"/>
              <a:t>Selección de características</a:t>
            </a:r>
            <a:endParaRPr b="1"/>
          </a:p>
        </p:txBody>
      </p:sp>
      <p:sp>
        <p:nvSpPr>
          <p:cNvPr id="163" name="Google Shape;163;p4"/>
          <p:cNvSpPr/>
          <p:nvPr/>
        </p:nvSpPr>
        <p:spPr>
          <a:xfrm>
            <a:off x="369925" y="4278400"/>
            <a:ext cx="8227200" cy="8652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"/>
          <p:cNvSpPr txBox="1"/>
          <p:nvPr>
            <p:ph idx="4294967295" type="sldNum"/>
          </p:nvPr>
        </p:nvSpPr>
        <p:spPr>
          <a:xfrm>
            <a:off x="0" y="4767263"/>
            <a:ext cx="5572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grpSp>
        <p:nvGrpSpPr>
          <p:cNvPr id="169" name="Google Shape;169;p5"/>
          <p:cNvGrpSpPr/>
          <p:nvPr/>
        </p:nvGrpSpPr>
        <p:grpSpPr>
          <a:xfrm>
            <a:off x="1619249" y="541734"/>
            <a:ext cx="5905501" cy="4060031"/>
            <a:chOff x="95249" y="1984"/>
            <a:chExt cx="5905501" cy="4060031"/>
          </a:xfrm>
        </p:grpSpPr>
        <p:sp>
          <p:nvSpPr>
            <p:cNvPr id="170" name="Google Shape;170;p5"/>
            <p:cNvSpPr/>
            <p:nvPr/>
          </p:nvSpPr>
          <p:spPr>
            <a:xfrm>
              <a:off x="95249" y="1416843"/>
              <a:ext cx="2460625" cy="1230312"/>
            </a:xfrm>
            <a:prstGeom prst="roundRect">
              <a:avLst>
                <a:gd fmla="val 10000" name="adj"/>
              </a:avLst>
            </a:prstGeom>
            <a:solidFill>
              <a:srgbClr val="345A99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5"/>
            <p:cNvSpPr txBox="1"/>
            <p:nvPr/>
          </p:nvSpPr>
          <p:spPr>
            <a:xfrm>
              <a:off x="131284" y="1452878"/>
              <a:ext cx="2388555" cy="1158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00" lIns="18400" spcFirstLastPara="1" rIns="18400" wrap="square" tIns="18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ahoma"/>
                <a:buNone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Selección de características</a:t>
              </a:r>
              <a:endParaRPr b="0" i="0" sz="2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2" name="Google Shape;172;p5"/>
            <p:cNvSpPr/>
            <p:nvPr/>
          </p:nvSpPr>
          <p:spPr>
            <a:xfrm rot="-3310531">
              <a:off x="2186232" y="1297324"/>
              <a:ext cx="1723535" cy="5449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6B89C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5"/>
            <p:cNvSpPr txBox="1"/>
            <p:nvPr/>
          </p:nvSpPr>
          <p:spPr>
            <a:xfrm rot="-3310531">
              <a:off x="3004911" y="1281481"/>
              <a:ext cx="86176" cy="86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Tahoma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4" name="Google Shape;174;p5"/>
            <p:cNvSpPr/>
            <p:nvPr/>
          </p:nvSpPr>
          <p:spPr>
            <a:xfrm>
              <a:off x="3540125" y="1984"/>
              <a:ext cx="2460625" cy="1230312"/>
            </a:xfrm>
            <a:prstGeom prst="roundRect">
              <a:avLst>
                <a:gd fmla="val 10000" name="adj"/>
              </a:avLst>
            </a:prstGeom>
            <a:solidFill>
              <a:srgbClr val="3A66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5"/>
            <p:cNvSpPr txBox="1"/>
            <p:nvPr/>
          </p:nvSpPr>
          <p:spPr>
            <a:xfrm>
              <a:off x="3576160" y="38019"/>
              <a:ext cx="2388555" cy="1158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00" lIns="18400" spcFirstLastPara="1" rIns="18400" wrap="square" tIns="18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ahoma"/>
                <a:buNone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Forward</a:t>
              </a:r>
              <a:endParaRPr b="0" i="0" sz="2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6" name="Google Shape;176;p5"/>
            <p:cNvSpPr/>
            <p:nvPr/>
          </p:nvSpPr>
          <p:spPr>
            <a:xfrm>
              <a:off x="2555874" y="2004753"/>
              <a:ext cx="984250" cy="5449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6B89C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5"/>
            <p:cNvSpPr txBox="1"/>
            <p:nvPr/>
          </p:nvSpPr>
          <p:spPr>
            <a:xfrm>
              <a:off x="3023393" y="2007393"/>
              <a:ext cx="49212" cy="4921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00"/>
                <a:buFont typeface="Tahoma"/>
                <a:buNone/>
              </a:pPr>
              <a:r>
                <a:t/>
              </a:r>
              <a:endParaRPr b="0" i="0" sz="5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78" name="Google Shape;178;p5"/>
            <p:cNvSpPr/>
            <p:nvPr/>
          </p:nvSpPr>
          <p:spPr>
            <a:xfrm>
              <a:off x="3540125" y="1416843"/>
              <a:ext cx="2460625" cy="1230312"/>
            </a:xfrm>
            <a:prstGeom prst="roundRect">
              <a:avLst>
                <a:gd fmla="val 10000" name="adj"/>
              </a:avLst>
            </a:prstGeom>
            <a:solidFill>
              <a:srgbClr val="3A66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5"/>
            <p:cNvSpPr txBox="1"/>
            <p:nvPr/>
          </p:nvSpPr>
          <p:spPr>
            <a:xfrm>
              <a:off x="3576160" y="1452878"/>
              <a:ext cx="2388555" cy="1158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00" lIns="18400" spcFirstLastPara="1" rIns="18400" wrap="square" tIns="18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ahoma"/>
                <a:buNone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Backward</a:t>
              </a:r>
              <a:endParaRPr b="0" i="0" sz="2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0" name="Google Shape;180;p5"/>
            <p:cNvSpPr/>
            <p:nvPr/>
          </p:nvSpPr>
          <p:spPr>
            <a:xfrm rot="3310531">
              <a:off x="2186232" y="2712183"/>
              <a:ext cx="1723535" cy="54492"/>
            </a:xfrm>
            <a:custGeom>
              <a:rect b="b" l="l" r="r" t="t"/>
              <a:pathLst>
                <a:path extrusionOk="0" h="120000" w="120000">
                  <a:moveTo>
                    <a:pt x="0" y="60000"/>
                  </a:moveTo>
                  <a:lnTo>
                    <a:pt x="120000" y="60000"/>
                  </a:lnTo>
                </a:path>
              </a:pathLst>
            </a:custGeom>
            <a:noFill/>
            <a:ln cap="flat" cmpd="sng" w="12700">
              <a:solidFill>
                <a:srgbClr val="6B89C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5"/>
            <p:cNvSpPr txBox="1"/>
            <p:nvPr/>
          </p:nvSpPr>
          <p:spPr>
            <a:xfrm rot="3310531">
              <a:off x="3004911" y="2696341"/>
              <a:ext cx="86176" cy="861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0" lIns="12700" spcFirstLastPara="1" rIns="1270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600"/>
                <a:buFont typeface="Tahoma"/>
                <a:buNone/>
              </a:pPr>
              <a:r>
                <a:t/>
              </a:r>
              <a:endParaRPr b="0" i="0" sz="6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182" name="Google Shape;182;p5"/>
            <p:cNvSpPr/>
            <p:nvPr/>
          </p:nvSpPr>
          <p:spPr>
            <a:xfrm>
              <a:off x="3540125" y="2831703"/>
              <a:ext cx="2460625" cy="1230312"/>
            </a:xfrm>
            <a:prstGeom prst="roundRect">
              <a:avLst>
                <a:gd fmla="val 10000" name="adj"/>
              </a:avLst>
            </a:prstGeom>
            <a:solidFill>
              <a:srgbClr val="3A66B1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5"/>
            <p:cNvSpPr txBox="1"/>
            <p:nvPr/>
          </p:nvSpPr>
          <p:spPr>
            <a:xfrm>
              <a:off x="3576160" y="2867738"/>
              <a:ext cx="2388555" cy="115824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8400" lIns="18400" spcFirstLastPara="1" rIns="18400" wrap="square" tIns="184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ahoma"/>
                <a:buNone/>
              </a:pPr>
              <a:r>
                <a:rPr b="0" i="0" lang="es-MX" sz="2900" u="none" cap="none" strike="noStrike">
                  <a:solidFill>
                    <a:schemeClr val="lt1"/>
                  </a:solidFill>
                  <a:latin typeface="Tahoma"/>
                  <a:ea typeface="Tahoma"/>
                  <a:cs typeface="Tahoma"/>
                  <a:sym typeface="Tahoma"/>
                </a:rPr>
                <a:t>Selección bidireccional</a:t>
              </a:r>
              <a:endParaRPr b="0" i="0" sz="2900" u="none" cap="none" strike="noStrike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</p:grpSp>
      <p:sp>
        <p:nvSpPr>
          <p:cNvPr id="184" name="Google Shape;184;p5"/>
          <p:cNvSpPr/>
          <p:nvPr/>
        </p:nvSpPr>
        <p:spPr>
          <a:xfrm>
            <a:off x="369925" y="4397475"/>
            <a:ext cx="4202100" cy="7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85" name="Google Shape;185;p5"/>
          <p:cNvSpPr/>
          <p:nvPr/>
        </p:nvSpPr>
        <p:spPr>
          <a:xfrm>
            <a:off x="5879925" y="4601775"/>
            <a:ext cx="2894100" cy="479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 txBox="1"/>
          <p:nvPr>
            <p:ph idx="4294967295" type="title"/>
          </p:nvPr>
        </p:nvSpPr>
        <p:spPr>
          <a:xfrm>
            <a:off x="278606" y="1947511"/>
            <a:ext cx="3238500" cy="7477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s-MX" sz="2400"/>
              <a:t>Selección forward</a:t>
            </a:r>
            <a:endParaRPr sz="2400"/>
          </a:p>
        </p:txBody>
      </p:sp>
      <p:sp>
        <p:nvSpPr>
          <p:cNvPr id="191" name="Google Shape;191;p6"/>
          <p:cNvSpPr txBox="1"/>
          <p:nvPr>
            <p:ph idx="4294967295" type="sldNum"/>
          </p:nvPr>
        </p:nvSpPr>
        <p:spPr>
          <a:xfrm>
            <a:off x="0" y="4767263"/>
            <a:ext cx="5572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192" name="Google Shape;19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0" y="257023"/>
            <a:ext cx="5382158" cy="423505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6"/>
          <p:cNvSpPr/>
          <p:nvPr/>
        </p:nvSpPr>
        <p:spPr>
          <a:xfrm>
            <a:off x="369925" y="4397475"/>
            <a:ext cx="4202100" cy="7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4" name="Google Shape;194;p6"/>
          <p:cNvSpPr/>
          <p:nvPr/>
        </p:nvSpPr>
        <p:spPr>
          <a:xfrm>
            <a:off x="5879925" y="4569075"/>
            <a:ext cx="2894100" cy="51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/>
          <p:nvPr>
            <p:ph idx="4294967295" type="title"/>
          </p:nvPr>
        </p:nvSpPr>
        <p:spPr>
          <a:xfrm>
            <a:off x="359422" y="1447007"/>
            <a:ext cx="2971800" cy="16748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rPr lang="es-MX" sz="2400"/>
              <a:t>Selección backward</a:t>
            </a:r>
            <a:endParaRPr sz="2400"/>
          </a:p>
        </p:txBody>
      </p:sp>
      <p:sp>
        <p:nvSpPr>
          <p:cNvPr id="200" name="Google Shape;200;p7"/>
          <p:cNvSpPr txBox="1"/>
          <p:nvPr>
            <p:ph idx="4294967295" type="sldNum"/>
          </p:nvPr>
        </p:nvSpPr>
        <p:spPr>
          <a:xfrm>
            <a:off x="0" y="4767263"/>
            <a:ext cx="5572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01" name="Google Shape;201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26586" y="196775"/>
            <a:ext cx="5257992" cy="4162577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7"/>
          <p:cNvSpPr/>
          <p:nvPr/>
        </p:nvSpPr>
        <p:spPr>
          <a:xfrm>
            <a:off x="369925" y="4397475"/>
            <a:ext cx="4202100" cy="7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5879925" y="4569075"/>
            <a:ext cx="2894100" cy="51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8"/>
          <p:cNvSpPr txBox="1"/>
          <p:nvPr>
            <p:ph idx="4294967295" type="sldNum"/>
          </p:nvPr>
        </p:nvSpPr>
        <p:spPr>
          <a:xfrm>
            <a:off x="0" y="4767263"/>
            <a:ext cx="557213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pic>
        <p:nvPicPr>
          <p:cNvPr id="209" name="Google Shape;209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3642" y="290105"/>
            <a:ext cx="5260005" cy="408804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8"/>
          <p:cNvSpPr txBox="1"/>
          <p:nvPr/>
        </p:nvSpPr>
        <p:spPr>
          <a:xfrm>
            <a:off x="278606" y="1200150"/>
            <a:ext cx="2845594" cy="156338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7500"/>
          </a:bodyPr>
          <a:lstStyle/>
          <a:p>
            <a:pPr indent="0" lvl="0" marL="0" marR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ahoma"/>
              <a:buNone/>
            </a:pPr>
            <a:r>
              <a:rPr b="0" i="0" lang="es-MX" sz="24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Selección bidireccional</a:t>
            </a:r>
            <a:endParaRPr b="0" i="0" sz="24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1" name="Google Shape;211;p8"/>
          <p:cNvSpPr/>
          <p:nvPr/>
        </p:nvSpPr>
        <p:spPr>
          <a:xfrm>
            <a:off x="369925" y="4397475"/>
            <a:ext cx="4202100" cy="7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2" name="Google Shape;212;p8"/>
          <p:cNvSpPr/>
          <p:nvPr/>
        </p:nvSpPr>
        <p:spPr>
          <a:xfrm>
            <a:off x="5879925" y="4569075"/>
            <a:ext cx="2894100" cy="51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idx="4294967295" type="title"/>
          </p:nvPr>
        </p:nvSpPr>
        <p:spPr>
          <a:xfrm>
            <a:off x="373063" y="92075"/>
            <a:ext cx="8770937" cy="746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Tahoma"/>
              <a:buNone/>
            </a:pPr>
            <a:r>
              <a:rPr lang="es-MX"/>
              <a:t>Ejemplos</a:t>
            </a:r>
            <a:endParaRPr/>
          </a:p>
        </p:txBody>
      </p:sp>
      <p:pic>
        <p:nvPicPr>
          <p:cNvPr id="218" name="Google Shape;218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186" y="922408"/>
            <a:ext cx="4645460" cy="18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3090" y="2866624"/>
            <a:ext cx="8077200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639682" y="922408"/>
            <a:ext cx="4504318" cy="1656184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9"/>
          <p:cNvSpPr/>
          <p:nvPr/>
        </p:nvSpPr>
        <p:spPr>
          <a:xfrm>
            <a:off x="369925" y="4397475"/>
            <a:ext cx="4202100" cy="746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9"/>
          <p:cNvSpPr/>
          <p:nvPr/>
        </p:nvSpPr>
        <p:spPr>
          <a:xfrm>
            <a:off x="5879925" y="4569075"/>
            <a:ext cx="2894100" cy="5121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ustom Design">
  <a:themeElements>
    <a:clrScheme name="Personalizado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Custom Design">
  <a:themeElements>
    <a:clrScheme name="Personalizado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2017-02-03T15:35:22Z</dcterms:created>
  <dc:creator>user</dc:creator>
</cp:coreProperties>
</file>