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Tahom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j6zSOyjETuZQqMGagYU324AvRS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Tahom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0" name="Google Shape;320;p25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9" name="Google Shape;329;p26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1219200" y="3300413"/>
            <a:ext cx="97536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linkedin.com/in/doctoradoingenieriaredmutis/" TargetMode="External"/><Relationship Id="rId3" Type="http://schemas.openxmlformats.org/officeDocument/2006/relationships/hyperlink" Target="https://twitter.com/phd_ingenieria" TargetMode="External"/><Relationship Id="rId4" Type="http://schemas.openxmlformats.org/officeDocument/2006/relationships/hyperlink" Target="https://www.facebook.com/phd.ingenieria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129326" y="453956"/>
            <a:ext cx="6283915" cy="2192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ahoma"/>
              <a:buNone/>
              <a:defRPr sz="4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29326" y="2666946"/>
            <a:ext cx="6283915" cy="67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9"/>
          <p:cNvSpPr txBox="1"/>
          <p:nvPr>
            <p:ph idx="2" type="body"/>
          </p:nvPr>
        </p:nvSpPr>
        <p:spPr>
          <a:xfrm>
            <a:off x="129326" y="3638971"/>
            <a:ext cx="6283915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D112E"/>
              </a:buClr>
              <a:buSzPts val="1800"/>
              <a:buNone/>
              <a:defRPr b="1" sz="1800">
                <a:solidFill>
                  <a:srgbClr val="9D112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2701" y="4486891"/>
            <a:ext cx="9906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cio" id="20" name="Google Shape;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4934" y="305058"/>
            <a:ext cx="2219780" cy="962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5648" y="1395823"/>
            <a:ext cx="2718352" cy="271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ido 2 columnas con imagen">
  <p:cSld name="2_Contenido 2 columnas con image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idx="1" type="body"/>
          </p:nvPr>
        </p:nvSpPr>
        <p:spPr>
          <a:xfrm>
            <a:off x="2695493" y="84035"/>
            <a:ext cx="6283915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type="title"/>
          </p:nvPr>
        </p:nvSpPr>
        <p:spPr>
          <a:xfrm>
            <a:off x="208026" y="684663"/>
            <a:ext cx="4193853" cy="650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ahoma"/>
              <a:buNone/>
              <a:defRPr sz="2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2" type="subTitle"/>
          </p:nvPr>
        </p:nvSpPr>
        <p:spPr>
          <a:xfrm>
            <a:off x="4720547" y="845290"/>
            <a:ext cx="3515404" cy="4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38"/>
          <p:cNvSpPr txBox="1"/>
          <p:nvPr>
            <p:ph idx="3" type="body"/>
          </p:nvPr>
        </p:nvSpPr>
        <p:spPr>
          <a:xfrm>
            <a:off x="895350" y="4659647"/>
            <a:ext cx="5103373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2" type="sldNum"/>
          </p:nvPr>
        </p:nvSpPr>
        <p:spPr>
          <a:xfrm>
            <a:off x="101702" y="4767262"/>
            <a:ext cx="55751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38"/>
          <p:cNvSpPr txBox="1"/>
          <p:nvPr>
            <p:ph idx="4" type="body"/>
          </p:nvPr>
        </p:nvSpPr>
        <p:spPr>
          <a:xfrm>
            <a:off x="4720546" y="1432216"/>
            <a:ext cx="4193853" cy="302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5" type="body"/>
          </p:nvPr>
        </p:nvSpPr>
        <p:spPr>
          <a:xfrm>
            <a:off x="208026" y="1432216"/>
            <a:ext cx="4193853" cy="302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ahoma"/>
              <a:buChar char="»"/>
              <a:defRPr sz="1600"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6" name="Google Shape;9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1982" y="4682752"/>
            <a:ext cx="653335" cy="418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cio" id="97" name="Google Shape;9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3395" y="4659647"/>
            <a:ext cx="1046204" cy="453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3815"/>
            <a:ext cx="2715137" cy="67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ido 2 columnas con imagen">
  <p:cSld name="1_Contenido 2 columnas con image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9"/>
          <p:cNvSpPr txBox="1"/>
          <p:nvPr>
            <p:ph type="title"/>
          </p:nvPr>
        </p:nvSpPr>
        <p:spPr>
          <a:xfrm>
            <a:off x="208026" y="125863"/>
            <a:ext cx="4193853" cy="747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ahoma"/>
              <a:buNone/>
              <a:defRPr sz="2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1" type="subTitle"/>
          </p:nvPr>
        </p:nvSpPr>
        <p:spPr>
          <a:xfrm>
            <a:off x="4720547" y="125863"/>
            <a:ext cx="4202154" cy="747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39"/>
          <p:cNvSpPr txBox="1"/>
          <p:nvPr>
            <p:ph idx="2" type="body"/>
          </p:nvPr>
        </p:nvSpPr>
        <p:spPr>
          <a:xfrm>
            <a:off x="3586038" y="4659647"/>
            <a:ext cx="2187442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12" type="sldNum"/>
          </p:nvPr>
        </p:nvSpPr>
        <p:spPr>
          <a:xfrm>
            <a:off x="101702" y="4767262"/>
            <a:ext cx="55751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9"/>
          <p:cNvSpPr txBox="1"/>
          <p:nvPr>
            <p:ph idx="3" type="body"/>
          </p:nvPr>
        </p:nvSpPr>
        <p:spPr>
          <a:xfrm>
            <a:off x="4720546" y="949325"/>
            <a:ext cx="4193853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ahoma"/>
              <a:buChar char="»"/>
              <a:defRPr sz="1600"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4" type="body"/>
          </p:nvPr>
        </p:nvSpPr>
        <p:spPr>
          <a:xfrm>
            <a:off x="208026" y="949325"/>
            <a:ext cx="4193853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ahoma"/>
              <a:buChar char="»"/>
              <a:defRPr sz="1600"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6" name="Google Shape;1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97417" y="4630177"/>
            <a:ext cx="696587" cy="44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926" y="4467427"/>
            <a:ext cx="2715137" cy="6760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cio" id="108" name="Google Shape;10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395" y="4659647"/>
            <a:ext cx="1046204" cy="45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ido 2 columnas con imagen">
  <p:cSld name="3_Contenido 2 columnas con image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0"/>
          <p:cNvSpPr txBox="1"/>
          <p:nvPr>
            <p:ph idx="1" type="body"/>
          </p:nvPr>
        </p:nvSpPr>
        <p:spPr>
          <a:xfrm>
            <a:off x="2695493" y="84035"/>
            <a:ext cx="6283915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type="title"/>
          </p:nvPr>
        </p:nvSpPr>
        <p:spPr>
          <a:xfrm>
            <a:off x="208026" y="729113"/>
            <a:ext cx="4193853" cy="747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ahoma"/>
              <a:buNone/>
              <a:defRPr sz="2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0"/>
          <p:cNvSpPr txBox="1"/>
          <p:nvPr>
            <p:ph idx="2" type="subTitle"/>
          </p:nvPr>
        </p:nvSpPr>
        <p:spPr>
          <a:xfrm>
            <a:off x="4720546" y="729113"/>
            <a:ext cx="4202154" cy="747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40"/>
          <p:cNvSpPr txBox="1"/>
          <p:nvPr>
            <p:ph idx="3" type="body"/>
          </p:nvPr>
        </p:nvSpPr>
        <p:spPr>
          <a:xfrm>
            <a:off x="895351" y="4659647"/>
            <a:ext cx="4850454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40"/>
          <p:cNvSpPr txBox="1"/>
          <p:nvPr>
            <p:ph idx="12" type="sldNum"/>
          </p:nvPr>
        </p:nvSpPr>
        <p:spPr>
          <a:xfrm>
            <a:off x="101702" y="4767262"/>
            <a:ext cx="55751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40"/>
          <p:cNvSpPr txBox="1"/>
          <p:nvPr>
            <p:ph idx="4" type="body"/>
          </p:nvPr>
        </p:nvSpPr>
        <p:spPr>
          <a:xfrm>
            <a:off x="4720546" y="1530485"/>
            <a:ext cx="4193853" cy="2928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ahoma"/>
              <a:buChar char="»"/>
              <a:defRPr sz="1600"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0"/>
          <p:cNvSpPr txBox="1"/>
          <p:nvPr>
            <p:ph idx="5" type="body"/>
          </p:nvPr>
        </p:nvSpPr>
        <p:spPr>
          <a:xfrm>
            <a:off x="208026" y="1530485"/>
            <a:ext cx="4193853" cy="2928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ahoma"/>
              <a:buChar char="»"/>
              <a:defRPr sz="1600"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7" name="Google Shape;11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5383" y="4653539"/>
            <a:ext cx="696587" cy="446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cio" id="118" name="Google Shape;1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3395" y="4659647"/>
            <a:ext cx="1046204" cy="453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3815"/>
            <a:ext cx="2715137" cy="67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ítulo">
  <p:cSld name="4_Títul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1"/>
          <p:cNvSpPr txBox="1"/>
          <p:nvPr>
            <p:ph idx="1" type="body"/>
          </p:nvPr>
        </p:nvSpPr>
        <p:spPr>
          <a:xfrm>
            <a:off x="5250024" y="3638971"/>
            <a:ext cx="3546646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D112E"/>
              </a:buClr>
              <a:buSzPts val="1600"/>
              <a:buNone/>
              <a:defRPr b="0" sz="1600">
                <a:solidFill>
                  <a:srgbClr val="9D112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41"/>
          <p:cNvSpPr txBox="1"/>
          <p:nvPr>
            <p:ph idx="2" type="body"/>
          </p:nvPr>
        </p:nvSpPr>
        <p:spPr>
          <a:xfrm>
            <a:off x="6433800" y="2082163"/>
            <a:ext cx="1866867" cy="42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41">
            <a:hlinkClick r:id="rId2"/>
          </p:cNvPr>
          <p:cNvSpPr/>
          <p:nvPr/>
        </p:nvSpPr>
        <p:spPr>
          <a:xfrm>
            <a:off x="1435100" y="4489450"/>
            <a:ext cx="425450" cy="42545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41">
            <a:hlinkClick r:id="rId3"/>
          </p:cNvPr>
          <p:cNvSpPr/>
          <p:nvPr/>
        </p:nvSpPr>
        <p:spPr>
          <a:xfrm>
            <a:off x="431800" y="4489450"/>
            <a:ext cx="425450" cy="42545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41">
            <a:hlinkClick r:id="rId4"/>
          </p:cNvPr>
          <p:cNvSpPr/>
          <p:nvPr/>
        </p:nvSpPr>
        <p:spPr>
          <a:xfrm>
            <a:off x="933450" y="4489450"/>
            <a:ext cx="425450" cy="42545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6" name="Google Shape;12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0028" y="4486595"/>
            <a:ext cx="9906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8151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cio" id="128" name="Google Shape;128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83395" y="4659647"/>
            <a:ext cx="1046204" cy="45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ido ">
  <p:cSld name="1_Contenido 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type="title"/>
          </p:nvPr>
        </p:nvSpPr>
        <p:spPr>
          <a:xfrm>
            <a:off x="208026" y="91440"/>
            <a:ext cx="8771382" cy="747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  <a:defRPr sz="32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101702" y="4767262"/>
            <a:ext cx="55751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208026" y="949325"/>
            <a:ext cx="8771382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ahoma"/>
              <a:buChar char="»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  <a:defRPr sz="1600"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2" type="body"/>
          </p:nvPr>
        </p:nvSpPr>
        <p:spPr>
          <a:xfrm>
            <a:off x="3192795" y="4659647"/>
            <a:ext cx="2715137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0"/>
          <p:cNvSpPr/>
          <p:nvPr/>
        </p:nvSpPr>
        <p:spPr>
          <a:xfrm>
            <a:off x="7300914" y="4519253"/>
            <a:ext cx="975360" cy="6189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" name="Google Shape;28;p30"/>
          <p:cNvPicPr preferRelativeResize="0"/>
          <p:nvPr/>
        </p:nvPicPr>
        <p:blipFill rotWithShape="1">
          <a:blip r:embed="rId2">
            <a:alphaModFix/>
          </a:blip>
          <a:srcRect b="2010" l="80680" r="15120" t="89026"/>
          <a:stretch/>
        </p:blipFill>
        <p:spPr>
          <a:xfrm>
            <a:off x="7742452" y="4568707"/>
            <a:ext cx="383965" cy="4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0"/>
          <p:cNvPicPr preferRelativeResize="0"/>
          <p:nvPr/>
        </p:nvPicPr>
        <p:blipFill rotWithShape="1">
          <a:blip r:embed="rId2">
            <a:alphaModFix/>
          </a:blip>
          <a:srcRect b="2010" l="84879" r="10922" t="89026"/>
          <a:stretch/>
        </p:blipFill>
        <p:spPr>
          <a:xfrm>
            <a:off x="7358487" y="4576780"/>
            <a:ext cx="383965" cy="4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0"/>
          <p:cNvPicPr preferRelativeResize="0"/>
          <p:nvPr/>
        </p:nvPicPr>
        <p:blipFill rotWithShape="1">
          <a:blip r:embed="rId2">
            <a:alphaModFix/>
          </a:blip>
          <a:srcRect b="243" l="82531" r="12259" t="98132"/>
          <a:stretch/>
        </p:blipFill>
        <p:spPr>
          <a:xfrm>
            <a:off x="7550469" y="5041794"/>
            <a:ext cx="476250" cy="83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0914" y="4519253"/>
            <a:ext cx="9906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862" y="4467427"/>
            <a:ext cx="2715137" cy="6760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cio" id="33" name="Google Shape;3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0149" y="4511105"/>
            <a:ext cx="1297126" cy="562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7283" y="4467427"/>
            <a:ext cx="2715137" cy="6760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cio" id="36" name="Google Shape;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3395" y="4659647"/>
            <a:ext cx="1046204" cy="45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2 columnas con imagen">
  <p:cSld name="Contenido 2 columnas con image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4720546" y="949325"/>
            <a:ext cx="4193853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2" type="subTitle"/>
          </p:nvPr>
        </p:nvSpPr>
        <p:spPr>
          <a:xfrm>
            <a:off x="4720547" y="248390"/>
            <a:ext cx="3515404" cy="4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32"/>
          <p:cNvSpPr txBox="1"/>
          <p:nvPr>
            <p:ph type="title"/>
          </p:nvPr>
        </p:nvSpPr>
        <p:spPr>
          <a:xfrm>
            <a:off x="208026" y="125863"/>
            <a:ext cx="4193853" cy="747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ahoma"/>
              <a:buNone/>
              <a:defRPr sz="2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3" type="body"/>
          </p:nvPr>
        </p:nvSpPr>
        <p:spPr>
          <a:xfrm>
            <a:off x="3450866" y="4659647"/>
            <a:ext cx="2541372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101702" y="4767262"/>
            <a:ext cx="55751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2"/>
          <p:cNvSpPr txBox="1"/>
          <p:nvPr>
            <p:ph idx="4" type="body"/>
          </p:nvPr>
        </p:nvSpPr>
        <p:spPr>
          <a:xfrm>
            <a:off x="208026" y="949325"/>
            <a:ext cx="4193853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ahoma"/>
              <a:buChar char="»"/>
              <a:defRPr sz="1600"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4" name="Google Shape;4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1982" y="4682752"/>
            <a:ext cx="653335" cy="418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219" y="4467427"/>
            <a:ext cx="2715137" cy="6760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cio" id="46" name="Google Shape;4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395" y="4659647"/>
            <a:ext cx="1046204" cy="45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34"/>
            <a:ext cx="9144000" cy="513283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3"/>
          <p:cNvSpPr txBox="1"/>
          <p:nvPr>
            <p:ph type="ctrTitle"/>
          </p:nvPr>
        </p:nvSpPr>
        <p:spPr>
          <a:xfrm>
            <a:off x="129326" y="453956"/>
            <a:ext cx="6283915" cy="2192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ahoma"/>
              <a:buNone/>
              <a:defRPr sz="4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" type="subTitle"/>
          </p:nvPr>
        </p:nvSpPr>
        <p:spPr>
          <a:xfrm>
            <a:off x="129326" y="2666946"/>
            <a:ext cx="6283915" cy="67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33"/>
          <p:cNvSpPr txBox="1"/>
          <p:nvPr>
            <p:ph idx="2" type="body"/>
          </p:nvPr>
        </p:nvSpPr>
        <p:spPr>
          <a:xfrm>
            <a:off x="129326" y="3638971"/>
            <a:ext cx="6283915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D112E"/>
              </a:buClr>
              <a:buSzPts val="1800"/>
              <a:buNone/>
              <a:defRPr b="1" sz="1800">
                <a:solidFill>
                  <a:srgbClr val="9D112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2" name="Google Shape;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701" y="4486891"/>
            <a:ext cx="9906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53" name="Google Shape;5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1256" y="4552451"/>
            <a:ext cx="744213" cy="513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">
  <p:cSld name="Contenido 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34"/>
            <a:ext cx="9144000" cy="513283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4"/>
          <p:cNvSpPr txBox="1"/>
          <p:nvPr>
            <p:ph type="title"/>
          </p:nvPr>
        </p:nvSpPr>
        <p:spPr>
          <a:xfrm>
            <a:off x="208026" y="91440"/>
            <a:ext cx="8771382" cy="747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  <a:defRPr sz="32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101702" y="4767262"/>
            <a:ext cx="55751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34"/>
          <p:cNvSpPr txBox="1"/>
          <p:nvPr>
            <p:ph idx="1" type="body"/>
          </p:nvPr>
        </p:nvSpPr>
        <p:spPr>
          <a:xfrm>
            <a:off x="208026" y="949325"/>
            <a:ext cx="8771382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ahoma"/>
              <a:buChar char="»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  <a:defRPr sz="1600"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2" type="body"/>
          </p:nvPr>
        </p:nvSpPr>
        <p:spPr>
          <a:xfrm>
            <a:off x="3192795" y="4659647"/>
            <a:ext cx="2715137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4"/>
          <p:cNvSpPr/>
          <p:nvPr/>
        </p:nvSpPr>
        <p:spPr>
          <a:xfrm>
            <a:off x="7300914" y="4519253"/>
            <a:ext cx="975360" cy="6189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1" name="Google Shape;61;p34"/>
          <p:cNvPicPr preferRelativeResize="0"/>
          <p:nvPr/>
        </p:nvPicPr>
        <p:blipFill rotWithShape="1">
          <a:blip r:embed="rId2">
            <a:alphaModFix/>
          </a:blip>
          <a:srcRect b="2010" l="80680" r="15120" t="89026"/>
          <a:stretch/>
        </p:blipFill>
        <p:spPr>
          <a:xfrm>
            <a:off x="7742452" y="4568707"/>
            <a:ext cx="383965" cy="4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34"/>
          <p:cNvPicPr preferRelativeResize="0"/>
          <p:nvPr/>
        </p:nvPicPr>
        <p:blipFill rotWithShape="1">
          <a:blip r:embed="rId2">
            <a:alphaModFix/>
          </a:blip>
          <a:srcRect b="2010" l="84879" r="10922" t="89026"/>
          <a:stretch/>
        </p:blipFill>
        <p:spPr>
          <a:xfrm>
            <a:off x="7358487" y="4576780"/>
            <a:ext cx="383965" cy="4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4"/>
          <p:cNvPicPr preferRelativeResize="0"/>
          <p:nvPr/>
        </p:nvPicPr>
        <p:blipFill rotWithShape="1">
          <a:blip r:embed="rId2">
            <a:alphaModFix/>
          </a:blip>
          <a:srcRect b="243" l="82531" r="12259" t="98132"/>
          <a:stretch/>
        </p:blipFill>
        <p:spPr>
          <a:xfrm>
            <a:off x="7550469" y="5041794"/>
            <a:ext cx="476250" cy="83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0914" y="4519253"/>
            <a:ext cx="9906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65" name="Google Shape;6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0345" y="4590714"/>
            <a:ext cx="744213" cy="513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">
  <p:cSld name="2_Títul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type="ctrTitle"/>
          </p:nvPr>
        </p:nvSpPr>
        <p:spPr>
          <a:xfrm>
            <a:off x="1858889" y="453956"/>
            <a:ext cx="6937781" cy="2192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ahoma"/>
              <a:buNone/>
              <a:defRPr sz="4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" type="subTitle"/>
          </p:nvPr>
        </p:nvSpPr>
        <p:spPr>
          <a:xfrm>
            <a:off x="1858889" y="2666946"/>
            <a:ext cx="6937781" cy="67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35"/>
          <p:cNvSpPr txBox="1"/>
          <p:nvPr>
            <p:ph idx="2" type="body"/>
          </p:nvPr>
        </p:nvSpPr>
        <p:spPr>
          <a:xfrm>
            <a:off x="1858889" y="3638971"/>
            <a:ext cx="6937781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D112E"/>
              </a:buClr>
              <a:buSzPts val="1800"/>
              <a:buNone/>
              <a:defRPr b="1" sz="1800">
                <a:solidFill>
                  <a:srgbClr val="9D112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3" type="body"/>
          </p:nvPr>
        </p:nvSpPr>
        <p:spPr>
          <a:xfrm>
            <a:off x="0" y="4689544"/>
            <a:ext cx="292712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1" name="Google Shape;7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186" y="-12994"/>
            <a:ext cx="1873075" cy="18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9002" y="4420721"/>
            <a:ext cx="6694998" cy="72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ítulo">
  <p:cSld name="3_Título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6"/>
          <p:cNvSpPr txBox="1"/>
          <p:nvPr>
            <p:ph type="ctrTitle"/>
          </p:nvPr>
        </p:nvSpPr>
        <p:spPr>
          <a:xfrm>
            <a:off x="823986" y="864781"/>
            <a:ext cx="7901800" cy="2107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ahoma"/>
              <a:buNone/>
              <a:defRPr sz="4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" type="subTitle"/>
          </p:nvPr>
        </p:nvSpPr>
        <p:spPr>
          <a:xfrm>
            <a:off x="823986" y="2993011"/>
            <a:ext cx="7901800" cy="67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6" name="Google Shape;76;p36"/>
          <p:cNvSpPr txBox="1"/>
          <p:nvPr>
            <p:ph idx="2" type="body"/>
          </p:nvPr>
        </p:nvSpPr>
        <p:spPr>
          <a:xfrm>
            <a:off x="823986" y="3884651"/>
            <a:ext cx="7901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D112E"/>
              </a:buClr>
              <a:buSzPts val="1800"/>
              <a:buNone/>
              <a:defRPr b="1" sz="1800">
                <a:solidFill>
                  <a:srgbClr val="9D112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3" type="body"/>
          </p:nvPr>
        </p:nvSpPr>
        <p:spPr>
          <a:xfrm>
            <a:off x="6788664" y="4561446"/>
            <a:ext cx="2250332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8" name="Google Shape;7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09592" y="-7951"/>
            <a:ext cx="2715137" cy="67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20720"/>
            <a:ext cx="6694998" cy="72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ido ">
  <p:cSld name="2_Contenido 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3815"/>
            <a:ext cx="2715137" cy="6760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7"/>
          <p:cNvSpPr txBox="1"/>
          <p:nvPr>
            <p:ph type="title"/>
          </p:nvPr>
        </p:nvSpPr>
        <p:spPr>
          <a:xfrm>
            <a:off x="208026" y="738556"/>
            <a:ext cx="8771382" cy="747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  <a:defRPr sz="32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" type="body"/>
          </p:nvPr>
        </p:nvSpPr>
        <p:spPr>
          <a:xfrm>
            <a:off x="2695493" y="84035"/>
            <a:ext cx="6283915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2" type="body"/>
          </p:nvPr>
        </p:nvSpPr>
        <p:spPr>
          <a:xfrm>
            <a:off x="895350" y="4659647"/>
            <a:ext cx="1718377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2" type="sldNum"/>
          </p:nvPr>
        </p:nvSpPr>
        <p:spPr>
          <a:xfrm>
            <a:off x="101702" y="4767262"/>
            <a:ext cx="55751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37"/>
          <p:cNvSpPr txBox="1"/>
          <p:nvPr>
            <p:ph idx="3" type="body"/>
          </p:nvPr>
        </p:nvSpPr>
        <p:spPr>
          <a:xfrm>
            <a:off x="208026" y="1575881"/>
            <a:ext cx="8771382" cy="298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ahoma"/>
              <a:buChar char="»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  <a:defRPr sz="1600"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7" name="Google Shape;8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951" y="4420721"/>
            <a:ext cx="6694998" cy="72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  <a:defRPr b="0" i="0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628650" y="1370013"/>
            <a:ext cx="7886700" cy="268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jpg"/><Relationship Id="rId4" Type="http://schemas.openxmlformats.org/officeDocument/2006/relationships/image" Target="../media/image2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/>
          <p:nvPr/>
        </p:nvSpPr>
        <p:spPr>
          <a:xfrm>
            <a:off x="6195875" y="120625"/>
            <a:ext cx="2948100" cy="42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4" name="Google Shape;13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50"/>
            <a:ext cx="9228900" cy="543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 txBox="1"/>
          <p:nvPr>
            <p:ph type="ctrTitle"/>
          </p:nvPr>
        </p:nvSpPr>
        <p:spPr>
          <a:xfrm>
            <a:off x="1500925" y="453950"/>
            <a:ext cx="6489000" cy="21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ahoma"/>
              <a:buNone/>
            </a:pPr>
            <a:br>
              <a:rPr b="1" lang="en-US" sz="5800">
                <a:solidFill>
                  <a:schemeClr val="lt1"/>
                </a:solidFill>
              </a:rPr>
            </a:br>
            <a:r>
              <a:rPr b="1" lang="en-US" sz="5800">
                <a:solidFill>
                  <a:schemeClr val="lt1"/>
                </a:solidFill>
              </a:rPr>
              <a:t>Ciencia de datos</a:t>
            </a:r>
            <a:endParaRPr b="1" sz="5800">
              <a:solidFill>
                <a:schemeClr val="lt1"/>
              </a:solidFill>
            </a:endParaRPr>
          </a:p>
        </p:txBody>
      </p:sp>
      <p:sp>
        <p:nvSpPr>
          <p:cNvPr id="136" name="Google Shape;136;p1"/>
          <p:cNvSpPr txBox="1"/>
          <p:nvPr>
            <p:ph idx="2" type="body"/>
          </p:nvPr>
        </p:nvSpPr>
        <p:spPr>
          <a:xfrm>
            <a:off x="2186726" y="3486571"/>
            <a:ext cx="6283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D112E"/>
              </a:buClr>
              <a:buSzPts val="1800"/>
              <a:buNone/>
            </a:pPr>
            <a:r>
              <a:rPr b="0" lang="en-US">
                <a:solidFill>
                  <a:schemeClr val="lt1"/>
                </a:solidFill>
              </a:rPr>
              <a:t>Santiago Murillo Rendón - Reinel Tabares Soto</a:t>
            </a:r>
            <a:endParaRPr b="0">
              <a:solidFill>
                <a:schemeClr val="lt1"/>
              </a:solidFill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3550" y="4518283"/>
            <a:ext cx="3796895" cy="70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idx="3" type="body"/>
          </p:nvPr>
        </p:nvSpPr>
        <p:spPr>
          <a:xfrm>
            <a:off x="3450866" y="4659647"/>
            <a:ext cx="2541372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09" name="Google Shape;209;p10"/>
          <p:cNvSpPr txBox="1"/>
          <p:nvPr>
            <p:ph idx="4" type="body"/>
          </p:nvPr>
        </p:nvSpPr>
        <p:spPr>
          <a:xfrm>
            <a:off x="208026" y="949325"/>
            <a:ext cx="4193853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Técnicas de Aprendizaje no supervisado: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800"/>
              <a:t>Análisis Jerárquico</a:t>
            </a:r>
            <a:endParaRPr sz="2800"/>
          </a:p>
        </p:txBody>
      </p:sp>
      <p:pic>
        <p:nvPicPr>
          <p:cNvPr descr="Capítulo 11 Aprendizaje No supervisado | Data Science con R" id="210" name="Google Shape;21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0420" y="1101739"/>
            <a:ext cx="4763580" cy="294002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/>
          <p:nvPr/>
        </p:nvSpPr>
        <p:spPr>
          <a:xfrm>
            <a:off x="622700" y="4459300"/>
            <a:ext cx="8521200" cy="78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Características</a:t>
            </a:r>
            <a:endParaRPr/>
          </a:p>
        </p:txBody>
      </p:sp>
      <p:sp>
        <p:nvSpPr>
          <p:cNvPr id="217" name="Google Shape;217;p11"/>
          <p:cNvSpPr txBox="1"/>
          <p:nvPr>
            <p:ph idx="4294967295" type="body"/>
          </p:nvPr>
        </p:nvSpPr>
        <p:spPr>
          <a:xfrm>
            <a:off x="0" y="1022350"/>
            <a:ext cx="8108950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agrupamiento jerárquico es un método de aprendizaje no supervisado para agrupar puntos de datos. 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algoritmo crea grupos midiendo las diferencias entre los datos. 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Este método se puede utilizar en cualquier dato para visualizar e interpretar la relación entre puntos de datos individuales.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723800" y="4459300"/>
            <a:ext cx="8420100" cy="78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Funcionamiento</a:t>
            </a:r>
            <a:endParaRPr/>
          </a:p>
        </p:txBody>
      </p:sp>
      <p:sp>
        <p:nvSpPr>
          <p:cNvPr id="224" name="Google Shape;224;p12"/>
          <p:cNvSpPr txBox="1"/>
          <p:nvPr>
            <p:ph idx="4294967295" type="body"/>
          </p:nvPr>
        </p:nvSpPr>
        <p:spPr>
          <a:xfrm>
            <a:off x="538163" y="838200"/>
            <a:ext cx="8605837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clustering jerárquico sigue un enfoque de abajo hacia arriba. 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Trata cada punto de los datos como su propio grupo. 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Luego, une los grupos que tienen la distancia más corta entre ellos para crear grupos más grandes. 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Este paso se repite hasta que se forma un grupo grande que contiene todos los puntos de datos.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12"/>
          <p:cNvSpPr/>
          <p:nvPr/>
        </p:nvSpPr>
        <p:spPr>
          <a:xfrm>
            <a:off x="723800" y="4459300"/>
            <a:ext cx="8420100" cy="78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Funcionamiento</a:t>
            </a:r>
            <a:endParaRPr/>
          </a:p>
        </p:txBody>
      </p:sp>
      <p:sp>
        <p:nvSpPr>
          <p:cNvPr id="231" name="Google Shape;231;p13"/>
          <p:cNvSpPr txBox="1"/>
          <p:nvPr>
            <p:ph idx="4294967295" type="body"/>
          </p:nvPr>
        </p:nvSpPr>
        <p:spPr>
          <a:xfrm>
            <a:off x="554831" y="1333500"/>
            <a:ext cx="8034337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Una vez se ha creado el Dendograma, se puede decidir según su gráfico la cantidad de Clusters más apropiada.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 la cantidad de clusters, se hace la separación de los datos según corresponda.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Graficación para visualizar los clusters de datos encontrados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13"/>
          <p:cNvSpPr/>
          <p:nvPr/>
        </p:nvSpPr>
        <p:spPr>
          <a:xfrm>
            <a:off x="723800" y="4459300"/>
            <a:ext cx="8420100" cy="78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El dendrograma</a:t>
            </a:r>
            <a:endParaRPr/>
          </a:p>
        </p:txBody>
      </p:sp>
      <p:pic>
        <p:nvPicPr>
          <p:cNvPr descr="Capítulo 11 Aprendizaje No supervisado | Data Science con R" id="238" name="Google Shape;238;p1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16231" l="0" r="0" t="18391"/>
          <a:stretch/>
        </p:blipFill>
        <p:spPr>
          <a:xfrm>
            <a:off x="1503363" y="1030288"/>
            <a:ext cx="7640637" cy="30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4"/>
          <p:cNvSpPr/>
          <p:nvPr/>
        </p:nvSpPr>
        <p:spPr>
          <a:xfrm>
            <a:off x="723800" y="4459300"/>
            <a:ext cx="8420100" cy="78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>
            <p:ph idx="4294967295" type="body"/>
          </p:nvPr>
        </p:nvSpPr>
        <p:spPr>
          <a:xfrm>
            <a:off x="373063" y="949325"/>
            <a:ext cx="8770937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Utilizado en problemas de clasificación.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 irán generando nuevas etiquetas sólo con las predicciones más confiables. Y se repite el proceso (incluyendo las nuevas etiquetas) hasta que ya no queden datos sin etiquetar (self-training).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Lograremos pasar de tener pocos datos etiquetados, a muchos datos etiquetados.</a:t>
            </a:r>
            <a:endParaRPr/>
          </a:p>
        </p:txBody>
      </p:sp>
      <p:sp>
        <p:nvSpPr>
          <p:cNvPr id="245" name="Google Shape;245;p15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Aprendizaje semisupervisado</a:t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723800" y="4459300"/>
            <a:ext cx="8420100" cy="78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type="title"/>
          </p:nvPr>
        </p:nvSpPr>
        <p:spPr>
          <a:xfrm>
            <a:off x="208026" y="541421"/>
            <a:ext cx="4193853" cy="1347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ahoma"/>
              <a:buNone/>
            </a:pPr>
            <a:r>
              <a:rPr lang="en-US"/>
              <a:t>Técnicas de Aprendizaje no supervisado:</a:t>
            </a:r>
            <a:br>
              <a:rPr lang="en-US"/>
            </a:br>
            <a:endParaRPr/>
          </a:p>
        </p:txBody>
      </p:sp>
      <p:sp>
        <p:nvSpPr>
          <p:cNvPr id="252" name="Google Shape;252;p16"/>
          <p:cNvSpPr txBox="1"/>
          <p:nvPr>
            <p:ph idx="3" type="body"/>
          </p:nvPr>
        </p:nvSpPr>
        <p:spPr>
          <a:xfrm>
            <a:off x="3450866" y="4659647"/>
            <a:ext cx="2541372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 txBox="1"/>
          <p:nvPr>
            <p:ph idx="4" type="body"/>
          </p:nvPr>
        </p:nvSpPr>
        <p:spPr>
          <a:xfrm>
            <a:off x="208026" y="949325"/>
            <a:ext cx="4193853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K-means Clustering</a:t>
            </a:r>
            <a:endParaRPr/>
          </a:p>
        </p:txBody>
      </p:sp>
      <p:pic>
        <p:nvPicPr>
          <p:cNvPr descr="CS 229 - Hoja de Referencia de Aprendizaje no Supervisado" id="254" name="Google Shape;25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49895" t="0"/>
          <a:stretch/>
        </p:blipFill>
        <p:spPr>
          <a:xfrm>
            <a:off x="4742123" y="211160"/>
            <a:ext cx="3423146" cy="2134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 229 - Hoja de Referencia de Aprendizaje no Supervisado" id="255" name="Google Shape;255;p16"/>
          <p:cNvPicPr preferRelativeResize="0"/>
          <p:nvPr/>
        </p:nvPicPr>
        <p:blipFill rotWithShape="1">
          <a:blip r:embed="rId3">
            <a:alphaModFix/>
          </a:blip>
          <a:srcRect b="0" l="49362" r="533" t="0"/>
          <a:stretch/>
        </p:blipFill>
        <p:spPr>
          <a:xfrm>
            <a:off x="5522626" y="2324290"/>
            <a:ext cx="3423146" cy="213499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6"/>
          <p:cNvSpPr/>
          <p:nvPr/>
        </p:nvSpPr>
        <p:spPr>
          <a:xfrm>
            <a:off x="458400" y="4531150"/>
            <a:ext cx="8685600" cy="70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378769" y="4241225"/>
            <a:ext cx="4515300" cy="70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idx="4294967295" type="title"/>
          </p:nvPr>
        </p:nvSpPr>
        <p:spPr>
          <a:xfrm>
            <a:off x="373063" y="342900"/>
            <a:ext cx="8770937" cy="747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32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rPr>
              <a:t>Técnicas de Aprendizaje no supervisado: </a:t>
            </a:r>
            <a:br>
              <a:rPr lang="en-US" sz="32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r>
              <a:rPr lang="en-US" sz="3200">
                <a:solidFill>
                  <a:srgbClr val="00AEAA"/>
                </a:solidFill>
              </a:rPr>
              <a:t> Clustering. Conceptos base</a:t>
            </a:r>
            <a:endParaRPr sz="3200">
              <a:solidFill>
                <a:srgbClr val="00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 txBox="1"/>
          <p:nvPr>
            <p:ph idx="4294967295" type="body"/>
          </p:nvPr>
        </p:nvSpPr>
        <p:spPr>
          <a:xfrm>
            <a:off x="635324" y="1419225"/>
            <a:ext cx="77166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0955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Algoritmo para aprendizaje no supervisado</a:t>
            </a:r>
            <a:endParaRPr sz="1700"/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955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Sirve para particionar un dataset en K grupos o Clusters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955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valor “final” de K lo determina el analista o científico de datos</a:t>
            </a:r>
            <a:endParaRPr sz="1700"/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955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Cada uno de los Clusters será representado por un centroide</a:t>
            </a:r>
            <a:endParaRPr sz="1700"/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955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 centroide es la media de los puntos asignados al Cluster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458400" y="4365625"/>
            <a:ext cx="8685600" cy="87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idx="4294967295" type="title"/>
          </p:nvPr>
        </p:nvSpPr>
        <p:spPr>
          <a:xfrm>
            <a:off x="0" y="630238"/>
            <a:ext cx="8978900" cy="747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32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rPr>
              <a:t>Técnicas de Aprendizaje no supervisado: </a:t>
            </a:r>
            <a:br>
              <a:rPr lang="en-US" sz="32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r>
              <a:rPr lang="en-US" sz="3200">
                <a:solidFill>
                  <a:srgbClr val="00AEAA"/>
                </a:solidFill>
              </a:rPr>
              <a:t> Clustering. </a:t>
            </a:r>
            <a:r>
              <a:rPr lang="en-US" sz="24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rPr>
              <a:t>Pasos de ejecución del algoritmo</a:t>
            </a:r>
            <a:endParaRPr>
              <a:solidFill>
                <a:srgbClr val="00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 txBox="1"/>
          <p:nvPr>
            <p:ph idx="4294967295" type="body"/>
          </p:nvPr>
        </p:nvSpPr>
        <p:spPr>
          <a:xfrm>
            <a:off x="0" y="1624013"/>
            <a:ext cx="80137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Decidir la cantidad de K clusters a realizar (analista o científico de datos)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Seleccionar de forma arbitraria K puntos iniciales (primeras posiciones de los centroides)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18"/>
          <p:cNvSpPr/>
          <p:nvPr/>
        </p:nvSpPr>
        <p:spPr>
          <a:xfrm>
            <a:off x="458400" y="4384700"/>
            <a:ext cx="8685600" cy="85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idx="4294967295" type="title"/>
          </p:nvPr>
        </p:nvSpPr>
        <p:spPr>
          <a:xfrm>
            <a:off x="373063" y="290513"/>
            <a:ext cx="8770937" cy="747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AA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rPr>
              <a:t>Técnicas de Aprendizaje no supervisado: </a:t>
            </a:r>
            <a:br>
              <a:rPr lang="en-US" sz="32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r>
              <a:rPr lang="en-US" sz="3200">
                <a:solidFill>
                  <a:srgbClr val="00AEAA"/>
                </a:solidFill>
              </a:rPr>
              <a:t> Clustering. </a:t>
            </a:r>
            <a:r>
              <a:rPr lang="en-US" sz="24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rPr>
              <a:t>Pasos de ejecución del algoritmo</a:t>
            </a:r>
            <a:endParaRPr/>
          </a:p>
        </p:txBody>
      </p:sp>
      <p:sp>
        <p:nvSpPr>
          <p:cNvPr id="277" name="Google Shape;277;p19"/>
          <p:cNvSpPr txBox="1"/>
          <p:nvPr>
            <p:ph idx="4294967295" type="body"/>
          </p:nvPr>
        </p:nvSpPr>
        <p:spPr>
          <a:xfrm>
            <a:off x="793750" y="1038225"/>
            <a:ext cx="8350250" cy="31130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Asignar cada una de las muestras de los datos al centroide más cercano (distancia euclidiana entre cada muestra y los centroides)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Actualizar las posiciones de los centroides según la media de las distribuciones de las muestras actuales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Repetir los dos pasos anteriores hasta alcanzar la cantidad máxima de iteraciones, o hasta que las asignaciones de clústeres dejen de cambiar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458400" y="4354225"/>
            <a:ext cx="8685600" cy="88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type="title"/>
          </p:nvPr>
        </p:nvSpPr>
        <p:spPr>
          <a:xfrm>
            <a:off x="208026" y="701040"/>
            <a:ext cx="8771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952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</a:pPr>
            <a:r>
              <a:rPr b="1" lang="en-US" sz="3600"/>
              <a:t>Agenda</a:t>
            </a:r>
            <a:endParaRPr b="1" sz="3600"/>
          </a:p>
        </p:txBody>
      </p:sp>
      <p:sp>
        <p:nvSpPr>
          <p:cNvPr id="143" name="Google Shape;143;p2"/>
          <p:cNvSpPr txBox="1"/>
          <p:nvPr>
            <p:ph idx="2" type="body"/>
          </p:nvPr>
        </p:nvSpPr>
        <p:spPr>
          <a:xfrm>
            <a:off x="3192795" y="4659647"/>
            <a:ext cx="2715137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683419" y="1975802"/>
            <a:ext cx="75462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409575" lvl="0" marL="418624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Métodos no supervisados y métodos semi-supervisados.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9575" lvl="0" marL="418624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Agrupamiento Jerárquico. Hierarchical clustering.</a:t>
            </a:r>
            <a:endParaRPr/>
          </a:p>
          <a:p>
            <a:pPr indent="-409575" lvl="0" marL="418624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Agrupamiento por k-medias. K-means clustering.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723800" y="4366875"/>
            <a:ext cx="8420100" cy="87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idx="4294967295" type="title"/>
          </p:nvPr>
        </p:nvSpPr>
        <p:spPr>
          <a:xfrm>
            <a:off x="0" y="-28575"/>
            <a:ext cx="8770938" cy="747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AA"/>
              </a:buClr>
              <a:buSzPts val="4400"/>
              <a:buFont typeface="Tahoma"/>
              <a:buNone/>
            </a:pPr>
            <a:r>
              <a:rPr lang="en-US">
                <a:solidFill>
                  <a:srgbClr val="00AEAA"/>
                </a:solidFill>
              </a:rPr>
              <a:t>Explicación gráfica</a:t>
            </a:r>
            <a:endParaRPr>
              <a:solidFill>
                <a:srgbClr val="00AEAA"/>
              </a:solidFill>
            </a:endParaRPr>
          </a:p>
        </p:txBody>
      </p:sp>
      <p:sp>
        <p:nvSpPr>
          <p:cNvPr id="284" name="Google Shape;284;p20"/>
          <p:cNvSpPr txBox="1"/>
          <p:nvPr>
            <p:ph idx="4294967295" type="body"/>
          </p:nvPr>
        </p:nvSpPr>
        <p:spPr>
          <a:xfrm>
            <a:off x="0" y="4659313"/>
            <a:ext cx="2716213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5" name="Google Shape;2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1681" y="610849"/>
            <a:ext cx="4643438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0"/>
          <p:cNvSpPr/>
          <p:nvPr/>
        </p:nvSpPr>
        <p:spPr>
          <a:xfrm>
            <a:off x="458400" y="4430050"/>
            <a:ext cx="8685600" cy="8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idx="4294967295" type="body"/>
          </p:nvPr>
        </p:nvSpPr>
        <p:spPr>
          <a:xfrm>
            <a:off x="0" y="4659313"/>
            <a:ext cx="2716213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21"/>
          <p:cNvSpPr txBox="1"/>
          <p:nvPr>
            <p:ph idx="4294967295" type="title"/>
          </p:nvPr>
        </p:nvSpPr>
        <p:spPr>
          <a:xfrm>
            <a:off x="0" y="-28575"/>
            <a:ext cx="8770938" cy="747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AA"/>
              </a:buClr>
              <a:buSzPts val="4400"/>
              <a:buFont typeface="Tahoma"/>
              <a:buNone/>
            </a:pPr>
            <a:r>
              <a:rPr lang="en-US">
                <a:solidFill>
                  <a:srgbClr val="00AEAA"/>
                </a:solidFill>
              </a:rPr>
              <a:t>Explicación gráfica</a:t>
            </a:r>
            <a:endParaRPr>
              <a:solidFill>
                <a:srgbClr val="00AEAA"/>
              </a:solidFill>
            </a:endParaRPr>
          </a:p>
        </p:txBody>
      </p:sp>
      <p:pic>
        <p:nvPicPr>
          <p:cNvPr id="293" name="Google Shape;2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6139" y="622881"/>
            <a:ext cx="4643438" cy="369485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1"/>
          <p:cNvSpPr/>
          <p:nvPr/>
        </p:nvSpPr>
        <p:spPr>
          <a:xfrm>
            <a:off x="458400" y="4404775"/>
            <a:ext cx="8685600" cy="83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idx="4294967295" type="body"/>
          </p:nvPr>
        </p:nvSpPr>
        <p:spPr>
          <a:xfrm>
            <a:off x="0" y="4659313"/>
            <a:ext cx="2716213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22"/>
          <p:cNvSpPr txBox="1"/>
          <p:nvPr>
            <p:ph idx="4294967295" type="title"/>
          </p:nvPr>
        </p:nvSpPr>
        <p:spPr>
          <a:xfrm>
            <a:off x="0" y="-28575"/>
            <a:ext cx="8770938" cy="747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AA"/>
              </a:buClr>
              <a:buSzPts val="4400"/>
              <a:buFont typeface="Tahoma"/>
              <a:buNone/>
            </a:pPr>
            <a:r>
              <a:rPr lang="en-US">
                <a:solidFill>
                  <a:srgbClr val="00AEAA"/>
                </a:solidFill>
              </a:rPr>
              <a:t>Explicación gráfica</a:t>
            </a:r>
            <a:endParaRPr>
              <a:solidFill>
                <a:srgbClr val="00AEAA"/>
              </a:solidFill>
            </a:endParaRPr>
          </a:p>
        </p:txBody>
      </p:sp>
      <p:pic>
        <p:nvPicPr>
          <p:cNvPr id="301" name="Google Shape;3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653" y="598820"/>
            <a:ext cx="4643437" cy="371995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2"/>
          <p:cNvSpPr/>
          <p:nvPr/>
        </p:nvSpPr>
        <p:spPr>
          <a:xfrm>
            <a:off x="458400" y="4318775"/>
            <a:ext cx="8685600" cy="9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>
            <p:ph idx="4294967295" type="body"/>
          </p:nvPr>
        </p:nvSpPr>
        <p:spPr>
          <a:xfrm>
            <a:off x="0" y="4659313"/>
            <a:ext cx="2716213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Google Shape;308;p23"/>
          <p:cNvSpPr txBox="1"/>
          <p:nvPr>
            <p:ph idx="4294967295" type="title"/>
          </p:nvPr>
        </p:nvSpPr>
        <p:spPr>
          <a:xfrm>
            <a:off x="0" y="-28575"/>
            <a:ext cx="8770938" cy="747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AA"/>
              </a:buClr>
              <a:buSzPts val="4400"/>
              <a:buFont typeface="Tahoma"/>
              <a:buNone/>
            </a:pPr>
            <a:r>
              <a:rPr lang="en-US">
                <a:solidFill>
                  <a:srgbClr val="00AEAA"/>
                </a:solidFill>
              </a:rPr>
              <a:t>Explicación gráfica</a:t>
            </a:r>
            <a:endParaRPr>
              <a:solidFill>
                <a:srgbClr val="00AEAA"/>
              </a:solidFill>
            </a:endParaRPr>
          </a:p>
        </p:txBody>
      </p:sp>
      <p:pic>
        <p:nvPicPr>
          <p:cNvPr id="309" name="Google Shape;3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651" y="646485"/>
            <a:ext cx="4643438" cy="364931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3"/>
          <p:cNvSpPr/>
          <p:nvPr/>
        </p:nvSpPr>
        <p:spPr>
          <a:xfrm>
            <a:off x="458400" y="4392150"/>
            <a:ext cx="8685600" cy="84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Selección de K clusters</a:t>
            </a:r>
            <a:endParaRPr/>
          </a:p>
        </p:txBody>
      </p:sp>
      <p:sp>
        <p:nvSpPr>
          <p:cNvPr id="316" name="Google Shape;316;p24"/>
          <p:cNvSpPr txBox="1"/>
          <p:nvPr>
            <p:ph idx="4294967295" type="body"/>
          </p:nvPr>
        </p:nvSpPr>
        <p:spPr>
          <a:xfrm>
            <a:off x="0" y="1109663"/>
            <a:ext cx="77597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Forma arbitraria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Conocimiento del dominio - requerimientos especiales de negocio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 del codo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458400" y="4392150"/>
            <a:ext cx="8685600" cy="84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Método del codo</a:t>
            </a:r>
            <a:endParaRPr/>
          </a:p>
        </p:txBody>
      </p:sp>
      <p:sp>
        <p:nvSpPr>
          <p:cNvPr id="323" name="Google Shape;323;p25"/>
          <p:cNvSpPr txBox="1"/>
          <p:nvPr>
            <p:ph idx="4294967295" type="body"/>
          </p:nvPr>
        </p:nvSpPr>
        <p:spPr>
          <a:xfrm>
            <a:off x="0" y="4659313"/>
            <a:ext cx="2716213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4" name="Google Shape;324;p25"/>
          <p:cNvPicPr preferRelativeResize="0"/>
          <p:nvPr/>
        </p:nvPicPr>
        <p:blipFill rotWithShape="1">
          <a:blip r:embed="rId3">
            <a:alphaModFix/>
          </a:blip>
          <a:srcRect b="0" l="49122" r="0" t="0"/>
          <a:stretch/>
        </p:blipFill>
        <p:spPr>
          <a:xfrm>
            <a:off x="4373776" y="1362870"/>
            <a:ext cx="4581206" cy="242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276" y="1158082"/>
            <a:ext cx="3411506" cy="23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5"/>
          <p:cNvSpPr/>
          <p:nvPr/>
        </p:nvSpPr>
        <p:spPr>
          <a:xfrm>
            <a:off x="458400" y="4392150"/>
            <a:ext cx="8685600" cy="84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Ventajas</a:t>
            </a:r>
            <a:endParaRPr/>
          </a:p>
        </p:txBody>
      </p:sp>
      <p:sp>
        <p:nvSpPr>
          <p:cNvPr id="332" name="Google Shape;332;p26"/>
          <p:cNvSpPr txBox="1"/>
          <p:nvPr>
            <p:ph idx="4294967295" type="body"/>
          </p:nvPr>
        </p:nvSpPr>
        <p:spPr>
          <a:xfrm>
            <a:off x="1230313" y="949325"/>
            <a:ext cx="7913687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 principios simples explicables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Flexible, se puede ajustar con facilidad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Buen desempeño en muchos casos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Visible en 2 y 3 dimensiones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26"/>
          <p:cNvSpPr/>
          <p:nvPr/>
        </p:nvSpPr>
        <p:spPr>
          <a:xfrm>
            <a:off x="458400" y="4392150"/>
            <a:ext cx="8685600" cy="84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Desventajas</a:t>
            </a:r>
            <a:endParaRPr/>
          </a:p>
        </p:txBody>
      </p:sp>
      <p:sp>
        <p:nvSpPr>
          <p:cNvPr id="339" name="Google Shape;339;p27"/>
          <p:cNvSpPr txBox="1"/>
          <p:nvPr>
            <p:ph idx="4294967295" type="body"/>
          </p:nvPr>
        </p:nvSpPr>
        <p:spPr>
          <a:xfrm>
            <a:off x="769938" y="838200"/>
            <a:ext cx="8374062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 es tan sofisticado como otros algoritmos más modernos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 garantiza encontrar los clusters óptimos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Podría requerir "adivinar" cuántos clusters hay en los datos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 es ideal para clusters no circulares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27"/>
          <p:cNvSpPr/>
          <p:nvPr/>
        </p:nvSpPr>
        <p:spPr>
          <a:xfrm>
            <a:off x="458400" y="4392150"/>
            <a:ext cx="8685600" cy="84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Tipos de Aprendizaje</a:t>
            </a:r>
            <a:endParaRPr/>
          </a:p>
        </p:txBody>
      </p:sp>
      <p:sp>
        <p:nvSpPr>
          <p:cNvPr id="151" name="Google Shape;151;p3"/>
          <p:cNvSpPr txBox="1"/>
          <p:nvPr>
            <p:ph idx="4294967295" type="body"/>
          </p:nvPr>
        </p:nvSpPr>
        <p:spPr>
          <a:xfrm>
            <a:off x="757646" y="863600"/>
            <a:ext cx="7929154" cy="30559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985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Aprendizaje semisupervisado</a:t>
            </a: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Aprendizaje usando tanto datos etiquetados como no etiquetados, en general una pequeña cantidad de datos etiquetados junto a muchos datos no etiquetados.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985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Aprendizaje no supervisado</a:t>
            </a: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Aprendizaje donde un modelo se ajusta a las observaciones sin variable objetivo. Utilizado para agrupar, asociar o detectar anomalías.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723800" y="4366875"/>
            <a:ext cx="8420100" cy="87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95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Aprendizaje no supervisado</a:t>
            </a:r>
            <a:endParaRPr/>
          </a:p>
        </p:txBody>
      </p:sp>
      <p:sp>
        <p:nvSpPr>
          <p:cNvPr id="158" name="Google Shape;158;p4"/>
          <p:cNvSpPr txBox="1"/>
          <p:nvPr/>
        </p:nvSpPr>
        <p:spPr>
          <a:xfrm>
            <a:off x="579982" y="1408498"/>
            <a:ext cx="5225625" cy="2088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9525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Encontrar estructura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9558" lvl="0" marL="352425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-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Clustering (agrupación)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9558" lvl="0" marL="352425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-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Detección de anomalías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525" marR="0" rtl="0" algn="l">
              <a:lnSpc>
                <a:spcPct val="113928"/>
              </a:lnSpc>
              <a:spcBef>
                <a:spcPts val="2014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Datos de entrenamiento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9558" lvl="0" marL="352425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-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Muestras no se encuentran etiquetadas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6219207" y="1134175"/>
            <a:ext cx="2502900" cy="306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723800" y="4366875"/>
            <a:ext cx="8420100" cy="87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95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Aprendizaje no supervisado</a:t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978859" y="729260"/>
            <a:ext cx="6043756" cy="34677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958439" y="702916"/>
            <a:ext cx="3725704" cy="108585"/>
          </a:xfrm>
          <a:custGeom>
            <a:rect b="b" l="l" r="r" t="t"/>
            <a:pathLst>
              <a:path extrusionOk="0" h="144780" w="4967605">
                <a:moveTo>
                  <a:pt x="0" y="0"/>
                </a:moveTo>
                <a:lnTo>
                  <a:pt x="4967399" y="0"/>
                </a:lnTo>
                <a:lnTo>
                  <a:pt x="4967399" y="144599"/>
                </a:lnTo>
                <a:lnTo>
                  <a:pt x="0" y="144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723800" y="4366875"/>
            <a:ext cx="8420100" cy="87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Aprendizaje no supervisado</a:t>
            </a:r>
            <a:endParaRPr/>
          </a:p>
        </p:txBody>
      </p:sp>
      <p:sp>
        <p:nvSpPr>
          <p:cNvPr id="174" name="Google Shape;174;p6"/>
          <p:cNvSpPr txBox="1"/>
          <p:nvPr>
            <p:ph idx="4294967295" type="body"/>
          </p:nvPr>
        </p:nvSpPr>
        <p:spPr>
          <a:xfrm>
            <a:off x="373063" y="949325"/>
            <a:ext cx="8770937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 contamos con las clases o valores observados (reales) de la variable objetivo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Intentamos entender los datos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Buscamos estructuras o patrones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●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Evaluación indirecta o cualitativa</a:t>
            </a:r>
            <a:endParaRPr/>
          </a:p>
          <a:p>
            <a:pPr indent="-3048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○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¿Puedo hacer algo útil con esto?</a:t>
            </a:r>
            <a:endParaRPr sz="2100"/>
          </a:p>
          <a:p>
            <a:pPr indent="-3048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○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¿Tiene sentido esto?</a:t>
            </a:r>
            <a:endParaRPr sz="2100"/>
          </a:p>
          <a:p>
            <a:pPr indent="-3048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○"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Evaluación visual (ojímetro)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23800" y="4459300"/>
            <a:ext cx="8420100" cy="78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/>
          <p:nvPr/>
        </p:nvSpPr>
        <p:spPr>
          <a:xfrm>
            <a:off x="8786190" y="4178907"/>
            <a:ext cx="178875" cy="964575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8965096" y="3140765"/>
            <a:ext cx="178875" cy="2002725"/>
          </a:xfrm>
          <a:prstGeom prst="rect">
            <a:avLst/>
          </a:prstGeom>
          <a:solidFill>
            <a:srgbClr val="006AA8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 txBox="1"/>
          <p:nvPr>
            <p:ph idx="4294967295" type="title"/>
          </p:nvPr>
        </p:nvSpPr>
        <p:spPr>
          <a:xfrm>
            <a:off x="373063" y="396875"/>
            <a:ext cx="8770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Tahoma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Comparando el aprendizaje supervisado, semisupervisado y no supervisado</a:t>
            </a:r>
            <a:endParaRPr sz="3200">
              <a:solidFill>
                <a:srgbClr val="00AF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976" y="1536701"/>
            <a:ext cx="5220876" cy="290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/>
          <p:cNvSpPr txBox="1"/>
          <p:nvPr/>
        </p:nvSpPr>
        <p:spPr>
          <a:xfrm>
            <a:off x="3994350" y="4607850"/>
            <a:ext cx="3136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https://empresas.blogthinkbig.com/semi-supervised-learningel-gran-desconocido/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483675" y="4372600"/>
            <a:ext cx="3136500" cy="77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7168950" y="4505875"/>
            <a:ext cx="1251000" cy="83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/>
              <a:t>Aprendizaje semisupervisado</a:t>
            </a:r>
            <a:endParaRPr/>
          </a:p>
        </p:txBody>
      </p:sp>
      <p:sp>
        <p:nvSpPr>
          <p:cNvPr id="192" name="Google Shape;192;p8"/>
          <p:cNvSpPr txBox="1"/>
          <p:nvPr>
            <p:ph idx="4294967295" type="body"/>
          </p:nvPr>
        </p:nvSpPr>
        <p:spPr>
          <a:xfrm>
            <a:off x="373063" y="949325"/>
            <a:ext cx="8770937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Útil en problemas de clasificación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Conjunto de datos: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-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 las etiquetas (pocos)</a:t>
            </a:r>
            <a:endParaRPr/>
          </a:p>
          <a:p>
            <a:pPr indent="-269558" lvl="0" marL="352425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-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SIN las etiquetas (muchos)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Combinar datos etiquetados y no etiquetados para lograr tener más datos etiquetados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 camino medio entre aprendizaje supervisado y no supervisado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707944" y="1747687"/>
            <a:ext cx="5565150" cy="3780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723800" y="4459300"/>
            <a:ext cx="8420100" cy="78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idx="4294967295" type="title"/>
          </p:nvPr>
        </p:nvSpPr>
        <p:spPr>
          <a:xfrm>
            <a:off x="373063" y="92075"/>
            <a:ext cx="87708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95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3800"/>
              <a:t>Aprendizaje semisupervisado</a:t>
            </a:r>
            <a:endParaRPr sz="3800"/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669" y="748966"/>
            <a:ext cx="8378096" cy="35118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 txBox="1"/>
          <p:nvPr/>
        </p:nvSpPr>
        <p:spPr>
          <a:xfrm>
            <a:off x="2253844" y="4226850"/>
            <a:ext cx="4583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https://empresas.blogthinkbig.com/semi-supervised-learningel-gran-desconocido/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483675" y="4372600"/>
            <a:ext cx="3136500" cy="77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7168950" y="4505875"/>
            <a:ext cx="1251000" cy="83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Personalizado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2017-02-03T15:35:22Z</dcterms:created>
  <dc:creator>user</dc:creator>
</cp:coreProperties>
</file>