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sldIdLst>
    <p:sldId id="256" r:id="rId5"/>
    <p:sldId id="259" r:id="rId6"/>
    <p:sldId id="257" r:id="rId7"/>
    <p:sldId id="258" r:id="rId8"/>
    <p:sldId id="260" r:id="rId9"/>
    <p:sldId id="261" r:id="rId10"/>
    <p:sldId id="269" r:id="rId11"/>
    <p:sldId id="270" r:id="rId12"/>
    <p:sldId id="271" r:id="rId13"/>
    <p:sldId id="272" r:id="rId14"/>
    <p:sldId id="273" r:id="rId15"/>
    <p:sldId id="265" r:id="rId16"/>
    <p:sldId id="267" r:id="rId17"/>
    <p:sldId id="262" r:id="rId18"/>
    <p:sldId id="263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297A34-1670-44F1-A082-9E1072EA44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0C1056-7F63-4FED-9C6F-2019FFF470E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dirty="0"/>
            <a:t>Stima delle distanze basata su gossiping</a:t>
          </a:r>
          <a:r>
            <a:rPr lang="it-IT" dirty="0"/>
            <a:t>: Utilizzare l'algoritmo </a:t>
          </a:r>
          <a:r>
            <a:rPr lang="it-IT" b="1" dirty="0"/>
            <a:t>Vivaldi</a:t>
          </a:r>
          <a:r>
            <a:rPr lang="it-IT" dirty="0"/>
            <a:t> per assegnare coordinate ai nodi in uno spazio euclideo, stimando la latenza tra di essi senza misurazioni dirette.</a:t>
          </a:r>
          <a:endParaRPr lang="en-US" dirty="0"/>
        </a:p>
      </dgm:t>
    </dgm:pt>
    <dgm:pt modelId="{9BC1E0D3-7C0E-468E-83EB-F0BCD6F2EEE0}" type="parTrans" cxnId="{1EBCEAC1-DDA6-471D-8F2C-A71201D7884A}">
      <dgm:prSet/>
      <dgm:spPr/>
      <dgm:t>
        <a:bodyPr/>
        <a:lstStyle/>
        <a:p>
          <a:endParaRPr lang="en-US"/>
        </a:p>
      </dgm:t>
    </dgm:pt>
    <dgm:pt modelId="{DCEB7ED9-7466-4202-8B0B-DC218257CA95}" type="sibTrans" cxnId="{1EBCEAC1-DDA6-471D-8F2C-A71201D7884A}">
      <dgm:prSet/>
      <dgm:spPr/>
      <dgm:t>
        <a:bodyPr/>
        <a:lstStyle/>
        <a:p>
          <a:endParaRPr lang="en-US"/>
        </a:p>
      </dgm:t>
    </dgm:pt>
    <dgm:pt modelId="{B98ACFD1-F01B-41AA-A5A5-45C7F6E76BD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dirty="0"/>
            <a:t>Rilevamento dei guasti</a:t>
          </a:r>
          <a:r>
            <a:rPr lang="it-IT" dirty="0"/>
            <a:t>: Implementare meccanismi di </a:t>
          </a:r>
          <a:r>
            <a:rPr lang="it-IT" b="1" dirty="0"/>
            <a:t>rilevamento dei nodi inattivi</a:t>
          </a:r>
          <a:r>
            <a:rPr lang="it-IT" dirty="0"/>
            <a:t> e gestione delle situazioni di crash tramite gossiping.</a:t>
          </a:r>
          <a:endParaRPr lang="en-US" dirty="0"/>
        </a:p>
      </dgm:t>
    </dgm:pt>
    <dgm:pt modelId="{C7FCA1B0-56FD-4AA2-8E44-2597A9961E2F}" type="parTrans" cxnId="{B601D638-0D37-4F8D-8FDB-AD62856D5153}">
      <dgm:prSet/>
      <dgm:spPr/>
      <dgm:t>
        <a:bodyPr/>
        <a:lstStyle/>
        <a:p>
          <a:endParaRPr lang="en-US"/>
        </a:p>
      </dgm:t>
    </dgm:pt>
    <dgm:pt modelId="{E85EBD80-3941-44B7-866A-1558F6F09906}" type="sibTrans" cxnId="{B601D638-0D37-4F8D-8FDB-AD62856D5153}">
      <dgm:prSet/>
      <dgm:spPr/>
      <dgm:t>
        <a:bodyPr/>
        <a:lstStyle/>
        <a:p>
          <a:endParaRPr lang="en-US"/>
        </a:p>
      </dgm:t>
    </dgm:pt>
    <dgm:pt modelId="{E0C18A2D-3A36-4C92-9549-7DFF1AF16E2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dirty="0"/>
            <a:t>Deployment su EC2 e Docker Compose: </a:t>
          </a:r>
          <a:r>
            <a:rPr lang="it-IT" b="0" dirty="0"/>
            <a:t>Il sistema è stato distribuito sia su </a:t>
          </a:r>
          <a:r>
            <a:rPr lang="it-IT" b="1" dirty="0"/>
            <a:t>Amazon EC2 </a:t>
          </a:r>
          <a:r>
            <a:rPr lang="it-IT" b="0" dirty="0"/>
            <a:t>che su </a:t>
          </a:r>
          <a:r>
            <a:rPr lang="it-IT" b="1" dirty="0"/>
            <a:t>Docker Compose </a:t>
          </a:r>
          <a:r>
            <a:rPr lang="it-IT" b="0" dirty="0"/>
            <a:t>garantendo l’isolamento dei nodi e la scalabilità del sistema in ambienti distribuiti.</a:t>
          </a:r>
          <a:endParaRPr lang="en-US" b="0" dirty="0"/>
        </a:p>
      </dgm:t>
    </dgm:pt>
    <dgm:pt modelId="{C13A9094-60DC-4E35-AD3E-012644BFE72A}" type="parTrans" cxnId="{41E6D3F3-BD56-4D2C-B849-3821B312B802}">
      <dgm:prSet/>
      <dgm:spPr/>
      <dgm:t>
        <a:bodyPr/>
        <a:lstStyle/>
        <a:p>
          <a:endParaRPr lang="en-US"/>
        </a:p>
      </dgm:t>
    </dgm:pt>
    <dgm:pt modelId="{BC8DF147-729A-4E4D-BA4E-0843D741C3F7}" type="sibTrans" cxnId="{41E6D3F3-BD56-4D2C-B849-3821B312B802}">
      <dgm:prSet/>
      <dgm:spPr/>
      <dgm:t>
        <a:bodyPr/>
        <a:lstStyle/>
        <a:p>
          <a:endParaRPr lang="en-US"/>
        </a:p>
      </dgm:t>
    </dgm:pt>
    <dgm:pt modelId="{63FC4957-C24A-4D85-A593-24B615FAD09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dirty="0"/>
            <a:t>Emulazione dei ritardi di rete</a:t>
          </a:r>
          <a:r>
            <a:rPr lang="it-IT" dirty="0"/>
            <a:t>: Simulare ritardi variabili nella per testare la robustezza del sistema in condizioni reali.</a:t>
          </a:r>
          <a:endParaRPr lang="en-US" dirty="0"/>
        </a:p>
      </dgm:t>
    </dgm:pt>
    <dgm:pt modelId="{E0F77D80-1E9D-46DF-8A00-FF6400E52B4E}" type="parTrans" cxnId="{6A312D4E-560A-4F62-96CC-B49F3E08B28A}">
      <dgm:prSet/>
      <dgm:spPr/>
      <dgm:t>
        <a:bodyPr/>
        <a:lstStyle/>
        <a:p>
          <a:endParaRPr lang="en-US"/>
        </a:p>
      </dgm:t>
    </dgm:pt>
    <dgm:pt modelId="{BAA8F102-6E53-4812-BC6A-CA257D8E3CD4}" type="sibTrans" cxnId="{6A312D4E-560A-4F62-96CC-B49F3E08B28A}">
      <dgm:prSet/>
      <dgm:spPr/>
      <dgm:t>
        <a:bodyPr/>
        <a:lstStyle/>
        <a:p>
          <a:endParaRPr lang="en-US"/>
        </a:p>
      </dgm:t>
    </dgm:pt>
    <dgm:pt modelId="{8050F482-C2BB-4DA7-BC0F-B43FAF073478}" type="pres">
      <dgm:prSet presAssocID="{64297A34-1670-44F1-A082-9E1072EA447F}" presName="root" presStyleCnt="0">
        <dgm:presLayoutVars>
          <dgm:dir/>
          <dgm:resizeHandles val="exact"/>
        </dgm:presLayoutVars>
      </dgm:prSet>
      <dgm:spPr/>
    </dgm:pt>
    <dgm:pt modelId="{C6C2C00F-041A-474B-A1AF-78FC31308FB3}" type="pres">
      <dgm:prSet presAssocID="{E00C1056-7F63-4FED-9C6F-2019FFF470E6}" presName="compNode" presStyleCnt="0"/>
      <dgm:spPr/>
    </dgm:pt>
    <dgm:pt modelId="{6AC37D19-9C8E-4752-8E33-8A006E705C1D}" type="pres">
      <dgm:prSet presAssocID="{E00C1056-7F63-4FED-9C6F-2019FFF470E6}" presName="bgRect" presStyleLbl="bgShp" presStyleIdx="0" presStyleCnt="4"/>
      <dgm:spPr/>
    </dgm:pt>
    <dgm:pt modelId="{5B9C11DF-620A-4D15-BE14-CDFD6D06FB80}" type="pres">
      <dgm:prSet presAssocID="{E00C1056-7F63-4FED-9C6F-2019FFF470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D656F82-A605-4B77-A7DC-F71BE17C98EE}" type="pres">
      <dgm:prSet presAssocID="{E00C1056-7F63-4FED-9C6F-2019FFF470E6}" presName="spaceRect" presStyleCnt="0"/>
      <dgm:spPr/>
    </dgm:pt>
    <dgm:pt modelId="{3CA0FD8F-36A6-4EA1-82D8-7F9CE62003C0}" type="pres">
      <dgm:prSet presAssocID="{E00C1056-7F63-4FED-9C6F-2019FFF470E6}" presName="parTx" presStyleLbl="revTx" presStyleIdx="0" presStyleCnt="4">
        <dgm:presLayoutVars>
          <dgm:chMax val="0"/>
          <dgm:chPref val="0"/>
        </dgm:presLayoutVars>
      </dgm:prSet>
      <dgm:spPr/>
    </dgm:pt>
    <dgm:pt modelId="{3FFEE8B8-82F2-468F-B967-5E0E40EF54AF}" type="pres">
      <dgm:prSet presAssocID="{DCEB7ED9-7466-4202-8B0B-DC218257CA95}" presName="sibTrans" presStyleCnt="0"/>
      <dgm:spPr/>
    </dgm:pt>
    <dgm:pt modelId="{4C38AEC4-7F29-4DD8-AF69-E5F9662C6257}" type="pres">
      <dgm:prSet presAssocID="{B98ACFD1-F01B-41AA-A5A5-45C7F6E76BDC}" presName="compNode" presStyleCnt="0"/>
      <dgm:spPr/>
    </dgm:pt>
    <dgm:pt modelId="{7DFDF174-FFB4-4EF1-A254-2449B73B5BAB}" type="pres">
      <dgm:prSet presAssocID="{B98ACFD1-F01B-41AA-A5A5-45C7F6E76BDC}" presName="bgRect" presStyleLbl="bgShp" presStyleIdx="1" presStyleCnt="4"/>
      <dgm:spPr/>
    </dgm:pt>
    <dgm:pt modelId="{D3EDE7E8-A5E3-4E90-9D83-8F58FE631437}" type="pres">
      <dgm:prSet presAssocID="{B98ACFD1-F01B-41AA-A5A5-45C7F6E76B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sso"/>
        </a:ext>
      </dgm:extLst>
    </dgm:pt>
    <dgm:pt modelId="{20316388-15E1-4046-B1D1-8D52BD61D32C}" type="pres">
      <dgm:prSet presAssocID="{B98ACFD1-F01B-41AA-A5A5-45C7F6E76BDC}" presName="spaceRect" presStyleCnt="0"/>
      <dgm:spPr/>
    </dgm:pt>
    <dgm:pt modelId="{AD96EDEE-554B-45DD-B47D-2DB5FDE783E5}" type="pres">
      <dgm:prSet presAssocID="{B98ACFD1-F01B-41AA-A5A5-45C7F6E76BDC}" presName="parTx" presStyleLbl="revTx" presStyleIdx="1" presStyleCnt="4">
        <dgm:presLayoutVars>
          <dgm:chMax val="0"/>
          <dgm:chPref val="0"/>
        </dgm:presLayoutVars>
      </dgm:prSet>
      <dgm:spPr/>
    </dgm:pt>
    <dgm:pt modelId="{A96F6201-9AF1-4493-84F7-B42DB61AF6EE}" type="pres">
      <dgm:prSet presAssocID="{E85EBD80-3941-44B7-866A-1558F6F09906}" presName="sibTrans" presStyleCnt="0"/>
      <dgm:spPr/>
    </dgm:pt>
    <dgm:pt modelId="{6F6F7EC1-F12D-4FF6-8E3B-7DA5D6877CC8}" type="pres">
      <dgm:prSet presAssocID="{E0C18A2D-3A36-4C92-9549-7DFF1AF16E28}" presName="compNode" presStyleCnt="0"/>
      <dgm:spPr/>
    </dgm:pt>
    <dgm:pt modelId="{A26A6B0C-D293-4AEB-A6AD-362EE1571D35}" type="pres">
      <dgm:prSet presAssocID="{E0C18A2D-3A36-4C92-9549-7DFF1AF16E28}" presName="bgRect" presStyleLbl="bgShp" presStyleIdx="2" presStyleCnt="4"/>
      <dgm:spPr/>
    </dgm:pt>
    <dgm:pt modelId="{8B209E47-0262-490D-80C4-57A345E1A0DC}" type="pres">
      <dgm:prSet presAssocID="{E0C18A2D-3A36-4C92-9549-7DFF1AF16E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D6D59F15-6BB1-4B19-B44A-A9955D2E07ED}" type="pres">
      <dgm:prSet presAssocID="{E0C18A2D-3A36-4C92-9549-7DFF1AF16E28}" presName="spaceRect" presStyleCnt="0"/>
      <dgm:spPr/>
    </dgm:pt>
    <dgm:pt modelId="{2E0ACA48-210A-43C7-8691-F75D6C43D1CF}" type="pres">
      <dgm:prSet presAssocID="{E0C18A2D-3A36-4C92-9549-7DFF1AF16E28}" presName="parTx" presStyleLbl="revTx" presStyleIdx="2" presStyleCnt="4">
        <dgm:presLayoutVars>
          <dgm:chMax val="0"/>
          <dgm:chPref val="0"/>
        </dgm:presLayoutVars>
      </dgm:prSet>
      <dgm:spPr/>
    </dgm:pt>
    <dgm:pt modelId="{04CCDD7A-25B0-4245-99E4-CA8DE3D2014A}" type="pres">
      <dgm:prSet presAssocID="{BC8DF147-729A-4E4D-BA4E-0843D741C3F7}" presName="sibTrans" presStyleCnt="0"/>
      <dgm:spPr/>
    </dgm:pt>
    <dgm:pt modelId="{1B5AE956-2BAB-4A4B-8D9D-95D0CB8F8B72}" type="pres">
      <dgm:prSet presAssocID="{63FC4957-C24A-4D85-A593-24B615FAD098}" presName="compNode" presStyleCnt="0"/>
      <dgm:spPr/>
    </dgm:pt>
    <dgm:pt modelId="{0A8B2823-47FF-43D4-815F-D01728AD320D}" type="pres">
      <dgm:prSet presAssocID="{63FC4957-C24A-4D85-A593-24B615FAD098}" presName="bgRect" presStyleLbl="bgShp" presStyleIdx="3" presStyleCnt="4"/>
      <dgm:spPr/>
    </dgm:pt>
    <dgm:pt modelId="{58AAE1D7-8FA9-4DC9-A4DC-495DED1C8FEE}" type="pres">
      <dgm:prSet presAssocID="{63FC4957-C24A-4D85-A593-24B615FAD0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EB9CD895-CC2C-49BB-A7CF-93540D7310D3}" type="pres">
      <dgm:prSet presAssocID="{63FC4957-C24A-4D85-A593-24B615FAD098}" presName="spaceRect" presStyleCnt="0"/>
      <dgm:spPr/>
    </dgm:pt>
    <dgm:pt modelId="{7131D244-6503-401A-8842-D837A74636F2}" type="pres">
      <dgm:prSet presAssocID="{63FC4957-C24A-4D85-A593-24B615FAD09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C419528-5925-4EE8-BB44-0AFDD6B7D0FD}" type="presOf" srcId="{63FC4957-C24A-4D85-A593-24B615FAD098}" destId="{7131D244-6503-401A-8842-D837A74636F2}" srcOrd="0" destOrd="0" presId="urn:microsoft.com/office/officeart/2018/2/layout/IconVerticalSolidList"/>
    <dgm:cxn modelId="{B601D638-0D37-4F8D-8FDB-AD62856D5153}" srcId="{64297A34-1670-44F1-A082-9E1072EA447F}" destId="{B98ACFD1-F01B-41AA-A5A5-45C7F6E76BDC}" srcOrd="1" destOrd="0" parTransId="{C7FCA1B0-56FD-4AA2-8E44-2597A9961E2F}" sibTransId="{E85EBD80-3941-44B7-866A-1558F6F09906}"/>
    <dgm:cxn modelId="{D68F3141-2534-4341-8A10-27B574F6EC5D}" type="presOf" srcId="{E00C1056-7F63-4FED-9C6F-2019FFF470E6}" destId="{3CA0FD8F-36A6-4EA1-82D8-7F9CE62003C0}" srcOrd="0" destOrd="0" presId="urn:microsoft.com/office/officeart/2018/2/layout/IconVerticalSolidList"/>
    <dgm:cxn modelId="{6A312D4E-560A-4F62-96CC-B49F3E08B28A}" srcId="{64297A34-1670-44F1-A082-9E1072EA447F}" destId="{63FC4957-C24A-4D85-A593-24B615FAD098}" srcOrd="3" destOrd="0" parTransId="{E0F77D80-1E9D-46DF-8A00-FF6400E52B4E}" sibTransId="{BAA8F102-6E53-4812-BC6A-CA257D8E3CD4}"/>
    <dgm:cxn modelId="{C96B5D8F-35BF-4E72-83D3-D8DDB85CC724}" type="presOf" srcId="{64297A34-1670-44F1-A082-9E1072EA447F}" destId="{8050F482-C2BB-4DA7-BC0F-B43FAF073478}" srcOrd="0" destOrd="0" presId="urn:microsoft.com/office/officeart/2018/2/layout/IconVerticalSolidList"/>
    <dgm:cxn modelId="{53590AA9-E53A-4F3E-9330-EE80E9868950}" type="presOf" srcId="{B98ACFD1-F01B-41AA-A5A5-45C7F6E76BDC}" destId="{AD96EDEE-554B-45DD-B47D-2DB5FDE783E5}" srcOrd="0" destOrd="0" presId="urn:microsoft.com/office/officeart/2018/2/layout/IconVerticalSolidList"/>
    <dgm:cxn modelId="{856C09B5-9833-47BA-BBDB-3B392B7D3234}" type="presOf" srcId="{E0C18A2D-3A36-4C92-9549-7DFF1AF16E28}" destId="{2E0ACA48-210A-43C7-8691-F75D6C43D1CF}" srcOrd="0" destOrd="0" presId="urn:microsoft.com/office/officeart/2018/2/layout/IconVerticalSolidList"/>
    <dgm:cxn modelId="{1EBCEAC1-DDA6-471D-8F2C-A71201D7884A}" srcId="{64297A34-1670-44F1-A082-9E1072EA447F}" destId="{E00C1056-7F63-4FED-9C6F-2019FFF470E6}" srcOrd="0" destOrd="0" parTransId="{9BC1E0D3-7C0E-468E-83EB-F0BCD6F2EEE0}" sibTransId="{DCEB7ED9-7466-4202-8B0B-DC218257CA95}"/>
    <dgm:cxn modelId="{41E6D3F3-BD56-4D2C-B849-3821B312B802}" srcId="{64297A34-1670-44F1-A082-9E1072EA447F}" destId="{E0C18A2D-3A36-4C92-9549-7DFF1AF16E28}" srcOrd="2" destOrd="0" parTransId="{C13A9094-60DC-4E35-AD3E-012644BFE72A}" sibTransId="{BC8DF147-729A-4E4D-BA4E-0843D741C3F7}"/>
    <dgm:cxn modelId="{7D56AA3F-F93A-49CC-83BF-7FE9074FF68B}" type="presParOf" srcId="{8050F482-C2BB-4DA7-BC0F-B43FAF073478}" destId="{C6C2C00F-041A-474B-A1AF-78FC31308FB3}" srcOrd="0" destOrd="0" presId="urn:microsoft.com/office/officeart/2018/2/layout/IconVerticalSolidList"/>
    <dgm:cxn modelId="{6B1E39BF-CED9-46F8-A9F2-9F02087BA8EE}" type="presParOf" srcId="{C6C2C00F-041A-474B-A1AF-78FC31308FB3}" destId="{6AC37D19-9C8E-4752-8E33-8A006E705C1D}" srcOrd="0" destOrd="0" presId="urn:microsoft.com/office/officeart/2018/2/layout/IconVerticalSolidList"/>
    <dgm:cxn modelId="{6F90ECAC-3DCD-4985-AB83-BDBE94BBDD03}" type="presParOf" srcId="{C6C2C00F-041A-474B-A1AF-78FC31308FB3}" destId="{5B9C11DF-620A-4D15-BE14-CDFD6D06FB80}" srcOrd="1" destOrd="0" presId="urn:microsoft.com/office/officeart/2018/2/layout/IconVerticalSolidList"/>
    <dgm:cxn modelId="{63B7C86C-99D0-42E3-A108-3743AD9C36BE}" type="presParOf" srcId="{C6C2C00F-041A-474B-A1AF-78FC31308FB3}" destId="{3D656F82-A605-4B77-A7DC-F71BE17C98EE}" srcOrd="2" destOrd="0" presId="urn:microsoft.com/office/officeart/2018/2/layout/IconVerticalSolidList"/>
    <dgm:cxn modelId="{66B40F64-0803-440A-8CEF-E892DC61B12D}" type="presParOf" srcId="{C6C2C00F-041A-474B-A1AF-78FC31308FB3}" destId="{3CA0FD8F-36A6-4EA1-82D8-7F9CE62003C0}" srcOrd="3" destOrd="0" presId="urn:microsoft.com/office/officeart/2018/2/layout/IconVerticalSolidList"/>
    <dgm:cxn modelId="{5F958130-23C3-42C1-85CA-2FD9E1A46C31}" type="presParOf" srcId="{8050F482-C2BB-4DA7-BC0F-B43FAF073478}" destId="{3FFEE8B8-82F2-468F-B967-5E0E40EF54AF}" srcOrd="1" destOrd="0" presId="urn:microsoft.com/office/officeart/2018/2/layout/IconVerticalSolidList"/>
    <dgm:cxn modelId="{8F5E1C9A-BDC6-4105-9252-E4DC0C91EAD2}" type="presParOf" srcId="{8050F482-C2BB-4DA7-BC0F-B43FAF073478}" destId="{4C38AEC4-7F29-4DD8-AF69-E5F9662C6257}" srcOrd="2" destOrd="0" presId="urn:microsoft.com/office/officeart/2018/2/layout/IconVerticalSolidList"/>
    <dgm:cxn modelId="{29FFC5C2-AA37-45FD-AC70-4A93C916F176}" type="presParOf" srcId="{4C38AEC4-7F29-4DD8-AF69-E5F9662C6257}" destId="{7DFDF174-FFB4-4EF1-A254-2449B73B5BAB}" srcOrd="0" destOrd="0" presId="urn:microsoft.com/office/officeart/2018/2/layout/IconVerticalSolidList"/>
    <dgm:cxn modelId="{3D77B996-27BA-4C33-8564-A4724D1733BB}" type="presParOf" srcId="{4C38AEC4-7F29-4DD8-AF69-E5F9662C6257}" destId="{D3EDE7E8-A5E3-4E90-9D83-8F58FE631437}" srcOrd="1" destOrd="0" presId="urn:microsoft.com/office/officeart/2018/2/layout/IconVerticalSolidList"/>
    <dgm:cxn modelId="{01591678-3307-4D87-B835-109B98F75B70}" type="presParOf" srcId="{4C38AEC4-7F29-4DD8-AF69-E5F9662C6257}" destId="{20316388-15E1-4046-B1D1-8D52BD61D32C}" srcOrd="2" destOrd="0" presId="urn:microsoft.com/office/officeart/2018/2/layout/IconVerticalSolidList"/>
    <dgm:cxn modelId="{99927B49-7368-4CFC-B191-D3EEF2FE1E93}" type="presParOf" srcId="{4C38AEC4-7F29-4DD8-AF69-E5F9662C6257}" destId="{AD96EDEE-554B-45DD-B47D-2DB5FDE783E5}" srcOrd="3" destOrd="0" presId="urn:microsoft.com/office/officeart/2018/2/layout/IconVerticalSolidList"/>
    <dgm:cxn modelId="{C11A88C0-FE4A-423B-A7A5-C34F765C8B6C}" type="presParOf" srcId="{8050F482-C2BB-4DA7-BC0F-B43FAF073478}" destId="{A96F6201-9AF1-4493-84F7-B42DB61AF6EE}" srcOrd="3" destOrd="0" presId="urn:microsoft.com/office/officeart/2018/2/layout/IconVerticalSolidList"/>
    <dgm:cxn modelId="{AF2F7A4B-0CE5-4C79-9EF8-1178F8FA2EBD}" type="presParOf" srcId="{8050F482-C2BB-4DA7-BC0F-B43FAF073478}" destId="{6F6F7EC1-F12D-4FF6-8E3B-7DA5D6877CC8}" srcOrd="4" destOrd="0" presId="urn:microsoft.com/office/officeart/2018/2/layout/IconVerticalSolidList"/>
    <dgm:cxn modelId="{31D0C13F-1DD8-40AD-91DB-4EC003295C2C}" type="presParOf" srcId="{6F6F7EC1-F12D-4FF6-8E3B-7DA5D6877CC8}" destId="{A26A6B0C-D293-4AEB-A6AD-362EE1571D35}" srcOrd="0" destOrd="0" presId="urn:microsoft.com/office/officeart/2018/2/layout/IconVerticalSolidList"/>
    <dgm:cxn modelId="{CA831898-BC33-4E43-8864-1BDE7C8A6105}" type="presParOf" srcId="{6F6F7EC1-F12D-4FF6-8E3B-7DA5D6877CC8}" destId="{8B209E47-0262-490D-80C4-57A345E1A0DC}" srcOrd="1" destOrd="0" presId="urn:microsoft.com/office/officeart/2018/2/layout/IconVerticalSolidList"/>
    <dgm:cxn modelId="{410D64B5-8406-4176-9BDA-A28732F419AA}" type="presParOf" srcId="{6F6F7EC1-F12D-4FF6-8E3B-7DA5D6877CC8}" destId="{D6D59F15-6BB1-4B19-B44A-A9955D2E07ED}" srcOrd="2" destOrd="0" presId="urn:microsoft.com/office/officeart/2018/2/layout/IconVerticalSolidList"/>
    <dgm:cxn modelId="{E275C90F-3754-447D-BD3F-223118CCC760}" type="presParOf" srcId="{6F6F7EC1-F12D-4FF6-8E3B-7DA5D6877CC8}" destId="{2E0ACA48-210A-43C7-8691-F75D6C43D1CF}" srcOrd="3" destOrd="0" presId="urn:microsoft.com/office/officeart/2018/2/layout/IconVerticalSolidList"/>
    <dgm:cxn modelId="{6DAF80E9-608C-4062-9C55-7DB5C0E13848}" type="presParOf" srcId="{8050F482-C2BB-4DA7-BC0F-B43FAF073478}" destId="{04CCDD7A-25B0-4245-99E4-CA8DE3D2014A}" srcOrd="5" destOrd="0" presId="urn:microsoft.com/office/officeart/2018/2/layout/IconVerticalSolidList"/>
    <dgm:cxn modelId="{BBB70C92-6E78-4A83-B4CF-4E58F6DBB884}" type="presParOf" srcId="{8050F482-C2BB-4DA7-BC0F-B43FAF073478}" destId="{1B5AE956-2BAB-4A4B-8D9D-95D0CB8F8B72}" srcOrd="6" destOrd="0" presId="urn:microsoft.com/office/officeart/2018/2/layout/IconVerticalSolidList"/>
    <dgm:cxn modelId="{E6D9DAF4-BEEA-4077-B90B-F356E023BE09}" type="presParOf" srcId="{1B5AE956-2BAB-4A4B-8D9D-95D0CB8F8B72}" destId="{0A8B2823-47FF-43D4-815F-D01728AD320D}" srcOrd="0" destOrd="0" presId="urn:microsoft.com/office/officeart/2018/2/layout/IconVerticalSolidList"/>
    <dgm:cxn modelId="{D13C2B4A-4894-4906-B158-D27294288F64}" type="presParOf" srcId="{1B5AE956-2BAB-4A4B-8D9D-95D0CB8F8B72}" destId="{58AAE1D7-8FA9-4DC9-A4DC-495DED1C8FEE}" srcOrd="1" destOrd="0" presId="urn:microsoft.com/office/officeart/2018/2/layout/IconVerticalSolidList"/>
    <dgm:cxn modelId="{412C9478-A553-4D02-A3AF-801DD7CA0D34}" type="presParOf" srcId="{1B5AE956-2BAB-4A4B-8D9D-95D0CB8F8B72}" destId="{EB9CD895-CC2C-49BB-A7CF-93540D7310D3}" srcOrd="2" destOrd="0" presId="urn:microsoft.com/office/officeart/2018/2/layout/IconVerticalSolidList"/>
    <dgm:cxn modelId="{99A53FD4-6E7C-452B-A95B-B29E7C07DBA2}" type="presParOf" srcId="{1B5AE956-2BAB-4A4B-8D9D-95D0CB8F8B72}" destId="{7131D244-6503-401A-8842-D837A74636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37D19-9C8E-4752-8E33-8A006E705C1D}">
      <dsp:nvSpPr>
        <dsp:cNvPr id="0" name=""/>
        <dsp:cNvSpPr/>
      </dsp:nvSpPr>
      <dsp:spPr>
        <a:xfrm>
          <a:off x="0" y="1187"/>
          <a:ext cx="9570666" cy="6020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C11DF-620A-4D15-BE14-CDFD6D06FB80}">
      <dsp:nvSpPr>
        <dsp:cNvPr id="0" name=""/>
        <dsp:cNvSpPr/>
      </dsp:nvSpPr>
      <dsp:spPr>
        <a:xfrm>
          <a:off x="182133" y="136659"/>
          <a:ext cx="331151" cy="3311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0FD8F-36A6-4EA1-82D8-7F9CE62003C0}">
      <dsp:nvSpPr>
        <dsp:cNvPr id="0" name=""/>
        <dsp:cNvSpPr/>
      </dsp:nvSpPr>
      <dsp:spPr>
        <a:xfrm>
          <a:off x="695418" y="1187"/>
          <a:ext cx="8875247" cy="602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22" tIns="63722" rIns="63722" bIns="6372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/>
            <a:t>Stima delle distanze basata su gossiping</a:t>
          </a:r>
          <a:r>
            <a:rPr lang="it-IT" sz="1500" kern="1200" dirty="0"/>
            <a:t>: Utilizzare l'algoritmo </a:t>
          </a:r>
          <a:r>
            <a:rPr lang="it-IT" sz="1500" b="1" kern="1200" dirty="0"/>
            <a:t>Vivaldi</a:t>
          </a:r>
          <a:r>
            <a:rPr lang="it-IT" sz="1500" kern="1200" dirty="0"/>
            <a:t> per assegnare coordinate ai nodi in uno spazio euclideo, stimando la latenza tra di essi senza misurazioni dirette.</a:t>
          </a:r>
          <a:endParaRPr lang="en-US" sz="1500" kern="1200" dirty="0"/>
        </a:p>
      </dsp:txBody>
      <dsp:txXfrm>
        <a:off x="695418" y="1187"/>
        <a:ext cx="8875247" cy="602093"/>
      </dsp:txXfrm>
    </dsp:sp>
    <dsp:sp modelId="{7DFDF174-FFB4-4EF1-A254-2449B73B5BAB}">
      <dsp:nvSpPr>
        <dsp:cNvPr id="0" name=""/>
        <dsp:cNvSpPr/>
      </dsp:nvSpPr>
      <dsp:spPr>
        <a:xfrm>
          <a:off x="0" y="753805"/>
          <a:ext cx="9570666" cy="6020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DE7E8-A5E3-4E90-9D83-8F58FE631437}">
      <dsp:nvSpPr>
        <dsp:cNvPr id="0" name=""/>
        <dsp:cNvSpPr/>
      </dsp:nvSpPr>
      <dsp:spPr>
        <a:xfrm>
          <a:off x="182133" y="889276"/>
          <a:ext cx="331151" cy="3311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6EDEE-554B-45DD-B47D-2DB5FDE783E5}">
      <dsp:nvSpPr>
        <dsp:cNvPr id="0" name=""/>
        <dsp:cNvSpPr/>
      </dsp:nvSpPr>
      <dsp:spPr>
        <a:xfrm>
          <a:off x="695418" y="753805"/>
          <a:ext cx="8875247" cy="602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22" tIns="63722" rIns="63722" bIns="6372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/>
            <a:t>Rilevamento dei guasti</a:t>
          </a:r>
          <a:r>
            <a:rPr lang="it-IT" sz="1500" kern="1200" dirty="0"/>
            <a:t>: Implementare meccanismi di </a:t>
          </a:r>
          <a:r>
            <a:rPr lang="it-IT" sz="1500" b="1" kern="1200" dirty="0"/>
            <a:t>rilevamento dei nodi inattivi</a:t>
          </a:r>
          <a:r>
            <a:rPr lang="it-IT" sz="1500" kern="1200" dirty="0"/>
            <a:t> e gestione delle situazioni di crash tramite gossiping.</a:t>
          </a:r>
          <a:endParaRPr lang="en-US" sz="1500" kern="1200" dirty="0"/>
        </a:p>
      </dsp:txBody>
      <dsp:txXfrm>
        <a:off x="695418" y="753805"/>
        <a:ext cx="8875247" cy="602093"/>
      </dsp:txXfrm>
    </dsp:sp>
    <dsp:sp modelId="{A26A6B0C-D293-4AEB-A6AD-362EE1571D35}">
      <dsp:nvSpPr>
        <dsp:cNvPr id="0" name=""/>
        <dsp:cNvSpPr/>
      </dsp:nvSpPr>
      <dsp:spPr>
        <a:xfrm>
          <a:off x="0" y="1506422"/>
          <a:ext cx="9570666" cy="6020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09E47-0262-490D-80C4-57A345E1A0DC}">
      <dsp:nvSpPr>
        <dsp:cNvPr id="0" name=""/>
        <dsp:cNvSpPr/>
      </dsp:nvSpPr>
      <dsp:spPr>
        <a:xfrm>
          <a:off x="182133" y="1641893"/>
          <a:ext cx="331151" cy="3311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ACA48-210A-43C7-8691-F75D6C43D1CF}">
      <dsp:nvSpPr>
        <dsp:cNvPr id="0" name=""/>
        <dsp:cNvSpPr/>
      </dsp:nvSpPr>
      <dsp:spPr>
        <a:xfrm>
          <a:off x="695418" y="1506422"/>
          <a:ext cx="8875247" cy="602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22" tIns="63722" rIns="63722" bIns="6372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/>
            <a:t>Deployment su EC2 e Docker Compose: </a:t>
          </a:r>
          <a:r>
            <a:rPr lang="it-IT" sz="1500" b="0" kern="1200" dirty="0"/>
            <a:t>Il sistema è stato distribuito sia su </a:t>
          </a:r>
          <a:r>
            <a:rPr lang="it-IT" sz="1500" b="1" kern="1200" dirty="0"/>
            <a:t>Amazon EC2 </a:t>
          </a:r>
          <a:r>
            <a:rPr lang="it-IT" sz="1500" b="0" kern="1200" dirty="0"/>
            <a:t>che su </a:t>
          </a:r>
          <a:r>
            <a:rPr lang="it-IT" sz="1500" b="1" kern="1200" dirty="0"/>
            <a:t>Docker Compose </a:t>
          </a:r>
          <a:r>
            <a:rPr lang="it-IT" sz="1500" b="0" kern="1200" dirty="0"/>
            <a:t>garantendo l’isolamento dei nodi e la scalabilità del sistema in ambienti distribuiti.</a:t>
          </a:r>
          <a:endParaRPr lang="en-US" sz="1500" b="0" kern="1200" dirty="0"/>
        </a:p>
      </dsp:txBody>
      <dsp:txXfrm>
        <a:off x="695418" y="1506422"/>
        <a:ext cx="8875247" cy="602093"/>
      </dsp:txXfrm>
    </dsp:sp>
    <dsp:sp modelId="{0A8B2823-47FF-43D4-815F-D01728AD320D}">
      <dsp:nvSpPr>
        <dsp:cNvPr id="0" name=""/>
        <dsp:cNvSpPr/>
      </dsp:nvSpPr>
      <dsp:spPr>
        <a:xfrm>
          <a:off x="0" y="2259040"/>
          <a:ext cx="9570666" cy="6020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AE1D7-8FA9-4DC9-A4DC-495DED1C8FEE}">
      <dsp:nvSpPr>
        <dsp:cNvPr id="0" name=""/>
        <dsp:cNvSpPr/>
      </dsp:nvSpPr>
      <dsp:spPr>
        <a:xfrm>
          <a:off x="182133" y="2394511"/>
          <a:ext cx="331151" cy="3311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1D244-6503-401A-8842-D837A74636F2}">
      <dsp:nvSpPr>
        <dsp:cNvPr id="0" name=""/>
        <dsp:cNvSpPr/>
      </dsp:nvSpPr>
      <dsp:spPr>
        <a:xfrm>
          <a:off x="695418" y="2259040"/>
          <a:ext cx="8875247" cy="602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22" tIns="63722" rIns="63722" bIns="6372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/>
            <a:t>Emulazione dei ritardi di rete</a:t>
          </a:r>
          <a:r>
            <a:rPr lang="it-IT" sz="1500" kern="1200" dirty="0"/>
            <a:t>: Simulare ritardi variabili nella per testare la robustezza del sistema in condizioni reali.</a:t>
          </a:r>
          <a:endParaRPr lang="en-US" sz="1500" kern="1200" dirty="0"/>
        </a:p>
      </dsp:txBody>
      <dsp:txXfrm>
        <a:off x="695418" y="2259040"/>
        <a:ext cx="8875247" cy="602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2C9-698C-4350-93A0-6570A219E941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657A-092C-4C76-9A7B-D89976A124C3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12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2C9-698C-4350-93A0-6570A219E941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657A-092C-4C76-9A7B-D89976A124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8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2C9-698C-4350-93A0-6570A219E941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657A-092C-4C76-9A7B-D89976A124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002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2C9-698C-4350-93A0-6570A219E941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657A-092C-4C76-9A7B-D89976A124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44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2C9-698C-4350-93A0-6570A219E941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657A-092C-4C76-9A7B-D89976A124C3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0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2C9-698C-4350-93A0-6570A219E941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657A-092C-4C76-9A7B-D89976A124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75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2C9-698C-4350-93A0-6570A219E941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657A-092C-4C76-9A7B-D89976A124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7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2C9-698C-4350-93A0-6570A219E941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657A-092C-4C76-9A7B-D89976A124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015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2C9-698C-4350-93A0-6570A219E941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657A-092C-4C76-9A7B-D89976A124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644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B632C9-698C-4350-93A0-6570A219E941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79657A-092C-4C76-9A7B-D89976A124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97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2C9-698C-4350-93A0-6570A219E941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657A-092C-4C76-9A7B-D89976A124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03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B632C9-698C-4350-93A0-6570A219E941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79657A-092C-4C76-9A7B-D89976A124C3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2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ED190D39-3352-5C30-A54E-CD8642BDF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it-IT" sz="6200"/>
              <a:t>Gossip-based Distance estimation and Failure Detection </a:t>
            </a:r>
            <a:endParaRPr lang="it-IT" sz="6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7B2099-5827-42CF-F8F5-C783D471C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19"/>
            <a:ext cx="7321946" cy="1473539"/>
          </a:xfrm>
        </p:spPr>
        <p:txBody>
          <a:bodyPr>
            <a:normAutofit/>
          </a:bodyPr>
          <a:lstStyle/>
          <a:p>
            <a:endParaRPr lang="it-IT" sz="1400" dirty="0"/>
          </a:p>
          <a:p>
            <a:pPr algn="ctr"/>
            <a:r>
              <a:rPr lang="it-IT" sz="1400" dirty="0"/>
              <a:t>Corso di sistemi distribuiti e cloud computing</a:t>
            </a:r>
          </a:p>
          <a:p>
            <a:pPr algn="ctr"/>
            <a:r>
              <a:rPr lang="it-IT" sz="1400" dirty="0" err="1"/>
              <a:t>A.a</a:t>
            </a:r>
            <a:r>
              <a:rPr lang="it-IT" sz="1400" dirty="0"/>
              <a:t>. 2023/2024</a:t>
            </a:r>
          </a:p>
          <a:p>
            <a:endParaRPr lang="it-IT" sz="1400" dirty="0"/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ED8950E3-915C-62BB-3EF8-2964DC436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31" name="Rectangle 24">
            <a:extLst>
              <a:ext uri="{FF2B5EF4-FFF2-40B4-BE49-F238E27FC236}">
                <a16:creationId xmlns:a16="http://schemas.microsoft.com/office/drawing/2014/main" id="{3F0CE275-BAEC-48E9-B00C-1B635C68F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A22C524A-01E1-4209-AE20-DA64F7CB1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56EC941-1E09-DF9F-4819-05CF94A62688}"/>
              </a:ext>
            </a:extLst>
          </p:cNvPr>
          <p:cNvSpPr txBox="1"/>
          <p:nvPr/>
        </p:nvSpPr>
        <p:spPr>
          <a:xfrm>
            <a:off x="0" y="5929158"/>
            <a:ext cx="253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/>
              <a:t>Prof.ssa </a:t>
            </a:r>
            <a:r>
              <a:rPr lang="it-IT"/>
              <a:t>Valeria Cardellini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069C1DA-7DB0-0A06-B1CF-ADEC2455F868}"/>
              </a:ext>
            </a:extLst>
          </p:cNvPr>
          <p:cNvSpPr txBox="1"/>
          <p:nvPr/>
        </p:nvSpPr>
        <p:spPr>
          <a:xfrm>
            <a:off x="10083734" y="5638992"/>
            <a:ext cx="1986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Luigi Ciuffreda</a:t>
            </a:r>
          </a:p>
          <a:p>
            <a:r>
              <a:rPr lang="it-IT" b="1" dirty="0"/>
              <a:t>Matricola</a:t>
            </a:r>
            <a:r>
              <a:rPr lang="it-IT" dirty="0"/>
              <a:t>:0351898</a:t>
            </a:r>
          </a:p>
        </p:txBody>
      </p:sp>
    </p:spTree>
    <p:extLst>
      <p:ext uri="{BB962C8B-B14F-4D97-AF65-F5344CB8AC3E}">
        <p14:creationId xmlns:p14="http://schemas.microsoft.com/office/powerpoint/2010/main" val="94711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0F3E56-E1D3-928B-71D9-7DCE553F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5070"/>
            <a:ext cx="10058400" cy="1450757"/>
          </a:xfrm>
        </p:spPr>
        <p:txBody>
          <a:bodyPr/>
          <a:lstStyle/>
          <a:p>
            <a:r>
              <a:rPr lang="it-IT" dirty="0"/>
              <a:t>LOGICA DEL SISTEMA: Funzionamento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6C44A2C5-B864-1A89-AAE3-CB33EBC9E751}"/>
              </a:ext>
            </a:extLst>
          </p:cNvPr>
          <p:cNvSpPr/>
          <p:nvPr/>
        </p:nvSpPr>
        <p:spPr>
          <a:xfrm>
            <a:off x="1304494" y="2441430"/>
            <a:ext cx="1222408" cy="10491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Node1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5A1B1D8E-173F-A835-4C44-6503D03CCBF4}"/>
              </a:ext>
            </a:extLst>
          </p:cNvPr>
          <p:cNvSpPr/>
          <p:nvPr/>
        </p:nvSpPr>
        <p:spPr>
          <a:xfrm>
            <a:off x="9933272" y="2492497"/>
            <a:ext cx="1222408" cy="10491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Node2</a:t>
            </a:r>
          </a:p>
        </p:txBody>
      </p:sp>
      <p:cxnSp>
        <p:nvCxnSpPr>
          <p:cNvPr id="7" name="Connettore curvo 6">
            <a:extLst>
              <a:ext uri="{FF2B5EF4-FFF2-40B4-BE49-F238E27FC236}">
                <a16:creationId xmlns:a16="http://schemas.microsoft.com/office/drawing/2014/main" id="{861139CD-6EE4-4791-B4B5-DB3C54DAF208}"/>
              </a:ext>
            </a:extLst>
          </p:cNvPr>
          <p:cNvCxnSpPr>
            <a:stCxn id="4" idx="4"/>
            <a:endCxn id="5" idx="4"/>
          </p:cNvCxnSpPr>
          <p:nvPr/>
        </p:nvCxnSpPr>
        <p:spPr>
          <a:xfrm rot="16200000" flipH="1">
            <a:off x="6204554" y="-798273"/>
            <a:ext cx="51067" cy="8628778"/>
          </a:xfrm>
          <a:prstGeom prst="curvedConnector3">
            <a:avLst>
              <a:gd name="adj1" fmla="val 5476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A7B358-CADF-1DB8-D7A1-619D8A829993}"/>
              </a:ext>
            </a:extLst>
          </p:cNvPr>
          <p:cNvSpPr txBox="1"/>
          <p:nvPr/>
        </p:nvSpPr>
        <p:spPr>
          <a:xfrm>
            <a:off x="5410200" y="3767666"/>
            <a:ext cx="183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sendInfoToNode2</a:t>
            </a:r>
          </a:p>
        </p:txBody>
      </p:sp>
      <p:cxnSp>
        <p:nvCxnSpPr>
          <p:cNvPr id="10" name="Connettore curvo 9">
            <a:extLst>
              <a:ext uri="{FF2B5EF4-FFF2-40B4-BE49-F238E27FC236}">
                <a16:creationId xmlns:a16="http://schemas.microsoft.com/office/drawing/2014/main" id="{52908931-4BE8-5834-2CE4-054037FBDEEE}"/>
              </a:ext>
            </a:extLst>
          </p:cNvPr>
          <p:cNvCxnSpPr>
            <a:stCxn id="5" idx="0"/>
            <a:endCxn id="4" idx="0"/>
          </p:cNvCxnSpPr>
          <p:nvPr/>
        </p:nvCxnSpPr>
        <p:spPr>
          <a:xfrm rot="16200000" flipV="1">
            <a:off x="6204554" y="-1847425"/>
            <a:ext cx="51067" cy="8628778"/>
          </a:xfrm>
          <a:prstGeom prst="curvedConnector3">
            <a:avLst>
              <a:gd name="adj1" fmla="val 5476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39E4C23-2CE0-23D2-F970-D3AC9A7DE11B}"/>
              </a:ext>
            </a:extLst>
          </p:cNvPr>
          <p:cNvSpPr txBox="1"/>
          <p:nvPr/>
        </p:nvSpPr>
        <p:spPr>
          <a:xfrm>
            <a:off x="5410200" y="1875537"/>
            <a:ext cx="183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sendInfoToNode1</a:t>
            </a:r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6C839CB1-461A-CB31-AC20-2928FAD89617}"/>
              </a:ext>
            </a:extLst>
          </p:cNvPr>
          <p:cNvCxnSpPr>
            <a:stCxn id="4" idx="1"/>
            <a:endCxn id="4" idx="3"/>
          </p:cNvCxnSpPr>
          <p:nvPr/>
        </p:nvCxnSpPr>
        <p:spPr>
          <a:xfrm rot="16200000" flipH="1">
            <a:off x="1112580" y="2966006"/>
            <a:ext cx="741863" cy="12700"/>
          </a:xfrm>
          <a:prstGeom prst="curvedConnector5">
            <a:avLst>
              <a:gd name="adj1" fmla="val -30814"/>
              <a:gd name="adj2" fmla="val -5073764"/>
              <a:gd name="adj3" fmla="val 130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E6565E1-2DC3-C543-322E-5643B7BBFEF9}"/>
              </a:ext>
            </a:extLst>
          </p:cNvPr>
          <p:cNvSpPr txBox="1"/>
          <p:nvPr/>
        </p:nvSpPr>
        <p:spPr>
          <a:xfrm>
            <a:off x="73449" y="2051971"/>
            <a:ext cx="14164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/>
              <a:t>updateCoordinate</a:t>
            </a:r>
            <a:endParaRPr lang="it-IT" sz="1300" dirty="0"/>
          </a:p>
        </p:txBody>
      </p: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BDEB3C82-5DB5-F4B4-6A3F-319C3D7B7842}"/>
              </a:ext>
            </a:extLst>
          </p:cNvPr>
          <p:cNvCxnSpPr>
            <a:stCxn id="5" idx="5"/>
            <a:endCxn id="5" idx="7"/>
          </p:cNvCxnSpPr>
          <p:nvPr/>
        </p:nvCxnSpPr>
        <p:spPr>
          <a:xfrm rot="5400000" flipH="1">
            <a:off x="10605730" y="3017074"/>
            <a:ext cx="741863" cy="12700"/>
          </a:xfrm>
          <a:prstGeom prst="curvedConnector5">
            <a:avLst>
              <a:gd name="adj1" fmla="val -30814"/>
              <a:gd name="adj2" fmla="val -4590425"/>
              <a:gd name="adj3" fmla="val 130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B976C29-3968-E341-8ACC-9B2F299C6FB6}"/>
              </a:ext>
            </a:extLst>
          </p:cNvPr>
          <p:cNvSpPr txBox="1"/>
          <p:nvPr/>
        </p:nvSpPr>
        <p:spPr>
          <a:xfrm>
            <a:off x="10424282" y="1915718"/>
            <a:ext cx="1488261" cy="299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300" dirty="0" err="1"/>
              <a:t>updateCoordinate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403644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8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2FE0F8-44ED-E27E-DC70-B509A947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 DEL SISTEMA: </a:t>
            </a:r>
            <a:r>
              <a:rPr lang="en-US" dirty="0" err="1"/>
              <a:t>Algoritmo</a:t>
            </a:r>
            <a:r>
              <a:rPr lang="en-US" dirty="0"/>
              <a:t> di Vivaldi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C341873-469E-A209-85B6-09A9244B4F7C}"/>
              </a:ext>
            </a:extLst>
          </p:cNvPr>
          <p:cNvSpPr txBox="1"/>
          <p:nvPr/>
        </p:nvSpPr>
        <p:spPr>
          <a:xfrm>
            <a:off x="1193532" y="2094034"/>
            <a:ext cx="6454987" cy="27623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L'algoritmo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Vivaldi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modella i nodi della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rete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come punti collegati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 molle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 Ogni molla rappresenta la connessione tra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due nodi, con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la lunghezza a riposo che corrisponde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 RTT (Round Trip Time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) stimato. Le deformazioni della molla indicano la differenza tra RTT stimato e reale. L'obiettivo è ridurre l'errore di stima, spostando i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verso posizioni che minimizzano la tensione nelle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molle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, seguendo la Legge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 Hook.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 questo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, i nodi si avvicinano progressivamente ai valori di latenza reali.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magine 3" descr="Immagine che contiene cerchio, linea&#10;&#10;Descrizione generata automaticamente">
            <a:extLst>
              <a:ext uri="{FF2B5EF4-FFF2-40B4-BE49-F238E27FC236}">
                <a16:creationId xmlns:a16="http://schemas.microsoft.com/office/drawing/2014/main" id="{12E1927E-C538-43D5-319A-5117D7075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70" y="2913587"/>
            <a:ext cx="3135109" cy="14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8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0F3E56-E1D3-928B-71D9-7DCE553F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LOGICA DEL SISTEMA: Gossiping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954358-9406-B413-E112-31484380610F}"/>
              </a:ext>
            </a:extLst>
          </p:cNvPr>
          <p:cNvSpPr txBox="1"/>
          <p:nvPr/>
        </p:nvSpPr>
        <p:spPr>
          <a:xfrm>
            <a:off x="1193532" y="2084269"/>
            <a:ext cx="645498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gossiping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è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meccanismo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comunicazione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decentralizzato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cui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scambiano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informazioni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altri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selezionati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casualmente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Ogni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seleziona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cui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effettuare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scambio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 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informazioni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vengono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propagate in modo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progressivo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attraverso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rete.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Nel nostro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ogni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contatta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periodicamente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altro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selezionato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casualmente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aggiornare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proprie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coordinate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sull'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algoritmo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Vivaldi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Questo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approccio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permette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adattarsi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dinamicamente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variazioni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nella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rete,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migliorando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l'accuratezza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stime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latenza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senza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sovraccaricare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misurazioni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dirette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continue.</a:t>
            </a:r>
          </a:p>
        </p:txBody>
      </p:sp>
      <p:pic>
        <p:nvPicPr>
          <p:cNvPr id="8" name="Graphic 7" descr="Rete">
            <a:extLst>
              <a:ext uri="{FF2B5EF4-FFF2-40B4-BE49-F238E27FC236}">
                <a16:creationId xmlns:a16="http://schemas.microsoft.com/office/drawing/2014/main" id="{A07FB0F7-B746-2D45-6C78-8D0FF1B8D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36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0F3E56-E1D3-928B-71D9-7DCE553F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LOGICA DEL SISTEMA: Latenza di rete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56B5D4B-6F8A-3BF5-DF01-F257BD66FC4C}"/>
              </a:ext>
            </a:extLst>
          </p:cNvPr>
          <p:cNvSpPr txBox="1"/>
          <p:nvPr/>
        </p:nvSpPr>
        <p:spPr>
          <a:xfrm>
            <a:off x="1193532" y="2125381"/>
            <a:ext cx="6454987" cy="29430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latenza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rete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viene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emulata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attraverso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funzione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simulateNetworkDelay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introduce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ritardi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codice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mediante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pause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artificiali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(sleep). Questa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funzione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genera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ritardi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casuali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basati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distribuzione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normale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replicando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l'effetto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rete con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condizioni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latenza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variabili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L'obiettivo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principale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questa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simulazione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è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verificare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resilienza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presenza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latenza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osservando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come le coordinate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adattano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dinamicamente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cambiamenti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simulati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nella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rete.</a:t>
            </a:r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FB3D2263-F6C4-1FB5-66A2-45BEC18F8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39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4E2F53-7016-2F11-54F1-218EFE34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TOLLERANZA AI GUASTI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590B8930-3FCE-C473-839F-0436C8D1A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532" y="1845734"/>
            <a:ext cx="6358734" cy="40233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</a:pPr>
            <a:endParaRPr kumimoji="0" lang="en-US" altLang="it-IT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</a:pPr>
            <a:r>
              <a:rPr lang="it-IT" dirty="0"/>
              <a:t>Il sistema garantisce la tolleranza ai guasti attraverso un monitoraggio attivo dei nodi eseguito dal registro centrale. Ogni nodo </a:t>
            </a:r>
            <a:r>
              <a:rPr lang="it-IT" b="1" dirty="0"/>
              <a:t>riceve</a:t>
            </a:r>
            <a:r>
              <a:rPr lang="it-IT" dirty="0"/>
              <a:t> </a:t>
            </a:r>
            <a:r>
              <a:rPr lang="it-IT" dirty="0" err="1"/>
              <a:t>ping</a:t>
            </a:r>
            <a:r>
              <a:rPr lang="it-IT" dirty="0"/>
              <a:t> periodici dal registro per verificare la sua attività. Se un nodo non risponde entro il tempo previsto, il registro lo </a:t>
            </a:r>
            <a:r>
              <a:rPr lang="it-IT" b="1" dirty="0"/>
              <a:t>rimuove</a:t>
            </a:r>
            <a:r>
              <a:rPr lang="it-IT" dirty="0"/>
              <a:t> automaticamente, prevenendo potenziali problemi di rete e mantenendo la stabilità complessiva del sistema.</a:t>
            </a:r>
            <a:endParaRPr kumimoji="0" lang="en-US" altLang="it-IT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12" name="Graphic 11" descr="Head with Gears">
            <a:extLst>
              <a:ext uri="{FF2B5EF4-FFF2-40B4-BE49-F238E27FC236}">
                <a16:creationId xmlns:a16="http://schemas.microsoft.com/office/drawing/2014/main" id="{9341D44C-8DF2-B2E0-92BE-062FF341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09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3124D40-3C9E-8D81-DFC6-492EEF21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CONCLUSIONI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52697-3E9F-4A1B-7236-CF385AFB0C05}"/>
              </a:ext>
            </a:extLst>
          </p:cNvPr>
          <p:cNvSpPr txBox="1"/>
          <p:nvPr/>
        </p:nvSpPr>
        <p:spPr>
          <a:xfrm>
            <a:off x="1193532" y="2023915"/>
            <a:ext cx="645498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Sebbene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il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sistema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abbia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dimostrato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buon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livello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efficienza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vi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sono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alcuni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limiti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legati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all'architettura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adottata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alle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tecnologie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utilizzate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Point of Failure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ll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registro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centralizzato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rappresenta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punto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critico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se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fallisce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nodi non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sono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più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grado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comunicare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né di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aggiornare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loro coordinate.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Collo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sz="1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Bottiglia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Con un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aumento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numero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nodi, il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registro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potrebbe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diventare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collo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bottiglia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 le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comunicazioni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rallentando la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propagazione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delle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informazioni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Precisione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delle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Coordinate: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L'algoritmo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Vivaldi,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essendo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efficace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stimare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latenze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può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garantire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precisione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ottimale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reti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elevate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variazioni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latenza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Scalabilità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Limitata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necessità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aggiornamenti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frequenti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delle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coordinate e di ping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potrebbe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ridurre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scalabilità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sistema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reti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grandi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dimensioni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27" name="Graphic 26" descr="Portatile sicuro">
            <a:extLst>
              <a:ext uri="{FF2B5EF4-FFF2-40B4-BE49-F238E27FC236}">
                <a16:creationId xmlns:a16="http://schemas.microsoft.com/office/drawing/2014/main" id="{C48A1DDE-4F6F-098F-E1BE-77A366B42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108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B874D7D-8BB3-074D-B6F4-7ECF0DC3324B}"/>
              </a:ext>
            </a:extLst>
          </p:cNvPr>
          <p:cNvSpPr txBox="1"/>
          <p:nvPr/>
        </p:nvSpPr>
        <p:spPr>
          <a:xfrm>
            <a:off x="3836504" y="758952"/>
            <a:ext cx="7319175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Grazie Dell’attenzione!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3C354C0-ACE8-1D1E-00D2-F0E746D1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F0CE275-BAEC-48E9-B00C-1B635C68F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2C524A-01E1-4209-AE20-DA64F7CB1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44EB8F1-81C5-68E7-9074-3D7888545D98}"/>
              </a:ext>
            </a:extLst>
          </p:cNvPr>
          <p:cNvSpPr txBox="1"/>
          <p:nvPr/>
        </p:nvSpPr>
        <p:spPr>
          <a:xfrm>
            <a:off x="1097279" y="1845734"/>
            <a:ext cx="645498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Obiettivi Del Progetto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Componenti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Tecnologie Utilizzate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Logica Del Sistema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Tolleranza Ai Guasti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Conclusioni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Graphic 5" descr="Docente">
            <a:extLst>
              <a:ext uri="{FF2B5EF4-FFF2-40B4-BE49-F238E27FC236}">
                <a16:creationId xmlns:a16="http://schemas.microsoft.com/office/drawing/2014/main" id="{49C71133-A958-4023-545B-FBC0C853A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DD984D-4BB8-4E37-93F2-1F3D6DABF434}"/>
              </a:ext>
            </a:extLst>
          </p:cNvPr>
          <p:cNvSpPr txBox="1"/>
          <p:nvPr/>
        </p:nvSpPr>
        <p:spPr>
          <a:xfrm>
            <a:off x="1097279" y="906848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latin typeface="+mj-lt"/>
              </a:rPr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40616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FEB1A-21E2-EFDA-381A-6D235C64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7489"/>
            <a:ext cx="10058400" cy="1450757"/>
          </a:xfrm>
        </p:spPr>
        <p:txBody>
          <a:bodyPr/>
          <a:lstStyle/>
          <a:p>
            <a:r>
              <a:rPr lang="it-IT" dirty="0"/>
              <a:t>OBIETTIVI DEL PROGETTO</a:t>
            </a:r>
          </a:p>
        </p:txBody>
      </p:sp>
      <p:graphicFrame>
        <p:nvGraphicFramePr>
          <p:cNvPr id="26" name="CasellaDiTesto 2">
            <a:extLst>
              <a:ext uri="{FF2B5EF4-FFF2-40B4-BE49-F238E27FC236}">
                <a16:creationId xmlns:a16="http://schemas.microsoft.com/office/drawing/2014/main" id="{52F80F9B-1B44-5B7F-09CC-3C56ABC43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391229"/>
              </p:ext>
            </p:extLst>
          </p:nvPr>
        </p:nvGraphicFramePr>
        <p:xfrm>
          <a:off x="1097280" y="2348394"/>
          <a:ext cx="9570666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71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AF7BF-E630-5EF9-D3F7-93185F44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9C7441-58F2-ABDE-DEE9-61ACABBC12AC}"/>
              </a:ext>
            </a:extLst>
          </p:cNvPr>
          <p:cNvSpPr txBox="1"/>
          <p:nvPr/>
        </p:nvSpPr>
        <p:spPr>
          <a:xfrm>
            <a:off x="1174282" y="1971256"/>
            <a:ext cx="4622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NODO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Ogni nodo si registra presso il registro e comunica con altri nodi utilizzando il meccanismo di gossiping.</a:t>
            </a:r>
            <a:endParaRPr lang="it-IT" sz="1600" b="1" dirty="0"/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Aggiorna le sue coordinate nel sistema virtuale in base alle latenze calcolate con l'algoritmo Vivaldi e invia le sue informazioni aggiornate al registro.</a:t>
            </a:r>
            <a:endParaRPr lang="it-IT" sz="1600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8639806-9F46-4FDA-3E62-BA5F4452749D}"/>
              </a:ext>
            </a:extLst>
          </p:cNvPr>
          <p:cNvSpPr txBox="1"/>
          <p:nvPr/>
        </p:nvSpPr>
        <p:spPr>
          <a:xfrm>
            <a:off x="6446253" y="1939913"/>
            <a:ext cx="4622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REGISTRY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Mantiene un elenco di tutti i nodi attivi e le loro coordinate nella rete.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Verifica l'attività dei nodi attraverso </a:t>
            </a:r>
            <a:r>
              <a:rPr lang="it-IT" sz="1600" b="1" dirty="0" err="1"/>
              <a:t>ping</a:t>
            </a:r>
            <a:r>
              <a:rPr lang="it-IT" sz="1600" dirty="0"/>
              <a:t> regolari e rimuove quelli inattivi.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Gestisce la registrazione e l'aggiornamento dei nodi, fornendo a ogni nodo le informazioni necessarie sugli altri nodi attivi.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47D13CC-4DB8-88C2-C11E-E0691760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473" y="4369025"/>
            <a:ext cx="1096360" cy="1429869"/>
          </a:xfrm>
          <a:prstGeom prst="rect">
            <a:avLst/>
          </a:prstGeom>
        </p:spPr>
      </p:pic>
      <p:pic>
        <p:nvPicPr>
          <p:cNvPr id="10" name="Immagine 9" descr="Immagine che contiene scatola, contenitore, design, blu&#10;&#10;Descrizione generata automaticamente">
            <a:extLst>
              <a:ext uri="{FF2B5EF4-FFF2-40B4-BE49-F238E27FC236}">
                <a16:creationId xmlns:a16="http://schemas.microsoft.com/office/drawing/2014/main" id="{6D5FDDE3-87AF-ABF1-87F4-AE9C693167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2" t="21852" r="25303" b="17963"/>
          <a:stretch/>
        </p:blipFill>
        <p:spPr>
          <a:xfrm>
            <a:off x="2274303" y="4340570"/>
            <a:ext cx="2095500" cy="145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CDCB5-1D42-AF0A-E395-C1736838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TECNOLOGIE UTILIZZATE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E08B0B3-B7D7-EF8B-AF0E-6C7C8FE19398}"/>
              </a:ext>
            </a:extLst>
          </p:cNvPr>
          <p:cNvSpPr txBox="1"/>
          <p:nvPr/>
        </p:nvSpPr>
        <p:spPr>
          <a:xfrm>
            <a:off x="1097280" y="1938225"/>
            <a:ext cx="609817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b="1" dirty="0"/>
              <a:t>GO</a:t>
            </a:r>
            <a:r>
              <a:rPr lang="it-IT" sz="1600" dirty="0"/>
              <a:t>: Linguaggio di programmazione open-source scelto per la sua semplicità ed efficienza nella gestione della concorrenza e delle comunicazioni di rete distribuite.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b="1" dirty="0"/>
              <a:t>DOCKER</a:t>
            </a:r>
            <a:r>
              <a:rPr lang="it-IT" sz="1600" b="1" dirty="0"/>
              <a:t> </a:t>
            </a:r>
            <a:r>
              <a:rPr lang="it-IT" sz="1600" dirty="0"/>
              <a:t>: Utilizzato per containerizzare il registro e i nodi, garantendo ambienti di esecuzione isolati e coerenti attraverso diverse piattaforme.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b="1" dirty="0"/>
              <a:t>DOCKER COMPOSE</a:t>
            </a:r>
            <a:r>
              <a:rPr lang="it-IT" sz="1600" b="1" dirty="0"/>
              <a:t> </a:t>
            </a:r>
            <a:r>
              <a:rPr lang="it-IT" sz="1600" dirty="0"/>
              <a:t>: Utilizzato per containerizzare il registro e i nodi, garantendo ambienti di esecuzione isolati e coerenti attraverso diverse piattaforme.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b="1" dirty="0"/>
              <a:t>AMAZON EC2 </a:t>
            </a:r>
            <a:r>
              <a:rPr lang="it-IT" sz="1600" dirty="0"/>
              <a:t>: Servizio cloud di AWS usato per eseguire i container su istanze virtuali, permettendo al sistema di scalare in un'infrastruttura distribuita.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b="1" dirty="0"/>
              <a:t>VIVALDI ALGORITHM</a:t>
            </a:r>
            <a:r>
              <a:rPr lang="it-IT" sz="1600" dirty="0"/>
              <a:t>: Algoritmo decentralizzato utilizzato per stimare le latenze tra i nodi senza misurazioni dirette, migliorando le previsioni di distanza nella rete.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 descr="Immagine che contiene clipart, disegno, illustrazione, cartone animato&#10;&#10;Descrizione generata automaticamente">
            <a:extLst>
              <a:ext uri="{FF2B5EF4-FFF2-40B4-BE49-F238E27FC236}">
                <a16:creationId xmlns:a16="http://schemas.microsoft.com/office/drawing/2014/main" id="{58C9936E-403E-6009-D7F7-67B798F1E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467" y="4015234"/>
            <a:ext cx="1270800" cy="1270800"/>
          </a:xfrm>
          <a:prstGeom prst="rect">
            <a:avLst/>
          </a:prstGeom>
        </p:spPr>
      </p:pic>
      <p:pic>
        <p:nvPicPr>
          <p:cNvPr id="7" name="Immagine 6" descr="Immagine che contiene clipart, schizzo, disegno, illustrazione&#10;&#10;Descrizione generata automaticamente">
            <a:extLst>
              <a:ext uri="{FF2B5EF4-FFF2-40B4-BE49-F238E27FC236}">
                <a16:creationId xmlns:a16="http://schemas.microsoft.com/office/drawing/2014/main" id="{BE01CBEC-EEF8-907C-167C-21E067064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95" y="4092575"/>
            <a:ext cx="1164308" cy="1267200"/>
          </a:xfrm>
          <a:prstGeom prst="rect">
            <a:avLst/>
          </a:prstGeom>
        </p:spPr>
      </p:pic>
      <p:pic>
        <p:nvPicPr>
          <p:cNvPr id="9" name="Immagine 8" descr="Immagine che contiene simbolo, logo, Carattere, Elementi grafici&#10;&#10;Descrizione generata automaticamente">
            <a:extLst>
              <a:ext uri="{FF2B5EF4-FFF2-40B4-BE49-F238E27FC236}">
                <a16:creationId xmlns:a16="http://schemas.microsoft.com/office/drawing/2014/main" id="{CF9A0BAC-794B-876F-FA7F-DFA2BC527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349" y="2361558"/>
            <a:ext cx="1904400" cy="1267292"/>
          </a:xfrm>
          <a:prstGeom prst="rect">
            <a:avLst/>
          </a:prstGeom>
        </p:spPr>
      </p:pic>
      <p:pic>
        <p:nvPicPr>
          <p:cNvPr id="13" name="Immagine 12" descr="Immagine che contiene marrone, arancione, design&#10;&#10;Descrizione generata automaticamente">
            <a:extLst>
              <a:ext uri="{FF2B5EF4-FFF2-40B4-BE49-F238E27FC236}">
                <a16:creationId xmlns:a16="http://schemas.microsoft.com/office/drawing/2014/main" id="{D48B41A8-BA53-4E52-7A6A-51F9E93625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570" y="2361650"/>
            <a:ext cx="1046594" cy="1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6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0F3E56-E1D3-928B-71D9-7DCE553F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5070"/>
            <a:ext cx="10058400" cy="1450757"/>
          </a:xfrm>
        </p:spPr>
        <p:txBody>
          <a:bodyPr/>
          <a:lstStyle/>
          <a:p>
            <a:r>
              <a:rPr lang="it-IT" dirty="0"/>
              <a:t>LOGICA DEL SISTEMA: Funzionamento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B249258-C123-8C32-4D45-539C41A23787}"/>
              </a:ext>
            </a:extLst>
          </p:cNvPr>
          <p:cNvSpPr/>
          <p:nvPr/>
        </p:nvSpPr>
        <p:spPr>
          <a:xfrm>
            <a:off x="4843864" y="2978325"/>
            <a:ext cx="2428693" cy="1246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Registry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6C44A2C5-B864-1A89-AAE3-CB33EBC9E751}"/>
              </a:ext>
            </a:extLst>
          </p:cNvPr>
          <p:cNvSpPr/>
          <p:nvPr/>
        </p:nvSpPr>
        <p:spPr>
          <a:xfrm>
            <a:off x="1227399" y="2447465"/>
            <a:ext cx="1222408" cy="10491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Node1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5A1B1D8E-173F-A835-4C44-6503D03CCBF4}"/>
              </a:ext>
            </a:extLst>
          </p:cNvPr>
          <p:cNvSpPr/>
          <p:nvPr/>
        </p:nvSpPr>
        <p:spPr>
          <a:xfrm>
            <a:off x="9933272" y="2552443"/>
            <a:ext cx="1222408" cy="10491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Node2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251B5D69-C9F0-E03D-A852-AD7448A5C1A5}"/>
              </a:ext>
            </a:extLst>
          </p:cNvPr>
          <p:cNvSpPr/>
          <p:nvPr/>
        </p:nvSpPr>
        <p:spPr>
          <a:xfrm>
            <a:off x="5447006" y="5258343"/>
            <a:ext cx="1222408" cy="10491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Node3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EC6C024-FD5C-EA51-30A0-8AE0A34D9F33}"/>
              </a:ext>
            </a:extLst>
          </p:cNvPr>
          <p:cNvSpPr txBox="1"/>
          <p:nvPr/>
        </p:nvSpPr>
        <p:spPr>
          <a:xfrm rot="294858">
            <a:off x="3169559" y="3231074"/>
            <a:ext cx="116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Registrazione</a:t>
            </a:r>
          </a:p>
        </p:txBody>
      </p:sp>
      <p:cxnSp>
        <p:nvCxnSpPr>
          <p:cNvPr id="46" name="Connettore 2 45" descr="Registrazione&#10;">
            <a:extLst>
              <a:ext uri="{FF2B5EF4-FFF2-40B4-BE49-F238E27FC236}">
                <a16:creationId xmlns:a16="http://schemas.microsoft.com/office/drawing/2014/main" id="{1B337781-845E-A817-7B8D-82C727688F20}"/>
              </a:ext>
            </a:extLst>
          </p:cNvPr>
          <p:cNvCxnSpPr>
            <a:cxnSpLocks/>
            <a:stCxn id="4" idx="5"/>
            <a:endCxn id="3" idx="1"/>
          </p:cNvCxnSpPr>
          <p:nvPr/>
        </p:nvCxnSpPr>
        <p:spPr>
          <a:xfrm>
            <a:off x="2270789" y="3342973"/>
            <a:ext cx="2573075" cy="25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BD2DB37F-3F42-E033-ACD9-F110D0A03011}"/>
              </a:ext>
            </a:extLst>
          </p:cNvPr>
          <p:cNvCxnSpPr>
            <a:stCxn id="5" idx="3"/>
            <a:endCxn id="3" idx="3"/>
          </p:cNvCxnSpPr>
          <p:nvPr/>
        </p:nvCxnSpPr>
        <p:spPr>
          <a:xfrm flipH="1">
            <a:off x="7272557" y="3447951"/>
            <a:ext cx="2839733" cy="15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7366FA14-BCC6-71AD-6951-56441ACC5305}"/>
              </a:ext>
            </a:extLst>
          </p:cNvPr>
          <p:cNvSpPr txBox="1"/>
          <p:nvPr/>
        </p:nvSpPr>
        <p:spPr>
          <a:xfrm rot="21373757">
            <a:off x="8300021" y="3250537"/>
            <a:ext cx="1056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Registrazione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4E593C1-8EAD-BF5F-5AE6-E92541E0A76A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6058210" y="4224867"/>
            <a:ext cx="1" cy="103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83B2AED-9E02-37D7-3F45-7454D5ED41B3}"/>
              </a:ext>
            </a:extLst>
          </p:cNvPr>
          <p:cNvSpPr txBox="1"/>
          <p:nvPr/>
        </p:nvSpPr>
        <p:spPr>
          <a:xfrm>
            <a:off x="6058210" y="4611779"/>
            <a:ext cx="116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Registrazione</a:t>
            </a:r>
          </a:p>
        </p:txBody>
      </p:sp>
    </p:spTree>
    <p:extLst>
      <p:ext uri="{BB962C8B-B14F-4D97-AF65-F5344CB8AC3E}">
        <p14:creationId xmlns:p14="http://schemas.microsoft.com/office/powerpoint/2010/main" val="31466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8" grpId="0"/>
      <p:bldP spid="50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0F3E56-E1D3-928B-71D9-7DCE553F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5070"/>
            <a:ext cx="10058400" cy="1450757"/>
          </a:xfrm>
        </p:spPr>
        <p:txBody>
          <a:bodyPr/>
          <a:lstStyle/>
          <a:p>
            <a:r>
              <a:rPr lang="it-IT" dirty="0"/>
              <a:t>LOGICA DEL SISTEMA: Funzionamento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B249258-C123-8C32-4D45-539C41A23787}"/>
              </a:ext>
            </a:extLst>
          </p:cNvPr>
          <p:cNvSpPr/>
          <p:nvPr/>
        </p:nvSpPr>
        <p:spPr>
          <a:xfrm>
            <a:off x="4881653" y="2959618"/>
            <a:ext cx="2428693" cy="1246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Registry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6C44A2C5-B864-1A89-AAE3-CB33EBC9E751}"/>
              </a:ext>
            </a:extLst>
          </p:cNvPr>
          <p:cNvSpPr/>
          <p:nvPr/>
        </p:nvSpPr>
        <p:spPr>
          <a:xfrm>
            <a:off x="1206526" y="2435042"/>
            <a:ext cx="1222408" cy="10491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Node1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5A1B1D8E-173F-A835-4C44-6503D03CCBF4}"/>
              </a:ext>
            </a:extLst>
          </p:cNvPr>
          <p:cNvSpPr/>
          <p:nvPr/>
        </p:nvSpPr>
        <p:spPr>
          <a:xfrm>
            <a:off x="9933272" y="2492497"/>
            <a:ext cx="1222408" cy="10491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Node2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251B5D69-C9F0-E03D-A852-AD7448A5C1A5}"/>
              </a:ext>
            </a:extLst>
          </p:cNvPr>
          <p:cNvSpPr/>
          <p:nvPr/>
        </p:nvSpPr>
        <p:spPr>
          <a:xfrm>
            <a:off x="5484795" y="5252872"/>
            <a:ext cx="1222408" cy="10491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Node3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EC6C024-FD5C-EA51-30A0-8AE0A34D9F33}"/>
              </a:ext>
            </a:extLst>
          </p:cNvPr>
          <p:cNvSpPr txBox="1"/>
          <p:nvPr/>
        </p:nvSpPr>
        <p:spPr>
          <a:xfrm rot="255543">
            <a:off x="3138548" y="3181114"/>
            <a:ext cx="116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Registrazione</a:t>
            </a:r>
          </a:p>
        </p:txBody>
      </p:sp>
      <p:cxnSp>
        <p:nvCxnSpPr>
          <p:cNvPr id="46" name="Connettore 2 45" descr="Registrazione&#10;">
            <a:extLst>
              <a:ext uri="{FF2B5EF4-FFF2-40B4-BE49-F238E27FC236}">
                <a16:creationId xmlns:a16="http://schemas.microsoft.com/office/drawing/2014/main" id="{1B337781-845E-A817-7B8D-82C727688F20}"/>
              </a:ext>
            </a:extLst>
          </p:cNvPr>
          <p:cNvCxnSpPr>
            <a:cxnSpLocks/>
            <a:stCxn id="4" idx="5"/>
            <a:endCxn id="3" idx="1"/>
          </p:cNvCxnSpPr>
          <p:nvPr/>
        </p:nvCxnSpPr>
        <p:spPr>
          <a:xfrm>
            <a:off x="2249916" y="3330550"/>
            <a:ext cx="2631737" cy="25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BD2DB37F-3F42-E033-ACD9-F110D0A03011}"/>
              </a:ext>
            </a:extLst>
          </p:cNvPr>
          <p:cNvCxnSpPr>
            <a:stCxn id="5" idx="3"/>
            <a:endCxn id="3" idx="3"/>
          </p:cNvCxnSpPr>
          <p:nvPr/>
        </p:nvCxnSpPr>
        <p:spPr>
          <a:xfrm flipH="1">
            <a:off x="7310346" y="3388005"/>
            <a:ext cx="2801944" cy="19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7366FA14-BCC6-71AD-6951-56441ACC5305}"/>
              </a:ext>
            </a:extLst>
          </p:cNvPr>
          <p:cNvSpPr txBox="1"/>
          <p:nvPr/>
        </p:nvSpPr>
        <p:spPr>
          <a:xfrm rot="21429348">
            <a:off x="8309017" y="3186848"/>
            <a:ext cx="116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Registrazione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4E593C1-8EAD-BF5F-5AE6-E92541E0A76A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6095999" y="4206160"/>
            <a:ext cx="1" cy="104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83B2AED-9E02-37D7-3F45-7454D5ED41B3}"/>
              </a:ext>
            </a:extLst>
          </p:cNvPr>
          <p:cNvSpPr txBox="1"/>
          <p:nvPr/>
        </p:nvSpPr>
        <p:spPr>
          <a:xfrm>
            <a:off x="6148618" y="4638854"/>
            <a:ext cx="116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Registrazione</a:t>
            </a:r>
          </a:p>
        </p:txBody>
      </p:sp>
    </p:spTree>
    <p:extLst>
      <p:ext uri="{BB962C8B-B14F-4D97-AF65-F5344CB8AC3E}">
        <p14:creationId xmlns:p14="http://schemas.microsoft.com/office/powerpoint/2010/main" val="62531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0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0F3E56-E1D3-928B-71D9-7DCE553F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5070"/>
            <a:ext cx="10058400" cy="1450757"/>
          </a:xfrm>
        </p:spPr>
        <p:txBody>
          <a:bodyPr/>
          <a:lstStyle/>
          <a:p>
            <a:r>
              <a:rPr lang="it-IT" dirty="0"/>
              <a:t>LOGICA DEL SISTEMA: Funzionamento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B249258-C123-8C32-4D45-539C41A23787}"/>
              </a:ext>
            </a:extLst>
          </p:cNvPr>
          <p:cNvSpPr/>
          <p:nvPr/>
        </p:nvSpPr>
        <p:spPr>
          <a:xfrm>
            <a:off x="4881653" y="2952418"/>
            <a:ext cx="2428693" cy="1246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Registry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6C44A2C5-B864-1A89-AAE3-CB33EBC9E751}"/>
              </a:ext>
            </a:extLst>
          </p:cNvPr>
          <p:cNvSpPr/>
          <p:nvPr/>
        </p:nvSpPr>
        <p:spPr>
          <a:xfrm>
            <a:off x="1304494" y="2441430"/>
            <a:ext cx="1222408" cy="10491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Node1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5A1B1D8E-173F-A835-4C44-6503D03CCBF4}"/>
              </a:ext>
            </a:extLst>
          </p:cNvPr>
          <p:cNvSpPr/>
          <p:nvPr/>
        </p:nvSpPr>
        <p:spPr>
          <a:xfrm>
            <a:off x="9933272" y="2492497"/>
            <a:ext cx="1222408" cy="10491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Node2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251B5D69-C9F0-E03D-A852-AD7448A5C1A5}"/>
              </a:ext>
            </a:extLst>
          </p:cNvPr>
          <p:cNvSpPr/>
          <p:nvPr/>
        </p:nvSpPr>
        <p:spPr>
          <a:xfrm>
            <a:off x="5484794" y="5259975"/>
            <a:ext cx="1222408" cy="10491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Node3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164518F-46EE-E398-D164-F28B00AD9402}"/>
              </a:ext>
            </a:extLst>
          </p:cNvPr>
          <p:cNvCxnSpPr>
            <a:stCxn id="3" idx="1"/>
            <a:endCxn id="4" idx="5"/>
          </p:cNvCxnSpPr>
          <p:nvPr/>
        </p:nvCxnSpPr>
        <p:spPr>
          <a:xfrm flipH="1" flipV="1">
            <a:off x="2347884" y="3336938"/>
            <a:ext cx="2533769" cy="2387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0ABB8A6-152C-ED59-CAA1-94F6D566E8CA}"/>
              </a:ext>
            </a:extLst>
          </p:cNvPr>
          <p:cNvSpPr txBox="1"/>
          <p:nvPr/>
        </p:nvSpPr>
        <p:spPr>
          <a:xfrm>
            <a:off x="3022600" y="308186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Ping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395EF692-6C18-45DE-2165-36059371E735}"/>
              </a:ext>
            </a:extLst>
          </p:cNvPr>
          <p:cNvCxnSpPr>
            <a:stCxn id="5" idx="3"/>
            <a:endCxn id="3" idx="3"/>
          </p:cNvCxnSpPr>
          <p:nvPr/>
        </p:nvCxnSpPr>
        <p:spPr>
          <a:xfrm flipH="1">
            <a:off x="7310346" y="3388005"/>
            <a:ext cx="2801944" cy="187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7A6F8C6-88D1-FEA6-1F15-DD64E750EE2C}"/>
              </a:ext>
            </a:extLst>
          </p:cNvPr>
          <p:cNvSpPr txBox="1"/>
          <p:nvPr/>
        </p:nvSpPr>
        <p:spPr>
          <a:xfrm>
            <a:off x="8302862" y="3076121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645A696-F23F-BE29-7D65-8164541E984E}"/>
              </a:ext>
            </a:extLst>
          </p:cNvPr>
          <p:cNvSpPr txBox="1"/>
          <p:nvPr/>
        </p:nvSpPr>
        <p:spPr>
          <a:xfrm>
            <a:off x="6018392" y="4588934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Ping</a:t>
            </a:r>
          </a:p>
        </p:txBody>
      </p:sp>
      <p:sp>
        <p:nvSpPr>
          <p:cNvPr id="16" name="Segno di moltiplicazione 15">
            <a:extLst>
              <a:ext uri="{FF2B5EF4-FFF2-40B4-BE49-F238E27FC236}">
                <a16:creationId xmlns:a16="http://schemas.microsoft.com/office/drawing/2014/main" id="{DFCBCA09-9C33-103D-69B6-D4F933C9E53E}"/>
              </a:ext>
            </a:extLst>
          </p:cNvPr>
          <p:cNvSpPr/>
          <p:nvPr/>
        </p:nvSpPr>
        <p:spPr>
          <a:xfrm>
            <a:off x="4969932" y="4954263"/>
            <a:ext cx="2252133" cy="160866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B2BA6BF-B5E8-599A-2C51-212AC227BBA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6095998" y="4198960"/>
            <a:ext cx="2" cy="106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0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0F3E56-E1D3-928B-71D9-7DCE553F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5070"/>
            <a:ext cx="10058400" cy="1450757"/>
          </a:xfrm>
        </p:spPr>
        <p:txBody>
          <a:bodyPr/>
          <a:lstStyle/>
          <a:p>
            <a:r>
              <a:rPr lang="it-IT" dirty="0"/>
              <a:t>LOGICA DEL SISTEMA: Funzionamento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B249258-C123-8C32-4D45-539C41A23787}"/>
              </a:ext>
            </a:extLst>
          </p:cNvPr>
          <p:cNvSpPr/>
          <p:nvPr/>
        </p:nvSpPr>
        <p:spPr>
          <a:xfrm>
            <a:off x="4881653" y="2879630"/>
            <a:ext cx="2428693" cy="1246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Registry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6C44A2C5-B864-1A89-AAE3-CB33EBC9E751}"/>
              </a:ext>
            </a:extLst>
          </p:cNvPr>
          <p:cNvSpPr/>
          <p:nvPr/>
        </p:nvSpPr>
        <p:spPr>
          <a:xfrm>
            <a:off x="1304494" y="2441430"/>
            <a:ext cx="1222408" cy="10491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Node1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5A1B1D8E-173F-A835-4C44-6503D03CCBF4}"/>
              </a:ext>
            </a:extLst>
          </p:cNvPr>
          <p:cNvSpPr/>
          <p:nvPr/>
        </p:nvSpPr>
        <p:spPr>
          <a:xfrm>
            <a:off x="9933272" y="2492497"/>
            <a:ext cx="1222408" cy="10491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Node2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99C6F73-1A07-F303-1BB4-0CC283989C26}"/>
              </a:ext>
            </a:extLst>
          </p:cNvPr>
          <p:cNvSpPr txBox="1"/>
          <p:nvPr/>
        </p:nvSpPr>
        <p:spPr>
          <a:xfrm rot="260039">
            <a:off x="2671733" y="3475924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chooseRandomNode</a:t>
            </a:r>
            <a:endParaRPr lang="it-IT" sz="1200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E4E1DE0-4F4A-4365-C795-989E3C3DD5DA}"/>
              </a:ext>
            </a:extLst>
          </p:cNvPr>
          <p:cNvCxnSpPr>
            <a:stCxn id="4" idx="5"/>
            <a:endCxn id="3" idx="1"/>
          </p:cNvCxnSpPr>
          <p:nvPr/>
        </p:nvCxnSpPr>
        <p:spPr>
          <a:xfrm>
            <a:off x="2347884" y="3336938"/>
            <a:ext cx="2533769" cy="165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30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B13354AC6FEF41B864018C2D768DE1" ma:contentTypeVersion="10" ma:contentTypeDescription="Creare un nuovo documento." ma:contentTypeScope="" ma:versionID="8ea61c909cbec6a6f967ab383125b7ec">
  <xsd:schema xmlns:xsd="http://www.w3.org/2001/XMLSchema" xmlns:xs="http://www.w3.org/2001/XMLSchema" xmlns:p="http://schemas.microsoft.com/office/2006/metadata/properties" xmlns:ns3="f691736c-4c6e-419d-9cd6-a87f808ed979" targetNamespace="http://schemas.microsoft.com/office/2006/metadata/properties" ma:root="true" ma:fieldsID="d410fb781e89a43dace7abeff97cf8ad" ns3:_="">
    <xsd:import namespace="f691736c-4c6e-419d-9cd6-a87f808ed9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91736c-4c6e-419d-9cd6-a87f808ed9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E70B89-A6A1-4052-961E-E3337B85FFE4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f691736c-4c6e-419d-9cd6-a87f808ed979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7C15E31-5DF9-4BF6-AF88-487E77C6F2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9552F-73F8-47B3-9A6E-C5229474FC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91736c-4c6e-419d-9cd6-a87f808ed9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4381</TotalTime>
  <Words>906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Retrospettivo</vt:lpstr>
      <vt:lpstr>Gossip-based Distance estimation and Failure Detection </vt:lpstr>
      <vt:lpstr>Presentazione standard di PowerPoint</vt:lpstr>
      <vt:lpstr>OBIETTIVI DEL PROGETTO</vt:lpstr>
      <vt:lpstr>COMPONENTI</vt:lpstr>
      <vt:lpstr>TECNOLOGIE UTILIZZATE </vt:lpstr>
      <vt:lpstr>LOGICA DEL SISTEMA: Funzionamento</vt:lpstr>
      <vt:lpstr>LOGICA DEL SISTEMA: Funzionamento</vt:lpstr>
      <vt:lpstr>LOGICA DEL SISTEMA: Funzionamento</vt:lpstr>
      <vt:lpstr>LOGICA DEL SISTEMA: Funzionamento</vt:lpstr>
      <vt:lpstr>LOGICA DEL SISTEMA: Funzionamento</vt:lpstr>
      <vt:lpstr>LOGICA DEL SISTEMA: Algoritmo di Vivaldi</vt:lpstr>
      <vt:lpstr>LOGICA DEL SISTEMA: Gossiping </vt:lpstr>
      <vt:lpstr>LOGICA DEL SISTEMA: Latenza di rete </vt:lpstr>
      <vt:lpstr>TOLLERANZA AI GUASTI</vt:lpstr>
      <vt:lpstr>CONCLUSIONI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luigi ciuffreda</dc:creator>
  <cp:lastModifiedBy>luigi ciuffreda</cp:lastModifiedBy>
  <cp:revision>7</cp:revision>
  <dcterms:created xsi:type="dcterms:W3CDTF">2024-08-13T07:27:54Z</dcterms:created>
  <dcterms:modified xsi:type="dcterms:W3CDTF">2024-09-01T14:43:14Z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0x0101008EB13354AC6FEF41B864018C2D768DE1</vt:lpwstr>
  </property>
</Properties>
</file>