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0261-0E69-4A1B-9865-3A10B3CCA3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BC670-1102-4D88-A35E-91DFA4EB6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2970-D785-44C4-9EE5-D56C1BBCD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6D1C-60F9-4266-B656-0C5570BC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7E7E-FEA9-4D39-AE96-76EA0993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2188-5BFA-447F-AAC6-DC8A8BC1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A6E0-70C9-47A7-9070-76E12867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948-5693-48CA-AFF5-0DCBB58C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E2F3-639F-4E0D-ADAB-2C1CA35F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6062" y="1538680"/>
            <a:ext cx="4972397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51B2-CCED-425C-AAC4-01042BF5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9272-788E-4EC2-B2F0-A3F7806D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CA29-D50F-4171-8A74-F4DFDF50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04737-8937-471D-AC59-68EF089A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0785-BDA9-4830-9733-9662A8445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D443-B28F-4AA3-87EC-A203CCAC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CAE8-563D-47A4-AC86-A7F2BEC6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AAAC-F4A5-477E-A1BF-4145414D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681F-620D-4170-BE32-385BE32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15E9-3D22-43B8-B76F-11F70201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62" y="1538680"/>
            <a:ext cx="497239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608103-7DE9-45EE-9985-3DF4477761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59" y="6583680"/>
            <a:ext cx="11996046" cy="1993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reference</a:t>
            </a:r>
          </a:p>
        </p:txBody>
      </p:sp>
    </p:spTree>
    <p:extLst>
      <p:ext uri="{BB962C8B-B14F-4D97-AF65-F5344CB8AC3E}">
        <p14:creationId xmlns:p14="http://schemas.microsoft.com/office/powerpoint/2010/main" val="116937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397-1EBF-4A23-80BE-E3FDD1BF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1C66-23AF-45AA-97C6-15F5216B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D6E7-E7AE-4607-895E-9B12BFFB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CE35-754B-47B4-81C4-33427AF4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4659-8BD2-4E5F-B309-7ACB6A6B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CD24-B829-4D66-A293-639EECC7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C0EE-D643-4785-AE00-8E9167BE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C762-D008-4DB6-BC54-1422ED911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AA88-E067-4F60-9E21-C2F91E83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2C7D-8CF2-4863-9343-6EB26899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90E8A-6FB4-4DE9-8A63-FEF84E1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D0B-1EC4-4346-8585-81D3B81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641-95A4-4A64-A9B0-833FB207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C1CD-69F6-4750-9510-5E9116C2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858F2-4502-4A18-BF0C-9D9BE71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283B3-AB0B-47A8-BC8C-C3B33CB1F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8FEE4-C840-44A2-ADE0-2FB166FF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1035-5893-49C7-8D11-2E636799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BE56F-4ECB-4195-BEDC-05E57E7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DC9-8679-45A8-88D3-4C22DD36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A3B21-8E2C-4480-A9B9-06DADA8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BDA35-BC2B-4EC3-BC77-071BE3E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C31C2-F607-4123-A477-5DFE9117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C5BA-4330-4D8E-9D52-6E640445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D8C1-6695-4E8C-9F4E-F656E44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0696E-0410-4637-8943-9C846BE5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8F98-5EBD-429B-854A-B61192D6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834F-84D1-4DF4-815E-9748DA85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7EF7-37BC-4095-A2FA-FE5127F6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A1EB-7C55-4ACC-85D4-70F9D875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19CF3-7302-4830-BD4B-CB283A20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0CDB-EE5D-4F18-963C-8C5DD4E3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55F0-A35D-4D2A-82D8-BD5DA3DE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EB13A-1721-4DD4-A3AD-343908C1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DC382-8424-46AC-A04D-16AEEBBA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87A72-E712-4DFF-A343-BAB74B79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29" y="6508458"/>
            <a:ext cx="2743200" cy="365125"/>
          </a:xfrm>
          <a:prstGeom prst="rect">
            <a:avLst/>
          </a:prstGeom>
        </p:spPr>
        <p:txBody>
          <a:bodyPr/>
          <a:lstStyle/>
          <a:p>
            <a:fld id="{679DCC72-7EEE-46CA-AFAE-B0F1864460C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EDE2-6EAB-4B91-91BD-CF4B7A20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15BE-8B31-4CF5-B322-CDE5CA10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33468F-30FB-41ED-84F0-2DC48185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CB7780-8A65-431A-8A5B-9931B6BC7E53}"/>
              </a:ext>
            </a:extLst>
          </p:cNvPr>
          <p:cNvSpPr/>
          <p:nvPr userDrawn="1"/>
        </p:nvSpPr>
        <p:spPr>
          <a:xfrm>
            <a:off x="73429" y="83132"/>
            <a:ext cx="12045142" cy="9060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4B19C-48B8-4D4B-854D-6DDBA172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" y="148670"/>
            <a:ext cx="10515600" cy="791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9C1FD-4762-4993-920C-0CE54E84104F}"/>
              </a:ext>
            </a:extLst>
          </p:cNvPr>
          <p:cNvSpPr/>
          <p:nvPr userDrawn="1"/>
        </p:nvSpPr>
        <p:spPr>
          <a:xfrm>
            <a:off x="73429" y="6591989"/>
            <a:ext cx="12045142" cy="198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9EB460-807E-4B18-BEB5-5DF553EA8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2411" y="4107642"/>
            <a:ext cx="2527176" cy="53495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Luigi De Marco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E4F2-1C1B-42BD-A31B-72803614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50415" y="6561725"/>
            <a:ext cx="941585" cy="287398"/>
          </a:xfrm>
        </p:spPr>
        <p:txBody>
          <a:bodyPr/>
          <a:lstStyle/>
          <a:p>
            <a:fld id="{E6895C77-4CD7-4CCC-B6C9-ABCB512CD38F}" type="datetime1">
              <a:rPr lang="en-US" sz="1200" smtClean="0">
                <a:solidFill>
                  <a:schemeClr val="bg1"/>
                </a:solidFill>
                <a:latin typeface="Myriad Pro" panose="020B0503030403020204" pitchFamily="34" charset="0"/>
              </a:rPr>
              <a:t>10/21/2020</a:t>
            </a:fld>
            <a:endParaRPr lang="en-US" sz="1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96E201-FDD8-47AE-98E9-0DE4CB2EDF09}"/>
              </a:ext>
            </a:extLst>
          </p:cNvPr>
          <p:cNvSpPr txBox="1">
            <a:spLocks/>
          </p:cNvSpPr>
          <p:nvPr/>
        </p:nvSpPr>
        <p:spPr>
          <a:xfrm>
            <a:off x="1844723" y="2808890"/>
            <a:ext cx="8502553" cy="1061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Predicting car accident severity using historical records</a:t>
            </a:r>
          </a:p>
        </p:txBody>
      </p:sp>
    </p:spTree>
    <p:extLst>
      <p:ext uri="{BB962C8B-B14F-4D97-AF65-F5344CB8AC3E}">
        <p14:creationId xmlns:p14="http://schemas.microsoft.com/office/powerpoint/2010/main" val="9262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36DF-319E-47BD-95F1-04253ADD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867-58F2-4CE2-BD8C-21F792BA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have a supervised classification problem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various models to determine which is best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want: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Accuracy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Ease of use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047AE-0D74-4D4A-BB80-EF382B7AF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20486-FDB0-44B2-822A-691D1B2C929E}"/>
              </a:ext>
            </a:extLst>
          </p:cNvPr>
          <p:cNvSpPr/>
          <p:nvPr/>
        </p:nvSpPr>
        <p:spPr>
          <a:xfrm>
            <a:off x="6376024" y="2785443"/>
            <a:ext cx="1926454" cy="90552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BFCF6D-F7CD-4ED3-9A89-903B7CD0A917}"/>
              </a:ext>
            </a:extLst>
          </p:cNvPr>
          <p:cNvSpPr/>
          <p:nvPr/>
        </p:nvSpPr>
        <p:spPr>
          <a:xfrm>
            <a:off x="8815527" y="2785442"/>
            <a:ext cx="1926454" cy="90552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14F3C-886E-4498-B08E-40C8C82EF340}"/>
              </a:ext>
            </a:extLst>
          </p:cNvPr>
          <p:cNvSpPr/>
          <p:nvPr/>
        </p:nvSpPr>
        <p:spPr>
          <a:xfrm>
            <a:off x="6463306" y="4103228"/>
            <a:ext cx="1926454" cy="90552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Vector Machine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70E68B-7C38-4B4D-B2D9-253057748EC8}"/>
              </a:ext>
            </a:extLst>
          </p:cNvPr>
          <p:cNvSpPr/>
          <p:nvPr/>
        </p:nvSpPr>
        <p:spPr>
          <a:xfrm>
            <a:off x="8815527" y="4103227"/>
            <a:ext cx="1926454" cy="90552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7D408-0000-4E4B-A471-6C27AA56B045}"/>
              </a:ext>
            </a:extLst>
          </p:cNvPr>
          <p:cNvSpPr txBox="1"/>
          <p:nvPr/>
        </p:nvSpPr>
        <p:spPr>
          <a:xfrm>
            <a:off x="8025414" y="1944210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45742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3281-09F1-494B-BB85-42E0557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DB15-FF07-42AC-8467-A9C9BD48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57" y="1858276"/>
            <a:ext cx="4073894" cy="4351338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The data is randomly split into three categories for training, hyperparameter tuning, and model testing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For each model, train using training data and choose hyperparameters using CV data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Split by 3:1:1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9783E-D51F-4ED8-998A-2591B7980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D9CF7-FC14-49FC-8F11-BD2AEA2B6397}"/>
              </a:ext>
            </a:extLst>
          </p:cNvPr>
          <p:cNvGrpSpPr/>
          <p:nvPr/>
        </p:nvGrpSpPr>
        <p:grpSpPr>
          <a:xfrm>
            <a:off x="4360451" y="2552347"/>
            <a:ext cx="7872740" cy="1886624"/>
            <a:chOff x="2962899" y="4644819"/>
            <a:chExt cx="7872740" cy="18866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B70FF9-C81C-4FCA-9104-6E19155B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2899" y="4644819"/>
              <a:ext cx="2066302" cy="18866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FC12E-E4DC-4671-A42B-E21415B18312}"/>
                </a:ext>
              </a:extLst>
            </p:cNvPr>
            <p:cNvSpPr txBox="1"/>
            <p:nvPr/>
          </p:nvSpPr>
          <p:spPr>
            <a:xfrm>
              <a:off x="5029201" y="4736433"/>
              <a:ext cx="4535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Myriad Pro" panose="020B0503030403020204" pitchFamily="34" charset="0"/>
                </a:rPr>
                <a:t>Train model by minimizing objective function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8F6F94-FC63-4C30-B228-A198CA6BACB7}"/>
                </a:ext>
              </a:extLst>
            </p:cNvPr>
            <p:cNvSpPr txBox="1"/>
            <p:nvPr/>
          </p:nvSpPr>
          <p:spPr>
            <a:xfrm>
              <a:off x="5029201" y="5399230"/>
              <a:ext cx="4535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Myriad Pro" panose="020B0503030403020204" pitchFamily="34" charset="0"/>
                </a:rPr>
                <a:t>Hyperparameter tuning and feature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44EE5-8A24-450A-9ADA-13A539F15E9D}"/>
                </a:ext>
              </a:extLst>
            </p:cNvPr>
            <p:cNvSpPr txBox="1"/>
            <p:nvPr/>
          </p:nvSpPr>
          <p:spPr>
            <a:xfrm>
              <a:off x="5029200" y="6062027"/>
              <a:ext cx="580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Myriad Pro" panose="020B0503030403020204" pitchFamily="34" charset="0"/>
                </a:rPr>
                <a:t>Test model performance and generalization to new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5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EF64-8F42-42F9-AEDC-E4E48238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E193-B8C7-4701-A4DD-EAF137B2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Overview using the Jaccard index to score the accuracy for each model (after hyperparameter tuning)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see all models have similar performance except for KNN which performs slightly worse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D5BF-47CA-4E66-8553-0B1FCB9B3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40053-FDA3-4E70-9BBD-4692EE01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54" y="2766920"/>
            <a:ext cx="410584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E0A5-25E4-436D-9FE7-20F04F6B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A66A-A465-482F-B993-D8098827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more in-depth look shows that the models do differ significantly when considering precision, recall, and F1 score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Generally we see that the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decision 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the best performance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9EE10-81B9-4033-B0C4-97D3084026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75D69-78F4-4129-8FD9-07DEF8FF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48" y="2946642"/>
            <a:ext cx="667795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CB0B-2CA6-40D2-A55C-347CC18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8952-D667-4372-9781-FB161BF4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62" y="1500771"/>
            <a:ext cx="4972397" cy="289824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Decision tree is most advantages because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Most accurate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representation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Example: driving during the dark, while raining in summer carries a high risk of severe accidents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4B339-C394-418E-A9A7-7548DC0C0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6796B-9358-49D8-852F-BC7DC275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59" y="1500771"/>
            <a:ext cx="6365042" cy="44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EB57-78BE-48F1-8AAC-E829C25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186D-4BF6-4BA8-8356-17CD5395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Building a warning system using historical accident severity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Decision tree model found to be most accurate, intuitive, and easy to use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Future improvements can be made using more features and collecting better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1095-D219-40F4-9957-7041E1241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FE632-92C6-48A4-B7CA-ED171487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00" y="1324097"/>
            <a:ext cx="3997477" cy="2822327"/>
          </a:xfrm>
          <a:prstGeom prst="rect">
            <a:avLst/>
          </a:prstGeom>
        </p:spPr>
      </p:pic>
      <p:pic>
        <p:nvPicPr>
          <p:cNvPr id="8" name="Picture 7" descr="Green color on the traffic light">
            <a:extLst>
              <a:ext uri="{FF2B5EF4-FFF2-40B4-BE49-F238E27FC236}">
                <a16:creationId xmlns:a16="http://schemas.microsoft.com/office/drawing/2014/main" id="{024C63D7-C59A-43D6-9186-7BFDE3AF4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25" y="4287105"/>
            <a:ext cx="3234629" cy="21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5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7AD-2C35-4ACA-8B78-1047F76F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severe accidents happen?</a:t>
            </a:r>
          </a:p>
        </p:txBody>
      </p:sp>
      <p:pic>
        <p:nvPicPr>
          <p:cNvPr id="11" name="Content Placeholder 10" descr="A car driving on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FDD5D251-EBDA-40FE-8F9E-C5F5E0D92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1955642"/>
            <a:ext cx="4973638" cy="24868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FCA4-951B-4608-9525-A41393C0E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540800-5CA5-4D83-A2EB-1F172DF17CE1}"/>
              </a:ext>
            </a:extLst>
          </p:cNvPr>
          <p:cNvSpPr txBox="1">
            <a:spLocks/>
          </p:cNvSpPr>
          <p:nvPr/>
        </p:nvSpPr>
        <p:spPr>
          <a:xfrm>
            <a:off x="356062" y="1538680"/>
            <a:ext cx="497239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Predicting car accident severity can have a critical impact on commuters and city planners alike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E.g. if severe accidents are likely then commuters can arrange for alternate transportation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When is an accident severe?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Injury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Loss of life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AF316-BBF3-4532-8FE2-32A852180B3B}"/>
              </a:ext>
            </a:extLst>
          </p:cNvPr>
          <p:cNvSpPr txBox="1"/>
          <p:nvPr/>
        </p:nvSpPr>
        <p:spPr>
          <a:xfrm>
            <a:off x="10271464" y="444246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Getty Images</a:t>
            </a:r>
          </a:p>
        </p:txBody>
      </p:sp>
    </p:spTree>
    <p:extLst>
      <p:ext uri="{BB962C8B-B14F-4D97-AF65-F5344CB8AC3E}">
        <p14:creationId xmlns:p14="http://schemas.microsoft.com/office/powerpoint/2010/main" val="6720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A733-FB91-4DF5-94BC-20BD331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affect accident severity?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780E-7BF2-40D1-89F1-D4680316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4" y="1510784"/>
            <a:ext cx="4972397" cy="4351338"/>
          </a:xfrm>
        </p:spPr>
        <p:txBody>
          <a:bodyPr/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There are a large number of factors that affect accident severity. For example: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Weather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Driver distraction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Light conditions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Road conditions</a:t>
            </a:r>
          </a:p>
          <a:p>
            <a:pPr lvl="1"/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pPr lvl="1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Some of these factors are predictive, while others cannot be accounted for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There is also significant randomness associated with the severity of collisions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56BFB-A0A4-488F-B880-778E0ED4C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outdoor, rain, night, street&#10;&#10;Description automatically generated">
            <a:extLst>
              <a:ext uri="{FF2B5EF4-FFF2-40B4-BE49-F238E27FC236}">
                <a16:creationId xmlns:a16="http://schemas.microsoft.com/office/drawing/2014/main" id="{F320A05E-1B0E-4225-8EAE-4B25F8A0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83" y="1900190"/>
            <a:ext cx="3897280" cy="2585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E0F06-9093-4185-BF6E-998F97CF99BA}"/>
              </a:ext>
            </a:extLst>
          </p:cNvPr>
          <p:cNvSpPr txBox="1"/>
          <p:nvPr/>
        </p:nvSpPr>
        <p:spPr>
          <a:xfrm>
            <a:off x="7136112" y="4485386"/>
            <a:ext cx="437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Bad road conditions and inclement weather can contribute to accident severity (Google Images)</a:t>
            </a:r>
          </a:p>
        </p:txBody>
      </p:sp>
    </p:spTree>
    <p:extLst>
      <p:ext uri="{BB962C8B-B14F-4D97-AF65-F5344CB8AC3E}">
        <p14:creationId xmlns:p14="http://schemas.microsoft.com/office/powerpoint/2010/main" val="122514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DA83-68C2-4E8E-AB58-5399D429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warning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7855-EFBD-4303-A531-21BA3152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62" y="1586320"/>
            <a:ext cx="4972397" cy="43513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goal of this work is to build a warning system to alert drivers that severe accidents are more likely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Commuters can then make alternate arrangements to avoid unnecessary risk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860B8-0666-406C-A086-33CD0234C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een color on the traffic light">
            <a:extLst>
              <a:ext uri="{FF2B5EF4-FFF2-40B4-BE49-F238E27FC236}">
                <a16:creationId xmlns:a16="http://schemas.microsoft.com/office/drawing/2014/main" id="{6FE8E1A1-39BE-45A6-A957-BA0E84AF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84" y="2059663"/>
            <a:ext cx="4665938" cy="31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A62F-811F-452B-AD2A-44F41D65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Accident Severity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644B-D706-4623-B649-13F88590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data provided by the Seattle Department of Transportation</a:t>
            </a:r>
          </a:p>
          <a:p>
            <a:pPr lvl="1"/>
            <a:r>
              <a:rPr lang="en-US" sz="12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https://s3.us.cloud-object-storage.appdomain.cloud/cf-courses-data/CognitiveClass/DP0701EN/version-2/Data-Collisions.csv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E366-B904-4B82-A3B2-1D3501AB6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8BA8B-E776-4F14-B389-7655838A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18" y="4516634"/>
            <a:ext cx="12192000" cy="1267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E747F-1352-4C22-85A0-6D1D144143F2}"/>
              </a:ext>
            </a:extLst>
          </p:cNvPr>
          <p:cNvSpPr txBox="1"/>
          <p:nvPr/>
        </p:nvSpPr>
        <p:spPr>
          <a:xfrm>
            <a:off x="5926074" y="1271374"/>
            <a:ext cx="56609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Historical data from 2004 to present for accidents in the Seattle 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Each data point corresponds to an accident and is classified by whether it is severe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Each data point has a thorough description of the conditions under which the accident occurred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49720-1EB3-4642-A6DE-F984409A5D60}"/>
              </a:ext>
            </a:extLst>
          </p:cNvPr>
          <p:cNvSpPr txBox="1"/>
          <p:nvPr/>
        </p:nvSpPr>
        <p:spPr>
          <a:xfrm>
            <a:off x="10600365" y="5705352"/>
            <a:ext cx="14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66214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4928-F713-4270-9A10-30BA768F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0951-0D7B-4A92-8ACA-CDD27992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4" y="2094456"/>
            <a:ext cx="4972397" cy="2669087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 order to make a predictive model, we select features that have predictive value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That is, features that are known before a commute begins</a:t>
            </a:r>
          </a:p>
          <a:p>
            <a:pPr lvl="1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Speeding or distraction  may be highly correlated with accident severity, for example, but these are not predictive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BA167-685B-4FE4-87C0-D5808363D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11BD6-A5FA-41DB-8BDF-3D22BE64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82" y="2714751"/>
            <a:ext cx="5712533" cy="1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F55F-0754-4C87-BBE0-14FBB335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1840-C5A4-4614-8C43-C5647845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Analyzing the data, we see small correlations between accident severity and the chosen features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notice some counterintuitive trends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Severe accidents less likely during winter or dark conditions (possibly due to more careful driving)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DB03-8083-4F94-A69E-6C6019123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A7B4B-BC4E-4C42-AEC1-1D5DD664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35" y="1898504"/>
            <a:ext cx="6407303" cy="32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CC8D-E9E5-4266-A80B-B7859FA8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address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B570-7575-41EA-9826-2E825E36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Original inclusion of address type seemed useful for helping drivers avoid certain areas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However, data is highly biased since most severe accidents occur at intersections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Therefore remove address type as a predictive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C7C7-B179-4C66-8EA5-B5A36A982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D2D1-BE8C-4F9F-96C4-BFF3B938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543" y="1953556"/>
            <a:ext cx="3633126" cy="33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FD5B-7EB1-43C8-8292-BAD96D90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D8DC-AA66-4A50-8533-8A6FE242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 a pivot table to see how different features correlate with each other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see stronger trends emerge than if looking at just the single feature correlations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E.g. Severe accidents are most likely at dawn during winter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93501-1FE9-473F-89FD-3B5333496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8FEE-9F76-4F8C-99C0-BE526A84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99" y="2163191"/>
            <a:ext cx="4571768" cy="31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67921</TotalTime>
  <Words>644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Myriad Pro</vt:lpstr>
      <vt:lpstr>Office Theme</vt:lpstr>
      <vt:lpstr>PowerPoint Presentation</vt:lpstr>
      <vt:lpstr>When do severe accidents happen?</vt:lpstr>
      <vt:lpstr>What factors affect accident severity?</vt:lpstr>
      <vt:lpstr>Building a warning system</vt:lpstr>
      <vt:lpstr>Car Accident Severity Data</vt:lpstr>
      <vt:lpstr>Feature Selection</vt:lpstr>
      <vt:lpstr>Single Feature Correlations</vt:lpstr>
      <vt:lpstr>The problem with address type</vt:lpstr>
      <vt:lpstr>Two-Feature Correlations</vt:lpstr>
      <vt:lpstr>Machine Learning Models</vt:lpstr>
      <vt:lpstr>Splitting the data</vt:lpstr>
      <vt:lpstr>Model Performance Overview</vt:lpstr>
      <vt:lpstr>Model Performance Overview</vt:lpstr>
      <vt:lpstr>Decision Tree Model</vt:lpstr>
      <vt:lpstr>Conclusions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ldemarco</dc:creator>
  <cp:lastModifiedBy>Luigi De Marco</cp:lastModifiedBy>
  <cp:revision>273</cp:revision>
  <dcterms:created xsi:type="dcterms:W3CDTF">2019-10-13T18:40:49Z</dcterms:created>
  <dcterms:modified xsi:type="dcterms:W3CDTF">2020-10-21T19:24:44Z</dcterms:modified>
</cp:coreProperties>
</file>