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F8A8C-4757-4842-BF79-77EF29A9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084" y="-1903300"/>
            <a:ext cx="9937115" cy="3374292"/>
          </a:xfrm>
        </p:spPr>
        <p:txBody>
          <a:bodyPr/>
          <a:lstStyle/>
          <a:p>
            <a:r>
              <a:rPr lang="es-AR" sz="4000" dirty="0"/>
              <a:t>Trabajo Práctico Final – Laboratorio I</a:t>
            </a:r>
            <a:endParaRPr lang="es-419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A3DBF8-5FA8-4911-B7C9-44DA1A59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84" y="4580453"/>
            <a:ext cx="8825658" cy="1389652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INTEGRANTES DEL GRUPO:</a:t>
            </a:r>
          </a:p>
          <a:p>
            <a:r>
              <a:rPr lang="es-AR" dirty="0">
                <a:solidFill>
                  <a:schemeClr val="bg1"/>
                </a:solidFill>
              </a:rPr>
              <a:t>	• García, franco Nicolás</a:t>
            </a:r>
          </a:p>
          <a:p>
            <a:r>
              <a:rPr lang="es-AR" dirty="0">
                <a:solidFill>
                  <a:schemeClr val="bg1"/>
                </a:solidFill>
              </a:rPr>
              <a:t>	• SERQUEIRA ACOSTA, RODRIGO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A44369-6094-43DB-A209-03C2DF731D4F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1/20</a:t>
            </a:r>
            <a:endParaRPr lang="es-419" sz="1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C78CCD-8210-439D-9844-0419A0F36487}"/>
              </a:ext>
            </a:extLst>
          </p:cNvPr>
          <p:cNvSpPr txBox="1"/>
          <p:nvPr/>
        </p:nvSpPr>
        <p:spPr>
          <a:xfrm>
            <a:off x="2849217" y="1470992"/>
            <a:ext cx="42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(comisión 6)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A67D7F-67E7-419B-BF8A-23A98B68A6A0}"/>
              </a:ext>
            </a:extLst>
          </p:cNvPr>
          <p:cNvSpPr txBox="1"/>
          <p:nvPr/>
        </p:nvSpPr>
        <p:spPr>
          <a:xfrm>
            <a:off x="2849217" y="2333851"/>
            <a:ext cx="5984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MANUAL DE USUARIO</a:t>
            </a:r>
          </a:p>
          <a:p>
            <a:pPr algn="ctr"/>
            <a:r>
              <a:rPr lang="es-AR" sz="3200" dirty="0"/>
              <a:t>PROGRAMA “UTN-</a:t>
            </a:r>
            <a:r>
              <a:rPr lang="es-AR" sz="3200" dirty="0" err="1"/>
              <a:t>Etflix</a:t>
            </a:r>
            <a:r>
              <a:rPr lang="es-AR" dirty="0"/>
              <a:t>”</a:t>
            </a:r>
            <a:endParaRPr lang="es-419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26D36CE-CDAB-466F-AE87-7E6D792C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677" y="6430638"/>
            <a:ext cx="223477" cy="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A237E-8AF2-43A0-9404-C876A214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14082"/>
          </a:xfrm>
        </p:spPr>
        <p:txBody>
          <a:bodyPr/>
          <a:lstStyle/>
          <a:p>
            <a:r>
              <a:rPr lang="es-AR" sz="3200" dirty="0"/>
              <a:t>2f. Sub-menú Usuario     Sugerencias</a:t>
            </a:r>
            <a:endParaRPr lang="es-419" sz="3200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0" y="2966068"/>
            <a:ext cx="5927025" cy="2327149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4F0E4A42-7B25-4950-B778-FC14F65E52A7}"/>
              </a:ext>
            </a:extLst>
          </p:cNvPr>
          <p:cNvSpPr/>
          <p:nvPr/>
        </p:nvSpPr>
        <p:spPr>
          <a:xfrm>
            <a:off x="4943844" y="452718"/>
            <a:ext cx="404628" cy="525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062EC1-04A0-4CC8-A513-C28462D9E80E}"/>
              </a:ext>
            </a:extLst>
          </p:cNvPr>
          <p:cNvSpPr txBox="1"/>
          <p:nvPr/>
        </p:nvSpPr>
        <p:spPr>
          <a:xfrm>
            <a:off x="1435100" y="1133149"/>
            <a:ext cx="67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Esto va a tener 2 devoluciones, la primera si el usuario aún no tiene películas vistas, o la otra genera sugerencias en base a las ya vistas por el usuario.</a:t>
            </a:r>
            <a:endParaRPr lang="es-419" sz="1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A04B64-A512-4240-B944-FF606FA07AB5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10/20</a:t>
            </a:r>
            <a:endParaRPr lang="es-419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303368" y="1955777"/>
            <a:ext cx="486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Si tiene películas vistas, toma el género más popular para el usuario y entrega 5 de buena valoración de ese género</a:t>
            </a:r>
            <a:endParaRPr lang="es-AR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02770" y="2078887"/>
            <a:ext cx="47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Si no tiene películas vistas, entrega 5 películas “genéricas”, cuya valoración es 8 o mayor.</a:t>
            </a:r>
            <a:endParaRPr lang="es-AR" sz="16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9" y="3070021"/>
            <a:ext cx="4177968" cy="2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6F26F-55CF-4848-BCF9-74ED92CE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0" y="159329"/>
            <a:ext cx="9404723" cy="805871"/>
          </a:xfrm>
        </p:spPr>
        <p:txBody>
          <a:bodyPr/>
          <a:lstStyle/>
          <a:p>
            <a:r>
              <a:rPr lang="es-AR" sz="4400" dirty="0"/>
              <a:t>3a. Menú principal    ADMIN</a:t>
            </a:r>
            <a:endParaRPr lang="es-419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F318179-E356-4B70-9527-85077AA2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925" y="1345275"/>
            <a:ext cx="3696216" cy="1295596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FD769A95-3311-417A-AC1D-962B31599E02}"/>
              </a:ext>
            </a:extLst>
          </p:cNvPr>
          <p:cNvSpPr/>
          <p:nvPr/>
        </p:nvSpPr>
        <p:spPr>
          <a:xfrm>
            <a:off x="5576582" y="381001"/>
            <a:ext cx="330200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D422D1-A7B5-4A18-8C02-88E75E9AC47C}"/>
              </a:ext>
            </a:extLst>
          </p:cNvPr>
          <p:cNvSpPr txBox="1"/>
          <p:nvPr/>
        </p:nvSpPr>
        <p:spPr>
          <a:xfrm>
            <a:off x="1371600" y="9398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(Regresando al menú principal y presionando “2”)</a:t>
            </a:r>
            <a:endParaRPr lang="es-419" sz="1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0596DF-752D-4254-A0B1-4A2C98F0B453}"/>
              </a:ext>
            </a:extLst>
          </p:cNvPr>
          <p:cNvSpPr txBox="1"/>
          <p:nvPr/>
        </p:nvSpPr>
        <p:spPr>
          <a:xfrm>
            <a:off x="8874379" y="2595432"/>
            <a:ext cx="229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Pide credenciales de </a:t>
            </a:r>
            <a:r>
              <a:rPr lang="es-AR" sz="1200" dirty="0" err="1"/>
              <a:t>admin</a:t>
            </a:r>
            <a:endParaRPr lang="es-419" sz="1200" dirty="0"/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9C4298F0-C6B7-40FD-9F07-2AC81DBA8DC0}"/>
              </a:ext>
            </a:extLst>
          </p:cNvPr>
          <p:cNvSpPr/>
          <p:nvPr/>
        </p:nvSpPr>
        <p:spPr>
          <a:xfrm>
            <a:off x="9888023" y="2842517"/>
            <a:ext cx="224020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F84C60-797B-4317-8FDF-D2270715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925" y="3119516"/>
            <a:ext cx="3696216" cy="1434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CAD78E8-7305-4486-B17E-E667EB8B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94" y="4774464"/>
            <a:ext cx="3672878" cy="1295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3F9F2D-2136-4A8E-9F05-F8DB2913F3D9}"/>
              </a:ext>
            </a:extLst>
          </p:cNvPr>
          <p:cNvSpPr txBox="1"/>
          <p:nvPr/>
        </p:nvSpPr>
        <p:spPr>
          <a:xfrm>
            <a:off x="8658397" y="6119336"/>
            <a:ext cx="272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(LOGIN exitoso o incorrecto, si es incorrecto pedirá de nuevo las credenciales)</a:t>
            </a:r>
            <a:endParaRPr lang="es-419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7EBB465-CE2B-406F-8402-ED0ECF440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6" y="1322755"/>
            <a:ext cx="5001511" cy="4945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8ADC2A-2C4D-40C1-8374-3AF9B4EB3504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11/20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178176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3948A-AB03-4F7B-A54A-D11DE01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53473"/>
            <a:ext cx="8497889" cy="912256"/>
          </a:xfrm>
        </p:spPr>
        <p:txBody>
          <a:bodyPr/>
          <a:lstStyle/>
          <a:p>
            <a:r>
              <a:rPr lang="es-AR" dirty="0"/>
              <a:t>3b. Inicio sesión ADMIN exitoso</a:t>
            </a:r>
            <a:endParaRPr lang="es-419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FE3F196B-1B7A-4A80-B762-B7F851F04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181" y="1437634"/>
            <a:ext cx="4391638" cy="1676634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3F7DEE-93B4-4939-A490-CB1BE2EC645D}"/>
              </a:ext>
            </a:extLst>
          </p:cNvPr>
          <p:cNvSpPr txBox="1"/>
          <p:nvPr/>
        </p:nvSpPr>
        <p:spPr>
          <a:xfrm>
            <a:off x="1961322" y="874643"/>
            <a:ext cx="339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Mini sub-menú principal de </a:t>
            </a:r>
            <a:r>
              <a:rPr lang="es-AR" sz="1400" dirty="0" err="1"/>
              <a:t>admin</a:t>
            </a:r>
            <a:r>
              <a:rPr lang="es-AR" sz="1400" dirty="0"/>
              <a:t>:</a:t>
            </a:r>
            <a:endParaRPr lang="es-419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D9FC20-6C20-4083-87F2-9F5AAE1B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6" y="3486173"/>
            <a:ext cx="4382112" cy="167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4BE4224-4E93-470A-90F9-05D75799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04" y="3543331"/>
            <a:ext cx="3866165" cy="1619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37824C-91A8-4DB7-B14E-1AC447D75E64}"/>
              </a:ext>
            </a:extLst>
          </p:cNvPr>
          <p:cNvSpPr txBox="1"/>
          <p:nvPr/>
        </p:nvSpPr>
        <p:spPr>
          <a:xfrm>
            <a:off x="1936996" y="3164115"/>
            <a:ext cx="245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(Opción 1)</a:t>
            </a:r>
            <a:endParaRPr lang="es-419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B9B186-ABC8-4F0E-8AEE-B1C5892049E1}"/>
              </a:ext>
            </a:extLst>
          </p:cNvPr>
          <p:cNvSpPr txBox="1"/>
          <p:nvPr/>
        </p:nvSpPr>
        <p:spPr>
          <a:xfrm>
            <a:off x="7896560" y="3127568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(Opción 2</a:t>
            </a:r>
            <a:r>
              <a:rPr lang="es-AR" dirty="0"/>
              <a:t>)</a:t>
            </a:r>
            <a:endParaRPr lang="es-419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141352-373A-40F1-A1CC-DC5A190050EB}"/>
              </a:ext>
            </a:extLst>
          </p:cNvPr>
          <p:cNvSpPr txBox="1"/>
          <p:nvPr/>
        </p:nvSpPr>
        <p:spPr>
          <a:xfrm>
            <a:off x="1818815" y="5247112"/>
            <a:ext cx="268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ABMCL de Usuarios</a:t>
            </a:r>
          </a:p>
          <a:p>
            <a:pPr algn="ctr"/>
            <a:r>
              <a:rPr lang="es-AR" dirty="0"/>
              <a:t>(a continuación)</a:t>
            </a:r>
            <a:endParaRPr lang="es-419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2D24549-46BD-4B56-9EE4-26C377745C60}"/>
              </a:ext>
            </a:extLst>
          </p:cNvPr>
          <p:cNvSpPr txBox="1"/>
          <p:nvPr/>
        </p:nvSpPr>
        <p:spPr>
          <a:xfrm>
            <a:off x="8176591" y="5209238"/>
            <a:ext cx="26880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ABMCL de Películas</a:t>
            </a:r>
          </a:p>
          <a:p>
            <a:pPr algn="ctr"/>
            <a:r>
              <a:rPr lang="es-AR" sz="1600" dirty="0"/>
              <a:t>(en </a:t>
            </a:r>
            <a:r>
              <a:rPr lang="es-AR" sz="1600" dirty="0" err="1"/>
              <a:t>slide</a:t>
            </a:r>
            <a:r>
              <a:rPr lang="es-AR" sz="1600" dirty="0"/>
              <a:t> </a:t>
            </a:r>
            <a:r>
              <a:rPr lang="es-AR" sz="1600" dirty="0" smtClean="0"/>
              <a:t>#16+)</a:t>
            </a:r>
            <a:endParaRPr lang="es-419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FCA0B4-8187-47BE-B915-353A0C74F77F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12/20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345963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44D50C-1C06-4449-8B67-949B725F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27431"/>
            <a:ext cx="9404723" cy="1376082"/>
          </a:xfrm>
        </p:spPr>
        <p:txBody>
          <a:bodyPr/>
          <a:lstStyle/>
          <a:p>
            <a:r>
              <a:rPr lang="es-AR" dirty="0"/>
              <a:t>4a. Sub-menú ABMCL Usuarios</a:t>
            </a:r>
            <a:br>
              <a:rPr lang="es-AR" dirty="0"/>
            </a:br>
            <a:r>
              <a:rPr lang="es-AR" dirty="0"/>
              <a:t>		• Alta Usuarios</a:t>
            </a:r>
            <a:endParaRPr lang="es-419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116DDDB9-7EB3-4E06-AEBB-6727FAF0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621" y="1521143"/>
            <a:ext cx="4458322" cy="2734057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025C0AF-5750-4654-B3F4-A482E631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57" y="1524456"/>
            <a:ext cx="6611273" cy="5106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239C6B-4DB3-458C-BA59-F1AA62FF42B6}"/>
              </a:ext>
            </a:extLst>
          </p:cNvPr>
          <p:cNvSpPr txBox="1"/>
          <p:nvPr/>
        </p:nvSpPr>
        <p:spPr>
          <a:xfrm>
            <a:off x="7503621" y="4452730"/>
            <a:ext cx="4458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Ingresa los datos uno a uno. Al ingresar el nombre de usuario se le realiza una verificación de que no esté </a:t>
            </a:r>
            <a:r>
              <a:rPr lang="es-AR" dirty="0" err="1"/>
              <a:t>repitido</a:t>
            </a:r>
            <a:r>
              <a:rPr lang="es-AR" dirty="0"/>
              <a:t>. En caso de que así sea da un mensaje de error y pide ingresar otro.</a:t>
            </a:r>
          </a:p>
          <a:p>
            <a:pPr algn="ctr"/>
            <a:r>
              <a:rPr lang="es-AR" dirty="0"/>
              <a:t>Al finaliza un </a:t>
            </a:r>
            <a:r>
              <a:rPr lang="es-AR" dirty="0" err="1"/>
              <a:t>prompt</a:t>
            </a:r>
            <a:r>
              <a:rPr lang="es-AR" dirty="0"/>
              <a:t> permite cargar más de 1 a la vez.</a:t>
            </a:r>
            <a:endParaRPr lang="es-419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186718-357B-4A5D-B4CD-0DADD2CE5F69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13/20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32174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57ADA9-6D6A-409F-93AA-BADBE428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73" y="112693"/>
            <a:ext cx="9404723" cy="1400530"/>
          </a:xfrm>
        </p:spPr>
        <p:txBody>
          <a:bodyPr/>
          <a:lstStyle/>
          <a:p>
            <a:r>
              <a:rPr lang="es-AR" dirty="0"/>
              <a:t>4c. Sub-menú ABMCL Usuarios</a:t>
            </a:r>
            <a:br>
              <a:rPr lang="es-AR" dirty="0"/>
            </a:br>
            <a:r>
              <a:rPr lang="es-AR" dirty="0"/>
              <a:t>		• Modificar Campo</a:t>
            </a:r>
            <a:endParaRPr lang="es-419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02E2546-EA42-45F8-A02C-4C5E4D88E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893" y="2847894"/>
            <a:ext cx="3450206" cy="581106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E51E7E-9FBA-4A71-B0FE-76533F29C8D2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14/20</a:t>
            </a:r>
            <a:endParaRPr lang="es-419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BE0337F-FDF9-4BEF-A06D-6856643A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93" y="3429000"/>
            <a:ext cx="3458058" cy="143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2232431-DE41-4A7A-896C-A8DB8778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" y="1333356"/>
            <a:ext cx="7414844" cy="301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4E88D98-7A77-483C-B255-DDC1820F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4" y="4346713"/>
            <a:ext cx="7414844" cy="25112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AB6134-BD13-4BE3-8325-70343DE99DB3}"/>
              </a:ext>
            </a:extLst>
          </p:cNvPr>
          <p:cNvSpPr txBox="1"/>
          <p:nvPr/>
        </p:nvSpPr>
        <p:spPr>
          <a:xfrm>
            <a:off x="8030817" y="5035826"/>
            <a:ext cx="3140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Recibe por parámetro el ID del usuario que se desea modificar, y </a:t>
            </a:r>
            <a:r>
              <a:rPr lang="es-AR" sz="1400" dirty="0" err="1"/>
              <a:t>printea</a:t>
            </a:r>
            <a:r>
              <a:rPr lang="es-AR" sz="1400" dirty="0"/>
              <a:t> un menú para elegir un campo que modificar, también mandado por parámetro.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342466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E89D9-CB83-482F-AE7E-6C80B98E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00927"/>
            <a:ext cx="7822028" cy="1097786"/>
          </a:xfrm>
        </p:spPr>
        <p:txBody>
          <a:bodyPr/>
          <a:lstStyle/>
          <a:p>
            <a:r>
              <a:rPr lang="es-AR" sz="3600" dirty="0"/>
              <a:t>4d. Sub-menú ABMCL Usuarios</a:t>
            </a:r>
            <a:br>
              <a:rPr lang="es-AR" sz="3600" dirty="0"/>
            </a:br>
            <a:r>
              <a:rPr lang="es-AR" sz="3600" dirty="0"/>
              <a:t>		• Listado de Usuarios</a:t>
            </a:r>
            <a:endParaRPr lang="es-419" sz="3600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4" y="1358800"/>
            <a:ext cx="5829048" cy="2991040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E92329-3B67-4DC6-A397-29BBD9E8F682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15/20</a:t>
            </a:r>
            <a:endParaRPr lang="es-419" sz="11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99" y="1358800"/>
            <a:ext cx="3105583" cy="46297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" y="4320032"/>
            <a:ext cx="4871211" cy="2389780"/>
          </a:xfrm>
          <a:prstGeom prst="rect">
            <a:avLst/>
          </a:prstGeom>
        </p:spPr>
      </p:pic>
      <p:sp>
        <p:nvSpPr>
          <p:cNvPr id="9" name="8 Cerrar llave"/>
          <p:cNvSpPr/>
          <p:nvPr/>
        </p:nvSpPr>
        <p:spPr>
          <a:xfrm>
            <a:off x="6542467" y="2588652"/>
            <a:ext cx="850006" cy="278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Flecha derecha"/>
          <p:cNvSpPr/>
          <p:nvPr/>
        </p:nvSpPr>
        <p:spPr>
          <a:xfrm>
            <a:off x="7508383" y="3837904"/>
            <a:ext cx="43788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12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E0DE3-BF68-42E1-9574-0C540A6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8" y="174422"/>
            <a:ext cx="9404723" cy="1400530"/>
          </a:xfrm>
        </p:spPr>
        <p:txBody>
          <a:bodyPr/>
          <a:lstStyle/>
          <a:p>
            <a:r>
              <a:rPr lang="es-AR" dirty="0"/>
              <a:t>5a. Sub-menú ABMCL Películas</a:t>
            </a:r>
            <a:br>
              <a:rPr lang="es-AR" dirty="0"/>
            </a:br>
            <a:r>
              <a:rPr lang="es-AR" dirty="0"/>
              <a:t>		•Agregar película</a:t>
            </a:r>
            <a:endParaRPr lang="es-419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C01F1A6-0830-4F6E-B7E8-8A46D2F7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235" y="1928559"/>
            <a:ext cx="4585252" cy="321232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545591-44FF-42A9-A2E5-61E194E9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579218"/>
            <a:ext cx="7341704" cy="391101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AFF75561-4D83-4DC9-8B8C-011063EAFE6A}"/>
              </a:ext>
            </a:extLst>
          </p:cNvPr>
          <p:cNvSpPr/>
          <p:nvPr/>
        </p:nvSpPr>
        <p:spPr>
          <a:xfrm>
            <a:off x="7010399" y="3290953"/>
            <a:ext cx="410817" cy="487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16F5A8-D8EB-49C9-973C-2B81C09A3217}"/>
              </a:ext>
            </a:extLst>
          </p:cNvPr>
          <p:cNvSpPr txBox="1"/>
          <p:nvPr/>
        </p:nvSpPr>
        <p:spPr>
          <a:xfrm>
            <a:off x="801756" y="5698435"/>
            <a:ext cx="5897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El ID de la película es proporcionado por la función de </a:t>
            </a:r>
            <a:r>
              <a:rPr lang="es-AR" sz="1400" dirty="0" err="1"/>
              <a:t>cantidadElemento</a:t>
            </a:r>
            <a:r>
              <a:rPr lang="es-AR" sz="1400" dirty="0"/>
              <a:t>, que es un </a:t>
            </a:r>
            <a:r>
              <a:rPr lang="es-AR" sz="1400" dirty="0" err="1"/>
              <a:t>fseek</a:t>
            </a:r>
            <a:r>
              <a:rPr lang="es-AR" sz="1400" dirty="0"/>
              <a:t> situado al final del archivo dividido por el </a:t>
            </a:r>
            <a:r>
              <a:rPr lang="es-AR" sz="1400" dirty="0" err="1"/>
              <a:t>sizeof</a:t>
            </a:r>
            <a:r>
              <a:rPr lang="es-AR" sz="1400" dirty="0"/>
              <a:t> del tamaño del </a:t>
            </a:r>
            <a:r>
              <a:rPr lang="es-AR" sz="1400" dirty="0" err="1"/>
              <a:t>struct</a:t>
            </a:r>
            <a:r>
              <a:rPr lang="es-AR" sz="1400" dirty="0"/>
              <a:t> de película, agregándole 1 con cada carga.</a:t>
            </a:r>
            <a:endParaRPr lang="es-419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15E962-B6CB-4138-8AA6-24EB3D7CE4EF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16/20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422248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E2678-E9F0-41B3-B723-5D977A38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7" y="240683"/>
            <a:ext cx="9404723" cy="1400530"/>
          </a:xfrm>
        </p:spPr>
        <p:txBody>
          <a:bodyPr/>
          <a:lstStyle/>
          <a:p>
            <a:r>
              <a:rPr lang="es-AR" dirty="0"/>
              <a:t>5b. Sub-menú Películas</a:t>
            </a:r>
            <a:br>
              <a:rPr lang="es-AR" dirty="0"/>
            </a:br>
            <a:r>
              <a:rPr lang="es-AR" dirty="0"/>
              <a:t>		• Listado de películas</a:t>
            </a:r>
            <a:endParaRPr lang="es-419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5E4ED3FE-A9A5-4C93-9A0E-B5C0BD7B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853" y="1997083"/>
            <a:ext cx="4801270" cy="2372056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41B6423-4854-4251-94B1-ED5CE4B8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7" y="1997083"/>
            <a:ext cx="5973009" cy="275310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F922893C-253F-435A-B7B3-0D9AA7891956}"/>
              </a:ext>
            </a:extLst>
          </p:cNvPr>
          <p:cNvSpPr/>
          <p:nvPr/>
        </p:nvSpPr>
        <p:spPr>
          <a:xfrm>
            <a:off x="6427304" y="3087757"/>
            <a:ext cx="265044" cy="34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05AD3A8-9EC0-4849-8A38-E00DD6871F02}"/>
              </a:ext>
            </a:extLst>
          </p:cNvPr>
          <p:cNvSpPr txBox="1"/>
          <p:nvPr/>
        </p:nvSpPr>
        <p:spPr>
          <a:xfrm>
            <a:off x="2160104" y="5049078"/>
            <a:ext cx="771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Muestra el listado completo de las películas, pero solo con el ID y el título para una vista más compacta.</a:t>
            </a:r>
          </a:p>
          <a:p>
            <a:pPr algn="ctr"/>
            <a:endParaRPr lang="es-AR" dirty="0"/>
          </a:p>
          <a:p>
            <a:pPr algn="ctr"/>
            <a:r>
              <a:rPr lang="es-AR" dirty="0"/>
              <a:t>Para ver los detalles se utiliza el “CONSULTAR X ID” (a continuación)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2EEDF2-0762-4B62-96E1-0EF9398A4F2D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17/20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40648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55867E-95EB-493C-9F0F-35591F8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85" y="293692"/>
            <a:ext cx="9404723" cy="1400530"/>
          </a:xfrm>
        </p:spPr>
        <p:txBody>
          <a:bodyPr/>
          <a:lstStyle/>
          <a:p>
            <a:r>
              <a:rPr lang="es-AR" dirty="0"/>
              <a:t>5c. Sub-menú Películas</a:t>
            </a:r>
            <a:br>
              <a:rPr lang="es-AR" dirty="0"/>
            </a:br>
            <a:r>
              <a:rPr lang="es-AR" dirty="0"/>
              <a:t>			• Consulta por ID</a:t>
            </a:r>
            <a:endParaRPr lang="es-419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197B63-E46D-4079-856B-F11CC022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781" y="1694222"/>
            <a:ext cx="3444021" cy="419576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C465E15-F738-46CB-A309-02336407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5" y="3411093"/>
            <a:ext cx="4267796" cy="315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2D0964C-BEE6-434C-8DF2-7395D0C0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85" y="1845914"/>
            <a:ext cx="4267796" cy="101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55B085-54E6-468C-874E-AD46D1E0C217}"/>
              </a:ext>
            </a:extLst>
          </p:cNvPr>
          <p:cNvSpPr txBox="1"/>
          <p:nvPr/>
        </p:nvSpPr>
        <p:spPr>
          <a:xfrm>
            <a:off x="5157747" y="2090992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(Llamada del menú a la muestra)</a:t>
            </a:r>
            <a:endParaRPr lang="es-419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02F30B1-6679-422C-89B4-8A90196FFDF5}"/>
              </a:ext>
            </a:extLst>
          </p:cNvPr>
          <p:cNvCxnSpPr/>
          <p:nvPr/>
        </p:nvCxnSpPr>
        <p:spPr>
          <a:xfrm flipH="1">
            <a:off x="4890052" y="2321825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22B8E4-4DC8-4074-AD55-005B051E7BEC}"/>
              </a:ext>
            </a:extLst>
          </p:cNvPr>
          <p:cNvSpPr txBox="1"/>
          <p:nvPr/>
        </p:nvSpPr>
        <p:spPr>
          <a:xfrm>
            <a:off x="5230453" y="4756863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(La función de búsqueda 	por ID)	</a:t>
            </a:r>
            <a:endParaRPr lang="es-419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914C405-5503-4F7B-B4AF-55FDB26479EA}"/>
              </a:ext>
            </a:extLst>
          </p:cNvPr>
          <p:cNvCxnSpPr>
            <a:cxnSpLocks/>
          </p:cNvCxnSpPr>
          <p:nvPr/>
        </p:nvCxnSpPr>
        <p:spPr>
          <a:xfrm flipH="1" flipV="1">
            <a:off x="4753374" y="4987696"/>
            <a:ext cx="4505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3A9F69-CC54-47B3-85A0-F93F13DD6427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18/20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131881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AD379-83AA-405B-92BC-5D1DEBB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es-AR" dirty="0"/>
              <a:t>6. Menú Principal     Registrarse</a:t>
            </a:r>
            <a:endParaRPr lang="es-419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9015EE4-4F8A-42BF-B6F0-A572593A0A2B}"/>
              </a:ext>
            </a:extLst>
          </p:cNvPr>
          <p:cNvSpPr/>
          <p:nvPr/>
        </p:nvSpPr>
        <p:spPr>
          <a:xfrm>
            <a:off x="5261113" y="609601"/>
            <a:ext cx="543339" cy="4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Content Placeholder 8">
            <a:extLst>
              <a:ext uri="{FF2B5EF4-FFF2-40B4-BE49-F238E27FC236}">
                <a16:creationId xmlns="" xmlns:a16="http://schemas.microsoft.com/office/drawing/2014/main" id="{940E2FEB-D327-4CA8-8F39-2A4DBC857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379" y="1537786"/>
            <a:ext cx="4458322" cy="2734057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2B16E07-45B1-4647-B451-55B7F4434D41}"/>
              </a:ext>
            </a:extLst>
          </p:cNvPr>
          <p:cNvCxnSpPr/>
          <p:nvPr/>
        </p:nvCxnSpPr>
        <p:spPr>
          <a:xfrm>
            <a:off x="7323379" y="3617844"/>
            <a:ext cx="985734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B6A99E4-C3C5-4C51-B9AB-E85C1945C2F9}"/>
              </a:ext>
            </a:extLst>
          </p:cNvPr>
          <p:cNvCxnSpPr/>
          <p:nvPr/>
        </p:nvCxnSpPr>
        <p:spPr>
          <a:xfrm flipH="1">
            <a:off x="7421217" y="3564835"/>
            <a:ext cx="781879" cy="54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E59CCD-F359-4A40-809C-25E1797FAB45}"/>
              </a:ext>
            </a:extLst>
          </p:cNvPr>
          <p:cNvSpPr txBox="1"/>
          <p:nvPr/>
        </p:nvSpPr>
        <p:spPr>
          <a:xfrm>
            <a:off x="1637678" y="2474893"/>
            <a:ext cx="4458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La funcionalidad es la misma a la alta de usuarios hecho por un </a:t>
            </a:r>
            <a:r>
              <a:rPr lang="es-AR" sz="1400" dirty="0" err="1"/>
              <a:t>admin</a:t>
            </a:r>
            <a:r>
              <a:rPr lang="es-AR" sz="1400" dirty="0"/>
              <a:t>, sólo que no permite dar de alta más de 1 usuario antes de devolverlo al menú principal.</a:t>
            </a:r>
            <a:endParaRPr lang="es-419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86E340-E550-48BA-97D7-83A72D2400C2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19/20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27343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0A9B0-E22D-422A-900A-F1F163A5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44" y="228601"/>
            <a:ext cx="8825658" cy="1200328"/>
          </a:xfrm>
        </p:spPr>
        <p:txBody>
          <a:bodyPr/>
          <a:lstStyle/>
          <a:p>
            <a:r>
              <a:rPr lang="es-AR" dirty="0"/>
              <a:t>Índice: 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C0B7CC-E6EF-456A-9832-A3531CE9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701" y="569120"/>
            <a:ext cx="14352105" cy="6288880"/>
          </a:xfrm>
        </p:spPr>
        <p:txBody>
          <a:bodyPr>
            <a:normAutofit fontScale="25000" lnSpcReduction="20000"/>
          </a:bodyPr>
          <a:lstStyle/>
          <a:p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3700" dirty="0">
                <a:latin typeface="Arial" panose="020B0604020202020204" pitchFamily="34" charset="0"/>
                <a:cs typeface="Arial" panose="020B0604020202020204" pitchFamily="34" charset="0"/>
              </a:rPr>
              <a:t>#3 MENÚ INICIAL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•USO DE USUARIO COMÚN:</a:t>
            </a:r>
            <a:b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#4 INICIAR SESIÓN</a:t>
            </a:r>
            <a:b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#5 LOGIN EXITOSO -&gt; SUB-MENÚ USUARIO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#6 SUB-MENÚ USUARIO: VER PERFIL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#7 SUB-MENÚ USUARIO: Mostrar películas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#8 ORDENAMIENTOS DE PELÍCULAS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#9 SUB-MENÚ USUARIO: VER PELÍCULA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#10 SUB-MENÚ USUARIO: SUGERENCIAS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•USO DE ADMIN: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#11 INICIO SESIÓN DE ADMIN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#12 LOGIN EXITOSO -&gt; SUB-MENÚ ADMIN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•SUB-MENÚ USUARIOS: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#13 ALTA USUARIOS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#14 MODIFICACIÓN DE CAMPO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#15 LISTADO DE USUARIOS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•SUB-MENÚ PELÍCULAS: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#16 AGREGAR PELÍCULA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#17 listado de películas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	#18 CONSULTA POR ID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 REGISTRARSE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•19 REGISTRARSE COMO USUARIO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• OPCIONES</a:t>
            </a:r>
          </a:p>
          <a:p>
            <a:r>
              <a:rPr lang="es-AR" sz="3100" dirty="0">
                <a:latin typeface="Arial" panose="020B0604020202020204" pitchFamily="34" charset="0"/>
                <a:cs typeface="Arial" panose="020B0604020202020204" pitchFamily="34" charset="0"/>
              </a:rPr>
              <a:t>		#20 OPCIONES</a:t>
            </a:r>
          </a:p>
          <a:p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s-419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23F65F-C531-4F3F-964C-A7D562284373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2/20</a:t>
            </a:r>
            <a:endParaRPr lang="es-419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7072E8F-23A0-413B-979B-8ED1CFC9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29" y="2230369"/>
            <a:ext cx="1992345" cy="29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B576DA-0194-427A-A8F0-A9FB5901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s-AR" dirty="0"/>
              <a:t>7. Menú Principal     Opciones</a:t>
            </a:r>
            <a:endParaRPr lang="es-419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4759C29-FCFC-4C29-83EB-D07DB89F0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062" y="1874130"/>
            <a:ext cx="3229426" cy="1743318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95D53B77-8DE8-4124-8933-59AEE9CA1D49}"/>
              </a:ext>
            </a:extLst>
          </p:cNvPr>
          <p:cNvSpPr/>
          <p:nvPr/>
        </p:nvSpPr>
        <p:spPr>
          <a:xfrm>
            <a:off x="5274365" y="609601"/>
            <a:ext cx="556592" cy="410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EFF1AB-E8EA-49D0-941E-637B3955AE8D}"/>
              </a:ext>
            </a:extLst>
          </p:cNvPr>
          <p:cNvSpPr txBox="1"/>
          <p:nvPr/>
        </p:nvSpPr>
        <p:spPr>
          <a:xfrm>
            <a:off x="1616765" y="1378226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Por falta de tiempo, actualmente solo permite cambiar el color del fondo y el texto</a:t>
            </a:r>
            <a:endParaRPr lang="es-419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E09DB6E-FA61-431F-A64B-DA5D43BE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51" y="4407408"/>
            <a:ext cx="2295845" cy="212437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5A8F513E-D2D0-4875-984D-F1E2025E61BF}"/>
              </a:ext>
            </a:extLst>
          </p:cNvPr>
          <p:cNvSpPr/>
          <p:nvPr/>
        </p:nvSpPr>
        <p:spPr>
          <a:xfrm>
            <a:off x="9217458" y="3617448"/>
            <a:ext cx="484632" cy="789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394AB2C-B709-48FB-B002-EEF9C198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477" y="2265998"/>
            <a:ext cx="4515480" cy="4191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DE5130-1A1C-416F-A615-65C4B48439F4}"/>
              </a:ext>
            </a:extLst>
          </p:cNvPr>
          <p:cNvSpPr txBox="1"/>
          <p:nvPr/>
        </p:nvSpPr>
        <p:spPr>
          <a:xfrm>
            <a:off x="10389702" y="112693"/>
            <a:ext cx="78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/>
              <a:t>20/20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383960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D27DD-CDBB-4A42-9F1F-E1AFB7DC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1. Menú Inicial</a:t>
            </a:r>
            <a:endParaRPr lang="es-419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FACCAE0-B648-4EB6-8553-BDCDA2BCD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08" y="2209520"/>
            <a:ext cx="6665315" cy="419576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A14236-E073-4BB3-B874-EC8C7019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09" y="2626004"/>
            <a:ext cx="4353533" cy="33627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B030788D-2CAB-487D-9C31-C3441B997D05}"/>
              </a:ext>
            </a:extLst>
          </p:cNvPr>
          <p:cNvSpPr/>
          <p:nvPr/>
        </p:nvSpPr>
        <p:spPr>
          <a:xfrm>
            <a:off x="6609295" y="4055165"/>
            <a:ext cx="980614" cy="63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AE97542-1203-42F5-BCFC-CBBD5A3AD07C}"/>
              </a:ext>
            </a:extLst>
          </p:cNvPr>
          <p:cNvSpPr txBox="1"/>
          <p:nvPr/>
        </p:nvSpPr>
        <p:spPr>
          <a:xfrm>
            <a:off x="1351722" y="1285461"/>
            <a:ext cx="94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Lo primero que se muestra al ejecutar el programa.</a:t>
            </a:r>
          </a:p>
          <a:p>
            <a:pPr algn="ctr"/>
            <a:r>
              <a:rPr lang="es-AR" sz="1600" dirty="0"/>
              <a:t>Las opciones se explican por si mismo.</a:t>
            </a:r>
            <a:endParaRPr lang="es-419" sz="1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99AEFB-FE97-4CBA-860A-C9655228748B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3/20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21414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52AB6-E4BF-4298-8AEF-2CBF5D67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0" y="183837"/>
            <a:ext cx="9404723" cy="1400530"/>
          </a:xfrm>
        </p:spPr>
        <p:txBody>
          <a:bodyPr/>
          <a:lstStyle/>
          <a:p>
            <a:r>
              <a:rPr lang="es-AR" sz="3600" dirty="0"/>
              <a:t>2a. Menú Principal     Iniciar Sesión </a:t>
            </a:r>
            <a:endParaRPr lang="es-419" sz="3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AC3A1C09-83F6-4181-9C69-A6FC9511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554" y="1395781"/>
            <a:ext cx="4182059" cy="2143424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4C61369B-9594-46BE-AC22-D89A9764C5F6}"/>
              </a:ext>
            </a:extLst>
          </p:cNvPr>
          <p:cNvSpPr/>
          <p:nvPr/>
        </p:nvSpPr>
        <p:spPr>
          <a:xfrm>
            <a:off x="4678016" y="316885"/>
            <a:ext cx="397565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554A2B6-B023-492A-B163-0D000D8F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396" y="3894935"/>
            <a:ext cx="4239217" cy="22196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88AB99-460B-40B5-9DD7-EE794E764DC4}"/>
              </a:ext>
            </a:extLst>
          </p:cNvPr>
          <p:cNvSpPr txBox="1"/>
          <p:nvPr/>
        </p:nvSpPr>
        <p:spPr>
          <a:xfrm>
            <a:off x="8929788" y="3539205"/>
            <a:ext cx="195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(INGRESO EXITOSO)</a:t>
            </a:r>
            <a:endParaRPr lang="es-419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20859BA-711F-4695-A247-B467F822D04F}"/>
              </a:ext>
            </a:extLst>
          </p:cNvPr>
          <p:cNvSpPr txBox="1"/>
          <p:nvPr/>
        </p:nvSpPr>
        <p:spPr>
          <a:xfrm>
            <a:off x="8163340" y="6162523"/>
            <a:ext cx="3260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(Ingreso erróneo;</a:t>
            </a:r>
          </a:p>
          <a:p>
            <a:pPr algn="ctr"/>
            <a:r>
              <a:rPr lang="es-AR" sz="1400" dirty="0"/>
              <a:t>Se procede a pedir las credenciales nuevamente)</a:t>
            </a:r>
            <a:endParaRPr lang="es-419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88789CE-3772-4FBD-B1F2-63D76C0D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5" y="1065587"/>
            <a:ext cx="6315956" cy="36310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8431ACD-DA48-4A48-A114-F625BC2B5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4" y="4696639"/>
            <a:ext cx="5249643" cy="2161361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B1CB4EB2-3C41-4063-BD30-DFC9127B8FD4}"/>
              </a:ext>
            </a:extLst>
          </p:cNvPr>
          <p:cNvSpPr/>
          <p:nvPr/>
        </p:nvSpPr>
        <p:spPr>
          <a:xfrm>
            <a:off x="6614098" y="1825251"/>
            <a:ext cx="861391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508188-8709-4BDD-9D61-5DF6CD50FB69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4/20</a:t>
            </a:r>
            <a:endParaRPr lang="es-419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D4D990E-C45A-46A0-8A00-26F2A312A9CD}"/>
              </a:ext>
            </a:extLst>
          </p:cNvPr>
          <p:cNvSpPr txBox="1"/>
          <p:nvPr/>
        </p:nvSpPr>
        <p:spPr>
          <a:xfrm>
            <a:off x="1443406" y="674694"/>
            <a:ext cx="575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(Presionando 1 en el menú inicial)</a:t>
            </a:r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1549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31AC5-5F23-4CFE-820B-35D17A70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5" y="92765"/>
            <a:ext cx="9054480" cy="1364974"/>
          </a:xfrm>
        </p:spPr>
        <p:txBody>
          <a:bodyPr/>
          <a:lstStyle/>
          <a:p>
            <a:r>
              <a:rPr lang="es-AR" sz="3200" dirty="0"/>
              <a:t>2b. Menú Principal    Inicio de Sesión Exitoso</a:t>
            </a:r>
            <a:endParaRPr lang="es-419" sz="32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BA686621-C8F0-472F-8F31-61935DF5191B}"/>
              </a:ext>
            </a:extLst>
          </p:cNvPr>
          <p:cNvSpPr/>
          <p:nvPr/>
        </p:nvSpPr>
        <p:spPr>
          <a:xfrm>
            <a:off x="4068418" y="92765"/>
            <a:ext cx="265043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C6D6CE1C-5306-4CF8-A8DA-8D7568EC6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800" y="2857442"/>
            <a:ext cx="4153480" cy="2690038"/>
          </a:xfr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EDE07BD-D7BC-4D0B-A68D-71110D8B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5" y="1758958"/>
            <a:ext cx="5677692" cy="4887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FE779FA-164F-4780-AC01-A0EEF992B27E}"/>
              </a:ext>
            </a:extLst>
          </p:cNvPr>
          <p:cNvSpPr txBox="1"/>
          <p:nvPr/>
        </p:nvSpPr>
        <p:spPr>
          <a:xfrm>
            <a:off x="1628108" y="726153"/>
            <a:ext cx="56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Sub-Menú principal para el “usuario”</a:t>
            </a:r>
            <a:endParaRPr lang="es-419" dirty="0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7C51D672-770F-4480-8015-4D342ACCD2C0}"/>
              </a:ext>
            </a:extLst>
          </p:cNvPr>
          <p:cNvSpPr/>
          <p:nvPr/>
        </p:nvSpPr>
        <p:spPr>
          <a:xfrm>
            <a:off x="6095999" y="3551583"/>
            <a:ext cx="951639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7704D3-64C7-48D9-92EA-081DD1D9EDFB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5/20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404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ED463-4A06-4EDF-85A3-61A147E6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80" y="299246"/>
            <a:ext cx="8946541" cy="912256"/>
          </a:xfrm>
        </p:spPr>
        <p:txBody>
          <a:bodyPr/>
          <a:lstStyle/>
          <a:p>
            <a:r>
              <a:rPr lang="es-AR" dirty="0"/>
              <a:t>2c. Sub-Menú Usuario    Ver perfil </a:t>
            </a:r>
            <a:endParaRPr lang="es-419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4172755"/>
            <a:ext cx="5048518" cy="2573181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93F23202-8C93-4EA9-9B7E-C90618B69460}"/>
              </a:ext>
            </a:extLst>
          </p:cNvPr>
          <p:cNvSpPr/>
          <p:nvPr/>
        </p:nvSpPr>
        <p:spPr>
          <a:xfrm>
            <a:off x="6202018" y="516834"/>
            <a:ext cx="490330" cy="397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AFCAC7-ECEC-44E7-84EA-3817EC0F9FDB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6/20</a:t>
            </a:r>
            <a:endParaRPr lang="es-419" sz="1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04" y="1449594"/>
            <a:ext cx="4473350" cy="256861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3" y="4862457"/>
            <a:ext cx="4523692" cy="117773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8281114" y="6093578"/>
            <a:ext cx="2863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En el archivo .</a:t>
            </a:r>
            <a:r>
              <a:rPr lang="es-AR" sz="1400" dirty="0" err="1" smtClean="0"/>
              <a:t>dat</a:t>
            </a:r>
            <a:r>
              <a:rPr lang="es-AR" sz="1400" dirty="0" smtClean="0"/>
              <a:t> la contraseña se guarda de manera incomprensible</a:t>
            </a:r>
            <a:endParaRPr lang="es-AR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38464" y="4018209"/>
            <a:ext cx="2949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En el programa cada usuario puede ver sus datos, incluida la contraseña “al descubierto”</a:t>
            </a:r>
            <a:endParaRPr lang="es-AR" sz="14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0" y="1423116"/>
            <a:ext cx="5061397" cy="2479184"/>
          </a:xfrm>
          <a:prstGeom prst="rect">
            <a:avLst/>
          </a:prstGeom>
        </p:spPr>
      </p:pic>
      <p:sp>
        <p:nvSpPr>
          <p:cNvPr id="12" name="11 Flecha derecha"/>
          <p:cNvSpPr/>
          <p:nvPr/>
        </p:nvSpPr>
        <p:spPr>
          <a:xfrm rot="10800000">
            <a:off x="6046632" y="4862457"/>
            <a:ext cx="907120" cy="309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899827" y="5312824"/>
            <a:ext cx="147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/>
              <a:t>(Encripta la </a:t>
            </a:r>
            <a:r>
              <a:rPr lang="es-AR" sz="1200" dirty="0" err="1" smtClean="0"/>
              <a:t>pass</a:t>
            </a:r>
            <a:r>
              <a:rPr lang="es-AR" sz="1200" dirty="0" smtClean="0"/>
              <a:t>)</a:t>
            </a:r>
            <a:endParaRPr lang="es-AR" sz="1200" dirty="0"/>
          </a:p>
        </p:txBody>
      </p:sp>
      <p:sp>
        <p:nvSpPr>
          <p:cNvPr id="14" name="13 Flecha derecha"/>
          <p:cNvSpPr/>
          <p:nvPr/>
        </p:nvSpPr>
        <p:spPr>
          <a:xfrm>
            <a:off x="6500191" y="4862457"/>
            <a:ext cx="713281" cy="309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>
            <a:off x="6317739" y="2067059"/>
            <a:ext cx="74697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6046631" y="2524259"/>
            <a:ext cx="11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err="1" smtClean="0"/>
              <a:t>Desencripta</a:t>
            </a:r>
            <a:r>
              <a:rPr lang="es-AR" sz="1200" dirty="0" smtClean="0"/>
              <a:t> la </a:t>
            </a:r>
            <a:r>
              <a:rPr lang="es-AR" sz="1200" dirty="0" err="1" smtClean="0"/>
              <a:t>pass</a:t>
            </a:r>
            <a:r>
              <a:rPr lang="es-AR" sz="1200" dirty="0" smtClean="0"/>
              <a:t> para mostrarla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4964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DA096-E1C4-4954-9FC7-B6023E3D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47" y="280440"/>
            <a:ext cx="7397956" cy="541195"/>
          </a:xfrm>
        </p:spPr>
        <p:txBody>
          <a:bodyPr/>
          <a:lstStyle/>
          <a:p>
            <a:r>
              <a:rPr lang="es-AR" sz="2800" dirty="0"/>
              <a:t>2d. Sub-menú Usuario    Mostrar películas</a:t>
            </a:r>
            <a:endParaRPr lang="es-419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EBC8BFB-2C5B-4522-919E-E72CD9BB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73" y="1507069"/>
            <a:ext cx="8630854" cy="781159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A780AB-CAAB-4A6D-84BE-B9EBF2FC2961}"/>
              </a:ext>
            </a:extLst>
          </p:cNvPr>
          <p:cNvSpPr txBox="1"/>
          <p:nvPr/>
        </p:nvSpPr>
        <p:spPr>
          <a:xfrm>
            <a:off x="2345635" y="854438"/>
            <a:ext cx="746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Da la opción de ver todo el listado de películas, ordenadas por género o por título</a:t>
            </a:r>
            <a:endParaRPr lang="es-419" dirty="0"/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1E0256D7-88EA-4CC2-B3EC-39F07E4302B4}"/>
              </a:ext>
            </a:extLst>
          </p:cNvPr>
          <p:cNvSpPr/>
          <p:nvPr/>
        </p:nvSpPr>
        <p:spPr>
          <a:xfrm>
            <a:off x="9037983" y="2398643"/>
            <a:ext cx="344556" cy="57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7510F6C-8E7D-4ADD-B1C2-A7F2323F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46" y="3178917"/>
            <a:ext cx="5350429" cy="2248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A0EE181-8480-47D2-9B8F-29814CC1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1" y="3153217"/>
            <a:ext cx="5350429" cy="229961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965C7673-E95A-46CB-9F1E-9DEBD9999D4A}"/>
              </a:ext>
            </a:extLst>
          </p:cNvPr>
          <p:cNvSpPr/>
          <p:nvPr/>
        </p:nvSpPr>
        <p:spPr>
          <a:xfrm>
            <a:off x="3246783" y="2398643"/>
            <a:ext cx="344556" cy="57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31F0417-7D55-4FB2-8791-ABAFBD94E7EC}"/>
              </a:ext>
            </a:extLst>
          </p:cNvPr>
          <p:cNvSpPr txBox="1"/>
          <p:nvPr/>
        </p:nvSpPr>
        <p:spPr>
          <a:xfrm>
            <a:off x="7646503" y="5427131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Ordenados por título (orden alfabético)</a:t>
            </a:r>
            <a:endParaRPr lang="es-419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0B10CE-B19D-4269-A2FC-E3D8A9BADCA5}"/>
              </a:ext>
            </a:extLst>
          </p:cNvPr>
          <p:cNvSpPr txBox="1"/>
          <p:nvPr/>
        </p:nvSpPr>
        <p:spPr>
          <a:xfrm>
            <a:off x="1510751" y="5452831"/>
            <a:ext cx="38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Ordenados por género</a:t>
            </a:r>
          </a:p>
          <a:p>
            <a:pPr algn="ctr"/>
            <a:r>
              <a:rPr lang="es-AR" dirty="0"/>
              <a:t>(empezando por (A)cción,</a:t>
            </a:r>
          </a:p>
          <a:p>
            <a:pPr algn="ctr"/>
            <a:r>
              <a:rPr lang="es-AR" dirty="0"/>
              <a:t>y terminando por (S)uspenso)</a:t>
            </a:r>
            <a:endParaRPr lang="es-419" dirty="0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78C6C379-2D30-4D18-9CBD-57F97702AF38}"/>
              </a:ext>
            </a:extLst>
          </p:cNvPr>
          <p:cNvSpPr/>
          <p:nvPr/>
        </p:nvSpPr>
        <p:spPr>
          <a:xfrm>
            <a:off x="4089400" y="481839"/>
            <a:ext cx="292100" cy="160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40542F-2118-4659-A763-AD405369ED20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7/20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164872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979BA-E01E-4882-BFAD-977CB011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4" y="397566"/>
            <a:ext cx="8946542" cy="728870"/>
          </a:xfrm>
        </p:spPr>
        <p:txBody>
          <a:bodyPr/>
          <a:lstStyle/>
          <a:p>
            <a:r>
              <a:rPr lang="es-AR" sz="3600" dirty="0"/>
              <a:t>2d (bis). Algoritmos de Ordenamiento</a:t>
            </a:r>
            <a:endParaRPr lang="es-419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5D76234-A815-4DC7-87BE-692A7150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0812" y="2182206"/>
            <a:ext cx="3879093" cy="318932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48AF84-F6B9-40BA-90B6-F231F9FF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0" y="2182207"/>
            <a:ext cx="3776868" cy="318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85E3D1A-DFDC-499C-A339-EC332DF4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879" y="1126435"/>
            <a:ext cx="4176242" cy="2650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3369D5-BDCE-4E44-A2E5-87271F6C7D99}"/>
              </a:ext>
            </a:extLst>
          </p:cNvPr>
          <p:cNvSpPr txBox="1"/>
          <p:nvPr/>
        </p:nvSpPr>
        <p:spPr>
          <a:xfrm>
            <a:off x="4775200" y="3776868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(Llamado a los ordenamientos)</a:t>
            </a:r>
            <a:endParaRPr lang="es-419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C9879EB-153F-4077-A12C-A4E3860B3C61}"/>
              </a:ext>
            </a:extLst>
          </p:cNvPr>
          <p:cNvCxnSpPr>
            <a:cxnSpLocks/>
          </p:cNvCxnSpPr>
          <p:nvPr/>
        </p:nvCxnSpPr>
        <p:spPr>
          <a:xfrm flipH="1">
            <a:off x="3073400" y="1447800"/>
            <a:ext cx="877788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6F574BA-0912-43A6-89DE-43D989B12355}"/>
              </a:ext>
            </a:extLst>
          </p:cNvPr>
          <p:cNvCxnSpPr>
            <a:cxnSpLocks/>
          </p:cNvCxnSpPr>
          <p:nvPr/>
        </p:nvCxnSpPr>
        <p:spPr>
          <a:xfrm>
            <a:off x="8240812" y="1447800"/>
            <a:ext cx="765474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EF183C9-BF52-4CA3-98A6-DFBE8391FD53}"/>
              </a:ext>
            </a:extLst>
          </p:cNvPr>
          <p:cNvSpPr txBox="1"/>
          <p:nvPr/>
        </p:nvSpPr>
        <p:spPr>
          <a:xfrm>
            <a:off x="1251409" y="1909738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(por Inserción)</a:t>
            </a:r>
            <a:endParaRPr lang="es-419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97053FF-CDA3-44EB-920E-A7F658F4BA9C}"/>
              </a:ext>
            </a:extLst>
          </p:cNvPr>
          <p:cNvSpPr txBox="1"/>
          <p:nvPr/>
        </p:nvSpPr>
        <p:spPr>
          <a:xfrm>
            <a:off x="9316815" y="1874429"/>
            <a:ext cx="166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(por Selección)</a:t>
            </a:r>
            <a:endParaRPr lang="es-419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CC6EAD0-EA9F-4DD1-AEAA-61ACF7622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944" y="4626062"/>
            <a:ext cx="4107469" cy="1800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B3937DF-5C52-43A1-87EF-20A2938E437B}"/>
              </a:ext>
            </a:extLst>
          </p:cNvPr>
          <p:cNvSpPr txBox="1"/>
          <p:nvPr/>
        </p:nvSpPr>
        <p:spPr>
          <a:xfrm>
            <a:off x="3951188" y="6426199"/>
            <a:ext cx="4289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(Función de muestra (listados_muestra_pelis))</a:t>
            </a:r>
            <a:endParaRPr lang="es-419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4E3F50-0929-47B4-B567-81401F6AD659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8/20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99901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AC738-D13A-47F5-9165-9D218D5E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608889" cy="1400530"/>
          </a:xfrm>
        </p:spPr>
        <p:txBody>
          <a:bodyPr/>
          <a:lstStyle/>
          <a:p>
            <a:r>
              <a:rPr lang="es-AR" sz="3200" dirty="0"/>
              <a:t>2e. Sub-menú Usuario   Ver película</a:t>
            </a:r>
            <a:endParaRPr lang="es-419" sz="3200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26" y="1846282"/>
            <a:ext cx="3934374" cy="847843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593205D3-2ACA-49A5-A542-34F7E5B01DCC}"/>
              </a:ext>
            </a:extLst>
          </p:cNvPr>
          <p:cNvSpPr/>
          <p:nvPr/>
        </p:nvSpPr>
        <p:spPr>
          <a:xfrm>
            <a:off x="5016500" y="609601"/>
            <a:ext cx="279400" cy="330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33AB91-40AB-4AEE-9766-AC97B6C5BA52}"/>
              </a:ext>
            </a:extLst>
          </p:cNvPr>
          <p:cNvSpPr txBox="1"/>
          <p:nvPr/>
        </p:nvSpPr>
        <p:spPr>
          <a:xfrm>
            <a:off x="10363198" y="0"/>
            <a:ext cx="78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9/20</a:t>
            </a:r>
            <a:endParaRPr lang="es-419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584100" y="2871988"/>
            <a:ext cx="314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(Pide el ID de la película “a ver”</a:t>
            </a:r>
            <a:endParaRPr lang="es-AR" sz="1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62" y="1798023"/>
            <a:ext cx="3191320" cy="2426247"/>
          </a:xfrm>
          <a:prstGeom prst="rect">
            <a:avLst/>
          </a:prstGeom>
        </p:spPr>
      </p:pic>
      <p:sp>
        <p:nvSpPr>
          <p:cNvPr id="13" name="12 Flecha derecha"/>
          <p:cNvSpPr/>
          <p:nvPr/>
        </p:nvSpPr>
        <p:spPr>
          <a:xfrm>
            <a:off x="5537915" y="2034862"/>
            <a:ext cx="901522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7637172" y="4417454"/>
            <a:ext cx="2047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Modificará el campo de “Películas Vistas”, agregándole el ID de la película vista, y sumándole al contador.</a:t>
            </a:r>
            <a:endParaRPr lang="es-AR" sz="1400" dirty="0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0" y="3287996"/>
            <a:ext cx="5574555" cy="3400829"/>
          </a:xfrm>
          <a:prstGeom prst="rect">
            <a:avLst/>
          </a:prstGeom>
        </p:spPr>
      </p:pic>
      <p:sp>
        <p:nvSpPr>
          <p:cNvPr id="16" name="15 Flecha derecha"/>
          <p:cNvSpPr/>
          <p:nvPr/>
        </p:nvSpPr>
        <p:spPr>
          <a:xfrm rot="10800000">
            <a:off x="6439437" y="4717953"/>
            <a:ext cx="940158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45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678</Words>
  <Application>Microsoft Office PowerPoint</Application>
  <PresentationFormat>Personalizado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Ion</vt:lpstr>
      <vt:lpstr>Trabajo Práctico Final – Laboratorio I</vt:lpstr>
      <vt:lpstr>Índice: </vt:lpstr>
      <vt:lpstr>1. Menú Inicial</vt:lpstr>
      <vt:lpstr>2a. Menú Principal     Iniciar Sesión </vt:lpstr>
      <vt:lpstr>2b. Menú Principal    Inicio de Sesión Exitoso</vt:lpstr>
      <vt:lpstr>2c. Sub-Menú Usuario    Ver perfil </vt:lpstr>
      <vt:lpstr>2d. Sub-menú Usuario    Mostrar películas</vt:lpstr>
      <vt:lpstr>2d (bis). Algoritmos de Ordenamiento</vt:lpstr>
      <vt:lpstr>2e. Sub-menú Usuario   Ver película</vt:lpstr>
      <vt:lpstr>2f. Sub-menú Usuario     Sugerencias</vt:lpstr>
      <vt:lpstr>3a. Menú principal    ADMIN</vt:lpstr>
      <vt:lpstr>3b. Inicio sesión ADMIN exitoso</vt:lpstr>
      <vt:lpstr>4a. Sub-menú ABMCL Usuarios   • Alta Usuarios</vt:lpstr>
      <vt:lpstr>4c. Sub-menú ABMCL Usuarios   • Modificar Campo</vt:lpstr>
      <vt:lpstr>4d. Sub-menú ABMCL Usuarios   • Listado de Usuarios</vt:lpstr>
      <vt:lpstr>5a. Sub-menú ABMCL Películas   •Agregar película</vt:lpstr>
      <vt:lpstr>5b. Sub-menú Películas   • Listado de películas</vt:lpstr>
      <vt:lpstr>5c. Sub-menú Películas    • Consulta por ID</vt:lpstr>
      <vt:lpstr>6. Menú Principal     Registrarse</vt:lpstr>
      <vt:lpstr>7. Menú Principal     Opciones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 – Laboratorio I</dc:title>
  <dc:creator>Rodrigo N. Serqueira Acosta</dc:creator>
  <cp:lastModifiedBy>Usuario de Windows</cp:lastModifiedBy>
  <cp:revision>54</cp:revision>
  <dcterms:created xsi:type="dcterms:W3CDTF">2018-06-22T16:02:00Z</dcterms:created>
  <dcterms:modified xsi:type="dcterms:W3CDTF">2018-06-23T00:14:12Z</dcterms:modified>
</cp:coreProperties>
</file>