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3" r:id="rId2"/>
    <p:sldId id="274" r:id="rId3"/>
    <p:sldId id="256" r:id="rId4"/>
    <p:sldId id="257" r:id="rId5"/>
    <p:sldId id="265" r:id="rId6"/>
    <p:sldId id="259" r:id="rId7"/>
    <p:sldId id="258" r:id="rId8"/>
    <p:sldId id="260" r:id="rId9"/>
    <p:sldId id="264" r:id="rId10"/>
    <p:sldId id="263" r:id="rId11"/>
    <p:sldId id="261" r:id="rId12"/>
    <p:sldId id="272" r:id="rId13"/>
    <p:sldId id="262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0191" autoAdjust="0"/>
  </p:normalViewPr>
  <p:slideViewPr>
    <p:cSldViewPr snapToGrid="0">
      <p:cViewPr varScale="1">
        <p:scale>
          <a:sx n="77" d="100"/>
          <a:sy n="77" d="100"/>
        </p:scale>
        <p:origin x="120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418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2869F-96DA-4CDA-8AA0-C85F0DC3C811}" type="datetimeFigureOut">
              <a:rPr lang="es-ES_tradnl" smtClean="0"/>
              <a:t>24/04/2025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F4B93-FD80-40D1-A03B-B5EE94DE1DA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984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F4B93-FD80-40D1-A03B-B5EE94DE1DA2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42879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F4B93-FD80-40D1-A03B-B5EE94DE1DA2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293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>
                <a:effectLst/>
                <a:latin typeface="Consolas" panose="020B0609020204030204" pitchFamily="49" charset="0"/>
              </a:rPr>
              <a:t>- Tipos de datos interpretados por **pandas** en cada uno de los campos del </a:t>
            </a:r>
            <a:r>
              <a:rPr lang="es-ES_tradnl" b="1" dirty="0" err="1">
                <a:effectLst/>
                <a:latin typeface="Consolas" panose="020B0609020204030204" pitchFamily="49" charset="0"/>
              </a:rPr>
              <a:t>dataframe</a:t>
            </a:r>
            <a:r>
              <a:rPr lang="es-ES_tradnl" b="1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ES_tradnl" b="1" dirty="0">
                <a:effectLst/>
                <a:latin typeface="Consolas" panose="020B0609020204030204" pitchFamily="49" charset="0"/>
              </a:rPr>
              <a:t>- Cantidad de datos NULL que presentamos en los campos **genero** que representan el 0.34% y **</a:t>
            </a:r>
            <a:r>
              <a:rPr lang="es-ES_tradnl" b="1" dirty="0" err="1">
                <a:effectLst/>
                <a:latin typeface="Consolas" panose="020B0609020204030204" pitchFamily="49" charset="0"/>
              </a:rPr>
              <a:t>fecha_destino_recorrido</a:t>
            </a:r>
            <a:r>
              <a:rPr lang="es-ES_tradnl" b="1" dirty="0">
                <a:effectLst/>
                <a:latin typeface="Consolas" panose="020B0609020204030204" pitchFamily="49" charset="0"/>
              </a:rPr>
              <a:t>** que representan el 0.09% </a:t>
            </a:r>
          </a:p>
          <a:p>
            <a:r>
              <a:rPr lang="es-ES_tradnl" b="1" dirty="0">
                <a:effectLst/>
                <a:latin typeface="Consolas" panose="020B0609020204030204" pitchFamily="49" charset="0"/>
              </a:rPr>
              <a:t>- El campo **</a:t>
            </a:r>
            <a:r>
              <a:rPr lang="es-ES_tradnl" b="1" dirty="0" err="1">
                <a:effectLst/>
                <a:latin typeface="Consolas" panose="020B0609020204030204" pitchFamily="49" charset="0"/>
              </a:rPr>
              <a:t>duracion_recorrido</a:t>
            </a:r>
            <a:r>
              <a:rPr lang="es-ES_tradnl" b="1" dirty="0">
                <a:effectLst/>
                <a:latin typeface="Consolas" panose="020B0609020204030204" pitchFamily="49" charset="0"/>
              </a:rPr>
              <a:t>** posee 37.618 registros  con valor **0** Correspondiente al 1.06% de 3.559.284 registros, este campo se almacena el tiempo del viaje. desconocemos si esta expresado en minutos o segundos  </a:t>
            </a: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F4B93-FD80-40D1-A03B-B5EE94DE1DA2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0619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F4B93-FD80-40D1-A03B-B5EE94DE1DA2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81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F4B93-FD80-40D1-A03B-B5EE94DE1DA2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763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24/04/2025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7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24/04/2025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690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24/04/2025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2151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24/04/2025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025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24/04/2025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4659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24/04/2025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537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24/04/2025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2888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24/04/2025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6151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24/04/2025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917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24/04/2025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904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24/04/2025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180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24/04/2025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599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24/04/2025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547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24/04/2025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357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24/04/2025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197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24/04/2025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212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1528-1619-4A37-AC36-A340C31E9115}" type="datetimeFigureOut">
              <a:rPr lang="es-ES_tradnl" smtClean="0"/>
              <a:t>24/04/2025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6257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CD1528-1619-4A37-AC36-A340C31E9115}" type="datetimeFigureOut">
              <a:rPr lang="es-ES_tradnl" smtClean="0"/>
              <a:t>24/04/2025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7E5CE2-F7C7-4994-ADEB-9A3ECD3FC4D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5313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13972C5-B9D6-4A2E-A8BF-0C1CAB91FA9F}"/>
              </a:ext>
            </a:extLst>
          </p:cNvPr>
          <p:cNvSpPr/>
          <p:nvPr/>
        </p:nvSpPr>
        <p:spPr>
          <a:xfrm>
            <a:off x="0" y="0"/>
            <a:ext cx="12204875" cy="36450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24A7A-3C79-4A50-BDCD-5FDB11683A9C}"/>
              </a:ext>
            </a:extLst>
          </p:cNvPr>
          <p:cNvSpPr txBox="1"/>
          <p:nvPr/>
        </p:nvSpPr>
        <p:spPr>
          <a:xfrm>
            <a:off x="80286" y="345209"/>
            <a:ext cx="11918694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– </a:t>
            </a:r>
          </a:p>
          <a:p>
            <a:endParaRPr lang="es-ES" cap="all" dirty="0">
              <a:solidFill>
                <a:schemeClr val="bg1"/>
              </a:solidFill>
            </a:endParaRPr>
          </a:p>
          <a:p>
            <a:endParaRPr lang="es-ES" cap="all" dirty="0">
              <a:solidFill>
                <a:schemeClr val="bg1"/>
              </a:solidFill>
            </a:endParaRPr>
          </a:p>
          <a:p>
            <a:endParaRPr lang="es-ES" cap="all" dirty="0">
              <a:solidFill>
                <a:schemeClr val="bg1"/>
              </a:solidFill>
            </a:endParaRPr>
          </a:p>
          <a:p>
            <a:endParaRPr lang="es-ES" cap="all" dirty="0">
              <a:solidFill>
                <a:schemeClr val="bg1"/>
              </a:solidFill>
            </a:endParaRPr>
          </a:p>
          <a:p>
            <a:endParaRPr lang="es-ES" cap="all" dirty="0">
              <a:solidFill>
                <a:schemeClr val="bg1"/>
              </a:solidFill>
            </a:endParaRPr>
          </a:p>
          <a:p>
            <a:endParaRPr lang="es-ES" cap="all" dirty="0">
              <a:solidFill>
                <a:schemeClr val="bg1"/>
              </a:solidFill>
            </a:endParaRPr>
          </a:p>
          <a:p>
            <a:endParaRPr lang="es-ES" cap="all" dirty="0">
              <a:solidFill>
                <a:schemeClr val="bg1"/>
              </a:solidFill>
            </a:endParaRPr>
          </a:p>
          <a:p>
            <a:endParaRPr lang="es-ES" cap="all" dirty="0">
              <a:solidFill>
                <a:schemeClr val="bg1"/>
              </a:solidFill>
            </a:endParaRPr>
          </a:p>
          <a:p>
            <a:pPr algn="ctr"/>
            <a:r>
              <a:rPr lang="es-ES_tradnl" cap="all" dirty="0">
                <a:solidFill>
                  <a:schemeClr val="bg1"/>
                </a:solidFill>
              </a:rPr>
              <a:t>DATASET- 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pPr algn="ctr"/>
            <a:endParaRPr lang="es-ES_tradnl" cap="all" dirty="0">
              <a:solidFill>
                <a:schemeClr val="bg1"/>
              </a:solidFill>
            </a:endParaRPr>
          </a:p>
          <a:p>
            <a:pPr algn="ctr"/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7" name="Picture 4" descr="UBA | Facultad de Ingeniería">
            <a:extLst>
              <a:ext uri="{FF2B5EF4-FFF2-40B4-BE49-F238E27FC236}">
                <a16:creationId xmlns:a16="http://schemas.microsoft.com/office/drawing/2014/main" id="{E08794E3-5317-4DBB-8AAA-2A0CB401A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835" y="80389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C8A3A7B-9AF8-4107-92BB-5D28FD9997C7}"/>
              </a:ext>
            </a:extLst>
          </p:cNvPr>
          <p:cNvSpPr txBox="1"/>
          <p:nvPr/>
        </p:nvSpPr>
        <p:spPr>
          <a:xfrm>
            <a:off x="7897661" y="5934670"/>
            <a:ext cx="469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Autores:</a:t>
            </a:r>
          </a:p>
          <a:p>
            <a:r>
              <a:rPr lang="es-ES_tradn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Yandri</a:t>
            </a:r>
            <a:r>
              <a:rPr lang="es-ES_trad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Jair </a:t>
            </a:r>
            <a:r>
              <a:rPr lang="es-ES_tradn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Uchuari</a:t>
            </a:r>
            <a:r>
              <a:rPr lang="es-ES_trad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_tradnl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Gallardo</a:t>
            </a:r>
            <a:endParaRPr lang="es-ES_trad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_trad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Luis Alberto Santamaría Jiménez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73303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128A73D-1EFD-40B8-9961-6A97BCED5EC7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56D1B3B-B74D-4175-BA8C-DB487ABD37FB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A32A5A-A36B-430C-BE06-9D7E6B7DF715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 err="1">
                <a:solidFill>
                  <a:schemeClr val="bg1"/>
                </a:solidFill>
              </a:rPr>
              <a:t>fecha_destino_recorrido</a:t>
            </a:r>
            <a:r>
              <a:rPr lang="es-ES_tradnl" sz="2000" b="1" cap="all" dirty="0">
                <a:solidFill>
                  <a:schemeClr val="bg1"/>
                </a:solidFill>
              </a:rPr>
              <a:t> / GENERO  CON VALOR NULL 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11" name="Picture 4" descr="UBA | Facultad de Ingeniería">
            <a:extLst>
              <a:ext uri="{FF2B5EF4-FFF2-40B4-BE49-F238E27FC236}">
                <a16:creationId xmlns:a16="http://schemas.microsoft.com/office/drawing/2014/main" id="{CA6B17F3-07DE-4557-8AB0-B67F2FA21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4906063-EC7F-43AC-82A1-3F25319DB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532" y="1717070"/>
            <a:ext cx="5401642" cy="498462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86840FF-1E6D-4A94-AF9D-4E7253B48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814" y="1158449"/>
            <a:ext cx="6590504" cy="339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9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0CFDF54-28CD-426A-9DE4-47A8A6D93A69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FE2725E-9DDD-4324-89A0-6AA7172971BB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3B43E018-C464-4580-8C78-3613C0E7B1C1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Materia - Análisis de Datos - </a:t>
            </a:r>
            <a:r>
              <a:rPr lang="es-ES_tradnl" dirty="0">
                <a:solidFill>
                  <a:schemeClr val="bg1"/>
                </a:solidFill>
              </a:rPr>
              <a:t>Recorridos en </a:t>
            </a:r>
            <a:r>
              <a:rPr lang="es-ES_tradnl" dirty="0" err="1">
                <a:solidFill>
                  <a:schemeClr val="bg1"/>
                </a:solidFill>
              </a:rPr>
              <a:t>Ecobicis</a:t>
            </a:r>
            <a:r>
              <a:rPr lang="es-ES_tradn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>
                <a:solidFill>
                  <a:schemeClr val="bg1"/>
                </a:solidFill>
              </a:rPr>
              <a:t>GENERO  CON VALOR NULL</a:t>
            </a:r>
            <a:r>
              <a:rPr lang="es-ES_tradnl" sz="2000" b="1" dirty="0">
                <a:solidFill>
                  <a:schemeClr val="bg1"/>
                </a:solidFill>
              </a:rPr>
              <a:t> 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7" name="Picture 4" descr="UBA | Facultad de Ingeniería">
            <a:extLst>
              <a:ext uri="{FF2B5EF4-FFF2-40B4-BE49-F238E27FC236}">
                <a16:creationId xmlns:a16="http://schemas.microsoft.com/office/drawing/2014/main" id="{837516E4-BDED-4C19-AE0E-7049AF2D8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1632ECB-7CF4-4E1E-9711-4B7744573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446" y="1273757"/>
            <a:ext cx="8287016" cy="550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26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9ADB037-0579-4046-AEEE-0758D66C23B0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86B9D95-4EB5-44F4-AF60-F79AC07360A6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5640FE5D-4882-4130-8B13-F388699D11EE}"/>
              </a:ext>
            </a:extLst>
          </p:cNvPr>
          <p:cNvSpPr txBox="1"/>
          <p:nvPr/>
        </p:nvSpPr>
        <p:spPr>
          <a:xfrm>
            <a:off x="100012" y="36547"/>
            <a:ext cx="11918694" cy="98488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pPr algn="ctr"/>
            <a:endParaRPr lang="es-ES_tradnl" sz="2000" b="1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>
                <a:solidFill>
                  <a:schemeClr val="bg1"/>
                </a:solidFill>
              </a:rPr>
              <a:t> Imputación de Datos /Campo Genero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7" name="Picture 4" descr="UBA | Facultad de Ingeniería">
            <a:extLst>
              <a:ext uri="{FF2B5EF4-FFF2-40B4-BE49-F238E27FC236}">
                <a16:creationId xmlns:a16="http://schemas.microsoft.com/office/drawing/2014/main" id="{24A49E98-3501-4953-807E-580B1E51C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7BC4CB1-B53C-460B-AF7B-79479B8E1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7" y="2408692"/>
            <a:ext cx="3219450" cy="40767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63A336C-1B34-44B4-A58B-15C684F49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257" y="1390888"/>
            <a:ext cx="8747851" cy="158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7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2A05760-6F59-4292-9E52-C525D6963723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A45AE25-F049-419A-9B0B-B955E210D632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918397C0-F973-43A3-9E6A-170188C4766E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>
                <a:solidFill>
                  <a:schemeClr val="bg1"/>
                </a:solidFill>
              </a:rPr>
              <a:t>diferencias en la duración de los viajes por genero 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7" name="Picture 4" descr="UBA | Facultad de Ingeniería">
            <a:extLst>
              <a:ext uri="{FF2B5EF4-FFF2-40B4-BE49-F238E27FC236}">
                <a16:creationId xmlns:a16="http://schemas.microsoft.com/office/drawing/2014/main" id="{96F924DC-589F-44FD-BF47-FB3DBD727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99305BA-B090-4BD9-84F3-C504B8A43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08" y="1725964"/>
            <a:ext cx="11264026" cy="46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5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2289018-208C-4537-B13A-14A246E175BA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6351D73-0F25-49C5-A6C9-C809E1C52E1D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6BC889F3-93CE-4593-A7D1-D113479D1BDA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>
                <a:solidFill>
                  <a:schemeClr val="bg1"/>
                </a:solidFill>
              </a:rPr>
              <a:t>patrones en la cantidad de viajes  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7" name="Picture 4" descr="UBA | Facultad de Ingeniería">
            <a:extLst>
              <a:ext uri="{FF2B5EF4-FFF2-40B4-BE49-F238E27FC236}">
                <a16:creationId xmlns:a16="http://schemas.microsoft.com/office/drawing/2014/main" id="{20D933E4-97EC-4376-B2CD-FB110598D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C990AF3-BEF6-44FC-BB5E-A4E533E1D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31" y="1259238"/>
            <a:ext cx="9624040" cy="547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53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FB0A656-7F3E-43DE-BE2C-84ED04058D23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0282793-B725-4FD8-9CE0-7271272F6F42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1E73010D-63A0-4ECA-A1F2-35AF09BE3D21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>
                <a:solidFill>
                  <a:schemeClr val="bg1"/>
                </a:solidFill>
              </a:rPr>
              <a:t>Matriz de correlación de variables  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7" name="Picture 4" descr="UBA | Facultad de Ingeniería">
            <a:extLst>
              <a:ext uri="{FF2B5EF4-FFF2-40B4-BE49-F238E27FC236}">
                <a16:creationId xmlns:a16="http://schemas.microsoft.com/office/drawing/2014/main" id="{FBE5DB9C-BE39-43B7-AA31-0A46CDF38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B957A58-B359-468B-B165-C033AF294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862" y="1430808"/>
            <a:ext cx="5902865" cy="523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65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BF247DC-F466-43BF-9093-57A040C9A35E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B9711A7-7597-49FD-BAB9-B5AAE1BD59E8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0D4940E8-A956-400C-BD24-F505EE4C347D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 err="1">
                <a:solidFill>
                  <a:schemeClr val="bg1"/>
                </a:solidFill>
              </a:rPr>
              <a:t>PCA</a:t>
            </a:r>
            <a:r>
              <a:rPr lang="es-ES_tradnl" sz="2000" b="1" cap="all" dirty="0">
                <a:solidFill>
                  <a:schemeClr val="bg1"/>
                </a:solidFill>
              </a:rPr>
              <a:t> Reducción de Dimensión / diagrama dispersión  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7" name="Picture 4" descr="UBA | Facultad de Ingeniería">
            <a:extLst>
              <a:ext uri="{FF2B5EF4-FFF2-40B4-BE49-F238E27FC236}">
                <a16:creationId xmlns:a16="http://schemas.microsoft.com/office/drawing/2014/main" id="{E3F65055-7D93-4658-A33A-B875D6ECD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20F29D8-BB0A-452A-A011-367543EA9F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58"/>
          <a:stretch/>
        </p:blipFill>
        <p:spPr>
          <a:xfrm>
            <a:off x="3115619" y="1099288"/>
            <a:ext cx="4556573" cy="270022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C7FB5F1-2003-43AD-BDEE-90079ABEC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755" y="3892062"/>
            <a:ext cx="5977120" cy="296593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26CF37C-B32F-484F-BB34-A6D0997BB9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1" y="3848327"/>
            <a:ext cx="4486031" cy="297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8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3131D6A5-C9C5-4AC4-8DBE-44CD3A61CACE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F3AF9A4-1448-48D6-A63F-70765D1C80C0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CAF78B4-8C09-456F-92A6-2917446CEC7E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>
                <a:solidFill>
                  <a:schemeClr val="bg1"/>
                </a:solidFill>
              </a:rPr>
              <a:t>Listado 5 registros de manera aleatoria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17" name="Picture 4" descr="UBA | Facultad de Ingeniería">
            <a:extLst>
              <a:ext uri="{FF2B5EF4-FFF2-40B4-BE49-F238E27FC236}">
                <a16:creationId xmlns:a16="http://schemas.microsoft.com/office/drawing/2014/main" id="{3BC9EBEC-4415-429D-82E3-F343E3A0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0DF26D6-8F0C-4FE8-86AB-F3328F28F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64" y="1403435"/>
            <a:ext cx="10891234" cy="521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7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3131D6A5-C9C5-4AC4-8DBE-44CD3A61CACE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F3AF9A4-1448-48D6-A63F-70765D1C80C0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CAF78B4-8C09-456F-92A6-2917446CEC7E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>
                <a:solidFill>
                  <a:schemeClr val="bg1"/>
                </a:solidFill>
              </a:rPr>
              <a:t>Listado 5 registros de manera aleatoria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17" name="Picture 4" descr="UBA | Facultad de Ingeniería">
            <a:extLst>
              <a:ext uri="{FF2B5EF4-FFF2-40B4-BE49-F238E27FC236}">
                <a16:creationId xmlns:a16="http://schemas.microsoft.com/office/drawing/2014/main" id="{3BC9EBEC-4415-429D-82E3-F343E3A06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0DF26D6-8F0C-4FE8-86AB-F3328F28F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64" y="1403435"/>
            <a:ext cx="10891234" cy="521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0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98B16D2-E2DC-4024-B886-871AA6AAE277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EEA845-CCC5-44B8-A49A-5B7AA522399E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CA9771-7B4D-4B56-8DF8-953EA692FB27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>
                <a:solidFill>
                  <a:schemeClr val="bg1"/>
                </a:solidFill>
              </a:rPr>
              <a:t>TABLA RESUMEN DE CONTENIDO DEL DATASET 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11" name="Picture 4" descr="UBA | Facultad de Ingeniería">
            <a:extLst>
              <a:ext uri="{FF2B5EF4-FFF2-40B4-BE49-F238E27FC236}">
                <a16:creationId xmlns:a16="http://schemas.microsoft.com/office/drawing/2014/main" id="{4CEEB21A-E192-4EE4-8786-DBF91BE02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04E2D29-B7C6-409E-BC43-E46B068AF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92306"/>
            <a:ext cx="12192000" cy="44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0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BBD296A-01E5-4110-A194-FDD8400BC74E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D13F2F9-A2BF-4634-836B-99C7BF44BEA3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96AE39-791A-447C-93BE-9E1BBEC3233B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 err="1">
                <a:solidFill>
                  <a:schemeClr val="bg1"/>
                </a:solidFill>
              </a:rPr>
              <a:t>duracion_recorrido</a:t>
            </a:r>
            <a:r>
              <a:rPr lang="es-ES_tradnl" sz="2000" b="1" cap="all" dirty="0">
                <a:solidFill>
                  <a:schemeClr val="bg1"/>
                </a:solidFill>
              </a:rPr>
              <a:t> - </a:t>
            </a:r>
            <a:r>
              <a:rPr lang="es-ES_tradnl" sz="2000" b="1" cap="all" dirty="0" err="1">
                <a:solidFill>
                  <a:schemeClr val="bg1"/>
                </a:solidFill>
              </a:rPr>
              <a:t>outliers</a:t>
            </a:r>
            <a:endParaRPr lang="es-ES_tradnl" sz="2000" b="1" cap="all" dirty="0">
              <a:solidFill>
                <a:schemeClr val="bg1"/>
              </a:solidFill>
            </a:endParaRPr>
          </a:p>
        </p:txBody>
      </p:sp>
      <p:pic>
        <p:nvPicPr>
          <p:cNvPr id="11" name="Picture 4" descr="UBA | Facultad de Ingeniería">
            <a:extLst>
              <a:ext uri="{FF2B5EF4-FFF2-40B4-BE49-F238E27FC236}">
                <a16:creationId xmlns:a16="http://schemas.microsoft.com/office/drawing/2014/main" id="{62FCA779-D6EF-46A2-AA7D-1457134B9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2181E80-272F-45BF-A568-D70537E1D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066" y="1039469"/>
            <a:ext cx="5903934" cy="390134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4718B80-8D51-4529-A10C-8C8383243BB5}"/>
              </a:ext>
            </a:extLst>
          </p:cNvPr>
          <p:cNvSpPr txBox="1"/>
          <p:nvPr/>
        </p:nvSpPr>
        <p:spPr>
          <a:xfrm>
            <a:off x="100012" y="2093430"/>
            <a:ext cx="61191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4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Valor del cuartil Q1 - Box </a:t>
            </a:r>
            <a:r>
              <a:rPr lang="es-ES_tradnl" sz="1400" b="1" i="0" cap="all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s-ES_tradnl" sz="14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_tradnl" sz="1400" b="1" i="0" cap="all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duracion_recorrido</a:t>
            </a:r>
            <a:r>
              <a:rPr lang="es-ES_tradnl" sz="14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493.00 </a:t>
            </a:r>
          </a:p>
          <a:p>
            <a:r>
              <a:rPr lang="es-ES_tradnl" sz="14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Valor media, cuartil Q2 - Box </a:t>
            </a:r>
            <a:r>
              <a:rPr lang="es-ES_tradnl" sz="1400" b="1" i="0" cap="all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s-ES_tradnl" sz="14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_tradnl" sz="1400" b="1" i="0" cap="all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duracion_recorrido</a:t>
            </a:r>
            <a:r>
              <a:rPr lang="es-ES_tradnl" sz="14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881.00</a:t>
            </a:r>
          </a:p>
          <a:p>
            <a:r>
              <a:rPr lang="es-ES_tradnl" sz="14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Valor del cuartil Q3 - Box </a:t>
            </a:r>
            <a:r>
              <a:rPr lang="es-ES_tradnl" sz="1400" b="1" i="0" cap="all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s-ES_tradnl" sz="14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_tradnl" sz="1400" b="1" i="0" cap="all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duracion_recorrido</a:t>
            </a:r>
            <a:r>
              <a:rPr lang="es-ES_tradnl" sz="14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1474.00</a:t>
            </a:r>
            <a:endParaRPr lang="es-ES_tradnl" sz="1400" b="1" cap="all" dirty="0">
              <a:solidFill>
                <a:srgbClr val="FFFF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A8EFD3E-5626-4E9F-914C-4D1AEB9A37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5" y="4961751"/>
            <a:ext cx="12192000" cy="18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6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BBD296A-01E5-4110-A194-FDD8400BC74E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D13F2F9-A2BF-4634-836B-99C7BF44BEA3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A96AE39-791A-447C-93BE-9E1BBEC3233B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r>
              <a:rPr lang="es-ES_tradnl" sz="2000" b="1" cap="all" dirty="0">
                <a:solidFill>
                  <a:schemeClr val="bg1"/>
                </a:solidFill>
              </a:rPr>
              <a:t>Listado 5 registros de manera aleatoria para conocer su contenido 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11" name="Picture 4" descr="UBA | Facultad de Ingeniería">
            <a:extLst>
              <a:ext uri="{FF2B5EF4-FFF2-40B4-BE49-F238E27FC236}">
                <a16:creationId xmlns:a16="http://schemas.microsoft.com/office/drawing/2014/main" id="{62FCA779-D6EF-46A2-AA7D-1457134B9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0E38D8C-75C3-455B-9CA7-33CC09B6EC59}"/>
              </a:ext>
            </a:extLst>
          </p:cNvPr>
          <p:cNvSpPr txBox="1"/>
          <p:nvPr/>
        </p:nvSpPr>
        <p:spPr>
          <a:xfrm>
            <a:off x="-1814" y="5804135"/>
            <a:ext cx="122048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0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Tercer cuartil (Q3): 1474 </a:t>
            </a:r>
          </a:p>
          <a:p>
            <a:r>
              <a:rPr lang="es-ES_tradnl" sz="20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Total de </a:t>
            </a:r>
            <a:r>
              <a:rPr lang="es-ES_tradnl" sz="2000" b="1" i="0" cap="all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outliers</a:t>
            </a:r>
            <a:r>
              <a:rPr lang="es-ES_tradnl" sz="20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superiores detectados: 197.787 </a:t>
            </a:r>
          </a:p>
          <a:p>
            <a:r>
              <a:rPr lang="es-ES_tradnl" sz="20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Límite superior máximo Box </a:t>
            </a:r>
            <a:r>
              <a:rPr lang="es-ES_tradnl" sz="2000" b="1" i="0" cap="all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s-ES_tradnl" sz="2000" b="1" i="0" cap="all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2945,50</a:t>
            </a:r>
            <a:endParaRPr lang="es-ES_tradnl" sz="2000" b="1" cap="all" dirty="0">
              <a:solidFill>
                <a:srgbClr val="FFFF00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0023725-6B69-4151-98E3-D2BD38D93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14" y="1142286"/>
            <a:ext cx="12192000" cy="217957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ABCF53D-26AA-493A-B1D8-4C7E62690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72928"/>
            <a:ext cx="12192000" cy="239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2FC6658-C1BF-420E-AE5C-A3613A748310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D771758-FE12-4353-B583-CA473D68FDEB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9FB29D1-1142-4A71-BAEF-885B8AEBE633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>
                <a:solidFill>
                  <a:schemeClr val="bg1"/>
                </a:solidFill>
              </a:rPr>
              <a:t> Patrón Registros con 0 en </a:t>
            </a:r>
            <a:r>
              <a:rPr lang="es-ES_tradnl" sz="2000" b="1" cap="all" dirty="0" err="1">
                <a:solidFill>
                  <a:schemeClr val="bg1"/>
                </a:solidFill>
              </a:rPr>
              <a:t>duracion_recorrido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11" name="Picture 4" descr="UBA | Facultad de Ingeniería">
            <a:extLst>
              <a:ext uri="{FF2B5EF4-FFF2-40B4-BE49-F238E27FC236}">
                <a16:creationId xmlns:a16="http://schemas.microsoft.com/office/drawing/2014/main" id="{67557C29-E071-4A01-898E-A7C7E900D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B51199F-710D-47B3-82D6-A1B0D4665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97752"/>
            <a:ext cx="12192000" cy="18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2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F74C480-B891-464A-A4FE-9E6FE3561237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D727D8B-7197-4B88-835D-53F76E9560BD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E11598-7F45-42EB-AF35-A33A4157E75F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 err="1">
                <a:solidFill>
                  <a:schemeClr val="bg1"/>
                </a:solidFill>
              </a:rPr>
              <a:t>duracion_recorrido</a:t>
            </a:r>
            <a:r>
              <a:rPr lang="es-ES_tradnl" sz="2000" b="1" cap="all" dirty="0">
                <a:solidFill>
                  <a:schemeClr val="bg1"/>
                </a:solidFill>
              </a:rPr>
              <a:t> = 0 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11" name="Picture 4" descr="UBA | Facultad de Ingeniería">
            <a:extLst>
              <a:ext uri="{FF2B5EF4-FFF2-40B4-BE49-F238E27FC236}">
                <a16:creationId xmlns:a16="http://schemas.microsoft.com/office/drawing/2014/main" id="{78F6B950-4458-44C1-B7B9-C1E3E2AC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3053C8C-B3F2-4ECE-B9A5-5CC7028CA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0894"/>
            <a:ext cx="12192000" cy="24744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590DFD8-846C-4C36-AD45-32792E354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32035"/>
            <a:ext cx="12192000" cy="273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78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4C0B0BD-E568-4BAC-BF51-75EA380A8E05}"/>
              </a:ext>
            </a:extLst>
          </p:cNvPr>
          <p:cNvSpPr/>
          <p:nvPr/>
        </p:nvSpPr>
        <p:spPr>
          <a:xfrm>
            <a:off x="0" y="0"/>
            <a:ext cx="12204875" cy="1017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cap="al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5C9B023-DCBC-4962-A332-FEA4DBEFB4DC}"/>
              </a:ext>
            </a:extLst>
          </p:cNvPr>
          <p:cNvCxnSpPr>
            <a:cxnSpLocks/>
          </p:cNvCxnSpPr>
          <p:nvPr/>
        </p:nvCxnSpPr>
        <p:spPr>
          <a:xfrm flipH="1">
            <a:off x="-1814" y="1039469"/>
            <a:ext cx="7020000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A07B08F7-65EF-481F-859A-FABEB3B50902}"/>
              </a:ext>
            </a:extLst>
          </p:cNvPr>
          <p:cNvSpPr txBox="1"/>
          <p:nvPr/>
        </p:nvSpPr>
        <p:spPr>
          <a:xfrm>
            <a:off x="100012" y="36547"/>
            <a:ext cx="1191869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s-ES" cap="all" dirty="0">
                <a:solidFill>
                  <a:schemeClr val="bg1"/>
                </a:solidFill>
              </a:rPr>
              <a:t>Materia - Análisis de Datos - </a:t>
            </a:r>
            <a:r>
              <a:rPr lang="es-ES_tradnl" cap="all" dirty="0">
                <a:solidFill>
                  <a:schemeClr val="bg1"/>
                </a:solidFill>
              </a:rPr>
              <a:t>Recorridos en </a:t>
            </a:r>
            <a:r>
              <a:rPr lang="es-ES_tradnl" cap="all" dirty="0" err="1">
                <a:solidFill>
                  <a:schemeClr val="bg1"/>
                </a:solidFill>
              </a:rPr>
              <a:t>Ecobicis</a:t>
            </a:r>
            <a:r>
              <a:rPr lang="es-ES_tradnl" cap="all" dirty="0">
                <a:solidFill>
                  <a:schemeClr val="bg1"/>
                </a:solidFill>
              </a:rPr>
              <a:t> en el año 2024</a:t>
            </a:r>
          </a:p>
          <a:p>
            <a:endParaRPr lang="es-ES_tradnl" cap="all" dirty="0">
              <a:solidFill>
                <a:schemeClr val="bg1"/>
              </a:solidFill>
            </a:endParaRPr>
          </a:p>
          <a:p>
            <a:pPr algn="ctr"/>
            <a:r>
              <a:rPr lang="es-ES_tradnl" sz="2000" b="1" cap="all" dirty="0">
                <a:solidFill>
                  <a:schemeClr val="bg1"/>
                </a:solidFill>
              </a:rPr>
              <a:t>Vista global </a:t>
            </a:r>
            <a:r>
              <a:rPr lang="es-ES_tradnl" sz="2000" b="1" cap="all" dirty="0" err="1">
                <a:solidFill>
                  <a:schemeClr val="bg1"/>
                </a:solidFill>
              </a:rPr>
              <a:t>boxplot</a:t>
            </a:r>
            <a:r>
              <a:rPr lang="es-ES_tradnl" sz="2000" b="1" cap="all" dirty="0">
                <a:solidFill>
                  <a:schemeClr val="bg1"/>
                </a:solidFill>
              </a:rPr>
              <a:t> del posibles </a:t>
            </a:r>
            <a:r>
              <a:rPr lang="es-ES_tradnl" sz="2000" b="1" cap="all" dirty="0" err="1">
                <a:solidFill>
                  <a:schemeClr val="bg1"/>
                </a:solidFill>
              </a:rPr>
              <a:t>Outliers</a:t>
            </a:r>
            <a:endParaRPr lang="es-ES_tradnl" cap="all" dirty="0">
              <a:solidFill>
                <a:schemeClr val="bg1"/>
              </a:solidFill>
            </a:endParaRPr>
          </a:p>
        </p:txBody>
      </p:sp>
      <p:pic>
        <p:nvPicPr>
          <p:cNvPr id="11" name="Picture 4" descr="UBA | Facultad de Ingeniería">
            <a:extLst>
              <a:ext uri="{FF2B5EF4-FFF2-40B4-BE49-F238E27FC236}">
                <a16:creationId xmlns:a16="http://schemas.microsoft.com/office/drawing/2014/main" id="{05E14ED1-104F-48B2-8AF8-CE631014C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975" y="36547"/>
            <a:ext cx="2201013" cy="842812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E532E20-6C3A-4B2B-B78C-28E88C239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2" y="1805983"/>
            <a:ext cx="10347569" cy="467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1121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378</TotalTime>
  <Words>467</Words>
  <Application>Microsoft Office PowerPoint</Application>
  <PresentationFormat>Panorámica</PresentationFormat>
  <Paragraphs>72</Paragraphs>
  <Slides>16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Calibri</vt:lpstr>
      <vt:lpstr>Century Gothic</vt:lpstr>
      <vt:lpstr>Consolas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LUIGI SANTAMARIA</dc:creator>
  <cp:lastModifiedBy>LUIGI SANTAMARIA</cp:lastModifiedBy>
  <cp:revision>23</cp:revision>
  <dcterms:created xsi:type="dcterms:W3CDTF">2025-04-16T05:56:11Z</dcterms:created>
  <dcterms:modified xsi:type="dcterms:W3CDTF">2025-04-25T00:57:19Z</dcterms:modified>
</cp:coreProperties>
</file>