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3" r:id="rId9"/>
    <p:sldId id="261" r:id="rId10"/>
    <p:sldId id="272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655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69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215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02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65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53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88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15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1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904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9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4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357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19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21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25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D1528-1619-4A37-AC36-A340C31E9115}" type="datetimeFigureOut">
              <a:rPr lang="es-ES_tradnl" smtClean="0"/>
              <a:t>16/04/2025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31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131D6A5-C9C5-4AC4-8DBE-44CD3A61CAC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3AF9A4-1448-48D6-A63F-70765D1C80C0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AF78B4-8C09-456F-92A6-2917446CEC7E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Listado 5 registros de manera aleatoria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7" name="Picture 4" descr="UBA | Facultad de Ingeniería">
            <a:extLst>
              <a:ext uri="{FF2B5EF4-FFF2-40B4-BE49-F238E27FC236}">
                <a16:creationId xmlns:a16="http://schemas.microsoft.com/office/drawing/2014/main" id="{3BC9EBEC-4415-429D-82E3-F343E3A0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0DF26D6-8F0C-4FE8-86AB-F3328F28F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64" y="1403435"/>
            <a:ext cx="10891234" cy="52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ADB037-0579-4046-AEEE-0758D66C23B0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86B9D95-4EB5-44F4-AF60-F79AC07360A6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640FE5D-4882-4130-8B13-F388699D11EE}"/>
              </a:ext>
            </a:extLst>
          </p:cNvPr>
          <p:cNvSpPr txBox="1"/>
          <p:nvPr/>
        </p:nvSpPr>
        <p:spPr>
          <a:xfrm>
            <a:off x="100012" y="36547"/>
            <a:ext cx="11918694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pPr algn="ctr"/>
            <a:endParaRPr lang="es-ES_tradnl" sz="2000" b="1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variables </a:t>
            </a:r>
            <a:r>
              <a:rPr lang="es-ES_tradnl" sz="2000" b="1" cap="all" dirty="0" err="1">
                <a:solidFill>
                  <a:schemeClr val="bg1"/>
                </a:solidFill>
              </a:rPr>
              <a:t>category</a:t>
            </a:r>
            <a:r>
              <a:rPr lang="es-ES_tradnl" sz="2000" b="1" cap="all" dirty="0">
                <a:solidFill>
                  <a:schemeClr val="bg1"/>
                </a:solidFill>
              </a:rPr>
              <a:t>, </a:t>
            </a:r>
            <a:r>
              <a:rPr lang="es-ES_tradnl" sz="2000" b="1" cap="all" dirty="0" err="1">
                <a:solidFill>
                  <a:schemeClr val="bg1"/>
                </a:solidFill>
              </a:rPr>
              <a:t>KNN</a:t>
            </a:r>
            <a:r>
              <a:rPr lang="es-ES_tradnl" sz="2000" b="1" cap="all" dirty="0">
                <a:solidFill>
                  <a:schemeClr val="bg1"/>
                </a:solidFill>
              </a:rPr>
              <a:t>, </a:t>
            </a:r>
            <a:r>
              <a:rPr lang="es-ES_tradnl" sz="2000" b="1" cap="all" dirty="0" err="1">
                <a:solidFill>
                  <a:schemeClr val="bg1"/>
                </a:solidFill>
              </a:rPr>
              <a:t>One</a:t>
            </a:r>
            <a:r>
              <a:rPr lang="es-ES_tradnl" sz="2000" b="1" cap="all" dirty="0">
                <a:solidFill>
                  <a:schemeClr val="bg1"/>
                </a:solidFill>
              </a:rPr>
              <a:t>-Hot </a:t>
            </a:r>
            <a:r>
              <a:rPr lang="es-ES_tradnl" sz="2000" b="1" cap="all" dirty="0" err="1">
                <a:solidFill>
                  <a:schemeClr val="bg1"/>
                </a:solidFill>
              </a:rPr>
              <a:t>Encoding</a:t>
            </a:r>
            <a:endParaRPr lang="es-ES_tradnl" sz="2000" b="1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24A49E98-3501-4953-807E-580B1E51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BC4CB1-B53C-460B-AF7B-79479B8E1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7" y="2408692"/>
            <a:ext cx="3219450" cy="4076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3A336C-1B34-44B4-A58B-15C684F49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7" y="1390888"/>
            <a:ext cx="8747851" cy="15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2A05760-6F59-4292-9E52-C525D6963723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A45AE25-F049-419A-9B0B-B955E210D632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18397C0-F973-43A3-9E6A-170188C4766E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diferencias en la duración de los viajes por genero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96F924DC-589F-44FD-BF47-FB3DBD72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9305BA-B090-4BD9-84F3-C504B8A43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8" y="1725964"/>
            <a:ext cx="11264026" cy="4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289018-208C-4537-B13A-14A246E175BA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351D73-0F25-49C5-A6C9-C809E1C52E1D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BC889F3-93CE-4593-A7D1-D113479D1BDA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patrones en la cantidad de viajes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20D933E4-97EC-4376-B2CD-FB110598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990AF3-BEF6-44FC-BB5E-A4E533E1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31" y="1259238"/>
            <a:ext cx="9624040" cy="5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B0A656-7F3E-43DE-BE2C-84ED04058D23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282793-B725-4FD8-9CE0-7271272F6F42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E73010D-63A0-4ECA-A1F2-35AF09BE3D21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Matriz de correlación de variables 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FBE5DB9C-BE39-43B7-AA31-0A46CDF3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957A58-B359-468B-B165-C033AF294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62" y="1430808"/>
            <a:ext cx="5902865" cy="52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F247DC-F466-43BF-9093-57A040C9A35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9711A7-7597-49FD-BAB9-B5AAE1BD59E8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940E8-A956-400C-BD24-F505EE4C347D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Varianza acumulada / diagrama dispersión 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E3F65055-7D93-4658-A33A-B875D6EC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0F29D8-BB0A-452A-A011-367543EA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16" y="1172528"/>
            <a:ext cx="4028097" cy="24984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7FB5F1-2003-43AD-BDEE-90079ABE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55" y="3892062"/>
            <a:ext cx="5977120" cy="29659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6CF37C-B32F-484F-BB34-A6D0997B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1" y="3848327"/>
            <a:ext cx="4486031" cy="29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98B16D2-E2DC-4024-B886-871AA6AAE27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EEA845-CCC5-44B8-A49A-5B7AA522399E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CA9771-7B4D-4B56-8DF8-953EA692FB27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TABLA RESUMEN DE CONTENIDO DEL DATASET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4CEEB21A-E192-4EE4-8786-DBF91BE0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04E2D29-B7C6-409E-BC43-E46B068A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2306"/>
            <a:ext cx="12192000" cy="4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2FC6658-C1BF-420E-AE5C-A3613A748310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771758-FE12-4353-B583-CA473D68FDE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B29D1-1142-4A71-BAEF-885B8AEBE633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 Patrón Registros Null </a:t>
            </a:r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7557C29-E071-4A01-898E-A7C7E900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681BB8-0D2F-4575-838D-9A9C0354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8240"/>
            <a:ext cx="12192000" cy="39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BD296A-01E5-4110-A194-FDD8400BC74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13F2F9-A2BF-4634-836B-99C7BF44BEA3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96AE39-791A-447C-93BE-9E1BBEC3233B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r>
              <a:rPr lang="es-ES_tradnl" sz="2000" b="1" cap="all" dirty="0">
                <a:solidFill>
                  <a:schemeClr val="bg1"/>
                </a:solidFill>
              </a:rPr>
              <a:t> - </a:t>
            </a:r>
            <a:r>
              <a:rPr lang="es-ES_tradnl" sz="2000" b="1" cap="all" dirty="0" err="1">
                <a:solidFill>
                  <a:schemeClr val="bg1"/>
                </a:solidFill>
              </a:rPr>
              <a:t>outliers</a:t>
            </a:r>
            <a:endParaRPr lang="es-ES_tradnl" sz="2000" b="1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2FCA779-D6EF-46A2-AA7D-1457134B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181E80-272F-45BF-A568-D70537E1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452" y="1039469"/>
            <a:ext cx="7330548" cy="484405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4718B80-8D51-4529-A10C-8C8383243BB5}"/>
              </a:ext>
            </a:extLst>
          </p:cNvPr>
          <p:cNvSpPr txBox="1"/>
          <p:nvPr/>
        </p:nvSpPr>
        <p:spPr>
          <a:xfrm>
            <a:off x="84382" y="5883505"/>
            <a:ext cx="109903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del cuartil Q1 - Box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493.00 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media, cuartil Q2 - Box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881.00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del cuartil Q3 - Box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1474.00</a:t>
            </a:r>
            <a:endParaRPr lang="es-ES_tradnl" sz="2000" b="1" cap="al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BD296A-01E5-4110-A194-FDD8400BC74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13F2F9-A2BF-4634-836B-99C7BF44BEA3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96AE39-791A-447C-93BE-9E1BBEC3233B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Listado 5 registros de manera aleatoria para conocer su contenido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2FCA779-D6EF-46A2-AA7D-1457134B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0E38D8C-75C3-455B-9CA7-33CC09B6EC59}"/>
              </a:ext>
            </a:extLst>
          </p:cNvPr>
          <p:cNvSpPr txBox="1"/>
          <p:nvPr/>
        </p:nvSpPr>
        <p:spPr>
          <a:xfrm>
            <a:off x="-1814" y="5804135"/>
            <a:ext cx="1220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Tercer cuartil (Q3): 1474.00 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Total de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superiores detectados: 197787 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Límite superior máximo Box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2945.50</a:t>
            </a:r>
            <a:endParaRPr lang="es-ES_tradnl" sz="2000" b="1" cap="all" dirty="0">
              <a:solidFill>
                <a:srgbClr val="FFFF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023725-6B69-4151-98E3-D2BD38D9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4" y="1142286"/>
            <a:ext cx="12192000" cy="21795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BCF53D-26AA-493A-B1D8-4C7E62690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2928"/>
            <a:ext cx="12192000" cy="23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F74C480-B891-464A-A4FE-9E6FE356123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D727D8B-7197-4B88-835D-53F76E9560BD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E11598-7F45-42EB-AF35-A33A4157E75F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r>
              <a:rPr lang="es-ES_tradnl" sz="2000" b="1" cap="all" dirty="0">
                <a:solidFill>
                  <a:schemeClr val="bg1"/>
                </a:solidFill>
              </a:rPr>
              <a:t> = 0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78F6B950-4458-44C1-B7B9-C1E3E2AC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149D22-6C23-41B3-8315-5CB8E7937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29" y="1302389"/>
            <a:ext cx="9948985" cy="52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C0B0BD-E568-4BAC-BF51-75EA380A8E05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C9B023-DCBC-4962-A332-FEA4DBEFB4DC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7B08F7-65EF-481F-859A-FABEB3B50902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Vista global </a:t>
            </a:r>
            <a:r>
              <a:rPr lang="es-ES_tradnl" sz="2000" b="1" cap="all" dirty="0" err="1">
                <a:solidFill>
                  <a:schemeClr val="bg1"/>
                </a:solidFill>
              </a:rPr>
              <a:t>boxplot</a:t>
            </a:r>
            <a:r>
              <a:rPr lang="es-ES_tradnl" sz="2000" b="1" cap="all" dirty="0">
                <a:solidFill>
                  <a:schemeClr val="bg1"/>
                </a:solidFill>
              </a:rPr>
              <a:t> del posibles </a:t>
            </a:r>
            <a:r>
              <a:rPr lang="es-ES_tradnl" sz="2000" b="1" cap="all" dirty="0" err="1">
                <a:solidFill>
                  <a:schemeClr val="bg1"/>
                </a:solidFill>
              </a:rPr>
              <a:t>Outliers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05E14ED1-104F-48B2-8AF8-CE631014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532E20-6C3A-4B2B-B78C-28E88C23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2" y="1805983"/>
            <a:ext cx="10347569" cy="4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128A73D-1EFD-40B8-9961-6A97BCED5EC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56D1B3B-B74D-4175-BA8C-DB487ABD37F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A32A5A-A36B-430C-BE06-9D7E6B7DF715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fecha_destino_recorrido</a:t>
            </a:r>
            <a:r>
              <a:rPr lang="es-ES_tradnl" sz="2000" b="1" cap="all" dirty="0">
                <a:solidFill>
                  <a:schemeClr val="bg1"/>
                </a:solidFill>
              </a:rPr>
              <a:t> / GENERO  CON VALOR NULL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CA6B17F3-07DE-4557-8AB0-B67F2FA2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906063-EC7F-43AC-82A1-3F25319D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76" y="2746214"/>
            <a:ext cx="4286398" cy="39554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86840FF-1E6D-4A94-AF9D-4E7253B4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" y="1158450"/>
            <a:ext cx="6496399" cy="33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CFDF54-28CD-426A-9DE4-47A8A6D93A69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FE2725E-9DDD-4324-89A0-6AA7172971B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B43E018-C464-4580-8C78-3613C0E7B1C1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Materia - Análisis de Datos - </a:t>
            </a:r>
            <a:r>
              <a:rPr lang="es-ES_tradnl" dirty="0">
                <a:solidFill>
                  <a:schemeClr val="bg1"/>
                </a:solidFill>
              </a:rPr>
              <a:t>Recorridos en </a:t>
            </a:r>
            <a:r>
              <a:rPr lang="es-ES_tradnl" dirty="0" err="1">
                <a:solidFill>
                  <a:schemeClr val="bg1"/>
                </a:solidFill>
              </a:rPr>
              <a:t>Ecobicis</a:t>
            </a:r>
            <a:r>
              <a:rPr lang="es-ES_tradn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GENERO  CON VALOR NULL</a:t>
            </a:r>
            <a:r>
              <a:rPr lang="es-ES_tradnl" sz="2000" b="1" dirty="0">
                <a:solidFill>
                  <a:schemeClr val="bg1"/>
                </a:solidFill>
              </a:rPr>
              <a:t> 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837516E4-BDED-4C19-AE0E-7049AF2D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632ECB-7CF4-4E1E-9711-4B774457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446" y="1273757"/>
            <a:ext cx="8287016" cy="55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63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327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LUIGI SANTAMARIA</dc:creator>
  <cp:lastModifiedBy>LUIGI SANTAMARIA</cp:lastModifiedBy>
  <cp:revision>9</cp:revision>
  <dcterms:created xsi:type="dcterms:W3CDTF">2025-04-16T05:56:11Z</dcterms:created>
  <dcterms:modified xsi:type="dcterms:W3CDTF">2025-04-16T07:10:05Z</dcterms:modified>
</cp:coreProperties>
</file>