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7">
  <p:sldMasterIdLst>
    <p:sldMasterId id="2147483648" r:id="rId1"/>
  </p:sldMasterIdLst>
  <p:notesMasterIdLst>
    <p:notesMasterId r:id="rId3"/>
  </p:notesMasterIdLst>
  <p:sldIdLst>
    <p:sldId id="383" r:id="rId2"/>
  </p:sldIdLst>
  <p:sldSz cx="12190413" cy="6859588"/>
  <p:notesSz cx="6858000" cy="9144000"/>
  <p:defaultTextStyle>
    <a:defPPr>
      <a:defRPr lang="zh-CN"/>
    </a:defPPr>
    <a:lvl1pPr algn="l" defTabSz="723900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361950" indent="95250" algn="l" defTabSz="723900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723900" indent="190500" algn="l" defTabSz="723900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085850" indent="285750" algn="l" defTabSz="723900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447800" indent="381000" algn="l" defTabSz="723900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B145"/>
    <a:srgbClr val="46A8EA"/>
    <a:srgbClr val="7D24C0"/>
    <a:srgbClr val="A446EA"/>
    <a:srgbClr val="C21204"/>
    <a:srgbClr val="333333"/>
    <a:srgbClr val="F3CC3F"/>
    <a:srgbClr val="3AC5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104" y="53"/>
      </p:cViewPr>
      <p:guideLst/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B4846-31BD-44FC-8AED-242474C3BBCC}" type="datetimeFigureOut">
              <a:rPr lang="zh-CN" altLang="en-US" smtClean="0"/>
              <a:t>2016/10/14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0A93D-FC43-47B0-A5DD-A6101D6497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23900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61950" algn="l" defTabSz="723900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23900" algn="l" defTabSz="723900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085850" algn="l" defTabSz="723900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447800" algn="l" defTabSz="723900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811198" algn="l" defTabSz="72447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173437" algn="l" defTabSz="72447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535677" algn="l" defTabSz="72447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897916" algn="l" defTabSz="72447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5603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03A6AFA-7CE7-4BEE-B92A-64F0AFBC8FF9}" type="slidenum">
              <a:rPr lang="zh-CN" altLang="en-US" sz="1200">
                <a:latin typeface="Calibri" pitchFamily="34" charset="0"/>
              </a:rPr>
              <a:pPr algn="r"/>
              <a:t>7</a:t>
            </a:fld>
            <a:endParaRPr lang="en-US" altLang="zh-CN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2" y="1122623"/>
            <a:ext cx="10361851" cy="2388153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803" y="3602872"/>
            <a:ext cx="9142809" cy="1656146"/>
          </a:xfrm>
        </p:spPr>
        <p:txBody>
          <a:bodyPr/>
          <a:lstStyle>
            <a:lvl1pPr marL="0" indent="0" algn="ctr">
              <a:buNone/>
              <a:defRPr sz="1900"/>
            </a:lvl1pPr>
            <a:lvl2pPr marL="362240" indent="0" algn="ctr">
              <a:buNone/>
              <a:defRPr sz="1600"/>
            </a:lvl2pPr>
            <a:lvl3pPr marL="724479" indent="0" algn="ctr">
              <a:buNone/>
              <a:defRPr sz="1400"/>
            </a:lvl3pPr>
            <a:lvl4pPr marL="1086719" indent="0" algn="ctr">
              <a:buNone/>
              <a:defRPr sz="1300"/>
            </a:lvl4pPr>
            <a:lvl5pPr marL="1448958" indent="0" algn="ctr">
              <a:buNone/>
              <a:defRPr sz="1300"/>
            </a:lvl5pPr>
            <a:lvl6pPr marL="1811198" indent="0" algn="ctr">
              <a:buNone/>
              <a:defRPr sz="1300"/>
            </a:lvl6pPr>
            <a:lvl7pPr marL="2173437" indent="0" algn="ctr">
              <a:buNone/>
              <a:defRPr sz="1300"/>
            </a:lvl7pPr>
            <a:lvl8pPr marL="2535677" indent="0" algn="ctr">
              <a:buNone/>
              <a:defRPr sz="1300"/>
            </a:lvl8pPr>
            <a:lvl9pPr marL="2897916" indent="0" algn="ctr">
              <a:buNone/>
              <a:defRPr sz="13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89C16F-0352-4250-A501-FCA7C0F5C401}" type="datetimeFigureOut">
              <a:rPr lang="zh-CN" altLang="en-US"/>
              <a:pPr>
                <a:defRPr/>
              </a:pPr>
              <a:t>2016/10/14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9F7B52-0676-4BB2-AFBD-91F3B6D174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7B7D70-DE45-45EC-B4E0-7B565A00362C}" type="datetimeFigureOut">
              <a:rPr lang="zh-CN" altLang="en-US"/>
              <a:pPr>
                <a:defRPr/>
              </a:pPr>
              <a:t>2016/10/14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685258-8E8D-4C8D-B1B7-5A6BBC1B8A2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3766" y="365211"/>
            <a:ext cx="2628557" cy="581318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091" y="365211"/>
            <a:ext cx="7733293" cy="581318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6BE3CB-6459-4A4E-9542-764BD8152FD3}" type="datetimeFigureOut">
              <a:rPr lang="zh-CN" altLang="en-US"/>
              <a:pPr>
                <a:defRPr/>
              </a:pPr>
              <a:t>2016/10/14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59162-C4FC-491E-BCEF-9015B9BC7D8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2345D3-0D4C-42FA-8257-E6506D121890}" type="datetimeFigureOut">
              <a:rPr lang="zh-CN" altLang="en-US"/>
              <a:pPr>
                <a:defRPr/>
              </a:pPr>
              <a:t>2016/10/14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1D590-1D4A-464D-A323-3F4E8EC4B3F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742" y="1710137"/>
            <a:ext cx="10514232" cy="2853398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742" y="4590529"/>
            <a:ext cx="10514232" cy="1500534"/>
          </a:xfrm>
        </p:spPr>
        <p:txBody>
          <a:bodyPr/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362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244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8671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4895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1119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17343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53567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89791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B1ECB1-9236-407B-90EA-545865EB6552}" type="datetimeFigureOut">
              <a:rPr lang="zh-CN" altLang="en-US"/>
              <a:pPr>
                <a:defRPr/>
              </a:pPr>
              <a:t>2016/10/14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CC4DF-E3DD-43F1-9049-C5A5A19BD5A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092" y="1826049"/>
            <a:ext cx="5180926" cy="435234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1397" y="1826049"/>
            <a:ext cx="5180926" cy="435234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87864-B478-4862-9864-8423B22C54FB}" type="datetimeFigureOut">
              <a:rPr lang="zh-CN" altLang="en-US"/>
              <a:pPr>
                <a:defRPr/>
              </a:pPr>
              <a:t>2016/10/14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5D3E08-8C69-4828-988A-F4127BFBB9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78" y="365212"/>
            <a:ext cx="10514232" cy="132587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681" y="1681552"/>
            <a:ext cx="5157115" cy="824104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2240" indent="0">
              <a:buNone/>
              <a:defRPr sz="1600" b="1"/>
            </a:lvl2pPr>
            <a:lvl3pPr marL="724479" indent="0">
              <a:buNone/>
              <a:defRPr sz="1400" b="1"/>
            </a:lvl3pPr>
            <a:lvl4pPr marL="1086719" indent="0">
              <a:buNone/>
              <a:defRPr sz="1300" b="1"/>
            </a:lvl4pPr>
            <a:lvl5pPr marL="1448958" indent="0">
              <a:buNone/>
              <a:defRPr sz="1300" b="1"/>
            </a:lvl5pPr>
            <a:lvl6pPr marL="1811198" indent="0">
              <a:buNone/>
              <a:defRPr sz="1300" b="1"/>
            </a:lvl6pPr>
            <a:lvl7pPr marL="2173437" indent="0">
              <a:buNone/>
              <a:defRPr sz="1300" b="1"/>
            </a:lvl7pPr>
            <a:lvl8pPr marL="2535677" indent="0">
              <a:buNone/>
              <a:defRPr sz="1300" b="1"/>
            </a:lvl8pPr>
            <a:lvl9pPr marL="2897916" indent="0">
              <a:buNone/>
              <a:defRPr sz="13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681" y="2505656"/>
            <a:ext cx="5157115" cy="368544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1399" y="1681552"/>
            <a:ext cx="5182514" cy="824104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2240" indent="0">
              <a:buNone/>
              <a:defRPr sz="1600" b="1"/>
            </a:lvl2pPr>
            <a:lvl3pPr marL="724479" indent="0">
              <a:buNone/>
              <a:defRPr sz="1400" b="1"/>
            </a:lvl3pPr>
            <a:lvl4pPr marL="1086719" indent="0">
              <a:buNone/>
              <a:defRPr sz="1300" b="1"/>
            </a:lvl4pPr>
            <a:lvl5pPr marL="1448958" indent="0">
              <a:buNone/>
              <a:defRPr sz="1300" b="1"/>
            </a:lvl5pPr>
            <a:lvl6pPr marL="1811198" indent="0">
              <a:buNone/>
              <a:defRPr sz="1300" b="1"/>
            </a:lvl6pPr>
            <a:lvl7pPr marL="2173437" indent="0">
              <a:buNone/>
              <a:defRPr sz="1300" b="1"/>
            </a:lvl7pPr>
            <a:lvl8pPr marL="2535677" indent="0">
              <a:buNone/>
              <a:defRPr sz="1300" b="1"/>
            </a:lvl8pPr>
            <a:lvl9pPr marL="2897916" indent="0">
              <a:buNone/>
              <a:defRPr sz="13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1399" y="2505656"/>
            <a:ext cx="5182514" cy="368544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AA9E9F-421E-4923-AEA9-152FB30CE7B5}" type="datetimeFigureOut">
              <a:rPr lang="zh-CN" altLang="en-US"/>
              <a:pPr>
                <a:defRPr/>
              </a:pPr>
              <a:t>2016/10/14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0E2F97-0ACD-44C9-8642-CE177AA91B2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247E41-7610-4AC2-98B7-4DF71930F7AC}" type="datetimeFigureOut">
              <a:rPr lang="zh-CN" altLang="en-US"/>
              <a:pPr>
                <a:defRPr/>
              </a:pPr>
              <a:t>2016/10/14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086326-EA86-46EE-8FB3-A0364B58CA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2515" y="987656"/>
            <a:ext cx="6171396" cy="4874753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681" y="2057878"/>
            <a:ext cx="3931725" cy="3812470"/>
          </a:xfrm>
        </p:spPr>
        <p:txBody>
          <a:bodyPr/>
          <a:lstStyle>
            <a:lvl1pPr marL="0" indent="0">
              <a:buNone/>
              <a:defRPr sz="1300"/>
            </a:lvl1pPr>
            <a:lvl2pPr marL="362240" indent="0">
              <a:buNone/>
              <a:defRPr sz="1100"/>
            </a:lvl2pPr>
            <a:lvl3pPr marL="724479" indent="0">
              <a:buNone/>
              <a:defRPr sz="1000"/>
            </a:lvl3pPr>
            <a:lvl4pPr marL="1086719" indent="0">
              <a:buNone/>
              <a:defRPr sz="800"/>
            </a:lvl4pPr>
            <a:lvl5pPr marL="1448958" indent="0">
              <a:buNone/>
              <a:defRPr sz="800"/>
            </a:lvl5pPr>
            <a:lvl6pPr marL="1811198" indent="0">
              <a:buNone/>
              <a:defRPr sz="800"/>
            </a:lvl6pPr>
            <a:lvl7pPr marL="2173437" indent="0">
              <a:buNone/>
              <a:defRPr sz="800"/>
            </a:lvl7pPr>
            <a:lvl8pPr marL="2535677" indent="0">
              <a:buNone/>
              <a:defRPr sz="800"/>
            </a:lvl8pPr>
            <a:lvl9pPr marL="2897916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331A3B-80A5-41F3-92F9-8133D13C9EDF}" type="datetimeFigureOut">
              <a:rPr lang="zh-CN" altLang="en-US"/>
              <a:pPr>
                <a:defRPr/>
              </a:pPr>
              <a:t>2016/10/14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42A3AF-9DD1-491B-95B4-3EAE684DE4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81" y="457306"/>
            <a:ext cx="3931725" cy="1600571"/>
          </a:xfrm>
        </p:spPr>
        <p:txBody>
          <a:bodyPr anchor="b"/>
          <a:lstStyle>
            <a:lvl1pPr>
              <a:defRPr sz="2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2515" y="987656"/>
            <a:ext cx="6171396" cy="4874753"/>
          </a:xfrm>
        </p:spPr>
        <p:txBody>
          <a:bodyPr rtlCol="0">
            <a:normAutofit/>
          </a:bodyPr>
          <a:lstStyle>
            <a:lvl1pPr marL="0" indent="0">
              <a:buNone/>
              <a:defRPr sz="2500"/>
            </a:lvl1pPr>
            <a:lvl2pPr marL="362240" indent="0">
              <a:buNone/>
              <a:defRPr sz="2200"/>
            </a:lvl2pPr>
            <a:lvl3pPr marL="724479" indent="0">
              <a:buNone/>
              <a:defRPr sz="1900"/>
            </a:lvl3pPr>
            <a:lvl4pPr marL="1086719" indent="0">
              <a:buNone/>
              <a:defRPr sz="1600"/>
            </a:lvl4pPr>
            <a:lvl5pPr marL="1448958" indent="0">
              <a:buNone/>
              <a:defRPr sz="1600"/>
            </a:lvl5pPr>
            <a:lvl6pPr marL="1811198" indent="0">
              <a:buNone/>
              <a:defRPr sz="1600"/>
            </a:lvl6pPr>
            <a:lvl7pPr marL="2173437" indent="0">
              <a:buNone/>
              <a:defRPr sz="1600"/>
            </a:lvl7pPr>
            <a:lvl8pPr marL="2535677" indent="0">
              <a:buNone/>
              <a:defRPr sz="1600"/>
            </a:lvl8pPr>
            <a:lvl9pPr marL="2897916" indent="0">
              <a:buNone/>
              <a:defRPr sz="16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681" y="2057878"/>
            <a:ext cx="3931725" cy="3812470"/>
          </a:xfrm>
        </p:spPr>
        <p:txBody>
          <a:bodyPr/>
          <a:lstStyle>
            <a:lvl1pPr marL="0" indent="0">
              <a:buNone/>
              <a:defRPr sz="1300"/>
            </a:lvl1pPr>
            <a:lvl2pPr marL="362240" indent="0">
              <a:buNone/>
              <a:defRPr sz="1100"/>
            </a:lvl2pPr>
            <a:lvl3pPr marL="724479" indent="0">
              <a:buNone/>
              <a:defRPr sz="1000"/>
            </a:lvl3pPr>
            <a:lvl4pPr marL="1086719" indent="0">
              <a:buNone/>
              <a:defRPr sz="800"/>
            </a:lvl4pPr>
            <a:lvl5pPr marL="1448958" indent="0">
              <a:buNone/>
              <a:defRPr sz="800"/>
            </a:lvl5pPr>
            <a:lvl6pPr marL="1811198" indent="0">
              <a:buNone/>
              <a:defRPr sz="800"/>
            </a:lvl6pPr>
            <a:lvl7pPr marL="2173437" indent="0">
              <a:buNone/>
              <a:defRPr sz="800"/>
            </a:lvl7pPr>
            <a:lvl8pPr marL="2535677" indent="0">
              <a:buNone/>
              <a:defRPr sz="800"/>
            </a:lvl8pPr>
            <a:lvl9pPr marL="2897916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EB3964-3A4B-4E04-8120-5B147A7E0273}" type="datetimeFigureOut">
              <a:rPr lang="zh-CN" altLang="en-US"/>
              <a:pPr>
                <a:defRPr/>
              </a:pPr>
              <a:t>2016/10/14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6F60F-747D-4DD1-ADBE-AF36F769F36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000">
              <a:schemeClr val="accent1">
                <a:lumMod val="5000"/>
                <a:lumOff val="95000"/>
              </a:schemeClr>
            </a:gs>
            <a:gs pos="85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4013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448" tIns="36224" rIns="72448" bIns="362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4013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448" tIns="36224" rIns="72448" bIns="362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7938"/>
            <a:ext cx="2743200" cy="365125"/>
          </a:xfrm>
          <a:prstGeom prst="rect">
            <a:avLst/>
          </a:prstGeom>
        </p:spPr>
        <p:txBody>
          <a:bodyPr vert="horz" lIns="72448" tIns="36224" rIns="72448" bIns="36224" rtlCol="0" anchor="ctr"/>
          <a:lstStyle>
            <a:lvl1pPr algn="l" defTabSz="724479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5D7C7F0-36E3-4C7A-999E-D89F028765B0}" type="datetimeFigureOut">
              <a:rPr lang="zh-CN" altLang="en-US"/>
              <a:pPr>
                <a:defRPr/>
              </a:pPr>
              <a:t>2016/10/14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7938"/>
            <a:ext cx="4113213" cy="365125"/>
          </a:xfrm>
          <a:prstGeom prst="rect">
            <a:avLst/>
          </a:prstGeom>
        </p:spPr>
        <p:txBody>
          <a:bodyPr vert="horz" lIns="72448" tIns="36224" rIns="72448" bIns="36224" rtlCol="0" anchor="ctr"/>
          <a:lstStyle>
            <a:lvl1pPr algn="ctr" defTabSz="724479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9013" y="6357938"/>
            <a:ext cx="2743200" cy="365125"/>
          </a:xfrm>
          <a:prstGeom prst="rect">
            <a:avLst/>
          </a:prstGeom>
        </p:spPr>
        <p:txBody>
          <a:bodyPr vert="horz" lIns="72448" tIns="36224" rIns="72448" bIns="36224" rtlCol="0" anchor="ctr"/>
          <a:lstStyle>
            <a:lvl1pPr algn="r" defTabSz="724479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C23BEE7-834C-41A8-8C47-FCBE9119217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0"/>
  <p:txStyles>
    <p:titleStyle>
      <a:lvl1pPr algn="l" defTabSz="7239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7239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 Light" pitchFamily="34" charset="0"/>
          <a:ea typeface="宋体" charset="-122"/>
        </a:defRPr>
      </a:lvl2pPr>
      <a:lvl3pPr algn="l" defTabSz="7239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 Light" pitchFamily="34" charset="0"/>
          <a:ea typeface="宋体" charset="-122"/>
        </a:defRPr>
      </a:lvl3pPr>
      <a:lvl4pPr algn="l" defTabSz="7239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 Light" pitchFamily="34" charset="0"/>
          <a:ea typeface="宋体" charset="-122"/>
        </a:defRPr>
      </a:lvl4pPr>
      <a:lvl5pPr algn="l" defTabSz="7239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 Light" pitchFamily="34" charset="0"/>
          <a:ea typeface="宋体" charset="-122"/>
        </a:defRPr>
      </a:lvl5pPr>
      <a:lvl6pPr marL="457200" algn="l" defTabSz="723900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 Light" pitchFamily="34" charset="0"/>
          <a:ea typeface="宋体" charset="-122"/>
        </a:defRPr>
      </a:lvl6pPr>
      <a:lvl7pPr marL="914400" algn="l" defTabSz="723900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 Light" pitchFamily="34" charset="0"/>
          <a:ea typeface="宋体" charset="-122"/>
        </a:defRPr>
      </a:lvl7pPr>
      <a:lvl8pPr marL="1371600" algn="l" defTabSz="723900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 Light" pitchFamily="34" charset="0"/>
          <a:ea typeface="宋体" charset="-122"/>
        </a:defRPr>
      </a:lvl8pPr>
      <a:lvl9pPr marL="1828800" algn="l" defTabSz="723900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 Light" pitchFamily="34" charset="0"/>
          <a:ea typeface="宋体" charset="-122"/>
        </a:defRPr>
      </a:lvl9pPr>
    </p:titleStyle>
    <p:bodyStyle>
      <a:lvl1pPr marL="180975" indent="-180975" algn="l" defTabSz="723900" rtl="0" eaLnBrk="0" fontAlgn="base" hangingPunct="0">
        <a:lnSpc>
          <a:spcPct val="90000"/>
        </a:lnSpc>
        <a:spcBef>
          <a:spcPts val="788"/>
        </a:spcBef>
        <a:spcAft>
          <a:spcPct val="0"/>
        </a:spcAft>
        <a:buFont typeface="Arial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180975" algn="l" defTabSz="723900" rtl="0" eaLnBrk="0" fontAlgn="base" hangingPunct="0">
        <a:lnSpc>
          <a:spcPct val="90000"/>
        </a:lnSpc>
        <a:spcBef>
          <a:spcPts val="400"/>
        </a:spcBef>
        <a:spcAft>
          <a:spcPct val="0"/>
        </a:spcAft>
        <a:buFont typeface="Arial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04875" indent="-180975" algn="l" defTabSz="723900" rtl="0" eaLnBrk="0" fontAlgn="base" hangingPunct="0">
        <a:lnSpc>
          <a:spcPct val="90000"/>
        </a:lnSpc>
        <a:spcBef>
          <a:spcPts val="4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66825" indent="-180975" algn="l" defTabSz="723900" rtl="0" eaLnBrk="0" fontAlgn="base" hangingPunct="0">
        <a:lnSpc>
          <a:spcPct val="90000"/>
        </a:lnSpc>
        <a:spcBef>
          <a:spcPts val="40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628775" indent="-180975" algn="l" defTabSz="723900" rtl="0" eaLnBrk="0" fontAlgn="base" hangingPunct="0">
        <a:lnSpc>
          <a:spcPct val="90000"/>
        </a:lnSpc>
        <a:spcBef>
          <a:spcPts val="40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992318" indent="-181120" algn="l" defTabSz="724479" rtl="0" eaLnBrk="1" latinLnBrk="0" hangingPunct="1">
        <a:lnSpc>
          <a:spcPct val="90000"/>
        </a:lnSpc>
        <a:spcBef>
          <a:spcPts val="396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354557" indent="-181120" algn="l" defTabSz="724479" rtl="0" eaLnBrk="1" latinLnBrk="0" hangingPunct="1">
        <a:lnSpc>
          <a:spcPct val="90000"/>
        </a:lnSpc>
        <a:spcBef>
          <a:spcPts val="396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16797" indent="-181120" algn="l" defTabSz="724479" rtl="0" eaLnBrk="1" latinLnBrk="0" hangingPunct="1">
        <a:lnSpc>
          <a:spcPct val="90000"/>
        </a:lnSpc>
        <a:spcBef>
          <a:spcPts val="396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079036" indent="-181120" algn="l" defTabSz="724479" rtl="0" eaLnBrk="1" latinLnBrk="0" hangingPunct="1">
        <a:lnSpc>
          <a:spcPct val="90000"/>
        </a:lnSpc>
        <a:spcBef>
          <a:spcPts val="396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447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2240" algn="l" defTabSz="72447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24479" algn="l" defTabSz="72447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86719" algn="l" defTabSz="72447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48958" algn="l" defTabSz="72447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11198" algn="l" defTabSz="72447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73437" algn="l" defTabSz="72447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35677" algn="l" defTabSz="72447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97916" algn="l" defTabSz="72447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5"/>
          <p:cNvSpPr txBox="1">
            <a:spLocks noChangeArrowheads="1"/>
          </p:cNvSpPr>
          <p:nvPr/>
        </p:nvSpPr>
        <p:spPr bwMode="auto">
          <a:xfrm>
            <a:off x="823913" y="168275"/>
            <a:ext cx="456088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4000" b="1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</a:rPr>
              <a:t>02.</a:t>
            </a:r>
            <a:r>
              <a:rPr lang="zh-CN" altLang="en-US" sz="4000" b="1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</a:rPr>
              <a:t>投资策略与目标</a:t>
            </a:r>
          </a:p>
        </p:txBody>
      </p:sp>
      <p:grpSp>
        <p:nvGrpSpPr>
          <p:cNvPr id="9" name="组合 20"/>
          <p:cNvGrpSpPr>
            <a:grpSpLocks/>
          </p:cNvGrpSpPr>
          <p:nvPr/>
        </p:nvGrpSpPr>
        <p:grpSpPr bwMode="auto">
          <a:xfrm>
            <a:off x="0" y="231775"/>
            <a:ext cx="758825" cy="693738"/>
            <a:chOff x="0" y="532828"/>
            <a:chExt cx="759125" cy="568897"/>
          </a:xfrm>
        </p:grpSpPr>
        <p:sp>
          <p:nvSpPr>
            <p:cNvPr id="37" name="矩形 36"/>
            <p:cNvSpPr/>
            <p:nvPr/>
          </p:nvSpPr>
          <p:spPr>
            <a:xfrm>
              <a:off x="0" y="532828"/>
              <a:ext cx="238219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72447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341448" y="532828"/>
              <a:ext cx="106404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72447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551081" y="532828"/>
              <a:ext cx="68289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72447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721010" y="532828"/>
              <a:ext cx="38115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72447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54" name="Freeform 512"/>
          <p:cNvSpPr>
            <a:spLocks/>
          </p:cNvSpPr>
          <p:nvPr/>
        </p:nvSpPr>
        <p:spPr bwMode="auto">
          <a:xfrm>
            <a:off x="228600" y="1196975"/>
            <a:ext cx="168275" cy="333375"/>
          </a:xfrm>
          <a:custGeom>
            <a:avLst/>
            <a:gdLst>
              <a:gd name="T0" fmla="*/ 54 w 106"/>
              <a:gd name="T1" fmla="*/ 105 h 210"/>
              <a:gd name="T2" fmla="*/ 0 w 106"/>
              <a:gd name="T3" fmla="*/ 159 h 210"/>
              <a:gd name="T4" fmla="*/ 0 w 106"/>
              <a:gd name="T5" fmla="*/ 210 h 210"/>
              <a:gd name="T6" fmla="*/ 0 w 106"/>
              <a:gd name="T7" fmla="*/ 210 h 210"/>
              <a:gd name="T8" fmla="*/ 106 w 106"/>
              <a:gd name="T9" fmla="*/ 105 h 210"/>
              <a:gd name="T10" fmla="*/ 0 w 106"/>
              <a:gd name="T11" fmla="*/ 0 h 210"/>
              <a:gd name="T12" fmla="*/ 0 w 106"/>
              <a:gd name="T13" fmla="*/ 0 h 210"/>
              <a:gd name="T14" fmla="*/ 0 w 106"/>
              <a:gd name="T15" fmla="*/ 51 h 210"/>
              <a:gd name="T16" fmla="*/ 54 w 106"/>
              <a:gd name="T17" fmla="*/ 10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210">
                <a:moveTo>
                  <a:pt x="54" y="105"/>
                </a:moveTo>
                <a:lnTo>
                  <a:pt x="0" y="159"/>
                </a:lnTo>
                <a:lnTo>
                  <a:pt x="0" y="210"/>
                </a:lnTo>
                <a:lnTo>
                  <a:pt x="0" y="210"/>
                </a:lnTo>
                <a:lnTo>
                  <a:pt x="106" y="105"/>
                </a:lnTo>
                <a:lnTo>
                  <a:pt x="0" y="0"/>
                </a:lnTo>
                <a:lnTo>
                  <a:pt x="0" y="0"/>
                </a:lnTo>
                <a:lnTo>
                  <a:pt x="0" y="51"/>
                </a:lnTo>
                <a:lnTo>
                  <a:pt x="54" y="10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/>
        </p:spPr>
        <p:txBody>
          <a:bodyPr/>
          <a:lstStyle/>
          <a:p>
            <a:pPr defTabSz="724479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3399FF"/>
              </a:solidFill>
              <a:latin typeface="+mn-lt"/>
              <a:ea typeface="+mn-ea"/>
            </a:endParaRPr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447675" y="1101725"/>
            <a:ext cx="2346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46A8EA"/>
                </a:solidFill>
                <a:latin typeface="微软雅黑" pitchFamily="34" charset="-122"/>
                <a:ea typeface="微软雅黑" pitchFamily="34" charset="-122"/>
              </a:rPr>
              <a:t>2.1</a:t>
            </a:r>
            <a:r>
              <a:rPr lang="zh-CN" altLang="en-US" sz="2800" b="1">
                <a:solidFill>
                  <a:srgbClr val="46A8EA"/>
                </a:solidFill>
                <a:latin typeface="微软雅黑" pitchFamily="34" charset="-122"/>
                <a:ea typeface="微软雅黑" pitchFamily="34" charset="-122"/>
              </a:rPr>
              <a:t>策略原理：</a:t>
            </a:r>
            <a:endParaRPr lang="zh-CN" altLang="zh-CN" sz="2800" b="1">
              <a:solidFill>
                <a:srgbClr val="46A8E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8" name="组合 57"/>
          <p:cNvGrpSpPr>
            <a:grpSpLocks/>
          </p:cNvGrpSpPr>
          <p:nvPr/>
        </p:nvGrpSpPr>
        <p:grpSpPr bwMode="auto">
          <a:xfrm>
            <a:off x="0" y="922338"/>
            <a:ext cx="12190413" cy="46037"/>
            <a:chOff x="0" y="532828"/>
            <a:chExt cx="759125" cy="568897"/>
          </a:xfrm>
        </p:grpSpPr>
        <p:sp>
          <p:nvSpPr>
            <p:cNvPr id="59" name="矩形 58"/>
            <p:cNvSpPr/>
            <p:nvPr/>
          </p:nvSpPr>
          <p:spPr>
            <a:xfrm>
              <a:off x="0" y="532828"/>
              <a:ext cx="238839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72447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238839" y="532828"/>
              <a:ext cx="209775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72447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448614" y="532828"/>
              <a:ext cx="170133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72447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616869" y="532828"/>
              <a:ext cx="142256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72447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9" name="组合 14"/>
          <p:cNvGrpSpPr>
            <a:grpSpLocks/>
          </p:cNvGrpSpPr>
          <p:nvPr/>
        </p:nvGrpSpPr>
        <p:grpSpPr bwMode="auto">
          <a:xfrm>
            <a:off x="1136650" y="2836863"/>
            <a:ext cx="1436688" cy="1466850"/>
            <a:chOff x="1480341" y="877841"/>
            <a:chExt cx="2504849" cy="2504849"/>
          </a:xfrm>
        </p:grpSpPr>
        <p:sp>
          <p:nvSpPr>
            <p:cNvPr id="16" name="泪滴形 15"/>
            <p:cNvSpPr/>
            <p:nvPr/>
          </p:nvSpPr>
          <p:spPr>
            <a:xfrm rot="8297680">
              <a:off x="1480341" y="877841"/>
              <a:ext cx="2504849" cy="2504849"/>
            </a:xfrm>
            <a:prstGeom prst="teardrop">
              <a:avLst>
                <a:gd name="adj" fmla="val 118789"/>
              </a:avLst>
            </a:prstGeom>
            <a:solidFill>
              <a:srgbClr val="4BACC6"/>
            </a:solidFill>
            <a:ln w="25400" cap="flat" cmpd="sng" algn="ctr">
              <a:solidFill>
                <a:srgbClr val="4BACC6"/>
              </a:solidFill>
              <a:prstDash val="solid"/>
            </a:ln>
            <a:effectLst>
              <a:outerShdw dist="114300" dir="8100000" algn="tr" rotWithShape="0">
                <a:prstClr val="black">
                  <a:alpha val="13000"/>
                </a:prstClr>
              </a:outerShdw>
            </a:effectLst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" lastClr="FFFFFF"/>
                </a:solidFill>
                <a:latin typeface="Calibri"/>
                <a:ea typeface="+mn-ea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1632228" y="1029726"/>
              <a:ext cx="2201074" cy="2201074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>
              <a:innerShdw blurRad="152400" dist="203200" dir="13500000">
                <a:srgbClr val="4BACC6">
                  <a:lumMod val="50000"/>
                </a:srgbClr>
              </a:innerShdw>
            </a:effectLst>
          </p:spPr>
          <p:txBody>
            <a:bodyPr anchor="ctr"/>
            <a:lstStyle/>
            <a:p>
              <a:pPr algn="ctr" defTabSz="914400">
                <a:defRPr/>
              </a:pPr>
              <a:endParaRPr lang="zh-CN" altLang="en-US" sz="1200" b="1">
                <a:latin typeface="Calibri" pitchFamily="34" charset="0"/>
                <a:ea typeface="微软雅黑" pitchFamily="34" charset="-122"/>
              </a:endParaRPr>
            </a:p>
          </p:txBody>
        </p:sp>
        <p:cxnSp>
          <p:nvCxnSpPr>
            <p:cNvPr id="24869" name="直接连接符 18"/>
            <p:cNvCxnSpPr>
              <a:cxnSpLocks noChangeShapeType="1"/>
            </p:cNvCxnSpPr>
            <p:nvPr/>
          </p:nvCxnSpPr>
          <p:spPr bwMode="auto">
            <a:xfrm flipV="1">
              <a:off x="1973761" y="2176575"/>
              <a:ext cx="1518008" cy="244314"/>
            </a:xfrm>
            <a:prstGeom prst="line">
              <a:avLst/>
            </a:prstGeom>
            <a:noFill/>
            <a:ln w="57150" algn="ctr">
              <a:solidFill>
                <a:srgbClr val="FFFFFF"/>
              </a:solidFill>
              <a:round/>
              <a:headEnd/>
              <a:tailEnd/>
            </a:ln>
          </p:spPr>
        </p:cxnSp>
        <p:sp>
          <p:nvSpPr>
            <p:cNvPr id="20" name="矩形 19"/>
            <p:cNvSpPr/>
            <p:nvPr/>
          </p:nvSpPr>
          <p:spPr>
            <a:xfrm rot="21090047">
              <a:off x="2006221" y="2292918"/>
              <a:ext cx="1594246" cy="504223"/>
            </a:xfrm>
            <a:prstGeom prst="rect">
              <a:avLst/>
            </a:prstGeom>
            <a:solidFill>
              <a:srgbClr val="FFFFFF">
                <a:alpha val="67843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" lastClr="FFFFFF"/>
                </a:solidFill>
                <a:latin typeface="Calibri"/>
                <a:ea typeface="+mn-ea"/>
              </a:endParaRPr>
            </a:p>
          </p:txBody>
        </p:sp>
      </p:grpSp>
      <p:grpSp>
        <p:nvGrpSpPr>
          <p:cNvPr id="21" name="组合 8"/>
          <p:cNvGrpSpPr>
            <a:grpSpLocks/>
          </p:cNvGrpSpPr>
          <p:nvPr/>
        </p:nvGrpSpPr>
        <p:grpSpPr bwMode="auto">
          <a:xfrm>
            <a:off x="4138613" y="2794000"/>
            <a:ext cx="1414462" cy="1431925"/>
            <a:chOff x="1480341" y="924151"/>
            <a:chExt cx="2504849" cy="2504849"/>
          </a:xfrm>
        </p:grpSpPr>
        <p:sp>
          <p:nvSpPr>
            <p:cNvPr id="10" name="泪滴形 9"/>
            <p:cNvSpPr/>
            <p:nvPr/>
          </p:nvSpPr>
          <p:spPr>
            <a:xfrm rot="8297680">
              <a:off x="1480341" y="924151"/>
              <a:ext cx="2504849" cy="2504849"/>
            </a:xfrm>
            <a:prstGeom prst="teardrop">
              <a:avLst>
                <a:gd name="adj" fmla="val 118789"/>
              </a:avLst>
            </a:prstGeom>
            <a:solidFill>
              <a:srgbClr val="F79646"/>
            </a:solidFill>
            <a:ln w="25400" cap="flat" cmpd="sng" algn="ctr">
              <a:solidFill>
                <a:srgbClr val="F79646"/>
              </a:solidFill>
              <a:prstDash val="solid"/>
            </a:ln>
            <a:effectLst>
              <a:outerShdw dist="114300" dir="8100000" algn="tr" rotWithShape="0">
                <a:prstClr val="black">
                  <a:alpha val="13000"/>
                </a:prstClr>
              </a:outerShdw>
            </a:effectLst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" lastClr="FFFFFF"/>
                </a:solidFill>
                <a:latin typeface="Calibri"/>
                <a:ea typeface="+mn-ea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1632227" y="1076037"/>
              <a:ext cx="2201075" cy="2201075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>
              <a:innerShdw blurRad="152400" dist="203200" dir="13500000">
                <a:srgbClr val="F79646">
                  <a:lumMod val="50000"/>
                </a:srgbClr>
              </a:innerShdw>
            </a:effectLst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" lastClr="FFFFFF"/>
                </a:solidFill>
                <a:latin typeface="Calibri"/>
                <a:ea typeface="+mn-ea"/>
              </a:endParaRPr>
            </a:p>
          </p:txBody>
        </p:sp>
        <p:cxnSp>
          <p:nvCxnSpPr>
            <p:cNvPr id="24863" name="直接连接符 12"/>
            <p:cNvCxnSpPr>
              <a:cxnSpLocks noChangeShapeType="1"/>
            </p:cNvCxnSpPr>
            <p:nvPr/>
          </p:nvCxnSpPr>
          <p:spPr bwMode="auto">
            <a:xfrm flipV="1">
              <a:off x="1973761" y="2176575"/>
              <a:ext cx="1518008" cy="244314"/>
            </a:xfrm>
            <a:prstGeom prst="line">
              <a:avLst/>
            </a:prstGeom>
            <a:noFill/>
            <a:ln w="57150" algn="ctr">
              <a:solidFill>
                <a:srgbClr val="FFFFFF"/>
              </a:solidFill>
              <a:round/>
              <a:headEnd/>
              <a:tailEnd/>
            </a:ln>
          </p:spPr>
        </p:cxnSp>
        <p:sp>
          <p:nvSpPr>
            <p:cNvPr id="14" name="矩形 13"/>
            <p:cNvSpPr/>
            <p:nvPr/>
          </p:nvSpPr>
          <p:spPr>
            <a:xfrm rot="21090047">
              <a:off x="2006049" y="2290432"/>
              <a:ext cx="1593996" cy="505413"/>
            </a:xfrm>
            <a:prstGeom prst="rect">
              <a:avLst/>
            </a:prstGeom>
            <a:solidFill>
              <a:srgbClr val="FFFFFF">
                <a:alpha val="67843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" lastClr="FFFFFF"/>
                </a:solidFill>
                <a:latin typeface="Calibri"/>
                <a:ea typeface="+mn-ea"/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2947988" y="3521075"/>
            <a:ext cx="812800" cy="6413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>
            <a:spAutoFit/>
          </a:bodyPr>
          <a:lstStyle/>
          <a:p>
            <a:pPr defTabSz="72447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组合 212"/>
          <p:cNvGrpSpPr>
            <a:grpSpLocks/>
          </p:cNvGrpSpPr>
          <p:nvPr/>
        </p:nvGrpSpPr>
        <p:grpSpPr bwMode="auto">
          <a:xfrm>
            <a:off x="2689225" y="1433513"/>
            <a:ext cx="1323975" cy="2008187"/>
            <a:chOff x="2894333" y="2055373"/>
            <a:chExt cx="2207145" cy="3591867"/>
          </a:xfrm>
        </p:grpSpPr>
        <p:sp>
          <p:nvSpPr>
            <p:cNvPr id="2" name="椭圆 1"/>
            <p:cNvSpPr/>
            <p:nvPr/>
          </p:nvSpPr>
          <p:spPr>
            <a:xfrm>
              <a:off x="2894333" y="5312188"/>
              <a:ext cx="2207145" cy="335052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62000"/>
                  </a:scheme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72447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27" name="组合 2"/>
            <p:cNvGrpSpPr>
              <a:grpSpLocks/>
            </p:cNvGrpSpPr>
            <p:nvPr/>
          </p:nvGrpSpPr>
          <p:grpSpPr bwMode="auto">
            <a:xfrm>
              <a:off x="2975120" y="2077799"/>
              <a:ext cx="2031445" cy="3405635"/>
              <a:chOff x="3546995" y="2016281"/>
              <a:chExt cx="1616382" cy="2709799"/>
            </a:xfrm>
          </p:grpSpPr>
          <p:sp>
            <p:nvSpPr>
              <p:cNvPr id="4" name="Freeform 33"/>
              <p:cNvSpPr>
                <a:spLocks/>
              </p:cNvSpPr>
              <p:nvPr/>
            </p:nvSpPr>
            <p:spPr bwMode="auto">
              <a:xfrm>
                <a:off x="3547992" y="2016512"/>
                <a:ext cx="1615098" cy="2028828"/>
              </a:xfrm>
              <a:custGeom>
                <a:avLst/>
                <a:gdLst>
                  <a:gd name="T0" fmla="*/ 249 w 498"/>
                  <a:gd name="T1" fmla="*/ 0 h 625"/>
                  <a:gd name="T2" fmla="*/ 0 w 498"/>
                  <a:gd name="T3" fmla="*/ 240 h 625"/>
                  <a:gd name="T4" fmla="*/ 17 w 498"/>
                  <a:gd name="T5" fmla="*/ 328 h 625"/>
                  <a:gd name="T6" fmla="*/ 17 w 498"/>
                  <a:gd name="T7" fmla="*/ 328 h 625"/>
                  <a:gd name="T8" fmla="*/ 31 w 498"/>
                  <a:gd name="T9" fmla="*/ 356 h 625"/>
                  <a:gd name="T10" fmla="*/ 95 w 498"/>
                  <a:gd name="T11" fmla="*/ 488 h 625"/>
                  <a:gd name="T12" fmla="*/ 108 w 498"/>
                  <a:gd name="T13" fmla="*/ 539 h 625"/>
                  <a:gd name="T14" fmla="*/ 115 w 498"/>
                  <a:gd name="T15" fmla="*/ 588 h 625"/>
                  <a:gd name="T16" fmla="*/ 153 w 498"/>
                  <a:gd name="T17" fmla="*/ 625 h 625"/>
                  <a:gd name="T18" fmla="*/ 249 w 498"/>
                  <a:gd name="T19" fmla="*/ 625 h 625"/>
                  <a:gd name="T20" fmla="*/ 344 w 498"/>
                  <a:gd name="T21" fmla="*/ 625 h 625"/>
                  <a:gd name="T22" fmla="*/ 382 w 498"/>
                  <a:gd name="T23" fmla="*/ 588 h 625"/>
                  <a:gd name="T24" fmla="*/ 390 w 498"/>
                  <a:gd name="T25" fmla="*/ 539 h 625"/>
                  <a:gd name="T26" fmla="*/ 403 w 498"/>
                  <a:gd name="T27" fmla="*/ 488 h 625"/>
                  <a:gd name="T28" fmla="*/ 467 w 498"/>
                  <a:gd name="T29" fmla="*/ 356 h 625"/>
                  <a:gd name="T30" fmla="*/ 480 w 498"/>
                  <a:gd name="T31" fmla="*/ 328 h 625"/>
                  <a:gd name="T32" fmla="*/ 480 w 498"/>
                  <a:gd name="T33" fmla="*/ 328 h 625"/>
                  <a:gd name="T34" fmla="*/ 498 w 498"/>
                  <a:gd name="T35" fmla="*/ 240 h 625"/>
                  <a:gd name="T36" fmla="*/ 249 w 498"/>
                  <a:gd name="T37" fmla="*/ 0 h 6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98" h="625">
                    <a:moveTo>
                      <a:pt x="249" y="0"/>
                    </a:moveTo>
                    <a:cubicBezTo>
                      <a:pt x="113" y="0"/>
                      <a:pt x="0" y="107"/>
                      <a:pt x="0" y="240"/>
                    </a:cubicBezTo>
                    <a:cubicBezTo>
                      <a:pt x="0" y="271"/>
                      <a:pt x="6" y="301"/>
                      <a:pt x="17" y="328"/>
                    </a:cubicBezTo>
                    <a:cubicBezTo>
                      <a:pt x="17" y="328"/>
                      <a:pt x="17" y="328"/>
                      <a:pt x="17" y="328"/>
                    </a:cubicBezTo>
                    <a:cubicBezTo>
                      <a:pt x="21" y="338"/>
                      <a:pt x="26" y="347"/>
                      <a:pt x="31" y="356"/>
                    </a:cubicBezTo>
                    <a:cubicBezTo>
                      <a:pt x="48" y="391"/>
                      <a:pt x="77" y="451"/>
                      <a:pt x="95" y="488"/>
                    </a:cubicBezTo>
                    <a:cubicBezTo>
                      <a:pt x="95" y="488"/>
                      <a:pt x="108" y="525"/>
                      <a:pt x="108" y="539"/>
                    </a:cubicBezTo>
                    <a:cubicBezTo>
                      <a:pt x="108" y="554"/>
                      <a:pt x="109" y="576"/>
                      <a:pt x="115" y="588"/>
                    </a:cubicBezTo>
                    <a:cubicBezTo>
                      <a:pt x="119" y="595"/>
                      <a:pt x="129" y="612"/>
                      <a:pt x="153" y="625"/>
                    </a:cubicBezTo>
                    <a:cubicBezTo>
                      <a:pt x="249" y="625"/>
                      <a:pt x="249" y="625"/>
                      <a:pt x="249" y="625"/>
                    </a:cubicBezTo>
                    <a:cubicBezTo>
                      <a:pt x="344" y="625"/>
                      <a:pt x="344" y="625"/>
                      <a:pt x="344" y="625"/>
                    </a:cubicBezTo>
                    <a:cubicBezTo>
                      <a:pt x="368" y="612"/>
                      <a:pt x="379" y="595"/>
                      <a:pt x="382" y="588"/>
                    </a:cubicBezTo>
                    <a:cubicBezTo>
                      <a:pt x="388" y="576"/>
                      <a:pt x="390" y="554"/>
                      <a:pt x="390" y="539"/>
                    </a:cubicBezTo>
                    <a:cubicBezTo>
                      <a:pt x="390" y="525"/>
                      <a:pt x="403" y="488"/>
                      <a:pt x="403" y="488"/>
                    </a:cubicBezTo>
                    <a:cubicBezTo>
                      <a:pt x="420" y="451"/>
                      <a:pt x="450" y="391"/>
                      <a:pt x="467" y="356"/>
                    </a:cubicBezTo>
                    <a:cubicBezTo>
                      <a:pt x="472" y="347"/>
                      <a:pt x="476" y="338"/>
                      <a:pt x="480" y="328"/>
                    </a:cubicBezTo>
                    <a:cubicBezTo>
                      <a:pt x="480" y="328"/>
                      <a:pt x="480" y="328"/>
                      <a:pt x="480" y="328"/>
                    </a:cubicBezTo>
                    <a:cubicBezTo>
                      <a:pt x="492" y="301"/>
                      <a:pt x="498" y="271"/>
                      <a:pt x="498" y="240"/>
                    </a:cubicBezTo>
                    <a:cubicBezTo>
                      <a:pt x="498" y="107"/>
                      <a:pt x="385" y="0"/>
                      <a:pt x="249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defTabSz="72447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" name="Freeform 33"/>
              <p:cNvSpPr>
                <a:spLocks/>
              </p:cNvSpPr>
              <p:nvPr/>
            </p:nvSpPr>
            <p:spPr bwMode="auto">
              <a:xfrm>
                <a:off x="3588001" y="2068474"/>
                <a:ext cx="1535081" cy="1924901"/>
              </a:xfrm>
              <a:custGeom>
                <a:avLst/>
                <a:gdLst>
                  <a:gd name="T0" fmla="*/ 249 w 498"/>
                  <a:gd name="T1" fmla="*/ 0 h 625"/>
                  <a:gd name="T2" fmla="*/ 0 w 498"/>
                  <a:gd name="T3" fmla="*/ 240 h 625"/>
                  <a:gd name="T4" fmla="*/ 17 w 498"/>
                  <a:gd name="T5" fmla="*/ 328 h 625"/>
                  <a:gd name="T6" fmla="*/ 17 w 498"/>
                  <a:gd name="T7" fmla="*/ 328 h 625"/>
                  <a:gd name="T8" fmla="*/ 31 w 498"/>
                  <a:gd name="T9" fmla="*/ 356 h 625"/>
                  <a:gd name="T10" fmla="*/ 95 w 498"/>
                  <a:gd name="T11" fmla="*/ 488 h 625"/>
                  <a:gd name="T12" fmla="*/ 108 w 498"/>
                  <a:gd name="T13" fmla="*/ 539 h 625"/>
                  <a:gd name="T14" fmla="*/ 115 w 498"/>
                  <a:gd name="T15" fmla="*/ 588 h 625"/>
                  <a:gd name="T16" fmla="*/ 153 w 498"/>
                  <a:gd name="T17" fmla="*/ 625 h 625"/>
                  <a:gd name="T18" fmla="*/ 249 w 498"/>
                  <a:gd name="T19" fmla="*/ 625 h 625"/>
                  <a:gd name="T20" fmla="*/ 344 w 498"/>
                  <a:gd name="T21" fmla="*/ 625 h 625"/>
                  <a:gd name="T22" fmla="*/ 382 w 498"/>
                  <a:gd name="T23" fmla="*/ 588 h 625"/>
                  <a:gd name="T24" fmla="*/ 390 w 498"/>
                  <a:gd name="T25" fmla="*/ 539 h 625"/>
                  <a:gd name="T26" fmla="*/ 403 w 498"/>
                  <a:gd name="T27" fmla="*/ 488 h 625"/>
                  <a:gd name="T28" fmla="*/ 467 w 498"/>
                  <a:gd name="T29" fmla="*/ 356 h 625"/>
                  <a:gd name="T30" fmla="*/ 480 w 498"/>
                  <a:gd name="T31" fmla="*/ 328 h 625"/>
                  <a:gd name="T32" fmla="*/ 480 w 498"/>
                  <a:gd name="T33" fmla="*/ 328 h 625"/>
                  <a:gd name="T34" fmla="*/ 498 w 498"/>
                  <a:gd name="T35" fmla="*/ 240 h 625"/>
                  <a:gd name="T36" fmla="*/ 249 w 498"/>
                  <a:gd name="T37" fmla="*/ 0 h 6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98" h="625">
                    <a:moveTo>
                      <a:pt x="249" y="0"/>
                    </a:moveTo>
                    <a:cubicBezTo>
                      <a:pt x="113" y="0"/>
                      <a:pt x="0" y="107"/>
                      <a:pt x="0" y="240"/>
                    </a:cubicBezTo>
                    <a:cubicBezTo>
                      <a:pt x="0" y="271"/>
                      <a:pt x="6" y="301"/>
                      <a:pt x="17" y="328"/>
                    </a:cubicBezTo>
                    <a:cubicBezTo>
                      <a:pt x="17" y="328"/>
                      <a:pt x="17" y="328"/>
                      <a:pt x="17" y="328"/>
                    </a:cubicBezTo>
                    <a:cubicBezTo>
                      <a:pt x="21" y="338"/>
                      <a:pt x="26" y="347"/>
                      <a:pt x="31" y="356"/>
                    </a:cubicBezTo>
                    <a:cubicBezTo>
                      <a:pt x="48" y="391"/>
                      <a:pt x="77" y="451"/>
                      <a:pt x="95" y="488"/>
                    </a:cubicBezTo>
                    <a:cubicBezTo>
                      <a:pt x="95" y="488"/>
                      <a:pt x="108" y="525"/>
                      <a:pt x="108" y="539"/>
                    </a:cubicBezTo>
                    <a:cubicBezTo>
                      <a:pt x="108" y="554"/>
                      <a:pt x="109" y="576"/>
                      <a:pt x="115" y="588"/>
                    </a:cubicBezTo>
                    <a:cubicBezTo>
                      <a:pt x="119" y="595"/>
                      <a:pt x="129" y="612"/>
                      <a:pt x="153" y="625"/>
                    </a:cubicBezTo>
                    <a:cubicBezTo>
                      <a:pt x="249" y="625"/>
                      <a:pt x="249" y="625"/>
                      <a:pt x="249" y="625"/>
                    </a:cubicBezTo>
                    <a:cubicBezTo>
                      <a:pt x="344" y="625"/>
                      <a:pt x="344" y="625"/>
                      <a:pt x="344" y="625"/>
                    </a:cubicBezTo>
                    <a:cubicBezTo>
                      <a:pt x="368" y="612"/>
                      <a:pt x="379" y="595"/>
                      <a:pt x="382" y="588"/>
                    </a:cubicBezTo>
                    <a:cubicBezTo>
                      <a:pt x="388" y="576"/>
                      <a:pt x="390" y="554"/>
                      <a:pt x="390" y="539"/>
                    </a:cubicBezTo>
                    <a:cubicBezTo>
                      <a:pt x="390" y="525"/>
                      <a:pt x="403" y="488"/>
                      <a:pt x="403" y="488"/>
                    </a:cubicBezTo>
                    <a:cubicBezTo>
                      <a:pt x="420" y="451"/>
                      <a:pt x="450" y="391"/>
                      <a:pt x="467" y="356"/>
                    </a:cubicBezTo>
                    <a:cubicBezTo>
                      <a:pt x="472" y="347"/>
                      <a:pt x="476" y="338"/>
                      <a:pt x="480" y="328"/>
                    </a:cubicBezTo>
                    <a:cubicBezTo>
                      <a:pt x="480" y="328"/>
                      <a:pt x="480" y="328"/>
                      <a:pt x="480" y="328"/>
                    </a:cubicBezTo>
                    <a:cubicBezTo>
                      <a:pt x="492" y="301"/>
                      <a:pt x="498" y="271"/>
                      <a:pt x="498" y="240"/>
                    </a:cubicBezTo>
                    <a:cubicBezTo>
                      <a:pt x="498" y="107"/>
                      <a:pt x="385" y="0"/>
                      <a:pt x="249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defTabSz="72447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grpSp>
            <p:nvGrpSpPr>
              <p:cNvPr id="28" name="组合 5"/>
              <p:cNvGrpSpPr>
                <a:grpSpLocks/>
              </p:cNvGrpSpPr>
              <p:nvPr/>
            </p:nvGrpSpPr>
            <p:grpSpPr bwMode="auto">
              <a:xfrm>
                <a:off x="3999883" y="4025097"/>
                <a:ext cx="716912" cy="700983"/>
                <a:chOff x="3759201" y="3508375"/>
                <a:chExt cx="828024" cy="809626"/>
              </a:xfrm>
            </p:grpSpPr>
            <p:sp>
              <p:nvSpPr>
                <p:cNvPr id="24836" name="Freeform 6"/>
                <p:cNvSpPr>
                  <a:spLocks/>
                </p:cNvSpPr>
                <p:nvPr/>
              </p:nvSpPr>
              <p:spPr bwMode="auto">
                <a:xfrm>
                  <a:off x="3764900" y="3508375"/>
                  <a:ext cx="822325" cy="757238"/>
                </a:xfrm>
                <a:custGeom>
                  <a:avLst/>
                  <a:gdLst>
                    <a:gd name="T0" fmla="*/ 2147483647 w 220"/>
                    <a:gd name="T1" fmla="*/ 0 h 202"/>
                    <a:gd name="T2" fmla="*/ 2147483647 w 220"/>
                    <a:gd name="T3" fmla="*/ 42157916 h 202"/>
                    <a:gd name="T4" fmla="*/ 2147483647 w 220"/>
                    <a:gd name="T5" fmla="*/ 196739428 h 202"/>
                    <a:gd name="T6" fmla="*/ 2147483647 w 220"/>
                    <a:gd name="T7" fmla="*/ 224843446 h 202"/>
                    <a:gd name="T8" fmla="*/ 2147483647 w 220"/>
                    <a:gd name="T9" fmla="*/ 337267073 h 202"/>
                    <a:gd name="T10" fmla="*/ 2147483647 w 220"/>
                    <a:gd name="T11" fmla="*/ 491848659 h 202"/>
                    <a:gd name="T12" fmla="*/ 2147483647 w 220"/>
                    <a:gd name="T13" fmla="*/ 590218344 h 202"/>
                    <a:gd name="T14" fmla="*/ 2147483647 w 220"/>
                    <a:gd name="T15" fmla="*/ 674534146 h 202"/>
                    <a:gd name="T16" fmla="*/ 2147483647 w 220"/>
                    <a:gd name="T17" fmla="*/ 772903830 h 202"/>
                    <a:gd name="T18" fmla="*/ 2147483647 w 220"/>
                    <a:gd name="T19" fmla="*/ 927481551 h 202"/>
                    <a:gd name="T20" fmla="*/ 2147483647 w 220"/>
                    <a:gd name="T21" fmla="*/ 997747452 h 202"/>
                    <a:gd name="T22" fmla="*/ 2147483647 w 220"/>
                    <a:gd name="T23" fmla="*/ 1124221155 h 202"/>
                    <a:gd name="T24" fmla="*/ 2147483647 w 220"/>
                    <a:gd name="T25" fmla="*/ 1250698606 h 202"/>
                    <a:gd name="T26" fmla="*/ 2147483647 w 220"/>
                    <a:gd name="T27" fmla="*/ 1363118426 h 202"/>
                    <a:gd name="T28" fmla="*/ 2147483647 w 220"/>
                    <a:gd name="T29" fmla="*/ 1433384093 h 202"/>
                    <a:gd name="T30" fmla="*/ 2147483647 w 220"/>
                    <a:gd name="T31" fmla="*/ 1517699895 h 202"/>
                    <a:gd name="T32" fmla="*/ 2147483647 w 220"/>
                    <a:gd name="T33" fmla="*/ 1630123463 h 202"/>
                    <a:gd name="T34" fmla="*/ 2147483647 w 220"/>
                    <a:gd name="T35" fmla="*/ 1756597165 h 202"/>
                    <a:gd name="T36" fmla="*/ 2147483647 w 220"/>
                    <a:gd name="T37" fmla="*/ 1840912967 h 202"/>
                    <a:gd name="T38" fmla="*/ 2147483647 w 220"/>
                    <a:gd name="T39" fmla="*/ 1939282652 h 202"/>
                    <a:gd name="T40" fmla="*/ 2147483647 w 220"/>
                    <a:gd name="T41" fmla="*/ 2037652805 h 202"/>
                    <a:gd name="T42" fmla="*/ 2147483647 w 220"/>
                    <a:gd name="T43" fmla="*/ 2147483647 h 202"/>
                    <a:gd name="T44" fmla="*/ 2147483647 w 220"/>
                    <a:gd name="T45" fmla="*/ 2147483647 h 202"/>
                    <a:gd name="T46" fmla="*/ 852257627 w 220"/>
                    <a:gd name="T47" fmla="*/ 2147483647 h 202"/>
                    <a:gd name="T48" fmla="*/ 181629173 w 220"/>
                    <a:gd name="T49" fmla="*/ 2147483647 h 202"/>
                    <a:gd name="T50" fmla="*/ 167657128 w 220"/>
                    <a:gd name="T51" fmla="*/ 2136022490 h 202"/>
                    <a:gd name="T52" fmla="*/ 125744730 w 220"/>
                    <a:gd name="T53" fmla="*/ 1995494905 h 202"/>
                    <a:gd name="T54" fmla="*/ 27944098 w 220"/>
                    <a:gd name="T55" fmla="*/ 1897124751 h 202"/>
                    <a:gd name="T56" fmla="*/ 69856519 w 220"/>
                    <a:gd name="T57" fmla="*/ 1770651048 h 202"/>
                    <a:gd name="T58" fmla="*/ 111772655 w 220"/>
                    <a:gd name="T59" fmla="*/ 1672281364 h 202"/>
                    <a:gd name="T60" fmla="*/ 55884459 w 220"/>
                    <a:gd name="T61" fmla="*/ 1517699895 h 202"/>
                    <a:gd name="T62" fmla="*/ 41916151 w 220"/>
                    <a:gd name="T63" fmla="*/ 1363118426 h 202"/>
                    <a:gd name="T64" fmla="*/ 111772655 w 220"/>
                    <a:gd name="T65" fmla="*/ 1278802624 h 202"/>
                    <a:gd name="T66" fmla="*/ 111772655 w 220"/>
                    <a:gd name="T67" fmla="*/ 1194486822 h 202"/>
                    <a:gd name="T68" fmla="*/ 27944098 w 220"/>
                    <a:gd name="T69" fmla="*/ 1068009371 h 202"/>
                    <a:gd name="T70" fmla="*/ 69856519 w 220"/>
                    <a:gd name="T71" fmla="*/ 927481551 h 202"/>
                    <a:gd name="T72" fmla="*/ 125744730 w 220"/>
                    <a:gd name="T73" fmla="*/ 857219632 h 202"/>
                    <a:gd name="T74" fmla="*/ 111772655 w 220"/>
                    <a:gd name="T75" fmla="*/ 758849947 h 202"/>
                    <a:gd name="T76" fmla="*/ 27944098 w 220"/>
                    <a:gd name="T77" fmla="*/ 618322361 h 202"/>
                    <a:gd name="T78" fmla="*/ 27944098 w 220"/>
                    <a:gd name="T79" fmla="*/ 224843446 h 202"/>
                    <a:gd name="T80" fmla="*/ 27944098 w 220"/>
                    <a:gd name="T81" fmla="*/ 154581528 h 202"/>
                    <a:gd name="T82" fmla="*/ 27944098 w 220"/>
                    <a:gd name="T83" fmla="*/ 14053887 h 202"/>
                    <a:gd name="T84" fmla="*/ 0 w 220"/>
                    <a:gd name="T85" fmla="*/ 0 h 202"/>
                    <a:gd name="T86" fmla="*/ 2147483647 w 220"/>
                    <a:gd name="T87" fmla="*/ 0 h 202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220"/>
                    <a:gd name="T133" fmla="*/ 0 h 202"/>
                    <a:gd name="T134" fmla="*/ 220 w 220"/>
                    <a:gd name="T135" fmla="*/ 202 h 202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220" h="202">
                      <a:moveTo>
                        <a:pt x="216" y="0"/>
                      </a:moveTo>
                      <a:cubicBezTo>
                        <a:pt x="213" y="3"/>
                        <a:pt x="213" y="3"/>
                        <a:pt x="213" y="3"/>
                      </a:cubicBezTo>
                      <a:cubicBezTo>
                        <a:pt x="213" y="14"/>
                        <a:pt x="213" y="14"/>
                        <a:pt x="213" y="14"/>
                      </a:cubicBezTo>
                      <a:cubicBezTo>
                        <a:pt x="211" y="16"/>
                        <a:pt x="211" y="16"/>
                        <a:pt x="211" y="16"/>
                      </a:cubicBezTo>
                      <a:cubicBezTo>
                        <a:pt x="211" y="16"/>
                        <a:pt x="216" y="20"/>
                        <a:pt x="218" y="24"/>
                      </a:cubicBezTo>
                      <a:cubicBezTo>
                        <a:pt x="220" y="28"/>
                        <a:pt x="220" y="33"/>
                        <a:pt x="217" y="35"/>
                      </a:cubicBezTo>
                      <a:cubicBezTo>
                        <a:pt x="214" y="38"/>
                        <a:pt x="210" y="39"/>
                        <a:pt x="210" y="42"/>
                      </a:cubicBezTo>
                      <a:cubicBezTo>
                        <a:pt x="210" y="44"/>
                        <a:pt x="209" y="48"/>
                        <a:pt x="209" y="48"/>
                      </a:cubicBezTo>
                      <a:cubicBezTo>
                        <a:pt x="209" y="48"/>
                        <a:pt x="216" y="51"/>
                        <a:pt x="217" y="55"/>
                      </a:cubicBezTo>
                      <a:cubicBezTo>
                        <a:pt x="219" y="60"/>
                        <a:pt x="218" y="64"/>
                        <a:pt x="216" y="66"/>
                      </a:cubicBezTo>
                      <a:cubicBezTo>
                        <a:pt x="213" y="67"/>
                        <a:pt x="210" y="71"/>
                        <a:pt x="210" y="71"/>
                      </a:cubicBezTo>
                      <a:cubicBezTo>
                        <a:pt x="210" y="80"/>
                        <a:pt x="210" y="80"/>
                        <a:pt x="210" y="80"/>
                      </a:cubicBezTo>
                      <a:cubicBezTo>
                        <a:pt x="210" y="80"/>
                        <a:pt x="218" y="85"/>
                        <a:pt x="218" y="89"/>
                      </a:cubicBezTo>
                      <a:cubicBezTo>
                        <a:pt x="218" y="94"/>
                        <a:pt x="214" y="97"/>
                        <a:pt x="214" y="97"/>
                      </a:cubicBezTo>
                      <a:cubicBezTo>
                        <a:pt x="209" y="102"/>
                        <a:pt x="209" y="102"/>
                        <a:pt x="209" y="102"/>
                      </a:cubicBezTo>
                      <a:cubicBezTo>
                        <a:pt x="210" y="108"/>
                        <a:pt x="210" y="108"/>
                        <a:pt x="210" y="108"/>
                      </a:cubicBezTo>
                      <a:cubicBezTo>
                        <a:pt x="210" y="108"/>
                        <a:pt x="216" y="112"/>
                        <a:pt x="217" y="116"/>
                      </a:cubicBezTo>
                      <a:cubicBezTo>
                        <a:pt x="218" y="120"/>
                        <a:pt x="217" y="123"/>
                        <a:pt x="215" y="125"/>
                      </a:cubicBezTo>
                      <a:cubicBezTo>
                        <a:pt x="213" y="127"/>
                        <a:pt x="209" y="131"/>
                        <a:pt x="209" y="131"/>
                      </a:cubicBezTo>
                      <a:cubicBezTo>
                        <a:pt x="209" y="138"/>
                        <a:pt x="209" y="138"/>
                        <a:pt x="209" y="138"/>
                      </a:cubicBezTo>
                      <a:cubicBezTo>
                        <a:pt x="209" y="138"/>
                        <a:pt x="213" y="141"/>
                        <a:pt x="214" y="145"/>
                      </a:cubicBezTo>
                      <a:cubicBezTo>
                        <a:pt x="214" y="148"/>
                        <a:pt x="209" y="158"/>
                        <a:pt x="206" y="161"/>
                      </a:cubicBezTo>
                      <a:cubicBezTo>
                        <a:pt x="203" y="163"/>
                        <a:pt x="159" y="202"/>
                        <a:pt x="159" y="202"/>
                      </a:cubicBezTo>
                      <a:cubicBezTo>
                        <a:pt x="61" y="202"/>
                        <a:pt x="61" y="202"/>
                        <a:pt x="61" y="202"/>
                      </a:cubicBezTo>
                      <a:cubicBezTo>
                        <a:pt x="13" y="161"/>
                        <a:pt x="13" y="161"/>
                        <a:pt x="13" y="161"/>
                      </a:cubicBezTo>
                      <a:cubicBezTo>
                        <a:pt x="13" y="161"/>
                        <a:pt x="12" y="155"/>
                        <a:pt x="12" y="152"/>
                      </a:cubicBezTo>
                      <a:cubicBezTo>
                        <a:pt x="11" y="149"/>
                        <a:pt x="12" y="144"/>
                        <a:pt x="9" y="142"/>
                      </a:cubicBezTo>
                      <a:cubicBezTo>
                        <a:pt x="7" y="140"/>
                        <a:pt x="2" y="139"/>
                        <a:pt x="2" y="135"/>
                      </a:cubicBezTo>
                      <a:cubicBezTo>
                        <a:pt x="2" y="130"/>
                        <a:pt x="3" y="127"/>
                        <a:pt x="5" y="126"/>
                      </a:cubicBezTo>
                      <a:cubicBezTo>
                        <a:pt x="7" y="125"/>
                        <a:pt x="9" y="122"/>
                        <a:pt x="8" y="119"/>
                      </a:cubicBezTo>
                      <a:cubicBezTo>
                        <a:pt x="8" y="116"/>
                        <a:pt x="6" y="112"/>
                        <a:pt x="4" y="108"/>
                      </a:cubicBezTo>
                      <a:cubicBezTo>
                        <a:pt x="2" y="104"/>
                        <a:pt x="2" y="100"/>
                        <a:pt x="3" y="97"/>
                      </a:cubicBezTo>
                      <a:cubicBezTo>
                        <a:pt x="5" y="94"/>
                        <a:pt x="8" y="91"/>
                        <a:pt x="8" y="91"/>
                      </a:cubicBezTo>
                      <a:cubicBezTo>
                        <a:pt x="8" y="85"/>
                        <a:pt x="8" y="85"/>
                        <a:pt x="8" y="85"/>
                      </a:cubicBezTo>
                      <a:cubicBezTo>
                        <a:pt x="8" y="85"/>
                        <a:pt x="2" y="81"/>
                        <a:pt x="2" y="76"/>
                      </a:cubicBezTo>
                      <a:cubicBezTo>
                        <a:pt x="2" y="70"/>
                        <a:pt x="3" y="67"/>
                        <a:pt x="5" y="66"/>
                      </a:cubicBezTo>
                      <a:cubicBezTo>
                        <a:pt x="7" y="64"/>
                        <a:pt x="9" y="61"/>
                        <a:pt x="9" y="61"/>
                      </a:cubicBezTo>
                      <a:cubicBezTo>
                        <a:pt x="9" y="61"/>
                        <a:pt x="10" y="57"/>
                        <a:pt x="8" y="54"/>
                      </a:cubicBezTo>
                      <a:cubicBezTo>
                        <a:pt x="7" y="52"/>
                        <a:pt x="3" y="48"/>
                        <a:pt x="2" y="44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6"/>
                        <a:pt x="2" y="14"/>
                        <a:pt x="2" y="11"/>
                      </a:cubicBezTo>
                      <a:cubicBezTo>
                        <a:pt x="2" y="8"/>
                        <a:pt x="2" y="1"/>
                        <a:pt x="2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216" y="0"/>
                      </a:lnTo>
                      <a:close/>
                    </a:path>
                  </a:pathLst>
                </a:custGeom>
                <a:solidFill>
                  <a:srgbClr val="30323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837" name="Freeform 7"/>
                <p:cNvSpPr>
                  <a:spLocks/>
                </p:cNvSpPr>
                <p:nvPr/>
              </p:nvSpPr>
              <p:spPr bwMode="auto">
                <a:xfrm>
                  <a:off x="3996676" y="4268788"/>
                  <a:ext cx="350838" cy="49213"/>
                </a:xfrm>
                <a:custGeom>
                  <a:avLst/>
                  <a:gdLst>
                    <a:gd name="T0" fmla="*/ 0 w 94"/>
                    <a:gd name="T1" fmla="*/ 0 h 13"/>
                    <a:gd name="T2" fmla="*/ 1309439427 w 94"/>
                    <a:gd name="T3" fmla="*/ 0 h 13"/>
                    <a:gd name="T4" fmla="*/ 1184067135 w 94"/>
                    <a:gd name="T5" fmla="*/ 128979723 h 13"/>
                    <a:gd name="T6" fmla="*/ 1030836822 w 94"/>
                    <a:gd name="T7" fmla="*/ 186301494 h 13"/>
                    <a:gd name="T8" fmla="*/ 264673711 w 94"/>
                    <a:gd name="T9" fmla="*/ 186301494 h 13"/>
                    <a:gd name="T10" fmla="*/ 111443310 w 94"/>
                    <a:gd name="T11" fmla="*/ 128979723 h 13"/>
                    <a:gd name="T12" fmla="*/ 0 w 94"/>
                    <a:gd name="T13" fmla="*/ 0 h 1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94"/>
                    <a:gd name="T22" fmla="*/ 0 h 13"/>
                    <a:gd name="T23" fmla="*/ 94 w 94"/>
                    <a:gd name="T24" fmla="*/ 13 h 1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94" h="13">
                      <a:moveTo>
                        <a:pt x="0" y="0"/>
                      </a:moveTo>
                      <a:cubicBezTo>
                        <a:pt x="94" y="0"/>
                        <a:pt x="94" y="0"/>
                        <a:pt x="94" y="0"/>
                      </a:cubicBezTo>
                      <a:cubicBezTo>
                        <a:pt x="94" y="0"/>
                        <a:pt x="88" y="6"/>
                        <a:pt x="85" y="9"/>
                      </a:cubicBezTo>
                      <a:cubicBezTo>
                        <a:pt x="82" y="11"/>
                        <a:pt x="77" y="13"/>
                        <a:pt x="74" y="13"/>
                      </a:cubicBezTo>
                      <a:cubicBezTo>
                        <a:pt x="71" y="13"/>
                        <a:pt x="19" y="13"/>
                        <a:pt x="19" y="13"/>
                      </a:cubicBezTo>
                      <a:cubicBezTo>
                        <a:pt x="19" y="13"/>
                        <a:pt x="11" y="13"/>
                        <a:pt x="8" y="9"/>
                      </a:cubicBezTo>
                      <a:cubicBezTo>
                        <a:pt x="5" y="6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39363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838" name="Freeform 8"/>
                <p:cNvSpPr>
                  <a:spLocks/>
                </p:cNvSpPr>
                <p:nvPr/>
              </p:nvSpPr>
              <p:spPr bwMode="auto">
                <a:xfrm>
                  <a:off x="4173538" y="3527425"/>
                  <a:ext cx="247650" cy="33338"/>
                </a:xfrm>
                <a:custGeom>
                  <a:avLst/>
                  <a:gdLst>
                    <a:gd name="T0" fmla="*/ 56317850 w 66"/>
                    <a:gd name="T1" fmla="*/ 13720437 h 9"/>
                    <a:gd name="T2" fmla="*/ 901089352 w 66"/>
                    <a:gd name="T3" fmla="*/ 13720437 h 9"/>
                    <a:gd name="T4" fmla="*/ 872932310 w 66"/>
                    <a:gd name="T5" fmla="*/ 96050470 h 9"/>
                    <a:gd name="T6" fmla="*/ 0 w 66"/>
                    <a:gd name="T7" fmla="*/ 123491366 h 9"/>
                    <a:gd name="T8" fmla="*/ 281589294 w 66"/>
                    <a:gd name="T9" fmla="*/ 68605900 h 9"/>
                    <a:gd name="T10" fmla="*/ 239353673 w 66"/>
                    <a:gd name="T11" fmla="*/ 41165019 h 9"/>
                    <a:gd name="T12" fmla="*/ 56317850 w 66"/>
                    <a:gd name="T13" fmla="*/ 13720437 h 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66"/>
                    <a:gd name="T22" fmla="*/ 0 h 9"/>
                    <a:gd name="T23" fmla="*/ 66 w 66"/>
                    <a:gd name="T24" fmla="*/ 9 h 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66" h="9">
                      <a:moveTo>
                        <a:pt x="4" y="1"/>
                      </a:moveTo>
                      <a:cubicBezTo>
                        <a:pt x="4" y="1"/>
                        <a:pt x="62" y="0"/>
                        <a:pt x="64" y="1"/>
                      </a:cubicBezTo>
                      <a:cubicBezTo>
                        <a:pt x="66" y="3"/>
                        <a:pt x="66" y="5"/>
                        <a:pt x="62" y="7"/>
                      </a:cubicBezTo>
                      <a:cubicBezTo>
                        <a:pt x="58" y="8"/>
                        <a:pt x="0" y="9"/>
                        <a:pt x="0" y="9"/>
                      </a:cubicBezTo>
                      <a:cubicBezTo>
                        <a:pt x="0" y="9"/>
                        <a:pt x="20" y="7"/>
                        <a:pt x="20" y="5"/>
                      </a:cubicBezTo>
                      <a:cubicBezTo>
                        <a:pt x="20" y="3"/>
                        <a:pt x="21" y="4"/>
                        <a:pt x="17" y="3"/>
                      </a:cubicBezTo>
                      <a:cubicBezTo>
                        <a:pt x="13" y="3"/>
                        <a:pt x="4" y="1"/>
                        <a:pt x="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839" name="Freeform 9"/>
                <p:cNvSpPr>
                  <a:spLocks/>
                </p:cNvSpPr>
                <p:nvPr/>
              </p:nvSpPr>
              <p:spPr bwMode="auto">
                <a:xfrm>
                  <a:off x="4173538" y="3571875"/>
                  <a:ext cx="242888" cy="93663"/>
                </a:xfrm>
                <a:custGeom>
                  <a:avLst/>
                  <a:gdLst>
                    <a:gd name="T0" fmla="*/ 153594884 w 65"/>
                    <a:gd name="T1" fmla="*/ 0 h 25"/>
                    <a:gd name="T2" fmla="*/ 837791550 w 65"/>
                    <a:gd name="T3" fmla="*/ 14038210 h 25"/>
                    <a:gd name="T4" fmla="*/ 907608739 w 65"/>
                    <a:gd name="T5" fmla="*/ 140363388 h 25"/>
                    <a:gd name="T6" fmla="*/ 795902732 w 65"/>
                    <a:gd name="T7" fmla="*/ 294764981 h 25"/>
                    <a:gd name="T8" fmla="*/ 0 w 65"/>
                    <a:gd name="T9" fmla="*/ 350910313 h 25"/>
                    <a:gd name="T10" fmla="*/ 293225583 w 65"/>
                    <a:gd name="T11" fmla="*/ 280726775 h 25"/>
                    <a:gd name="T12" fmla="*/ 307189768 w 65"/>
                    <a:gd name="T13" fmla="*/ 168436053 h 25"/>
                    <a:gd name="T14" fmla="*/ 321153953 w 65"/>
                    <a:gd name="T15" fmla="*/ 84218027 h 25"/>
                    <a:gd name="T16" fmla="*/ 321153953 w 65"/>
                    <a:gd name="T17" fmla="*/ 42110887 h 25"/>
                    <a:gd name="T18" fmla="*/ 153594884 w 65"/>
                    <a:gd name="T19" fmla="*/ 0 h 2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65"/>
                    <a:gd name="T31" fmla="*/ 0 h 25"/>
                    <a:gd name="T32" fmla="*/ 65 w 65"/>
                    <a:gd name="T33" fmla="*/ 25 h 2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65" h="25">
                      <a:moveTo>
                        <a:pt x="11" y="0"/>
                      </a:moveTo>
                      <a:cubicBezTo>
                        <a:pt x="11" y="0"/>
                        <a:pt x="58" y="0"/>
                        <a:pt x="60" y="1"/>
                      </a:cubicBezTo>
                      <a:cubicBezTo>
                        <a:pt x="63" y="2"/>
                        <a:pt x="65" y="7"/>
                        <a:pt x="65" y="10"/>
                      </a:cubicBezTo>
                      <a:cubicBezTo>
                        <a:pt x="65" y="14"/>
                        <a:pt x="65" y="19"/>
                        <a:pt x="57" y="21"/>
                      </a:cubicBezTo>
                      <a:cubicBezTo>
                        <a:pt x="49" y="23"/>
                        <a:pt x="0" y="25"/>
                        <a:pt x="0" y="25"/>
                      </a:cubicBezTo>
                      <a:cubicBezTo>
                        <a:pt x="0" y="25"/>
                        <a:pt x="20" y="22"/>
                        <a:pt x="21" y="20"/>
                      </a:cubicBezTo>
                      <a:cubicBezTo>
                        <a:pt x="23" y="18"/>
                        <a:pt x="21" y="14"/>
                        <a:pt x="22" y="12"/>
                      </a:cubicBezTo>
                      <a:cubicBezTo>
                        <a:pt x="23" y="10"/>
                        <a:pt x="24" y="10"/>
                        <a:pt x="23" y="6"/>
                      </a:cubicBezTo>
                      <a:cubicBezTo>
                        <a:pt x="23" y="3"/>
                        <a:pt x="23" y="3"/>
                        <a:pt x="23" y="3"/>
                      </a:cubicBezTo>
                      <a:lnTo>
                        <a:pt x="1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840" name="Freeform 10"/>
                <p:cNvSpPr>
                  <a:spLocks/>
                </p:cNvSpPr>
                <p:nvPr/>
              </p:nvSpPr>
              <p:spPr bwMode="auto">
                <a:xfrm>
                  <a:off x="4106863" y="3698875"/>
                  <a:ext cx="303213" cy="34925"/>
                </a:xfrm>
                <a:custGeom>
                  <a:avLst/>
                  <a:gdLst>
                    <a:gd name="T0" fmla="*/ 280254921 w 81"/>
                    <a:gd name="T1" fmla="*/ 15060434 h 9"/>
                    <a:gd name="T2" fmla="*/ 1022935930 w 81"/>
                    <a:gd name="T3" fmla="*/ 0 h 9"/>
                    <a:gd name="T4" fmla="*/ 1121027170 w 81"/>
                    <a:gd name="T5" fmla="*/ 45177424 h 9"/>
                    <a:gd name="T6" fmla="*/ 42038048 w 81"/>
                    <a:gd name="T7" fmla="*/ 135528406 h 9"/>
                    <a:gd name="T8" fmla="*/ 336308128 w 81"/>
                    <a:gd name="T9" fmla="*/ 75294418 h 9"/>
                    <a:gd name="T10" fmla="*/ 280254921 w 81"/>
                    <a:gd name="T11" fmla="*/ 15060434 h 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81"/>
                    <a:gd name="T19" fmla="*/ 0 h 9"/>
                    <a:gd name="T20" fmla="*/ 81 w 81"/>
                    <a:gd name="T21" fmla="*/ 9 h 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81" h="9">
                      <a:moveTo>
                        <a:pt x="20" y="1"/>
                      </a:moveTo>
                      <a:cubicBezTo>
                        <a:pt x="20" y="1"/>
                        <a:pt x="66" y="0"/>
                        <a:pt x="73" y="0"/>
                      </a:cubicBezTo>
                      <a:cubicBezTo>
                        <a:pt x="81" y="0"/>
                        <a:pt x="81" y="3"/>
                        <a:pt x="80" y="3"/>
                      </a:cubicBezTo>
                      <a:cubicBezTo>
                        <a:pt x="78" y="4"/>
                        <a:pt x="5" y="9"/>
                        <a:pt x="3" y="9"/>
                      </a:cubicBezTo>
                      <a:cubicBezTo>
                        <a:pt x="0" y="9"/>
                        <a:pt x="21" y="6"/>
                        <a:pt x="24" y="5"/>
                      </a:cubicBezTo>
                      <a:cubicBezTo>
                        <a:pt x="27" y="4"/>
                        <a:pt x="26" y="2"/>
                        <a:pt x="2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841" name="Freeform 11"/>
                <p:cNvSpPr>
                  <a:spLocks/>
                </p:cNvSpPr>
                <p:nvPr/>
              </p:nvSpPr>
              <p:spPr bwMode="auto">
                <a:xfrm>
                  <a:off x="4140201" y="3756025"/>
                  <a:ext cx="269875" cy="25400"/>
                </a:xfrm>
                <a:custGeom>
                  <a:avLst/>
                  <a:gdLst>
                    <a:gd name="T0" fmla="*/ 365287020 w 72"/>
                    <a:gd name="T1" fmla="*/ 13168086 h 7"/>
                    <a:gd name="T2" fmla="*/ 1011562757 w 72"/>
                    <a:gd name="T3" fmla="*/ 0 h 7"/>
                    <a:gd name="T4" fmla="*/ 688424830 w 72"/>
                    <a:gd name="T5" fmla="*/ 65833182 h 7"/>
                    <a:gd name="T6" fmla="*/ 56197711 w 72"/>
                    <a:gd name="T7" fmla="*/ 92165718 h 7"/>
                    <a:gd name="T8" fmla="*/ 365287020 w 72"/>
                    <a:gd name="T9" fmla="*/ 13168086 h 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"/>
                    <a:gd name="T16" fmla="*/ 0 h 7"/>
                    <a:gd name="T17" fmla="*/ 72 w 72"/>
                    <a:gd name="T18" fmla="*/ 7 h 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" h="7">
                      <a:moveTo>
                        <a:pt x="26" y="1"/>
                      </a:move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2" y="0"/>
                        <a:pt x="51" y="5"/>
                        <a:pt x="49" y="5"/>
                      </a:cubicBezTo>
                      <a:cubicBezTo>
                        <a:pt x="47" y="5"/>
                        <a:pt x="9" y="7"/>
                        <a:pt x="4" y="7"/>
                      </a:cubicBezTo>
                      <a:cubicBezTo>
                        <a:pt x="0" y="7"/>
                        <a:pt x="35" y="3"/>
                        <a:pt x="2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842" name="Freeform 12"/>
                <p:cNvSpPr>
                  <a:spLocks/>
                </p:cNvSpPr>
                <p:nvPr/>
              </p:nvSpPr>
              <p:spPr bwMode="auto">
                <a:xfrm>
                  <a:off x="4125913" y="3811588"/>
                  <a:ext cx="287338" cy="38100"/>
                </a:xfrm>
                <a:custGeom>
                  <a:avLst/>
                  <a:gdLst>
                    <a:gd name="T0" fmla="*/ 208879775 w 77"/>
                    <a:gd name="T1" fmla="*/ 29032196 h 10"/>
                    <a:gd name="T2" fmla="*/ 1016545933 w 77"/>
                    <a:gd name="T3" fmla="*/ 0 h 10"/>
                    <a:gd name="T4" fmla="*/ 1002623106 w 77"/>
                    <a:gd name="T5" fmla="*/ 72580502 h 10"/>
                    <a:gd name="T6" fmla="*/ 0 w 77"/>
                    <a:gd name="T7" fmla="*/ 145161004 h 10"/>
                    <a:gd name="T8" fmla="*/ 431686108 w 77"/>
                    <a:gd name="T9" fmla="*/ 72580502 h 10"/>
                    <a:gd name="T10" fmla="*/ 208879775 w 77"/>
                    <a:gd name="T11" fmla="*/ 29032196 h 1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77"/>
                    <a:gd name="T19" fmla="*/ 0 h 10"/>
                    <a:gd name="T20" fmla="*/ 77 w 77"/>
                    <a:gd name="T21" fmla="*/ 10 h 1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77" h="10">
                      <a:moveTo>
                        <a:pt x="15" y="2"/>
                      </a:moveTo>
                      <a:cubicBezTo>
                        <a:pt x="15" y="2"/>
                        <a:pt x="69" y="0"/>
                        <a:pt x="73" y="0"/>
                      </a:cubicBezTo>
                      <a:cubicBezTo>
                        <a:pt x="77" y="0"/>
                        <a:pt x="75" y="4"/>
                        <a:pt x="72" y="5"/>
                      </a:cubicBezTo>
                      <a:cubicBezTo>
                        <a:pt x="68" y="6"/>
                        <a:pt x="0" y="10"/>
                        <a:pt x="0" y="10"/>
                      </a:cubicBezTo>
                      <a:cubicBezTo>
                        <a:pt x="0" y="10"/>
                        <a:pt x="29" y="6"/>
                        <a:pt x="31" y="5"/>
                      </a:cubicBezTo>
                      <a:cubicBezTo>
                        <a:pt x="32" y="4"/>
                        <a:pt x="15" y="2"/>
                        <a:pt x="15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843" name="Freeform 13"/>
                <p:cNvSpPr>
                  <a:spLocks/>
                </p:cNvSpPr>
                <p:nvPr/>
              </p:nvSpPr>
              <p:spPr bwMode="auto">
                <a:xfrm>
                  <a:off x="4195763" y="3868738"/>
                  <a:ext cx="217488" cy="33338"/>
                </a:xfrm>
                <a:custGeom>
                  <a:avLst/>
                  <a:gdLst>
                    <a:gd name="T0" fmla="*/ 0 w 58"/>
                    <a:gd name="T1" fmla="*/ 54885452 h 9"/>
                    <a:gd name="T2" fmla="*/ 787411581 w 58"/>
                    <a:gd name="T3" fmla="*/ 0 h 9"/>
                    <a:gd name="T4" fmla="*/ 0 w 58"/>
                    <a:gd name="T5" fmla="*/ 54885452 h 9"/>
                    <a:gd name="T6" fmla="*/ 0 60000 65536"/>
                    <a:gd name="T7" fmla="*/ 0 60000 65536"/>
                    <a:gd name="T8" fmla="*/ 0 60000 65536"/>
                    <a:gd name="T9" fmla="*/ 0 w 58"/>
                    <a:gd name="T10" fmla="*/ 0 h 9"/>
                    <a:gd name="T11" fmla="*/ 58 w 58"/>
                    <a:gd name="T12" fmla="*/ 9 h 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8" h="9">
                      <a:moveTo>
                        <a:pt x="0" y="4"/>
                      </a:moveTo>
                      <a:cubicBezTo>
                        <a:pt x="0" y="4"/>
                        <a:pt x="55" y="0"/>
                        <a:pt x="56" y="0"/>
                      </a:cubicBezTo>
                      <a:cubicBezTo>
                        <a:pt x="58" y="0"/>
                        <a:pt x="22" y="9"/>
                        <a:pt x="0" y="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844" name="Freeform 14"/>
                <p:cNvSpPr>
                  <a:spLocks/>
                </p:cNvSpPr>
                <p:nvPr/>
              </p:nvSpPr>
              <p:spPr bwMode="auto">
                <a:xfrm>
                  <a:off x="4117976" y="3935413"/>
                  <a:ext cx="280988" cy="30163"/>
                </a:xfrm>
                <a:custGeom>
                  <a:avLst/>
                  <a:gdLst>
                    <a:gd name="T0" fmla="*/ 322836465 w 75"/>
                    <a:gd name="T1" fmla="*/ 0 h 8"/>
                    <a:gd name="T2" fmla="*/ 996578329 w 75"/>
                    <a:gd name="T3" fmla="*/ 0 h 8"/>
                    <a:gd name="T4" fmla="*/ 912360406 w 75"/>
                    <a:gd name="T5" fmla="*/ 56864783 h 8"/>
                    <a:gd name="T6" fmla="*/ 0 w 75"/>
                    <a:gd name="T7" fmla="*/ 113725796 h 8"/>
                    <a:gd name="T8" fmla="*/ 435126717 w 75"/>
                    <a:gd name="T9" fmla="*/ 42646706 h 8"/>
                    <a:gd name="T10" fmla="*/ 322836465 w 75"/>
                    <a:gd name="T11" fmla="*/ 0 h 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75"/>
                    <a:gd name="T19" fmla="*/ 0 h 8"/>
                    <a:gd name="T20" fmla="*/ 75 w 75"/>
                    <a:gd name="T21" fmla="*/ 8 h 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75" h="8">
                      <a:moveTo>
                        <a:pt x="23" y="0"/>
                      </a:moveTo>
                      <a:cubicBezTo>
                        <a:pt x="23" y="0"/>
                        <a:pt x="67" y="0"/>
                        <a:pt x="71" y="0"/>
                      </a:cubicBezTo>
                      <a:cubicBezTo>
                        <a:pt x="75" y="1"/>
                        <a:pt x="68" y="3"/>
                        <a:pt x="65" y="4"/>
                      </a:cubicBezTo>
                      <a:cubicBezTo>
                        <a:pt x="62" y="5"/>
                        <a:pt x="0" y="8"/>
                        <a:pt x="0" y="8"/>
                      </a:cubicBezTo>
                      <a:cubicBezTo>
                        <a:pt x="0" y="8"/>
                        <a:pt x="28" y="4"/>
                        <a:pt x="31" y="3"/>
                      </a:cubicBezTo>
                      <a:cubicBezTo>
                        <a:pt x="33" y="3"/>
                        <a:pt x="33" y="3"/>
                        <a:pt x="2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845" name="Freeform 15"/>
                <p:cNvSpPr>
                  <a:spLocks/>
                </p:cNvSpPr>
                <p:nvPr/>
              </p:nvSpPr>
              <p:spPr bwMode="auto">
                <a:xfrm>
                  <a:off x="4206876" y="3984625"/>
                  <a:ext cx="206375" cy="25400"/>
                </a:xfrm>
                <a:custGeom>
                  <a:avLst/>
                  <a:gdLst>
                    <a:gd name="T0" fmla="*/ 0 w 55"/>
                    <a:gd name="T1" fmla="*/ 39500632 h 7"/>
                    <a:gd name="T2" fmla="*/ 746214505 w 55"/>
                    <a:gd name="T3" fmla="*/ 0 h 7"/>
                    <a:gd name="T4" fmla="*/ 0 w 55"/>
                    <a:gd name="T5" fmla="*/ 39500632 h 7"/>
                    <a:gd name="T6" fmla="*/ 0 60000 65536"/>
                    <a:gd name="T7" fmla="*/ 0 60000 65536"/>
                    <a:gd name="T8" fmla="*/ 0 60000 65536"/>
                    <a:gd name="T9" fmla="*/ 0 w 55"/>
                    <a:gd name="T10" fmla="*/ 0 h 7"/>
                    <a:gd name="T11" fmla="*/ 55 w 55"/>
                    <a:gd name="T12" fmla="*/ 7 h 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5" h="7">
                      <a:moveTo>
                        <a:pt x="0" y="3"/>
                      </a:moveTo>
                      <a:cubicBezTo>
                        <a:pt x="0" y="3"/>
                        <a:pt x="51" y="0"/>
                        <a:pt x="53" y="0"/>
                      </a:cubicBezTo>
                      <a:cubicBezTo>
                        <a:pt x="55" y="0"/>
                        <a:pt x="28" y="7"/>
                        <a:pt x="0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846" name="Freeform 16"/>
                <p:cNvSpPr>
                  <a:spLocks/>
                </p:cNvSpPr>
                <p:nvPr/>
              </p:nvSpPr>
              <p:spPr bwMode="auto">
                <a:xfrm>
                  <a:off x="4222751" y="4044949"/>
                  <a:ext cx="160338" cy="28576"/>
                </a:xfrm>
                <a:custGeom>
                  <a:avLst/>
                  <a:gdLst>
                    <a:gd name="T0" fmla="*/ 0 w 43"/>
                    <a:gd name="T1" fmla="*/ 25518363 h 8"/>
                    <a:gd name="T2" fmla="*/ 570057553 w 43"/>
                    <a:gd name="T3" fmla="*/ 12759181 h 8"/>
                    <a:gd name="T4" fmla="*/ 361502518 w 43"/>
                    <a:gd name="T5" fmla="*/ 89314273 h 8"/>
                    <a:gd name="T6" fmla="*/ 0 w 43"/>
                    <a:gd name="T7" fmla="*/ 25518363 h 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3"/>
                    <a:gd name="T13" fmla="*/ 0 h 8"/>
                    <a:gd name="T14" fmla="*/ 43 w 43"/>
                    <a:gd name="T15" fmla="*/ 8 h 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3" h="8">
                      <a:moveTo>
                        <a:pt x="0" y="2"/>
                      </a:moveTo>
                      <a:cubicBezTo>
                        <a:pt x="0" y="2"/>
                        <a:pt x="38" y="0"/>
                        <a:pt x="41" y="1"/>
                      </a:cubicBezTo>
                      <a:cubicBezTo>
                        <a:pt x="43" y="1"/>
                        <a:pt x="31" y="5"/>
                        <a:pt x="26" y="7"/>
                      </a:cubicBezTo>
                      <a:cubicBezTo>
                        <a:pt x="20" y="8"/>
                        <a:pt x="12" y="7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847" name="Freeform 17"/>
                <p:cNvSpPr>
                  <a:spLocks/>
                </p:cNvSpPr>
                <p:nvPr/>
              </p:nvSpPr>
              <p:spPr bwMode="auto">
                <a:xfrm>
                  <a:off x="4151313" y="4070350"/>
                  <a:ext cx="314325" cy="30163"/>
                </a:xfrm>
                <a:custGeom>
                  <a:avLst/>
                  <a:gdLst>
                    <a:gd name="T0" fmla="*/ 0 w 84"/>
                    <a:gd name="T1" fmla="*/ 71079105 h 8"/>
                    <a:gd name="T2" fmla="*/ 1176192965 w 84"/>
                    <a:gd name="T3" fmla="*/ 0 h 8"/>
                    <a:gd name="T4" fmla="*/ 448073984 w 84"/>
                    <a:gd name="T5" fmla="*/ 113725796 h 8"/>
                    <a:gd name="T6" fmla="*/ 0 w 84"/>
                    <a:gd name="T7" fmla="*/ 71079105 h 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4"/>
                    <a:gd name="T13" fmla="*/ 0 h 8"/>
                    <a:gd name="T14" fmla="*/ 84 w 84"/>
                    <a:gd name="T15" fmla="*/ 8 h 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4" h="8">
                      <a:moveTo>
                        <a:pt x="0" y="5"/>
                      </a:moveTo>
                      <a:cubicBezTo>
                        <a:pt x="0" y="5"/>
                        <a:pt x="76" y="2"/>
                        <a:pt x="84" y="0"/>
                      </a:cubicBezTo>
                      <a:cubicBezTo>
                        <a:pt x="84" y="0"/>
                        <a:pt x="75" y="6"/>
                        <a:pt x="32" y="8"/>
                      </a:cubicBezTo>
                      <a:cubicBezTo>
                        <a:pt x="32" y="8"/>
                        <a:pt x="9" y="7"/>
                        <a:pt x="0" y="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848" name="Freeform 18"/>
                <p:cNvSpPr>
                  <a:spLocks/>
                </p:cNvSpPr>
                <p:nvPr/>
              </p:nvSpPr>
              <p:spPr bwMode="auto">
                <a:xfrm>
                  <a:off x="4514851" y="3703638"/>
                  <a:ext cx="36513" cy="22225"/>
                </a:xfrm>
                <a:custGeom>
                  <a:avLst/>
                  <a:gdLst>
                    <a:gd name="T0" fmla="*/ 93323570 w 10"/>
                    <a:gd name="T1" fmla="*/ 0 h 6"/>
                    <a:gd name="T2" fmla="*/ 0 w 10"/>
                    <a:gd name="T3" fmla="*/ 82325107 h 6"/>
                    <a:gd name="T4" fmla="*/ 93323570 w 10"/>
                    <a:gd name="T5" fmla="*/ 0 h 6"/>
                    <a:gd name="T6" fmla="*/ 0 60000 65536"/>
                    <a:gd name="T7" fmla="*/ 0 60000 65536"/>
                    <a:gd name="T8" fmla="*/ 0 60000 65536"/>
                    <a:gd name="T9" fmla="*/ 0 w 10"/>
                    <a:gd name="T10" fmla="*/ 0 h 6"/>
                    <a:gd name="T11" fmla="*/ 10 w 10"/>
                    <a:gd name="T12" fmla="*/ 6 h 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0" h="6">
                      <a:moveTo>
                        <a:pt x="7" y="0"/>
                      </a:moveTo>
                      <a:cubicBezTo>
                        <a:pt x="7" y="0"/>
                        <a:pt x="10" y="5"/>
                        <a:pt x="0" y="6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849" name="Freeform 19"/>
                <p:cNvSpPr>
                  <a:spLocks/>
                </p:cNvSpPr>
                <p:nvPr/>
              </p:nvSpPr>
              <p:spPr bwMode="auto">
                <a:xfrm>
                  <a:off x="4510088" y="3579813"/>
                  <a:ext cx="41275" cy="19050"/>
                </a:xfrm>
                <a:custGeom>
                  <a:avLst/>
                  <a:gdLst>
                    <a:gd name="T0" fmla="*/ 112635713 w 11"/>
                    <a:gd name="T1" fmla="*/ 0 h 5"/>
                    <a:gd name="T2" fmla="*/ 0 w 11"/>
                    <a:gd name="T3" fmla="*/ 72580502 h 5"/>
                    <a:gd name="T4" fmla="*/ 112635713 w 11"/>
                    <a:gd name="T5" fmla="*/ 0 h 5"/>
                    <a:gd name="T6" fmla="*/ 0 60000 65536"/>
                    <a:gd name="T7" fmla="*/ 0 60000 65536"/>
                    <a:gd name="T8" fmla="*/ 0 60000 65536"/>
                    <a:gd name="T9" fmla="*/ 0 w 11"/>
                    <a:gd name="T10" fmla="*/ 0 h 5"/>
                    <a:gd name="T11" fmla="*/ 11 w 11"/>
                    <a:gd name="T12" fmla="*/ 5 h 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1" h="5">
                      <a:moveTo>
                        <a:pt x="8" y="0"/>
                      </a:moveTo>
                      <a:cubicBezTo>
                        <a:pt x="8" y="0"/>
                        <a:pt x="11" y="4"/>
                        <a:pt x="0" y="5"/>
                      </a:cubicBez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850" name="Freeform 20"/>
                <p:cNvSpPr>
                  <a:spLocks/>
                </p:cNvSpPr>
                <p:nvPr/>
              </p:nvSpPr>
              <p:spPr bwMode="auto">
                <a:xfrm>
                  <a:off x="4495801" y="3819525"/>
                  <a:ext cx="55563" cy="19050"/>
                </a:xfrm>
                <a:custGeom>
                  <a:avLst/>
                  <a:gdLst>
                    <a:gd name="T0" fmla="*/ 150931353 w 15"/>
                    <a:gd name="T1" fmla="*/ 0 h 5"/>
                    <a:gd name="T2" fmla="*/ 0 w 15"/>
                    <a:gd name="T3" fmla="*/ 72580502 h 5"/>
                    <a:gd name="T4" fmla="*/ 150931353 w 15"/>
                    <a:gd name="T5" fmla="*/ 0 h 5"/>
                    <a:gd name="T6" fmla="*/ 0 60000 65536"/>
                    <a:gd name="T7" fmla="*/ 0 60000 65536"/>
                    <a:gd name="T8" fmla="*/ 0 60000 65536"/>
                    <a:gd name="T9" fmla="*/ 0 w 15"/>
                    <a:gd name="T10" fmla="*/ 0 h 5"/>
                    <a:gd name="T11" fmla="*/ 15 w 15"/>
                    <a:gd name="T12" fmla="*/ 5 h 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5" h="5">
                      <a:moveTo>
                        <a:pt x="11" y="0"/>
                      </a:moveTo>
                      <a:cubicBezTo>
                        <a:pt x="11" y="0"/>
                        <a:pt x="15" y="4"/>
                        <a:pt x="0" y="5"/>
                      </a:cubicBezTo>
                      <a:lnTo>
                        <a:pt x="1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851" name="Freeform 21"/>
                <p:cNvSpPr>
                  <a:spLocks/>
                </p:cNvSpPr>
                <p:nvPr/>
              </p:nvSpPr>
              <p:spPr bwMode="auto">
                <a:xfrm>
                  <a:off x="4498976" y="3894138"/>
                  <a:ext cx="46038" cy="57150"/>
                </a:xfrm>
                <a:custGeom>
                  <a:avLst/>
                  <a:gdLst>
                    <a:gd name="T0" fmla="*/ 88312395 w 12"/>
                    <a:gd name="T1" fmla="*/ 0 h 15"/>
                    <a:gd name="T2" fmla="*/ 103029205 w 12"/>
                    <a:gd name="T3" fmla="*/ 87096608 h 15"/>
                    <a:gd name="T4" fmla="*/ 176624791 w 12"/>
                    <a:gd name="T5" fmla="*/ 174193215 h 15"/>
                    <a:gd name="T6" fmla="*/ 0 w 12"/>
                    <a:gd name="T7" fmla="*/ 203225408 h 15"/>
                    <a:gd name="T8" fmla="*/ 88312395 w 12"/>
                    <a:gd name="T9" fmla="*/ 145161023 h 15"/>
                    <a:gd name="T10" fmla="*/ 88312395 w 12"/>
                    <a:gd name="T11" fmla="*/ 0 h 1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"/>
                    <a:gd name="T19" fmla="*/ 0 h 15"/>
                    <a:gd name="T20" fmla="*/ 12 w 12"/>
                    <a:gd name="T21" fmla="*/ 15 h 1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" h="15">
                      <a:moveTo>
                        <a:pt x="6" y="0"/>
                      </a:moveTo>
                      <a:cubicBezTo>
                        <a:pt x="6" y="0"/>
                        <a:pt x="6" y="5"/>
                        <a:pt x="7" y="6"/>
                      </a:cubicBezTo>
                      <a:cubicBezTo>
                        <a:pt x="8" y="7"/>
                        <a:pt x="12" y="12"/>
                        <a:pt x="12" y="12"/>
                      </a:cubicBezTo>
                      <a:cubicBezTo>
                        <a:pt x="12" y="12"/>
                        <a:pt x="3" y="15"/>
                        <a:pt x="0" y="14"/>
                      </a:cubicBezTo>
                      <a:cubicBezTo>
                        <a:pt x="0" y="14"/>
                        <a:pt x="5" y="12"/>
                        <a:pt x="6" y="10"/>
                      </a:cubicBezTo>
                      <a:cubicBezTo>
                        <a:pt x="6" y="9"/>
                        <a:pt x="5" y="1"/>
                        <a:pt x="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852" name="Freeform 22"/>
                <p:cNvSpPr>
                  <a:spLocks/>
                </p:cNvSpPr>
                <p:nvPr/>
              </p:nvSpPr>
              <p:spPr bwMode="auto">
                <a:xfrm>
                  <a:off x="4518026" y="4037013"/>
                  <a:ext cx="22225" cy="19050"/>
                </a:xfrm>
                <a:custGeom>
                  <a:avLst/>
                  <a:gdLst>
                    <a:gd name="T0" fmla="*/ 41164406 w 6"/>
                    <a:gd name="T1" fmla="*/ 0 h 5"/>
                    <a:gd name="T2" fmla="*/ 0 w 6"/>
                    <a:gd name="T3" fmla="*/ 72580502 h 5"/>
                    <a:gd name="T4" fmla="*/ 41164406 w 6"/>
                    <a:gd name="T5" fmla="*/ 0 h 5"/>
                    <a:gd name="T6" fmla="*/ 0 60000 65536"/>
                    <a:gd name="T7" fmla="*/ 0 60000 65536"/>
                    <a:gd name="T8" fmla="*/ 0 60000 65536"/>
                    <a:gd name="T9" fmla="*/ 0 w 6"/>
                    <a:gd name="T10" fmla="*/ 0 h 5"/>
                    <a:gd name="T11" fmla="*/ 6 w 6"/>
                    <a:gd name="T12" fmla="*/ 5 h 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" h="5">
                      <a:moveTo>
                        <a:pt x="3" y="0"/>
                      </a:moveTo>
                      <a:cubicBezTo>
                        <a:pt x="3" y="0"/>
                        <a:pt x="6" y="4"/>
                        <a:pt x="0" y="5"/>
                      </a:cubicBez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853" name="Freeform 23"/>
                <p:cNvSpPr>
                  <a:spLocks/>
                </p:cNvSpPr>
                <p:nvPr/>
              </p:nvSpPr>
              <p:spPr bwMode="auto">
                <a:xfrm>
                  <a:off x="3814763" y="3557588"/>
                  <a:ext cx="206375" cy="22225"/>
                </a:xfrm>
                <a:custGeom>
                  <a:avLst/>
                  <a:gdLst>
                    <a:gd name="T0" fmla="*/ 0 w 55"/>
                    <a:gd name="T1" fmla="*/ 0 h 6"/>
                    <a:gd name="T2" fmla="*/ 774375304 w 55"/>
                    <a:gd name="T3" fmla="*/ 41164406 h 6"/>
                    <a:gd name="T4" fmla="*/ 0 w 55"/>
                    <a:gd name="T5" fmla="*/ 0 h 6"/>
                    <a:gd name="T6" fmla="*/ 0 60000 65536"/>
                    <a:gd name="T7" fmla="*/ 0 60000 65536"/>
                    <a:gd name="T8" fmla="*/ 0 60000 65536"/>
                    <a:gd name="T9" fmla="*/ 0 w 55"/>
                    <a:gd name="T10" fmla="*/ 0 h 6"/>
                    <a:gd name="T11" fmla="*/ 55 w 55"/>
                    <a:gd name="T12" fmla="*/ 6 h 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5" h="6">
                      <a:moveTo>
                        <a:pt x="0" y="0"/>
                      </a:moveTo>
                      <a:cubicBezTo>
                        <a:pt x="55" y="3"/>
                        <a:pt x="55" y="3"/>
                        <a:pt x="55" y="3"/>
                      </a:cubicBezTo>
                      <a:cubicBezTo>
                        <a:pt x="55" y="3"/>
                        <a:pt x="15" y="6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854" name="Freeform 24"/>
                <p:cNvSpPr>
                  <a:spLocks/>
                </p:cNvSpPr>
                <p:nvPr/>
              </p:nvSpPr>
              <p:spPr bwMode="auto">
                <a:xfrm>
                  <a:off x="3762376" y="3744913"/>
                  <a:ext cx="71438" cy="17463"/>
                </a:xfrm>
                <a:custGeom>
                  <a:avLst/>
                  <a:gdLst>
                    <a:gd name="T0" fmla="*/ 98956659 w 19"/>
                    <a:gd name="T1" fmla="*/ 0 h 5"/>
                    <a:gd name="T2" fmla="*/ 268599370 w 19"/>
                    <a:gd name="T3" fmla="*/ 12199651 h 5"/>
                    <a:gd name="T4" fmla="*/ 56548809 w 19"/>
                    <a:gd name="T5" fmla="*/ 48791617 h 5"/>
                    <a:gd name="T6" fmla="*/ 98956659 w 19"/>
                    <a:gd name="T7" fmla="*/ 0 h 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9"/>
                    <a:gd name="T13" fmla="*/ 0 h 5"/>
                    <a:gd name="T14" fmla="*/ 19 w 19"/>
                    <a:gd name="T15" fmla="*/ 5 h 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9" h="5">
                      <a:moveTo>
                        <a:pt x="7" y="0"/>
                      </a:move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9" y="1"/>
                        <a:pt x="7" y="4"/>
                        <a:pt x="4" y="4"/>
                      </a:cubicBezTo>
                      <a:cubicBezTo>
                        <a:pt x="0" y="5"/>
                        <a:pt x="7" y="0"/>
                        <a:pt x="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855" name="Freeform 25"/>
                <p:cNvSpPr>
                  <a:spLocks/>
                </p:cNvSpPr>
                <p:nvPr/>
              </p:nvSpPr>
              <p:spPr bwMode="auto">
                <a:xfrm>
                  <a:off x="3762376" y="3857625"/>
                  <a:ext cx="74613" cy="14288"/>
                </a:xfrm>
                <a:custGeom>
                  <a:avLst/>
                  <a:gdLst>
                    <a:gd name="T0" fmla="*/ 83506867 w 20"/>
                    <a:gd name="T1" fmla="*/ 0 h 4"/>
                    <a:gd name="T2" fmla="*/ 278354999 w 20"/>
                    <a:gd name="T3" fmla="*/ 0 h 4"/>
                    <a:gd name="T4" fmla="*/ 27834376 w 20"/>
                    <a:gd name="T5" fmla="*/ 51036726 h 4"/>
                    <a:gd name="T6" fmla="*/ 83506867 w 20"/>
                    <a:gd name="T7" fmla="*/ 0 h 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0"/>
                    <a:gd name="T13" fmla="*/ 0 h 4"/>
                    <a:gd name="T14" fmla="*/ 20 w 20"/>
                    <a:gd name="T15" fmla="*/ 4 h 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0" h="4">
                      <a:moveTo>
                        <a:pt x="6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0"/>
                        <a:pt x="4" y="4"/>
                        <a:pt x="2" y="4"/>
                      </a:cubicBezTo>
                      <a:cubicBezTo>
                        <a:pt x="0" y="4"/>
                        <a:pt x="6" y="0"/>
                        <a:pt x="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856" name="Freeform 26"/>
                <p:cNvSpPr>
                  <a:spLocks/>
                </p:cNvSpPr>
                <p:nvPr/>
              </p:nvSpPr>
              <p:spPr bwMode="auto">
                <a:xfrm>
                  <a:off x="3759201" y="3979863"/>
                  <a:ext cx="74613" cy="19050"/>
                </a:xfrm>
                <a:custGeom>
                  <a:avLst/>
                  <a:gdLst>
                    <a:gd name="T0" fmla="*/ 83506867 w 20"/>
                    <a:gd name="T1" fmla="*/ 0 h 5"/>
                    <a:gd name="T2" fmla="*/ 278354999 w 20"/>
                    <a:gd name="T3" fmla="*/ 14516098 h 5"/>
                    <a:gd name="T4" fmla="*/ 27834376 w 20"/>
                    <a:gd name="T5" fmla="*/ 72580502 h 5"/>
                    <a:gd name="T6" fmla="*/ 83506867 w 20"/>
                    <a:gd name="T7" fmla="*/ 0 h 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0"/>
                    <a:gd name="T13" fmla="*/ 0 h 5"/>
                    <a:gd name="T14" fmla="*/ 20 w 20"/>
                    <a:gd name="T15" fmla="*/ 5 h 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0" h="5">
                      <a:moveTo>
                        <a:pt x="6" y="0"/>
                      </a:moveTo>
                      <a:cubicBezTo>
                        <a:pt x="20" y="1"/>
                        <a:pt x="20" y="1"/>
                        <a:pt x="20" y="1"/>
                      </a:cubicBezTo>
                      <a:cubicBezTo>
                        <a:pt x="20" y="1"/>
                        <a:pt x="3" y="5"/>
                        <a:pt x="2" y="5"/>
                      </a:cubicBezTo>
                      <a:cubicBezTo>
                        <a:pt x="0" y="5"/>
                        <a:pt x="6" y="0"/>
                        <a:pt x="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857" name="Freeform 27"/>
                <p:cNvSpPr>
                  <a:spLocks/>
                </p:cNvSpPr>
                <p:nvPr/>
              </p:nvSpPr>
              <p:spPr bwMode="auto">
                <a:xfrm>
                  <a:off x="3822701" y="4086225"/>
                  <a:ext cx="268288" cy="33338"/>
                </a:xfrm>
                <a:custGeom>
                  <a:avLst/>
                  <a:gdLst>
                    <a:gd name="T0" fmla="*/ 0 w 72"/>
                    <a:gd name="T1" fmla="*/ 0 h 9"/>
                    <a:gd name="T2" fmla="*/ 944161198 w 72"/>
                    <a:gd name="T3" fmla="*/ 13720437 h 9"/>
                    <a:gd name="T4" fmla="*/ 0 w 72"/>
                    <a:gd name="T5" fmla="*/ 0 h 9"/>
                    <a:gd name="T6" fmla="*/ 0 60000 65536"/>
                    <a:gd name="T7" fmla="*/ 0 60000 65536"/>
                    <a:gd name="T8" fmla="*/ 0 60000 65536"/>
                    <a:gd name="T9" fmla="*/ 0 w 72"/>
                    <a:gd name="T10" fmla="*/ 0 h 9"/>
                    <a:gd name="T11" fmla="*/ 72 w 72"/>
                    <a:gd name="T12" fmla="*/ 9 h 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72" h="9">
                      <a:moveTo>
                        <a:pt x="0" y="0"/>
                      </a:moveTo>
                      <a:cubicBezTo>
                        <a:pt x="0" y="0"/>
                        <a:pt x="65" y="2"/>
                        <a:pt x="68" y="1"/>
                      </a:cubicBezTo>
                      <a:cubicBezTo>
                        <a:pt x="72" y="1"/>
                        <a:pt x="24" y="9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858" name="Freeform 28"/>
                <p:cNvSpPr>
                  <a:spLocks/>
                </p:cNvSpPr>
                <p:nvPr/>
              </p:nvSpPr>
              <p:spPr bwMode="auto">
                <a:xfrm>
                  <a:off x="4300538" y="4114800"/>
                  <a:ext cx="134938" cy="120650"/>
                </a:xfrm>
                <a:custGeom>
                  <a:avLst/>
                  <a:gdLst>
                    <a:gd name="T0" fmla="*/ 505785127 w 36"/>
                    <a:gd name="T1" fmla="*/ 0 h 32"/>
                    <a:gd name="T2" fmla="*/ 42149380 w 36"/>
                    <a:gd name="T3" fmla="*/ 440674033 h 32"/>
                    <a:gd name="T4" fmla="*/ 505785127 w 36"/>
                    <a:gd name="T5" fmla="*/ 0 h 32"/>
                    <a:gd name="T6" fmla="*/ 0 60000 65536"/>
                    <a:gd name="T7" fmla="*/ 0 60000 65536"/>
                    <a:gd name="T8" fmla="*/ 0 60000 65536"/>
                    <a:gd name="T9" fmla="*/ 0 w 36"/>
                    <a:gd name="T10" fmla="*/ 0 h 32"/>
                    <a:gd name="T11" fmla="*/ 36 w 36"/>
                    <a:gd name="T12" fmla="*/ 32 h 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6" h="32">
                      <a:moveTo>
                        <a:pt x="36" y="0"/>
                      </a:moveTo>
                      <a:cubicBezTo>
                        <a:pt x="36" y="0"/>
                        <a:pt x="5" y="30"/>
                        <a:pt x="3" y="31"/>
                      </a:cubicBezTo>
                      <a:cubicBezTo>
                        <a:pt x="0" y="32"/>
                        <a:pt x="21" y="8"/>
                        <a:pt x="3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9" name="Group 37"/>
            <p:cNvGrpSpPr>
              <a:grpSpLocks noChangeAspect="1"/>
            </p:cNvGrpSpPr>
            <p:nvPr/>
          </p:nvGrpSpPr>
          <p:grpSpPr bwMode="auto">
            <a:xfrm>
              <a:off x="2950075" y="2055373"/>
              <a:ext cx="2081532" cy="2518581"/>
              <a:chOff x="2250" y="790"/>
              <a:chExt cx="1205" cy="1458"/>
            </a:xfrm>
          </p:grpSpPr>
          <p:sp>
            <p:nvSpPr>
              <p:cNvPr id="24652" name="Rectangle 38"/>
              <p:cNvSpPr>
                <a:spLocks noChangeArrowheads="1"/>
              </p:cNvSpPr>
              <p:nvPr/>
            </p:nvSpPr>
            <p:spPr bwMode="auto">
              <a:xfrm>
                <a:off x="2847" y="1827"/>
                <a:ext cx="12" cy="369"/>
              </a:xfrm>
              <a:prstGeom prst="rect">
                <a:avLst/>
              </a:prstGeom>
              <a:solidFill>
                <a:srgbClr val="50505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24653" name="Freeform 39"/>
              <p:cNvSpPr>
                <a:spLocks/>
              </p:cNvSpPr>
              <p:nvPr/>
            </p:nvSpPr>
            <p:spPr bwMode="auto">
              <a:xfrm>
                <a:off x="2852" y="2189"/>
                <a:ext cx="170" cy="19"/>
              </a:xfrm>
              <a:custGeom>
                <a:avLst/>
                <a:gdLst>
                  <a:gd name="T0" fmla="*/ 170 w 170"/>
                  <a:gd name="T1" fmla="*/ 19 h 19"/>
                  <a:gd name="T2" fmla="*/ 0 w 170"/>
                  <a:gd name="T3" fmla="*/ 12 h 19"/>
                  <a:gd name="T4" fmla="*/ 0 w 170"/>
                  <a:gd name="T5" fmla="*/ 0 h 19"/>
                  <a:gd name="T6" fmla="*/ 170 w 170"/>
                  <a:gd name="T7" fmla="*/ 7 h 19"/>
                  <a:gd name="T8" fmla="*/ 170 w 170"/>
                  <a:gd name="T9" fmla="*/ 19 h 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0"/>
                  <a:gd name="T16" fmla="*/ 0 h 19"/>
                  <a:gd name="T17" fmla="*/ 170 w 170"/>
                  <a:gd name="T18" fmla="*/ 19 h 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0" h="19">
                    <a:moveTo>
                      <a:pt x="170" y="19"/>
                    </a:moveTo>
                    <a:lnTo>
                      <a:pt x="0" y="12"/>
                    </a:lnTo>
                    <a:lnTo>
                      <a:pt x="0" y="0"/>
                    </a:lnTo>
                    <a:lnTo>
                      <a:pt x="170" y="7"/>
                    </a:lnTo>
                    <a:lnTo>
                      <a:pt x="170" y="19"/>
                    </a:lnTo>
                    <a:close/>
                  </a:path>
                </a:pathLst>
              </a:custGeom>
              <a:solidFill>
                <a:srgbClr val="50505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54" name="Freeform 40"/>
              <p:cNvSpPr>
                <a:spLocks/>
              </p:cNvSpPr>
              <p:nvPr/>
            </p:nvSpPr>
            <p:spPr bwMode="auto">
              <a:xfrm>
                <a:off x="2725" y="2028"/>
                <a:ext cx="130" cy="170"/>
              </a:xfrm>
              <a:custGeom>
                <a:avLst/>
                <a:gdLst>
                  <a:gd name="T0" fmla="*/ 120 w 130"/>
                  <a:gd name="T1" fmla="*/ 170 h 170"/>
                  <a:gd name="T2" fmla="*/ 0 w 130"/>
                  <a:gd name="T3" fmla="*/ 7 h 170"/>
                  <a:gd name="T4" fmla="*/ 9 w 130"/>
                  <a:gd name="T5" fmla="*/ 0 h 170"/>
                  <a:gd name="T6" fmla="*/ 130 w 130"/>
                  <a:gd name="T7" fmla="*/ 163 h 170"/>
                  <a:gd name="T8" fmla="*/ 120 w 130"/>
                  <a:gd name="T9" fmla="*/ 170 h 1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0"/>
                  <a:gd name="T16" fmla="*/ 0 h 170"/>
                  <a:gd name="T17" fmla="*/ 130 w 130"/>
                  <a:gd name="T18" fmla="*/ 170 h 1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0" h="170">
                    <a:moveTo>
                      <a:pt x="120" y="170"/>
                    </a:moveTo>
                    <a:lnTo>
                      <a:pt x="0" y="7"/>
                    </a:lnTo>
                    <a:lnTo>
                      <a:pt x="9" y="0"/>
                    </a:lnTo>
                    <a:lnTo>
                      <a:pt x="130" y="163"/>
                    </a:lnTo>
                    <a:lnTo>
                      <a:pt x="120" y="170"/>
                    </a:lnTo>
                    <a:close/>
                  </a:path>
                </a:pathLst>
              </a:custGeom>
              <a:solidFill>
                <a:srgbClr val="50505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55" name="Freeform 41"/>
              <p:cNvSpPr>
                <a:spLocks/>
              </p:cNvSpPr>
              <p:nvPr/>
            </p:nvSpPr>
            <p:spPr bwMode="auto">
              <a:xfrm>
                <a:off x="2845" y="2047"/>
                <a:ext cx="191" cy="151"/>
              </a:xfrm>
              <a:custGeom>
                <a:avLst/>
                <a:gdLst>
                  <a:gd name="T0" fmla="*/ 7 w 191"/>
                  <a:gd name="T1" fmla="*/ 151 h 151"/>
                  <a:gd name="T2" fmla="*/ 0 w 191"/>
                  <a:gd name="T3" fmla="*/ 142 h 151"/>
                  <a:gd name="T4" fmla="*/ 184 w 191"/>
                  <a:gd name="T5" fmla="*/ 0 h 151"/>
                  <a:gd name="T6" fmla="*/ 191 w 191"/>
                  <a:gd name="T7" fmla="*/ 10 h 151"/>
                  <a:gd name="T8" fmla="*/ 7 w 191"/>
                  <a:gd name="T9" fmla="*/ 151 h 1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1"/>
                  <a:gd name="T16" fmla="*/ 0 h 151"/>
                  <a:gd name="T17" fmla="*/ 191 w 191"/>
                  <a:gd name="T18" fmla="*/ 151 h 15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1" h="151">
                    <a:moveTo>
                      <a:pt x="7" y="151"/>
                    </a:moveTo>
                    <a:lnTo>
                      <a:pt x="0" y="142"/>
                    </a:lnTo>
                    <a:lnTo>
                      <a:pt x="184" y="0"/>
                    </a:lnTo>
                    <a:lnTo>
                      <a:pt x="191" y="10"/>
                    </a:lnTo>
                    <a:lnTo>
                      <a:pt x="7" y="151"/>
                    </a:lnTo>
                    <a:close/>
                  </a:path>
                </a:pathLst>
              </a:custGeom>
              <a:solidFill>
                <a:srgbClr val="50505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56" name="Freeform 42"/>
              <p:cNvSpPr>
                <a:spLocks/>
              </p:cNvSpPr>
              <p:nvPr/>
            </p:nvSpPr>
            <p:spPr bwMode="auto">
              <a:xfrm>
                <a:off x="2585" y="2191"/>
                <a:ext cx="265" cy="19"/>
              </a:xfrm>
              <a:custGeom>
                <a:avLst/>
                <a:gdLst>
                  <a:gd name="T0" fmla="*/ 0 w 265"/>
                  <a:gd name="T1" fmla="*/ 19 h 19"/>
                  <a:gd name="T2" fmla="*/ 0 w 265"/>
                  <a:gd name="T3" fmla="*/ 7 h 19"/>
                  <a:gd name="T4" fmla="*/ 265 w 265"/>
                  <a:gd name="T5" fmla="*/ 0 h 19"/>
                  <a:gd name="T6" fmla="*/ 265 w 265"/>
                  <a:gd name="T7" fmla="*/ 12 h 19"/>
                  <a:gd name="T8" fmla="*/ 0 w 265"/>
                  <a:gd name="T9" fmla="*/ 19 h 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5"/>
                  <a:gd name="T16" fmla="*/ 0 h 19"/>
                  <a:gd name="T17" fmla="*/ 265 w 265"/>
                  <a:gd name="T18" fmla="*/ 19 h 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5" h="19">
                    <a:moveTo>
                      <a:pt x="0" y="19"/>
                    </a:moveTo>
                    <a:lnTo>
                      <a:pt x="0" y="7"/>
                    </a:lnTo>
                    <a:lnTo>
                      <a:pt x="265" y="0"/>
                    </a:lnTo>
                    <a:lnTo>
                      <a:pt x="265" y="12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50505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57" name="Freeform 43"/>
              <p:cNvSpPr>
                <a:spLocks/>
              </p:cNvSpPr>
              <p:nvPr/>
            </p:nvSpPr>
            <p:spPr bwMode="auto">
              <a:xfrm>
                <a:off x="2524" y="2005"/>
                <a:ext cx="66" cy="201"/>
              </a:xfrm>
              <a:custGeom>
                <a:avLst/>
                <a:gdLst>
                  <a:gd name="T0" fmla="*/ 54 w 66"/>
                  <a:gd name="T1" fmla="*/ 201 h 201"/>
                  <a:gd name="T2" fmla="*/ 0 w 66"/>
                  <a:gd name="T3" fmla="*/ 2 h 201"/>
                  <a:gd name="T4" fmla="*/ 12 w 66"/>
                  <a:gd name="T5" fmla="*/ 0 h 201"/>
                  <a:gd name="T6" fmla="*/ 66 w 66"/>
                  <a:gd name="T7" fmla="*/ 198 h 201"/>
                  <a:gd name="T8" fmla="*/ 54 w 66"/>
                  <a:gd name="T9" fmla="*/ 201 h 2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6"/>
                  <a:gd name="T16" fmla="*/ 0 h 201"/>
                  <a:gd name="T17" fmla="*/ 66 w 66"/>
                  <a:gd name="T18" fmla="*/ 201 h 20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6" h="201">
                    <a:moveTo>
                      <a:pt x="54" y="201"/>
                    </a:moveTo>
                    <a:lnTo>
                      <a:pt x="0" y="2"/>
                    </a:lnTo>
                    <a:lnTo>
                      <a:pt x="12" y="0"/>
                    </a:lnTo>
                    <a:lnTo>
                      <a:pt x="66" y="198"/>
                    </a:lnTo>
                    <a:lnTo>
                      <a:pt x="54" y="201"/>
                    </a:lnTo>
                    <a:close/>
                  </a:path>
                </a:pathLst>
              </a:custGeom>
              <a:solidFill>
                <a:srgbClr val="50505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58" name="Freeform 44"/>
              <p:cNvSpPr>
                <a:spLocks/>
              </p:cNvSpPr>
              <p:nvPr/>
            </p:nvSpPr>
            <p:spPr bwMode="auto">
              <a:xfrm>
                <a:off x="2578" y="2031"/>
                <a:ext cx="154" cy="175"/>
              </a:xfrm>
              <a:custGeom>
                <a:avLst/>
                <a:gdLst>
                  <a:gd name="T0" fmla="*/ 9 w 154"/>
                  <a:gd name="T1" fmla="*/ 175 h 175"/>
                  <a:gd name="T2" fmla="*/ 0 w 154"/>
                  <a:gd name="T3" fmla="*/ 167 h 175"/>
                  <a:gd name="T4" fmla="*/ 147 w 154"/>
                  <a:gd name="T5" fmla="*/ 0 h 175"/>
                  <a:gd name="T6" fmla="*/ 154 w 154"/>
                  <a:gd name="T7" fmla="*/ 7 h 175"/>
                  <a:gd name="T8" fmla="*/ 9 w 154"/>
                  <a:gd name="T9" fmla="*/ 175 h 1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4"/>
                  <a:gd name="T16" fmla="*/ 0 h 175"/>
                  <a:gd name="T17" fmla="*/ 154 w 154"/>
                  <a:gd name="T18" fmla="*/ 175 h 1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4" h="175">
                    <a:moveTo>
                      <a:pt x="9" y="175"/>
                    </a:moveTo>
                    <a:lnTo>
                      <a:pt x="0" y="167"/>
                    </a:lnTo>
                    <a:lnTo>
                      <a:pt x="147" y="0"/>
                    </a:lnTo>
                    <a:lnTo>
                      <a:pt x="154" y="7"/>
                    </a:lnTo>
                    <a:lnTo>
                      <a:pt x="9" y="175"/>
                    </a:lnTo>
                    <a:close/>
                  </a:path>
                </a:pathLst>
              </a:custGeom>
              <a:solidFill>
                <a:srgbClr val="50505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59" name="Freeform 45"/>
              <p:cNvSpPr>
                <a:spLocks/>
              </p:cNvSpPr>
              <p:nvPr/>
            </p:nvSpPr>
            <p:spPr bwMode="auto">
              <a:xfrm>
                <a:off x="2526" y="2000"/>
                <a:ext cx="203" cy="35"/>
              </a:xfrm>
              <a:custGeom>
                <a:avLst/>
                <a:gdLst>
                  <a:gd name="T0" fmla="*/ 203 w 203"/>
                  <a:gd name="T1" fmla="*/ 35 h 35"/>
                  <a:gd name="T2" fmla="*/ 0 w 203"/>
                  <a:gd name="T3" fmla="*/ 9 h 35"/>
                  <a:gd name="T4" fmla="*/ 2 w 203"/>
                  <a:gd name="T5" fmla="*/ 0 h 35"/>
                  <a:gd name="T6" fmla="*/ 203 w 203"/>
                  <a:gd name="T7" fmla="*/ 26 h 35"/>
                  <a:gd name="T8" fmla="*/ 203 w 203"/>
                  <a:gd name="T9" fmla="*/ 35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3"/>
                  <a:gd name="T16" fmla="*/ 0 h 35"/>
                  <a:gd name="T17" fmla="*/ 203 w 203"/>
                  <a:gd name="T18" fmla="*/ 35 h 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3" h="35">
                    <a:moveTo>
                      <a:pt x="203" y="35"/>
                    </a:moveTo>
                    <a:lnTo>
                      <a:pt x="0" y="9"/>
                    </a:lnTo>
                    <a:lnTo>
                      <a:pt x="2" y="0"/>
                    </a:lnTo>
                    <a:lnTo>
                      <a:pt x="203" y="26"/>
                    </a:lnTo>
                    <a:lnTo>
                      <a:pt x="203" y="35"/>
                    </a:lnTo>
                    <a:close/>
                  </a:path>
                </a:pathLst>
              </a:custGeom>
              <a:solidFill>
                <a:srgbClr val="50505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60" name="Freeform 46"/>
              <p:cNvSpPr>
                <a:spLocks/>
              </p:cNvSpPr>
              <p:nvPr/>
            </p:nvSpPr>
            <p:spPr bwMode="auto">
              <a:xfrm>
                <a:off x="2725" y="1827"/>
                <a:ext cx="132" cy="206"/>
              </a:xfrm>
              <a:custGeom>
                <a:avLst/>
                <a:gdLst>
                  <a:gd name="T0" fmla="*/ 9 w 132"/>
                  <a:gd name="T1" fmla="*/ 206 h 206"/>
                  <a:gd name="T2" fmla="*/ 0 w 132"/>
                  <a:gd name="T3" fmla="*/ 199 h 206"/>
                  <a:gd name="T4" fmla="*/ 122 w 132"/>
                  <a:gd name="T5" fmla="*/ 0 h 206"/>
                  <a:gd name="T6" fmla="*/ 132 w 132"/>
                  <a:gd name="T7" fmla="*/ 8 h 206"/>
                  <a:gd name="T8" fmla="*/ 9 w 132"/>
                  <a:gd name="T9" fmla="*/ 206 h 2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2"/>
                  <a:gd name="T16" fmla="*/ 0 h 206"/>
                  <a:gd name="T17" fmla="*/ 132 w 132"/>
                  <a:gd name="T18" fmla="*/ 206 h 2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2" h="206">
                    <a:moveTo>
                      <a:pt x="9" y="206"/>
                    </a:moveTo>
                    <a:lnTo>
                      <a:pt x="0" y="199"/>
                    </a:lnTo>
                    <a:lnTo>
                      <a:pt x="122" y="0"/>
                    </a:lnTo>
                    <a:lnTo>
                      <a:pt x="132" y="8"/>
                    </a:lnTo>
                    <a:lnTo>
                      <a:pt x="9" y="206"/>
                    </a:lnTo>
                    <a:close/>
                  </a:path>
                </a:pathLst>
              </a:custGeom>
              <a:solidFill>
                <a:srgbClr val="50505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61" name="Freeform 47"/>
              <p:cNvSpPr>
                <a:spLocks/>
              </p:cNvSpPr>
              <p:nvPr/>
            </p:nvSpPr>
            <p:spPr bwMode="auto">
              <a:xfrm>
                <a:off x="3027" y="1939"/>
                <a:ext cx="156" cy="118"/>
              </a:xfrm>
              <a:custGeom>
                <a:avLst/>
                <a:gdLst>
                  <a:gd name="T0" fmla="*/ 7 w 156"/>
                  <a:gd name="T1" fmla="*/ 118 h 118"/>
                  <a:gd name="T2" fmla="*/ 0 w 156"/>
                  <a:gd name="T3" fmla="*/ 108 h 118"/>
                  <a:gd name="T4" fmla="*/ 149 w 156"/>
                  <a:gd name="T5" fmla="*/ 0 h 118"/>
                  <a:gd name="T6" fmla="*/ 156 w 156"/>
                  <a:gd name="T7" fmla="*/ 7 h 118"/>
                  <a:gd name="T8" fmla="*/ 7 w 156"/>
                  <a:gd name="T9" fmla="*/ 118 h 1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6"/>
                  <a:gd name="T16" fmla="*/ 0 h 118"/>
                  <a:gd name="T17" fmla="*/ 156 w 156"/>
                  <a:gd name="T18" fmla="*/ 118 h 1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6" h="118">
                    <a:moveTo>
                      <a:pt x="7" y="118"/>
                    </a:moveTo>
                    <a:lnTo>
                      <a:pt x="0" y="108"/>
                    </a:lnTo>
                    <a:lnTo>
                      <a:pt x="149" y="0"/>
                    </a:lnTo>
                    <a:lnTo>
                      <a:pt x="156" y="7"/>
                    </a:lnTo>
                    <a:lnTo>
                      <a:pt x="7" y="118"/>
                    </a:lnTo>
                    <a:close/>
                  </a:path>
                </a:pathLst>
              </a:custGeom>
              <a:solidFill>
                <a:srgbClr val="50505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62" name="Freeform 48"/>
              <p:cNvSpPr>
                <a:spLocks/>
              </p:cNvSpPr>
              <p:nvPr/>
            </p:nvSpPr>
            <p:spPr bwMode="auto">
              <a:xfrm>
                <a:off x="3018" y="2054"/>
                <a:ext cx="18" cy="144"/>
              </a:xfrm>
              <a:custGeom>
                <a:avLst/>
                <a:gdLst>
                  <a:gd name="T0" fmla="*/ 11 w 18"/>
                  <a:gd name="T1" fmla="*/ 144 h 144"/>
                  <a:gd name="T2" fmla="*/ 0 w 18"/>
                  <a:gd name="T3" fmla="*/ 144 h 144"/>
                  <a:gd name="T4" fmla="*/ 7 w 18"/>
                  <a:gd name="T5" fmla="*/ 0 h 144"/>
                  <a:gd name="T6" fmla="*/ 18 w 18"/>
                  <a:gd name="T7" fmla="*/ 0 h 144"/>
                  <a:gd name="T8" fmla="*/ 11 w 18"/>
                  <a:gd name="T9" fmla="*/ 144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"/>
                  <a:gd name="T16" fmla="*/ 0 h 144"/>
                  <a:gd name="T17" fmla="*/ 18 w 18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" h="144">
                    <a:moveTo>
                      <a:pt x="11" y="144"/>
                    </a:moveTo>
                    <a:lnTo>
                      <a:pt x="0" y="144"/>
                    </a:lnTo>
                    <a:lnTo>
                      <a:pt x="7" y="0"/>
                    </a:lnTo>
                    <a:lnTo>
                      <a:pt x="18" y="0"/>
                    </a:lnTo>
                    <a:lnTo>
                      <a:pt x="11" y="144"/>
                    </a:lnTo>
                    <a:close/>
                  </a:path>
                </a:pathLst>
              </a:custGeom>
              <a:solidFill>
                <a:srgbClr val="50505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63" name="Freeform 49"/>
              <p:cNvSpPr>
                <a:spLocks/>
              </p:cNvSpPr>
              <p:nvPr/>
            </p:nvSpPr>
            <p:spPr bwMode="auto">
              <a:xfrm>
                <a:off x="2732" y="2021"/>
                <a:ext cx="297" cy="40"/>
              </a:xfrm>
              <a:custGeom>
                <a:avLst/>
                <a:gdLst>
                  <a:gd name="T0" fmla="*/ 297 w 297"/>
                  <a:gd name="T1" fmla="*/ 40 h 40"/>
                  <a:gd name="T2" fmla="*/ 0 w 297"/>
                  <a:gd name="T3" fmla="*/ 10 h 40"/>
                  <a:gd name="T4" fmla="*/ 0 w 297"/>
                  <a:gd name="T5" fmla="*/ 0 h 40"/>
                  <a:gd name="T6" fmla="*/ 297 w 297"/>
                  <a:gd name="T7" fmla="*/ 29 h 40"/>
                  <a:gd name="T8" fmla="*/ 297 w 297"/>
                  <a:gd name="T9" fmla="*/ 4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7"/>
                  <a:gd name="T16" fmla="*/ 0 h 40"/>
                  <a:gd name="T17" fmla="*/ 297 w 297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7" h="40">
                    <a:moveTo>
                      <a:pt x="297" y="40"/>
                    </a:moveTo>
                    <a:lnTo>
                      <a:pt x="0" y="10"/>
                    </a:lnTo>
                    <a:lnTo>
                      <a:pt x="0" y="0"/>
                    </a:lnTo>
                    <a:lnTo>
                      <a:pt x="297" y="29"/>
                    </a:lnTo>
                    <a:lnTo>
                      <a:pt x="297" y="40"/>
                    </a:lnTo>
                    <a:close/>
                  </a:path>
                </a:pathLst>
              </a:custGeom>
              <a:solidFill>
                <a:srgbClr val="50505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64" name="Freeform 50"/>
              <p:cNvSpPr>
                <a:spLocks/>
              </p:cNvSpPr>
              <p:nvPr/>
            </p:nvSpPr>
            <p:spPr bwMode="auto">
              <a:xfrm>
                <a:off x="3022" y="1853"/>
                <a:ext cx="14" cy="199"/>
              </a:xfrm>
              <a:custGeom>
                <a:avLst/>
                <a:gdLst>
                  <a:gd name="T0" fmla="*/ 3 w 14"/>
                  <a:gd name="T1" fmla="*/ 199 h 199"/>
                  <a:gd name="T2" fmla="*/ 0 w 14"/>
                  <a:gd name="T3" fmla="*/ 0 h 199"/>
                  <a:gd name="T4" fmla="*/ 12 w 14"/>
                  <a:gd name="T5" fmla="*/ 0 h 199"/>
                  <a:gd name="T6" fmla="*/ 14 w 14"/>
                  <a:gd name="T7" fmla="*/ 199 h 199"/>
                  <a:gd name="T8" fmla="*/ 3 w 14"/>
                  <a:gd name="T9" fmla="*/ 199 h 1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"/>
                  <a:gd name="T16" fmla="*/ 0 h 199"/>
                  <a:gd name="T17" fmla="*/ 14 w 14"/>
                  <a:gd name="T18" fmla="*/ 199 h 1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" h="199">
                    <a:moveTo>
                      <a:pt x="3" y="199"/>
                    </a:moveTo>
                    <a:lnTo>
                      <a:pt x="0" y="0"/>
                    </a:lnTo>
                    <a:lnTo>
                      <a:pt x="12" y="0"/>
                    </a:lnTo>
                    <a:lnTo>
                      <a:pt x="14" y="199"/>
                    </a:lnTo>
                    <a:lnTo>
                      <a:pt x="3" y="199"/>
                    </a:lnTo>
                    <a:close/>
                  </a:path>
                </a:pathLst>
              </a:custGeom>
              <a:solidFill>
                <a:srgbClr val="50505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65" name="Freeform 51"/>
              <p:cNvSpPr>
                <a:spLocks/>
              </p:cNvSpPr>
              <p:nvPr/>
            </p:nvSpPr>
            <p:spPr bwMode="auto">
              <a:xfrm>
                <a:off x="3027" y="2042"/>
                <a:ext cx="123" cy="133"/>
              </a:xfrm>
              <a:custGeom>
                <a:avLst/>
                <a:gdLst>
                  <a:gd name="T0" fmla="*/ 274 w 52"/>
                  <a:gd name="T1" fmla="*/ 316 h 56"/>
                  <a:gd name="T2" fmla="*/ 0 w 52"/>
                  <a:gd name="T3" fmla="*/ 12 h 56"/>
                  <a:gd name="T4" fmla="*/ 21 w 52"/>
                  <a:gd name="T5" fmla="*/ 0 h 56"/>
                  <a:gd name="T6" fmla="*/ 12 w 52"/>
                  <a:gd name="T7" fmla="*/ 5 h 56"/>
                  <a:gd name="T8" fmla="*/ 21 w 52"/>
                  <a:gd name="T9" fmla="*/ 0 h 56"/>
                  <a:gd name="T10" fmla="*/ 291 w 52"/>
                  <a:gd name="T11" fmla="*/ 299 h 56"/>
                  <a:gd name="T12" fmla="*/ 274 w 52"/>
                  <a:gd name="T13" fmla="*/ 316 h 5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2"/>
                  <a:gd name="T22" fmla="*/ 0 h 56"/>
                  <a:gd name="T23" fmla="*/ 52 w 52"/>
                  <a:gd name="T24" fmla="*/ 56 h 5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2" h="56">
                    <a:moveTo>
                      <a:pt x="49" y="56"/>
                    </a:moveTo>
                    <a:cubicBezTo>
                      <a:pt x="1" y="4"/>
                      <a:pt x="0" y="2"/>
                      <a:pt x="0" y="2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6" y="2"/>
                      <a:pt x="34" y="33"/>
                      <a:pt x="52" y="53"/>
                    </a:cubicBezTo>
                    <a:lnTo>
                      <a:pt x="49" y="56"/>
                    </a:lnTo>
                    <a:close/>
                  </a:path>
                </a:pathLst>
              </a:custGeom>
              <a:solidFill>
                <a:srgbClr val="50505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66" name="Freeform 52"/>
              <p:cNvSpPr>
                <a:spLocks/>
              </p:cNvSpPr>
              <p:nvPr/>
            </p:nvSpPr>
            <p:spPr bwMode="auto">
              <a:xfrm>
                <a:off x="3025" y="2168"/>
                <a:ext cx="123" cy="40"/>
              </a:xfrm>
              <a:custGeom>
                <a:avLst/>
                <a:gdLst>
                  <a:gd name="T0" fmla="*/ 2 w 123"/>
                  <a:gd name="T1" fmla="*/ 40 h 40"/>
                  <a:gd name="T2" fmla="*/ 0 w 123"/>
                  <a:gd name="T3" fmla="*/ 30 h 40"/>
                  <a:gd name="T4" fmla="*/ 120 w 123"/>
                  <a:gd name="T5" fmla="*/ 0 h 40"/>
                  <a:gd name="T6" fmla="*/ 123 w 123"/>
                  <a:gd name="T7" fmla="*/ 12 h 40"/>
                  <a:gd name="T8" fmla="*/ 2 w 123"/>
                  <a:gd name="T9" fmla="*/ 4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3"/>
                  <a:gd name="T16" fmla="*/ 0 h 40"/>
                  <a:gd name="T17" fmla="*/ 123 w 123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3" h="40">
                    <a:moveTo>
                      <a:pt x="2" y="40"/>
                    </a:moveTo>
                    <a:lnTo>
                      <a:pt x="0" y="30"/>
                    </a:lnTo>
                    <a:lnTo>
                      <a:pt x="120" y="0"/>
                    </a:lnTo>
                    <a:lnTo>
                      <a:pt x="123" y="12"/>
                    </a:lnTo>
                    <a:lnTo>
                      <a:pt x="2" y="40"/>
                    </a:lnTo>
                    <a:close/>
                  </a:path>
                </a:pathLst>
              </a:custGeom>
              <a:solidFill>
                <a:srgbClr val="50505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67" name="Freeform 53"/>
              <p:cNvSpPr>
                <a:spLocks/>
              </p:cNvSpPr>
              <p:nvPr/>
            </p:nvSpPr>
            <p:spPr bwMode="auto">
              <a:xfrm>
                <a:off x="3145" y="1943"/>
                <a:ext cx="38" cy="232"/>
              </a:xfrm>
              <a:custGeom>
                <a:avLst/>
                <a:gdLst>
                  <a:gd name="T0" fmla="*/ 10 w 38"/>
                  <a:gd name="T1" fmla="*/ 232 h 232"/>
                  <a:gd name="T2" fmla="*/ 0 w 38"/>
                  <a:gd name="T3" fmla="*/ 232 h 232"/>
                  <a:gd name="T4" fmla="*/ 26 w 38"/>
                  <a:gd name="T5" fmla="*/ 0 h 232"/>
                  <a:gd name="T6" fmla="*/ 38 w 38"/>
                  <a:gd name="T7" fmla="*/ 0 h 232"/>
                  <a:gd name="T8" fmla="*/ 10 w 38"/>
                  <a:gd name="T9" fmla="*/ 232 h 2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8"/>
                  <a:gd name="T16" fmla="*/ 0 h 232"/>
                  <a:gd name="T17" fmla="*/ 38 w 38"/>
                  <a:gd name="T18" fmla="*/ 232 h 2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8" h="232">
                    <a:moveTo>
                      <a:pt x="10" y="232"/>
                    </a:moveTo>
                    <a:lnTo>
                      <a:pt x="0" y="232"/>
                    </a:lnTo>
                    <a:lnTo>
                      <a:pt x="26" y="0"/>
                    </a:lnTo>
                    <a:lnTo>
                      <a:pt x="38" y="0"/>
                    </a:lnTo>
                    <a:lnTo>
                      <a:pt x="10" y="232"/>
                    </a:lnTo>
                    <a:close/>
                  </a:path>
                </a:pathLst>
              </a:custGeom>
              <a:solidFill>
                <a:srgbClr val="50505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68" name="Freeform 54"/>
              <p:cNvSpPr>
                <a:spLocks/>
              </p:cNvSpPr>
              <p:nvPr/>
            </p:nvSpPr>
            <p:spPr bwMode="auto">
              <a:xfrm>
                <a:off x="3174" y="1733"/>
                <a:ext cx="111" cy="215"/>
              </a:xfrm>
              <a:custGeom>
                <a:avLst/>
                <a:gdLst>
                  <a:gd name="T0" fmla="*/ 9 w 111"/>
                  <a:gd name="T1" fmla="*/ 215 h 215"/>
                  <a:gd name="T2" fmla="*/ 0 w 111"/>
                  <a:gd name="T3" fmla="*/ 210 h 215"/>
                  <a:gd name="T4" fmla="*/ 101 w 111"/>
                  <a:gd name="T5" fmla="*/ 0 h 215"/>
                  <a:gd name="T6" fmla="*/ 111 w 111"/>
                  <a:gd name="T7" fmla="*/ 7 h 215"/>
                  <a:gd name="T8" fmla="*/ 9 w 111"/>
                  <a:gd name="T9" fmla="*/ 215 h 2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1"/>
                  <a:gd name="T16" fmla="*/ 0 h 215"/>
                  <a:gd name="T17" fmla="*/ 111 w 111"/>
                  <a:gd name="T18" fmla="*/ 215 h 21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1" h="215">
                    <a:moveTo>
                      <a:pt x="9" y="215"/>
                    </a:moveTo>
                    <a:lnTo>
                      <a:pt x="0" y="210"/>
                    </a:lnTo>
                    <a:lnTo>
                      <a:pt x="101" y="0"/>
                    </a:lnTo>
                    <a:lnTo>
                      <a:pt x="111" y="7"/>
                    </a:lnTo>
                    <a:lnTo>
                      <a:pt x="9" y="215"/>
                    </a:lnTo>
                    <a:close/>
                  </a:path>
                </a:pathLst>
              </a:custGeom>
              <a:solidFill>
                <a:srgbClr val="50505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69" name="Freeform 55"/>
              <p:cNvSpPr>
                <a:spLocks/>
              </p:cNvSpPr>
              <p:nvPr/>
            </p:nvSpPr>
            <p:spPr bwMode="auto">
              <a:xfrm>
                <a:off x="3273" y="1478"/>
                <a:ext cx="132" cy="262"/>
              </a:xfrm>
              <a:custGeom>
                <a:avLst/>
                <a:gdLst>
                  <a:gd name="T0" fmla="*/ 12 w 132"/>
                  <a:gd name="T1" fmla="*/ 262 h 262"/>
                  <a:gd name="T2" fmla="*/ 0 w 132"/>
                  <a:gd name="T3" fmla="*/ 257 h 262"/>
                  <a:gd name="T4" fmla="*/ 123 w 132"/>
                  <a:gd name="T5" fmla="*/ 0 h 262"/>
                  <a:gd name="T6" fmla="*/ 132 w 132"/>
                  <a:gd name="T7" fmla="*/ 5 h 262"/>
                  <a:gd name="T8" fmla="*/ 12 w 132"/>
                  <a:gd name="T9" fmla="*/ 262 h 2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2"/>
                  <a:gd name="T16" fmla="*/ 0 h 262"/>
                  <a:gd name="T17" fmla="*/ 132 w 132"/>
                  <a:gd name="T18" fmla="*/ 262 h 26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2" h="262">
                    <a:moveTo>
                      <a:pt x="12" y="262"/>
                    </a:moveTo>
                    <a:lnTo>
                      <a:pt x="0" y="257"/>
                    </a:lnTo>
                    <a:lnTo>
                      <a:pt x="123" y="0"/>
                    </a:lnTo>
                    <a:lnTo>
                      <a:pt x="132" y="5"/>
                    </a:lnTo>
                    <a:lnTo>
                      <a:pt x="12" y="262"/>
                    </a:lnTo>
                    <a:close/>
                  </a:path>
                </a:pathLst>
              </a:custGeom>
              <a:solidFill>
                <a:srgbClr val="50505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70" name="Freeform 56"/>
              <p:cNvSpPr>
                <a:spLocks/>
              </p:cNvSpPr>
              <p:nvPr/>
            </p:nvSpPr>
            <p:spPr bwMode="auto">
              <a:xfrm>
                <a:off x="3145" y="1591"/>
                <a:ext cx="140" cy="149"/>
              </a:xfrm>
              <a:custGeom>
                <a:avLst/>
                <a:gdLst>
                  <a:gd name="T0" fmla="*/ 130 w 140"/>
                  <a:gd name="T1" fmla="*/ 149 h 149"/>
                  <a:gd name="T2" fmla="*/ 0 w 140"/>
                  <a:gd name="T3" fmla="*/ 10 h 149"/>
                  <a:gd name="T4" fmla="*/ 7 w 140"/>
                  <a:gd name="T5" fmla="*/ 0 h 149"/>
                  <a:gd name="T6" fmla="*/ 140 w 140"/>
                  <a:gd name="T7" fmla="*/ 142 h 149"/>
                  <a:gd name="T8" fmla="*/ 130 w 140"/>
                  <a:gd name="T9" fmla="*/ 149 h 1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0"/>
                  <a:gd name="T16" fmla="*/ 0 h 149"/>
                  <a:gd name="T17" fmla="*/ 140 w 140"/>
                  <a:gd name="T18" fmla="*/ 149 h 1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0" h="149">
                    <a:moveTo>
                      <a:pt x="130" y="149"/>
                    </a:moveTo>
                    <a:lnTo>
                      <a:pt x="0" y="10"/>
                    </a:lnTo>
                    <a:lnTo>
                      <a:pt x="7" y="0"/>
                    </a:lnTo>
                    <a:lnTo>
                      <a:pt x="140" y="142"/>
                    </a:lnTo>
                    <a:lnTo>
                      <a:pt x="130" y="149"/>
                    </a:lnTo>
                    <a:close/>
                  </a:path>
                </a:pathLst>
              </a:custGeom>
              <a:solidFill>
                <a:srgbClr val="50505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71" name="Freeform 57"/>
              <p:cNvSpPr>
                <a:spLocks/>
              </p:cNvSpPr>
              <p:nvPr/>
            </p:nvSpPr>
            <p:spPr bwMode="auto">
              <a:xfrm>
                <a:off x="3025" y="1591"/>
                <a:ext cx="127" cy="267"/>
              </a:xfrm>
              <a:custGeom>
                <a:avLst/>
                <a:gdLst>
                  <a:gd name="T0" fmla="*/ 9 w 127"/>
                  <a:gd name="T1" fmla="*/ 267 h 267"/>
                  <a:gd name="T2" fmla="*/ 0 w 127"/>
                  <a:gd name="T3" fmla="*/ 262 h 267"/>
                  <a:gd name="T4" fmla="*/ 118 w 127"/>
                  <a:gd name="T5" fmla="*/ 0 h 267"/>
                  <a:gd name="T6" fmla="*/ 127 w 127"/>
                  <a:gd name="T7" fmla="*/ 5 h 267"/>
                  <a:gd name="T8" fmla="*/ 9 w 127"/>
                  <a:gd name="T9" fmla="*/ 267 h 2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"/>
                  <a:gd name="T16" fmla="*/ 0 h 267"/>
                  <a:gd name="T17" fmla="*/ 127 w 127"/>
                  <a:gd name="T18" fmla="*/ 267 h 2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" h="267">
                    <a:moveTo>
                      <a:pt x="9" y="267"/>
                    </a:moveTo>
                    <a:lnTo>
                      <a:pt x="0" y="262"/>
                    </a:lnTo>
                    <a:lnTo>
                      <a:pt x="118" y="0"/>
                    </a:lnTo>
                    <a:lnTo>
                      <a:pt x="127" y="5"/>
                    </a:lnTo>
                    <a:lnTo>
                      <a:pt x="9" y="267"/>
                    </a:lnTo>
                    <a:close/>
                  </a:path>
                </a:pathLst>
              </a:custGeom>
              <a:solidFill>
                <a:srgbClr val="50505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72" name="Freeform 58"/>
              <p:cNvSpPr>
                <a:spLocks/>
              </p:cNvSpPr>
              <p:nvPr/>
            </p:nvSpPr>
            <p:spPr bwMode="auto">
              <a:xfrm>
                <a:off x="2852" y="1823"/>
                <a:ext cx="175" cy="38"/>
              </a:xfrm>
              <a:custGeom>
                <a:avLst/>
                <a:gdLst>
                  <a:gd name="T0" fmla="*/ 173 w 175"/>
                  <a:gd name="T1" fmla="*/ 38 h 38"/>
                  <a:gd name="T2" fmla="*/ 0 w 175"/>
                  <a:gd name="T3" fmla="*/ 12 h 38"/>
                  <a:gd name="T4" fmla="*/ 3 w 175"/>
                  <a:gd name="T5" fmla="*/ 0 h 38"/>
                  <a:gd name="T6" fmla="*/ 175 w 175"/>
                  <a:gd name="T7" fmla="*/ 26 h 38"/>
                  <a:gd name="T8" fmla="*/ 173 w 175"/>
                  <a:gd name="T9" fmla="*/ 38 h 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5"/>
                  <a:gd name="T16" fmla="*/ 0 h 38"/>
                  <a:gd name="T17" fmla="*/ 175 w 175"/>
                  <a:gd name="T18" fmla="*/ 38 h 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5" h="38">
                    <a:moveTo>
                      <a:pt x="173" y="38"/>
                    </a:moveTo>
                    <a:lnTo>
                      <a:pt x="0" y="12"/>
                    </a:lnTo>
                    <a:lnTo>
                      <a:pt x="3" y="0"/>
                    </a:lnTo>
                    <a:lnTo>
                      <a:pt x="175" y="26"/>
                    </a:lnTo>
                    <a:lnTo>
                      <a:pt x="173" y="38"/>
                    </a:lnTo>
                    <a:close/>
                  </a:path>
                </a:pathLst>
              </a:custGeom>
              <a:solidFill>
                <a:srgbClr val="50505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73" name="Freeform 59"/>
              <p:cNvSpPr>
                <a:spLocks/>
              </p:cNvSpPr>
              <p:nvPr/>
            </p:nvSpPr>
            <p:spPr bwMode="auto">
              <a:xfrm>
                <a:off x="3027" y="1849"/>
                <a:ext cx="154" cy="97"/>
              </a:xfrm>
              <a:custGeom>
                <a:avLst/>
                <a:gdLst>
                  <a:gd name="T0" fmla="*/ 147 w 154"/>
                  <a:gd name="T1" fmla="*/ 97 h 97"/>
                  <a:gd name="T2" fmla="*/ 0 w 154"/>
                  <a:gd name="T3" fmla="*/ 9 h 97"/>
                  <a:gd name="T4" fmla="*/ 7 w 154"/>
                  <a:gd name="T5" fmla="*/ 0 h 97"/>
                  <a:gd name="T6" fmla="*/ 154 w 154"/>
                  <a:gd name="T7" fmla="*/ 87 h 97"/>
                  <a:gd name="T8" fmla="*/ 147 w 154"/>
                  <a:gd name="T9" fmla="*/ 97 h 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4"/>
                  <a:gd name="T16" fmla="*/ 0 h 97"/>
                  <a:gd name="T17" fmla="*/ 154 w 154"/>
                  <a:gd name="T18" fmla="*/ 97 h 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4" h="97">
                    <a:moveTo>
                      <a:pt x="147" y="97"/>
                    </a:moveTo>
                    <a:lnTo>
                      <a:pt x="0" y="9"/>
                    </a:lnTo>
                    <a:lnTo>
                      <a:pt x="7" y="0"/>
                    </a:lnTo>
                    <a:lnTo>
                      <a:pt x="154" y="87"/>
                    </a:lnTo>
                    <a:lnTo>
                      <a:pt x="147" y="97"/>
                    </a:lnTo>
                    <a:close/>
                  </a:path>
                </a:pathLst>
              </a:custGeom>
              <a:solidFill>
                <a:srgbClr val="50505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74" name="Freeform 60"/>
              <p:cNvSpPr>
                <a:spLocks/>
              </p:cNvSpPr>
              <p:nvPr/>
            </p:nvSpPr>
            <p:spPr bwMode="auto">
              <a:xfrm>
                <a:off x="3029" y="1731"/>
                <a:ext cx="251" cy="125"/>
              </a:xfrm>
              <a:custGeom>
                <a:avLst/>
                <a:gdLst>
                  <a:gd name="T0" fmla="*/ 5 w 251"/>
                  <a:gd name="T1" fmla="*/ 125 h 125"/>
                  <a:gd name="T2" fmla="*/ 0 w 251"/>
                  <a:gd name="T3" fmla="*/ 115 h 125"/>
                  <a:gd name="T4" fmla="*/ 246 w 251"/>
                  <a:gd name="T5" fmla="*/ 0 h 125"/>
                  <a:gd name="T6" fmla="*/ 251 w 251"/>
                  <a:gd name="T7" fmla="*/ 11 h 125"/>
                  <a:gd name="T8" fmla="*/ 5 w 251"/>
                  <a:gd name="T9" fmla="*/ 125 h 1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1"/>
                  <a:gd name="T16" fmla="*/ 0 h 125"/>
                  <a:gd name="T17" fmla="*/ 251 w 251"/>
                  <a:gd name="T18" fmla="*/ 125 h 1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1" h="125">
                    <a:moveTo>
                      <a:pt x="5" y="125"/>
                    </a:moveTo>
                    <a:lnTo>
                      <a:pt x="0" y="115"/>
                    </a:lnTo>
                    <a:lnTo>
                      <a:pt x="246" y="0"/>
                    </a:lnTo>
                    <a:lnTo>
                      <a:pt x="251" y="11"/>
                    </a:lnTo>
                    <a:lnTo>
                      <a:pt x="5" y="125"/>
                    </a:lnTo>
                    <a:close/>
                  </a:path>
                </a:pathLst>
              </a:custGeom>
              <a:solidFill>
                <a:srgbClr val="50505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75" name="Freeform 61"/>
              <p:cNvSpPr>
                <a:spLocks/>
              </p:cNvSpPr>
              <p:nvPr/>
            </p:nvSpPr>
            <p:spPr bwMode="auto">
              <a:xfrm>
                <a:off x="2989" y="1636"/>
                <a:ext cx="45" cy="215"/>
              </a:xfrm>
              <a:custGeom>
                <a:avLst/>
                <a:gdLst>
                  <a:gd name="T0" fmla="*/ 36 w 45"/>
                  <a:gd name="T1" fmla="*/ 215 h 215"/>
                  <a:gd name="T2" fmla="*/ 0 w 45"/>
                  <a:gd name="T3" fmla="*/ 2 h 215"/>
                  <a:gd name="T4" fmla="*/ 12 w 45"/>
                  <a:gd name="T5" fmla="*/ 0 h 215"/>
                  <a:gd name="T6" fmla="*/ 45 w 45"/>
                  <a:gd name="T7" fmla="*/ 213 h 215"/>
                  <a:gd name="T8" fmla="*/ 36 w 45"/>
                  <a:gd name="T9" fmla="*/ 215 h 2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"/>
                  <a:gd name="T16" fmla="*/ 0 h 215"/>
                  <a:gd name="T17" fmla="*/ 45 w 45"/>
                  <a:gd name="T18" fmla="*/ 215 h 21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" h="215">
                    <a:moveTo>
                      <a:pt x="36" y="215"/>
                    </a:moveTo>
                    <a:lnTo>
                      <a:pt x="0" y="2"/>
                    </a:lnTo>
                    <a:lnTo>
                      <a:pt x="12" y="0"/>
                    </a:lnTo>
                    <a:lnTo>
                      <a:pt x="45" y="213"/>
                    </a:lnTo>
                    <a:lnTo>
                      <a:pt x="36" y="215"/>
                    </a:lnTo>
                    <a:close/>
                  </a:path>
                </a:pathLst>
              </a:custGeom>
              <a:solidFill>
                <a:srgbClr val="50505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76" name="Freeform 62"/>
              <p:cNvSpPr>
                <a:spLocks/>
              </p:cNvSpPr>
              <p:nvPr/>
            </p:nvSpPr>
            <p:spPr bwMode="auto">
              <a:xfrm>
                <a:off x="2845" y="1641"/>
                <a:ext cx="14" cy="186"/>
              </a:xfrm>
              <a:custGeom>
                <a:avLst/>
                <a:gdLst>
                  <a:gd name="T0" fmla="*/ 2 w 14"/>
                  <a:gd name="T1" fmla="*/ 186 h 186"/>
                  <a:gd name="T2" fmla="*/ 0 w 14"/>
                  <a:gd name="T3" fmla="*/ 0 h 186"/>
                  <a:gd name="T4" fmla="*/ 12 w 14"/>
                  <a:gd name="T5" fmla="*/ 0 h 186"/>
                  <a:gd name="T6" fmla="*/ 14 w 14"/>
                  <a:gd name="T7" fmla="*/ 186 h 186"/>
                  <a:gd name="T8" fmla="*/ 2 w 14"/>
                  <a:gd name="T9" fmla="*/ 186 h 1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"/>
                  <a:gd name="T16" fmla="*/ 0 h 186"/>
                  <a:gd name="T17" fmla="*/ 14 w 14"/>
                  <a:gd name="T18" fmla="*/ 186 h 18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" h="186">
                    <a:moveTo>
                      <a:pt x="2" y="186"/>
                    </a:moveTo>
                    <a:lnTo>
                      <a:pt x="0" y="0"/>
                    </a:lnTo>
                    <a:lnTo>
                      <a:pt x="12" y="0"/>
                    </a:lnTo>
                    <a:lnTo>
                      <a:pt x="14" y="186"/>
                    </a:lnTo>
                    <a:lnTo>
                      <a:pt x="2" y="186"/>
                    </a:lnTo>
                    <a:close/>
                  </a:path>
                </a:pathLst>
              </a:custGeom>
              <a:solidFill>
                <a:srgbClr val="50505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77" name="Freeform 63"/>
              <p:cNvSpPr>
                <a:spLocks/>
              </p:cNvSpPr>
              <p:nvPr/>
            </p:nvSpPr>
            <p:spPr bwMode="auto">
              <a:xfrm>
                <a:off x="2833" y="1350"/>
                <a:ext cx="24" cy="293"/>
              </a:xfrm>
              <a:custGeom>
                <a:avLst/>
                <a:gdLst>
                  <a:gd name="T0" fmla="*/ 12 w 24"/>
                  <a:gd name="T1" fmla="*/ 293 h 293"/>
                  <a:gd name="T2" fmla="*/ 0 w 24"/>
                  <a:gd name="T3" fmla="*/ 3 h 293"/>
                  <a:gd name="T4" fmla="*/ 12 w 24"/>
                  <a:gd name="T5" fmla="*/ 0 h 293"/>
                  <a:gd name="T6" fmla="*/ 24 w 24"/>
                  <a:gd name="T7" fmla="*/ 293 h 293"/>
                  <a:gd name="T8" fmla="*/ 12 w 24"/>
                  <a:gd name="T9" fmla="*/ 293 h 2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293"/>
                  <a:gd name="T17" fmla="*/ 24 w 24"/>
                  <a:gd name="T18" fmla="*/ 293 h 2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293">
                    <a:moveTo>
                      <a:pt x="12" y="293"/>
                    </a:moveTo>
                    <a:lnTo>
                      <a:pt x="0" y="3"/>
                    </a:lnTo>
                    <a:lnTo>
                      <a:pt x="12" y="0"/>
                    </a:lnTo>
                    <a:lnTo>
                      <a:pt x="24" y="293"/>
                    </a:lnTo>
                    <a:lnTo>
                      <a:pt x="12" y="293"/>
                    </a:lnTo>
                    <a:close/>
                  </a:path>
                </a:pathLst>
              </a:custGeom>
              <a:solidFill>
                <a:srgbClr val="50505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78" name="Freeform 64"/>
              <p:cNvSpPr>
                <a:spLocks/>
              </p:cNvSpPr>
              <p:nvPr/>
            </p:nvSpPr>
            <p:spPr bwMode="auto">
              <a:xfrm>
                <a:off x="2855" y="1631"/>
                <a:ext cx="141" cy="22"/>
              </a:xfrm>
              <a:custGeom>
                <a:avLst/>
                <a:gdLst>
                  <a:gd name="T0" fmla="*/ 0 w 141"/>
                  <a:gd name="T1" fmla="*/ 22 h 22"/>
                  <a:gd name="T2" fmla="*/ 0 w 141"/>
                  <a:gd name="T3" fmla="*/ 10 h 22"/>
                  <a:gd name="T4" fmla="*/ 141 w 141"/>
                  <a:gd name="T5" fmla="*/ 0 h 22"/>
                  <a:gd name="T6" fmla="*/ 141 w 141"/>
                  <a:gd name="T7" fmla="*/ 12 h 22"/>
                  <a:gd name="T8" fmla="*/ 0 w 141"/>
                  <a:gd name="T9" fmla="*/ 22 h 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1"/>
                  <a:gd name="T16" fmla="*/ 0 h 22"/>
                  <a:gd name="T17" fmla="*/ 141 w 141"/>
                  <a:gd name="T18" fmla="*/ 22 h 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1" h="22">
                    <a:moveTo>
                      <a:pt x="0" y="22"/>
                    </a:moveTo>
                    <a:lnTo>
                      <a:pt x="0" y="10"/>
                    </a:lnTo>
                    <a:lnTo>
                      <a:pt x="141" y="0"/>
                    </a:lnTo>
                    <a:lnTo>
                      <a:pt x="141" y="12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50505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79" name="Freeform 65"/>
              <p:cNvSpPr>
                <a:spLocks/>
              </p:cNvSpPr>
              <p:nvPr/>
            </p:nvSpPr>
            <p:spPr bwMode="auto">
              <a:xfrm>
                <a:off x="2649" y="1643"/>
                <a:ext cx="206" cy="140"/>
              </a:xfrm>
              <a:custGeom>
                <a:avLst/>
                <a:gdLst>
                  <a:gd name="T0" fmla="*/ 7 w 206"/>
                  <a:gd name="T1" fmla="*/ 140 h 140"/>
                  <a:gd name="T2" fmla="*/ 0 w 206"/>
                  <a:gd name="T3" fmla="*/ 130 h 140"/>
                  <a:gd name="T4" fmla="*/ 198 w 206"/>
                  <a:gd name="T5" fmla="*/ 0 h 140"/>
                  <a:gd name="T6" fmla="*/ 206 w 206"/>
                  <a:gd name="T7" fmla="*/ 10 h 140"/>
                  <a:gd name="T8" fmla="*/ 7 w 206"/>
                  <a:gd name="T9" fmla="*/ 140 h 1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6"/>
                  <a:gd name="T16" fmla="*/ 0 h 140"/>
                  <a:gd name="T17" fmla="*/ 206 w 206"/>
                  <a:gd name="T18" fmla="*/ 140 h 1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6" h="140">
                    <a:moveTo>
                      <a:pt x="7" y="140"/>
                    </a:moveTo>
                    <a:lnTo>
                      <a:pt x="0" y="130"/>
                    </a:lnTo>
                    <a:lnTo>
                      <a:pt x="198" y="0"/>
                    </a:lnTo>
                    <a:lnTo>
                      <a:pt x="206" y="10"/>
                    </a:lnTo>
                    <a:lnTo>
                      <a:pt x="7" y="140"/>
                    </a:lnTo>
                    <a:close/>
                  </a:path>
                </a:pathLst>
              </a:custGeom>
              <a:solidFill>
                <a:srgbClr val="50505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80" name="Freeform 66"/>
              <p:cNvSpPr>
                <a:spLocks/>
              </p:cNvSpPr>
              <p:nvPr/>
            </p:nvSpPr>
            <p:spPr bwMode="auto">
              <a:xfrm>
                <a:off x="2524" y="1776"/>
                <a:ext cx="134" cy="231"/>
              </a:xfrm>
              <a:custGeom>
                <a:avLst/>
                <a:gdLst>
                  <a:gd name="T0" fmla="*/ 9 w 134"/>
                  <a:gd name="T1" fmla="*/ 231 h 231"/>
                  <a:gd name="T2" fmla="*/ 0 w 134"/>
                  <a:gd name="T3" fmla="*/ 224 h 231"/>
                  <a:gd name="T4" fmla="*/ 125 w 134"/>
                  <a:gd name="T5" fmla="*/ 0 h 231"/>
                  <a:gd name="T6" fmla="*/ 134 w 134"/>
                  <a:gd name="T7" fmla="*/ 4 h 231"/>
                  <a:gd name="T8" fmla="*/ 9 w 134"/>
                  <a:gd name="T9" fmla="*/ 231 h 2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"/>
                  <a:gd name="T16" fmla="*/ 0 h 231"/>
                  <a:gd name="T17" fmla="*/ 134 w 134"/>
                  <a:gd name="T18" fmla="*/ 231 h 2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" h="231">
                    <a:moveTo>
                      <a:pt x="9" y="231"/>
                    </a:moveTo>
                    <a:lnTo>
                      <a:pt x="0" y="224"/>
                    </a:lnTo>
                    <a:lnTo>
                      <a:pt x="125" y="0"/>
                    </a:lnTo>
                    <a:lnTo>
                      <a:pt x="134" y="4"/>
                    </a:lnTo>
                    <a:lnTo>
                      <a:pt x="9" y="231"/>
                    </a:lnTo>
                    <a:close/>
                  </a:path>
                </a:pathLst>
              </a:custGeom>
              <a:solidFill>
                <a:srgbClr val="50505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81" name="Freeform 67"/>
              <p:cNvSpPr>
                <a:spLocks/>
              </p:cNvSpPr>
              <p:nvPr/>
            </p:nvSpPr>
            <p:spPr bwMode="auto">
              <a:xfrm>
                <a:off x="2526" y="1825"/>
                <a:ext cx="329" cy="177"/>
              </a:xfrm>
              <a:custGeom>
                <a:avLst/>
                <a:gdLst>
                  <a:gd name="T0" fmla="*/ 5 w 329"/>
                  <a:gd name="T1" fmla="*/ 177 h 177"/>
                  <a:gd name="T2" fmla="*/ 0 w 329"/>
                  <a:gd name="T3" fmla="*/ 168 h 177"/>
                  <a:gd name="T4" fmla="*/ 324 w 329"/>
                  <a:gd name="T5" fmla="*/ 0 h 177"/>
                  <a:gd name="T6" fmla="*/ 329 w 329"/>
                  <a:gd name="T7" fmla="*/ 10 h 177"/>
                  <a:gd name="T8" fmla="*/ 5 w 329"/>
                  <a:gd name="T9" fmla="*/ 177 h 1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9"/>
                  <a:gd name="T16" fmla="*/ 0 h 177"/>
                  <a:gd name="T17" fmla="*/ 329 w 329"/>
                  <a:gd name="T18" fmla="*/ 177 h 1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9" h="177">
                    <a:moveTo>
                      <a:pt x="5" y="177"/>
                    </a:moveTo>
                    <a:lnTo>
                      <a:pt x="0" y="168"/>
                    </a:lnTo>
                    <a:lnTo>
                      <a:pt x="324" y="0"/>
                    </a:lnTo>
                    <a:lnTo>
                      <a:pt x="329" y="10"/>
                    </a:lnTo>
                    <a:lnTo>
                      <a:pt x="5" y="177"/>
                    </a:lnTo>
                    <a:close/>
                  </a:path>
                </a:pathLst>
              </a:custGeom>
              <a:solidFill>
                <a:srgbClr val="50505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82" name="Freeform 68"/>
              <p:cNvSpPr>
                <a:spLocks/>
              </p:cNvSpPr>
              <p:nvPr/>
            </p:nvSpPr>
            <p:spPr bwMode="auto">
              <a:xfrm>
                <a:off x="2649" y="1773"/>
                <a:ext cx="83" cy="255"/>
              </a:xfrm>
              <a:custGeom>
                <a:avLst/>
                <a:gdLst>
                  <a:gd name="T0" fmla="*/ 73 w 83"/>
                  <a:gd name="T1" fmla="*/ 255 h 255"/>
                  <a:gd name="T2" fmla="*/ 0 w 83"/>
                  <a:gd name="T3" fmla="*/ 5 h 255"/>
                  <a:gd name="T4" fmla="*/ 12 w 83"/>
                  <a:gd name="T5" fmla="*/ 0 h 255"/>
                  <a:gd name="T6" fmla="*/ 83 w 83"/>
                  <a:gd name="T7" fmla="*/ 251 h 255"/>
                  <a:gd name="T8" fmla="*/ 73 w 83"/>
                  <a:gd name="T9" fmla="*/ 255 h 2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255"/>
                  <a:gd name="T17" fmla="*/ 83 w 83"/>
                  <a:gd name="T18" fmla="*/ 255 h 2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255">
                    <a:moveTo>
                      <a:pt x="73" y="255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83" y="251"/>
                    </a:lnTo>
                    <a:lnTo>
                      <a:pt x="73" y="255"/>
                    </a:lnTo>
                    <a:close/>
                  </a:path>
                </a:pathLst>
              </a:custGeom>
              <a:solidFill>
                <a:srgbClr val="50505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83" name="Freeform 69"/>
              <p:cNvSpPr>
                <a:spLocks/>
              </p:cNvSpPr>
              <p:nvPr/>
            </p:nvSpPr>
            <p:spPr bwMode="auto">
              <a:xfrm>
                <a:off x="2358" y="1650"/>
                <a:ext cx="175" cy="350"/>
              </a:xfrm>
              <a:custGeom>
                <a:avLst/>
                <a:gdLst>
                  <a:gd name="T0" fmla="*/ 163 w 175"/>
                  <a:gd name="T1" fmla="*/ 350 h 350"/>
                  <a:gd name="T2" fmla="*/ 0 w 175"/>
                  <a:gd name="T3" fmla="*/ 5 h 350"/>
                  <a:gd name="T4" fmla="*/ 10 w 175"/>
                  <a:gd name="T5" fmla="*/ 0 h 350"/>
                  <a:gd name="T6" fmla="*/ 175 w 175"/>
                  <a:gd name="T7" fmla="*/ 345 h 350"/>
                  <a:gd name="T8" fmla="*/ 163 w 175"/>
                  <a:gd name="T9" fmla="*/ 350 h 3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5"/>
                  <a:gd name="T16" fmla="*/ 0 h 350"/>
                  <a:gd name="T17" fmla="*/ 175 w 175"/>
                  <a:gd name="T18" fmla="*/ 350 h 3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5" h="350">
                    <a:moveTo>
                      <a:pt x="163" y="350"/>
                    </a:moveTo>
                    <a:lnTo>
                      <a:pt x="0" y="5"/>
                    </a:lnTo>
                    <a:lnTo>
                      <a:pt x="10" y="0"/>
                    </a:lnTo>
                    <a:lnTo>
                      <a:pt x="175" y="345"/>
                    </a:lnTo>
                    <a:lnTo>
                      <a:pt x="163" y="350"/>
                    </a:lnTo>
                    <a:close/>
                  </a:path>
                </a:pathLst>
              </a:custGeom>
              <a:solidFill>
                <a:srgbClr val="50505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84" name="Freeform 70"/>
              <p:cNvSpPr>
                <a:spLocks/>
              </p:cNvSpPr>
              <p:nvPr/>
            </p:nvSpPr>
            <p:spPr bwMode="auto">
              <a:xfrm>
                <a:off x="2283" y="1289"/>
                <a:ext cx="85" cy="366"/>
              </a:xfrm>
              <a:custGeom>
                <a:avLst/>
                <a:gdLst>
                  <a:gd name="T0" fmla="*/ 73 w 85"/>
                  <a:gd name="T1" fmla="*/ 366 h 366"/>
                  <a:gd name="T2" fmla="*/ 0 w 85"/>
                  <a:gd name="T3" fmla="*/ 2 h 366"/>
                  <a:gd name="T4" fmla="*/ 11 w 85"/>
                  <a:gd name="T5" fmla="*/ 0 h 366"/>
                  <a:gd name="T6" fmla="*/ 85 w 85"/>
                  <a:gd name="T7" fmla="*/ 366 h 366"/>
                  <a:gd name="T8" fmla="*/ 73 w 85"/>
                  <a:gd name="T9" fmla="*/ 366 h 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5"/>
                  <a:gd name="T16" fmla="*/ 0 h 366"/>
                  <a:gd name="T17" fmla="*/ 85 w 85"/>
                  <a:gd name="T18" fmla="*/ 366 h 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5" h="366">
                    <a:moveTo>
                      <a:pt x="73" y="366"/>
                    </a:moveTo>
                    <a:lnTo>
                      <a:pt x="0" y="2"/>
                    </a:lnTo>
                    <a:lnTo>
                      <a:pt x="11" y="0"/>
                    </a:lnTo>
                    <a:lnTo>
                      <a:pt x="85" y="366"/>
                    </a:lnTo>
                    <a:lnTo>
                      <a:pt x="73" y="366"/>
                    </a:lnTo>
                    <a:close/>
                  </a:path>
                </a:pathLst>
              </a:custGeom>
              <a:solidFill>
                <a:srgbClr val="50505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85" name="Freeform 71"/>
              <p:cNvSpPr>
                <a:spLocks/>
              </p:cNvSpPr>
              <p:nvPr/>
            </p:nvSpPr>
            <p:spPr bwMode="auto">
              <a:xfrm>
                <a:off x="2285" y="1289"/>
                <a:ext cx="168" cy="139"/>
              </a:xfrm>
              <a:custGeom>
                <a:avLst/>
                <a:gdLst>
                  <a:gd name="T0" fmla="*/ 161 w 168"/>
                  <a:gd name="T1" fmla="*/ 139 h 139"/>
                  <a:gd name="T2" fmla="*/ 0 w 168"/>
                  <a:gd name="T3" fmla="*/ 7 h 139"/>
                  <a:gd name="T4" fmla="*/ 7 w 168"/>
                  <a:gd name="T5" fmla="*/ 0 h 139"/>
                  <a:gd name="T6" fmla="*/ 168 w 168"/>
                  <a:gd name="T7" fmla="*/ 130 h 139"/>
                  <a:gd name="T8" fmla="*/ 161 w 168"/>
                  <a:gd name="T9" fmla="*/ 139 h 1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8"/>
                  <a:gd name="T16" fmla="*/ 0 h 139"/>
                  <a:gd name="T17" fmla="*/ 168 w 168"/>
                  <a:gd name="T18" fmla="*/ 139 h 13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8" h="139">
                    <a:moveTo>
                      <a:pt x="161" y="139"/>
                    </a:moveTo>
                    <a:lnTo>
                      <a:pt x="0" y="7"/>
                    </a:lnTo>
                    <a:lnTo>
                      <a:pt x="7" y="0"/>
                    </a:lnTo>
                    <a:lnTo>
                      <a:pt x="168" y="130"/>
                    </a:lnTo>
                    <a:lnTo>
                      <a:pt x="161" y="139"/>
                    </a:lnTo>
                    <a:close/>
                  </a:path>
                </a:pathLst>
              </a:custGeom>
              <a:solidFill>
                <a:srgbClr val="50505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86" name="Freeform 72"/>
              <p:cNvSpPr>
                <a:spLocks/>
              </p:cNvSpPr>
              <p:nvPr/>
            </p:nvSpPr>
            <p:spPr bwMode="auto">
              <a:xfrm>
                <a:off x="2356" y="1423"/>
                <a:ext cx="99" cy="227"/>
              </a:xfrm>
              <a:custGeom>
                <a:avLst/>
                <a:gdLst>
                  <a:gd name="T0" fmla="*/ 9 w 99"/>
                  <a:gd name="T1" fmla="*/ 227 h 227"/>
                  <a:gd name="T2" fmla="*/ 0 w 99"/>
                  <a:gd name="T3" fmla="*/ 223 h 227"/>
                  <a:gd name="T4" fmla="*/ 90 w 99"/>
                  <a:gd name="T5" fmla="*/ 0 h 227"/>
                  <a:gd name="T6" fmla="*/ 99 w 99"/>
                  <a:gd name="T7" fmla="*/ 5 h 227"/>
                  <a:gd name="T8" fmla="*/ 9 w 99"/>
                  <a:gd name="T9" fmla="*/ 227 h 2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"/>
                  <a:gd name="T16" fmla="*/ 0 h 227"/>
                  <a:gd name="T17" fmla="*/ 99 w 99"/>
                  <a:gd name="T18" fmla="*/ 227 h 2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" h="227">
                    <a:moveTo>
                      <a:pt x="9" y="227"/>
                    </a:moveTo>
                    <a:lnTo>
                      <a:pt x="0" y="223"/>
                    </a:lnTo>
                    <a:lnTo>
                      <a:pt x="90" y="0"/>
                    </a:lnTo>
                    <a:lnTo>
                      <a:pt x="99" y="5"/>
                    </a:lnTo>
                    <a:lnTo>
                      <a:pt x="9" y="227"/>
                    </a:lnTo>
                    <a:close/>
                  </a:path>
                </a:pathLst>
              </a:custGeom>
              <a:solidFill>
                <a:srgbClr val="50505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87" name="Freeform 73"/>
              <p:cNvSpPr>
                <a:spLocks/>
              </p:cNvSpPr>
              <p:nvPr/>
            </p:nvSpPr>
            <p:spPr bwMode="auto">
              <a:xfrm>
                <a:off x="2446" y="1419"/>
                <a:ext cx="179" cy="106"/>
              </a:xfrm>
              <a:custGeom>
                <a:avLst/>
                <a:gdLst>
                  <a:gd name="T0" fmla="*/ 175 w 179"/>
                  <a:gd name="T1" fmla="*/ 106 h 106"/>
                  <a:gd name="T2" fmla="*/ 0 w 179"/>
                  <a:gd name="T3" fmla="*/ 9 h 106"/>
                  <a:gd name="T4" fmla="*/ 4 w 179"/>
                  <a:gd name="T5" fmla="*/ 0 h 106"/>
                  <a:gd name="T6" fmla="*/ 179 w 179"/>
                  <a:gd name="T7" fmla="*/ 97 h 106"/>
                  <a:gd name="T8" fmla="*/ 175 w 179"/>
                  <a:gd name="T9" fmla="*/ 106 h 1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9"/>
                  <a:gd name="T16" fmla="*/ 0 h 106"/>
                  <a:gd name="T17" fmla="*/ 179 w 179"/>
                  <a:gd name="T18" fmla="*/ 106 h 1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9" h="106">
                    <a:moveTo>
                      <a:pt x="175" y="106"/>
                    </a:moveTo>
                    <a:lnTo>
                      <a:pt x="0" y="9"/>
                    </a:lnTo>
                    <a:lnTo>
                      <a:pt x="4" y="0"/>
                    </a:lnTo>
                    <a:lnTo>
                      <a:pt x="179" y="97"/>
                    </a:lnTo>
                    <a:lnTo>
                      <a:pt x="175" y="106"/>
                    </a:lnTo>
                    <a:close/>
                  </a:path>
                </a:pathLst>
              </a:custGeom>
              <a:solidFill>
                <a:srgbClr val="50505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88" name="Freeform 74"/>
              <p:cNvSpPr>
                <a:spLocks/>
              </p:cNvSpPr>
              <p:nvPr/>
            </p:nvSpPr>
            <p:spPr bwMode="auto">
              <a:xfrm>
                <a:off x="2613" y="1518"/>
                <a:ext cx="43" cy="262"/>
              </a:xfrm>
              <a:custGeom>
                <a:avLst/>
                <a:gdLst>
                  <a:gd name="T0" fmla="*/ 34 w 43"/>
                  <a:gd name="T1" fmla="*/ 262 h 262"/>
                  <a:gd name="T2" fmla="*/ 0 w 43"/>
                  <a:gd name="T3" fmla="*/ 2 h 262"/>
                  <a:gd name="T4" fmla="*/ 12 w 43"/>
                  <a:gd name="T5" fmla="*/ 0 h 262"/>
                  <a:gd name="T6" fmla="*/ 43 w 43"/>
                  <a:gd name="T7" fmla="*/ 260 h 262"/>
                  <a:gd name="T8" fmla="*/ 34 w 43"/>
                  <a:gd name="T9" fmla="*/ 262 h 2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"/>
                  <a:gd name="T16" fmla="*/ 0 h 262"/>
                  <a:gd name="T17" fmla="*/ 43 w 43"/>
                  <a:gd name="T18" fmla="*/ 262 h 26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" h="262">
                    <a:moveTo>
                      <a:pt x="34" y="262"/>
                    </a:moveTo>
                    <a:lnTo>
                      <a:pt x="0" y="2"/>
                    </a:lnTo>
                    <a:lnTo>
                      <a:pt x="12" y="0"/>
                    </a:lnTo>
                    <a:lnTo>
                      <a:pt x="43" y="260"/>
                    </a:lnTo>
                    <a:lnTo>
                      <a:pt x="34" y="262"/>
                    </a:lnTo>
                    <a:close/>
                  </a:path>
                </a:pathLst>
              </a:custGeom>
              <a:solidFill>
                <a:srgbClr val="50505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89" name="Freeform 75"/>
              <p:cNvSpPr>
                <a:spLocks/>
              </p:cNvSpPr>
              <p:nvPr/>
            </p:nvSpPr>
            <p:spPr bwMode="auto">
              <a:xfrm>
                <a:off x="2621" y="1516"/>
                <a:ext cx="231" cy="134"/>
              </a:xfrm>
              <a:custGeom>
                <a:avLst/>
                <a:gdLst>
                  <a:gd name="T0" fmla="*/ 226 w 231"/>
                  <a:gd name="T1" fmla="*/ 134 h 134"/>
                  <a:gd name="T2" fmla="*/ 0 w 231"/>
                  <a:gd name="T3" fmla="*/ 9 h 134"/>
                  <a:gd name="T4" fmla="*/ 4 w 231"/>
                  <a:gd name="T5" fmla="*/ 0 h 134"/>
                  <a:gd name="T6" fmla="*/ 231 w 231"/>
                  <a:gd name="T7" fmla="*/ 125 h 134"/>
                  <a:gd name="T8" fmla="*/ 226 w 231"/>
                  <a:gd name="T9" fmla="*/ 134 h 1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1"/>
                  <a:gd name="T16" fmla="*/ 0 h 134"/>
                  <a:gd name="T17" fmla="*/ 231 w 231"/>
                  <a:gd name="T18" fmla="*/ 134 h 1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1" h="134">
                    <a:moveTo>
                      <a:pt x="226" y="134"/>
                    </a:moveTo>
                    <a:lnTo>
                      <a:pt x="0" y="9"/>
                    </a:lnTo>
                    <a:lnTo>
                      <a:pt x="4" y="0"/>
                    </a:lnTo>
                    <a:lnTo>
                      <a:pt x="231" y="125"/>
                    </a:lnTo>
                    <a:lnTo>
                      <a:pt x="226" y="134"/>
                    </a:lnTo>
                    <a:close/>
                  </a:path>
                </a:pathLst>
              </a:custGeom>
              <a:solidFill>
                <a:srgbClr val="50505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90" name="Freeform 76"/>
              <p:cNvSpPr>
                <a:spLocks/>
              </p:cNvSpPr>
              <p:nvPr/>
            </p:nvSpPr>
            <p:spPr bwMode="auto">
              <a:xfrm>
                <a:off x="2595" y="1383"/>
                <a:ext cx="33" cy="140"/>
              </a:xfrm>
              <a:custGeom>
                <a:avLst/>
                <a:gdLst>
                  <a:gd name="T0" fmla="*/ 21 w 33"/>
                  <a:gd name="T1" fmla="*/ 140 h 140"/>
                  <a:gd name="T2" fmla="*/ 0 w 33"/>
                  <a:gd name="T3" fmla="*/ 0 h 140"/>
                  <a:gd name="T4" fmla="*/ 9 w 33"/>
                  <a:gd name="T5" fmla="*/ 0 h 140"/>
                  <a:gd name="T6" fmla="*/ 33 w 33"/>
                  <a:gd name="T7" fmla="*/ 137 h 140"/>
                  <a:gd name="T8" fmla="*/ 21 w 33"/>
                  <a:gd name="T9" fmla="*/ 140 h 1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3"/>
                  <a:gd name="T16" fmla="*/ 0 h 140"/>
                  <a:gd name="T17" fmla="*/ 33 w 33"/>
                  <a:gd name="T18" fmla="*/ 140 h 1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3" h="140">
                    <a:moveTo>
                      <a:pt x="21" y="140"/>
                    </a:moveTo>
                    <a:lnTo>
                      <a:pt x="0" y="0"/>
                    </a:lnTo>
                    <a:lnTo>
                      <a:pt x="9" y="0"/>
                    </a:lnTo>
                    <a:lnTo>
                      <a:pt x="33" y="137"/>
                    </a:lnTo>
                    <a:lnTo>
                      <a:pt x="21" y="140"/>
                    </a:lnTo>
                    <a:close/>
                  </a:path>
                </a:pathLst>
              </a:custGeom>
              <a:solidFill>
                <a:srgbClr val="50505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91" name="Freeform 77"/>
              <p:cNvSpPr>
                <a:spLocks/>
              </p:cNvSpPr>
              <p:nvPr/>
            </p:nvSpPr>
            <p:spPr bwMode="auto">
              <a:xfrm>
                <a:off x="2361" y="1513"/>
                <a:ext cx="262" cy="135"/>
              </a:xfrm>
              <a:custGeom>
                <a:avLst/>
                <a:gdLst>
                  <a:gd name="T0" fmla="*/ 4 w 262"/>
                  <a:gd name="T1" fmla="*/ 135 h 135"/>
                  <a:gd name="T2" fmla="*/ 0 w 262"/>
                  <a:gd name="T3" fmla="*/ 125 h 135"/>
                  <a:gd name="T4" fmla="*/ 257 w 262"/>
                  <a:gd name="T5" fmla="*/ 0 h 135"/>
                  <a:gd name="T6" fmla="*/ 262 w 262"/>
                  <a:gd name="T7" fmla="*/ 10 h 135"/>
                  <a:gd name="T8" fmla="*/ 4 w 262"/>
                  <a:gd name="T9" fmla="*/ 135 h 1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2"/>
                  <a:gd name="T16" fmla="*/ 0 h 135"/>
                  <a:gd name="T17" fmla="*/ 262 w 262"/>
                  <a:gd name="T18" fmla="*/ 135 h 1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2" h="135">
                    <a:moveTo>
                      <a:pt x="4" y="135"/>
                    </a:moveTo>
                    <a:lnTo>
                      <a:pt x="0" y="125"/>
                    </a:lnTo>
                    <a:lnTo>
                      <a:pt x="257" y="0"/>
                    </a:lnTo>
                    <a:lnTo>
                      <a:pt x="262" y="10"/>
                    </a:lnTo>
                    <a:lnTo>
                      <a:pt x="4" y="135"/>
                    </a:lnTo>
                    <a:close/>
                  </a:path>
                </a:pathLst>
              </a:custGeom>
              <a:solidFill>
                <a:srgbClr val="50505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92" name="Freeform 78"/>
              <p:cNvSpPr>
                <a:spLocks/>
              </p:cNvSpPr>
              <p:nvPr/>
            </p:nvSpPr>
            <p:spPr bwMode="auto">
              <a:xfrm>
                <a:off x="2361" y="1641"/>
                <a:ext cx="290" cy="135"/>
              </a:xfrm>
              <a:custGeom>
                <a:avLst/>
                <a:gdLst>
                  <a:gd name="T0" fmla="*/ 288 w 290"/>
                  <a:gd name="T1" fmla="*/ 135 h 135"/>
                  <a:gd name="T2" fmla="*/ 0 w 290"/>
                  <a:gd name="T3" fmla="*/ 9 h 135"/>
                  <a:gd name="T4" fmla="*/ 4 w 290"/>
                  <a:gd name="T5" fmla="*/ 0 h 135"/>
                  <a:gd name="T6" fmla="*/ 290 w 290"/>
                  <a:gd name="T7" fmla="*/ 125 h 135"/>
                  <a:gd name="T8" fmla="*/ 288 w 290"/>
                  <a:gd name="T9" fmla="*/ 135 h 1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0"/>
                  <a:gd name="T16" fmla="*/ 0 h 135"/>
                  <a:gd name="T17" fmla="*/ 290 w 290"/>
                  <a:gd name="T18" fmla="*/ 135 h 1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0" h="135">
                    <a:moveTo>
                      <a:pt x="288" y="135"/>
                    </a:moveTo>
                    <a:lnTo>
                      <a:pt x="0" y="9"/>
                    </a:lnTo>
                    <a:lnTo>
                      <a:pt x="4" y="0"/>
                    </a:lnTo>
                    <a:lnTo>
                      <a:pt x="290" y="125"/>
                    </a:lnTo>
                    <a:lnTo>
                      <a:pt x="288" y="135"/>
                    </a:lnTo>
                    <a:close/>
                  </a:path>
                </a:pathLst>
              </a:custGeom>
              <a:solidFill>
                <a:srgbClr val="50505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93" name="Freeform 79"/>
              <p:cNvSpPr>
                <a:spLocks/>
              </p:cNvSpPr>
              <p:nvPr/>
            </p:nvSpPr>
            <p:spPr bwMode="auto">
              <a:xfrm>
                <a:off x="2656" y="1731"/>
                <a:ext cx="619" cy="52"/>
              </a:xfrm>
              <a:custGeom>
                <a:avLst/>
                <a:gdLst>
                  <a:gd name="T0" fmla="*/ 0 w 619"/>
                  <a:gd name="T1" fmla="*/ 52 h 52"/>
                  <a:gd name="T2" fmla="*/ 0 w 619"/>
                  <a:gd name="T3" fmla="*/ 40 h 52"/>
                  <a:gd name="T4" fmla="*/ 619 w 619"/>
                  <a:gd name="T5" fmla="*/ 0 h 52"/>
                  <a:gd name="T6" fmla="*/ 619 w 619"/>
                  <a:gd name="T7" fmla="*/ 11 h 52"/>
                  <a:gd name="T8" fmla="*/ 0 w 619"/>
                  <a:gd name="T9" fmla="*/ 52 h 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19"/>
                  <a:gd name="T16" fmla="*/ 0 h 52"/>
                  <a:gd name="T17" fmla="*/ 619 w 619"/>
                  <a:gd name="T18" fmla="*/ 52 h 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19" h="52">
                    <a:moveTo>
                      <a:pt x="0" y="52"/>
                    </a:moveTo>
                    <a:lnTo>
                      <a:pt x="0" y="40"/>
                    </a:lnTo>
                    <a:lnTo>
                      <a:pt x="619" y="0"/>
                    </a:lnTo>
                    <a:lnTo>
                      <a:pt x="619" y="11"/>
                    </a:lnTo>
                    <a:lnTo>
                      <a:pt x="0" y="52"/>
                    </a:lnTo>
                    <a:close/>
                  </a:path>
                </a:pathLst>
              </a:custGeom>
              <a:solidFill>
                <a:srgbClr val="50505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94" name="Freeform 80"/>
              <p:cNvSpPr>
                <a:spLocks/>
              </p:cNvSpPr>
              <p:nvPr/>
            </p:nvSpPr>
            <p:spPr bwMode="auto">
              <a:xfrm>
                <a:off x="3145" y="1475"/>
                <a:ext cx="258" cy="123"/>
              </a:xfrm>
              <a:custGeom>
                <a:avLst/>
                <a:gdLst>
                  <a:gd name="T0" fmla="*/ 5 w 258"/>
                  <a:gd name="T1" fmla="*/ 123 h 123"/>
                  <a:gd name="T2" fmla="*/ 0 w 258"/>
                  <a:gd name="T3" fmla="*/ 114 h 123"/>
                  <a:gd name="T4" fmla="*/ 253 w 258"/>
                  <a:gd name="T5" fmla="*/ 0 h 123"/>
                  <a:gd name="T6" fmla="*/ 258 w 258"/>
                  <a:gd name="T7" fmla="*/ 10 h 123"/>
                  <a:gd name="T8" fmla="*/ 5 w 258"/>
                  <a:gd name="T9" fmla="*/ 123 h 1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23"/>
                  <a:gd name="T17" fmla="*/ 258 w 258"/>
                  <a:gd name="T18" fmla="*/ 123 h 12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23">
                    <a:moveTo>
                      <a:pt x="5" y="123"/>
                    </a:moveTo>
                    <a:lnTo>
                      <a:pt x="0" y="114"/>
                    </a:lnTo>
                    <a:lnTo>
                      <a:pt x="253" y="0"/>
                    </a:lnTo>
                    <a:lnTo>
                      <a:pt x="258" y="10"/>
                    </a:lnTo>
                    <a:lnTo>
                      <a:pt x="5" y="123"/>
                    </a:lnTo>
                    <a:close/>
                  </a:path>
                </a:pathLst>
              </a:custGeom>
              <a:solidFill>
                <a:srgbClr val="50505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95" name="Freeform 81"/>
              <p:cNvSpPr>
                <a:spLocks/>
              </p:cNvSpPr>
              <p:nvPr/>
            </p:nvSpPr>
            <p:spPr bwMode="auto">
              <a:xfrm>
                <a:off x="2994" y="1589"/>
                <a:ext cx="156" cy="52"/>
              </a:xfrm>
              <a:custGeom>
                <a:avLst/>
                <a:gdLst>
                  <a:gd name="T0" fmla="*/ 2 w 156"/>
                  <a:gd name="T1" fmla="*/ 52 h 52"/>
                  <a:gd name="T2" fmla="*/ 0 w 156"/>
                  <a:gd name="T3" fmla="*/ 40 h 52"/>
                  <a:gd name="T4" fmla="*/ 154 w 156"/>
                  <a:gd name="T5" fmla="*/ 0 h 52"/>
                  <a:gd name="T6" fmla="*/ 156 w 156"/>
                  <a:gd name="T7" fmla="*/ 9 h 52"/>
                  <a:gd name="T8" fmla="*/ 2 w 156"/>
                  <a:gd name="T9" fmla="*/ 52 h 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6"/>
                  <a:gd name="T16" fmla="*/ 0 h 52"/>
                  <a:gd name="T17" fmla="*/ 156 w 156"/>
                  <a:gd name="T18" fmla="*/ 52 h 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6" h="52">
                    <a:moveTo>
                      <a:pt x="2" y="52"/>
                    </a:moveTo>
                    <a:lnTo>
                      <a:pt x="0" y="40"/>
                    </a:lnTo>
                    <a:lnTo>
                      <a:pt x="154" y="0"/>
                    </a:lnTo>
                    <a:lnTo>
                      <a:pt x="156" y="9"/>
                    </a:lnTo>
                    <a:lnTo>
                      <a:pt x="2" y="52"/>
                    </a:lnTo>
                    <a:close/>
                  </a:path>
                </a:pathLst>
              </a:custGeom>
              <a:solidFill>
                <a:srgbClr val="50505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96" name="Freeform 82"/>
              <p:cNvSpPr>
                <a:spLocks/>
              </p:cNvSpPr>
              <p:nvPr/>
            </p:nvSpPr>
            <p:spPr bwMode="auto">
              <a:xfrm>
                <a:off x="3379" y="1152"/>
                <a:ext cx="26" cy="328"/>
              </a:xfrm>
              <a:custGeom>
                <a:avLst/>
                <a:gdLst>
                  <a:gd name="T0" fmla="*/ 14 w 26"/>
                  <a:gd name="T1" fmla="*/ 328 h 328"/>
                  <a:gd name="T2" fmla="*/ 0 w 26"/>
                  <a:gd name="T3" fmla="*/ 0 h 328"/>
                  <a:gd name="T4" fmla="*/ 12 w 26"/>
                  <a:gd name="T5" fmla="*/ 0 h 328"/>
                  <a:gd name="T6" fmla="*/ 26 w 26"/>
                  <a:gd name="T7" fmla="*/ 328 h 328"/>
                  <a:gd name="T8" fmla="*/ 14 w 26"/>
                  <a:gd name="T9" fmla="*/ 328 h 3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328"/>
                  <a:gd name="T17" fmla="*/ 26 w 26"/>
                  <a:gd name="T18" fmla="*/ 328 h 3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328">
                    <a:moveTo>
                      <a:pt x="14" y="328"/>
                    </a:moveTo>
                    <a:lnTo>
                      <a:pt x="0" y="0"/>
                    </a:lnTo>
                    <a:lnTo>
                      <a:pt x="12" y="0"/>
                    </a:lnTo>
                    <a:lnTo>
                      <a:pt x="26" y="328"/>
                    </a:lnTo>
                    <a:lnTo>
                      <a:pt x="14" y="328"/>
                    </a:lnTo>
                    <a:close/>
                  </a:path>
                </a:pathLst>
              </a:custGeom>
              <a:solidFill>
                <a:srgbClr val="50505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97" name="Freeform 83"/>
              <p:cNvSpPr>
                <a:spLocks/>
              </p:cNvSpPr>
              <p:nvPr/>
            </p:nvSpPr>
            <p:spPr bwMode="auto">
              <a:xfrm>
                <a:off x="3202" y="944"/>
                <a:ext cx="187" cy="212"/>
              </a:xfrm>
              <a:custGeom>
                <a:avLst/>
                <a:gdLst>
                  <a:gd name="T0" fmla="*/ 179 w 187"/>
                  <a:gd name="T1" fmla="*/ 212 h 212"/>
                  <a:gd name="T2" fmla="*/ 0 w 187"/>
                  <a:gd name="T3" fmla="*/ 7 h 212"/>
                  <a:gd name="T4" fmla="*/ 9 w 187"/>
                  <a:gd name="T5" fmla="*/ 0 h 212"/>
                  <a:gd name="T6" fmla="*/ 187 w 187"/>
                  <a:gd name="T7" fmla="*/ 205 h 212"/>
                  <a:gd name="T8" fmla="*/ 179 w 187"/>
                  <a:gd name="T9" fmla="*/ 212 h 2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7"/>
                  <a:gd name="T16" fmla="*/ 0 h 212"/>
                  <a:gd name="T17" fmla="*/ 187 w 187"/>
                  <a:gd name="T18" fmla="*/ 212 h 2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7" h="212">
                    <a:moveTo>
                      <a:pt x="179" y="212"/>
                    </a:moveTo>
                    <a:lnTo>
                      <a:pt x="0" y="7"/>
                    </a:lnTo>
                    <a:lnTo>
                      <a:pt x="9" y="0"/>
                    </a:lnTo>
                    <a:lnTo>
                      <a:pt x="187" y="205"/>
                    </a:lnTo>
                    <a:lnTo>
                      <a:pt x="179" y="212"/>
                    </a:lnTo>
                    <a:close/>
                  </a:path>
                </a:pathLst>
              </a:custGeom>
              <a:solidFill>
                <a:srgbClr val="50505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98" name="Freeform 84"/>
              <p:cNvSpPr>
                <a:spLocks/>
              </p:cNvSpPr>
              <p:nvPr/>
            </p:nvSpPr>
            <p:spPr bwMode="auto">
              <a:xfrm>
                <a:off x="3237" y="1149"/>
                <a:ext cx="149" cy="119"/>
              </a:xfrm>
              <a:custGeom>
                <a:avLst/>
                <a:gdLst>
                  <a:gd name="T0" fmla="*/ 7 w 149"/>
                  <a:gd name="T1" fmla="*/ 119 h 119"/>
                  <a:gd name="T2" fmla="*/ 0 w 149"/>
                  <a:gd name="T3" fmla="*/ 109 h 119"/>
                  <a:gd name="T4" fmla="*/ 142 w 149"/>
                  <a:gd name="T5" fmla="*/ 0 h 119"/>
                  <a:gd name="T6" fmla="*/ 149 w 149"/>
                  <a:gd name="T7" fmla="*/ 10 h 119"/>
                  <a:gd name="T8" fmla="*/ 7 w 149"/>
                  <a:gd name="T9" fmla="*/ 119 h 1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9"/>
                  <a:gd name="T16" fmla="*/ 0 h 119"/>
                  <a:gd name="T17" fmla="*/ 149 w 149"/>
                  <a:gd name="T18" fmla="*/ 119 h 1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9" h="119">
                    <a:moveTo>
                      <a:pt x="7" y="119"/>
                    </a:moveTo>
                    <a:lnTo>
                      <a:pt x="0" y="109"/>
                    </a:lnTo>
                    <a:lnTo>
                      <a:pt x="142" y="0"/>
                    </a:lnTo>
                    <a:lnTo>
                      <a:pt x="149" y="10"/>
                    </a:lnTo>
                    <a:lnTo>
                      <a:pt x="7" y="119"/>
                    </a:lnTo>
                    <a:close/>
                  </a:path>
                </a:pathLst>
              </a:custGeom>
              <a:solidFill>
                <a:srgbClr val="50505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99" name="Freeform 85"/>
              <p:cNvSpPr>
                <a:spLocks/>
              </p:cNvSpPr>
              <p:nvPr/>
            </p:nvSpPr>
            <p:spPr bwMode="auto">
              <a:xfrm>
                <a:off x="3086" y="1258"/>
                <a:ext cx="161" cy="137"/>
              </a:xfrm>
              <a:custGeom>
                <a:avLst/>
                <a:gdLst>
                  <a:gd name="T0" fmla="*/ 7 w 161"/>
                  <a:gd name="T1" fmla="*/ 137 h 137"/>
                  <a:gd name="T2" fmla="*/ 0 w 161"/>
                  <a:gd name="T3" fmla="*/ 130 h 137"/>
                  <a:gd name="T4" fmla="*/ 154 w 161"/>
                  <a:gd name="T5" fmla="*/ 0 h 137"/>
                  <a:gd name="T6" fmla="*/ 161 w 161"/>
                  <a:gd name="T7" fmla="*/ 10 h 137"/>
                  <a:gd name="T8" fmla="*/ 7 w 161"/>
                  <a:gd name="T9" fmla="*/ 137 h 1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1"/>
                  <a:gd name="T16" fmla="*/ 0 h 137"/>
                  <a:gd name="T17" fmla="*/ 161 w 161"/>
                  <a:gd name="T18" fmla="*/ 137 h 13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1" h="137">
                    <a:moveTo>
                      <a:pt x="7" y="137"/>
                    </a:moveTo>
                    <a:lnTo>
                      <a:pt x="0" y="130"/>
                    </a:lnTo>
                    <a:lnTo>
                      <a:pt x="154" y="0"/>
                    </a:lnTo>
                    <a:lnTo>
                      <a:pt x="161" y="10"/>
                    </a:lnTo>
                    <a:lnTo>
                      <a:pt x="7" y="137"/>
                    </a:lnTo>
                    <a:close/>
                  </a:path>
                </a:pathLst>
              </a:custGeom>
              <a:solidFill>
                <a:srgbClr val="50505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00" name="Freeform 86"/>
              <p:cNvSpPr>
                <a:spLocks/>
              </p:cNvSpPr>
              <p:nvPr/>
            </p:nvSpPr>
            <p:spPr bwMode="auto">
              <a:xfrm>
                <a:off x="2838" y="1353"/>
                <a:ext cx="255" cy="42"/>
              </a:xfrm>
              <a:custGeom>
                <a:avLst/>
                <a:gdLst>
                  <a:gd name="T0" fmla="*/ 253 w 255"/>
                  <a:gd name="T1" fmla="*/ 42 h 42"/>
                  <a:gd name="T2" fmla="*/ 0 w 255"/>
                  <a:gd name="T3" fmla="*/ 9 h 42"/>
                  <a:gd name="T4" fmla="*/ 2 w 255"/>
                  <a:gd name="T5" fmla="*/ 0 h 42"/>
                  <a:gd name="T6" fmla="*/ 255 w 255"/>
                  <a:gd name="T7" fmla="*/ 33 h 42"/>
                  <a:gd name="T8" fmla="*/ 253 w 255"/>
                  <a:gd name="T9" fmla="*/ 42 h 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5"/>
                  <a:gd name="T16" fmla="*/ 0 h 42"/>
                  <a:gd name="T17" fmla="*/ 255 w 255"/>
                  <a:gd name="T18" fmla="*/ 42 h 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5" h="42">
                    <a:moveTo>
                      <a:pt x="253" y="42"/>
                    </a:moveTo>
                    <a:lnTo>
                      <a:pt x="0" y="9"/>
                    </a:lnTo>
                    <a:lnTo>
                      <a:pt x="2" y="0"/>
                    </a:lnTo>
                    <a:lnTo>
                      <a:pt x="255" y="33"/>
                    </a:lnTo>
                    <a:lnTo>
                      <a:pt x="253" y="42"/>
                    </a:lnTo>
                    <a:close/>
                  </a:path>
                </a:pathLst>
              </a:custGeom>
              <a:solidFill>
                <a:srgbClr val="50505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01" name="Freeform 87"/>
              <p:cNvSpPr>
                <a:spLocks/>
              </p:cNvSpPr>
              <p:nvPr/>
            </p:nvSpPr>
            <p:spPr bwMode="auto">
              <a:xfrm>
                <a:off x="2599" y="1355"/>
                <a:ext cx="239" cy="33"/>
              </a:xfrm>
              <a:custGeom>
                <a:avLst/>
                <a:gdLst>
                  <a:gd name="T0" fmla="*/ 0 w 239"/>
                  <a:gd name="T1" fmla="*/ 33 h 33"/>
                  <a:gd name="T2" fmla="*/ 0 w 239"/>
                  <a:gd name="T3" fmla="*/ 24 h 33"/>
                  <a:gd name="T4" fmla="*/ 239 w 239"/>
                  <a:gd name="T5" fmla="*/ 0 h 33"/>
                  <a:gd name="T6" fmla="*/ 239 w 239"/>
                  <a:gd name="T7" fmla="*/ 12 h 33"/>
                  <a:gd name="T8" fmla="*/ 0 w 239"/>
                  <a:gd name="T9" fmla="*/ 33 h 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9"/>
                  <a:gd name="T16" fmla="*/ 0 h 33"/>
                  <a:gd name="T17" fmla="*/ 239 w 239"/>
                  <a:gd name="T18" fmla="*/ 33 h 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9" h="33">
                    <a:moveTo>
                      <a:pt x="0" y="33"/>
                    </a:moveTo>
                    <a:lnTo>
                      <a:pt x="0" y="24"/>
                    </a:lnTo>
                    <a:lnTo>
                      <a:pt x="239" y="0"/>
                    </a:lnTo>
                    <a:lnTo>
                      <a:pt x="239" y="12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50505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02" name="Freeform 88"/>
              <p:cNvSpPr>
                <a:spLocks/>
              </p:cNvSpPr>
              <p:nvPr/>
            </p:nvSpPr>
            <p:spPr bwMode="auto">
              <a:xfrm>
                <a:off x="2287" y="1286"/>
                <a:ext cx="315" cy="104"/>
              </a:xfrm>
              <a:custGeom>
                <a:avLst/>
                <a:gdLst>
                  <a:gd name="T0" fmla="*/ 310 w 315"/>
                  <a:gd name="T1" fmla="*/ 104 h 104"/>
                  <a:gd name="T2" fmla="*/ 0 w 315"/>
                  <a:gd name="T3" fmla="*/ 10 h 104"/>
                  <a:gd name="T4" fmla="*/ 5 w 315"/>
                  <a:gd name="T5" fmla="*/ 0 h 104"/>
                  <a:gd name="T6" fmla="*/ 315 w 315"/>
                  <a:gd name="T7" fmla="*/ 95 h 104"/>
                  <a:gd name="T8" fmla="*/ 310 w 315"/>
                  <a:gd name="T9" fmla="*/ 104 h 1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5"/>
                  <a:gd name="T16" fmla="*/ 0 h 104"/>
                  <a:gd name="T17" fmla="*/ 315 w 315"/>
                  <a:gd name="T18" fmla="*/ 104 h 10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5" h="104">
                    <a:moveTo>
                      <a:pt x="310" y="104"/>
                    </a:moveTo>
                    <a:lnTo>
                      <a:pt x="0" y="10"/>
                    </a:lnTo>
                    <a:lnTo>
                      <a:pt x="5" y="0"/>
                    </a:lnTo>
                    <a:lnTo>
                      <a:pt x="315" y="95"/>
                    </a:lnTo>
                    <a:lnTo>
                      <a:pt x="310" y="104"/>
                    </a:lnTo>
                    <a:close/>
                  </a:path>
                </a:pathLst>
              </a:custGeom>
              <a:solidFill>
                <a:srgbClr val="50505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03" name="Freeform 89"/>
              <p:cNvSpPr>
                <a:spLocks/>
              </p:cNvSpPr>
              <p:nvPr/>
            </p:nvSpPr>
            <p:spPr bwMode="auto">
              <a:xfrm>
                <a:off x="2448" y="1383"/>
                <a:ext cx="149" cy="48"/>
              </a:xfrm>
              <a:custGeom>
                <a:avLst/>
                <a:gdLst>
                  <a:gd name="T0" fmla="*/ 5 w 149"/>
                  <a:gd name="T1" fmla="*/ 48 h 48"/>
                  <a:gd name="T2" fmla="*/ 0 w 149"/>
                  <a:gd name="T3" fmla="*/ 36 h 48"/>
                  <a:gd name="T4" fmla="*/ 147 w 149"/>
                  <a:gd name="T5" fmla="*/ 0 h 48"/>
                  <a:gd name="T6" fmla="*/ 149 w 149"/>
                  <a:gd name="T7" fmla="*/ 10 h 48"/>
                  <a:gd name="T8" fmla="*/ 5 w 149"/>
                  <a:gd name="T9" fmla="*/ 48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9"/>
                  <a:gd name="T16" fmla="*/ 0 h 48"/>
                  <a:gd name="T17" fmla="*/ 149 w 149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9" h="48">
                    <a:moveTo>
                      <a:pt x="5" y="48"/>
                    </a:moveTo>
                    <a:lnTo>
                      <a:pt x="0" y="36"/>
                    </a:lnTo>
                    <a:lnTo>
                      <a:pt x="147" y="0"/>
                    </a:lnTo>
                    <a:lnTo>
                      <a:pt x="149" y="10"/>
                    </a:lnTo>
                    <a:lnTo>
                      <a:pt x="5" y="48"/>
                    </a:lnTo>
                    <a:close/>
                  </a:path>
                </a:pathLst>
              </a:custGeom>
              <a:solidFill>
                <a:srgbClr val="50505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04" name="Freeform 90"/>
              <p:cNvSpPr>
                <a:spLocks/>
              </p:cNvSpPr>
              <p:nvPr/>
            </p:nvSpPr>
            <p:spPr bwMode="auto">
              <a:xfrm>
                <a:off x="2618" y="1386"/>
                <a:ext cx="473" cy="132"/>
              </a:xfrm>
              <a:custGeom>
                <a:avLst/>
                <a:gdLst>
                  <a:gd name="T0" fmla="*/ 0 w 200"/>
                  <a:gd name="T1" fmla="*/ 311 h 56"/>
                  <a:gd name="T2" fmla="*/ 0 w 200"/>
                  <a:gd name="T3" fmla="*/ 311 h 56"/>
                  <a:gd name="T4" fmla="*/ 5 w 200"/>
                  <a:gd name="T5" fmla="*/ 299 h 56"/>
                  <a:gd name="T6" fmla="*/ 5 w 200"/>
                  <a:gd name="T7" fmla="*/ 290 h 56"/>
                  <a:gd name="T8" fmla="*/ 1114 w 200"/>
                  <a:gd name="T9" fmla="*/ 0 h 56"/>
                  <a:gd name="T10" fmla="*/ 1119 w 200"/>
                  <a:gd name="T11" fmla="*/ 21 h 56"/>
                  <a:gd name="T12" fmla="*/ 0 w 200"/>
                  <a:gd name="T13" fmla="*/ 311 h 5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00"/>
                  <a:gd name="T22" fmla="*/ 0 h 56"/>
                  <a:gd name="T23" fmla="*/ 200 w 200"/>
                  <a:gd name="T24" fmla="*/ 56 h 5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00" h="56">
                    <a:moveTo>
                      <a:pt x="0" y="56"/>
                    </a:moveTo>
                    <a:cubicBezTo>
                      <a:pt x="0" y="56"/>
                      <a:pt x="0" y="56"/>
                      <a:pt x="0" y="56"/>
                    </a:cubicBezTo>
                    <a:cubicBezTo>
                      <a:pt x="1" y="54"/>
                      <a:pt x="1" y="54"/>
                      <a:pt x="1" y="54"/>
                    </a:cubicBezTo>
                    <a:cubicBezTo>
                      <a:pt x="1" y="52"/>
                      <a:pt x="1" y="52"/>
                      <a:pt x="1" y="52"/>
                    </a:cubicBezTo>
                    <a:cubicBezTo>
                      <a:pt x="6" y="51"/>
                      <a:pt x="145" y="14"/>
                      <a:pt x="199" y="0"/>
                    </a:cubicBezTo>
                    <a:cubicBezTo>
                      <a:pt x="200" y="4"/>
                      <a:pt x="200" y="4"/>
                      <a:pt x="200" y="4"/>
                    </a:cubicBezTo>
                    <a:cubicBezTo>
                      <a:pt x="18" y="53"/>
                      <a:pt x="2" y="56"/>
                      <a:pt x="0" y="56"/>
                    </a:cubicBezTo>
                    <a:close/>
                  </a:path>
                </a:pathLst>
              </a:custGeom>
              <a:solidFill>
                <a:srgbClr val="50505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05" name="Freeform 91"/>
              <p:cNvSpPr>
                <a:spLocks/>
              </p:cNvSpPr>
              <p:nvPr/>
            </p:nvSpPr>
            <p:spPr bwMode="auto">
              <a:xfrm>
                <a:off x="2618" y="1357"/>
                <a:ext cx="225" cy="163"/>
              </a:xfrm>
              <a:custGeom>
                <a:avLst/>
                <a:gdLst>
                  <a:gd name="T0" fmla="*/ 7 w 225"/>
                  <a:gd name="T1" fmla="*/ 163 h 163"/>
                  <a:gd name="T2" fmla="*/ 0 w 225"/>
                  <a:gd name="T3" fmla="*/ 154 h 163"/>
                  <a:gd name="T4" fmla="*/ 218 w 225"/>
                  <a:gd name="T5" fmla="*/ 0 h 163"/>
                  <a:gd name="T6" fmla="*/ 225 w 225"/>
                  <a:gd name="T7" fmla="*/ 10 h 163"/>
                  <a:gd name="T8" fmla="*/ 7 w 225"/>
                  <a:gd name="T9" fmla="*/ 163 h 1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5"/>
                  <a:gd name="T16" fmla="*/ 0 h 163"/>
                  <a:gd name="T17" fmla="*/ 225 w 225"/>
                  <a:gd name="T18" fmla="*/ 163 h 1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5" h="163">
                    <a:moveTo>
                      <a:pt x="7" y="163"/>
                    </a:moveTo>
                    <a:lnTo>
                      <a:pt x="0" y="154"/>
                    </a:lnTo>
                    <a:lnTo>
                      <a:pt x="218" y="0"/>
                    </a:lnTo>
                    <a:lnTo>
                      <a:pt x="225" y="10"/>
                    </a:lnTo>
                    <a:lnTo>
                      <a:pt x="7" y="163"/>
                    </a:lnTo>
                    <a:close/>
                  </a:path>
                </a:pathLst>
              </a:custGeom>
              <a:solidFill>
                <a:srgbClr val="50505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06" name="Freeform 92"/>
              <p:cNvSpPr>
                <a:spLocks/>
              </p:cNvSpPr>
              <p:nvPr/>
            </p:nvSpPr>
            <p:spPr bwMode="auto">
              <a:xfrm>
                <a:off x="2845" y="1258"/>
                <a:ext cx="395" cy="99"/>
              </a:xfrm>
              <a:custGeom>
                <a:avLst/>
                <a:gdLst>
                  <a:gd name="T0" fmla="*/ 2 w 395"/>
                  <a:gd name="T1" fmla="*/ 99 h 99"/>
                  <a:gd name="T2" fmla="*/ 0 w 395"/>
                  <a:gd name="T3" fmla="*/ 88 h 99"/>
                  <a:gd name="T4" fmla="*/ 392 w 395"/>
                  <a:gd name="T5" fmla="*/ 0 h 99"/>
                  <a:gd name="T6" fmla="*/ 395 w 395"/>
                  <a:gd name="T7" fmla="*/ 12 h 99"/>
                  <a:gd name="T8" fmla="*/ 2 w 395"/>
                  <a:gd name="T9" fmla="*/ 99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5"/>
                  <a:gd name="T16" fmla="*/ 0 h 99"/>
                  <a:gd name="T17" fmla="*/ 395 w 395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5" h="99">
                    <a:moveTo>
                      <a:pt x="2" y="99"/>
                    </a:moveTo>
                    <a:lnTo>
                      <a:pt x="0" y="88"/>
                    </a:lnTo>
                    <a:lnTo>
                      <a:pt x="392" y="0"/>
                    </a:lnTo>
                    <a:lnTo>
                      <a:pt x="395" y="12"/>
                    </a:lnTo>
                    <a:lnTo>
                      <a:pt x="2" y="99"/>
                    </a:lnTo>
                    <a:close/>
                  </a:path>
                </a:pathLst>
              </a:custGeom>
              <a:solidFill>
                <a:srgbClr val="50505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07" name="Freeform 93"/>
              <p:cNvSpPr>
                <a:spLocks/>
              </p:cNvSpPr>
              <p:nvPr/>
            </p:nvSpPr>
            <p:spPr bwMode="auto">
              <a:xfrm>
                <a:off x="3086" y="1393"/>
                <a:ext cx="69" cy="198"/>
              </a:xfrm>
              <a:custGeom>
                <a:avLst/>
                <a:gdLst>
                  <a:gd name="T0" fmla="*/ 59 w 69"/>
                  <a:gd name="T1" fmla="*/ 198 h 198"/>
                  <a:gd name="T2" fmla="*/ 0 w 69"/>
                  <a:gd name="T3" fmla="*/ 2 h 198"/>
                  <a:gd name="T4" fmla="*/ 12 w 69"/>
                  <a:gd name="T5" fmla="*/ 0 h 198"/>
                  <a:gd name="T6" fmla="*/ 69 w 69"/>
                  <a:gd name="T7" fmla="*/ 196 h 198"/>
                  <a:gd name="T8" fmla="*/ 59 w 69"/>
                  <a:gd name="T9" fmla="*/ 198 h 19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9"/>
                  <a:gd name="T16" fmla="*/ 0 h 198"/>
                  <a:gd name="T17" fmla="*/ 69 w 69"/>
                  <a:gd name="T18" fmla="*/ 198 h 19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9" h="198">
                    <a:moveTo>
                      <a:pt x="59" y="198"/>
                    </a:moveTo>
                    <a:lnTo>
                      <a:pt x="0" y="2"/>
                    </a:lnTo>
                    <a:lnTo>
                      <a:pt x="12" y="0"/>
                    </a:lnTo>
                    <a:lnTo>
                      <a:pt x="69" y="196"/>
                    </a:lnTo>
                    <a:lnTo>
                      <a:pt x="59" y="198"/>
                    </a:lnTo>
                    <a:close/>
                  </a:path>
                </a:pathLst>
              </a:custGeom>
              <a:solidFill>
                <a:srgbClr val="50505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08" name="Freeform 94"/>
              <p:cNvSpPr>
                <a:spLocks/>
              </p:cNvSpPr>
              <p:nvPr/>
            </p:nvSpPr>
            <p:spPr bwMode="auto">
              <a:xfrm>
                <a:off x="2980" y="1105"/>
                <a:ext cx="401" cy="51"/>
              </a:xfrm>
              <a:custGeom>
                <a:avLst/>
                <a:gdLst>
                  <a:gd name="T0" fmla="*/ 399 w 401"/>
                  <a:gd name="T1" fmla="*/ 51 h 51"/>
                  <a:gd name="T2" fmla="*/ 0 w 401"/>
                  <a:gd name="T3" fmla="*/ 11 h 51"/>
                  <a:gd name="T4" fmla="*/ 0 w 401"/>
                  <a:gd name="T5" fmla="*/ 0 h 51"/>
                  <a:gd name="T6" fmla="*/ 401 w 401"/>
                  <a:gd name="T7" fmla="*/ 42 h 51"/>
                  <a:gd name="T8" fmla="*/ 399 w 401"/>
                  <a:gd name="T9" fmla="*/ 51 h 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01"/>
                  <a:gd name="T16" fmla="*/ 0 h 51"/>
                  <a:gd name="T17" fmla="*/ 401 w 401"/>
                  <a:gd name="T18" fmla="*/ 51 h 5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01" h="51">
                    <a:moveTo>
                      <a:pt x="399" y="51"/>
                    </a:moveTo>
                    <a:lnTo>
                      <a:pt x="0" y="11"/>
                    </a:lnTo>
                    <a:lnTo>
                      <a:pt x="0" y="0"/>
                    </a:lnTo>
                    <a:lnTo>
                      <a:pt x="401" y="42"/>
                    </a:lnTo>
                    <a:lnTo>
                      <a:pt x="399" y="51"/>
                    </a:lnTo>
                    <a:close/>
                  </a:path>
                </a:pathLst>
              </a:custGeom>
              <a:solidFill>
                <a:srgbClr val="50505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09" name="Freeform 95"/>
              <p:cNvSpPr>
                <a:spLocks/>
              </p:cNvSpPr>
              <p:nvPr/>
            </p:nvSpPr>
            <p:spPr bwMode="auto">
              <a:xfrm>
                <a:off x="2977" y="944"/>
                <a:ext cx="232" cy="168"/>
              </a:xfrm>
              <a:custGeom>
                <a:avLst/>
                <a:gdLst>
                  <a:gd name="T0" fmla="*/ 7 w 232"/>
                  <a:gd name="T1" fmla="*/ 168 h 168"/>
                  <a:gd name="T2" fmla="*/ 0 w 232"/>
                  <a:gd name="T3" fmla="*/ 161 h 168"/>
                  <a:gd name="T4" fmla="*/ 225 w 232"/>
                  <a:gd name="T5" fmla="*/ 0 h 168"/>
                  <a:gd name="T6" fmla="*/ 232 w 232"/>
                  <a:gd name="T7" fmla="*/ 9 h 168"/>
                  <a:gd name="T8" fmla="*/ 7 w 232"/>
                  <a:gd name="T9" fmla="*/ 168 h 1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2"/>
                  <a:gd name="T16" fmla="*/ 0 h 168"/>
                  <a:gd name="T17" fmla="*/ 232 w 232"/>
                  <a:gd name="T18" fmla="*/ 168 h 1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2" h="168">
                    <a:moveTo>
                      <a:pt x="7" y="168"/>
                    </a:moveTo>
                    <a:lnTo>
                      <a:pt x="0" y="161"/>
                    </a:lnTo>
                    <a:lnTo>
                      <a:pt x="225" y="0"/>
                    </a:lnTo>
                    <a:lnTo>
                      <a:pt x="232" y="9"/>
                    </a:lnTo>
                    <a:lnTo>
                      <a:pt x="7" y="168"/>
                    </a:lnTo>
                    <a:close/>
                  </a:path>
                </a:pathLst>
              </a:custGeom>
              <a:solidFill>
                <a:srgbClr val="50505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10" name="Freeform 96"/>
              <p:cNvSpPr>
                <a:spLocks/>
              </p:cNvSpPr>
              <p:nvPr/>
            </p:nvSpPr>
            <p:spPr bwMode="auto">
              <a:xfrm>
                <a:off x="2283" y="1038"/>
                <a:ext cx="111" cy="253"/>
              </a:xfrm>
              <a:custGeom>
                <a:avLst/>
                <a:gdLst>
                  <a:gd name="T0" fmla="*/ 9 w 111"/>
                  <a:gd name="T1" fmla="*/ 253 h 253"/>
                  <a:gd name="T2" fmla="*/ 0 w 111"/>
                  <a:gd name="T3" fmla="*/ 248 h 253"/>
                  <a:gd name="T4" fmla="*/ 99 w 111"/>
                  <a:gd name="T5" fmla="*/ 0 h 253"/>
                  <a:gd name="T6" fmla="*/ 111 w 111"/>
                  <a:gd name="T7" fmla="*/ 5 h 253"/>
                  <a:gd name="T8" fmla="*/ 9 w 111"/>
                  <a:gd name="T9" fmla="*/ 253 h 25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1"/>
                  <a:gd name="T16" fmla="*/ 0 h 253"/>
                  <a:gd name="T17" fmla="*/ 111 w 111"/>
                  <a:gd name="T18" fmla="*/ 253 h 25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1" h="253">
                    <a:moveTo>
                      <a:pt x="9" y="253"/>
                    </a:moveTo>
                    <a:lnTo>
                      <a:pt x="0" y="248"/>
                    </a:lnTo>
                    <a:lnTo>
                      <a:pt x="99" y="0"/>
                    </a:lnTo>
                    <a:lnTo>
                      <a:pt x="111" y="5"/>
                    </a:lnTo>
                    <a:lnTo>
                      <a:pt x="9" y="253"/>
                    </a:lnTo>
                    <a:close/>
                  </a:path>
                </a:pathLst>
              </a:custGeom>
              <a:solidFill>
                <a:srgbClr val="50505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11" name="Freeform 97"/>
              <p:cNvSpPr>
                <a:spLocks/>
              </p:cNvSpPr>
              <p:nvPr/>
            </p:nvSpPr>
            <p:spPr bwMode="auto">
              <a:xfrm>
                <a:off x="2389" y="1034"/>
                <a:ext cx="173" cy="241"/>
              </a:xfrm>
              <a:custGeom>
                <a:avLst/>
                <a:gdLst>
                  <a:gd name="T0" fmla="*/ 163 w 173"/>
                  <a:gd name="T1" fmla="*/ 241 h 241"/>
                  <a:gd name="T2" fmla="*/ 0 w 173"/>
                  <a:gd name="T3" fmla="*/ 7 h 241"/>
                  <a:gd name="T4" fmla="*/ 9 w 173"/>
                  <a:gd name="T5" fmla="*/ 0 h 241"/>
                  <a:gd name="T6" fmla="*/ 173 w 173"/>
                  <a:gd name="T7" fmla="*/ 234 h 241"/>
                  <a:gd name="T8" fmla="*/ 163 w 173"/>
                  <a:gd name="T9" fmla="*/ 241 h 2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3"/>
                  <a:gd name="T16" fmla="*/ 0 h 241"/>
                  <a:gd name="T17" fmla="*/ 173 w 173"/>
                  <a:gd name="T18" fmla="*/ 241 h 2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3" h="241">
                    <a:moveTo>
                      <a:pt x="163" y="241"/>
                    </a:moveTo>
                    <a:lnTo>
                      <a:pt x="0" y="7"/>
                    </a:lnTo>
                    <a:lnTo>
                      <a:pt x="9" y="0"/>
                    </a:lnTo>
                    <a:lnTo>
                      <a:pt x="173" y="234"/>
                    </a:lnTo>
                    <a:lnTo>
                      <a:pt x="163" y="241"/>
                    </a:lnTo>
                    <a:close/>
                  </a:path>
                </a:pathLst>
              </a:custGeom>
              <a:solidFill>
                <a:srgbClr val="50505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12" name="Freeform 98"/>
              <p:cNvSpPr>
                <a:spLocks/>
              </p:cNvSpPr>
              <p:nvPr/>
            </p:nvSpPr>
            <p:spPr bwMode="auto">
              <a:xfrm>
                <a:off x="2562" y="1263"/>
                <a:ext cx="285" cy="99"/>
              </a:xfrm>
              <a:custGeom>
                <a:avLst/>
                <a:gdLst>
                  <a:gd name="T0" fmla="*/ 283 w 285"/>
                  <a:gd name="T1" fmla="*/ 99 h 99"/>
                  <a:gd name="T2" fmla="*/ 0 w 285"/>
                  <a:gd name="T3" fmla="*/ 9 h 99"/>
                  <a:gd name="T4" fmla="*/ 2 w 285"/>
                  <a:gd name="T5" fmla="*/ 0 h 99"/>
                  <a:gd name="T6" fmla="*/ 285 w 285"/>
                  <a:gd name="T7" fmla="*/ 87 h 99"/>
                  <a:gd name="T8" fmla="*/ 283 w 285"/>
                  <a:gd name="T9" fmla="*/ 99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5"/>
                  <a:gd name="T16" fmla="*/ 0 h 99"/>
                  <a:gd name="T17" fmla="*/ 285 w 285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5" h="99">
                    <a:moveTo>
                      <a:pt x="283" y="99"/>
                    </a:moveTo>
                    <a:lnTo>
                      <a:pt x="0" y="9"/>
                    </a:lnTo>
                    <a:lnTo>
                      <a:pt x="2" y="0"/>
                    </a:lnTo>
                    <a:lnTo>
                      <a:pt x="285" y="87"/>
                    </a:lnTo>
                    <a:lnTo>
                      <a:pt x="283" y="99"/>
                    </a:lnTo>
                    <a:close/>
                  </a:path>
                </a:pathLst>
              </a:custGeom>
              <a:solidFill>
                <a:srgbClr val="50505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13" name="Freeform 99"/>
              <p:cNvSpPr>
                <a:spLocks/>
              </p:cNvSpPr>
              <p:nvPr/>
            </p:nvSpPr>
            <p:spPr bwMode="auto">
              <a:xfrm>
                <a:off x="2554" y="1265"/>
                <a:ext cx="48" cy="121"/>
              </a:xfrm>
              <a:custGeom>
                <a:avLst/>
                <a:gdLst>
                  <a:gd name="T0" fmla="*/ 38 w 48"/>
                  <a:gd name="T1" fmla="*/ 121 h 121"/>
                  <a:gd name="T2" fmla="*/ 0 w 48"/>
                  <a:gd name="T3" fmla="*/ 5 h 121"/>
                  <a:gd name="T4" fmla="*/ 12 w 48"/>
                  <a:gd name="T5" fmla="*/ 0 h 121"/>
                  <a:gd name="T6" fmla="*/ 48 w 48"/>
                  <a:gd name="T7" fmla="*/ 118 h 121"/>
                  <a:gd name="T8" fmla="*/ 38 w 48"/>
                  <a:gd name="T9" fmla="*/ 121 h 1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121"/>
                  <a:gd name="T17" fmla="*/ 48 w 48"/>
                  <a:gd name="T18" fmla="*/ 121 h 1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121">
                    <a:moveTo>
                      <a:pt x="38" y="12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8" y="118"/>
                    </a:lnTo>
                    <a:lnTo>
                      <a:pt x="38" y="121"/>
                    </a:lnTo>
                    <a:close/>
                  </a:path>
                </a:pathLst>
              </a:custGeom>
              <a:solidFill>
                <a:srgbClr val="50505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14" name="Freeform 100"/>
              <p:cNvSpPr>
                <a:spLocks/>
              </p:cNvSpPr>
              <p:nvPr/>
            </p:nvSpPr>
            <p:spPr bwMode="auto">
              <a:xfrm>
                <a:off x="2443" y="1263"/>
                <a:ext cx="121" cy="165"/>
              </a:xfrm>
              <a:custGeom>
                <a:avLst/>
                <a:gdLst>
                  <a:gd name="T0" fmla="*/ 10 w 121"/>
                  <a:gd name="T1" fmla="*/ 165 h 165"/>
                  <a:gd name="T2" fmla="*/ 0 w 121"/>
                  <a:gd name="T3" fmla="*/ 158 h 165"/>
                  <a:gd name="T4" fmla="*/ 111 w 121"/>
                  <a:gd name="T5" fmla="*/ 0 h 165"/>
                  <a:gd name="T6" fmla="*/ 121 w 121"/>
                  <a:gd name="T7" fmla="*/ 7 h 165"/>
                  <a:gd name="T8" fmla="*/ 10 w 121"/>
                  <a:gd name="T9" fmla="*/ 165 h 1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1"/>
                  <a:gd name="T16" fmla="*/ 0 h 165"/>
                  <a:gd name="T17" fmla="*/ 121 w 121"/>
                  <a:gd name="T18" fmla="*/ 165 h 1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1" h="165">
                    <a:moveTo>
                      <a:pt x="10" y="165"/>
                    </a:moveTo>
                    <a:lnTo>
                      <a:pt x="0" y="158"/>
                    </a:lnTo>
                    <a:lnTo>
                      <a:pt x="111" y="0"/>
                    </a:lnTo>
                    <a:lnTo>
                      <a:pt x="121" y="7"/>
                    </a:lnTo>
                    <a:lnTo>
                      <a:pt x="10" y="165"/>
                    </a:lnTo>
                    <a:close/>
                  </a:path>
                </a:pathLst>
              </a:custGeom>
              <a:solidFill>
                <a:srgbClr val="50505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15" name="Freeform 101"/>
              <p:cNvSpPr>
                <a:spLocks/>
              </p:cNvSpPr>
              <p:nvPr/>
            </p:nvSpPr>
            <p:spPr bwMode="auto">
              <a:xfrm>
                <a:off x="2382" y="885"/>
                <a:ext cx="198" cy="160"/>
              </a:xfrm>
              <a:custGeom>
                <a:avLst/>
                <a:gdLst>
                  <a:gd name="T0" fmla="*/ 7 w 198"/>
                  <a:gd name="T1" fmla="*/ 160 h 160"/>
                  <a:gd name="T2" fmla="*/ 0 w 198"/>
                  <a:gd name="T3" fmla="*/ 151 h 160"/>
                  <a:gd name="T4" fmla="*/ 191 w 198"/>
                  <a:gd name="T5" fmla="*/ 0 h 160"/>
                  <a:gd name="T6" fmla="*/ 198 w 198"/>
                  <a:gd name="T7" fmla="*/ 7 h 160"/>
                  <a:gd name="T8" fmla="*/ 7 w 198"/>
                  <a:gd name="T9" fmla="*/ 160 h 1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8"/>
                  <a:gd name="T16" fmla="*/ 0 h 160"/>
                  <a:gd name="T17" fmla="*/ 198 w 198"/>
                  <a:gd name="T18" fmla="*/ 160 h 1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8" h="160">
                    <a:moveTo>
                      <a:pt x="7" y="160"/>
                    </a:moveTo>
                    <a:lnTo>
                      <a:pt x="0" y="151"/>
                    </a:lnTo>
                    <a:lnTo>
                      <a:pt x="191" y="0"/>
                    </a:lnTo>
                    <a:lnTo>
                      <a:pt x="198" y="7"/>
                    </a:lnTo>
                    <a:lnTo>
                      <a:pt x="7" y="160"/>
                    </a:lnTo>
                    <a:close/>
                  </a:path>
                </a:pathLst>
              </a:custGeom>
              <a:solidFill>
                <a:srgbClr val="50505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16" name="Freeform 102"/>
              <p:cNvSpPr>
                <a:spLocks/>
              </p:cNvSpPr>
              <p:nvPr/>
            </p:nvSpPr>
            <p:spPr bwMode="auto">
              <a:xfrm>
                <a:off x="2569" y="885"/>
                <a:ext cx="208" cy="250"/>
              </a:xfrm>
              <a:custGeom>
                <a:avLst/>
                <a:gdLst>
                  <a:gd name="T0" fmla="*/ 200 w 208"/>
                  <a:gd name="T1" fmla="*/ 250 h 250"/>
                  <a:gd name="T2" fmla="*/ 0 w 208"/>
                  <a:gd name="T3" fmla="*/ 7 h 250"/>
                  <a:gd name="T4" fmla="*/ 9 w 208"/>
                  <a:gd name="T5" fmla="*/ 0 h 250"/>
                  <a:gd name="T6" fmla="*/ 208 w 208"/>
                  <a:gd name="T7" fmla="*/ 243 h 250"/>
                  <a:gd name="T8" fmla="*/ 200 w 208"/>
                  <a:gd name="T9" fmla="*/ 250 h 2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8"/>
                  <a:gd name="T16" fmla="*/ 0 h 250"/>
                  <a:gd name="T17" fmla="*/ 208 w 208"/>
                  <a:gd name="T18" fmla="*/ 250 h 2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8" h="250">
                    <a:moveTo>
                      <a:pt x="200" y="250"/>
                    </a:moveTo>
                    <a:lnTo>
                      <a:pt x="0" y="7"/>
                    </a:lnTo>
                    <a:lnTo>
                      <a:pt x="9" y="0"/>
                    </a:lnTo>
                    <a:lnTo>
                      <a:pt x="208" y="243"/>
                    </a:lnTo>
                    <a:lnTo>
                      <a:pt x="200" y="250"/>
                    </a:lnTo>
                    <a:close/>
                  </a:path>
                </a:pathLst>
              </a:custGeom>
              <a:solidFill>
                <a:srgbClr val="50505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17" name="Freeform 103"/>
              <p:cNvSpPr>
                <a:spLocks/>
              </p:cNvSpPr>
              <p:nvPr/>
            </p:nvSpPr>
            <p:spPr bwMode="auto">
              <a:xfrm>
                <a:off x="2554" y="1123"/>
                <a:ext cx="220" cy="147"/>
              </a:xfrm>
              <a:custGeom>
                <a:avLst/>
                <a:gdLst>
                  <a:gd name="T0" fmla="*/ 8 w 220"/>
                  <a:gd name="T1" fmla="*/ 147 h 147"/>
                  <a:gd name="T2" fmla="*/ 0 w 220"/>
                  <a:gd name="T3" fmla="*/ 137 h 147"/>
                  <a:gd name="T4" fmla="*/ 215 w 220"/>
                  <a:gd name="T5" fmla="*/ 0 h 147"/>
                  <a:gd name="T6" fmla="*/ 220 w 220"/>
                  <a:gd name="T7" fmla="*/ 10 h 147"/>
                  <a:gd name="T8" fmla="*/ 8 w 220"/>
                  <a:gd name="T9" fmla="*/ 147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147"/>
                  <a:gd name="T17" fmla="*/ 220 w 220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147">
                    <a:moveTo>
                      <a:pt x="8" y="147"/>
                    </a:moveTo>
                    <a:lnTo>
                      <a:pt x="0" y="137"/>
                    </a:lnTo>
                    <a:lnTo>
                      <a:pt x="215" y="0"/>
                    </a:lnTo>
                    <a:lnTo>
                      <a:pt x="220" y="10"/>
                    </a:lnTo>
                    <a:lnTo>
                      <a:pt x="8" y="147"/>
                    </a:lnTo>
                    <a:close/>
                  </a:path>
                </a:pathLst>
              </a:custGeom>
              <a:solidFill>
                <a:srgbClr val="50505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18" name="Freeform 104"/>
              <p:cNvSpPr>
                <a:spLocks/>
              </p:cNvSpPr>
              <p:nvPr/>
            </p:nvSpPr>
            <p:spPr bwMode="auto">
              <a:xfrm>
                <a:off x="2290" y="1263"/>
                <a:ext cx="269" cy="28"/>
              </a:xfrm>
              <a:custGeom>
                <a:avLst/>
                <a:gdLst>
                  <a:gd name="T0" fmla="*/ 0 w 269"/>
                  <a:gd name="T1" fmla="*/ 28 h 28"/>
                  <a:gd name="T2" fmla="*/ 0 w 269"/>
                  <a:gd name="T3" fmla="*/ 16 h 28"/>
                  <a:gd name="T4" fmla="*/ 269 w 269"/>
                  <a:gd name="T5" fmla="*/ 0 h 28"/>
                  <a:gd name="T6" fmla="*/ 269 w 269"/>
                  <a:gd name="T7" fmla="*/ 9 h 28"/>
                  <a:gd name="T8" fmla="*/ 0 w 269"/>
                  <a:gd name="T9" fmla="*/ 28 h 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9"/>
                  <a:gd name="T16" fmla="*/ 0 h 28"/>
                  <a:gd name="T17" fmla="*/ 269 w 269"/>
                  <a:gd name="T18" fmla="*/ 28 h 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9" h="28">
                    <a:moveTo>
                      <a:pt x="0" y="28"/>
                    </a:moveTo>
                    <a:lnTo>
                      <a:pt x="0" y="16"/>
                    </a:lnTo>
                    <a:lnTo>
                      <a:pt x="269" y="0"/>
                    </a:lnTo>
                    <a:lnTo>
                      <a:pt x="269" y="9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50505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19" name="Freeform 105"/>
              <p:cNvSpPr>
                <a:spLocks/>
              </p:cNvSpPr>
              <p:nvPr/>
            </p:nvSpPr>
            <p:spPr bwMode="auto">
              <a:xfrm>
                <a:off x="2772" y="1102"/>
                <a:ext cx="210" cy="31"/>
              </a:xfrm>
              <a:custGeom>
                <a:avLst/>
                <a:gdLst>
                  <a:gd name="T0" fmla="*/ 2 w 210"/>
                  <a:gd name="T1" fmla="*/ 31 h 31"/>
                  <a:gd name="T2" fmla="*/ 0 w 210"/>
                  <a:gd name="T3" fmla="*/ 19 h 31"/>
                  <a:gd name="T4" fmla="*/ 210 w 210"/>
                  <a:gd name="T5" fmla="*/ 0 h 31"/>
                  <a:gd name="T6" fmla="*/ 210 w 210"/>
                  <a:gd name="T7" fmla="*/ 12 h 31"/>
                  <a:gd name="T8" fmla="*/ 2 w 210"/>
                  <a:gd name="T9" fmla="*/ 31 h 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0"/>
                  <a:gd name="T16" fmla="*/ 0 h 31"/>
                  <a:gd name="T17" fmla="*/ 210 w 210"/>
                  <a:gd name="T18" fmla="*/ 31 h 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0" h="31">
                    <a:moveTo>
                      <a:pt x="2" y="31"/>
                    </a:moveTo>
                    <a:lnTo>
                      <a:pt x="0" y="19"/>
                    </a:lnTo>
                    <a:lnTo>
                      <a:pt x="210" y="0"/>
                    </a:lnTo>
                    <a:lnTo>
                      <a:pt x="210" y="12"/>
                    </a:lnTo>
                    <a:lnTo>
                      <a:pt x="2" y="31"/>
                    </a:lnTo>
                    <a:close/>
                  </a:path>
                </a:pathLst>
              </a:custGeom>
              <a:solidFill>
                <a:srgbClr val="50505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20" name="Freeform 106"/>
              <p:cNvSpPr>
                <a:spLocks/>
              </p:cNvSpPr>
              <p:nvPr/>
            </p:nvSpPr>
            <p:spPr bwMode="auto">
              <a:xfrm>
                <a:off x="2899" y="814"/>
                <a:ext cx="308" cy="139"/>
              </a:xfrm>
              <a:custGeom>
                <a:avLst/>
                <a:gdLst>
                  <a:gd name="T0" fmla="*/ 303 w 308"/>
                  <a:gd name="T1" fmla="*/ 139 h 139"/>
                  <a:gd name="T2" fmla="*/ 0 w 308"/>
                  <a:gd name="T3" fmla="*/ 9 h 139"/>
                  <a:gd name="T4" fmla="*/ 5 w 308"/>
                  <a:gd name="T5" fmla="*/ 0 h 139"/>
                  <a:gd name="T6" fmla="*/ 308 w 308"/>
                  <a:gd name="T7" fmla="*/ 127 h 139"/>
                  <a:gd name="T8" fmla="*/ 303 w 308"/>
                  <a:gd name="T9" fmla="*/ 139 h 1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8"/>
                  <a:gd name="T16" fmla="*/ 0 h 139"/>
                  <a:gd name="T17" fmla="*/ 308 w 308"/>
                  <a:gd name="T18" fmla="*/ 139 h 13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8" h="139">
                    <a:moveTo>
                      <a:pt x="303" y="139"/>
                    </a:moveTo>
                    <a:lnTo>
                      <a:pt x="0" y="9"/>
                    </a:lnTo>
                    <a:lnTo>
                      <a:pt x="5" y="0"/>
                    </a:lnTo>
                    <a:lnTo>
                      <a:pt x="308" y="127"/>
                    </a:lnTo>
                    <a:lnTo>
                      <a:pt x="303" y="139"/>
                    </a:lnTo>
                    <a:close/>
                  </a:path>
                </a:pathLst>
              </a:custGeom>
              <a:solidFill>
                <a:srgbClr val="50505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21" name="Freeform 107"/>
              <p:cNvSpPr>
                <a:spLocks/>
              </p:cNvSpPr>
              <p:nvPr/>
            </p:nvSpPr>
            <p:spPr bwMode="auto">
              <a:xfrm>
                <a:off x="2571" y="814"/>
                <a:ext cx="331" cy="78"/>
              </a:xfrm>
              <a:custGeom>
                <a:avLst/>
                <a:gdLst>
                  <a:gd name="T0" fmla="*/ 2 w 331"/>
                  <a:gd name="T1" fmla="*/ 78 h 78"/>
                  <a:gd name="T2" fmla="*/ 0 w 331"/>
                  <a:gd name="T3" fmla="*/ 66 h 78"/>
                  <a:gd name="T4" fmla="*/ 328 w 331"/>
                  <a:gd name="T5" fmla="*/ 0 h 78"/>
                  <a:gd name="T6" fmla="*/ 331 w 331"/>
                  <a:gd name="T7" fmla="*/ 12 h 78"/>
                  <a:gd name="T8" fmla="*/ 2 w 331"/>
                  <a:gd name="T9" fmla="*/ 78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31"/>
                  <a:gd name="T16" fmla="*/ 0 h 78"/>
                  <a:gd name="T17" fmla="*/ 331 w 331"/>
                  <a:gd name="T18" fmla="*/ 78 h 7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31" h="78">
                    <a:moveTo>
                      <a:pt x="2" y="78"/>
                    </a:moveTo>
                    <a:lnTo>
                      <a:pt x="0" y="66"/>
                    </a:lnTo>
                    <a:lnTo>
                      <a:pt x="328" y="0"/>
                    </a:lnTo>
                    <a:lnTo>
                      <a:pt x="331" y="12"/>
                    </a:lnTo>
                    <a:lnTo>
                      <a:pt x="2" y="78"/>
                    </a:lnTo>
                    <a:close/>
                  </a:path>
                </a:pathLst>
              </a:custGeom>
              <a:solidFill>
                <a:srgbClr val="50505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22" name="Freeform 108"/>
              <p:cNvSpPr>
                <a:spLocks/>
              </p:cNvSpPr>
              <p:nvPr/>
            </p:nvSpPr>
            <p:spPr bwMode="auto">
              <a:xfrm>
                <a:off x="2895" y="819"/>
                <a:ext cx="94" cy="290"/>
              </a:xfrm>
              <a:custGeom>
                <a:avLst/>
                <a:gdLst>
                  <a:gd name="T0" fmla="*/ 82 w 94"/>
                  <a:gd name="T1" fmla="*/ 290 h 290"/>
                  <a:gd name="T2" fmla="*/ 0 w 94"/>
                  <a:gd name="T3" fmla="*/ 2 h 290"/>
                  <a:gd name="T4" fmla="*/ 11 w 94"/>
                  <a:gd name="T5" fmla="*/ 0 h 290"/>
                  <a:gd name="T6" fmla="*/ 94 w 94"/>
                  <a:gd name="T7" fmla="*/ 288 h 290"/>
                  <a:gd name="T8" fmla="*/ 82 w 94"/>
                  <a:gd name="T9" fmla="*/ 290 h 2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4"/>
                  <a:gd name="T16" fmla="*/ 0 h 290"/>
                  <a:gd name="T17" fmla="*/ 94 w 94"/>
                  <a:gd name="T18" fmla="*/ 290 h 29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4" h="290">
                    <a:moveTo>
                      <a:pt x="82" y="290"/>
                    </a:moveTo>
                    <a:lnTo>
                      <a:pt x="0" y="2"/>
                    </a:lnTo>
                    <a:lnTo>
                      <a:pt x="11" y="0"/>
                    </a:lnTo>
                    <a:lnTo>
                      <a:pt x="94" y="288"/>
                    </a:lnTo>
                    <a:lnTo>
                      <a:pt x="82" y="290"/>
                    </a:lnTo>
                    <a:close/>
                  </a:path>
                </a:pathLst>
              </a:custGeom>
              <a:solidFill>
                <a:srgbClr val="50505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23" name="Freeform 109"/>
              <p:cNvSpPr>
                <a:spLocks/>
              </p:cNvSpPr>
              <p:nvPr/>
            </p:nvSpPr>
            <p:spPr bwMode="auto">
              <a:xfrm>
                <a:off x="2762" y="823"/>
                <a:ext cx="142" cy="305"/>
              </a:xfrm>
              <a:custGeom>
                <a:avLst/>
                <a:gdLst>
                  <a:gd name="T0" fmla="*/ 10 w 142"/>
                  <a:gd name="T1" fmla="*/ 305 h 305"/>
                  <a:gd name="T2" fmla="*/ 0 w 142"/>
                  <a:gd name="T3" fmla="*/ 300 h 305"/>
                  <a:gd name="T4" fmla="*/ 130 w 142"/>
                  <a:gd name="T5" fmla="*/ 0 h 305"/>
                  <a:gd name="T6" fmla="*/ 142 w 142"/>
                  <a:gd name="T7" fmla="*/ 5 h 305"/>
                  <a:gd name="T8" fmla="*/ 10 w 142"/>
                  <a:gd name="T9" fmla="*/ 305 h 3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2"/>
                  <a:gd name="T16" fmla="*/ 0 h 305"/>
                  <a:gd name="T17" fmla="*/ 142 w 142"/>
                  <a:gd name="T18" fmla="*/ 305 h 30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2" h="305">
                    <a:moveTo>
                      <a:pt x="10" y="305"/>
                    </a:moveTo>
                    <a:lnTo>
                      <a:pt x="0" y="300"/>
                    </a:lnTo>
                    <a:lnTo>
                      <a:pt x="130" y="0"/>
                    </a:lnTo>
                    <a:lnTo>
                      <a:pt x="142" y="5"/>
                    </a:lnTo>
                    <a:lnTo>
                      <a:pt x="10" y="305"/>
                    </a:lnTo>
                    <a:close/>
                  </a:path>
                </a:pathLst>
              </a:custGeom>
              <a:solidFill>
                <a:srgbClr val="50505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24" name="Freeform 110"/>
              <p:cNvSpPr>
                <a:spLocks/>
              </p:cNvSpPr>
              <p:nvPr/>
            </p:nvSpPr>
            <p:spPr bwMode="auto">
              <a:xfrm>
                <a:off x="2550" y="887"/>
                <a:ext cx="28" cy="373"/>
              </a:xfrm>
              <a:custGeom>
                <a:avLst/>
                <a:gdLst>
                  <a:gd name="T0" fmla="*/ 12 w 28"/>
                  <a:gd name="T1" fmla="*/ 373 h 373"/>
                  <a:gd name="T2" fmla="*/ 0 w 28"/>
                  <a:gd name="T3" fmla="*/ 373 h 373"/>
                  <a:gd name="T4" fmla="*/ 16 w 28"/>
                  <a:gd name="T5" fmla="*/ 0 h 373"/>
                  <a:gd name="T6" fmla="*/ 28 w 28"/>
                  <a:gd name="T7" fmla="*/ 0 h 373"/>
                  <a:gd name="T8" fmla="*/ 12 w 28"/>
                  <a:gd name="T9" fmla="*/ 373 h 37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"/>
                  <a:gd name="T16" fmla="*/ 0 h 373"/>
                  <a:gd name="T17" fmla="*/ 28 w 28"/>
                  <a:gd name="T18" fmla="*/ 373 h 37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" h="373">
                    <a:moveTo>
                      <a:pt x="12" y="373"/>
                    </a:moveTo>
                    <a:lnTo>
                      <a:pt x="0" y="373"/>
                    </a:lnTo>
                    <a:lnTo>
                      <a:pt x="16" y="0"/>
                    </a:lnTo>
                    <a:lnTo>
                      <a:pt x="28" y="0"/>
                    </a:lnTo>
                    <a:lnTo>
                      <a:pt x="12" y="373"/>
                    </a:lnTo>
                    <a:close/>
                  </a:path>
                </a:pathLst>
              </a:custGeom>
              <a:solidFill>
                <a:srgbClr val="50505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25" name="Freeform 111"/>
              <p:cNvSpPr>
                <a:spLocks/>
              </p:cNvSpPr>
              <p:nvPr/>
            </p:nvSpPr>
            <p:spPr bwMode="auto">
              <a:xfrm>
                <a:off x="2977" y="1107"/>
                <a:ext cx="121" cy="281"/>
              </a:xfrm>
              <a:custGeom>
                <a:avLst/>
                <a:gdLst>
                  <a:gd name="T0" fmla="*/ 109 w 121"/>
                  <a:gd name="T1" fmla="*/ 281 h 281"/>
                  <a:gd name="T2" fmla="*/ 0 w 121"/>
                  <a:gd name="T3" fmla="*/ 2 h 281"/>
                  <a:gd name="T4" fmla="*/ 12 w 121"/>
                  <a:gd name="T5" fmla="*/ 0 h 281"/>
                  <a:gd name="T6" fmla="*/ 121 w 121"/>
                  <a:gd name="T7" fmla="*/ 276 h 281"/>
                  <a:gd name="T8" fmla="*/ 109 w 121"/>
                  <a:gd name="T9" fmla="*/ 281 h 28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1"/>
                  <a:gd name="T16" fmla="*/ 0 h 281"/>
                  <a:gd name="T17" fmla="*/ 121 w 121"/>
                  <a:gd name="T18" fmla="*/ 281 h 28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1" h="281">
                    <a:moveTo>
                      <a:pt x="109" y="281"/>
                    </a:moveTo>
                    <a:lnTo>
                      <a:pt x="0" y="2"/>
                    </a:lnTo>
                    <a:lnTo>
                      <a:pt x="12" y="0"/>
                    </a:lnTo>
                    <a:lnTo>
                      <a:pt x="121" y="276"/>
                    </a:lnTo>
                    <a:lnTo>
                      <a:pt x="109" y="281"/>
                    </a:lnTo>
                    <a:close/>
                  </a:path>
                </a:pathLst>
              </a:custGeom>
              <a:solidFill>
                <a:srgbClr val="50505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26" name="Freeform 112"/>
              <p:cNvSpPr>
                <a:spLocks/>
              </p:cNvSpPr>
              <p:nvPr/>
            </p:nvSpPr>
            <p:spPr bwMode="auto">
              <a:xfrm>
                <a:off x="2769" y="1126"/>
                <a:ext cx="74" cy="224"/>
              </a:xfrm>
              <a:custGeom>
                <a:avLst/>
                <a:gdLst>
                  <a:gd name="T0" fmla="*/ 62 w 74"/>
                  <a:gd name="T1" fmla="*/ 224 h 224"/>
                  <a:gd name="T2" fmla="*/ 0 w 74"/>
                  <a:gd name="T3" fmla="*/ 5 h 224"/>
                  <a:gd name="T4" fmla="*/ 12 w 74"/>
                  <a:gd name="T5" fmla="*/ 0 h 224"/>
                  <a:gd name="T6" fmla="*/ 74 w 74"/>
                  <a:gd name="T7" fmla="*/ 222 h 224"/>
                  <a:gd name="T8" fmla="*/ 62 w 74"/>
                  <a:gd name="T9" fmla="*/ 224 h 2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"/>
                  <a:gd name="T16" fmla="*/ 0 h 224"/>
                  <a:gd name="T17" fmla="*/ 74 w 74"/>
                  <a:gd name="T18" fmla="*/ 224 h 2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" h="224">
                    <a:moveTo>
                      <a:pt x="62" y="224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74" y="222"/>
                    </a:lnTo>
                    <a:lnTo>
                      <a:pt x="62" y="224"/>
                    </a:lnTo>
                    <a:close/>
                  </a:path>
                </a:pathLst>
              </a:custGeom>
              <a:solidFill>
                <a:srgbClr val="50505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27" name="Freeform 113"/>
              <p:cNvSpPr>
                <a:spLocks/>
              </p:cNvSpPr>
              <p:nvPr/>
            </p:nvSpPr>
            <p:spPr bwMode="auto">
              <a:xfrm>
                <a:off x="2836" y="1109"/>
                <a:ext cx="148" cy="248"/>
              </a:xfrm>
              <a:custGeom>
                <a:avLst/>
                <a:gdLst>
                  <a:gd name="T0" fmla="*/ 9 w 148"/>
                  <a:gd name="T1" fmla="*/ 248 h 248"/>
                  <a:gd name="T2" fmla="*/ 0 w 148"/>
                  <a:gd name="T3" fmla="*/ 244 h 248"/>
                  <a:gd name="T4" fmla="*/ 139 w 148"/>
                  <a:gd name="T5" fmla="*/ 0 h 248"/>
                  <a:gd name="T6" fmla="*/ 148 w 148"/>
                  <a:gd name="T7" fmla="*/ 7 h 248"/>
                  <a:gd name="T8" fmla="*/ 9 w 148"/>
                  <a:gd name="T9" fmla="*/ 248 h 2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248"/>
                  <a:gd name="T17" fmla="*/ 148 w 148"/>
                  <a:gd name="T18" fmla="*/ 248 h 2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248">
                    <a:moveTo>
                      <a:pt x="9" y="248"/>
                    </a:moveTo>
                    <a:lnTo>
                      <a:pt x="0" y="244"/>
                    </a:lnTo>
                    <a:lnTo>
                      <a:pt x="139" y="0"/>
                    </a:lnTo>
                    <a:lnTo>
                      <a:pt x="148" y="7"/>
                    </a:lnTo>
                    <a:lnTo>
                      <a:pt x="9" y="248"/>
                    </a:lnTo>
                    <a:close/>
                  </a:path>
                </a:pathLst>
              </a:custGeom>
              <a:solidFill>
                <a:srgbClr val="50505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28" name="Freeform 114"/>
              <p:cNvSpPr>
                <a:spLocks/>
              </p:cNvSpPr>
              <p:nvPr/>
            </p:nvSpPr>
            <p:spPr bwMode="auto">
              <a:xfrm>
                <a:off x="2987" y="1105"/>
                <a:ext cx="255" cy="160"/>
              </a:xfrm>
              <a:custGeom>
                <a:avLst/>
                <a:gdLst>
                  <a:gd name="T0" fmla="*/ 250 w 255"/>
                  <a:gd name="T1" fmla="*/ 160 h 160"/>
                  <a:gd name="T2" fmla="*/ 0 w 255"/>
                  <a:gd name="T3" fmla="*/ 9 h 160"/>
                  <a:gd name="T4" fmla="*/ 5 w 255"/>
                  <a:gd name="T5" fmla="*/ 0 h 160"/>
                  <a:gd name="T6" fmla="*/ 255 w 255"/>
                  <a:gd name="T7" fmla="*/ 151 h 160"/>
                  <a:gd name="T8" fmla="*/ 250 w 255"/>
                  <a:gd name="T9" fmla="*/ 160 h 1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5"/>
                  <a:gd name="T16" fmla="*/ 0 h 160"/>
                  <a:gd name="T17" fmla="*/ 255 w 255"/>
                  <a:gd name="T18" fmla="*/ 160 h 1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5" h="160">
                    <a:moveTo>
                      <a:pt x="250" y="160"/>
                    </a:moveTo>
                    <a:lnTo>
                      <a:pt x="0" y="9"/>
                    </a:lnTo>
                    <a:lnTo>
                      <a:pt x="5" y="0"/>
                    </a:lnTo>
                    <a:lnTo>
                      <a:pt x="255" y="151"/>
                    </a:lnTo>
                    <a:lnTo>
                      <a:pt x="250" y="160"/>
                    </a:lnTo>
                    <a:close/>
                  </a:path>
                </a:pathLst>
              </a:custGeom>
              <a:solidFill>
                <a:srgbClr val="50505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29" name="Freeform 115"/>
              <p:cNvSpPr>
                <a:spLocks/>
              </p:cNvSpPr>
              <p:nvPr/>
            </p:nvSpPr>
            <p:spPr bwMode="auto">
              <a:xfrm>
                <a:off x="3235" y="1263"/>
                <a:ext cx="165" cy="217"/>
              </a:xfrm>
              <a:custGeom>
                <a:avLst/>
                <a:gdLst>
                  <a:gd name="T0" fmla="*/ 156 w 165"/>
                  <a:gd name="T1" fmla="*/ 217 h 217"/>
                  <a:gd name="T2" fmla="*/ 0 w 165"/>
                  <a:gd name="T3" fmla="*/ 7 h 217"/>
                  <a:gd name="T4" fmla="*/ 9 w 165"/>
                  <a:gd name="T5" fmla="*/ 0 h 217"/>
                  <a:gd name="T6" fmla="*/ 165 w 165"/>
                  <a:gd name="T7" fmla="*/ 212 h 217"/>
                  <a:gd name="T8" fmla="*/ 156 w 165"/>
                  <a:gd name="T9" fmla="*/ 217 h 2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5"/>
                  <a:gd name="T16" fmla="*/ 0 h 217"/>
                  <a:gd name="T17" fmla="*/ 165 w 165"/>
                  <a:gd name="T18" fmla="*/ 217 h 2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5" h="217">
                    <a:moveTo>
                      <a:pt x="156" y="217"/>
                    </a:moveTo>
                    <a:lnTo>
                      <a:pt x="0" y="7"/>
                    </a:lnTo>
                    <a:lnTo>
                      <a:pt x="9" y="0"/>
                    </a:lnTo>
                    <a:lnTo>
                      <a:pt x="165" y="212"/>
                    </a:lnTo>
                    <a:lnTo>
                      <a:pt x="156" y="217"/>
                    </a:lnTo>
                    <a:close/>
                  </a:path>
                </a:pathLst>
              </a:custGeom>
              <a:solidFill>
                <a:srgbClr val="50505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30" name="Freeform 116"/>
              <p:cNvSpPr>
                <a:spLocks/>
              </p:cNvSpPr>
              <p:nvPr/>
            </p:nvSpPr>
            <p:spPr bwMode="auto">
              <a:xfrm>
                <a:off x="3150" y="1270"/>
                <a:ext cx="94" cy="321"/>
              </a:xfrm>
              <a:custGeom>
                <a:avLst/>
                <a:gdLst>
                  <a:gd name="T0" fmla="*/ 9 w 94"/>
                  <a:gd name="T1" fmla="*/ 321 h 321"/>
                  <a:gd name="T2" fmla="*/ 0 w 94"/>
                  <a:gd name="T3" fmla="*/ 319 h 321"/>
                  <a:gd name="T4" fmla="*/ 83 w 94"/>
                  <a:gd name="T5" fmla="*/ 0 h 321"/>
                  <a:gd name="T6" fmla="*/ 94 w 94"/>
                  <a:gd name="T7" fmla="*/ 2 h 321"/>
                  <a:gd name="T8" fmla="*/ 9 w 94"/>
                  <a:gd name="T9" fmla="*/ 321 h 3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4"/>
                  <a:gd name="T16" fmla="*/ 0 h 321"/>
                  <a:gd name="T17" fmla="*/ 94 w 94"/>
                  <a:gd name="T18" fmla="*/ 321 h 3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4" h="321">
                    <a:moveTo>
                      <a:pt x="9" y="321"/>
                    </a:moveTo>
                    <a:lnTo>
                      <a:pt x="0" y="319"/>
                    </a:lnTo>
                    <a:lnTo>
                      <a:pt x="83" y="0"/>
                    </a:lnTo>
                    <a:lnTo>
                      <a:pt x="94" y="2"/>
                    </a:lnTo>
                    <a:lnTo>
                      <a:pt x="9" y="321"/>
                    </a:lnTo>
                    <a:close/>
                  </a:path>
                </a:pathLst>
              </a:custGeom>
              <a:solidFill>
                <a:srgbClr val="50505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31" name="Freeform 117"/>
              <p:cNvSpPr>
                <a:spLocks/>
              </p:cNvSpPr>
              <p:nvPr/>
            </p:nvSpPr>
            <p:spPr bwMode="auto">
              <a:xfrm>
                <a:off x="2838" y="1357"/>
                <a:ext cx="158" cy="284"/>
              </a:xfrm>
              <a:custGeom>
                <a:avLst/>
                <a:gdLst>
                  <a:gd name="T0" fmla="*/ 149 w 158"/>
                  <a:gd name="T1" fmla="*/ 284 h 284"/>
                  <a:gd name="T2" fmla="*/ 0 w 158"/>
                  <a:gd name="T3" fmla="*/ 5 h 284"/>
                  <a:gd name="T4" fmla="*/ 9 w 158"/>
                  <a:gd name="T5" fmla="*/ 0 h 284"/>
                  <a:gd name="T6" fmla="*/ 158 w 158"/>
                  <a:gd name="T7" fmla="*/ 277 h 284"/>
                  <a:gd name="T8" fmla="*/ 149 w 158"/>
                  <a:gd name="T9" fmla="*/ 284 h 2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8"/>
                  <a:gd name="T16" fmla="*/ 0 h 284"/>
                  <a:gd name="T17" fmla="*/ 158 w 158"/>
                  <a:gd name="T18" fmla="*/ 284 h 2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8" h="284">
                    <a:moveTo>
                      <a:pt x="149" y="284"/>
                    </a:moveTo>
                    <a:lnTo>
                      <a:pt x="0" y="5"/>
                    </a:lnTo>
                    <a:lnTo>
                      <a:pt x="9" y="0"/>
                    </a:lnTo>
                    <a:lnTo>
                      <a:pt x="158" y="277"/>
                    </a:lnTo>
                    <a:lnTo>
                      <a:pt x="149" y="284"/>
                    </a:lnTo>
                    <a:close/>
                  </a:path>
                </a:pathLst>
              </a:custGeom>
              <a:solidFill>
                <a:srgbClr val="50505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32" name="Freeform 118"/>
              <p:cNvSpPr>
                <a:spLocks/>
              </p:cNvSpPr>
              <p:nvPr/>
            </p:nvSpPr>
            <p:spPr bwMode="auto">
              <a:xfrm>
                <a:off x="2987" y="1390"/>
                <a:ext cx="109" cy="246"/>
              </a:xfrm>
              <a:custGeom>
                <a:avLst/>
                <a:gdLst>
                  <a:gd name="T0" fmla="*/ 9 w 109"/>
                  <a:gd name="T1" fmla="*/ 246 h 246"/>
                  <a:gd name="T2" fmla="*/ 0 w 109"/>
                  <a:gd name="T3" fmla="*/ 241 h 246"/>
                  <a:gd name="T4" fmla="*/ 99 w 109"/>
                  <a:gd name="T5" fmla="*/ 0 h 246"/>
                  <a:gd name="T6" fmla="*/ 109 w 109"/>
                  <a:gd name="T7" fmla="*/ 5 h 246"/>
                  <a:gd name="T8" fmla="*/ 9 w 109"/>
                  <a:gd name="T9" fmla="*/ 246 h 2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9"/>
                  <a:gd name="T16" fmla="*/ 0 h 246"/>
                  <a:gd name="T17" fmla="*/ 109 w 109"/>
                  <a:gd name="T18" fmla="*/ 246 h 24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9" h="246">
                    <a:moveTo>
                      <a:pt x="9" y="246"/>
                    </a:moveTo>
                    <a:lnTo>
                      <a:pt x="0" y="241"/>
                    </a:lnTo>
                    <a:lnTo>
                      <a:pt x="99" y="0"/>
                    </a:lnTo>
                    <a:lnTo>
                      <a:pt x="109" y="5"/>
                    </a:lnTo>
                    <a:lnTo>
                      <a:pt x="9" y="246"/>
                    </a:lnTo>
                    <a:close/>
                  </a:path>
                </a:pathLst>
              </a:custGeom>
              <a:solidFill>
                <a:srgbClr val="50505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33" name="Freeform 119"/>
              <p:cNvSpPr>
                <a:spLocks/>
              </p:cNvSpPr>
              <p:nvPr/>
            </p:nvSpPr>
            <p:spPr bwMode="auto">
              <a:xfrm>
                <a:off x="2850" y="1634"/>
                <a:ext cx="142" cy="196"/>
              </a:xfrm>
              <a:custGeom>
                <a:avLst/>
                <a:gdLst>
                  <a:gd name="T0" fmla="*/ 9 w 142"/>
                  <a:gd name="T1" fmla="*/ 196 h 196"/>
                  <a:gd name="T2" fmla="*/ 0 w 142"/>
                  <a:gd name="T3" fmla="*/ 189 h 196"/>
                  <a:gd name="T4" fmla="*/ 132 w 142"/>
                  <a:gd name="T5" fmla="*/ 0 h 196"/>
                  <a:gd name="T6" fmla="*/ 142 w 142"/>
                  <a:gd name="T7" fmla="*/ 7 h 196"/>
                  <a:gd name="T8" fmla="*/ 9 w 142"/>
                  <a:gd name="T9" fmla="*/ 196 h 1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2"/>
                  <a:gd name="T16" fmla="*/ 0 h 196"/>
                  <a:gd name="T17" fmla="*/ 142 w 142"/>
                  <a:gd name="T18" fmla="*/ 196 h 1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2" h="196">
                    <a:moveTo>
                      <a:pt x="9" y="196"/>
                    </a:moveTo>
                    <a:lnTo>
                      <a:pt x="0" y="189"/>
                    </a:lnTo>
                    <a:lnTo>
                      <a:pt x="132" y="0"/>
                    </a:lnTo>
                    <a:lnTo>
                      <a:pt x="142" y="7"/>
                    </a:lnTo>
                    <a:lnTo>
                      <a:pt x="9" y="196"/>
                    </a:lnTo>
                    <a:close/>
                  </a:path>
                </a:pathLst>
              </a:custGeom>
              <a:solidFill>
                <a:srgbClr val="50505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34" name="Freeform 120"/>
              <p:cNvSpPr>
                <a:spLocks/>
              </p:cNvSpPr>
              <p:nvPr/>
            </p:nvSpPr>
            <p:spPr bwMode="auto">
              <a:xfrm>
                <a:off x="2850" y="1837"/>
                <a:ext cx="175" cy="205"/>
              </a:xfrm>
              <a:custGeom>
                <a:avLst/>
                <a:gdLst>
                  <a:gd name="T0" fmla="*/ 165 w 175"/>
                  <a:gd name="T1" fmla="*/ 205 h 205"/>
                  <a:gd name="T2" fmla="*/ 0 w 175"/>
                  <a:gd name="T3" fmla="*/ 7 h 205"/>
                  <a:gd name="T4" fmla="*/ 7 w 175"/>
                  <a:gd name="T5" fmla="*/ 0 h 205"/>
                  <a:gd name="T6" fmla="*/ 175 w 175"/>
                  <a:gd name="T7" fmla="*/ 198 h 205"/>
                  <a:gd name="T8" fmla="*/ 165 w 175"/>
                  <a:gd name="T9" fmla="*/ 205 h 2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5"/>
                  <a:gd name="T16" fmla="*/ 0 h 205"/>
                  <a:gd name="T17" fmla="*/ 175 w 175"/>
                  <a:gd name="T18" fmla="*/ 205 h 20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5" h="205">
                    <a:moveTo>
                      <a:pt x="165" y="205"/>
                    </a:moveTo>
                    <a:lnTo>
                      <a:pt x="0" y="7"/>
                    </a:lnTo>
                    <a:lnTo>
                      <a:pt x="7" y="0"/>
                    </a:lnTo>
                    <a:lnTo>
                      <a:pt x="175" y="198"/>
                    </a:lnTo>
                    <a:lnTo>
                      <a:pt x="165" y="205"/>
                    </a:lnTo>
                    <a:close/>
                  </a:path>
                </a:pathLst>
              </a:custGeom>
              <a:solidFill>
                <a:srgbClr val="50505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35" name="Freeform 121"/>
              <p:cNvSpPr>
                <a:spLocks/>
              </p:cNvSpPr>
              <p:nvPr/>
            </p:nvSpPr>
            <p:spPr bwMode="auto">
              <a:xfrm>
                <a:off x="2616" y="1523"/>
                <a:ext cx="241" cy="321"/>
              </a:xfrm>
              <a:custGeom>
                <a:avLst/>
                <a:gdLst>
                  <a:gd name="T0" fmla="*/ 234 w 241"/>
                  <a:gd name="T1" fmla="*/ 321 h 321"/>
                  <a:gd name="T2" fmla="*/ 0 w 241"/>
                  <a:gd name="T3" fmla="*/ 7 h 321"/>
                  <a:gd name="T4" fmla="*/ 9 w 241"/>
                  <a:gd name="T5" fmla="*/ 0 h 321"/>
                  <a:gd name="T6" fmla="*/ 241 w 241"/>
                  <a:gd name="T7" fmla="*/ 316 h 321"/>
                  <a:gd name="T8" fmla="*/ 234 w 241"/>
                  <a:gd name="T9" fmla="*/ 321 h 3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1"/>
                  <a:gd name="T16" fmla="*/ 0 h 321"/>
                  <a:gd name="T17" fmla="*/ 241 w 241"/>
                  <a:gd name="T18" fmla="*/ 321 h 3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1" h="321">
                    <a:moveTo>
                      <a:pt x="234" y="321"/>
                    </a:moveTo>
                    <a:lnTo>
                      <a:pt x="0" y="7"/>
                    </a:lnTo>
                    <a:lnTo>
                      <a:pt x="9" y="0"/>
                    </a:lnTo>
                    <a:lnTo>
                      <a:pt x="241" y="316"/>
                    </a:lnTo>
                    <a:lnTo>
                      <a:pt x="234" y="321"/>
                    </a:lnTo>
                    <a:close/>
                  </a:path>
                </a:pathLst>
              </a:custGeom>
              <a:solidFill>
                <a:srgbClr val="50505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" name="Oval 122"/>
              <p:cNvSpPr>
                <a:spLocks noChangeArrowheads="1"/>
              </p:cNvSpPr>
              <p:nvPr/>
            </p:nvSpPr>
            <p:spPr bwMode="auto">
              <a:xfrm>
                <a:off x="2786" y="1291"/>
                <a:ext cx="111" cy="111"/>
              </a:xfrm>
              <a:prstGeom prst="ellipse">
                <a:avLst/>
              </a:prstGeom>
              <a:gradFill>
                <a:gsLst>
                  <a:gs pos="0">
                    <a:srgbClr val="56C7CA"/>
                  </a:gs>
                  <a:gs pos="100000">
                    <a:srgbClr val="11817E"/>
                  </a:gs>
                </a:gsLst>
                <a:lin ang="7200000" scaled="0"/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38100" h="12700"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72447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16" name="Oval 123"/>
              <p:cNvSpPr>
                <a:spLocks noChangeArrowheads="1"/>
              </p:cNvSpPr>
              <p:nvPr/>
            </p:nvSpPr>
            <p:spPr bwMode="auto">
              <a:xfrm>
                <a:off x="2306" y="1591"/>
                <a:ext cx="111" cy="114"/>
              </a:xfrm>
              <a:prstGeom prst="ellipse">
                <a:avLst/>
              </a:prstGeom>
              <a:gradFill>
                <a:gsLst>
                  <a:gs pos="100000">
                    <a:srgbClr val="EC880E"/>
                  </a:gs>
                  <a:gs pos="0">
                    <a:srgbClr val="FFC000"/>
                  </a:gs>
                </a:gsLst>
                <a:lin ang="7200000" scaled="0"/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254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72447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17" name="Oval 124"/>
              <p:cNvSpPr>
                <a:spLocks noChangeArrowheads="1"/>
              </p:cNvSpPr>
              <p:nvPr/>
            </p:nvSpPr>
            <p:spPr bwMode="auto">
              <a:xfrm>
                <a:off x="2798" y="2137"/>
                <a:ext cx="111" cy="111"/>
              </a:xfrm>
              <a:prstGeom prst="ellipse">
                <a:avLst/>
              </a:prstGeom>
              <a:gradFill>
                <a:gsLst>
                  <a:gs pos="0">
                    <a:srgbClr val="56C7CA"/>
                  </a:gs>
                  <a:gs pos="100000">
                    <a:srgbClr val="11817E"/>
                  </a:gs>
                </a:gsLst>
                <a:lin ang="7200000" scaled="0"/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38100" h="12700"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72447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18" name="Oval 125"/>
              <p:cNvSpPr>
                <a:spLocks noChangeArrowheads="1"/>
              </p:cNvSpPr>
              <p:nvPr/>
            </p:nvSpPr>
            <p:spPr bwMode="auto">
              <a:xfrm>
                <a:off x="2798" y="1579"/>
                <a:ext cx="111" cy="111"/>
              </a:xfrm>
              <a:prstGeom prst="ellipse">
                <a:avLst/>
              </a:prstGeom>
              <a:gradFill>
                <a:gsLst>
                  <a:gs pos="100000">
                    <a:srgbClr val="0070C0"/>
                  </a:gs>
                  <a:gs pos="0">
                    <a:srgbClr val="00B0F0"/>
                  </a:gs>
                </a:gsLst>
                <a:lin ang="7200000" scaled="0"/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381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72447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19" name="Oval 126"/>
              <p:cNvSpPr>
                <a:spLocks noChangeArrowheads="1"/>
              </p:cNvSpPr>
              <p:nvPr/>
            </p:nvSpPr>
            <p:spPr bwMode="auto">
              <a:xfrm>
                <a:off x="2781" y="1761"/>
                <a:ext cx="144" cy="144"/>
              </a:xfrm>
              <a:prstGeom prst="ellipse">
                <a:avLst/>
              </a:prstGeom>
              <a:gradFill>
                <a:gsLst>
                  <a:gs pos="100000">
                    <a:srgbClr val="0070C0"/>
                  </a:gs>
                  <a:gs pos="0">
                    <a:srgbClr val="00B0F0"/>
                  </a:gs>
                </a:gsLst>
                <a:lin ang="7200000" scaled="0"/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381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72447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20" name="Oval 127"/>
              <p:cNvSpPr>
                <a:spLocks noChangeArrowheads="1"/>
              </p:cNvSpPr>
              <p:nvPr/>
            </p:nvSpPr>
            <p:spPr bwMode="auto">
              <a:xfrm>
                <a:off x="3341" y="1421"/>
                <a:ext cx="114" cy="111"/>
              </a:xfrm>
              <a:prstGeom prst="ellipse">
                <a:avLst/>
              </a:prstGeom>
              <a:gradFill>
                <a:gsLst>
                  <a:gs pos="100000">
                    <a:srgbClr val="EC880E"/>
                  </a:gs>
                  <a:gs pos="0">
                    <a:srgbClr val="FFC000"/>
                  </a:gs>
                </a:gsLst>
                <a:lin ang="7200000" scaled="0"/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254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72447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21" name="Oval 128"/>
              <p:cNvSpPr>
                <a:spLocks noChangeArrowheads="1"/>
              </p:cNvSpPr>
              <p:nvPr/>
            </p:nvSpPr>
            <p:spPr bwMode="auto">
              <a:xfrm>
                <a:off x="2524" y="835"/>
                <a:ext cx="111" cy="111"/>
              </a:xfrm>
              <a:prstGeom prst="ellipse">
                <a:avLst/>
              </a:prstGeom>
              <a:gradFill>
                <a:gsLst>
                  <a:gs pos="0">
                    <a:srgbClr val="56C7CA"/>
                  </a:gs>
                  <a:gs pos="100000">
                    <a:srgbClr val="11817E"/>
                  </a:gs>
                </a:gsLst>
                <a:lin ang="7200000" scaled="0"/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38100" h="12700"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72447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22" name="Oval 129"/>
              <p:cNvSpPr>
                <a:spLocks noChangeArrowheads="1"/>
              </p:cNvSpPr>
              <p:nvPr/>
            </p:nvSpPr>
            <p:spPr bwMode="auto">
              <a:xfrm>
                <a:off x="2521" y="1227"/>
                <a:ext cx="81" cy="81"/>
              </a:xfrm>
              <a:prstGeom prst="ellipse">
                <a:avLst/>
              </a:prstGeom>
              <a:gradFill>
                <a:gsLst>
                  <a:gs pos="100000">
                    <a:srgbClr val="0070C0"/>
                  </a:gs>
                  <a:gs pos="0">
                    <a:srgbClr val="00B0F0"/>
                  </a:gs>
                </a:gsLst>
                <a:lin ang="7200000" scaled="0"/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381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72447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23" name="Oval 130"/>
              <p:cNvSpPr>
                <a:spLocks noChangeArrowheads="1"/>
              </p:cNvSpPr>
              <p:nvPr/>
            </p:nvSpPr>
            <p:spPr bwMode="auto">
              <a:xfrm>
                <a:off x="2250" y="1249"/>
                <a:ext cx="80" cy="80"/>
              </a:xfrm>
              <a:prstGeom prst="ellipse">
                <a:avLst/>
              </a:prstGeom>
              <a:gradFill>
                <a:gsLst>
                  <a:gs pos="0">
                    <a:srgbClr val="F05F55"/>
                  </a:gs>
                  <a:gs pos="100000">
                    <a:srgbClr val="D7190F"/>
                  </a:gs>
                </a:gsLst>
                <a:lin ang="5400000" scaled="0"/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254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72447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24" name="Oval 131"/>
              <p:cNvSpPr>
                <a:spLocks noChangeArrowheads="1"/>
              </p:cNvSpPr>
              <p:nvPr/>
            </p:nvSpPr>
            <p:spPr bwMode="auto">
              <a:xfrm>
                <a:off x="2351" y="1001"/>
                <a:ext cx="81" cy="80"/>
              </a:xfrm>
              <a:prstGeom prst="ellipse">
                <a:avLst/>
              </a:prstGeom>
              <a:gradFill>
                <a:gsLst>
                  <a:gs pos="0">
                    <a:srgbClr val="76B531"/>
                  </a:gs>
                  <a:gs pos="100000">
                    <a:srgbClr val="5B960C"/>
                  </a:gs>
                </a:gsLst>
                <a:lin ang="9000000" scaled="0"/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254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72447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25" name="Oval 132"/>
              <p:cNvSpPr>
                <a:spLocks noChangeArrowheads="1"/>
              </p:cNvSpPr>
              <p:nvPr/>
            </p:nvSpPr>
            <p:spPr bwMode="auto">
              <a:xfrm>
                <a:off x="2942" y="1069"/>
                <a:ext cx="80" cy="80"/>
              </a:xfrm>
              <a:prstGeom prst="ellipse">
                <a:avLst/>
              </a:prstGeom>
              <a:gradFill>
                <a:gsLst>
                  <a:gs pos="100000">
                    <a:srgbClr val="0070C0"/>
                  </a:gs>
                  <a:gs pos="0">
                    <a:srgbClr val="00B0F0"/>
                  </a:gs>
                </a:gsLst>
                <a:lin ang="7200000" scaled="0"/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381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72447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26" name="Oval 133"/>
              <p:cNvSpPr>
                <a:spLocks noChangeArrowheads="1"/>
              </p:cNvSpPr>
              <p:nvPr/>
            </p:nvSpPr>
            <p:spPr bwMode="auto">
              <a:xfrm>
                <a:off x="3346" y="1109"/>
                <a:ext cx="80" cy="81"/>
              </a:xfrm>
              <a:prstGeom prst="ellipse">
                <a:avLst/>
              </a:prstGeom>
              <a:gradFill>
                <a:gsLst>
                  <a:gs pos="0">
                    <a:srgbClr val="56C7CA"/>
                  </a:gs>
                  <a:gs pos="100000">
                    <a:srgbClr val="11817E"/>
                  </a:gs>
                </a:gsLst>
                <a:lin ang="7200000" scaled="0"/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38100" h="12700"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72447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27" name="Oval 134"/>
              <p:cNvSpPr>
                <a:spLocks noChangeArrowheads="1"/>
              </p:cNvSpPr>
              <p:nvPr/>
            </p:nvSpPr>
            <p:spPr bwMode="auto">
              <a:xfrm>
                <a:off x="3110" y="1558"/>
                <a:ext cx="80" cy="80"/>
              </a:xfrm>
              <a:prstGeom prst="ellipse">
                <a:avLst/>
              </a:prstGeom>
              <a:gradFill>
                <a:gsLst>
                  <a:gs pos="100000">
                    <a:srgbClr val="0070C0"/>
                  </a:gs>
                  <a:gs pos="0">
                    <a:srgbClr val="00B0F0"/>
                  </a:gs>
                </a:gsLst>
                <a:lin ang="7200000" scaled="0"/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381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72447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28" name="Oval 135"/>
              <p:cNvSpPr>
                <a:spLocks noChangeArrowheads="1"/>
              </p:cNvSpPr>
              <p:nvPr/>
            </p:nvSpPr>
            <p:spPr bwMode="auto">
              <a:xfrm>
                <a:off x="3204" y="1225"/>
                <a:ext cx="78" cy="78"/>
              </a:xfrm>
              <a:prstGeom prst="ellipse">
                <a:avLst/>
              </a:prstGeom>
              <a:gradFill>
                <a:gsLst>
                  <a:gs pos="100000">
                    <a:srgbClr val="0070C0"/>
                  </a:gs>
                  <a:gs pos="0">
                    <a:srgbClr val="00B0F0"/>
                  </a:gs>
                </a:gsLst>
                <a:lin ang="7200000" scaled="0"/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381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72447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29" name="Oval 136"/>
              <p:cNvSpPr>
                <a:spLocks noChangeArrowheads="1"/>
              </p:cNvSpPr>
              <p:nvPr/>
            </p:nvSpPr>
            <p:spPr bwMode="auto">
              <a:xfrm>
                <a:off x="2491" y="1962"/>
                <a:ext cx="80" cy="80"/>
              </a:xfrm>
              <a:prstGeom prst="ellipse">
                <a:avLst/>
              </a:prstGeom>
              <a:gradFill>
                <a:gsLst>
                  <a:gs pos="0">
                    <a:srgbClr val="56C7CA"/>
                  </a:gs>
                  <a:gs pos="100000">
                    <a:srgbClr val="11817E"/>
                  </a:gs>
                </a:gsLst>
                <a:lin ang="7200000" scaled="0"/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38100" h="12700"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72447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30" name="Oval 137"/>
              <p:cNvSpPr>
                <a:spLocks noChangeArrowheads="1"/>
              </p:cNvSpPr>
              <p:nvPr/>
            </p:nvSpPr>
            <p:spPr bwMode="auto">
              <a:xfrm>
                <a:off x="3136" y="1901"/>
                <a:ext cx="80" cy="80"/>
              </a:xfrm>
              <a:prstGeom prst="ellipse">
                <a:avLst/>
              </a:prstGeom>
              <a:gradFill>
                <a:gsLst>
                  <a:gs pos="100000">
                    <a:srgbClr val="0070C0"/>
                  </a:gs>
                  <a:gs pos="0">
                    <a:srgbClr val="00B0F0"/>
                  </a:gs>
                </a:gsLst>
                <a:lin ang="7200000" scaled="0"/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381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72447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31" name="Oval 138"/>
              <p:cNvSpPr>
                <a:spLocks noChangeArrowheads="1"/>
              </p:cNvSpPr>
              <p:nvPr/>
            </p:nvSpPr>
            <p:spPr bwMode="auto">
              <a:xfrm>
                <a:off x="2746" y="1102"/>
                <a:ext cx="57" cy="59"/>
              </a:xfrm>
              <a:prstGeom prst="ellipse">
                <a:avLst/>
              </a:prstGeom>
              <a:gradFill>
                <a:gsLst>
                  <a:gs pos="100000">
                    <a:srgbClr val="0070C0"/>
                  </a:gs>
                  <a:gs pos="0">
                    <a:srgbClr val="00B0F0"/>
                  </a:gs>
                </a:gsLst>
                <a:lin ang="7200000" scaled="0"/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381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72447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32" name="Oval 139"/>
              <p:cNvSpPr>
                <a:spLocks noChangeArrowheads="1"/>
              </p:cNvSpPr>
              <p:nvPr/>
            </p:nvSpPr>
            <p:spPr bwMode="auto">
              <a:xfrm>
                <a:off x="2422" y="1395"/>
                <a:ext cx="57" cy="59"/>
              </a:xfrm>
              <a:prstGeom prst="ellipse">
                <a:avLst/>
              </a:prstGeom>
              <a:gradFill>
                <a:gsLst>
                  <a:gs pos="0">
                    <a:srgbClr val="76B531"/>
                  </a:gs>
                  <a:gs pos="100000">
                    <a:srgbClr val="5B960C"/>
                  </a:gs>
                </a:gsLst>
                <a:lin ang="9000000" scaled="0"/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254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72447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33" name="Oval 140"/>
              <p:cNvSpPr>
                <a:spLocks noChangeArrowheads="1"/>
              </p:cNvSpPr>
              <p:nvPr/>
            </p:nvSpPr>
            <p:spPr bwMode="auto">
              <a:xfrm>
                <a:off x="2573" y="1357"/>
                <a:ext cx="57" cy="59"/>
              </a:xfrm>
              <a:prstGeom prst="ellipse">
                <a:avLst/>
              </a:prstGeom>
              <a:gradFill>
                <a:gsLst>
                  <a:gs pos="100000">
                    <a:srgbClr val="EC880E"/>
                  </a:gs>
                  <a:gs pos="0">
                    <a:srgbClr val="FFC000"/>
                  </a:gs>
                </a:gsLst>
                <a:lin ang="7200000" scaled="0"/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254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72447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34" name="Oval 141"/>
              <p:cNvSpPr>
                <a:spLocks noChangeArrowheads="1"/>
              </p:cNvSpPr>
              <p:nvPr/>
            </p:nvSpPr>
            <p:spPr bwMode="auto">
              <a:xfrm>
                <a:off x="3065" y="1362"/>
                <a:ext cx="59" cy="57"/>
              </a:xfrm>
              <a:prstGeom prst="ellipse">
                <a:avLst/>
              </a:prstGeom>
              <a:gradFill>
                <a:gsLst>
                  <a:gs pos="0">
                    <a:srgbClr val="76B531"/>
                  </a:gs>
                  <a:gs pos="100000">
                    <a:srgbClr val="5B960C"/>
                  </a:gs>
                </a:gsLst>
                <a:lin ang="9000000" scaled="0"/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254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72447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35" name="Oval 142"/>
              <p:cNvSpPr>
                <a:spLocks noChangeArrowheads="1"/>
              </p:cNvSpPr>
              <p:nvPr/>
            </p:nvSpPr>
            <p:spPr bwMode="auto">
              <a:xfrm>
                <a:off x="2968" y="1610"/>
                <a:ext cx="57" cy="57"/>
              </a:xfrm>
              <a:prstGeom prst="ellipse">
                <a:avLst/>
              </a:prstGeom>
              <a:gradFill>
                <a:gsLst>
                  <a:gs pos="0">
                    <a:srgbClr val="F05F55"/>
                  </a:gs>
                  <a:gs pos="100000">
                    <a:srgbClr val="D7190F"/>
                  </a:gs>
                </a:gsLst>
                <a:lin ang="5400000" scaled="0"/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254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72447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36" name="Oval 143"/>
              <p:cNvSpPr>
                <a:spLocks noChangeArrowheads="1"/>
              </p:cNvSpPr>
              <p:nvPr/>
            </p:nvSpPr>
            <p:spPr bwMode="auto">
              <a:xfrm>
                <a:off x="2873" y="790"/>
                <a:ext cx="57" cy="59"/>
              </a:xfrm>
              <a:prstGeom prst="ellipse">
                <a:avLst/>
              </a:prstGeom>
              <a:gradFill>
                <a:gsLst>
                  <a:gs pos="100000">
                    <a:srgbClr val="EC880E"/>
                  </a:gs>
                  <a:gs pos="0">
                    <a:srgbClr val="FFC000"/>
                  </a:gs>
                </a:gsLst>
                <a:lin ang="7200000" scaled="0"/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254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72447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37" name="Oval 144"/>
              <p:cNvSpPr>
                <a:spLocks noChangeArrowheads="1"/>
              </p:cNvSpPr>
              <p:nvPr/>
            </p:nvSpPr>
            <p:spPr bwMode="auto">
              <a:xfrm>
                <a:off x="3178" y="923"/>
                <a:ext cx="57" cy="56"/>
              </a:xfrm>
              <a:prstGeom prst="ellipse">
                <a:avLst/>
              </a:prstGeom>
              <a:gradFill>
                <a:gsLst>
                  <a:gs pos="0">
                    <a:srgbClr val="76B531"/>
                  </a:gs>
                  <a:gs pos="100000">
                    <a:srgbClr val="5B960C"/>
                  </a:gs>
                </a:gsLst>
                <a:lin ang="9000000" scaled="0"/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254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72447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38" name="Oval 145"/>
              <p:cNvSpPr>
                <a:spLocks noChangeArrowheads="1"/>
              </p:cNvSpPr>
              <p:nvPr/>
            </p:nvSpPr>
            <p:spPr bwMode="auto">
              <a:xfrm>
                <a:off x="3254" y="1707"/>
                <a:ext cx="57" cy="59"/>
              </a:xfrm>
              <a:prstGeom prst="ellipse">
                <a:avLst/>
              </a:prstGeom>
              <a:gradFill>
                <a:gsLst>
                  <a:gs pos="0">
                    <a:srgbClr val="F05F55"/>
                  </a:gs>
                  <a:gs pos="100000">
                    <a:srgbClr val="D7190F"/>
                  </a:gs>
                </a:gsLst>
                <a:lin ang="5400000" scaled="0"/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254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72447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39" name="Oval 146"/>
              <p:cNvSpPr>
                <a:spLocks noChangeArrowheads="1"/>
              </p:cNvSpPr>
              <p:nvPr/>
            </p:nvSpPr>
            <p:spPr bwMode="auto">
              <a:xfrm>
                <a:off x="3119" y="2139"/>
                <a:ext cx="57" cy="59"/>
              </a:xfrm>
              <a:prstGeom prst="ellipse">
                <a:avLst/>
              </a:prstGeom>
              <a:gradFill>
                <a:gsLst>
                  <a:gs pos="0">
                    <a:srgbClr val="76B531"/>
                  </a:gs>
                  <a:gs pos="100000">
                    <a:srgbClr val="5B960C"/>
                  </a:gs>
                </a:gsLst>
                <a:lin ang="9000000" scaled="0"/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254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72447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40" name="Oval 147"/>
              <p:cNvSpPr>
                <a:spLocks noChangeArrowheads="1"/>
              </p:cNvSpPr>
              <p:nvPr/>
            </p:nvSpPr>
            <p:spPr bwMode="auto">
              <a:xfrm>
                <a:off x="2994" y="2170"/>
                <a:ext cx="57" cy="59"/>
              </a:xfrm>
              <a:prstGeom prst="ellipse">
                <a:avLst/>
              </a:prstGeom>
              <a:gradFill>
                <a:gsLst>
                  <a:gs pos="0">
                    <a:srgbClr val="76B531"/>
                  </a:gs>
                  <a:gs pos="100000">
                    <a:srgbClr val="5B960C"/>
                  </a:gs>
                </a:gsLst>
                <a:lin ang="9000000" scaled="0"/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254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72447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41" name="Oval 148"/>
              <p:cNvSpPr>
                <a:spLocks noChangeArrowheads="1"/>
              </p:cNvSpPr>
              <p:nvPr/>
            </p:nvSpPr>
            <p:spPr bwMode="auto">
              <a:xfrm>
                <a:off x="2557" y="2172"/>
                <a:ext cx="56" cy="59"/>
              </a:xfrm>
              <a:prstGeom prst="ellipse">
                <a:avLst/>
              </a:prstGeom>
              <a:gradFill>
                <a:gsLst>
                  <a:gs pos="0">
                    <a:srgbClr val="F05F55"/>
                  </a:gs>
                  <a:gs pos="100000">
                    <a:srgbClr val="D7190F"/>
                  </a:gs>
                </a:gsLst>
                <a:lin ang="5400000" scaled="0"/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254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72447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42" name="Oval 149"/>
              <p:cNvSpPr>
                <a:spLocks noChangeArrowheads="1"/>
              </p:cNvSpPr>
              <p:nvPr/>
            </p:nvSpPr>
            <p:spPr bwMode="auto">
              <a:xfrm>
                <a:off x="2618" y="1735"/>
                <a:ext cx="81" cy="81"/>
              </a:xfrm>
              <a:prstGeom prst="ellipse">
                <a:avLst/>
              </a:prstGeom>
              <a:gradFill>
                <a:gsLst>
                  <a:gs pos="100000">
                    <a:srgbClr val="EC880E"/>
                  </a:gs>
                  <a:gs pos="0">
                    <a:srgbClr val="FFC000"/>
                  </a:gs>
                </a:gsLst>
                <a:lin ang="7200000" scaled="0"/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254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72447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43" name="Oval 150"/>
              <p:cNvSpPr>
                <a:spLocks noChangeArrowheads="1"/>
              </p:cNvSpPr>
              <p:nvPr/>
            </p:nvSpPr>
            <p:spPr bwMode="auto">
              <a:xfrm>
                <a:off x="2989" y="1809"/>
                <a:ext cx="81" cy="80"/>
              </a:xfrm>
              <a:prstGeom prst="ellipse">
                <a:avLst/>
              </a:prstGeom>
              <a:gradFill>
                <a:gsLst>
                  <a:gs pos="0">
                    <a:srgbClr val="76B531"/>
                  </a:gs>
                  <a:gs pos="100000">
                    <a:srgbClr val="5B960C"/>
                  </a:gs>
                </a:gsLst>
                <a:lin ang="9000000" scaled="0"/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254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72447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44" name="Oval 151"/>
              <p:cNvSpPr>
                <a:spLocks noChangeArrowheads="1"/>
              </p:cNvSpPr>
              <p:nvPr/>
            </p:nvSpPr>
            <p:spPr bwMode="auto">
              <a:xfrm>
                <a:off x="2994" y="2009"/>
                <a:ext cx="80" cy="81"/>
              </a:xfrm>
              <a:prstGeom prst="ellipse">
                <a:avLst/>
              </a:prstGeom>
              <a:gradFill>
                <a:gsLst>
                  <a:gs pos="0">
                    <a:srgbClr val="76B531"/>
                  </a:gs>
                  <a:gs pos="100000">
                    <a:srgbClr val="5B960C"/>
                  </a:gs>
                </a:gsLst>
                <a:lin ang="9000000" scaled="0"/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254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72447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45" name="Oval 152"/>
              <p:cNvSpPr>
                <a:spLocks noChangeArrowheads="1"/>
              </p:cNvSpPr>
              <p:nvPr/>
            </p:nvSpPr>
            <p:spPr bwMode="auto">
              <a:xfrm>
                <a:off x="2694" y="1991"/>
                <a:ext cx="80" cy="80"/>
              </a:xfrm>
              <a:prstGeom prst="ellipse">
                <a:avLst/>
              </a:prstGeom>
              <a:gradFill>
                <a:gsLst>
                  <a:gs pos="100000">
                    <a:srgbClr val="0070C0"/>
                  </a:gs>
                  <a:gs pos="0">
                    <a:srgbClr val="00B0F0"/>
                  </a:gs>
                </a:gsLst>
                <a:lin ang="7200000" scaled="0"/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381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72447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46" name="Oval 153"/>
              <p:cNvSpPr>
                <a:spLocks noChangeArrowheads="1"/>
              </p:cNvSpPr>
              <p:nvPr/>
            </p:nvSpPr>
            <p:spPr bwMode="auto">
              <a:xfrm>
                <a:off x="2583" y="1483"/>
                <a:ext cx="80" cy="80"/>
              </a:xfrm>
              <a:prstGeom prst="ellipse">
                <a:avLst/>
              </a:prstGeom>
              <a:gradFill>
                <a:gsLst>
                  <a:gs pos="0">
                    <a:srgbClr val="56C7CA"/>
                  </a:gs>
                  <a:gs pos="100000">
                    <a:srgbClr val="11817E"/>
                  </a:gs>
                </a:gsLst>
                <a:lin ang="7200000" scaled="0"/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38100" h="12700"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72447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4832" name="Freeform 154"/>
              <p:cNvSpPr>
                <a:spLocks/>
              </p:cNvSpPr>
              <p:nvPr/>
            </p:nvSpPr>
            <p:spPr bwMode="auto">
              <a:xfrm>
                <a:off x="2810" y="1787"/>
                <a:ext cx="87" cy="90"/>
              </a:xfrm>
              <a:custGeom>
                <a:avLst/>
                <a:gdLst>
                  <a:gd name="T0" fmla="*/ 99 w 37"/>
                  <a:gd name="T1" fmla="*/ 213 h 38"/>
                  <a:gd name="T2" fmla="*/ 78 w 37"/>
                  <a:gd name="T3" fmla="*/ 185 h 38"/>
                  <a:gd name="T4" fmla="*/ 78 w 37"/>
                  <a:gd name="T5" fmla="*/ 128 h 38"/>
                  <a:gd name="T6" fmla="*/ 21 w 37"/>
                  <a:gd name="T7" fmla="*/ 128 h 38"/>
                  <a:gd name="T8" fmla="*/ 0 w 37"/>
                  <a:gd name="T9" fmla="*/ 107 h 38"/>
                  <a:gd name="T10" fmla="*/ 21 w 37"/>
                  <a:gd name="T11" fmla="*/ 85 h 38"/>
                  <a:gd name="T12" fmla="*/ 78 w 37"/>
                  <a:gd name="T13" fmla="*/ 85 h 38"/>
                  <a:gd name="T14" fmla="*/ 78 w 37"/>
                  <a:gd name="T15" fmla="*/ 21 h 38"/>
                  <a:gd name="T16" fmla="*/ 99 w 37"/>
                  <a:gd name="T17" fmla="*/ 0 h 38"/>
                  <a:gd name="T18" fmla="*/ 127 w 37"/>
                  <a:gd name="T19" fmla="*/ 21 h 38"/>
                  <a:gd name="T20" fmla="*/ 127 w 37"/>
                  <a:gd name="T21" fmla="*/ 85 h 38"/>
                  <a:gd name="T22" fmla="*/ 183 w 37"/>
                  <a:gd name="T23" fmla="*/ 85 h 38"/>
                  <a:gd name="T24" fmla="*/ 205 w 37"/>
                  <a:gd name="T25" fmla="*/ 107 h 38"/>
                  <a:gd name="T26" fmla="*/ 183 w 37"/>
                  <a:gd name="T27" fmla="*/ 128 h 38"/>
                  <a:gd name="T28" fmla="*/ 127 w 37"/>
                  <a:gd name="T29" fmla="*/ 128 h 38"/>
                  <a:gd name="T30" fmla="*/ 127 w 37"/>
                  <a:gd name="T31" fmla="*/ 185 h 38"/>
                  <a:gd name="T32" fmla="*/ 99 w 37"/>
                  <a:gd name="T33" fmla="*/ 213 h 3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37"/>
                  <a:gd name="T52" fmla="*/ 0 h 38"/>
                  <a:gd name="T53" fmla="*/ 37 w 37"/>
                  <a:gd name="T54" fmla="*/ 38 h 38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37" h="38">
                    <a:moveTo>
                      <a:pt x="18" y="38"/>
                    </a:moveTo>
                    <a:cubicBezTo>
                      <a:pt x="16" y="38"/>
                      <a:pt x="14" y="36"/>
                      <a:pt x="14" y="3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2" y="23"/>
                      <a:pt x="0" y="21"/>
                      <a:pt x="0" y="19"/>
                    </a:cubicBezTo>
                    <a:cubicBezTo>
                      <a:pt x="0" y="17"/>
                      <a:pt x="2" y="15"/>
                      <a:pt x="4" y="15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2"/>
                      <a:pt x="16" y="0"/>
                      <a:pt x="18" y="0"/>
                    </a:cubicBezTo>
                    <a:cubicBezTo>
                      <a:pt x="21" y="0"/>
                      <a:pt x="23" y="2"/>
                      <a:pt x="23" y="4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5" y="15"/>
                      <a:pt x="37" y="17"/>
                      <a:pt x="37" y="19"/>
                    </a:cubicBezTo>
                    <a:cubicBezTo>
                      <a:pt x="37" y="21"/>
                      <a:pt x="35" y="23"/>
                      <a:pt x="33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3" y="36"/>
                      <a:pt x="21" y="38"/>
                      <a:pt x="18" y="3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31" name="组合 424"/>
          <p:cNvGrpSpPr>
            <a:grpSpLocks/>
          </p:cNvGrpSpPr>
          <p:nvPr/>
        </p:nvGrpSpPr>
        <p:grpSpPr bwMode="auto">
          <a:xfrm>
            <a:off x="842963" y="1804988"/>
            <a:ext cx="1527175" cy="717550"/>
            <a:chOff x="4625118" y="3512528"/>
            <a:chExt cx="1917916" cy="900002"/>
          </a:xfrm>
        </p:grpSpPr>
        <p:sp>
          <p:nvSpPr>
            <p:cNvPr id="373" name="矩形 372"/>
            <p:cNvSpPr>
              <a:spLocks noChangeArrowheads="1"/>
            </p:cNvSpPr>
            <p:nvPr/>
          </p:nvSpPr>
          <p:spPr bwMode="auto">
            <a:xfrm rot="5400000" flipV="1">
              <a:off x="5346401" y="3215897"/>
              <a:ext cx="900002" cy="1493264"/>
            </a:xfrm>
            <a:prstGeom prst="rect">
              <a:avLst/>
            </a:prstGeom>
            <a:solidFill>
              <a:srgbClr val="F2F2F2"/>
            </a:solidFill>
            <a:ln w="12700" algn="ctr">
              <a:solidFill>
                <a:schemeClr val="accent2"/>
              </a:solidFill>
              <a:miter lim="800000"/>
              <a:headEnd/>
              <a:tailEnd/>
            </a:ln>
            <a:effectLst>
              <a:outerShdw dist="114300" dir="3600004" algn="bl" rotWithShape="0">
                <a:srgbClr val="000000">
                  <a:alpha val="39999"/>
                </a:srgbClr>
              </a:outerShdw>
            </a:effectLst>
          </p:spPr>
          <p:txBody>
            <a:bodyPr vert="eaVert" anchor="ctr"/>
            <a:lstStyle/>
            <a:p>
              <a:pPr algn="ctr" defTabSz="72447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74" name="矩形 373"/>
            <p:cNvSpPr>
              <a:spLocks noChangeArrowheads="1"/>
            </p:cNvSpPr>
            <p:nvPr/>
          </p:nvSpPr>
          <p:spPr bwMode="auto">
            <a:xfrm rot="5400000" flipV="1">
              <a:off x="4712412" y="3849886"/>
              <a:ext cx="900002" cy="225286"/>
            </a:xfrm>
            <a:prstGeom prst="rect">
              <a:avLst/>
            </a:prstGeom>
            <a:solidFill>
              <a:schemeClr val="accent2"/>
            </a:solidFill>
            <a:ln w="12700" algn="ctr">
              <a:noFill/>
              <a:miter lim="800000"/>
              <a:headEnd/>
              <a:tailEnd/>
            </a:ln>
          </p:spPr>
          <p:txBody>
            <a:bodyPr vert="eaVert" anchor="ctr"/>
            <a:lstStyle/>
            <a:p>
              <a:pPr algn="ctr" defTabSz="72447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grpSp>
          <p:nvGrpSpPr>
            <p:cNvPr id="33" name="组合 374"/>
            <p:cNvGrpSpPr>
              <a:grpSpLocks noChangeAspect="1"/>
            </p:cNvGrpSpPr>
            <p:nvPr/>
          </p:nvGrpSpPr>
          <p:grpSpPr bwMode="auto">
            <a:xfrm rot="5400000" flipV="1">
              <a:off x="4670938" y="3692528"/>
              <a:ext cx="448359" cy="540000"/>
              <a:chOff x="8762688" y="1983456"/>
              <a:chExt cx="873125" cy="1051581"/>
            </a:xfrm>
          </p:grpSpPr>
          <p:sp>
            <p:nvSpPr>
              <p:cNvPr id="376" name="Freeform 375"/>
              <p:cNvSpPr>
                <a:spLocks/>
              </p:cNvSpPr>
              <p:nvPr/>
            </p:nvSpPr>
            <p:spPr bwMode="auto">
              <a:xfrm>
                <a:off x="8761089" y="2534762"/>
                <a:ext cx="876322" cy="500832"/>
              </a:xfrm>
              <a:custGeom>
                <a:avLst/>
                <a:gdLst>
                  <a:gd name="T0" fmla="*/ 0 w 230"/>
                  <a:gd name="T1" fmla="*/ 2 h 131"/>
                  <a:gd name="T2" fmla="*/ 1 w 230"/>
                  <a:gd name="T3" fmla="*/ 131 h 131"/>
                  <a:gd name="T4" fmla="*/ 66 w 230"/>
                  <a:gd name="T5" fmla="*/ 131 h 131"/>
                  <a:gd name="T6" fmla="*/ 66 w 230"/>
                  <a:gd name="T7" fmla="*/ 130 h 131"/>
                  <a:gd name="T8" fmla="*/ 64 w 230"/>
                  <a:gd name="T9" fmla="*/ 112 h 131"/>
                  <a:gd name="T10" fmla="*/ 80 w 230"/>
                  <a:gd name="T11" fmla="*/ 121 h 131"/>
                  <a:gd name="T12" fmla="*/ 84 w 230"/>
                  <a:gd name="T13" fmla="*/ 130 h 131"/>
                  <a:gd name="T14" fmla="*/ 151 w 230"/>
                  <a:gd name="T15" fmla="*/ 130 h 131"/>
                  <a:gd name="T16" fmla="*/ 154 w 230"/>
                  <a:gd name="T17" fmla="*/ 123 h 131"/>
                  <a:gd name="T18" fmla="*/ 170 w 230"/>
                  <a:gd name="T19" fmla="*/ 114 h 131"/>
                  <a:gd name="T20" fmla="*/ 169 w 230"/>
                  <a:gd name="T21" fmla="*/ 130 h 131"/>
                  <a:gd name="T22" fmla="*/ 230 w 230"/>
                  <a:gd name="T23" fmla="*/ 129 h 131"/>
                  <a:gd name="T24" fmla="*/ 229 w 230"/>
                  <a:gd name="T25" fmla="*/ 0 h 131"/>
                  <a:gd name="T26" fmla="*/ 0 w 230"/>
                  <a:gd name="T27" fmla="*/ 2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0" h="131">
                    <a:moveTo>
                      <a:pt x="0" y="2"/>
                    </a:moveTo>
                    <a:cubicBezTo>
                      <a:pt x="1" y="131"/>
                      <a:pt x="1" y="131"/>
                      <a:pt x="1" y="131"/>
                    </a:cubicBezTo>
                    <a:cubicBezTo>
                      <a:pt x="66" y="131"/>
                      <a:pt x="66" y="131"/>
                      <a:pt x="66" y="131"/>
                    </a:cubicBezTo>
                    <a:cubicBezTo>
                      <a:pt x="66" y="130"/>
                      <a:pt x="66" y="130"/>
                      <a:pt x="66" y="130"/>
                    </a:cubicBezTo>
                    <a:cubicBezTo>
                      <a:pt x="61" y="122"/>
                      <a:pt x="60" y="114"/>
                      <a:pt x="64" y="112"/>
                    </a:cubicBezTo>
                    <a:cubicBezTo>
                      <a:pt x="68" y="109"/>
                      <a:pt x="75" y="113"/>
                      <a:pt x="80" y="121"/>
                    </a:cubicBezTo>
                    <a:cubicBezTo>
                      <a:pt x="82" y="124"/>
                      <a:pt x="83" y="127"/>
                      <a:pt x="84" y="130"/>
                    </a:cubicBezTo>
                    <a:cubicBezTo>
                      <a:pt x="151" y="130"/>
                      <a:pt x="151" y="130"/>
                      <a:pt x="151" y="130"/>
                    </a:cubicBezTo>
                    <a:cubicBezTo>
                      <a:pt x="151" y="128"/>
                      <a:pt x="152" y="125"/>
                      <a:pt x="154" y="123"/>
                    </a:cubicBezTo>
                    <a:cubicBezTo>
                      <a:pt x="159" y="115"/>
                      <a:pt x="166" y="111"/>
                      <a:pt x="170" y="114"/>
                    </a:cubicBezTo>
                    <a:cubicBezTo>
                      <a:pt x="173" y="116"/>
                      <a:pt x="173" y="123"/>
                      <a:pt x="169" y="130"/>
                    </a:cubicBezTo>
                    <a:cubicBezTo>
                      <a:pt x="230" y="129"/>
                      <a:pt x="230" y="129"/>
                      <a:pt x="230" y="129"/>
                    </a:cubicBezTo>
                    <a:cubicBezTo>
                      <a:pt x="229" y="0"/>
                      <a:pt x="229" y="0"/>
                      <a:pt x="229" y="0"/>
                    </a:cubicBezTo>
                    <a:lnTo>
                      <a:pt x="0" y="2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6000">
                    <a:schemeClr val="tx1"/>
                  </a:gs>
                </a:gsLst>
                <a:lin ang="16200000" scaled="1"/>
                <a:tileRect/>
              </a:gradFill>
              <a:ln>
                <a:noFill/>
              </a:ln>
            </p:spPr>
            <p:txBody>
              <a:bodyPr/>
              <a:lstStyle/>
              <a:p>
                <a:pPr defTabSz="72447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77" name="Freeform 371"/>
              <p:cNvSpPr>
                <a:spLocks/>
              </p:cNvSpPr>
              <p:nvPr/>
            </p:nvSpPr>
            <p:spPr bwMode="auto">
              <a:xfrm>
                <a:off x="8993741" y="1991222"/>
                <a:ext cx="414897" cy="986136"/>
              </a:xfrm>
              <a:custGeom>
                <a:avLst/>
                <a:gdLst>
                  <a:gd name="T0" fmla="*/ 79 w 109"/>
                  <a:gd name="T1" fmla="*/ 54 h 261"/>
                  <a:gd name="T2" fmla="*/ 73 w 109"/>
                  <a:gd name="T3" fmla="*/ 59 h 261"/>
                  <a:gd name="T4" fmla="*/ 98 w 109"/>
                  <a:gd name="T5" fmla="*/ 246 h 261"/>
                  <a:gd name="T6" fmla="*/ 101 w 109"/>
                  <a:gd name="T7" fmla="*/ 260 h 261"/>
                  <a:gd name="T8" fmla="*/ 109 w 109"/>
                  <a:gd name="T9" fmla="*/ 258 h 261"/>
                  <a:gd name="T10" fmla="*/ 105 w 109"/>
                  <a:gd name="T11" fmla="*/ 244 h 261"/>
                  <a:gd name="T12" fmla="*/ 79 w 109"/>
                  <a:gd name="T13" fmla="*/ 129 h 261"/>
                  <a:gd name="T14" fmla="*/ 78 w 109"/>
                  <a:gd name="T15" fmla="*/ 64 h 261"/>
                  <a:gd name="T16" fmla="*/ 84 w 109"/>
                  <a:gd name="T17" fmla="*/ 60 h 261"/>
                  <a:gd name="T18" fmla="*/ 103 w 109"/>
                  <a:gd name="T19" fmla="*/ 31 h 261"/>
                  <a:gd name="T20" fmla="*/ 78 w 109"/>
                  <a:gd name="T21" fmla="*/ 5 h 261"/>
                  <a:gd name="T22" fmla="*/ 78 w 109"/>
                  <a:gd name="T23" fmla="*/ 5 h 261"/>
                  <a:gd name="T24" fmla="*/ 55 w 109"/>
                  <a:gd name="T25" fmla="*/ 1 h 261"/>
                  <a:gd name="T26" fmla="*/ 55 w 109"/>
                  <a:gd name="T27" fmla="*/ 0 h 261"/>
                  <a:gd name="T28" fmla="*/ 52 w 109"/>
                  <a:gd name="T29" fmla="*/ 0 h 261"/>
                  <a:gd name="T30" fmla="*/ 49 w 109"/>
                  <a:gd name="T31" fmla="*/ 1 h 261"/>
                  <a:gd name="T32" fmla="*/ 49 w 109"/>
                  <a:gd name="T33" fmla="*/ 1 h 261"/>
                  <a:gd name="T34" fmla="*/ 27 w 109"/>
                  <a:gd name="T35" fmla="*/ 6 h 261"/>
                  <a:gd name="T36" fmla="*/ 26 w 109"/>
                  <a:gd name="T37" fmla="*/ 6 h 261"/>
                  <a:gd name="T38" fmla="*/ 2 w 109"/>
                  <a:gd name="T39" fmla="*/ 31 h 261"/>
                  <a:gd name="T40" fmla="*/ 21 w 109"/>
                  <a:gd name="T41" fmla="*/ 60 h 261"/>
                  <a:gd name="T42" fmla="*/ 27 w 109"/>
                  <a:gd name="T43" fmla="*/ 65 h 261"/>
                  <a:gd name="T44" fmla="*/ 27 w 109"/>
                  <a:gd name="T45" fmla="*/ 129 h 261"/>
                  <a:gd name="T46" fmla="*/ 3 w 109"/>
                  <a:gd name="T47" fmla="*/ 245 h 261"/>
                  <a:gd name="T48" fmla="*/ 0 w 109"/>
                  <a:gd name="T49" fmla="*/ 258 h 261"/>
                  <a:gd name="T50" fmla="*/ 7 w 109"/>
                  <a:gd name="T51" fmla="*/ 261 h 261"/>
                  <a:gd name="T52" fmla="*/ 10 w 109"/>
                  <a:gd name="T53" fmla="*/ 246 h 261"/>
                  <a:gd name="T54" fmla="*/ 32 w 109"/>
                  <a:gd name="T55" fmla="*/ 59 h 261"/>
                  <a:gd name="T56" fmla="*/ 26 w 109"/>
                  <a:gd name="T57" fmla="*/ 54 h 261"/>
                  <a:gd name="T58" fmla="*/ 9 w 109"/>
                  <a:gd name="T59" fmla="*/ 32 h 261"/>
                  <a:gd name="T60" fmla="*/ 30 w 109"/>
                  <a:gd name="T61" fmla="*/ 12 h 261"/>
                  <a:gd name="T62" fmla="*/ 51 w 109"/>
                  <a:gd name="T63" fmla="*/ 8 h 261"/>
                  <a:gd name="T64" fmla="*/ 54 w 109"/>
                  <a:gd name="T65" fmla="*/ 8 h 261"/>
                  <a:gd name="T66" fmla="*/ 75 w 109"/>
                  <a:gd name="T67" fmla="*/ 12 h 261"/>
                  <a:gd name="T68" fmla="*/ 96 w 109"/>
                  <a:gd name="T69" fmla="*/ 31 h 261"/>
                  <a:gd name="T70" fmla="*/ 79 w 109"/>
                  <a:gd name="T71" fmla="*/ 54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9" h="261">
                    <a:moveTo>
                      <a:pt x="79" y="54"/>
                    </a:moveTo>
                    <a:cubicBezTo>
                      <a:pt x="77" y="56"/>
                      <a:pt x="75" y="57"/>
                      <a:pt x="73" y="59"/>
                    </a:cubicBezTo>
                    <a:cubicBezTo>
                      <a:pt x="57" y="74"/>
                      <a:pt x="73" y="146"/>
                      <a:pt x="98" y="246"/>
                    </a:cubicBezTo>
                    <a:cubicBezTo>
                      <a:pt x="99" y="250"/>
                      <a:pt x="100" y="255"/>
                      <a:pt x="101" y="260"/>
                    </a:cubicBezTo>
                    <a:cubicBezTo>
                      <a:pt x="103" y="259"/>
                      <a:pt x="106" y="258"/>
                      <a:pt x="109" y="258"/>
                    </a:cubicBezTo>
                    <a:cubicBezTo>
                      <a:pt x="107" y="253"/>
                      <a:pt x="106" y="249"/>
                      <a:pt x="105" y="244"/>
                    </a:cubicBezTo>
                    <a:cubicBezTo>
                      <a:pt x="95" y="204"/>
                      <a:pt x="85" y="163"/>
                      <a:pt x="79" y="129"/>
                    </a:cubicBezTo>
                    <a:cubicBezTo>
                      <a:pt x="71" y="82"/>
                      <a:pt x="74" y="68"/>
                      <a:pt x="78" y="64"/>
                    </a:cubicBezTo>
                    <a:cubicBezTo>
                      <a:pt x="80" y="63"/>
                      <a:pt x="82" y="61"/>
                      <a:pt x="84" y="60"/>
                    </a:cubicBezTo>
                    <a:cubicBezTo>
                      <a:pt x="94" y="51"/>
                      <a:pt x="104" y="42"/>
                      <a:pt x="103" y="31"/>
                    </a:cubicBezTo>
                    <a:cubicBezTo>
                      <a:pt x="102" y="22"/>
                      <a:pt x="94" y="14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68" y="2"/>
                      <a:pt x="60" y="1"/>
                      <a:pt x="55" y="1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55" y="0"/>
                      <a:pt x="54" y="0"/>
                      <a:pt x="52" y="0"/>
                    </a:cubicBezTo>
                    <a:cubicBezTo>
                      <a:pt x="50" y="0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4" y="1"/>
                      <a:pt x="36" y="2"/>
                      <a:pt x="27" y="6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10" y="14"/>
                      <a:pt x="3" y="22"/>
                      <a:pt x="2" y="31"/>
                    </a:cubicBezTo>
                    <a:cubicBezTo>
                      <a:pt x="1" y="43"/>
                      <a:pt x="11" y="52"/>
                      <a:pt x="21" y="60"/>
                    </a:cubicBezTo>
                    <a:cubicBezTo>
                      <a:pt x="23" y="62"/>
                      <a:pt x="25" y="63"/>
                      <a:pt x="27" y="65"/>
                    </a:cubicBezTo>
                    <a:cubicBezTo>
                      <a:pt x="31" y="69"/>
                      <a:pt x="35" y="83"/>
                      <a:pt x="27" y="129"/>
                    </a:cubicBezTo>
                    <a:cubicBezTo>
                      <a:pt x="22" y="163"/>
                      <a:pt x="12" y="204"/>
                      <a:pt x="3" y="245"/>
                    </a:cubicBezTo>
                    <a:cubicBezTo>
                      <a:pt x="2" y="249"/>
                      <a:pt x="1" y="253"/>
                      <a:pt x="0" y="258"/>
                    </a:cubicBezTo>
                    <a:cubicBezTo>
                      <a:pt x="3" y="258"/>
                      <a:pt x="5" y="260"/>
                      <a:pt x="7" y="261"/>
                    </a:cubicBezTo>
                    <a:cubicBezTo>
                      <a:pt x="8" y="256"/>
                      <a:pt x="9" y="251"/>
                      <a:pt x="10" y="246"/>
                    </a:cubicBezTo>
                    <a:cubicBezTo>
                      <a:pt x="33" y="146"/>
                      <a:pt x="48" y="74"/>
                      <a:pt x="32" y="59"/>
                    </a:cubicBezTo>
                    <a:cubicBezTo>
                      <a:pt x="30" y="58"/>
                      <a:pt x="28" y="56"/>
                      <a:pt x="26" y="54"/>
                    </a:cubicBezTo>
                    <a:cubicBezTo>
                      <a:pt x="17" y="47"/>
                      <a:pt x="8" y="39"/>
                      <a:pt x="9" y="32"/>
                    </a:cubicBezTo>
                    <a:cubicBezTo>
                      <a:pt x="10" y="26"/>
                      <a:pt x="17" y="20"/>
                      <a:pt x="30" y="12"/>
                    </a:cubicBezTo>
                    <a:cubicBezTo>
                      <a:pt x="39" y="9"/>
                      <a:pt x="47" y="8"/>
                      <a:pt x="51" y="8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58" y="8"/>
                      <a:pt x="66" y="9"/>
                      <a:pt x="75" y="12"/>
                    </a:cubicBezTo>
                    <a:cubicBezTo>
                      <a:pt x="88" y="19"/>
                      <a:pt x="95" y="26"/>
                      <a:pt x="96" y="31"/>
                    </a:cubicBezTo>
                    <a:cubicBezTo>
                      <a:pt x="97" y="39"/>
                      <a:pt x="88" y="47"/>
                      <a:pt x="79" y="54"/>
                    </a:cubicBezTo>
                    <a:close/>
                  </a:path>
                </a:pathLst>
              </a:custGeom>
              <a:gradFill flip="none" rotWithShape="1">
                <a:gsLst>
                  <a:gs pos="47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  <a:gs pos="74350">
                    <a:schemeClr val="bg1">
                      <a:lumMod val="85000"/>
                    </a:schemeClr>
                  </a:gs>
                  <a:gs pos="18000">
                    <a:schemeClr val="bg1">
                      <a:lumMod val="8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0" scaled="1"/>
                <a:tileRect/>
              </a:gradFill>
              <a:ln w="14288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72447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24646" name="文本框 442"/>
            <p:cNvSpPr txBox="1">
              <a:spLocks noChangeArrowheads="1"/>
            </p:cNvSpPr>
            <p:nvPr/>
          </p:nvSpPr>
          <p:spPr bwMode="auto">
            <a:xfrm>
              <a:off x="5422588" y="3530448"/>
              <a:ext cx="869243" cy="8800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价值</a:t>
              </a:r>
            </a:p>
            <a:p>
              <a:r>
                <a:rPr lang="zh-CN" altLang="en-US" sz="2000" b="1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投资</a:t>
              </a:r>
            </a:p>
          </p:txBody>
        </p:sp>
      </p:grpSp>
      <p:grpSp>
        <p:nvGrpSpPr>
          <p:cNvPr id="34" name="组合 423"/>
          <p:cNvGrpSpPr>
            <a:grpSpLocks/>
          </p:cNvGrpSpPr>
          <p:nvPr/>
        </p:nvGrpSpPr>
        <p:grpSpPr bwMode="auto">
          <a:xfrm>
            <a:off x="4260850" y="1789113"/>
            <a:ext cx="1528763" cy="717550"/>
            <a:chOff x="1508175" y="3512528"/>
            <a:chExt cx="1917917" cy="900002"/>
          </a:xfrm>
        </p:grpSpPr>
        <p:sp>
          <p:nvSpPr>
            <p:cNvPr id="360" name="矩形 359"/>
            <p:cNvSpPr>
              <a:spLocks noChangeArrowheads="1"/>
            </p:cNvSpPr>
            <p:nvPr/>
          </p:nvSpPr>
          <p:spPr bwMode="auto">
            <a:xfrm rot="16200000" flipV="1">
              <a:off x="1804031" y="3216672"/>
              <a:ext cx="900002" cy="1491713"/>
            </a:xfrm>
            <a:prstGeom prst="rect">
              <a:avLst/>
            </a:prstGeom>
            <a:solidFill>
              <a:srgbClr val="F2F2F2"/>
            </a:solidFill>
            <a:ln w="12700" algn="ctr">
              <a:solidFill>
                <a:srgbClr val="FFC000"/>
              </a:solidFill>
              <a:miter lim="800000"/>
              <a:headEnd/>
              <a:tailEnd/>
            </a:ln>
            <a:effectLst>
              <a:outerShdw dist="114300" dir="3600004" algn="bl" rotWithShape="0">
                <a:srgbClr val="000000">
                  <a:alpha val="39999"/>
                </a:srgbClr>
              </a:outerShdw>
            </a:effectLst>
          </p:spPr>
          <p:txBody>
            <a:bodyPr rot="10800000" vert="eaVert" anchor="ctr"/>
            <a:lstStyle/>
            <a:p>
              <a:pPr algn="ctr" defTabSz="72447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61" name="矩形 360"/>
            <p:cNvSpPr>
              <a:spLocks noChangeArrowheads="1"/>
            </p:cNvSpPr>
            <p:nvPr/>
          </p:nvSpPr>
          <p:spPr bwMode="auto">
            <a:xfrm rot="16200000" flipV="1">
              <a:off x="2438357" y="3850999"/>
              <a:ext cx="900002" cy="223060"/>
            </a:xfrm>
            <a:prstGeom prst="rect">
              <a:avLst/>
            </a:prstGeom>
            <a:solidFill>
              <a:srgbClr val="FFC000"/>
            </a:solidFill>
            <a:ln w="12700" algn="ctr">
              <a:noFill/>
              <a:miter lim="800000"/>
              <a:headEnd/>
              <a:tailEnd/>
            </a:ln>
          </p:spPr>
          <p:txBody>
            <a:bodyPr rot="10800000" vert="eaVert" anchor="ctr"/>
            <a:lstStyle/>
            <a:p>
              <a:pPr algn="ctr" defTabSz="72447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grpSp>
          <p:nvGrpSpPr>
            <p:cNvPr id="35" name="组合 361"/>
            <p:cNvGrpSpPr>
              <a:grpSpLocks noChangeAspect="1"/>
            </p:cNvGrpSpPr>
            <p:nvPr/>
          </p:nvGrpSpPr>
          <p:grpSpPr bwMode="auto">
            <a:xfrm rot="16200000" flipV="1">
              <a:off x="2931912" y="3692528"/>
              <a:ext cx="448359" cy="540000"/>
              <a:chOff x="8762688" y="1983456"/>
              <a:chExt cx="873125" cy="1051581"/>
            </a:xfrm>
          </p:grpSpPr>
          <p:sp>
            <p:nvSpPr>
              <p:cNvPr id="363" name="Freeform 375"/>
              <p:cNvSpPr>
                <a:spLocks/>
              </p:cNvSpPr>
              <p:nvPr/>
            </p:nvSpPr>
            <p:spPr bwMode="auto">
              <a:xfrm>
                <a:off x="8761087" y="2534189"/>
                <a:ext cx="876322" cy="500314"/>
              </a:xfrm>
              <a:custGeom>
                <a:avLst/>
                <a:gdLst>
                  <a:gd name="T0" fmla="*/ 0 w 230"/>
                  <a:gd name="T1" fmla="*/ 2 h 131"/>
                  <a:gd name="T2" fmla="*/ 1 w 230"/>
                  <a:gd name="T3" fmla="*/ 131 h 131"/>
                  <a:gd name="T4" fmla="*/ 66 w 230"/>
                  <a:gd name="T5" fmla="*/ 131 h 131"/>
                  <a:gd name="T6" fmla="*/ 66 w 230"/>
                  <a:gd name="T7" fmla="*/ 130 h 131"/>
                  <a:gd name="T8" fmla="*/ 64 w 230"/>
                  <a:gd name="T9" fmla="*/ 112 h 131"/>
                  <a:gd name="T10" fmla="*/ 80 w 230"/>
                  <a:gd name="T11" fmla="*/ 121 h 131"/>
                  <a:gd name="T12" fmla="*/ 84 w 230"/>
                  <a:gd name="T13" fmla="*/ 130 h 131"/>
                  <a:gd name="T14" fmla="*/ 151 w 230"/>
                  <a:gd name="T15" fmla="*/ 130 h 131"/>
                  <a:gd name="T16" fmla="*/ 154 w 230"/>
                  <a:gd name="T17" fmla="*/ 123 h 131"/>
                  <a:gd name="T18" fmla="*/ 170 w 230"/>
                  <a:gd name="T19" fmla="*/ 114 h 131"/>
                  <a:gd name="T20" fmla="*/ 169 w 230"/>
                  <a:gd name="T21" fmla="*/ 130 h 131"/>
                  <a:gd name="T22" fmla="*/ 230 w 230"/>
                  <a:gd name="T23" fmla="*/ 129 h 131"/>
                  <a:gd name="T24" fmla="*/ 229 w 230"/>
                  <a:gd name="T25" fmla="*/ 0 h 131"/>
                  <a:gd name="T26" fmla="*/ 0 w 230"/>
                  <a:gd name="T27" fmla="*/ 2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0" h="131">
                    <a:moveTo>
                      <a:pt x="0" y="2"/>
                    </a:moveTo>
                    <a:cubicBezTo>
                      <a:pt x="1" y="131"/>
                      <a:pt x="1" y="131"/>
                      <a:pt x="1" y="131"/>
                    </a:cubicBezTo>
                    <a:cubicBezTo>
                      <a:pt x="66" y="131"/>
                      <a:pt x="66" y="131"/>
                      <a:pt x="66" y="131"/>
                    </a:cubicBezTo>
                    <a:cubicBezTo>
                      <a:pt x="66" y="130"/>
                      <a:pt x="66" y="130"/>
                      <a:pt x="66" y="130"/>
                    </a:cubicBezTo>
                    <a:cubicBezTo>
                      <a:pt x="61" y="122"/>
                      <a:pt x="60" y="114"/>
                      <a:pt x="64" y="112"/>
                    </a:cubicBezTo>
                    <a:cubicBezTo>
                      <a:pt x="68" y="109"/>
                      <a:pt x="75" y="113"/>
                      <a:pt x="80" y="121"/>
                    </a:cubicBezTo>
                    <a:cubicBezTo>
                      <a:pt x="82" y="124"/>
                      <a:pt x="83" y="127"/>
                      <a:pt x="84" y="130"/>
                    </a:cubicBezTo>
                    <a:cubicBezTo>
                      <a:pt x="151" y="130"/>
                      <a:pt x="151" y="130"/>
                      <a:pt x="151" y="130"/>
                    </a:cubicBezTo>
                    <a:cubicBezTo>
                      <a:pt x="151" y="128"/>
                      <a:pt x="152" y="125"/>
                      <a:pt x="154" y="123"/>
                    </a:cubicBezTo>
                    <a:cubicBezTo>
                      <a:pt x="159" y="115"/>
                      <a:pt x="166" y="111"/>
                      <a:pt x="170" y="114"/>
                    </a:cubicBezTo>
                    <a:cubicBezTo>
                      <a:pt x="173" y="116"/>
                      <a:pt x="173" y="123"/>
                      <a:pt x="169" y="130"/>
                    </a:cubicBezTo>
                    <a:cubicBezTo>
                      <a:pt x="230" y="129"/>
                      <a:pt x="230" y="129"/>
                      <a:pt x="230" y="129"/>
                    </a:cubicBezTo>
                    <a:cubicBezTo>
                      <a:pt x="229" y="0"/>
                      <a:pt x="229" y="0"/>
                      <a:pt x="229" y="0"/>
                    </a:cubicBezTo>
                    <a:lnTo>
                      <a:pt x="0" y="2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6000">
                    <a:schemeClr val="tx1"/>
                  </a:gs>
                </a:gsLst>
                <a:lin ang="16200000" scaled="1"/>
                <a:tileRect/>
              </a:gradFill>
              <a:ln>
                <a:noFill/>
              </a:ln>
            </p:spPr>
            <p:txBody>
              <a:bodyPr/>
              <a:lstStyle/>
              <a:p>
                <a:pPr defTabSz="72447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64" name="Freeform 371"/>
              <p:cNvSpPr>
                <a:spLocks/>
              </p:cNvSpPr>
              <p:nvPr/>
            </p:nvSpPr>
            <p:spPr bwMode="auto">
              <a:xfrm>
                <a:off x="9001496" y="1983455"/>
                <a:ext cx="414895" cy="985112"/>
              </a:xfrm>
              <a:custGeom>
                <a:avLst/>
                <a:gdLst>
                  <a:gd name="T0" fmla="*/ 79 w 109"/>
                  <a:gd name="T1" fmla="*/ 54 h 261"/>
                  <a:gd name="T2" fmla="*/ 73 w 109"/>
                  <a:gd name="T3" fmla="*/ 59 h 261"/>
                  <a:gd name="T4" fmla="*/ 98 w 109"/>
                  <a:gd name="T5" fmla="*/ 246 h 261"/>
                  <a:gd name="T6" fmla="*/ 101 w 109"/>
                  <a:gd name="T7" fmla="*/ 260 h 261"/>
                  <a:gd name="T8" fmla="*/ 109 w 109"/>
                  <a:gd name="T9" fmla="*/ 258 h 261"/>
                  <a:gd name="T10" fmla="*/ 105 w 109"/>
                  <a:gd name="T11" fmla="*/ 244 h 261"/>
                  <a:gd name="T12" fmla="*/ 79 w 109"/>
                  <a:gd name="T13" fmla="*/ 129 h 261"/>
                  <a:gd name="T14" fmla="*/ 78 w 109"/>
                  <a:gd name="T15" fmla="*/ 64 h 261"/>
                  <a:gd name="T16" fmla="*/ 84 w 109"/>
                  <a:gd name="T17" fmla="*/ 60 h 261"/>
                  <a:gd name="T18" fmla="*/ 103 w 109"/>
                  <a:gd name="T19" fmla="*/ 31 h 261"/>
                  <a:gd name="T20" fmla="*/ 78 w 109"/>
                  <a:gd name="T21" fmla="*/ 5 h 261"/>
                  <a:gd name="T22" fmla="*/ 78 w 109"/>
                  <a:gd name="T23" fmla="*/ 5 h 261"/>
                  <a:gd name="T24" fmla="*/ 55 w 109"/>
                  <a:gd name="T25" fmla="*/ 1 h 261"/>
                  <a:gd name="T26" fmla="*/ 55 w 109"/>
                  <a:gd name="T27" fmla="*/ 0 h 261"/>
                  <a:gd name="T28" fmla="*/ 52 w 109"/>
                  <a:gd name="T29" fmla="*/ 0 h 261"/>
                  <a:gd name="T30" fmla="*/ 49 w 109"/>
                  <a:gd name="T31" fmla="*/ 1 h 261"/>
                  <a:gd name="T32" fmla="*/ 49 w 109"/>
                  <a:gd name="T33" fmla="*/ 1 h 261"/>
                  <a:gd name="T34" fmla="*/ 27 w 109"/>
                  <a:gd name="T35" fmla="*/ 6 h 261"/>
                  <a:gd name="T36" fmla="*/ 26 w 109"/>
                  <a:gd name="T37" fmla="*/ 6 h 261"/>
                  <a:gd name="T38" fmla="*/ 2 w 109"/>
                  <a:gd name="T39" fmla="*/ 31 h 261"/>
                  <a:gd name="T40" fmla="*/ 21 w 109"/>
                  <a:gd name="T41" fmla="*/ 60 h 261"/>
                  <a:gd name="T42" fmla="*/ 27 w 109"/>
                  <a:gd name="T43" fmla="*/ 65 h 261"/>
                  <a:gd name="T44" fmla="*/ 27 w 109"/>
                  <a:gd name="T45" fmla="*/ 129 h 261"/>
                  <a:gd name="T46" fmla="*/ 3 w 109"/>
                  <a:gd name="T47" fmla="*/ 245 h 261"/>
                  <a:gd name="T48" fmla="*/ 0 w 109"/>
                  <a:gd name="T49" fmla="*/ 258 h 261"/>
                  <a:gd name="T50" fmla="*/ 7 w 109"/>
                  <a:gd name="T51" fmla="*/ 261 h 261"/>
                  <a:gd name="T52" fmla="*/ 10 w 109"/>
                  <a:gd name="T53" fmla="*/ 246 h 261"/>
                  <a:gd name="T54" fmla="*/ 32 w 109"/>
                  <a:gd name="T55" fmla="*/ 59 h 261"/>
                  <a:gd name="T56" fmla="*/ 26 w 109"/>
                  <a:gd name="T57" fmla="*/ 54 h 261"/>
                  <a:gd name="T58" fmla="*/ 9 w 109"/>
                  <a:gd name="T59" fmla="*/ 32 h 261"/>
                  <a:gd name="T60" fmla="*/ 30 w 109"/>
                  <a:gd name="T61" fmla="*/ 12 h 261"/>
                  <a:gd name="T62" fmla="*/ 51 w 109"/>
                  <a:gd name="T63" fmla="*/ 8 h 261"/>
                  <a:gd name="T64" fmla="*/ 54 w 109"/>
                  <a:gd name="T65" fmla="*/ 8 h 261"/>
                  <a:gd name="T66" fmla="*/ 75 w 109"/>
                  <a:gd name="T67" fmla="*/ 12 h 261"/>
                  <a:gd name="T68" fmla="*/ 96 w 109"/>
                  <a:gd name="T69" fmla="*/ 31 h 261"/>
                  <a:gd name="T70" fmla="*/ 79 w 109"/>
                  <a:gd name="T71" fmla="*/ 54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9" h="261">
                    <a:moveTo>
                      <a:pt x="79" y="54"/>
                    </a:moveTo>
                    <a:cubicBezTo>
                      <a:pt x="77" y="56"/>
                      <a:pt x="75" y="57"/>
                      <a:pt x="73" y="59"/>
                    </a:cubicBezTo>
                    <a:cubicBezTo>
                      <a:pt x="57" y="74"/>
                      <a:pt x="73" y="146"/>
                      <a:pt x="98" y="246"/>
                    </a:cubicBezTo>
                    <a:cubicBezTo>
                      <a:pt x="99" y="250"/>
                      <a:pt x="100" y="255"/>
                      <a:pt x="101" y="260"/>
                    </a:cubicBezTo>
                    <a:cubicBezTo>
                      <a:pt x="103" y="259"/>
                      <a:pt x="106" y="258"/>
                      <a:pt x="109" y="258"/>
                    </a:cubicBezTo>
                    <a:cubicBezTo>
                      <a:pt x="107" y="253"/>
                      <a:pt x="106" y="249"/>
                      <a:pt x="105" y="244"/>
                    </a:cubicBezTo>
                    <a:cubicBezTo>
                      <a:pt x="95" y="204"/>
                      <a:pt x="85" y="163"/>
                      <a:pt x="79" y="129"/>
                    </a:cubicBezTo>
                    <a:cubicBezTo>
                      <a:pt x="71" y="82"/>
                      <a:pt x="74" y="68"/>
                      <a:pt x="78" y="64"/>
                    </a:cubicBezTo>
                    <a:cubicBezTo>
                      <a:pt x="80" y="63"/>
                      <a:pt x="82" y="61"/>
                      <a:pt x="84" y="60"/>
                    </a:cubicBezTo>
                    <a:cubicBezTo>
                      <a:pt x="94" y="51"/>
                      <a:pt x="104" y="42"/>
                      <a:pt x="103" y="31"/>
                    </a:cubicBezTo>
                    <a:cubicBezTo>
                      <a:pt x="102" y="22"/>
                      <a:pt x="94" y="14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68" y="2"/>
                      <a:pt x="60" y="1"/>
                      <a:pt x="55" y="1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55" y="0"/>
                      <a:pt x="54" y="0"/>
                      <a:pt x="52" y="0"/>
                    </a:cubicBezTo>
                    <a:cubicBezTo>
                      <a:pt x="50" y="0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4" y="1"/>
                      <a:pt x="36" y="2"/>
                      <a:pt x="27" y="6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10" y="14"/>
                      <a:pt x="3" y="22"/>
                      <a:pt x="2" y="31"/>
                    </a:cubicBezTo>
                    <a:cubicBezTo>
                      <a:pt x="1" y="43"/>
                      <a:pt x="11" y="52"/>
                      <a:pt x="21" y="60"/>
                    </a:cubicBezTo>
                    <a:cubicBezTo>
                      <a:pt x="23" y="62"/>
                      <a:pt x="25" y="63"/>
                      <a:pt x="27" y="65"/>
                    </a:cubicBezTo>
                    <a:cubicBezTo>
                      <a:pt x="31" y="69"/>
                      <a:pt x="35" y="83"/>
                      <a:pt x="27" y="129"/>
                    </a:cubicBezTo>
                    <a:cubicBezTo>
                      <a:pt x="22" y="163"/>
                      <a:pt x="12" y="204"/>
                      <a:pt x="3" y="245"/>
                    </a:cubicBezTo>
                    <a:cubicBezTo>
                      <a:pt x="2" y="249"/>
                      <a:pt x="1" y="253"/>
                      <a:pt x="0" y="258"/>
                    </a:cubicBezTo>
                    <a:cubicBezTo>
                      <a:pt x="3" y="258"/>
                      <a:pt x="5" y="260"/>
                      <a:pt x="7" y="261"/>
                    </a:cubicBezTo>
                    <a:cubicBezTo>
                      <a:pt x="8" y="256"/>
                      <a:pt x="9" y="251"/>
                      <a:pt x="10" y="246"/>
                    </a:cubicBezTo>
                    <a:cubicBezTo>
                      <a:pt x="33" y="146"/>
                      <a:pt x="48" y="74"/>
                      <a:pt x="32" y="59"/>
                    </a:cubicBezTo>
                    <a:cubicBezTo>
                      <a:pt x="30" y="58"/>
                      <a:pt x="28" y="56"/>
                      <a:pt x="26" y="54"/>
                    </a:cubicBezTo>
                    <a:cubicBezTo>
                      <a:pt x="17" y="47"/>
                      <a:pt x="8" y="39"/>
                      <a:pt x="9" y="32"/>
                    </a:cubicBezTo>
                    <a:cubicBezTo>
                      <a:pt x="10" y="26"/>
                      <a:pt x="17" y="20"/>
                      <a:pt x="30" y="12"/>
                    </a:cubicBezTo>
                    <a:cubicBezTo>
                      <a:pt x="39" y="9"/>
                      <a:pt x="47" y="8"/>
                      <a:pt x="51" y="8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58" y="8"/>
                      <a:pt x="66" y="9"/>
                      <a:pt x="75" y="12"/>
                    </a:cubicBezTo>
                    <a:cubicBezTo>
                      <a:pt x="88" y="19"/>
                      <a:pt x="95" y="26"/>
                      <a:pt x="96" y="31"/>
                    </a:cubicBezTo>
                    <a:cubicBezTo>
                      <a:pt x="97" y="39"/>
                      <a:pt x="88" y="47"/>
                      <a:pt x="79" y="54"/>
                    </a:cubicBezTo>
                    <a:close/>
                  </a:path>
                </a:pathLst>
              </a:custGeom>
              <a:gradFill flip="none" rotWithShape="1">
                <a:gsLst>
                  <a:gs pos="47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  <a:gs pos="74350">
                    <a:schemeClr val="bg1">
                      <a:lumMod val="85000"/>
                    </a:schemeClr>
                  </a:gs>
                  <a:gs pos="18000">
                    <a:schemeClr val="bg1">
                      <a:lumMod val="8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0" scaled="1"/>
                <a:tileRect/>
              </a:gradFill>
              <a:ln w="14288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72447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24640" name="文本框 426"/>
            <p:cNvSpPr txBox="1">
              <a:spLocks noChangeArrowheads="1"/>
            </p:cNvSpPr>
            <p:nvPr/>
          </p:nvSpPr>
          <p:spPr bwMode="auto">
            <a:xfrm>
              <a:off x="1621697" y="3524475"/>
              <a:ext cx="868340" cy="8800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</a:rPr>
                <a:t>择时</a:t>
              </a:r>
            </a:p>
            <a:p>
              <a:r>
                <a:rPr lang="zh-CN" altLang="en-US" sz="2000" b="1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</a:rPr>
                <a:t>投机</a:t>
              </a:r>
            </a:p>
          </p:txBody>
        </p:sp>
      </p:grpSp>
      <p:grpSp>
        <p:nvGrpSpPr>
          <p:cNvPr id="36" name="组合 40"/>
          <p:cNvGrpSpPr>
            <a:grpSpLocks/>
          </p:cNvGrpSpPr>
          <p:nvPr/>
        </p:nvGrpSpPr>
        <p:grpSpPr bwMode="auto">
          <a:xfrm>
            <a:off x="2959100" y="1733550"/>
            <a:ext cx="755650" cy="738188"/>
            <a:chOff x="8006329" y="2518177"/>
            <a:chExt cx="1402976" cy="1399555"/>
          </a:xfrm>
        </p:grpSpPr>
        <p:sp>
          <p:nvSpPr>
            <p:cNvPr id="30" name="椭圆 29"/>
            <p:cNvSpPr/>
            <p:nvPr/>
          </p:nvSpPr>
          <p:spPr>
            <a:xfrm>
              <a:off x="8006329" y="2518177"/>
              <a:ext cx="1402976" cy="139955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50000"/>
                  </a:schemeClr>
                </a:gs>
              </a:gsLst>
              <a:lin ang="13500000" scaled="1"/>
              <a:tileRect/>
            </a:gradFill>
            <a:ln w="1905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88900" dist="1016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72447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" name="椭圆 31"/>
            <p:cNvSpPr/>
            <p:nvPr/>
          </p:nvSpPr>
          <p:spPr>
            <a:xfrm>
              <a:off x="8228126" y="2738264"/>
              <a:ext cx="959381" cy="959381"/>
            </a:xfrm>
            <a:prstGeom prst="ellipse">
              <a:avLst/>
            </a:prstGeom>
            <a:solidFill>
              <a:srgbClr val="C30D23"/>
            </a:solidFill>
            <a:ln>
              <a:noFill/>
            </a:ln>
            <a:effectLst>
              <a:innerShdw blurRad="177800" dist="76200" dir="13500000">
                <a:schemeClr val="tx1">
                  <a:alpha val="28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>
                  <a:solidFill>
                    <a:srgbClr val="FFFFFF"/>
                  </a:solidFill>
                </a:rPr>
                <a:t>+</a:t>
              </a:r>
            </a:p>
          </p:txBody>
        </p:sp>
      </p:grp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1385888" y="2954338"/>
            <a:ext cx="9556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1200" b="1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en-US" altLang="zh-CN" sz="1200" b="1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20%</a:t>
            </a:r>
          </a:p>
          <a:p>
            <a:pPr>
              <a:lnSpc>
                <a:spcPct val="150000"/>
              </a:lnSpc>
            </a:pPr>
            <a:r>
              <a:rPr lang="zh-CN" altLang="en-US" sz="1200" b="1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  战略仓位</a:t>
            </a:r>
          </a:p>
          <a:p>
            <a:pPr>
              <a:lnSpc>
                <a:spcPct val="150000"/>
              </a:lnSpc>
            </a:pPr>
            <a:r>
              <a:rPr lang="zh-CN" altLang="en-US" sz="1200" b="1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1200" b="1">
                <a:solidFill>
                  <a:srgbClr val="C30D23"/>
                </a:solidFill>
                <a:latin typeface="微软雅黑" pitchFamily="34" charset="-122"/>
                <a:ea typeface="微软雅黑" pitchFamily="34" charset="-122"/>
              </a:rPr>
              <a:t>对  应</a:t>
            </a:r>
          </a:p>
          <a:p>
            <a:pPr>
              <a:lnSpc>
                <a:spcPct val="150000"/>
              </a:lnSpc>
            </a:pPr>
            <a:r>
              <a:rPr lang="zh-CN" altLang="en-US" sz="1200" b="1">
                <a:solidFill>
                  <a:srgbClr val="00CC00"/>
                </a:solidFill>
                <a:latin typeface="微软雅黑" pitchFamily="34" charset="-122"/>
                <a:ea typeface="微软雅黑" pitchFamily="34" charset="-122"/>
              </a:rPr>
              <a:t>中长线交易</a:t>
            </a:r>
          </a:p>
        </p:txBody>
      </p:sp>
      <p:sp>
        <p:nvSpPr>
          <p:cNvPr id="6" name="TextBox 48"/>
          <p:cNvSpPr txBox="1">
            <a:spLocks noChangeArrowheads="1"/>
          </p:cNvSpPr>
          <p:nvPr/>
        </p:nvSpPr>
        <p:spPr bwMode="auto">
          <a:xfrm>
            <a:off x="4376738" y="2894013"/>
            <a:ext cx="9556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1200" b="1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en-US" altLang="zh-CN" sz="1200" b="1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40%</a:t>
            </a:r>
          </a:p>
          <a:p>
            <a:pPr>
              <a:lnSpc>
                <a:spcPct val="150000"/>
              </a:lnSpc>
            </a:pPr>
            <a:r>
              <a:rPr lang="zh-CN" altLang="en-US" sz="1200" b="1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  战术仓位</a:t>
            </a:r>
          </a:p>
          <a:p>
            <a:pPr>
              <a:lnSpc>
                <a:spcPct val="150000"/>
              </a:lnSpc>
            </a:pPr>
            <a:r>
              <a:rPr lang="zh-CN" altLang="en-US" sz="1200" b="1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1200" b="1">
                <a:solidFill>
                  <a:srgbClr val="C30D23"/>
                </a:solidFill>
                <a:latin typeface="微软雅黑" pitchFamily="34" charset="-122"/>
                <a:ea typeface="微软雅黑" pitchFamily="34" charset="-122"/>
              </a:rPr>
              <a:t>对  应</a:t>
            </a:r>
          </a:p>
          <a:p>
            <a:pPr>
              <a:lnSpc>
                <a:spcPct val="150000"/>
              </a:lnSpc>
            </a:pPr>
            <a:r>
              <a:rPr lang="zh-CN" altLang="en-US" sz="1200" b="1">
                <a:solidFill>
                  <a:srgbClr val="00CC00"/>
                </a:solidFill>
                <a:latin typeface="微软雅黑" pitchFamily="34" charset="-122"/>
                <a:ea typeface="微软雅黑" pitchFamily="34" charset="-122"/>
              </a:rPr>
              <a:t>中短线交易</a:t>
            </a:r>
          </a:p>
        </p:txBody>
      </p:sp>
      <p:sp>
        <p:nvSpPr>
          <p:cNvPr id="24591" name="Arc 265"/>
          <p:cNvSpPr>
            <a:spLocks/>
          </p:cNvSpPr>
          <p:nvPr/>
        </p:nvSpPr>
        <p:spPr bwMode="auto">
          <a:xfrm rot="2913464" flipV="1">
            <a:off x="1544638" y="4525963"/>
            <a:ext cx="515937" cy="566737"/>
          </a:xfrm>
          <a:custGeom>
            <a:avLst/>
            <a:gdLst>
              <a:gd name="T0" fmla="*/ 27454 w 21593"/>
              <a:gd name="T1" fmla="*/ 0 h 21569"/>
              <a:gd name="T2" fmla="*/ 515937 w 21593"/>
              <a:gd name="T3" fmla="*/ 552601 h 21569"/>
              <a:gd name="T4" fmla="*/ 0 w 21593"/>
              <a:gd name="T5" fmla="*/ 566737 h 21569"/>
              <a:gd name="T6" fmla="*/ 0 60000 65536"/>
              <a:gd name="T7" fmla="*/ 0 60000 65536"/>
              <a:gd name="T8" fmla="*/ 0 60000 65536"/>
              <a:gd name="T9" fmla="*/ 0 w 21593"/>
              <a:gd name="T10" fmla="*/ 0 h 21569"/>
              <a:gd name="T11" fmla="*/ 21593 w 21593"/>
              <a:gd name="T12" fmla="*/ 21569 h 2156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93" h="21569" fill="none" extrusionOk="0">
                <a:moveTo>
                  <a:pt x="1149" y="-1"/>
                </a:moveTo>
                <a:cubicBezTo>
                  <a:pt x="12408" y="599"/>
                  <a:pt x="21312" y="9758"/>
                  <a:pt x="21593" y="21030"/>
                </a:cubicBezTo>
              </a:path>
              <a:path w="21593" h="21569" stroke="0" extrusionOk="0">
                <a:moveTo>
                  <a:pt x="1149" y="-1"/>
                </a:moveTo>
                <a:cubicBezTo>
                  <a:pt x="12408" y="599"/>
                  <a:pt x="21312" y="9758"/>
                  <a:pt x="21593" y="21030"/>
                </a:cubicBezTo>
                <a:lnTo>
                  <a:pt x="0" y="21569"/>
                </a:lnTo>
                <a:close/>
              </a:path>
            </a:pathLst>
          </a:custGeom>
          <a:noFill/>
          <a:ln w="5715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2" name="Arc 266"/>
          <p:cNvSpPr>
            <a:spLocks/>
          </p:cNvSpPr>
          <p:nvPr/>
        </p:nvSpPr>
        <p:spPr bwMode="auto">
          <a:xfrm rot="2763179" flipV="1">
            <a:off x="4557713" y="4524375"/>
            <a:ext cx="512762" cy="566738"/>
          </a:xfrm>
          <a:custGeom>
            <a:avLst/>
            <a:gdLst>
              <a:gd name="T0" fmla="*/ 27487 w 21434"/>
              <a:gd name="T1" fmla="*/ 0 h 21569"/>
              <a:gd name="T2" fmla="*/ 512762 w 21434"/>
              <a:gd name="T3" fmla="*/ 496530 h 21569"/>
              <a:gd name="T4" fmla="*/ 0 w 21434"/>
              <a:gd name="T5" fmla="*/ 566738 h 21569"/>
              <a:gd name="T6" fmla="*/ 0 60000 65536"/>
              <a:gd name="T7" fmla="*/ 0 60000 65536"/>
              <a:gd name="T8" fmla="*/ 0 60000 65536"/>
              <a:gd name="T9" fmla="*/ 0 w 21434"/>
              <a:gd name="T10" fmla="*/ 0 h 21569"/>
              <a:gd name="T11" fmla="*/ 21434 w 21434"/>
              <a:gd name="T12" fmla="*/ 21569 h 2156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434" h="21569" fill="none" extrusionOk="0">
                <a:moveTo>
                  <a:pt x="1149" y="-1"/>
                </a:moveTo>
                <a:cubicBezTo>
                  <a:pt x="11594" y="556"/>
                  <a:pt x="20140" y="8517"/>
                  <a:pt x="21434" y="18896"/>
                </a:cubicBezTo>
              </a:path>
              <a:path w="21434" h="21569" stroke="0" extrusionOk="0">
                <a:moveTo>
                  <a:pt x="1149" y="-1"/>
                </a:moveTo>
                <a:cubicBezTo>
                  <a:pt x="11594" y="556"/>
                  <a:pt x="20140" y="8517"/>
                  <a:pt x="21434" y="18896"/>
                </a:cubicBezTo>
                <a:lnTo>
                  <a:pt x="0" y="21569"/>
                </a:lnTo>
                <a:close/>
              </a:path>
            </a:pathLst>
          </a:custGeom>
          <a:noFill/>
          <a:ln w="5715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3" name="Line 267"/>
          <p:cNvSpPr>
            <a:spLocks noChangeShapeType="1"/>
          </p:cNvSpPr>
          <p:nvPr/>
        </p:nvSpPr>
        <p:spPr bwMode="auto">
          <a:xfrm>
            <a:off x="1781175" y="4967288"/>
            <a:ext cx="3003550" cy="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94" name="AutoShape 268"/>
          <p:cNvSpPr>
            <a:spLocks noChangeArrowheads="1"/>
          </p:cNvSpPr>
          <p:nvPr/>
        </p:nvSpPr>
        <p:spPr bwMode="auto">
          <a:xfrm>
            <a:off x="3006725" y="4997450"/>
            <a:ext cx="668338" cy="441325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/>
            <a:endParaRPr lang="zh-CN" altLang="en-US">
              <a:solidFill>
                <a:srgbClr val="006699"/>
              </a:solidFill>
            </a:endParaRPr>
          </a:p>
        </p:txBody>
      </p:sp>
      <p:sp>
        <p:nvSpPr>
          <p:cNvPr id="24595" name="WordArt 269"/>
          <p:cNvSpPr>
            <a:spLocks noChangeArrowheads="1" noChangeShapeType="1" noTextEdit="1"/>
          </p:cNvSpPr>
          <p:nvPr/>
        </p:nvSpPr>
        <p:spPr bwMode="auto">
          <a:xfrm>
            <a:off x="1666875" y="4291013"/>
            <a:ext cx="304800" cy="2000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1200" b="1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微软雅黑"/>
                <a:ea typeface="微软雅黑"/>
              </a:rPr>
              <a:t>砝码</a:t>
            </a:r>
          </a:p>
        </p:txBody>
      </p:sp>
      <p:sp>
        <p:nvSpPr>
          <p:cNvPr id="24596" name="WordArt 270"/>
          <p:cNvSpPr>
            <a:spLocks noChangeArrowheads="1" noChangeShapeType="1" noTextEdit="1"/>
          </p:cNvSpPr>
          <p:nvPr/>
        </p:nvSpPr>
        <p:spPr bwMode="auto">
          <a:xfrm>
            <a:off x="4649788" y="4230688"/>
            <a:ext cx="304800" cy="2000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1200" b="1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微软雅黑"/>
                <a:ea typeface="微软雅黑"/>
              </a:rPr>
              <a:t>砝码</a:t>
            </a:r>
          </a:p>
        </p:txBody>
      </p:sp>
      <p:sp>
        <p:nvSpPr>
          <p:cNvPr id="24597" name="WordArt 271"/>
          <p:cNvSpPr>
            <a:spLocks noChangeArrowheads="1" noChangeShapeType="1" noTextEdit="1"/>
          </p:cNvSpPr>
          <p:nvPr/>
        </p:nvSpPr>
        <p:spPr bwMode="auto">
          <a:xfrm>
            <a:off x="3041650" y="5530850"/>
            <a:ext cx="609600" cy="2000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1200" kern="10"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solidFill>
                  <a:schemeClr val="hlink"/>
                </a:solidFill>
                <a:latin typeface="微软雅黑"/>
                <a:ea typeface="微软雅黑"/>
              </a:rPr>
              <a:t>仓位天枰</a:t>
            </a:r>
          </a:p>
        </p:txBody>
      </p:sp>
      <p:sp>
        <p:nvSpPr>
          <p:cNvPr id="99600" name="WordArt 272"/>
          <p:cNvSpPr>
            <a:spLocks noChangeArrowheads="1" noChangeShapeType="1" noTextEdit="1"/>
          </p:cNvSpPr>
          <p:nvPr/>
        </p:nvSpPr>
        <p:spPr bwMode="auto">
          <a:xfrm>
            <a:off x="2014538" y="4470400"/>
            <a:ext cx="2667000" cy="3143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zh-CN" altLang="en-US" sz="800" kern="10"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solidFill>
                  <a:schemeClr val="hlink"/>
                </a:solidFill>
                <a:latin typeface="宋体"/>
                <a:ea typeface="宋体"/>
              </a:rPr>
              <a:t>总仓位</a:t>
            </a:r>
            <a:r>
              <a:rPr lang="en-US" altLang="zh-CN" sz="800" kern="10"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solidFill>
                  <a:schemeClr val="hlink"/>
                </a:solidFill>
                <a:latin typeface="宋体"/>
                <a:ea typeface="宋体"/>
              </a:rPr>
              <a:t>100%</a:t>
            </a:r>
            <a:r>
              <a:rPr lang="zh-CN" altLang="en-US" sz="800" kern="10"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solidFill>
                  <a:schemeClr val="hlink"/>
                </a:solidFill>
                <a:latin typeface="宋体"/>
                <a:ea typeface="宋体"/>
              </a:rPr>
              <a:t>，正常情况下，</a:t>
            </a:r>
            <a:r>
              <a:rPr lang="en-US" altLang="zh-CN" sz="800" kern="10"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solidFill>
                  <a:schemeClr val="hlink"/>
                </a:solidFill>
                <a:latin typeface="宋体"/>
                <a:ea typeface="宋体"/>
              </a:rPr>
              <a:t>60%</a:t>
            </a:r>
            <a:r>
              <a:rPr lang="zh-CN" altLang="en-US" sz="800" kern="10"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solidFill>
                  <a:schemeClr val="hlink"/>
                </a:solidFill>
                <a:latin typeface="宋体"/>
                <a:ea typeface="宋体"/>
              </a:rPr>
              <a:t>进攻仓位，</a:t>
            </a:r>
            <a:r>
              <a:rPr lang="en-US" altLang="zh-CN" sz="800" kern="10"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solidFill>
                  <a:schemeClr val="hlink"/>
                </a:solidFill>
                <a:latin typeface="宋体"/>
                <a:ea typeface="宋体"/>
              </a:rPr>
              <a:t>40%</a:t>
            </a:r>
            <a:r>
              <a:rPr lang="zh-CN" altLang="en-US" sz="800" kern="10"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solidFill>
                  <a:schemeClr val="hlink"/>
                </a:solidFill>
                <a:latin typeface="宋体"/>
                <a:ea typeface="宋体"/>
              </a:rPr>
              <a:t>防御仓位</a:t>
            </a:r>
          </a:p>
          <a:p>
            <a:pPr algn="ctr">
              <a:defRPr/>
            </a:pPr>
            <a:r>
              <a:rPr lang="zh-CN" altLang="en-US" sz="800" kern="10"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solidFill>
                  <a:schemeClr val="hlink"/>
                </a:solidFill>
                <a:latin typeface="宋体"/>
                <a:ea typeface="宋体"/>
              </a:rPr>
              <a:t>视市场牛熊转换情况，周期性调整进攻与防御仓位比例</a:t>
            </a:r>
          </a:p>
        </p:txBody>
      </p:sp>
      <p:sp>
        <p:nvSpPr>
          <p:cNvPr id="7" name="TextBox 48"/>
          <p:cNvSpPr txBox="1">
            <a:spLocks noChangeArrowheads="1"/>
          </p:cNvSpPr>
          <p:nvPr/>
        </p:nvSpPr>
        <p:spPr bwMode="auto">
          <a:xfrm>
            <a:off x="863600" y="5137150"/>
            <a:ext cx="18700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b="1">
                <a:latin typeface="微软雅黑" pitchFamily="34" charset="-122"/>
                <a:ea typeface="微软雅黑" pitchFamily="34" charset="-122"/>
              </a:rPr>
              <a:t>持股周期长，低频交易，用时间换收益空间，主要用于长期获利，提高净值，以战术仓位的获利和加仓抵御回撤风险</a:t>
            </a:r>
          </a:p>
        </p:txBody>
      </p:sp>
      <p:sp>
        <p:nvSpPr>
          <p:cNvPr id="8" name="TextBox 48"/>
          <p:cNvSpPr txBox="1">
            <a:spLocks noChangeArrowheads="1"/>
          </p:cNvSpPr>
          <p:nvPr/>
        </p:nvSpPr>
        <p:spPr bwMode="auto">
          <a:xfrm>
            <a:off x="3968750" y="5114925"/>
            <a:ext cx="18700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b="1">
                <a:latin typeface="微软雅黑" pitchFamily="34" charset="-122"/>
                <a:ea typeface="微软雅黑" pitchFamily="34" charset="-122"/>
              </a:rPr>
              <a:t>持股周期短，高频交易，以波段操作为主，收益主要用于降低长线持仓成本，构建安全垫，以快速止盈止损抵御风险</a:t>
            </a:r>
          </a:p>
        </p:txBody>
      </p:sp>
      <p:sp>
        <p:nvSpPr>
          <p:cNvPr id="12" name="Freeform 512"/>
          <p:cNvSpPr>
            <a:spLocks/>
          </p:cNvSpPr>
          <p:nvPr/>
        </p:nvSpPr>
        <p:spPr bwMode="auto">
          <a:xfrm>
            <a:off x="6881813" y="1190625"/>
            <a:ext cx="168275" cy="333375"/>
          </a:xfrm>
          <a:custGeom>
            <a:avLst/>
            <a:gdLst>
              <a:gd name="T0" fmla="*/ 54 w 106"/>
              <a:gd name="T1" fmla="*/ 105 h 210"/>
              <a:gd name="T2" fmla="*/ 0 w 106"/>
              <a:gd name="T3" fmla="*/ 159 h 210"/>
              <a:gd name="T4" fmla="*/ 0 w 106"/>
              <a:gd name="T5" fmla="*/ 210 h 210"/>
              <a:gd name="T6" fmla="*/ 0 w 106"/>
              <a:gd name="T7" fmla="*/ 210 h 210"/>
              <a:gd name="T8" fmla="*/ 106 w 106"/>
              <a:gd name="T9" fmla="*/ 105 h 210"/>
              <a:gd name="T10" fmla="*/ 0 w 106"/>
              <a:gd name="T11" fmla="*/ 0 h 210"/>
              <a:gd name="T12" fmla="*/ 0 w 106"/>
              <a:gd name="T13" fmla="*/ 0 h 210"/>
              <a:gd name="T14" fmla="*/ 0 w 106"/>
              <a:gd name="T15" fmla="*/ 51 h 210"/>
              <a:gd name="T16" fmla="*/ 54 w 106"/>
              <a:gd name="T17" fmla="*/ 10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210">
                <a:moveTo>
                  <a:pt x="54" y="105"/>
                </a:moveTo>
                <a:lnTo>
                  <a:pt x="0" y="159"/>
                </a:lnTo>
                <a:lnTo>
                  <a:pt x="0" y="210"/>
                </a:lnTo>
                <a:lnTo>
                  <a:pt x="0" y="210"/>
                </a:lnTo>
                <a:lnTo>
                  <a:pt x="106" y="105"/>
                </a:lnTo>
                <a:lnTo>
                  <a:pt x="0" y="0"/>
                </a:lnTo>
                <a:lnTo>
                  <a:pt x="0" y="0"/>
                </a:lnTo>
                <a:lnTo>
                  <a:pt x="0" y="51"/>
                </a:lnTo>
                <a:lnTo>
                  <a:pt x="54" y="10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/>
        </p:spPr>
        <p:txBody>
          <a:bodyPr/>
          <a:lstStyle/>
          <a:p>
            <a:pPr defTabSz="724479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3399FF"/>
              </a:solidFill>
              <a:latin typeface="+mn-lt"/>
              <a:ea typeface="+mn-ea"/>
            </a:endParaRPr>
          </a:p>
        </p:txBody>
      </p:sp>
      <p:sp>
        <p:nvSpPr>
          <p:cNvPr id="13" name="TextBox 54"/>
          <p:cNvSpPr txBox="1">
            <a:spLocks noChangeArrowheads="1"/>
          </p:cNvSpPr>
          <p:nvPr/>
        </p:nvSpPr>
        <p:spPr bwMode="auto">
          <a:xfrm>
            <a:off x="7100888" y="1095375"/>
            <a:ext cx="21320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 smtClean="0">
                <a:solidFill>
                  <a:srgbClr val="46A8EA"/>
                </a:solidFill>
                <a:latin typeface="微软雅黑" pitchFamily="34" charset="-122"/>
                <a:ea typeface="微软雅黑" pitchFamily="34" charset="-122"/>
              </a:rPr>
              <a:t>方案模式：</a:t>
            </a:r>
            <a:endParaRPr lang="zh-CN" altLang="zh-CN" sz="2800" b="1" dirty="0">
              <a:solidFill>
                <a:srgbClr val="46A8E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1" name="组合 250"/>
          <p:cNvGrpSpPr>
            <a:grpSpLocks/>
          </p:cNvGrpSpPr>
          <p:nvPr/>
        </p:nvGrpSpPr>
        <p:grpSpPr bwMode="auto">
          <a:xfrm>
            <a:off x="7461250" y="2871788"/>
            <a:ext cx="107950" cy="2879725"/>
            <a:chOff x="1146924" y="1203598"/>
            <a:chExt cx="108000" cy="2880000"/>
          </a:xfrm>
        </p:grpSpPr>
        <p:cxnSp>
          <p:nvCxnSpPr>
            <p:cNvPr id="24621" name="直接连接符 251"/>
            <p:cNvCxnSpPr>
              <a:cxnSpLocks noChangeShapeType="1"/>
            </p:cNvCxnSpPr>
            <p:nvPr/>
          </p:nvCxnSpPr>
          <p:spPr bwMode="auto">
            <a:xfrm>
              <a:off x="1254924" y="1203598"/>
              <a:ext cx="0" cy="288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24622" name="直接连接符 252"/>
            <p:cNvCxnSpPr>
              <a:cxnSpLocks noChangeShapeType="1"/>
            </p:cNvCxnSpPr>
            <p:nvPr/>
          </p:nvCxnSpPr>
          <p:spPr bwMode="auto">
            <a:xfrm>
              <a:off x="1146924" y="4036219"/>
              <a:ext cx="108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24623" name="直接连接符 253"/>
            <p:cNvCxnSpPr>
              <a:cxnSpLocks noChangeShapeType="1"/>
            </p:cNvCxnSpPr>
            <p:nvPr/>
          </p:nvCxnSpPr>
          <p:spPr bwMode="auto">
            <a:xfrm>
              <a:off x="1146924" y="3700663"/>
              <a:ext cx="108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24624" name="直接连接符 254"/>
            <p:cNvCxnSpPr>
              <a:cxnSpLocks noChangeShapeType="1"/>
            </p:cNvCxnSpPr>
            <p:nvPr/>
          </p:nvCxnSpPr>
          <p:spPr bwMode="auto">
            <a:xfrm>
              <a:off x="1146924" y="3365105"/>
              <a:ext cx="108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24625" name="直接连接符 255"/>
            <p:cNvCxnSpPr>
              <a:cxnSpLocks noChangeShapeType="1"/>
            </p:cNvCxnSpPr>
            <p:nvPr/>
          </p:nvCxnSpPr>
          <p:spPr bwMode="auto">
            <a:xfrm>
              <a:off x="1146924" y="3029547"/>
              <a:ext cx="108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24626" name="直接连接符 256"/>
            <p:cNvCxnSpPr>
              <a:cxnSpLocks noChangeShapeType="1"/>
            </p:cNvCxnSpPr>
            <p:nvPr/>
          </p:nvCxnSpPr>
          <p:spPr bwMode="auto">
            <a:xfrm>
              <a:off x="1146924" y="2693989"/>
              <a:ext cx="108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24627" name="直接连接符 257"/>
            <p:cNvCxnSpPr>
              <a:cxnSpLocks noChangeShapeType="1"/>
            </p:cNvCxnSpPr>
            <p:nvPr/>
          </p:nvCxnSpPr>
          <p:spPr bwMode="auto">
            <a:xfrm>
              <a:off x="1146924" y="2358431"/>
              <a:ext cx="108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24628" name="直接连接符 258"/>
            <p:cNvCxnSpPr>
              <a:cxnSpLocks noChangeShapeType="1"/>
            </p:cNvCxnSpPr>
            <p:nvPr/>
          </p:nvCxnSpPr>
          <p:spPr bwMode="auto">
            <a:xfrm>
              <a:off x="1146924" y="2022873"/>
              <a:ext cx="108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24629" name="直接连接符 259"/>
            <p:cNvCxnSpPr>
              <a:cxnSpLocks noChangeShapeType="1"/>
            </p:cNvCxnSpPr>
            <p:nvPr/>
          </p:nvCxnSpPr>
          <p:spPr bwMode="auto">
            <a:xfrm>
              <a:off x="1146924" y="1687315"/>
              <a:ext cx="108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24630" name="直接连接符 260"/>
            <p:cNvCxnSpPr>
              <a:cxnSpLocks noChangeShapeType="1"/>
            </p:cNvCxnSpPr>
            <p:nvPr/>
          </p:nvCxnSpPr>
          <p:spPr bwMode="auto">
            <a:xfrm>
              <a:off x="1146924" y="1351757"/>
              <a:ext cx="108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</p:cxnSp>
      </p:grpSp>
      <p:sp>
        <p:nvSpPr>
          <p:cNvPr id="262" name="TextBox 261"/>
          <p:cNvSpPr txBox="1">
            <a:spLocks noChangeArrowheads="1"/>
          </p:cNvSpPr>
          <p:nvPr/>
        </p:nvSpPr>
        <p:spPr bwMode="auto">
          <a:xfrm>
            <a:off x="7054850" y="5892800"/>
            <a:ext cx="3714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0%</a:t>
            </a:r>
            <a:endParaRPr lang="zh-CN" altLang="en-US" sz="1000" spc="3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63" name="TextBox 262"/>
          <p:cNvSpPr txBox="1">
            <a:spLocks noChangeArrowheads="1"/>
          </p:cNvSpPr>
          <p:nvPr/>
        </p:nvSpPr>
        <p:spPr bwMode="auto">
          <a:xfrm>
            <a:off x="6980238" y="5230813"/>
            <a:ext cx="4460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20%</a:t>
            </a:r>
            <a:endParaRPr lang="zh-CN" altLang="en-US" sz="1000" spc="3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64" name="TextBox 263"/>
          <p:cNvSpPr txBox="1">
            <a:spLocks noChangeArrowheads="1"/>
          </p:cNvSpPr>
          <p:nvPr/>
        </p:nvSpPr>
        <p:spPr bwMode="auto">
          <a:xfrm>
            <a:off x="6980238" y="4899025"/>
            <a:ext cx="4460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30%</a:t>
            </a:r>
            <a:endParaRPr lang="zh-CN" altLang="en-US" sz="1000" spc="3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65" name="TextBox 264"/>
          <p:cNvSpPr txBox="1">
            <a:spLocks noChangeArrowheads="1"/>
          </p:cNvSpPr>
          <p:nvPr/>
        </p:nvSpPr>
        <p:spPr bwMode="auto">
          <a:xfrm>
            <a:off x="6980238" y="4568825"/>
            <a:ext cx="4460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40%</a:t>
            </a:r>
            <a:endParaRPr lang="zh-CN" altLang="en-US" sz="1000" spc="3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66" name="TextBox 265"/>
          <p:cNvSpPr txBox="1">
            <a:spLocks noChangeArrowheads="1"/>
          </p:cNvSpPr>
          <p:nvPr/>
        </p:nvSpPr>
        <p:spPr bwMode="auto">
          <a:xfrm>
            <a:off x="6980238" y="4237038"/>
            <a:ext cx="4460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50%</a:t>
            </a:r>
            <a:endParaRPr lang="zh-CN" altLang="en-US" sz="1000" spc="3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67" name="TextBox 266"/>
          <p:cNvSpPr txBox="1">
            <a:spLocks noChangeArrowheads="1"/>
          </p:cNvSpPr>
          <p:nvPr/>
        </p:nvSpPr>
        <p:spPr bwMode="auto">
          <a:xfrm>
            <a:off x="6980238" y="3905250"/>
            <a:ext cx="4460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60%</a:t>
            </a:r>
            <a:endParaRPr lang="zh-CN" altLang="en-US" sz="1000" spc="3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68" name="TextBox 267"/>
          <p:cNvSpPr txBox="1">
            <a:spLocks noChangeArrowheads="1"/>
          </p:cNvSpPr>
          <p:nvPr/>
        </p:nvSpPr>
        <p:spPr bwMode="auto">
          <a:xfrm>
            <a:off x="6980238" y="5562600"/>
            <a:ext cx="4460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10%</a:t>
            </a:r>
            <a:endParaRPr lang="zh-CN" altLang="en-US" sz="1000" spc="3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69" name="TextBox 268"/>
          <p:cNvSpPr txBox="1">
            <a:spLocks noChangeArrowheads="1"/>
          </p:cNvSpPr>
          <p:nvPr/>
        </p:nvSpPr>
        <p:spPr bwMode="auto">
          <a:xfrm>
            <a:off x="6980238" y="3575050"/>
            <a:ext cx="4460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70%</a:t>
            </a:r>
            <a:endParaRPr lang="zh-CN" altLang="en-US" sz="1000" spc="3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70" name="TextBox 269"/>
          <p:cNvSpPr txBox="1">
            <a:spLocks noChangeArrowheads="1"/>
          </p:cNvSpPr>
          <p:nvPr/>
        </p:nvSpPr>
        <p:spPr bwMode="auto">
          <a:xfrm>
            <a:off x="6980238" y="3243263"/>
            <a:ext cx="4460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80%</a:t>
            </a:r>
            <a:endParaRPr lang="zh-CN" altLang="en-US" sz="1000" spc="3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71" name="TextBox 270"/>
          <p:cNvSpPr txBox="1">
            <a:spLocks noChangeArrowheads="1"/>
          </p:cNvSpPr>
          <p:nvPr/>
        </p:nvSpPr>
        <p:spPr bwMode="auto">
          <a:xfrm>
            <a:off x="6989763" y="2928938"/>
            <a:ext cx="4460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zh-CN" sz="1000">
                <a:latin typeface="微软雅黑" pitchFamily="34" charset="-122"/>
                <a:ea typeface="微软雅黑" pitchFamily="34" charset="-122"/>
                <a:cs typeface="Arial" charset="0"/>
              </a:rPr>
              <a:t>90%</a:t>
            </a:r>
            <a:endParaRPr lang="zh-CN" altLang="en-US" sz="1000"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cxnSp>
        <p:nvCxnSpPr>
          <p:cNvPr id="275" name="直接连接符 274"/>
          <p:cNvCxnSpPr>
            <a:cxnSpLocks noChangeShapeType="1"/>
          </p:cNvCxnSpPr>
          <p:nvPr/>
        </p:nvCxnSpPr>
        <p:spPr bwMode="auto">
          <a:xfrm flipV="1">
            <a:off x="7466013" y="6022975"/>
            <a:ext cx="4252912" cy="17463"/>
          </a:xfrm>
          <a:prstGeom prst="line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24618" name="TextBox 682"/>
          <p:cNvSpPr txBox="1">
            <a:spLocks noChangeArrowheads="1"/>
          </p:cNvSpPr>
          <p:nvPr/>
        </p:nvSpPr>
        <p:spPr bwMode="auto">
          <a:xfrm>
            <a:off x="7813675" y="1814513"/>
            <a:ext cx="698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000" b="1">
                <a:latin typeface="方正中等线简体"/>
                <a:ea typeface="方正中等线简体"/>
                <a:cs typeface="方正中等线简体"/>
              </a:rPr>
              <a:t>现金持有</a:t>
            </a:r>
          </a:p>
        </p:txBody>
      </p:sp>
      <p:sp>
        <p:nvSpPr>
          <p:cNvPr id="24885" name="矩形 278"/>
          <p:cNvSpPr>
            <a:spLocks noChangeArrowheads="1"/>
          </p:cNvSpPr>
          <p:nvPr/>
        </p:nvSpPr>
        <p:spPr bwMode="auto">
          <a:xfrm>
            <a:off x="7586663" y="1862138"/>
            <a:ext cx="196850" cy="149225"/>
          </a:xfrm>
          <a:prstGeom prst="rect">
            <a:avLst/>
          </a:prstGeom>
          <a:solidFill>
            <a:srgbClr val="C21204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24886" name="TextBox 682"/>
          <p:cNvSpPr txBox="1">
            <a:spLocks noChangeArrowheads="1"/>
          </p:cNvSpPr>
          <p:nvPr/>
        </p:nvSpPr>
        <p:spPr bwMode="auto">
          <a:xfrm>
            <a:off x="8847138" y="1819275"/>
            <a:ext cx="698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000" b="1">
                <a:latin typeface="方正中等线简体"/>
                <a:ea typeface="方正中等线简体"/>
                <a:cs typeface="方正中等线简体"/>
              </a:rPr>
              <a:t>战术持股</a:t>
            </a:r>
          </a:p>
        </p:txBody>
      </p:sp>
      <p:sp>
        <p:nvSpPr>
          <p:cNvPr id="24887" name="矩形 278"/>
          <p:cNvSpPr>
            <a:spLocks noChangeArrowheads="1"/>
          </p:cNvSpPr>
          <p:nvPr/>
        </p:nvSpPr>
        <p:spPr bwMode="auto">
          <a:xfrm>
            <a:off x="8620125" y="1866900"/>
            <a:ext cx="196850" cy="149225"/>
          </a:xfrm>
          <a:prstGeom prst="rect">
            <a:avLst/>
          </a:prstGeom>
          <a:solidFill>
            <a:srgbClr val="46A8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24888" name="TextBox 682"/>
          <p:cNvSpPr txBox="1">
            <a:spLocks noChangeArrowheads="1"/>
          </p:cNvSpPr>
          <p:nvPr/>
        </p:nvSpPr>
        <p:spPr bwMode="auto">
          <a:xfrm>
            <a:off x="9859963" y="1820863"/>
            <a:ext cx="698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000" b="1">
                <a:latin typeface="方正中等线简体"/>
                <a:ea typeface="方正中等线简体"/>
                <a:cs typeface="方正中等线简体"/>
              </a:rPr>
              <a:t>战略持股</a:t>
            </a:r>
          </a:p>
        </p:txBody>
      </p:sp>
      <p:sp>
        <p:nvSpPr>
          <p:cNvPr id="24889" name="矩形 278"/>
          <p:cNvSpPr>
            <a:spLocks noChangeArrowheads="1"/>
          </p:cNvSpPr>
          <p:nvPr/>
        </p:nvSpPr>
        <p:spPr bwMode="auto">
          <a:xfrm>
            <a:off x="9632950" y="1868488"/>
            <a:ext cx="196850" cy="149225"/>
          </a:xfrm>
          <a:prstGeom prst="rect">
            <a:avLst/>
          </a:prstGeom>
          <a:solidFill>
            <a:srgbClr val="7D24C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24892" name="Line 316"/>
          <p:cNvSpPr>
            <a:spLocks noChangeShapeType="1"/>
          </p:cNvSpPr>
          <p:nvPr/>
        </p:nvSpPr>
        <p:spPr bwMode="auto">
          <a:xfrm>
            <a:off x="7567613" y="5641975"/>
            <a:ext cx="0" cy="3921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" name="TextBox 270"/>
          <p:cNvSpPr txBox="1">
            <a:spLocks noChangeArrowheads="1"/>
          </p:cNvSpPr>
          <p:nvPr/>
        </p:nvSpPr>
        <p:spPr bwMode="auto">
          <a:xfrm>
            <a:off x="6902450" y="2632075"/>
            <a:ext cx="5349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zh-CN" sz="1000" b="1" spc="3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100%</a:t>
            </a:r>
            <a:endParaRPr lang="zh-CN" altLang="en-US" sz="1000" b="1" spc="3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4894" name="TextBox 682"/>
          <p:cNvSpPr txBox="1">
            <a:spLocks noChangeArrowheads="1"/>
          </p:cNvSpPr>
          <p:nvPr/>
        </p:nvSpPr>
        <p:spPr bwMode="auto">
          <a:xfrm>
            <a:off x="10887075" y="1831975"/>
            <a:ext cx="5699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000" b="1">
                <a:latin typeface="方正中等线简体"/>
                <a:ea typeface="方正中等线简体"/>
                <a:cs typeface="方正中等线简体"/>
              </a:rPr>
              <a:t>安全垫</a:t>
            </a:r>
          </a:p>
        </p:txBody>
      </p:sp>
      <p:sp>
        <p:nvSpPr>
          <p:cNvPr id="24895" name="矩形 278" descr="深色上对角线"/>
          <p:cNvSpPr>
            <a:spLocks noChangeArrowheads="1"/>
          </p:cNvSpPr>
          <p:nvPr/>
        </p:nvSpPr>
        <p:spPr bwMode="auto">
          <a:xfrm>
            <a:off x="10660063" y="1879600"/>
            <a:ext cx="196850" cy="149225"/>
          </a:xfrm>
          <a:prstGeom prst="rect">
            <a:avLst/>
          </a:prstGeom>
          <a:pattFill prst="dkUpDiag">
            <a:fgClr>
              <a:srgbClr val="C21204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24905" name="矩形 278"/>
          <p:cNvSpPr>
            <a:spLocks noChangeArrowheads="1"/>
          </p:cNvSpPr>
          <p:nvPr/>
        </p:nvSpPr>
        <p:spPr bwMode="auto">
          <a:xfrm>
            <a:off x="7767914" y="2713038"/>
            <a:ext cx="514350" cy="3309937"/>
          </a:xfrm>
          <a:prstGeom prst="rect">
            <a:avLst/>
          </a:prstGeom>
          <a:solidFill>
            <a:srgbClr val="C21204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24906" name="矩形 278"/>
          <p:cNvSpPr>
            <a:spLocks noChangeArrowheads="1"/>
          </p:cNvSpPr>
          <p:nvPr/>
        </p:nvSpPr>
        <p:spPr bwMode="auto">
          <a:xfrm>
            <a:off x="7764739" y="3970338"/>
            <a:ext cx="522288" cy="1384300"/>
          </a:xfrm>
          <a:prstGeom prst="rect">
            <a:avLst/>
          </a:prstGeom>
          <a:solidFill>
            <a:srgbClr val="46A8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24910" name="矩形 278"/>
          <p:cNvSpPr>
            <a:spLocks noChangeArrowheads="1"/>
          </p:cNvSpPr>
          <p:nvPr/>
        </p:nvSpPr>
        <p:spPr bwMode="auto">
          <a:xfrm>
            <a:off x="7769953" y="5321300"/>
            <a:ext cx="522288" cy="706438"/>
          </a:xfrm>
          <a:prstGeom prst="rect">
            <a:avLst/>
          </a:prstGeom>
          <a:solidFill>
            <a:srgbClr val="7D24C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24911" name="Line 335"/>
          <p:cNvSpPr>
            <a:spLocks noChangeShapeType="1"/>
          </p:cNvSpPr>
          <p:nvPr/>
        </p:nvSpPr>
        <p:spPr bwMode="auto">
          <a:xfrm>
            <a:off x="7572375" y="2533650"/>
            <a:ext cx="0" cy="3921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4912" name="矩形 278"/>
          <p:cNvSpPr>
            <a:spLocks noChangeArrowheads="1"/>
          </p:cNvSpPr>
          <p:nvPr/>
        </p:nvSpPr>
        <p:spPr bwMode="auto">
          <a:xfrm>
            <a:off x="9230453" y="2543132"/>
            <a:ext cx="514350" cy="3309937"/>
          </a:xfrm>
          <a:prstGeom prst="rect">
            <a:avLst/>
          </a:prstGeom>
          <a:solidFill>
            <a:srgbClr val="C21204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24913" name="矩形 278"/>
          <p:cNvSpPr>
            <a:spLocks noChangeArrowheads="1"/>
          </p:cNvSpPr>
          <p:nvPr/>
        </p:nvSpPr>
        <p:spPr bwMode="auto">
          <a:xfrm>
            <a:off x="9227278" y="3781382"/>
            <a:ext cx="522288" cy="1384300"/>
          </a:xfrm>
          <a:prstGeom prst="rect">
            <a:avLst/>
          </a:prstGeom>
          <a:solidFill>
            <a:srgbClr val="46A8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24914" name="矩形 278"/>
          <p:cNvSpPr>
            <a:spLocks noChangeArrowheads="1"/>
          </p:cNvSpPr>
          <p:nvPr/>
        </p:nvSpPr>
        <p:spPr bwMode="auto">
          <a:xfrm>
            <a:off x="9224103" y="5151394"/>
            <a:ext cx="522288" cy="706438"/>
          </a:xfrm>
          <a:prstGeom prst="rect">
            <a:avLst/>
          </a:prstGeom>
          <a:solidFill>
            <a:srgbClr val="7D24C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24915" name="矩形 278" descr="深色上对角线"/>
          <p:cNvSpPr>
            <a:spLocks noChangeArrowheads="1"/>
          </p:cNvSpPr>
          <p:nvPr/>
        </p:nvSpPr>
        <p:spPr bwMode="auto">
          <a:xfrm>
            <a:off x="9224103" y="5855516"/>
            <a:ext cx="522288" cy="169047"/>
          </a:xfrm>
          <a:prstGeom prst="rect">
            <a:avLst/>
          </a:prstGeom>
          <a:pattFill prst="dkUpDiag">
            <a:fgClr>
              <a:srgbClr val="C21204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24917" name="矩形 278"/>
          <p:cNvSpPr>
            <a:spLocks noChangeArrowheads="1"/>
          </p:cNvSpPr>
          <p:nvPr/>
        </p:nvSpPr>
        <p:spPr bwMode="auto">
          <a:xfrm>
            <a:off x="10703653" y="2385285"/>
            <a:ext cx="514350" cy="3309937"/>
          </a:xfrm>
          <a:prstGeom prst="rect">
            <a:avLst/>
          </a:prstGeom>
          <a:solidFill>
            <a:srgbClr val="C21204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24918" name="矩形 278"/>
          <p:cNvSpPr>
            <a:spLocks noChangeArrowheads="1"/>
          </p:cNvSpPr>
          <p:nvPr/>
        </p:nvSpPr>
        <p:spPr bwMode="auto">
          <a:xfrm>
            <a:off x="10700478" y="3623535"/>
            <a:ext cx="522288" cy="1384300"/>
          </a:xfrm>
          <a:prstGeom prst="rect">
            <a:avLst/>
          </a:prstGeom>
          <a:solidFill>
            <a:srgbClr val="46A8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24919" name="矩形 278"/>
          <p:cNvSpPr>
            <a:spLocks noChangeArrowheads="1"/>
          </p:cNvSpPr>
          <p:nvPr/>
        </p:nvSpPr>
        <p:spPr bwMode="auto">
          <a:xfrm>
            <a:off x="10697303" y="4993547"/>
            <a:ext cx="522288" cy="706438"/>
          </a:xfrm>
          <a:prstGeom prst="rect">
            <a:avLst/>
          </a:prstGeom>
          <a:solidFill>
            <a:srgbClr val="7D24C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24920" name="矩形 278" descr="深色上对角线"/>
          <p:cNvSpPr>
            <a:spLocks noChangeArrowheads="1"/>
          </p:cNvSpPr>
          <p:nvPr/>
        </p:nvSpPr>
        <p:spPr bwMode="auto">
          <a:xfrm>
            <a:off x="10695716" y="5687736"/>
            <a:ext cx="522287" cy="324127"/>
          </a:xfrm>
          <a:prstGeom prst="rect">
            <a:avLst/>
          </a:prstGeom>
          <a:pattFill prst="dkUpDiag">
            <a:fgClr>
              <a:srgbClr val="C21204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24923" name="TextBox 682"/>
          <p:cNvSpPr txBox="1">
            <a:spLocks noChangeArrowheads="1"/>
          </p:cNvSpPr>
          <p:nvPr/>
        </p:nvSpPr>
        <p:spPr bwMode="auto">
          <a:xfrm>
            <a:off x="8369300" y="2201863"/>
            <a:ext cx="8270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000" b="1">
                <a:latin typeface="方正中等线简体"/>
                <a:ea typeface="方正中等线简体"/>
                <a:cs typeface="方正中等线简体"/>
              </a:rPr>
              <a:t>回撤警戒线</a:t>
            </a:r>
          </a:p>
        </p:txBody>
      </p:sp>
      <p:sp>
        <p:nvSpPr>
          <p:cNvPr id="24924" name="Line 348"/>
          <p:cNvSpPr>
            <a:spLocks noChangeShapeType="1"/>
          </p:cNvSpPr>
          <p:nvPr/>
        </p:nvSpPr>
        <p:spPr bwMode="auto">
          <a:xfrm>
            <a:off x="7581900" y="2332038"/>
            <a:ext cx="720725" cy="0"/>
          </a:xfrm>
          <a:prstGeom prst="line">
            <a:avLst/>
          </a:prstGeom>
          <a:noFill/>
          <a:ln w="28575">
            <a:solidFill>
              <a:srgbClr val="C21204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4925" name="Line 349"/>
          <p:cNvSpPr>
            <a:spLocks noChangeShapeType="1"/>
          </p:cNvSpPr>
          <p:nvPr/>
        </p:nvSpPr>
        <p:spPr bwMode="auto">
          <a:xfrm flipV="1">
            <a:off x="7446963" y="2830513"/>
            <a:ext cx="4176712" cy="26987"/>
          </a:xfrm>
          <a:prstGeom prst="line">
            <a:avLst/>
          </a:prstGeom>
          <a:noFill/>
          <a:ln w="28575">
            <a:solidFill>
              <a:srgbClr val="C21204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2" name="TextBox 269"/>
          <p:cNvSpPr txBox="1">
            <a:spLocks noChangeArrowheads="1"/>
          </p:cNvSpPr>
          <p:nvPr/>
        </p:nvSpPr>
        <p:spPr bwMode="auto">
          <a:xfrm>
            <a:off x="11576050" y="2711450"/>
            <a:ext cx="4540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zh-CN" sz="1000" b="1">
                <a:solidFill>
                  <a:srgbClr val="C21204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0.95</a:t>
            </a:r>
          </a:p>
        </p:txBody>
      </p:sp>
      <p:sp>
        <p:nvSpPr>
          <p:cNvPr id="23" name="TextBox 269"/>
          <p:cNvSpPr txBox="1">
            <a:spLocks noChangeArrowheads="1"/>
          </p:cNvSpPr>
          <p:nvPr/>
        </p:nvSpPr>
        <p:spPr bwMode="auto">
          <a:xfrm>
            <a:off x="10525853" y="6092825"/>
            <a:ext cx="9048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zh-CN" sz="1000" b="1">
                <a:latin typeface="微软雅黑" pitchFamily="34" charset="-122"/>
                <a:ea typeface="微软雅黑" pitchFamily="34" charset="-122"/>
                <a:cs typeface="Arial" charset="0"/>
              </a:rPr>
              <a:t>2016</a:t>
            </a:r>
            <a:r>
              <a:rPr lang="zh-CN" altLang="en-US" sz="1000" b="1">
                <a:latin typeface="微软雅黑" pitchFamily="34" charset="-122"/>
                <a:ea typeface="微软雅黑" pitchFamily="34" charset="-122"/>
                <a:cs typeface="Arial" charset="0"/>
              </a:rPr>
              <a:t>年</a:t>
            </a:r>
            <a:r>
              <a:rPr lang="en-US" altLang="zh-CN" sz="1000" b="1">
                <a:latin typeface="微软雅黑" pitchFamily="34" charset="-122"/>
                <a:ea typeface="微软雅黑" pitchFamily="34" charset="-122"/>
                <a:cs typeface="Arial" charset="0"/>
              </a:rPr>
              <a:t>12</a:t>
            </a:r>
            <a:r>
              <a:rPr lang="zh-CN" altLang="en-US" sz="1000" b="1">
                <a:latin typeface="微软雅黑" pitchFamily="34" charset="-122"/>
                <a:ea typeface="微软雅黑" pitchFamily="34" charset="-122"/>
                <a:cs typeface="Arial" charset="0"/>
              </a:rPr>
              <a:t>月</a:t>
            </a:r>
          </a:p>
        </p:txBody>
      </p:sp>
      <p:sp>
        <p:nvSpPr>
          <p:cNvPr id="24" name="TextBox 269"/>
          <p:cNvSpPr txBox="1">
            <a:spLocks noChangeArrowheads="1"/>
          </p:cNvSpPr>
          <p:nvPr/>
        </p:nvSpPr>
        <p:spPr bwMode="auto">
          <a:xfrm>
            <a:off x="9084403" y="6107113"/>
            <a:ext cx="9048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zh-CN" sz="1000" b="1">
                <a:latin typeface="微软雅黑" pitchFamily="34" charset="-122"/>
                <a:ea typeface="微软雅黑" pitchFamily="34" charset="-122"/>
                <a:cs typeface="Arial" charset="0"/>
              </a:rPr>
              <a:t>2016</a:t>
            </a:r>
            <a:r>
              <a:rPr lang="zh-CN" altLang="en-US" sz="1000" b="1">
                <a:latin typeface="微软雅黑" pitchFamily="34" charset="-122"/>
                <a:ea typeface="微软雅黑" pitchFamily="34" charset="-122"/>
                <a:cs typeface="Arial" charset="0"/>
              </a:rPr>
              <a:t>年</a:t>
            </a:r>
            <a:r>
              <a:rPr lang="en-US" altLang="zh-CN" sz="1000" b="1">
                <a:latin typeface="微软雅黑" pitchFamily="34" charset="-122"/>
                <a:ea typeface="微软雅黑" pitchFamily="34" charset="-122"/>
                <a:cs typeface="Arial" charset="0"/>
              </a:rPr>
              <a:t>11</a:t>
            </a:r>
            <a:r>
              <a:rPr lang="zh-CN" altLang="en-US" sz="1000" b="1">
                <a:latin typeface="微软雅黑" pitchFamily="34" charset="-122"/>
                <a:ea typeface="微软雅黑" pitchFamily="34" charset="-122"/>
                <a:cs typeface="Arial" charset="0"/>
              </a:rPr>
              <a:t>月</a:t>
            </a:r>
          </a:p>
        </p:txBody>
      </p:sp>
      <p:sp>
        <p:nvSpPr>
          <p:cNvPr id="26" name="TextBox 269"/>
          <p:cNvSpPr txBox="1">
            <a:spLocks noChangeArrowheads="1"/>
          </p:cNvSpPr>
          <p:nvPr/>
        </p:nvSpPr>
        <p:spPr bwMode="auto">
          <a:xfrm>
            <a:off x="7558364" y="6103938"/>
            <a:ext cx="9048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zh-CN" sz="1000" b="1">
                <a:latin typeface="微软雅黑" pitchFamily="34" charset="-122"/>
                <a:ea typeface="微软雅黑" pitchFamily="34" charset="-122"/>
                <a:cs typeface="Arial" charset="0"/>
              </a:rPr>
              <a:t>2016</a:t>
            </a:r>
            <a:r>
              <a:rPr lang="zh-CN" altLang="en-US" sz="1000" b="1">
                <a:latin typeface="微软雅黑" pitchFamily="34" charset="-122"/>
                <a:ea typeface="微软雅黑" pitchFamily="34" charset="-122"/>
                <a:cs typeface="Arial" charset="0"/>
              </a:rPr>
              <a:t>年</a:t>
            </a:r>
            <a:r>
              <a:rPr lang="en-US" altLang="zh-CN" sz="1000" b="1">
                <a:latin typeface="微软雅黑" pitchFamily="34" charset="-122"/>
                <a:ea typeface="微软雅黑" pitchFamily="34" charset="-122"/>
                <a:cs typeface="Arial" charset="0"/>
              </a:rPr>
              <a:t>10</a:t>
            </a:r>
            <a:r>
              <a:rPr lang="zh-CN" altLang="en-US" sz="1000" b="1">
                <a:latin typeface="微软雅黑" pitchFamily="34" charset="-122"/>
                <a:ea typeface="微软雅黑" pitchFamily="34" charset="-122"/>
                <a:cs typeface="Arial" charset="0"/>
              </a:rPr>
              <a:t>月</a:t>
            </a:r>
          </a:p>
        </p:txBody>
      </p:sp>
      <p:sp>
        <p:nvSpPr>
          <p:cNvPr id="24930" name="Line 354"/>
          <p:cNvSpPr>
            <a:spLocks noChangeShapeType="1"/>
          </p:cNvSpPr>
          <p:nvPr/>
        </p:nvSpPr>
        <p:spPr bwMode="auto">
          <a:xfrm>
            <a:off x="9603386" y="3327648"/>
            <a:ext cx="350838" cy="0"/>
          </a:xfrm>
          <a:prstGeom prst="line">
            <a:avLst/>
          </a:prstGeom>
          <a:noFill/>
          <a:ln w="9525">
            <a:solidFill>
              <a:srgbClr val="C21204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4931" name="TextBox 682"/>
          <p:cNvSpPr txBox="1">
            <a:spLocks noChangeArrowheads="1"/>
          </p:cNvSpPr>
          <p:nvPr/>
        </p:nvSpPr>
        <p:spPr bwMode="auto">
          <a:xfrm>
            <a:off x="9868746" y="3127186"/>
            <a:ext cx="80502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000" b="1" dirty="0" smtClean="0">
                <a:solidFill>
                  <a:srgbClr val="C21204"/>
                </a:solidFill>
                <a:latin typeface="方正中等线简体"/>
                <a:ea typeface="方正中等线简体"/>
                <a:cs typeface="方正中等线简体"/>
              </a:rPr>
              <a:t>现金</a:t>
            </a:r>
            <a:r>
              <a:rPr lang="en-US" altLang="zh-CN" sz="1000" b="1" dirty="0" smtClean="0">
                <a:solidFill>
                  <a:srgbClr val="C21204"/>
                </a:solidFill>
                <a:latin typeface="方正中等线简体"/>
                <a:ea typeface="方正中等线简体"/>
                <a:cs typeface="方正中等线简体"/>
              </a:rPr>
              <a:t>480</a:t>
            </a:r>
            <a:r>
              <a:rPr lang="zh-CN" altLang="en-US" sz="1000" b="1" dirty="0" smtClean="0">
                <a:solidFill>
                  <a:srgbClr val="C21204"/>
                </a:solidFill>
                <a:latin typeface="方正中等线简体"/>
                <a:ea typeface="方正中等线简体"/>
                <a:cs typeface="方正中等线简体"/>
              </a:rPr>
              <a:t>万</a:t>
            </a:r>
            <a:endParaRPr lang="en-US" altLang="zh-CN" sz="1000" b="1" dirty="0" smtClean="0">
              <a:solidFill>
                <a:srgbClr val="C21204"/>
              </a:solidFill>
              <a:latin typeface="方正中等线简体"/>
              <a:ea typeface="方正中等线简体"/>
              <a:cs typeface="方正中等线简体"/>
            </a:endParaRPr>
          </a:p>
          <a:p>
            <a:r>
              <a:rPr lang="zh-CN" altLang="en-US" sz="1000" b="1" dirty="0" smtClean="0">
                <a:solidFill>
                  <a:srgbClr val="C21204"/>
                </a:solidFill>
                <a:latin typeface="方正中等线简体"/>
                <a:ea typeface="方正中等线简体"/>
                <a:cs typeface="方正中等线简体"/>
              </a:rPr>
              <a:t>抵御风险</a:t>
            </a:r>
            <a:endParaRPr lang="zh-CN" altLang="en-US" sz="1000" b="1" dirty="0">
              <a:solidFill>
                <a:srgbClr val="C21204"/>
              </a:solidFill>
              <a:latin typeface="方正中等线简体"/>
              <a:ea typeface="方正中等线简体"/>
              <a:cs typeface="方正中等线简体"/>
            </a:endParaRPr>
          </a:p>
        </p:txBody>
      </p:sp>
      <p:sp>
        <p:nvSpPr>
          <p:cNvPr id="24932" name="Line 356"/>
          <p:cNvSpPr>
            <a:spLocks noChangeShapeType="1"/>
          </p:cNvSpPr>
          <p:nvPr/>
        </p:nvSpPr>
        <p:spPr bwMode="auto">
          <a:xfrm>
            <a:off x="9601347" y="4044790"/>
            <a:ext cx="350838" cy="0"/>
          </a:xfrm>
          <a:prstGeom prst="line">
            <a:avLst/>
          </a:prstGeom>
          <a:noFill/>
          <a:ln w="9525">
            <a:solidFill>
              <a:srgbClr val="46A8EA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4933" name="TextBox 682"/>
          <p:cNvSpPr txBox="1">
            <a:spLocks noChangeArrowheads="1"/>
          </p:cNvSpPr>
          <p:nvPr/>
        </p:nvSpPr>
        <p:spPr bwMode="auto">
          <a:xfrm>
            <a:off x="9856046" y="3822336"/>
            <a:ext cx="8242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000" b="1" dirty="0" smtClean="0">
                <a:solidFill>
                  <a:srgbClr val="46A8EA"/>
                </a:solidFill>
                <a:latin typeface="方正中等线简体"/>
                <a:ea typeface="方正中等线简体"/>
                <a:cs typeface="方正中等线简体"/>
              </a:rPr>
              <a:t>目标盈利</a:t>
            </a:r>
            <a:endParaRPr lang="en-US" altLang="zh-CN" sz="1000" b="1" dirty="0" smtClean="0">
              <a:solidFill>
                <a:srgbClr val="46A8EA"/>
              </a:solidFill>
              <a:latin typeface="方正中等线简体"/>
              <a:ea typeface="方正中等线简体"/>
              <a:cs typeface="方正中等线简体"/>
            </a:endParaRPr>
          </a:p>
          <a:p>
            <a:r>
              <a:rPr lang="en-US" altLang="zh-CN" sz="1000" b="1" dirty="0" smtClean="0">
                <a:solidFill>
                  <a:srgbClr val="46A8EA"/>
                </a:solidFill>
                <a:latin typeface="方正中等线简体"/>
                <a:ea typeface="方正中等线简体"/>
                <a:cs typeface="方正中等线简体"/>
              </a:rPr>
              <a:t>25%120</a:t>
            </a:r>
            <a:r>
              <a:rPr lang="zh-CN" altLang="en-US" sz="1000" b="1" dirty="0" smtClean="0">
                <a:solidFill>
                  <a:srgbClr val="46A8EA"/>
                </a:solidFill>
                <a:latin typeface="方正中等线简体"/>
                <a:ea typeface="方正中等线简体"/>
                <a:cs typeface="方正中等线简体"/>
              </a:rPr>
              <a:t>万</a:t>
            </a:r>
            <a:endParaRPr lang="en-US" altLang="zh-CN" sz="1000" b="1" dirty="0">
              <a:solidFill>
                <a:srgbClr val="46A8EA"/>
              </a:solidFill>
              <a:latin typeface="方正中等线简体"/>
              <a:ea typeface="方正中等线简体"/>
              <a:cs typeface="方正中等线简体"/>
            </a:endParaRPr>
          </a:p>
        </p:txBody>
      </p:sp>
      <p:sp>
        <p:nvSpPr>
          <p:cNvPr id="24934" name="AutoShape 358"/>
          <p:cNvSpPr>
            <a:spLocks/>
          </p:cNvSpPr>
          <p:nvPr/>
        </p:nvSpPr>
        <p:spPr bwMode="auto">
          <a:xfrm>
            <a:off x="11249638" y="4051883"/>
            <a:ext cx="117446" cy="1317071"/>
          </a:xfrm>
          <a:prstGeom prst="rightBrace">
            <a:avLst>
              <a:gd name="adj1" fmla="val 147619"/>
              <a:gd name="adj2" fmla="val 50000"/>
            </a:avLst>
          </a:prstGeom>
          <a:noFill/>
          <a:ln w="9525">
            <a:solidFill>
              <a:srgbClr val="7D24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935" name="TextBox 682"/>
          <p:cNvSpPr txBox="1">
            <a:spLocks noChangeArrowheads="1"/>
          </p:cNvSpPr>
          <p:nvPr/>
        </p:nvSpPr>
        <p:spPr bwMode="auto">
          <a:xfrm>
            <a:off x="9858754" y="5411482"/>
            <a:ext cx="72648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000" b="1" dirty="0" smtClean="0">
                <a:solidFill>
                  <a:srgbClr val="7D24C0"/>
                </a:solidFill>
                <a:latin typeface="方正中等线简体"/>
                <a:ea typeface="方正中等线简体"/>
                <a:cs typeface="方正中等线简体"/>
              </a:rPr>
              <a:t>战略允许</a:t>
            </a:r>
            <a:endParaRPr lang="en-US" altLang="zh-CN" sz="1000" b="1" dirty="0" smtClean="0">
              <a:solidFill>
                <a:srgbClr val="7D24C0"/>
              </a:solidFill>
              <a:latin typeface="方正中等线简体"/>
              <a:ea typeface="方正中等线简体"/>
              <a:cs typeface="方正中等线简体"/>
            </a:endParaRPr>
          </a:p>
          <a:p>
            <a:r>
              <a:rPr lang="zh-CN" altLang="en-US" sz="1000" b="1" dirty="0" smtClean="0">
                <a:solidFill>
                  <a:srgbClr val="7D24C0"/>
                </a:solidFill>
                <a:latin typeface="方正中等线简体"/>
                <a:ea typeface="方正中等线简体"/>
                <a:cs typeface="方正中等线简体"/>
              </a:rPr>
              <a:t>回撤</a:t>
            </a:r>
            <a:r>
              <a:rPr lang="en-US" altLang="zh-CN" sz="1000" b="1" dirty="0" smtClean="0">
                <a:solidFill>
                  <a:srgbClr val="7D24C0"/>
                </a:solidFill>
                <a:latin typeface="方正中等线简体"/>
                <a:ea typeface="方正中等线简体"/>
                <a:cs typeface="方正中等线简体"/>
              </a:rPr>
              <a:t>20</a:t>
            </a:r>
            <a:r>
              <a:rPr lang="zh-CN" altLang="en-US" sz="1000" b="1" dirty="0" smtClean="0">
                <a:solidFill>
                  <a:srgbClr val="7D24C0"/>
                </a:solidFill>
                <a:latin typeface="方正中等线简体"/>
                <a:ea typeface="方正中等线简体"/>
                <a:cs typeface="方正中等线简体"/>
              </a:rPr>
              <a:t>万</a:t>
            </a:r>
            <a:endParaRPr lang="en-US" altLang="zh-CN" sz="1000" b="1" dirty="0" smtClean="0">
              <a:solidFill>
                <a:srgbClr val="7D24C0"/>
              </a:solidFill>
              <a:latin typeface="方正中等线简体"/>
              <a:ea typeface="方正中等线简体"/>
              <a:cs typeface="方正中等线简体"/>
            </a:endParaRPr>
          </a:p>
          <a:p>
            <a:r>
              <a:rPr lang="zh-CN" altLang="en-US" sz="1000" b="1" dirty="0" smtClean="0">
                <a:solidFill>
                  <a:srgbClr val="7D24C0"/>
                </a:solidFill>
                <a:latin typeface="方正中等线简体"/>
                <a:ea typeface="方正中等线简体"/>
                <a:cs typeface="方正中等线简体"/>
              </a:rPr>
              <a:t>占比</a:t>
            </a:r>
            <a:r>
              <a:rPr lang="en-US" altLang="zh-CN" sz="1000" b="1" dirty="0" smtClean="0">
                <a:solidFill>
                  <a:srgbClr val="7D24C0"/>
                </a:solidFill>
                <a:latin typeface="方正中等线简体"/>
                <a:ea typeface="方正中等线简体"/>
                <a:cs typeface="方正中等线简体"/>
              </a:rPr>
              <a:t>17%</a:t>
            </a:r>
            <a:endParaRPr lang="en-US" altLang="zh-CN" sz="1000" b="1" dirty="0">
              <a:solidFill>
                <a:srgbClr val="7D24C0"/>
              </a:solidFill>
              <a:latin typeface="方正中等线简体"/>
              <a:ea typeface="方正中等线简体"/>
              <a:cs typeface="方正中等线简体"/>
            </a:endParaRPr>
          </a:p>
        </p:txBody>
      </p:sp>
      <p:sp>
        <p:nvSpPr>
          <p:cNvPr id="261" name="Line 356"/>
          <p:cNvSpPr>
            <a:spLocks noChangeShapeType="1"/>
          </p:cNvSpPr>
          <p:nvPr/>
        </p:nvSpPr>
        <p:spPr bwMode="auto">
          <a:xfrm>
            <a:off x="9585967" y="5690432"/>
            <a:ext cx="350838" cy="0"/>
          </a:xfrm>
          <a:prstGeom prst="line">
            <a:avLst/>
          </a:prstGeom>
          <a:noFill/>
          <a:ln w="9525">
            <a:solidFill>
              <a:srgbClr val="7D24C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72" name="TextBox 682"/>
          <p:cNvSpPr txBox="1">
            <a:spLocks noChangeArrowheads="1"/>
          </p:cNvSpPr>
          <p:nvPr/>
        </p:nvSpPr>
        <p:spPr bwMode="auto">
          <a:xfrm>
            <a:off x="11294671" y="5194766"/>
            <a:ext cx="84510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000" b="1" dirty="0" smtClean="0">
                <a:solidFill>
                  <a:srgbClr val="7D24C0"/>
                </a:solidFill>
                <a:latin typeface="方正中等线简体"/>
                <a:ea typeface="方正中等线简体"/>
                <a:cs typeface="方正中等线简体"/>
              </a:rPr>
              <a:t>战略资金</a:t>
            </a:r>
            <a:endParaRPr lang="en-US" altLang="zh-CN" sz="1000" b="1" dirty="0" smtClean="0">
              <a:solidFill>
                <a:srgbClr val="7D24C0"/>
              </a:solidFill>
              <a:latin typeface="方正中等线简体"/>
              <a:ea typeface="方正中等线简体"/>
              <a:cs typeface="方正中等线简体"/>
            </a:endParaRPr>
          </a:p>
          <a:p>
            <a:r>
              <a:rPr lang="zh-CN" altLang="en-US" sz="1000" b="1" dirty="0" smtClean="0">
                <a:solidFill>
                  <a:srgbClr val="7D24C0"/>
                </a:solidFill>
                <a:latin typeface="方正中等线简体"/>
                <a:ea typeface="方正中等线简体"/>
                <a:cs typeface="方正中等线简体"/>
              </a:rPr>
              <a:t>可增加到</a:t>
            </a:r>
            <a:endParaRPr lang="en-US" altLang="zh-CN" sz="1000" b="1" dirty="0" smtClean="0">
              <a:solidFill>
                <a:srgbClr val="7D24C0"/>
              </a:solidFill>
              <a:latin typeface="方正中等线简体"/>
              <a:ea typeface="方正中等线简体"/>
              <a:cs typeface="方正中等线简体"/>
            </a:endParaRPr>
          </a:p>
          <a:p>
            <a:r>
              <a:rPr lang="en-US" altLang="zh-CN" sz="1000" b="1" dirty="0" smtClean="0">
                <a:solidFill>
                  <a:srgbClr val="7D24C0"/>
                </a:solidFill>
                <a:latin typeface="方正中等线简体"/>
                <a:ea typeface="方正中等线简体"/>
                <a:cs typeface="方正中等线简体"/>
              </a:rPr>
              <a:t>360</a:t>
            </a:r>
            <a:r>
              <a:rPr lang="zh-CN" altLang="en-US" sz="1000" b="1" dirty="0" smtClean="0">
                <a:solidFill>
                  <a:srgbClr val="7D24C0"/>
                </a:solidFill>
                <a:latin typeface="方正中等线简体"/>
                <a:ea typeface="方正中等线简体"/>
                <a:cs typeface="方正中等线简体"/>
              </a:rPr>
              <a:t>万可允</a:t>
            </a:r>
            <a:endParaRPr lang="en-US" altLang="zh-CN" sz="1000" b="1" dirty="0" smtClean="0">
              <a:solidFill>
                <a:srgbClr val="7D24C0"/>
              </a:solidFill>
              <a:latin typeface="方正中等线简体"/>
              <a:ea typeface="方正中等线简体"/>
              <a:cs typeface="方正中等线简体"/>
            </a:endParaRPr>
          </a:p>
          <a:p>
            <a:r>
              <a:rPr lang="zh-CN" altLang="en-US" sz="1000" b="1" dirty="0" smtClean="0">
                <a:solidFill>
                  <a:srgbClr val="7D24C0"/>
                </a:solidFill>
                <a:latin typeface="方正中等线简体"/>
                <a:ea typeface="方正中等线简体"/>
                <a:cs typeface="方正中等线简体"/>
              </a:rPr>
              <a:t>许回撤</a:t>
            </a:r>
            <a:r>
              <a:rPr lang="en-US" altLang="zh-CN" sz="1000" b="1" dirty="0" smtClean="0">
                <a:solidFill>
                  <a:srgbClr val="7D24C0"/>
                </a:solidFill>
                <a:latin typeface="方正中等线简体"/>
                <a:ea typeface="方正中等线简体"/>
                <a:cs typeface="方正中等线简体"/>
              </a:rPr>
              <a:t>33%</a:t>
            </a:r>
            <a:endParaRPr lang="en-US" altLang="zh-CN" sz="1000" b="1" dirty="0">
              <a:solidFill>
                <a:srgbClr val="7D24C0"/>
              </a:solidFill>
              <a:latin typeface="方正中等线简体"/>
              <a:ea typeface="方正中等线简体"/>
              <a:cs typeface="方正中等线简体"/>
            </a:endParaRPr>
          </a:p>
        </p:txBody>
      </p:sp>
      <p:sp>
        <p:nvSpPr>
          <p:cNvPr id="273" name="AutoShape 358"/>
          <p:cNvSpPr>
            <a:spLocks/>
          </p:cNvSpPr>
          <p:nvPr/>
        </p:nvSpPr>
        <p:spPr bwMode="auto">
          <a:xfrm>
            <a:off x="9773176" y="4068660"/>
            <a:ext cx="100667" cy="1577525"/>
          </a:xfrm>
          <a:prstGeom prst="rightBrace">
            <a:avLst>
              <a:gd name="adj1" fmla="val 147619"/>
              <a:gd name="adj2" fmla="val 50000"/>
            </a:avLst>
          </a:prstGeom>
          <a:noFill/>
          <a:ln w="9525">
            <a:solidFill>
              <a:srgbClr val="7D24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4" name="TextBox 682"/>
          <p:cNvSpPr txBox="1">
            <a:spLocks noChangeArrowheads="1"/>
          </p:cNvSpPr>
          <p:nvPr/>
        </p:nvSpPr>
        <p:spPr bwMode="auto">
          <a:xfrm>
            <a:off x="9849055" y="4394186"/>
            <a:ext cx="72648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000" b="1" dirty="0" smtClean="0">
                <a:solidFill>
                  <a:srgbClr val="C00000"/>
                </a:solidFill>
                <a:latin typeface="方正中等线简体"/>
                <a:ea typeface="方正中等线简体"/>
                <a:cs typeface="方正中等线简体"/>
              </a:rPr>
              <a:t>总仓位：</a:t>
            </a:r>
            <a:endParaRPr lang="en-US" altLang="zh-CN" sz="1000" b="1" dirty="0" smtClean="0">
              <a:solidFill>
                <a:srgbClr val="C00000"/>
              </a:solidFill>
              <a:latin typeface="方正中等线简体"/>
              <a:ea typeface="方正中等线简体"/>
              <a:cs typeface="方正中等线简体"/>
            </a:endParaRPr>
          </a:p>
          <a:p>
            <a:r>
              <a:rPr lang="zh-CN" altLang="en-US" sz="1000" b="1" dirty="0" smtClean="0">
                <a:solidFill>
                  <a:srgbClr val="C00000"/>
                </a:solidFill>
                <a:latin typeface="方正中等线简体"/>
                <a:ea typeface="方正中等线简体"/>
                <a:cs typeface="方正中等线简体"/>
              </a:rPr>
              <a:t>允许回撤</a:t>
            </a:r>
            <a:endParaRPr lang="en-US" altLang="zh-CN" sz="1000" b="1" dirty="0" smtClean="0">
              <a:solidFill>
                <a:srgbClr val="C00000"/>
              </a:solidFill>
              <a:latin typeface="方正中等线简体"/>
              <a:ea typeface="方正中等线简体"/>
              <a:cs typeface="方正中等线简体"/>
            </a:endParaRPr>
          </a:p>
          <a:p>
            <a:r>
              <a:rPr lang="en-US" altLang="zh-CN" sz="1000" b="1" dirty="0" smtClean="0">
                <a:solidFill>
                  <a:srgbClr val="C00000"/>
                </a:solidFill>
                <a:latin typeface="方正中等线简体"/>
                <a:ea typeface="方正中等线简体"/>
                <a:cs typeface="方正中等线简体"/>
              </a:rPr>
              <a:t>5%60</a:t>
            </a:r>
            <a:r>
              <a:rPr lang="zh-CN" altLang="en-US" sz="1000" b="1" dirty="0" smtClean="0">
                <a:solidFill>
                  <a:srgbClr val="C00000"/>
                </a:solidFill>
                <a:latin typeface="方正中等线简体"/>
                <a:ea typeface="方正中等线简体"/>
                <a:cs typeface="方正中等线简体"/>
              </a:rPr>
              <a:t>万</a:t>
            </a:r>
            <a:endParaRPr lang="en-US" altLang="zh-CN" sz="1000" b="1" dirty="0" smtClean="0">
              <a:solidFill>
                <a:srgbClr val="C00000"/>
              </a:solidFill>
              <a:latin typeface="方正中等线简体"/>
              <a:ea typeface="方正中等线简体"/>
              <a:cs typeface="方正中等线简体"/>
            </a:endParaRPr>
          </a:p>
          <a:p>
            <a:r>
              <a:rPr lang="zh-CN" altLang="en-US" sz="1000" b="1" dirty="0" smtClean="0">
                <a:solidFill>
                  <a:srgbClr val="46A8EA"/>
                </a:solidFill>
                <a:latin typeface="方正中等线简体"/>
                <a:ea typeface="方正中等线简体"/>
                <a:cs typeface="方正中等线简体"/>
              </a:rPr>
              <a:t>战术允许</a:t>
            </a:r>
            <a:endParaRPr lang="en-US" altLang="zh-CN" sz="1000" b="1" dirty="0" smtClean="0">
              <a:solidFill>
                <a:srgbClr val="46A8EA"/>
              </a:solidFill>
              <a:latin typeface="方正中等线简体"/>
              <a:ea typeface="方正中等线简体"/>
              <a:cs typeface="方正中等线简体"/>
            </a:endParaRPr>
          </a:p>
          <a:p>
            <a:r>
              <a:rPr lang="zh-CN" altLang="en-US" sz="1000" b="1" dirty="0" smtClean="0">
                <a:solidFill>
                  <a:srgbClr val="46A8EA"/>
                </a:solidFill>
                <a:latin typeface="方正中等线简体"/>
                <a:ea typeface="方正中等线简体"/>
                <a:cs typeface="方正中等线简体"/>
              </a:rPr>
              <a:t>回撤</a:t>
            </a:r>
            <a:r>
              <a:rPr lang="en-US" altLang="zh-CN" sz="1000" b="1" dirty="0" smtClean="0">
                <a:solidFill>
                  <a:srgbClr val="46A8EA"/>
                </a:solidFill>
                <a:latin typeface="方正中等线简体"/>
                <a:ea typeface="方正中等线简体"/>
                <a:cs typeface="方正中等线简体"/>
              </a:rPr>
              <a:t>40</a:t>
            </a:r>
            <a:r>
              <a:rPr lang="zh-CN" altLang="en-US" sz="1000" b="1" dirty="0" smtClean="0">
                <a:solidFill>
                  <a:srgbClr val="46A8EA"/>
                </a:solidFill>
                <a:latin typeface="方正中等线简体"/>
                <a:ea typeface="方正中等线简体"/>
                <a:cs typeface="方正中等线简体"/>
              </a:rPr>
              <a:t>万</a:t>
            </a:r>
            <a:endParaRPr lang="en-US" altLang="zh-CN" sz="1000" b="1" dirty="0" smtClean="0">
              <a:solidFill>
                <a:srgbClr val="46A8EA"/>
              </a:solidFill>
              <a:latin typeface="方正中等线简体"/>
              <a:ea typeface="方正中等线简体"/>
              <a:cs typeface="方正中等线简体"/>
            </a:endParaRPr>
          </a:p>
          <a:p>
            <a:r>
              <a:rPr lang="zh-CN" altLang="en-US" sz="1000" b="1" dirty="0" smtClean="0">
                <a:solidFill>
                  <a:srgbClr val="46A8EA"/>
                </a:solidFill>
                <a:latin typeface="方正中等线简体"/>
                <a:ea typeface="方正中等线简体"/>
                <a:cs typeface="方正中等线简体"/>
              </a:rPr>
              <a:t>占比</a:t>
            </a:r>
            <a:r>
              <a:rPr lang="en-US" altLang="zh-CN" sz="1000" b="1" dirty="0" smtClean="0">
                <a:solidFill>
                  <a:srgbClr val="46A8EA"/>
                </a:solidFill>
                <a:latin typeface="方正中等线简体"/>
                <a:ea typeface="方正中等线简体"/>
                <a:cs typeface="方正中等线简体"/>
              </a:rPr>
              <a:t>17%</a:t>
            </a:r>
          </a:p>
          <a:p>
            <a:endParaRPr lang="en-US" altLang="zh-CN" sz="1000" b="1" dirty="0">
              <a:solidFill>
                <a:srgbClr val="46A8EA"/>
              </a:solidFill>
              <a:latin typeface="方正中等线简体"/>
              <a:ea typeface="方正中等线简体"/>
              <a:cs typeface="方正中等线简体"/>
            </a:endParaRPr>
          </a:p>
        </p:txBody>
      </p:sp>
      <p:sp>
        <p:nvSpPr>
          <p:cNvPr id="276" name="Line 354"/>
          <p:cNvSpPr>
            <a:spLocks noChangeShapeType="1"/>
          </p:cNvSpPr>
          <p:nvPr/>
        </p:nvSpPr>
        <p:spPr bwMode="auto">
          <a:xfrm>
            <a:off x="11056079" y="3144489"/>
            <a:ext cx="350838" cy="0"/>
          </a:xfrm>
          <a:prstGeom prst="line">
            <a:avLst/>
          </a:prstGeom>
          <a:noFill/>
          <a:ln w="9525">
            <a:solidFill>
              <a:srgbClr val="C21204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77" name="TextBox 682"/>
          <p:cNvSpPr txBox="1">
            <a:spLocks noChangeArrowheads="1"/>
          </p:cNvSpPr>
          <p:nvPr/>
        </p:nvSpPr>
        <p:spPr bwMode="auto">
          <a:xfrm>
            <a:off x="11313050" y="2960804"/>
            <a:ext cx="6976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000" b="1" dirty="0" smtClean="0">
                <a:solidFill>
                  <a:srgbClr val="C21204"/>
                </a:solidFill>
                <a:latin typeface="方正中等线简体"/>
                <a:ea typeface="方正中等线简体"/>
                <a:cs typeface="方正中等线简体"/>
              </a:rPr>
              <a:t>现金保持</a:t>
            </a:r>
            <a:endParaRPr lang="en-US" altLang="zh-CN" sz="1000" b="1" dirty="0" smtClean="0">
              <a:solidFill>
                <a:srgbClr val="C21204"/>
              </a:solidFill>
              <a:latin typeface="方正中等线简体"/>
              <a:ea typeface="方正中等线简体"/>
              <a:cs typeface="方正中等线简体"/>
            </a:endParaRPr>
          </a:p>
          <a:p>
            <a:r>
              <a:rPr lang="en-US" altLang="zh-CN" sz="1000" b="1" dirty="0" smtClean="0">
                <a:solidFill>
                  <a:srgbClr val="C21204"/>
                </a:solidFill>
                <a:latin typeface="方正中等线简体"/>
                <a:ea typeface="方正中等线简体"/>
                <a:cs typeface="方正中等线简体"/>
              </a:rPr>
              <a:t>480</a:t>
            </a:r>
            <a:r>
              <a:rPr lang="zh-CN" altLang="en-US" sz="1000" b="1" dirty="0" smtClean="0">
                <a:solidFill>
                  <a:srgbClr val="C21204"/>
                </a:solidFill>
                <a:latin typeface="方正中等线简体"/>
                <a:ea typeface="方正中等线简体"/>
                <a:cs typeface="方正中等线简体"/>
              </a:rPr>
              <a:t>万</a:t>
            </a:r>
            <a:endParaRPr lang="zh-CN" altLang="en-US" sz="1000" b="1" dirty="0">
              <a:solidFill>
                <a:srgbClr val="C21204"/>
              </a:solidFill>
              <a:latin typeface="方正中等线简体"/>
              <a:ea typeface="方正中等线简体"/>
              <a:cs typeface="方正中等线简体"/>
            </a:endParaRPr>
          </a:p>
        </p:txBody>
      </p:sp>
      <p:sp>
        <p:nvSpPr>
          <p:cNvPr id="279" name="TextBox 682"/>
          <p:cNvSpPr txBox="1">
            <a:spLocks noChangeArrowheads="1"/>
          </p:cNvSpPr>
          <p:nvPr/>
        </p:nvSpPr>
        <p:spPr bwMode="auto">
          <a:xfrm>
            <a:off x="11296069" y="4290153"/>
            <a:ext cx="824265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000" b="1" dirty="0" smtClean="0">
                <a:solidFill>
                  <a:srgbClr val="C00000"/>
                </a:solidFill>
                <a:latin typeface="方正中等线简体"/>
                <a:ea typeface="方正中等线简体"/>
                <a:cs typeface="方正中等线简体"/>
              </a:rPr>
              <a:t>可以动用</a:t>
            </a:r>
            <a:endParaRPr lang="en-US" altLang="zh-CN" sz="1000" b="1" dirty="0" smtClean="0">
              <a:solidFill>
                <a:srgbClr val="C00000"/>
              </a:solidFill>
              <a:latin typeface="方正中等线简体"/>
              <a:ea typeface="方正中等线简体"/>
              <a:cs typeface="方正中等线简体"/>
            </a:endParaRPr>
          </a:p>
          <a:p>
            <a:r>
              <a:rPr lang="zh-CN" altLang="en-US" sz="1000" b="1" dirty="0" smtClean="0">
                <a:solidFill>
                  <a:srgbClr val="C00000"/>
                </a:solidFill>
                <a:latin typeface="方正中等线简体"/>
                <a:ea typeface="方正中等线简体"/>
                <a:cs typeface="方正中等线简体"/>
              </a:rPr>
              <a:t>资金</a:t>
            </a:r>
            <a:r>
              <a:rPr lang="en-US" altLang="zh-CN" sz="1000" b="1" dirty="0" smtClean="0">
                <a:solidFill>
                  <a:srgbClr val="C00000"/>
                </a:solidFill>
                <a:latin typeface="方正中等线简体"/>
                <a:ea typeface="方正中等线简体"/>
                <a:cs typeface="方正中等线简体"/>
              </a:rPr>
              <a:t>840</a:t>
            </a:r>
            <a:r>
              <a:rPr lang="zh-CN" altLang="en-US" sz="1000" b="1" dirty="0" smtClean="0">
                <a:solidFill>
                  <a:srgbClr val="C00000"/>
                </a:solidFill>
                <a:latin typeface="方正中等线简体"/>
                <a:ea typeface="方正中等线简体"/>
                <a:cs typeface="方正中等线简体"/>
              </a:rPr>
              <a:t>万</a:t>
            </a:r>
            <a:endParaRPr lang="en-US" altLang="zh-CN" sz="1000" b="1" dirty="0" smtClean="0">
              <a:solidFill>
                <a:srgbClr val="C00000"/>
              </a:solidFill>
              <a:latin typeface="方正中等线简体"/>
              <a:ea typeface="方正中等线简体"/>
              <a:cs typeface="方正中等线简体"/>
            </a:endParaRPr>
          </a:p>
          <a:p>
            <a:r>
              <a:rPr lang="zh-CN" altLang="en-US" sz="1000" b="1" dirty="0" smtClean="0">
                <a:solidFill>
                  <a:srgbClr val="C00000"/>
                </a:solidFill>
                <a:latin typeface="方正中等线简体"/>
                <a:ea typeface="方正中等线简体"/>
                <a:cs typeface="方正中等线简体"/>
              </a:rPr>
              <a:t>总仓位：</a:t>
            </a:r>
            <a:endParaRPr lang="en-US" altLang="zh-CN" sz="1000" b="1" dirty="0" smtClean="0">
              <a:solidFill>
                <a:srgbClr val="C00000"/>
              </a:solidFill>
              <a:latin typeface="方正中等线简体"/>
              <a:ea typeface="方正中等线简体"/>
              <a:cs typeface="方正中等线简体"/>
            </a:endParaRPr>
          </a:p>
          <a:p>
            <a:r>
              <a:rPr lang="zh-CN" altLang="en-US" sz="1000" b="1" dirty="0" smtClean="0">
                <a:solidFill>
                  <a:srgbClr val="C00000"/>
                </a:solidFill>
                <a:latin typeface="方正中等线简体"/>
                <a:ea typeface="方正中等线简体"/>
                <a:cs typeface="方正中等线简体"/>
              </a:rPr>
              <a:t>允许回撤</a:t>
            </a:r>
            <a:endParaRPr lang="en-US" altLang="zh-CN" sz="1000" b="1" dirty="0" smtClean="0">
              <a:solidFill>
                <a:srgbClr val="C00000"/>
              </a:solidFill>
              <a:latin typeface="方正中等线简体"/>
              <a:ea typeface="方正中等线简体"/>
              <a:cs typeface="方正中等线简体"/>
            </a:endParaRPr>
          </a:p>
          <a:p>
            <a:r>
              <a:rPr lang="en-US" altLang="zh-CN" sz="1000" b="1" dirty="0" smtClean="0">
                <a:solidFill>
                  <a:srgbClr val="C00000"/>
                </a:solidFill>
                <a:latin typeface="方正中等线简体"/>
                <a:ea typeface="方正中等线简体"/>
                <a:cs typeface="方正中等线简体"/>
              </a:rPr>
              <a:t>10%120</a:t>
            </a:r>
            <a:r>
              <a:rPr lang="zh-CN" altLang="en-US" sz="1000" b="1" dirty="0" smtClean="0">
                <a:solidFill>
                  <a:srgbClr val="C00000"/>
                </a:solidFill>
                <a:latin typeface="方正中等线简体"/>
                <a:ea typeface="方正中等线简体"/>
                <a:cs typeface="方正中等线简体"/>
              </a:rPr>
              <a:t>万</a:t>
            </a:r>
            <a:endParaRPr lang="en-US" altLang="zh-CN" sz="1000" b="1" dirty="0">
              <a:solidFill>
                <a:srgbClr val="C00000"/>
              </a:solidFill>
              <a:latin typeface="方正中等线简体"/>
              <a:ea typeface="方正中等线简体"/>
              <a:cs typeface="方正中等线简体"/>
            </a:endParaRPr>
          </a:p>
        </p:txBody>
      </p:sp>
      <p:sp>
        <p:nvSpPr>
          <p:cNvPr id="280" name="Line 356"/>
          <p:cNvSpPr>
            <a:spLocks noChangeShapeType="1"/>
          </p:cNvSpPr>
          <p:nvPr/>
        </p:nvSpPr>
        <p:spPr bwMode="auto">
          <a:xfrm>
            <a:off x="11062431" y="3844852"/>
            <a:ext cx="350838" cy="0"/>
          </a:xfrm>
          <a:prstGeom prst="line">
            <a:avLst/>
          </a:prstGeom>
          <a:noFill/>
          <a:ln w="9525">
            <a:solidFill>
              <a:srgbClr val="46A8EA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81" name="TextBox 682"/>
          <p:cNvSpPr txBox="1">
            <a:spLocks noChangeArrowheads="1"/>
          </p:cNvSpPr>
          <p:nvPr/>
        </p:nvSpPr>
        <p:spPr bwMode="auto">
          <a:xfrm>
            <a:off x="11325518" y="3655954"/>
            <a:ext cx="6976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000" b="1" dirty="0" smtClean="0">
                <a:solidFill>
                  <a:srgbClr val="46A8EA"/>
                </a:solidFill>
                <a:latin typeface="方正中等线简体"/>
                <a:ea typeface="方正中等线简体"/>
                <a:cs typeface="方正中等线简体"/>
              </a:rPr>
              <a:t>战术保持</a:t>
            </a:r>
            <a:endParaRPr lang="en-US" altLang="zh-CN" sz="1000" b="1" dirty="0" smtClean="0">
              <a:solidFill>
                <a:srgbClr val="46A8EA"/>
              </a:solidFill>
              <a:latin typeface="方正中等线简体"/>
              <a:ea typeface="方正中等线简体"/>
              <a:cs typeface="方正中等线简体"/>
            </a:endParaRPr>
          </a:p>
          <a:p>
            <a:r>
              <a:rPr lang="en-US" altLang="zh-CN" sz="1000" b="1" dirty="0" smtClean="0">
                <a:solidFill>
                  <a:srgbClr val="46A8EA"/>
                </a:solidFill>
                <a:latin typeface="方正中等线简体"/>
                <a:ea typeface="方正中等线简体"/>
                <a:cs typeface="方正中等线简体"/>
              </a:rPr>
              <a:t>480</a:t>
            </a:r>
            <a:r>
              <a:rPr lang="zh-CN" altLang="en-US" sz="1000" b="1" dirty="0" smtClean="0">
                <a:solidFill>
                  <a:srgbClr val="46A8EA"/>
                </a:solidFill>
                <a:latin typeface="方正中等线简体"/>
                <a:ea typeface="方正中等线简体"/>
                <a:cs typeface="方正中等线简体"/>
              </a:rPr>
              <a:t>万</a:t>
            </a:r>
            <a:endParaRPr lang="en-US" altLang="zh-CN" sz="1000" b="1" dirty="0">
              <a:solidFill>
                <a:srgbClr val="46A8EA"/>
              </a:solidFill>
              <a:latin typeface="方正中等线简体"/>
              <a:ea typeface="方正中等线简体"/>
              <a:cs typeface="方正中等线简体"/>
            </a:endParaRPr>
          </a:p>
        </p:txBody>
      </p:sp>
      <p:sp>
        <p:nvSpPr>
          <p:cNvPr id="282" name="Line 356"/>
          <p:cNvSpPr>
            <a:spLocks noChangeShapeType="1"/>
          </p:cNvSpPr>
          <p:nvPr/>
        </p:nvSpPr>
        <p:spPr bwMode="auto">
          <a:xfrm>
            <a:off x="11047051" y="5549217"/>
            <a:ext cx="350838" cy="0"/>
          </a:xfrm>
          <a:prstGeom prst="line">
            <a:avLst/>
          </a:prstGeom>
          <a:noFill/>
          <a:ln w="9525">
            <a:solidFill>
              <a:srgbClr val="7D24C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83" name="AutoShape 358"/>
          <p:cNvSpPr>
            <a:spLocks/>
          </p:cNvSpPr>
          <p:nvPr/>
        </p:nvSpPr>
        <p:spPr bwMode="auto">
          <a:xfrm>
            <a:off x="8305101" y="4228052"/>
            <a:ext cx="117446" cy="1436310"/>
          </a:xfrm>
          <a:prstGeom prst="rightBrace">
            <a:avLst>
              <a:gd name="adj1" fmla="val 147619"/>
              <a:gd name="adj2" fmla="val 50000"/>
            </a:avLst>
          </a:prstGeom>
          <a:noFill/>
          <a:ln w="9525">
            <a:solidFill>
              <a:srgbClr val="7D24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4" name="Line 356"/>
          <p:cNvSpPr>
            <a:spLocks noChangeShapeType="1"/>
          </p:cNvSpPr>
          <p:nvPr/>
        </p:nvSpPr>
        <p:spPr bwMode="auto">
          <a:xfrm>
            <a:off x="8134670" y="4172023"/>
            <a:ext cx="350838" cy="0"/>
          </a:xfrm>
          <a:prstGeom prst="line">
            <a:avLst/>
          </a:prstGeom>
          <a:noFill/>
          <a:ln w="9525">
            <a:solidFill>
              <a:srgbClr val="46A8EA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85" name="Line 356"/>
          <p:cNvSpPr>
            <a:spLocks noChangeShapeType="1"/>
          </p:cNvSpPr>
          <p:nvPr/>
        </p:nvSpPr>
        <p:spPr bwMode="auto">
          <a:xfrm>
            <a:off x="8136068" y="5708608"/>
            <a:ext cx="350838" cy="0"/>
          </a:xfrm>
          <a:prstGeom prst="line">
            <a:avLst/>
          </a:prstGeom>
          <a:noFill/>
          <a:ln w="9525">
            <a:solidFill>
              <a:srgbClr val="7D24C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86" name="TextBox 682"/>
          <p:cNvSpPr txBox="1">
            <a:spLocks noChangeArrowheads="1"/>
          </p:cNvSpPr>
          <p:nvPr/>
        </p:nvSpPr>
        <p:spPr bwMode="auto">
          <a:xfrm>
            <a:off x="8400466" y="5429658"/>
            <a:ext cx="71686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000" b="1" dirty="0" smtClean="0">
                <a:solidFill>
                  <a:srgbClr val="7D24C0"/>
                </a:solidFill>
                <a:latin typeface="方正中等线简体"/>
                <a:ea typeface="方正中等线简体"/>
                <a:cs typeface="方正中等线简体"/>
              </a:rPr>
              <a:t>战略资金</a:t>
            </a:r>
            <a:endParaRPr lang="en-US" altLang="zh-CN" sz="1000" b="1" dirty="0" smtClean="0">
              <a:solidFill>
                <a:srgbClr val="7D24C0"/>
              </a:solidFill>
              <a:latin typeface="方正中等线简体"/>
              <a:ea typeface="方正中等线简体"/>
              <a:cs typeface="方正中等线简体"/>
            </a:endParaRPr>
          </a:p>
          <a:p>
            <a:r>
              <a:rPr lang="en-US" altLang="zh-CN" sz="1000" b="1" dirty="0" smtClean="0">
                <a:solidFill>
                  <a:srgbClr val="7D24C0"/>
                </a:solidFill>
                <a:latin typeface="方正中等线简体"/>
                <a:ea typeface="方正中等线简体"/>
                <a:cs typeface="方正中等线简体"/>
              </a:rPr>
              <a:t>240</a:t>
            </a:r>
            <a:r>
              <a:rPr lang="zh-CN" altLang="en-US" sz="1000" b="1" dirty="0" smtClean="0">
                <a:solidFill>
                  <a:srgbClr val="7D24C0"/>
                </a:solidFill>
                <a:latin typeface="方正中等线简体"/>
                <a:ea typeface="方正中等线简体"/>
                <a:cs typeface="方正中等线简体"/>
              </a:rPr>
              <a:t>万</a:t>
            </a:r>
            <a:endParaRPr lang="en-US" altLang="zh-CN" sz="1000" b="1" dirty="0" smtClean="0">
              <a:solidFill>
                <a:srgbClr val="7D24C0"/>
              </a:solidFill>
              <a:latin typeface="方正中等线简体"/>
              <a:ea typeface="方正中等线简体"/>
              <a:cs typeface="方正中等线简体"/>
            </a:endParaRPr>
          </a:p>
          <a:p>
            <a:r>
              <a:rPr lang="zh-CN" altLang="en-US" sz="1000" b="1" dirty="0" smtClean="0">
                <a:solidFill>
                  <a:srgbClr val="7D24C0"/>
                </a:solidFill>
                <a:latin typeface="方正中等线简体"/>
                <a:ea typeface="方正中等线简体"/>
                <a:cs typeface="方正中等线简体"/>
              </a:rPr>
              <a:t>占比</a:t>
            </a:r>
            <a:r>
              <a:rPr lang="en-US" altLang="zh-CN" sz="1000" b="1" dirty="0" smtClean="0">
                <a:solidFill>
                  <a:srgbClr val="7D24C0"/>
                </a:solidFill>
                <a:latin typeface="方正中等线简体"/>
                <a:ea typeface="方正中等线简体"/>
                <a:cs typeface="方正中等线简体"/>
              </a:rPr>
              <a:t>20%</a:t>
            </a:r>
            <a:endParaRPr lang="en-US" altLang="zh-CN" sz="1000" b="1" dirty="0">
              <a:solidFill>
                <a:srgbClr val="7D24C0"/>
              </a:solidFill>
              <a:latin typeface="方正中等线简体"/>
              <a:ea typeface="方正中等线简体"/>
              <a:cs typeface="方正中等线简体"/>
            </a:endParaRPr>
          </a:p>
        </p:txBody>
      </p:sp>
      <p:sp>
        <p:nvSpPr>
          <p:cNvPr id="287" name="TextBox 682"/>
          <p:cNvSpPr txBox="1">
            <a:spLocks noChangeArrowheads="1"/>
          </p:cNvSpPr>
          <p:nvPr/>
        </p:nvSpPr>
        <p:spPr bwMode="auto">
          <a:xfrm>
            <a:off x="8401864" y="3895869"/>
            <a:ext cx="71686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000" b="1" dirty="0" smtClean="0">
                <a:solidFill>
                  <a:srgbClr val="46A8EA"/>
                </a:solidFill>
                <a:latin typeface="方正中等线简体"/>
                <a:ea typeface="方正中等线简体"/>
                <a:cs typeface="方正中等线简体"/>
              </a:rPr>
              <a:t>战术资金</a:t>
            </a:r>
            <a:endParaRPr lang="en-US" altLang="zh-CN" sz="1000" b="1" dirty="0" smtClean="0">
              <a:solidFill>
                <a:srgbClr val="46A8EA"/>
              </a:solidFill>
              <a:latin typeface="方正中等线简体"/>
              <a:ea typeface="方正中等线简体"/>
              <a:cs typeface="方正中等线简体"/>
            </a:endParaRPr>
          </a:p>
          <a:p>
            <a:r>
              <a:rPr lang="en-US" altLang="zh-CN" sz="1000" b="1" dirty="0" smtClean="0">
                <a:solidFill>
                  <a:srgbClr val="46A8EA"/>
                </a:solidFill>
                <a:latin typeface="方正中等线简体"/>
                <a:ea typeface="方正中等线简体"/>
                <a:cs typeface="方正中等线简体"/>
              </a:rPr>
              <a:t>480</a:t>
            </a:r>
            <a:r>
              <a:rPr lang="zh-CN" altLang="en-US" sz="1000" b="1" dirty="0" smtClean="0">
                <a:solidFill>
                  <a:srgbClr val="46A8EA"/>
                </a:solidFill>
                <a:latin typeface="方正中等线简体"/>
                <a:ea typeface="方正中等线简体"/>
                <a:cs typeface="方正中等线简体"/>
              </a:rPr>
              <a:t>万</a:t>
            </a:r>
            <a:endParaRPr lang="en-US" altLang="zh-CN" sz="1000" b="1" dirty="0" smtClean="0">
              <a:solidFill>
                <a:srgbClr val="46A8EA"/>
              </a:solidFill>
              <a:latin typeface="方正中等线简体"/>
              <a:ea typeface="方正中等线简体"/>
              <a:cs typeface="方正中等线简体"/>
            </a:endParaRPr>
          </a:p>
          <a:p>
            <a:r>
              <a:rPr lang="zh-CN" altLang="en-US" sz="1000" b="1" dirty="0" smtClean="0">
                <a:solidFill>
                  <a:srgbClr val="46A8EA"/>
                </a:solidFill>
                <a:latin typeface="方正中等线简体"/>
                <a:ea typeface="方正中等线简体"/>
                <a:cs typeface="方正中等线简体"/>
              </a:rPr>
              <a:t>占比</a:t>
            </a:r>
            <a:r>
              <a:rPr lang="en-US" altLang="zh-CN" sz="1000" b="1" dirty="0" smtClean="0">
                <a:solidFill>
                  <a:srgbClr val="46A8EA"/>
                </a:solidFill>
                <a:latin typeface="方正中等线简体"/>
                <a:ea typeface="方正中等线简体"/>
                <a:cs typeface="方正中等线简体"/>
              </a:rPr>
              <a:t>40%</a:t>
            </a:r>
            <a:endParaRPr lang="en-US" altLang="zh-CN" sz="1000" b="1" dirty="0">
              <a:solidFill>
                <a:srgbClr val="46A8EA"/>
              </a:solidFill>
              <a:latin typeface="方正中等线简体"/>
              <a:ea typeface="方正中等线简体"/>
              <a:cs typeface="方正中等线简体"/>
            </a:endParaRPr>
          </a:p>
        </p:txBody>
      </p:sp>
      <p:sp>
        <p:nvSpPr>
          <p:cNvPr id="288" name="TextBox 682"/>
          <p:cNvSpPr txBox="1">
            <a:spLocks noChangeArrowheads="1"/>
          </p:cNvSpPr>
          <p:nvPr/>
        </p:nvSpPr>
        <p:spPr bwMode="auto">
          <a:xfrm>
            <a:off x="8378095" y="4601943"/>
            <a:ext cx="82426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000" b="1" dirty="0" smtClean="0">
                <a:solidFill>
                  <a:srgbClr val="C00000"/>
                </a:solidFill>
                <a:latin typeface="方正中等线简体"/>
                <a:ea typeface="方正中等线简体"/>
                <a:cs typeface="方正中等线简体"/>
              </a:rPr>
              <a:t>逐步完成</a:t>
            </a:r>
            <a:endParaRPr lang="en-US" altLang="zh-CN" sz="1000" b="1" dirty="0" smtClean="0">
              <a:solidFill>
                <a:srgbClr val="C00000"/>
              </a:solidFill>
              <a:latin typeface="方正中等线简体"/>
              <a:ea typeface="方正中等线简体"/>
              <a:cs typeface="方正中等线简体"/>
            </a:endParaRPr>
          </a:p>
          <a:p>
            <a:r>
              <a:rPr lang="zh-CN" altLang="en-US" sz="1000" b="1" dirty="0" smtClean="0">
                <a:solidFill>
                  <a:srgbClr val="C00000"/>
                </a:solidFill>
                <a:latin typeface="方正中等线简体"/>
                <a:ea typeface="方正中等线简体"/>
                <a:cs typeface="方正中等线简体"/>
              </a:rPr>
              <a:t>建仓计划</a:t>
            </a:r>
            <a:endParaRPr lang="en-US" altLang="zh-CN" sz="1000" b="1" dirty="0" smtClean="0">
              <a:solidFill>
                <a:srgbClr val="C00000"/>
              </a:solidFill>
              <a:latin typeface="方正中等线简体"/>
              <a:ea typeface="方正中等线简体"/>
              <a:cs typeface="方正中等线简体"/>
            </a:endParaRPr>
          </a:p>
          <a:p>
            <a:r>
              <a:rPr lang="zh-CN" altLang="en-US" sz="1000" b="1" dirty="0" smtClean="0">
                <a:solidFill>
                  <a:srgbClr val="C00000"/>
                </a:solidFill>
                <a:latin typeface="方正中等线简体"/>
                <a:ea typeface="方正中等线简体"/>
                <a:cs typeface="方正中等线简体"/>
              </a:rPr>
              <a:t>总仓位：</a:t>
            </a:r>
            <a:endParaRPr lang="en-US" altLang="zh-CN" sz="1000" b="1" dirty="0" smtClean="0">
              <a:solidFill>
                <a:srgbClr val="C00000"/>
              </a:solidFill>
              <a:latin typeface="方正中等线简体"/>
              <a:ea typeface="方正中等线简体"/>
              <a:cs typeface="方正中等线简体"/>
            </a:endParaRPr>
          </a:p>
          <a:p>
            <a:r>
              <a:rPr lang="en-US" altLang="zh-CN" sz="1000" b="1" dirty="0" smtClean="0">
                <a:solidFill>
                  <a:srgbClr val="C00000"/>
                </a:solidFill>
                <a:latin typeface="方正中等线简体"/>
                <a:ea typeface="方正中等线简体"/>
                <a:cs typeface="方正中等线简体"/>
              </a:rPr>
              <a:t>60%720</a:t>
            </a:r>
            <a:r>
              <a:rPr lang="zh-CN" altLang="en-US" sz="1000" b="1" dirty="0" smtClean="0">
                <a:solidFill>
                  <a:srgbClr val="C00000"/>
                </a:solidFill>
                <a:latin typeface="方正中等线简体"/>
                <a:ea typeface="方正中等线简体"/>
                <a:cs typeface="方正中等线简体"/>
              </a:rPr>
              <a:t>万</a:t>
            </a:r>
            <a:endParaRPr lang="en-US" altLang="zh-CN" sz="1000" b="1" dirty="0">
              <a:solidFill>
                <a:srgbClr val="C00000"/>
              </a:solidFill>
              <a:latin typeface="方正中等线简体"/>
              <a:ea typeface="方正中等线简体"/>
              <a:cs typeface="方正中等线简体"/>
            </a:endParaRPr>
          </a:p>
        </p:txBody>
      </p:sp>
      <p:sp>
        <p:nvSpPr>
          <p:cNvPr id="289" name="Line 354"/>
          <p:cNvSpPr>
            <a:spLocks noChangeShapeType="1"/>
          </p:cNvSpPr>
          <p:nvPr/>
        </p:nvSpPr>
        <p:spPr bwMode="auto">
          <a:xfrm>
            <a:off x="8128320" y="3303879"/>
            <a:ext cx="350838" cy="0"/>
          </a:xfrm>
          <a:prstGeom prst="line">
            <a:avLst/>
          </a:prstGeom>
          <a:noFill/>
          <a:ln w="9525">
            <a:solidFill>
              <a:srgbClr val="C21204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90" name="TextBox 682"/>
          <p:cNvSpPr txBox="1">
            <a:spLocks noChangeArrowheads="1"/>
          </p:cNvSpPr>
          <p:nvPr/>
        </p:nvSpPr>
        <p:spPr bwMode="auto">
          <a:xfrm>
            <a:off x="8402069" y="3120195"/>
            <a:ext cx="80502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000" b="1" dirty="0" smtClean="0">
                <a:solidFill>
                  <a:srgbClr val="C21204"/>
                </a:solidFill>
                <a:latin typeface="方正中等线简体"/>
                <a:ea typeface="方正中等线简体"/>
                <a:cs typeface="方正中等线简体"/>
              </a:rPr>
              <a:t>现金</a:t>
            </a:r>
            <a:r>
              <a:rPr lang="en-US" altLang="zh-CN" sz="1000" b="1" dirty="0" smtClean="0">
                <a:solidFill>
                  <a:srgbClr val="C21204"/>
                </a:solidFill>
                <a:latin typeface="方正中等线简体"/>
                <a:ea typeface="方正中等线简体"/>
                <a:cs typeface="方正中等线简体"/>
              </a:rPr>
              <a:t>480</a:t>
            </a:r>
            <a:r>
              <a:rPr lang="zh-CN" altLang="en-US" sz="1000" b="1" dirty="0" smtClean="0">
                <a:solidFill>
                  <a:srgbClr val="C21204"/>
                </a:solidFill>
                <a:latin typeface="方正中等线简体"/>
                <a:ea typeface="方正中等线简体"/>
                <a:cs typeface="方正中等线简体"/>
              </a:rPr>
              <a:t>万</a:t>
            </a:r>
            <a:endParaRPr lang="en-US" altLang="zh-CN" sz="1000" b="1" dirty="0" smtClean="0">
              <a:solidFill>
                <a:srgbClr val="C21204"/>
              </a:solidFill>
              <a:latin typeface="方正中等线简体"/>
              <a:ea typeface="方正中等线简体"/>
              <a:cs typeface="方正中等线简体"/>
            </a:endParaRPr>
          </a:p>
          <a:p>
            <a:r>
              <a:rPr lang="zh-CN" altLang="en-US" sz="1000" b="1" dirty="0" smtClean="0">
                <a:solidFill>
                  <a:srgbClr val="C21204"/>
                </a:solidFill>
                <a:latin typeface="方正中等线简体"/>
                <a:ea typeface="方正中等线简体"/>
                <a:cs typeface="方正中等线简体"/>
              </a:rPr>
              <a:t>抵御风险</a:t>
            </a:r>
            <a:endParaRPr lang="zh-CN" altLang="en-US" sz="1000" b="1" dirty="0">
              <a:solidFill>
                <a:srgbClr val="C21204"/>
              </a:solidFill>
              <a:latin typeface="方正中等线简体"/>
              <a:ea typeface="方正中等线简体"/>
              <a:cs typeface="方正中等线简体"/>
            </a:endParaRP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400" tmFilter="0,0; .5, 1; 1, 1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6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6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61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11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61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11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61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11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610"/>
                            </p:stCondLst>
                            <p:childTnLst>
                              <p:par>
                                <p:cTn id="6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11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61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110"/>
                            </p:stCondLst>
                            <p:childTnLst>
                              <p:par>
                                <p:cTn id="8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610"/>
                            </p:stCondLst>
                            <p:childTnLst>
                              <p:par>
                                <p:cTn id="8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11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610"/>
                            </p:stCondLst>
                            <p:childTnLst>
                              <p:par>
                                <p:cTn id="9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55" grpId="0"/>
      <p:bldP spid="57" grpId="0" animBg="1"/>
      <p:bldP spid="49" grpId="0"/>
      <p:bldP spid="6" grpId="0"/>
      <p:bldP spid="7" grpId="0"/>
      <p:bldP spid="8" grpId="0"/>
      <p:bldP spid="13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0DF00"/>
        </a:solidFill>
        <a:ln w="31750">
          <a:solidFill>
            <a:srgbClr val="F0DF00"/>
          </a:solidFill>
          <a:prstDash val="sysDot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418</Words>
  <Application>Microsoft Office PowerPoint</Application>
  <PresentationFormat>Custom</PresentationFormat>
  <Paragraphs>83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方正中等线简体</vt:lpstr>
      <vt:lpstr>宋体</vt:lpstr>
      <vt:lpstr>微软雅黑</vt:lpstr>
      <vt:lpstr>Arial</vt:lpstr>
      <vt:lpstr>Calibri</vt:lpstr>
      <vt:lpstr>Calibri Light</vt:lpstr>
      <vt:lpstr>Office 主题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7</dc:title>
  <dc:creator>lenovo</dc:creator>
  <cp:lastModifiedBy>HAITAO ZHNAG</cp:lastModifiedBy>
  <cp:revision>1</cp:revision>
  <dcterms:created xsi:type="dcterms:W3CDTF">2016-10-13T05:26:38Z</dcterms:created>
  <dcterms:modified xsi:type="dcterms:W3CDTF">2016-10-14T02:16:52Z</dcterms:modified>
</cp:coreProperties>
</file>