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3"/>
  </p:sldMasterIdLst>
  <p:notesMasterIdLst>
    <p:notesMasterId r:id="rId30"/>
  </p:notesMasterIdLst>
  <p:sldIdLst>
    <p:sldId id="256" r:id="rId4"/>
    <p:sldId id="262" r:id="rId5"/>
    <p:sldId id="257" r:id="rId6"/>
    <p:sldId id="291" r:id="rId7"/>
    <p:sldId id="263" r:id="rId8"/>
    <p:sldId id="266" r:id="rId9"/>
    <p:sldId id="295" r:id="rId10"/>
    <p:sldId id="267" r:id="rId11"/>
    <p:sldId id="296" r:id="rId12"/>
    <p:sldId id="290" r:id="rId13"/>
    <p:sldId id="278" r:id="rId14"/>
    <p:sldId id="277" r:id="rId15"/>
    <p:sldId id="268" r:id="rId16"/>
    <p:sldId id="297" r:id="rId17"/>
    <p:sldId id="280" r:id="rId18"/>
    <p:sldId id="285" r:id="rId19"/>
    <p:sldId id="286" r:id="rId20"/>
    <p:sldId id="287" r:id="rId21"/>
    <p:sldId id="273" r:id="rId22"/>
    <p:sldId id="284" r:id="rId23"/>
    <p:sldId id="274" r:id="rId24"/>
    <p:sldId id="283" r:id="rId25"/>
    <p:sldId id="281" r:id="rId26"/>
    <p:sldId id="293" r:id="rId27"/>
    <p:sldId id="282" r:id="rId28"/>
    <p:sldId id="29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2274" autoAdjust="0"/>
  </p:normalViewPr>
  <p:slideViewPr>
    <p:cSldViewPr showGuides="1">
      <p:cViewPr>
        <p:scale>
          <a:sx n="92" d="100"/>
          <a:sy n="92" d="100"/>
        </p:scale>
        <p:origin x="1099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Poly\inf6440\git\inf6422\lab3\faillesCommun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Failles impactant plusieurs logiciels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0"/>
          <c:tx>
            <c:strRef>
              <c:f>Feuil1!$D$1</c:f>
              <c:strCache>
                <c:ptCount val="1"/>
                <c:pt idx="0">
                  <c:v>pourcentage des failles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Feuil1!$A$2:$A$20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23</c:v>
                </c:pt>
                <c:pt idx="16">
                  <c:v>26</c:v>
                </c:pt>
                <c:pt idx="17">
                  <c:v>32</c:v>
                </c:pt>
                <c:pt idx="18">
                  <c:v>33</c:v>
                </c:pt>
              </c:numCache>
            </c:numRef>
          </c:cat>
          <c:val>
            <c:numRef>
              <c:f>Feuil1!$D$2:$D$20</c:f>
              <c:numCache>
                <c:formatCode>0.0000%</c:formatCode>
                <c:ptCount val="19"/>
                <c:pt idx="0">
                  <c:v>3.4175144056341998E-2</c:v>
                </c:pt>
                <c:pt idx="1">
                  <c:v>7.5549548267766897E-3</c:v>
                </c:pt>
                <c:pt idx="2">
                  <c:v>2.2622181119726801E-3</c:v>
                </c:pt>
                <c:pt idx="3">
                  <c:v>1.03862844134595E-3</c:v>
                </c:pt>
                <c:pt idx="4">
                  <c:v>6.1179483531336701E-4</c:v>
                </c:pt>
                <c:pt idx="5">
                  <c:v>3.98378032297076E-4</c:v>
                </c:pt>
                <c:pt idx="6">
                  <c:v>2.7032795048730199E-4</c:v>
                </c:pt>
                <c:pt idx="7">
                  <c:v>1.70733442413033E-4</c:v>
                </c:pt>
                <c:pt idx="8">
                  <c:v>2.1341680301629101E-4</c:v>
                </c:pt>
                <c:pt idx="9">
                  <c:v>7.1138934338763594E-5</c:v>
                </c:pt>
                <c:pt idx="10">
                  <c:v>1.4227786867752699E-5</c:v>
                </c:pt>
                <c:pt idx="11">
                  <c:v>4.2683360603258203E-5</c:v>
                </c:pt>
                <c:pt idx="12">
                  <c:v>2.8455573735505398E-5</c:v>
                </c:pt>
                <c:pt idx="13">
                  <c:v>4.2683360603258203E-5</c:v>
                </c:pt>
                <c:pt idx="14">
                  <c:v>2.8455573735505398E-5</c:v>
                </c:pt>
                <c:pt idx="15">
                  <c:v>4.2683360603258203E-5</c:v>
                </c:pt>
                <c:pt idx="16">
                  <c:v>1.4227786867752699E-5</c:v>
                </c:pt>
                <c:pt idx="17">
                  <c:v>1.4227786867752699E-5</c:v>
                </c:pt>
                <c:pt idx="18">
                  <c:v>2.8455573735505398E-5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D2-43A9-B65E-1214A2429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64686736"/>
        <c:axId val="-364686192"/>
      </c:barChart>
      <c:catAx>
        <c:axId val="-364686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nombre de </a:t>
                </a:r>
                <a:r>
                  <a:rPr lang="fr-FR" dirty="0" smtClean="0"/>
                  <a:t>logiciels</a:t>
                </a:r>
                <a:endParaRPr lang="fr-FR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364686192"/>
        <c:crosses val="autoZero"/>
        <c:auto val="1"/>
        <c:lblAlgn val="ctr"/>
        <c:lblOffset val="100"/>
        <c:noMultiLvlLbl val="0"/>
      </c:catAx>
      <c:valAx>
        <c:axId val="-36468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Pourcentage des failles</a:t>
                </a:r>
                <a:endParaRPr lang="fr-FR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36468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72536-C91D-4D81-869C-0013A7359684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C9451-71FC-4470-AA85-CBE7E5F92F8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3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453838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baseline="0" dirty="0" err="1" smtClean="0"/>
              <a:t>Préciser</a:t>
            </a:r>
            <a:r>
              <a:rPr lang="en-US" sz="1200" b="0" baseline="0" dirty="0" smtClean="0"/>
              <a:t> à quoi correspond </a:t>
            </a: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868081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970836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CA" dirty="0" smtClean="0">
                <a:latin typeface="Corbel" panose="020B0503020204020204" pitchFamily="34" charset="0"/>
              </a:rPr>
              <a:t>( S on </a:t>
            </a:r>
            <a:r>
              <a:rPr lang="en-CA" dirty="0" err="1" smtClean="0">
                <a:latin typeface="Corbel" panose="020B0503020204020204" pitchFamily="34" charset="0"/>
              </a:rPr>
              <a:t>veut</a:t>
            </a:r>
            <a:r>
              <a:rPr lang="en-CA" dirty="0" smtClean="0">
                <a:latin typeface="Corbel" panose="020B0503020204020204" pitchFamily="34" charset="0"/>
              </a:rPr>
              <a:t> que T </a:t>
            </a:r>
            <a:r>
              <a:rPr lang="en-CA" dirty="0" err="1" smtClean="0">
                <a:latin typeface="Corbel" panose="020B0503020204020204" pitchFamily="34" charset="0"/>
              </a:rPr>
              <a:t>reste</a:t>
            </a:r>
            <a:r>
              <a:rPr lang="en-CA" dirty="0" smtClean="0">
                <a:latin typeface="Corbel" panose="020B0503020204020204" pitchFamily="34" charset="0"/>
              </a:rPr>
              <a:t> petit, </a:t>
            </a:r>
            <a:r>
              <a:rPr lang="en-CA" dirty="0" err="1" smtClean="0">
                <a:latin typeface="Corbel" panose="020B0503020204020204" pitchFamily="34" charset="0"/>
              </a:rPr>
              <a:t>il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faut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régulièrement</a:t>
            </a:r>
            <a:r>
              <a:rPr lang="en-CA" dirty="0" smtClean="0">
                <a:latin typeface="Corbel" panose="020B0503020204020204" pitchFamily="34" charset="0"/>
              </a:rPr>
              <a:t> faire de la maintenance pour faire les </a:t>
            </a:r>
            <a:r>
              <a:rPr lang="en-CA" dirty="0" err="1" smtClean="0">
                <a:latin typeface="Corbel" panose="020B0503020204020204" pitchFamily="34" charset="0"/>
              </a:rPr>
              <a:t>mises</a:t>
            </a:r>
            <a:r>
              <a:rPr lang="en-CA" dirty="0" smtClean="0">
                <a:latin typeface="Corbel" panose="020B0503020204020204" pitchFamily="34" charset="0"/>
              </a:rPr>
              <a:t> à jour ! )</a:t>
            </a: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416087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4252876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215733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262589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601950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647927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922561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674372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83028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489588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644588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710133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1680022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2114390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baseline="0" dirty="0" err="1" smtClean="0"/>
              <a:t>Prise</a:t>
            </a:r>
            <a:r>
              <a:rPr lang="en-US" sz="1200" b="0" baseline="0" dirty="0" smtClean="0"/>
              <a:t> </a:t>
            </a:r>
            <a:r>
              <a:rPr lang="en-US" sz="1200" b="0" baseline="0" dirty="0" err="1" smtClean="0"/>
              <a:t>en</a:t>
            </a:r>
            <a:r>
              <a:rPr lang="en-US" sz="1200" b="0" baseline="0" dirty="0" smtClean="0"/>
              <a:t> </a:t>
            </a:r>
            <a:r>
              <a:rPr lang="en-US" sz="1200" b="0" baseline="0" dirty="0" err="1" smtClean="0"/>
              <a:t>compte</a:t>
            </a:r>
            <a:r>
              <a:rPr lang="en-US" sz="1200" b="0" baseline="0" dirty="0" smtClean="0"/>
              <a:t> de </a:t>
            </a:r>
            <a:r>
              <a:rPr lang="en-US" sz="1200" b="0" baseline="0" dirty="0" err="1" smtClean="0"/>
              <a:t>l’importance</a:t>
            </a:r>
            <a:r>
              <a:rPr lang="en-US" sz="1200" b="0" baseline="0" dirty="0" smtClean="0"/>
              <a:t> des machines</a:t>
            </a: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3996046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671983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baseline="0" dirty="0" smtClean="0"/>
              <a:t>Insister sur </a:t>
            </a:r>
            <a:r>
              <a:rPr lang="en-US" sz="1200" b="0" baseline="0" dirty="0" err="1" smtClean="0"/>
              <a:t>l’interêt</a:t>
            </a:r>
            <a:r>
              <a:rPr lang="en-US" sz="1200" b="0" baseline="0" dirty="0" smtClean="0"/>
              <a:t> de </a:t>
            </a:r>
            <a:r>
              <a:rPr lang="en-US" sz="1200" b="0" baseline="0" dirty="0" err="1" smtClean="0"/>
              <a:t>l’homogéité</a:t>
            </a: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baseline="0" dirty="0" smtClean="0"/>
              <a:t>Insister sur </a:t>
            </a:r>
            <a:r>
              <a:rPr lang="en-US" sz="1200" b="0" baseline="0" dirty="0" err="1" smtClean="0"/>
              <a:t>l’interêt</a:t>
            </a:r>
            <a:r>
              <a:rPr lang="en-US" sz="1200" b="0" baseline="0" dirty="0" smtClean="0"/>
              <a:t> de </a:t>
            </a:r>
            <a:r>
              <a:rPr lang="en-US" sz="1200" b="0" baseline="0" dirty="0" err="1" smtClean="0"/>
              <a:t>l’homogéité</a:t>
            </a: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147706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59918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400433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927431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097327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1050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07B57-E84C-4B9E-BD52-34ADD31C8206}" type="datetime1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1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D4BF-1F9B-45EC-AD07-8741C46B88FC}" type="datetime1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C67D-7664-4B95-8B02-5CAF71C19A57}" type="datetime1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CB83-A1F0-45C0-B5D9-D36604AD3C8E}" type="datetime1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2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B1F-D29C-46E8-829E-6B7A28C4D403}" type="datetime1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3809-8265-4CB1-84EF-F22F235A71BA}" type="datetime1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43C1-BFB7-460E-8E47-0371E08C06FF}" type="datetime1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BA6B-9A0B-4D77-B294-3E82595E70C0}" type="datetime1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8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E58E-9BC2-4E6C-BE4A-6CB4AA157A39}" type="datetime1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1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1127-07F6-4045-BE9A-DAA3059B885D}" type="datetime1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1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61C7-3BDB-4B92-808A-B042433A9547}" type="datetime1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3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7F8-6B48-4EAA-B7D2-456F8D36A871}" type="datetime1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>
            <p:custDataLst>
              <p:custData r:id="rId1"/>
            </p:custDataLst>
          </p:nvPr>
        </p:nvSpPr>
        <p:spPr>
          <a:xfrm>
            <a:off x="-1524000" y="1340768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2267744" y="4725144"/>
            <a:ext cx="6048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796136" y="6110204"/>
            <a:ext cx="324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Adobe Caslon Pro" panose="0205050205050A020403" pitchFamily="18" charset="0"/>
              </a:rPr>
              <a:t>Présentation par </a:t>
            </a:r>
            <a:r>
              <a:rPr lang="fr-FR" dirty="0" err="1" smtClean="0">
                <a:latin typeface="Adobe Caslon Pro" panose="0205050205050A020403" pitchFamily="18" charset="0"/>
              </a:rPr>
              <a:t>P.Berthier</a:t>
            </a:r>
            <a:r>
              <a:rPr lang="fr-FR" dirty="0" smtClean="0">
                <a:latin typeface="Adobe Caslon Pro" panose="0205050205050A020403" pitchFamily="18" charset="0"/>
              </a:rPr>
              <a:t>, </a:t>
            </a:r>
            <a:r>
              <a:rPr lang="fr-FR" dirty="0" err="1" smtClean="0">
                <a:latin typeface="Adobe Caslon Pro" panose="0205050205050A020403" pitchFamily="18" charset="0"/>
              </a:rPr>
              <a:t>T.Luinaud</a:t>
            </a:r>
            <a:r>
              <a:rPr lang="fr-FR" dirty="0" smtClean="0">
                <a:latin typeface="Adobe Caslon Pro" panose="0205050205050A020403" pitchFamily="18" charset="0"/>
              </a:rPr>
              <a:t>, </a:t>
            </a:r>
            <a:r>
              <a:rPr lang="fr-FR" dirty="0" err="1" smtClean="0">
                <a:latin typeface="Adobe Caslon Pro" panose="0205050205050A020403" pitchFamily="18" charset="0"/>
              </a:rPr>
              <a:t>A.Mao</a:t>
            </a:r>
            <a:r>
              <a:rPr lang="fr-FR" dirty="0" smtClean="0">
                <a:latin typeface="Adobe Caslon Pro" panose="0205050205050A020403" pitchFamily="18" charset="0"/>
              </a:rPr>
              <a:t>, </a:t>
            </a:r>
            <a:r>
              <a:rPr lang="fr-FR" dirty="0" err="1" smtClean="0">
                <a:latin typeface="Adobe Caslon Pro" panose="0205050205050A020403" pitchFamily="18" charset="0"/>
              </a:rPr>
              <a:t>Ph.Troclet</a:t>
            </a:r>
            <a:endParaRPr lang="fr-FR" dirty="0">
              <a:latin typeface="Adobe Caslon Pro" panose="0205050205050A020403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014700" y="3719473"/>
            <a:ext cx="4482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Adobe Caslon Pro" panose="0205050205050A020403" pitchFamily="18" charset="0"/>
              </a:rPr>
              <a:t>comment la </a:t>
            </a:r>
            <a:r>
              <a:rPr lang="fr-FR" sz="2400" b="1" dirty="0">
                <a:latin typeface="Adobe Caslon Pro" panose="0205050205050A020403" pitchFamily="18" charset="0"/>
              </a:rPr>
              <a:t>Diversité</a:t>
            </a:r>
            <a:r>
              <a:rPr lang="fr-FR" sz="2400" dirty="0">
                <a:latin typeface="Adobe Caslon Pro" panose="0205050205050A020403" pitchFamily="18" charset="0"/>
              </a:rPr>
              <a:t> peut </a:t>
            </a:r>
            <a:r>
              <a:rPr lang="fr-FR" sz="2400" b="1" dirty="0">
                <a:latin typeface="Adobe Caslon Pro" panose="0205050205050A020403" pitchFamily="18" charset="0"/>
              </a:rPr>
              <a:t>Nuire</a:t>
            </a:r>
            <a:r>
              <a:rPr lang="fr-FR" sz="2400" dirty="0">
                <a:latin typeface="Adobe Caslon Pro" panose="0205050205050A020403" pitchFamily="18" charset="0"/>
              </a:rPr>
              <a:t> aux </a:t>
            </a:r>
            <a:r>
              <a:rPr lang="fr-FR" sz="2400" b="1" dirty="0" smtClean="0">
                <a:latin typeface="Adobe Caslon Pro" panose="0205050205050A020403" pitchFamily="18" charset="0"/>
              </a:rPr>
              <a:t>Attaquants</a:t>
            </a:r>
            <a:endParaRPr lang="fr-FR" sz="2400" b="1" dirty="0">
              <a:latin typeface="Adobe Caslon Pro" panose="0205050205050A020403" pitchFamily="18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1763688" y="2564904"/>
            <a:ext cx="6984776" cy="1107996"/>
            <a:chOff x="1835696" y="1488706"/>
            <a:chExt cx="6984776" cy="1107996"/>
          </a:xfrm>
        </p:grpSpPr>
        <p:sp>
          <p:nvSpPr>
            <p:cNvPr id="11" name="Rectangle 10"/>
            <p:cNvSpPr/>
            <p:nvPr/>
          </p:nvSpPr>
          <p:spPr>
            <a:xfrm>
              <a:off x="1835696" y="1488706"/>
              <a:ext cx="6984776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6600" dirty="0" smtClean="0">
                  <a:latin typeface="Adobe Caslon Pro" panose="0205050205050A020403" pitchFamily="18" charset="0"/>
                </a:rPr>
                <a:t>DNA </a:t>
              </a:r>
              <a:endParaRPr lang="fr-FR" sz="3600" dirty="0">
                <a:latin typeface="Adobe Caslon Pro" panose="0205050205050A020403" pitchFamily="18" charset="0"/>
              </a:endParaRPr>
            </a:p>
          </p:txBody>
        </p:sp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1594988"/>
              <a:ext cx="2238581" cy="895432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7025" y="1596806"/>
              <a:ext cx="2238581" cy="895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4862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white"/>
                </a:solidFill>
              </a:rPr>
              <a:t> </a:t>
            </a:r>
            <a:endParaRPr lang="fr-FR" dirty="0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Modélisation : Entropie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2062512" y="6356350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1115616" y="1526525"/>
            <a:ext cx="741682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Corbel" panose="020B0503020204020204" pitchFamily="34" charset="0"/>
              </a:rPr>
              <a:t>n versions différentes parmi les m machines du </a:t>
            </a:r>
            <a:r>
              <a:rPr lang="en-CA" dirty="0" err="1" smtClean="0">
                <a:latin typeface="Corbel" panose="020B0503020204020204" pitchFamily="34" charset="0"/>
              </a:rPr>
              <a:t>système</a:t>
            </a:r>
            <a:r>
              <a:rPr lang="en-CA" dirty="0" smtClean="0">
                <a:latin typeface="Corbel" panose="020B0503020204020204" pitchFamily="34" charset="0"/>
              </a:rPr>
              <a:t> 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1486448" y="2086266"/>
                <a:ext cx="74168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err="1" smtClean="0">
                    <a:latin typeface="Corbel" panose="020B0503020204020204" pitchFamily="34" charset="0"/>
                  </a:rPr>
                  <a:t>Soit</a:t>
                </a:r>
                <a:r>
                  <a:rPr lang="en-CA" dirty="0" smtClean="0"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la</m:t>
                    </m:r>
                  </m:oMath>
                </a14:m>
                <a:r>
                  <a:rPr lang="fr-FR" dirty="0">
                    <a:latin typeface="Corbel" panose="020B0503020204020204" pitchFamily="34" charset="0"/>
                  </a:rPr>
                  <a:t> proportion de chaque version dans </a:t>
                </a:r>
                <a:r>
                  <a:rPr lang="fr-FR" dirty="0" smtClean="0">
                    <a:latin typeface="Corbel" panose="020B0503020204020204" pitchFamily="34" charset="0"/>
                  </a:rPr>
                  <a:t>E</a:t>
                </a:r>
                <a:endParaRPr lang="en-CA" dirty="0" smtClean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448" y="2086266"/>
                <a:ext cx="7416824" cy="276999"/>
              </a:xfrm>
              <a:prstGeom prst="rect">
                <a:avLst/>
              </a:prstGeom>
              <a:blipFill>
                <a:blip r:embed="rId4"/>
                <a:stretch>
                  <a:fillRect l="-1808" t="-28261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97300" y="2646007"/>
                <a:ext cx="7571184" cy="16795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orbel" panose="020B0503020204020204" pitchFamily="34" charset="0"/>
                  </a:rPr>
                  <a:t>On pose </a:t>
                </a:r>
                <a:r>
                  <a:rPr lang="en-CA" dirty="0" err="1">
                    <a:latin typeface="Corbel" panose="020B0503020204020204" pitchFamily="34" charset="0"/>
                  </a:rPr>
                  <a:t>l’entropie</a:t>
                </a:r>
                <a:r>
                  <a:rPr lang="en-CA" dirty="0">
                    <a:latin typeface="Corbel" panose="020B0503020204020204" pitchFamily="34" charset="0"/>
                  </a:rPr>
                  <a:t> H de Shannon :</a:t>
                </a:r>
                <a:br>
                  <a:rPr lang="en-CA" dirty="0">
                    <a:latin typeface="Corbel" panose="020B0503020204020204" pitchFamily="34" charset="0"/>
                  </a:rPr>
                </a:br>
                <a:r>
                  <a:rPr lang="fr-FR" dirty="0">
                    <a:latin typeface="Corbel" panose="020B0503020204020204" pitchFamily="34" charset="0"/>
                  </a:rPr>
                  <a:t/>
                </a:r>
                <a:br>
                  <a:rPr lang="fr-FR" dirty="0">
                    <a:latin typeface="Corbel" panose="020B0503020204020204" pitchFamily="34" charset="0"/>
                  </a:rPr>
                </a:b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CA" dirty="0">
                    <a:latin typeface="Corbel" panose="020B0503020204020204" pitchFamily="34" charset="0"/>
                  </a:rPr>
                  <a:t/>
                </a:r>
                <a:br>
                  <a:rPr lang="en-CA" dirty="0">
                    <a:latin typeface="Corbel" panose="020B0503020204020204" pitchFamily="34" charset="0"/>
                  </a:rPr>
                </a:br>
                <a:endParaRPr lang="en-CA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300" y="2646007"/>
                <a:ext cx="7571184" cy="1679562"/>
              </a:xfrm>
              <a:prstGeom prst="rect">
                <a:avLst/>
              </a:prstGeom>
              <a:blipFill>
                <a:blip r:embed="rId5"/>
                <a:stretch>
                  <a:fillRect l="-483" t="-18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03648" y="4097580"/>
                <a:ext cx="7654163" cy="2199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orbel" panose="020B0503020204020204" pitchFamily="34" charset="0"/>
                  </a:rPr>
                  <a:t>On 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𝑢𝑛</m:t>
                        </m:r>
                      </m:sub>
                    </m:sSub>
                  </m:oMath>
                </a14:m>
                <a:r>
                  <a:rPr lang="en-CA" dirty="0" smtClean="0">
                    <a:latin typeface="Corbel" panose="020B0503020204020204" pitchFamily="34" charset="0"/>
                  </a:rPr>
                  <a:t> comme </a:t>
                </a:r>
                <a:r>
                  <a:rPr lang="en-CA" dirty="0" err="1">
                    <a:latin typeface="Corbel" panose="020B0503020204020204" pitchFamily="34" charset="0"/>
                  </a:rPr>
                  <a:t>l’entropie</a:t>
                </a:r>
                <a:r>
                  <a:rPr lang="en-CA" dirty="0">
                    <a:latin typeface="Corbel" panose="020B0503020204020204" pitchFamily="34" charset="0"/>
                  </a:rPr>
                  <a:t> </a:t>
                </a:r>
                <a:r>
                  <a:rPr lang="en-CA" dirty="0" err="1">
                    <a:latin typeface="Corbel" panose="020B0503020204020204" pitchFamily="34" charset="0"/>
                  </a:rPr>
                  <a:t>maximale</a:t>
                </a:r>
                <a:r>
                  <a:rPr lang="en-CA" dirty="0">
                    <a:latin typeface="Corbel" panose="020B0503020204020204" pitchFamily="34" charset="0"/>
                  </a:rPr>
                  <a:t>, pour </a:t>
                </a:r>
                <a:r>
                  <a:rPr lang="en-CA" dirty="0" err="1">
                    <a:latin typeface="Corbel" panose="020B0503020204020204" pitchFamily="34" charset="0"/>
                  </a:rPr>
                  <a:t>une</a:t>
                </a:r>
                <a:r>
                  <a:rPr lang="en-CA" dirty="0">
                    <a:latin typeface="Corbel" panose="020B0503020204020204" pitchFamily="34" charset="0"/>
                  </a:rPr>
                  <a:t> distribution </a:t>
                </a:r>
                <a:r>
                  <a:rPr lang="en-CA" dirty="0" err="1">
                    <a:latin typeface="Corbel" panose="020B0503020204020204" pitchFamily="34" charset="0"/>
                  </a:rPr>
                  <a:t>uniforme</a:t>
                </a:r>
                <a:r>
                  <a:rPr lang="en-CA" dirty="0">
                    <a:latin typeface="Corbel" panose="020B0503020204020204" pitchFamily="34" charset="0"/>
                  </a:rPr>
                  <a:t> :</a:t>
                </a:r>
                <a:br>
                  <a:rPr lang="en-CA" dirty="0">
                    <a:latin typeface="Corbel" panose="020B0503020204020204" pitchFamily="34" charset="0"/>
                  </a:rPr>
                </a:br>
                <a:r>
                  <a:rPr lang="en-CA" dirty="0">
                    <a:latin typeface="Corbel" panose="020B0503020204020204" pitchFamily="34" charset="0"/>
                  </a:rPr>
                  <a:t/>
                </a:r>
                <a:br>
                  <a:rPr lang="en-CA" dirty="0">
                    <a:latin typeface="Corbel" panose="020B0503020204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𝑢𝑛</m:t>
                        </m:r>
                      </m:sub>
                    </m:sSub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CA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CA" dirty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  <a:t/>
                </a:r>
                <a:br>
                  <a:rPr lang="en-CA" dirty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</a:br>
                <a:endParaRPr lang="en-CA" dirty="0">
                  <a:solidFill>
                    <a:schemeClr val="accent1">
                      <a:lumMod val="50000"/>
                    </a:schemeClr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i="1" dirty="0">
                  <a:solidFill>
                    <a:schemeClr val="accent1">
                      <a:lumMod val="50000"/>
                    </a:schemeClr>
                  </a:solidFill>
                  <a:latin typeface="Corbel" panose="020B0503020204020204" pitchFamily="34" charset="0"/>
                </a:endParaRPr>
              </a:p>
              <a:p>
                <a:pPr lvl="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𝑢𝑛</m:t>
                          </m:r>
                        </m:sub>
                      </m:sSub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CA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CA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CA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CA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CA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>
                  <a:solidFill>
                    <a:schemeClr val="accent1">
                      <a:lumMod val="5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097580"/>
                <a:ext cx="7654163" cy="2199961"/>
              </a:xfrm>
              <a:prstGeom prst="rect">
                <a:avLst/>
              </a:prstGeom>
              <a:blipFill>
                <a:blip r:embed="rId6"/>
                <a:stretch>
                  <a:fillRect l="-478" t="-1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237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16832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"/>
              <p:cNvSpPr txBox="1"/>
              <p:nvPr/>
            </p:nvSpPr>
            <p:spPr>
              <a:xfrm flipH="1">
                <a:off x="899592" y="219135"/>
                <a:ext cx="6048672" cy="690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fr-FR" sz="36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orbel" pitchFamily="34" charset="0"/>
                  </a:rPr>
                  <a:t>Modélisation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sz="3600" b="0" i="1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𝑖𝑛𝑓𝑒𝑐𝑡𝑖𝑜𝑛</m:t>
                        </m:r>
                      </m:sub>
                    </m:sSub>
                  </m:oMath>
                </a14:m>
                <a:endParaRPr lang="fr-FR" sz="2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orbel" pitchFamily="34" charset="0"/>
                </a:endParaRPr>
              </a:p>
            </p:txBody>
          </p:sp>
        </mc:Choice>
        <mc:Fallback xmlns="">
          <p:sp>
            <p:nvSpPr>
              <p:cNvPr id="21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9592" y="219135"/>
                <a:ext cx="6048672" cy="690702"/>
              </a:xfrm>
              <a:prstGeom prst="rect">
                <a:avLst/>
              </a:prstGeom>
              <a:blipFill rotWithShape="0">
                <a:blip r:embed="rId3"/>
                <a:stretch>
                  <a:fillRect l="-3125" t="-13274" b="-274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2062512" y="6356350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1014001" y="1225160"/>
                <a:ext cx="7416824" cy="1033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b="0" dirty="0" smtClean="0">
                    <a:latin typeface="Corbel" panose="020B0503020204020204" pitchFamily="34" charset="0"/>
                  </a:rPr>
                  <a:t>On pose T </a:t>
                </a:r>
                <a:r>
                  <a:rPr lang="en-CA" b="0" dirty="0" err="1" smtClean="0">
                    <a:latin typeface="Corbel" panose="020B0503020204020204" pitchFamily="34" charset="0"/>
                  </a:rPr>
                  <a:t>comme</a:t>
                </a:r>
                <a:r>
                  <a:rPr lang="en-CA" b="0" dirty="0" smtClean="0">
                    <a:latin typeface="Corbel" panose="020B0503020204020204" pitchFamily="34" charset="0"/>
                  </a:rPr>
                  <a:t> </a:t>
                </a:r>
                <a:r>
                  <a:rPr lang="en-CA" b="0" dirty="0" err="1" smtClean="0">
                    <a:latin typeface="Corbel" panose="020B0503020204020204" pitchFamily="34" charset="0"/>
                  </a:rPr>
                  <a:t>l’ancienneté</a:t>
                </a:r>
                <a:r>
                  <a:rPr lang="en-CA" b="0" dirty="0" smtClean="0">
                    <a:latin typeface="Corbel" panose="020B0503020204020204" pitchFamily="34" charset="0"/>
                  </a:rPr>
                  <a:t> </a:t>
                </a:r>
                <a:r>
                  <a:rPr lang="en-CA" b="0" dirty="0" err="1" smtClean="0">
                    <a:latin typeface="Corbel" panose="020B0503020204020204" pitchFamily="34" charset="0"/>
                  </a:rPr>
                  <a:t>moyenne</a:t>
                </a:r>
                <a:r>
                  <a:rPr lang="en-CA" b="0" dirty="0" smtClean="0">
                    <a:latin typeface="Corbel" panose="020B0503020204020204" pitchFamily="34" charset="0"/>
                  </a:rPr>
                  <a:t> des versions du </a:t>
                </a:r>
                <a:r>
                  <a:rPr lang="en-CA" b="0" dirty="0" err="1" smtClean="0">
                    <a:latin typeface="Corbel" panose="020B0503020204020204" pitchFamily="34" charset="0"/>
                  </a:rPr>
                  <a:t>système</a:t>
                </a:r>
                <a:r>
                  <a:rPr lang="en-CA" b="0" dirty="0" smtClean="0">
                    <a:latin typeface="Corbel" panose="020B0503020204020204" pitchFamily="34" charset="0"/>
                  </a:rPr>
                  <a:t> :</a:t>
                </a:r>
                <a:r>
                  <a:rPr lang="en-CA" b="0" dirty="0" smtClean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  <a:t/>
                </a:r>
                <a:br>
                  <a:rPr lang="en-CA" b="0" dirty="0" smtClean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</a:b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CA" dirty="0" smtClean="0">
                  <a:solidFill>
                    <a:schemeClr val="accent1">
                      <a:lumMod val="5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01" y="1225160"/>
                <a:ext cx="7416824" cy="1033232"/>
              </a:xfrm>
              <a:prstGeom prst="rect">
                <a:avLst/>
              </a:prstGeom>
              <a:blipFill>
                <a:blip r:embed="rId5"/>
                <a:stretch>
                  <a:fillRect l="-1726" t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75610" y="2231480"/>
                <a:ext cx="7038976" cy="945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orbel" panose="020B0503020204020204" pitchFamily="34" charset="0"/>
                  </a:rPr>
                  <a:t>On fait </a:t>
                </a:r>
                <a:r>
                  <a:rPr lang="en-CA" dirty="0" err="1">
                    <a:latin typeface="Corbel" panose="020B0503020204020204" pitchFamily="34" charset="0"/>
                  </a:rPr>
                  <a:t>l’hypothèse</a:t>
                </a:r>
                <a:r>
                  <a:rPr lang="en-CA" dirty="0">
                    <a:latin typeface="Corbel" panose="020B0503020204020204" pitchFamily="34" charset="0"/>
                  </a:rPr>
                  <a:t> :</a:t>
                </a:r>
              </a:p>
              <a:p>
                <a:pPr/>
                <a:r>
                  <a:rPr lang="en-CA" dirty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  <a:t/>
                </a:r>
                <a:br>
                  <a:rPr lang="en-CA" dirty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𝑖𝑛𝑓𝑒𝑐𝑡𝑖𝑜𝑛</m:t>
                          </m:r>
                        </m:sub>
                      </m:sSub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𝑎𝑡𝑡𝑎𝑞𝑢𝑒</m:t>
                          </m:r>
                        </m:sub>
                      </m:sSub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>
                  <a:solidFill>
                    <a:schemeClr val="accent1">
                      <a:lumMod val="5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10" y="2231480"/>
                <a:ext cx="7038976" cy="945580"/>
              </a:xfrm>
              <a:prstGeom prst="rect">
                <a:avLst/>
              </a:prstGeom>
              <a:blipFill>
                <a:blip r:embed="rId7"/>
                <a:stretch>
                  <a:fillRect l="-519" t="-3226" b="-38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841799" y="3259386"/>
                <a:ext cx="6114577" cy="687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orbel" panose="020B0503020204020204" pitchFamily="34" charset="0"/>
                  </a:rPr>
                  <a:t>On pose :</a:t>
                </a:r>
                <a:br>
                  <a:rPr lang="en-CA" dirty="0">
                    <a:latin typeface="Corbel" panose="020B0503020204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𝑎𝑡𝑡𝑎𝑞𝑢𝑒</m:t>
                        </m:r>
                      </m:sub>
                    </m:sSub>
                    <m:d>
                      <m:dPr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CA" dirty="0">
                  <a:solidFill>
                    <a:schemeClr val="accent1">
                      <a:lumMod val="5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799" y="3259386"/>
                <a:ext cx="6114577" cy="687048"/>
              </a:xfrm>
              <a:prstGeom prst="rect">
                <a:avLst/>
              </a:prstGeom>
              <a:blipFill>
                <a:blip r:embed="rId8"/>
                <a:stretch>
                  <a:fillRect l="-598" t="-5357" b="-3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524000" y="3922890"/>
                <a:ext cx="7620000" cy="1560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orbel" panose="020B0503020204020204" pitchFamily="34" charset="0"/>
                  </a:rPr>
                  <a:t>Et D(H) </a:t>
                </a:r>
                <a:r>
                  <a:rPr lang="en-CA" dirty="0" smtClean="0">
                    <a:latin typeface="Corbel" panose="020B0503020204020204" pitchFamily="34" charset="0"/>
                  </a:rPr>
                  <a:t>la </a:t>
                </a:r>
                <a:r>
                  <a:rPr lang="en-CA" dirty="0">
                    <a:latin typeface="Corbel" panose="020B0503020204020204" pitchFamily="34" charset="0"/>
                  </a:rPr>
                  <a:t>diffusion de </a:t>
                </a:r>
                <a:r>
                  <a:rPr lang="en-CA" dirty="0" err="1">
                    <a:latin typeface="Corbel" panose="020B0503020204020204" pitchFamily="34" charset="0"/>
                  </a:rPr>
                  <a:t>l’attaque</a:t>
                </a:r>
                <a:r>
                  <a:rPr lang="en-CA" dirty="0">
                    <a:latin typeface="Corbel" panose="020B0503020204020204" pitchFamily="34" charset="0"/>
                  </a:rPr>
                  <a:t> </a:t>
                </a:r>
                <a:r>
                  <a:rPr lang="en-CA" dirty="0" err="1">
                    <a:latin typeface="Corbel" panose="020B0503020204020204" pitchFamily="34" charset="0"/>
                  </a:rPr>
                  <a:t>dans</a:t>
                </a:r>
                <a:r>
                  <a:rPr lang="en-CA" dirty="0">
                    <a:latin typeface="Corbel" panose="020B0503020204020204" pitchFamily="34" charset="0"/>
                  </a:rPr>
                  <a:t> le </a:t>
                </a:r>
                <a:r>
                  <a:rPr lang="en-CA" dirty="0" err="1">
                    <a:latin typeface="Corbel" panose="020B0503020204020204" pitchFamily="34" charset="0"/>
                  </a:rPr>
                  <a:t>système</a:t>
                </a:r>
                <a:r>
                  <a:rPr lang="en-CA" dirty="0">
                    <a:latin typeface="Corbel" panose="020B0503020204020204" pitchFamily="34" charset="0"/>
                  </a:rPr>
                  <a:t> :</a:t>
                </a:r>
                <a:r>
                  <a:rPr lang="en-CA" dirty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  <a:t/>
                </a:r>
                <a:br>
                  <a:rPr lang="en-CA" dirty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</a:b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CA" dirty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  <a:t/>
                </a:r>
                <a:br>
                  <a:rPr lang="en-CA" dirty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</a:b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func>
                          <m:funcPr>
                            <m:ctrlP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CA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CA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CA" dirty="0">
                  <a:solidFill>
                    <a:schemeClr val="accent1">
                      <a:lumMod val="5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922890"/>
                <a:ext cx="7620000" cy="1560684"/>
              </a:xfrm>
              <a:prstGeom prst="rect">
                <a:avLst/>
              </a:prstGeom>
              <a:blipFill>
                <a:blip r:embed="rId9"/>
                <a:stretch>
                  <a:fillRect l="-480" t="-23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206202" y="5356406"/>
                <a:ext cx="7937798" cy="9383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orbel" panose="020B0503020204020204" pitchFamily="34" charset="0"/>
                  </a:rPr>
                  <a:t>Au final,</a:t>
                </a:r>
                <a:r>
                  <a:rPr lang="en-CA" dirty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  <a:t/>
                </a:r>
                <a:br>
                  <a:rPr lang="en-CA" dirty="0">
                    <a:solidFill>
                      <a:schemeClr val="accent1">
                        <a:lumMod val="50000"/>
                      </a:schemeClr>
                    </a:solidFill>
                    <a:latin typeface="Corbel" panose="020B0503020204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𝑖𝑛𝑓𝑒𝑐𝑡𝑖𝑜𝑛</m:t>
                        </m:r>
                        <m:d>
                          <m:dPr>
                            <m:ctrlP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CA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b>
                    </m:sSub>
                    <m:r>
                      <a:rPr lang="en-CA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  <m:r>
                      <a:rPr lang="en-CA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CA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func>
                          <m:funcPr>
                            <m:ctrlP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CA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CA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CA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CA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CA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>
                  <a:solidFill>
                    <a:schemeClr val="accent2">
                      <a:lumMod val="5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202" y="5356406"/>
                <a:ext cx="7937798" cy="938334"/>
              </a:xfrm>
              <a:prstGeom prst="rect">
                <a:avLst/>
              </a:prstGeom>
              <a:blipFill>
                <a:blip r:embed="rId10"/>
                <a:stretch>
                  <a:fillRect l="-538" t="-3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632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Modélisation : Coût pour le défenseur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2062512" y="6356350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965370" y="1507700"/>
                <a:ext cx="8178629" cy="1164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smtClean="0">
                    <a:latin typeface="Corbel" panose="020B0503020204020204" pitchFamily="34" charset="0"/>
                  </a:rPr>
                  <a:t>Coût </a:t>
                </a:r>
                <a:r>
                  <a:rPr lang="en-CA" dirty="0" err="1" smtClean="0">
                    <a:latin typeface="Corbel" panose="020B0503020204020204" pitchFamily="34" charset="0"/>
                  </a:rPr>
                  <a:t>selon</a:t>
                </a:r>
                <a:r>
                  <a:rPr lang="en-CA" dirty="0" smtClean="0">
                    <a:latin typeface="Corbel" panose="020B0503020204020204" pitchFamily="34" charset="0"/>
                  </a:rPr>
                  <a:t> </a:t>
                </a:r>
                <a:r>
                  <a:rPr lang="en-CA" dirty="0" err="1" smtClean="0">
                    <a:latin typeface="Corbel" panose="020B0503020204020204" pitchFamily="34" charset="0"/>
                  </a:rPr>
                  <a:t>l’ancienneté</a:t>
                </a:r>
                <a:r>
                  <a:rPr lang="en-CA" dirty="0" smtClean="0">
                    <a:latin typeface="Corbel" panose="020B0503020204020204" pitchFamily="34" charset="0"/>
                  </a:rPr>
                  <a:t> </a:t>
                </a:r>
                <a:r>
                  <a:rPr lang="en-CA" dirty="0" err="1" smtClean="0">
                    <a:latin typeface="Corbel" panose="020B0503020204020204" pitchFamily="34" charset="0"/>
                  </a:rPr>
                  <a:t>moyenne</a:t>
                </a:r>
                <a:r>
                  <a:rPr lang="en-CA" dirty="0" smtClean="0">
                    <a:latin typeface="Corbel" panose="020B0503020204020204" pitchFamily="34" charset="0"/>
                  </a:rPr>
                  <a:t> du </a:t>
                </a:r>
                <a:r>
                  <a:rPr lang="en-CA" dirty="0" err="1" smtClean="0">
                    <a:latin typeface="Corbel" panose="020B0503020204020204" pitchFamily="34" charset="0"/>
                  </a:rPr>
                  <a:t>système</a:t>
                </a:r>
                <a:r>
                  <a:rPr lang="en-CA" dirty="0" smtClean="0">
                    <a:latin typeface="Corbel" panose="020B0503020204020204" pitchFamily="34" charset="0"/>
                  </a:rPr>
                  <a:t> :</a:t>
                </a:r>
                <a:r>
                  <a:rPr lang="en-CA" dirty="0" smtClean="0">
                    <a:latin typeface="Corbel" panose="020B0503020204020204" pitchFamily="34" charset="0"/>
                  </a:rPr>
                  <a:t/>
                </a:r>
                <a:br>
                  <a:rPr lang="en-CA" dirty="0" smtClean="0">
                    <a:latin typeface="Corbel" panose="020B0503020204020204" pitchFamily="34" charset="0"/>
                  </a:rPr>
                </a:br>
                <a:r>
                  <a:rPr lang="fr-FR" dirty="0" smtClean="0">
                    <a:latin typeface="Corbel" panose="020B0503020204020204" pitchFamily="34" charset="0"/>
                  </a:rPr>
                  <a:t/>
                </a:r>
                <a:br>
                  <a:rPr lang="fr-FR" dirty="0" smtClean="0">
                    <a:latin typeface="Corbel" panose="020B0503020204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CA" dirty="0" smtClean="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0" y="1507700"/>
                <a:ext cx="8178629" cy="1164934"/>
              </a:xfrm>
              <a:prstGeom prst="rect">
                <a:avLst/>
              </a:prstGeom>
              <a:blipFill>
                <a:blip r:embed="rId4"/>
                <a:stretch>
                  <a:fillRect l="-447" t="-26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027524" y="4579738"/>
                <a:ext cx="811647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smtClean="0">
                    <a:latin typeface="Corbel" panose="020B0503020204020204" pitchFamily="34" charset="0"/>
                  </a:rPr>
                  <a:t>Coût</a:t>
                </a:r>
                <a:r>
                  <a:rPr lang="en-CA" dirty="0" smtClean="0">
                    <a:latin typeface="Corbel" panose="020B0503020204020204" pitchFamily="34" charset="0"/>
                  </a:rPr>
                  <a:t> </a:t>
                </a:r>
                <a:r>
                  <a:rPr lang="en-CA" dirty="0" err="1">
                    <a:latin typeface="Corbel" panose="020B0503020204020204" pitchFamily="34" charset="0"/>
                  </a:rPr>
                  <a:t>selon</a:t>
                </a:r>
                <a:r>
                  <a:rPr lang="en-CA" dirty="0">
                    <a:latin typeface="Corbel" panose="020B0503020204020204" pitchFamily="34" charset="0"/>
                  </a:rPr>
                  <a:t> la </a:t>
                </a:r>
                <a:r>
                  <a:rPr lang="en-CA" dirty="0" err="1">
                    <a:latin typeface="Corbel" panose="020B0503020204020204" pitchFamily="34" charset="0"/>
                  </a:rPr>
                  <a:t>diversité</a:t>
                </a:r>
                <a:r>
                  <a:rPr lang="en-CA" dirty="0">
                    <a:latin typeface="Corbel" panose="020B0503020204020204" pitchFamily="34" charset="0"/>
                  </a:rPr>
                  <a:t> du </a:t>
                </a:r>
                <a:r>
                  <a:rPr lang="en-CA" dirty="0" err="1">
                    <a:latin typeface="Corbel" panose="020B0503020204020204" pitchFamily="34" charset="0"/>
                  </a:rPr>
                  <a:t>système</a:t>
                </a:r>
                <a:r>
                  <a:rPr lang="en-CA" dirty="0">
                    <a:latin typeface="Corbel" panose="020B0503020204020204" pitchFamily="34" charset="0"/>
                  </a:rPr>
                  <a:t> (</a:t>
                </a:r>
                <a:r>
                  <a:rPr lang="en-CA" dirty="0" err="1">
                    <a:latin typeface="Corbel" panose="020B0503020204020204" pitchFamily="34" charset="0"/>
                  </a:rPr>
                  <a:t>nombre</a:t>
                </a:r>
                <a:r>
                  <a:rPr lang="en-CA" dirty="0">
                    <a:latin typeface="Corbel" panose="020B0503020204020204" pitchFamily="34" charset="0"/>
                  </a:rPr>
                  <a:t> de versions et </a:t>
                </a:r>
                <a:r>
                  <a:rPr lang="en-CA" dirty="0" err="1">
                    <a:latin typeface="Corbel" panose="020B0503020204020204" pitchFamily="34" charset="0"/>
                  </a:rPr>
                  <a:t>entropie</a:t>
                </a:r>
                <a:r>
                  <a:rPr lang="en-CA" dirty="0">
                    <a:latin typeface="Corbel" panose="020B0503020204020204" pitchFamily="34" charset="0"/>
                  </a:rPr>
                  <a:t>) :</a:t>
                </a:r>
                <a:br>
                  <a:rPr lang="en-CA" dirty="0">
                    <a:latin typeface="Corbel" panose="020B0503020204020204" pitchFamily="34" charset="0"/>
                  </a:rPr>
                </a:br>
                <a:r>
                  <a:rPr lang="en-CA" dirty="0">
                    <a:latin typeface="Corbel" panose="020B0503020204020204" pitchFamily="34" charset="0"/>
                  </a:rPr>
                  <a:t/>
                </a:r>
                <a:br>
                  <a:rPr lang="en-CA" dirty="0">
                    <a:latin typeface="Corbel" panose="020B0503020204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F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4" y="4579738"/>
                <a:ext cx="8116476" cy="923330"/>
              </a:xfrm>
              <a:prstGeom prst="rect">
                <a:avLst/>
              </a:prstGeom>
              <a:blipFill>
                <a:blip r:embed="rId5"/>
                <a:stretch>
                  <a:fillRect l="-526" t="-3289" b="-46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99044" y="2992035"/>
                <a:ext cx="7344955" cy="12225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err="1">
                    <a:latin typeface="Corbel" panose="020B0503020204020204" pitchFamily="34" charset="0"/>
                  </a:rPr>
                  <a:t>Coût</a:t>
                </a:r>
                <a:r>
                  <a:rPr lang="en-CA" dirty="0">
                    <a:latin typeface="Corbel" panose="020B0503020204020204" pitchFamily="34" charset="0"/>
                  </a:rPr>
                  <a:t> total à minimiser pour le </a:t>
                </a:r>
                <a:r>
                  <a:rPr lang="en-CA" dirty="0" err="1">
                    <a:latin typeface="Corbel" panose="020B0503020204020204" pitchFamily="34" charset="0"/>
                  </a:rPr>
                  <a:t>défenseur</a:t>
                </a:r>
                <a:r>
                  <a:rPr lang="en-CA" dirty="0">
                    <a:latin typeface="Corbel" panose="020B0503020204020204" pitchFamily="34" charset="0"/>
                  </a:rPr>
                  <a:t> :</a:t>
                </a:r>
                <a:br>
                  <a:rPr lang="en-CA" dirty="0">
                    <a:latin typeface="Corbel" panose="020B0503020204020204" pitchFamily="34" charset="0"/>
                  </a:rPr>
                </a:br>
                <a:r>
                  <a:rPr lang="en-CA" dirty="0">
                    <a:latin typeface="Corbel" panose="020B0503020204020204" pitchFamily="34" charset="0"/>
                  </a:rPr>
                  <a:t/>
                </a:r>
                <a:br>
                  <a:rPr lang="en-CA" dirty="0">
                    <a:latin typeface="Corbel" panose="020B0503020204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CA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𝑖𝑛𝑓𝑒𝑐𝑡𝑖𝑜𝑛</m:t>
                        </m:r>
                      </m:sub>
                    </m:sSub>
                    <m:r>
                      <a:rPr lang="en-CA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CA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fr-FR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44" y="2992035"/>
                <a:ext cx="7344955" cy="1222579"/>
              </a:xfrm>
              <a:prstGeom prst="rect">
                <a:avLst/>
              </a:prstGeom>
              <a:blipFill>
                <a:blip r:embed="rId6"/>
                <a:stretch>
                  <a:fillRect l="-498" b="-3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784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22" y="655821"/>
            <a:ext cx="4932548" cy="4948223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Résultats : modélisation (Matlab)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" name="Groupe 2"/>
          <p:cNvGrpSpPr/>
          <p:nvPr/>
        </p:nvGrpSpPr>
        <p:grpSpPr>
          <a:xfrm>
            <a:off x="5655192" y="2802507"/>
            <a:ext cx="3450240" cy="3461204"/>
            <a:chOff x="5487089" y="2777529"/>
            <a:chExt cx="3450240" cy="3461204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089" y="2777529"/>
              <a:ext cx="3450240" cy="3461204"/>
            </a:xfrm>
            <a:prstGeom prst="rect">
              <a:avLst/>
            </a:prstGeom>
          </p:spPr>
        </p:pic>
        <p:sp>
          <p:nvSpPr>
            <p:cNvPr id="13" name="Ellipse 12"/>
            <p:cNvSpPr/>
            <p:nvPr/>
          </p:nvSpPr>
          <p:spPr>
            <a:xfrm rot="600000">
              <a:off x="6149302" y="3874334"/>
              <a:ext cx="216024" cy="72008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05635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0" r="7778"/>
          <a:stretch/>
        </p:blipFill>
        <p:spPr>
          <a:xfrm>
            <a:off x="1475656" y="836712"/>
            <a:ext cx="7704856" cy="4533659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611560" y="32774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L’impact sur l’effort de l’attaquant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3203848" y="5534666"/>
                <a:ext cx="2763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latin typeface="Corbel" panose="020B0503020204020204" pitchFamily="34" charset="0"/>
                  </a:rPr>
                  <a:t>Analyse de la variation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fr-FR" dirty="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534666"/>
                <a:ext cx="2763449" cy="369332"/>
              </a:xfrm>
              <a:prstGeom prst="rect">
                <a:avLst/>
              </a:prstGeom>
              <a:blipFill>
                <a:blip r:embed="rId5"/>
                <a:stretch>
                  <a:fillRect l="-1987" t="-983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60232" y="5025696"/>
                <a:ext cx="10959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=0,05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025696"/>
                <a:ext cx="109594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699792" y="5041518"/>
                <a:ext cx="791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041518"/>
                <a:ext cx="79137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305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Résultats : modélisation (Matlab)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058282" y="3366042"/>
            <a:ext cx="71942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 smtClean="0">
                <a:latin typeface="Corbel" panose="020B0503020204020204" pitchFamily="34" charset="0"/>
              </a:rPr>
              <a:t>Corrélation</a:t>
            </a:r>
            <a:r>
              <a:rPr lang="en-CA" dirty="0" smtClean="0">
                <a:latin typeface="Corbel" panose="020B0503020204020204" pitchFamily="34" charset="0"/>
              </a:rPr>
              <a:t> entre </a:t>
            </a:r>
            <a:r>
              <a:rPr lang="en-CA" dirty="0" err="1" smtClean="0">
                <a:latin typeface="Corbel" panose="020B0503020204020204" pitchFamily="34" charset="0"/>
              </a:rPr>
              <a:t>l’ancienneté</a:t>
            </a:r>
            <a:r>
              <a:rPr lang="en-CA" dirty="0" smtClean="0">
                <a:latin typeface="Corbel" panose="020B0503020204020204" pitchFamily="34" charset="0"/>
              </a:rPr>
              <a:t> de la version et la </a:t>
            </a:r>
            <a:r>
              <a:rPr lang="en-CA" dirty="0" err="1" smtClean="0">
                <a:latin typeface="Corbel" panose="020B0503020204020204" pitchFamily="34" charset="0"/>
              </a:rPr>
              <a:t>probabilité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d’infection</a:t>
            </a:r>
            <a:endParaRPr lang="en-CA" dirty="0" smtClean="0">
              <a:latin typeface="Corbel" panose="020B05030202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157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3200" b="1" dirty="0">
                <a:solidFill>
                  <a:srgbClr val="FF0000"/>
                </a:solidFill>
              </a:rPr>
              <a:t>On observe un minimum </a:t>
            </a:r>
            <a:r>
              <a:rPr lang="fr-FR" sz="3200" b="1" dirty="0" smtClean="0">
                <a:solidFill>
                  <a:srgbClr val="FF0000"/>
                </a:solidFill>
              </a:rPr>
              <a:t>global </a:t>
            </a:r>
            <a:r>
              <a:rPr lang="en-CA" sz="3200" b="1" dirty="0" smtClean="0">
                <a:solidFill>
                  <a:srgbClr val="FF0000"/>
                </a:solidFill>
              </a:rPr>
              <a:t>!</a:t>
            </a:r>
            <a:endParaRPr lang="fr-FR" sz="32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70310" y="2584363"/>
            <a:ext cx="67504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>
                <a:latin typeface="Corbel" panose="020B0503020204020204" pitchFamily="34" charset="0"/>
              </a:rPr>
              <a:t>Fonction</a:t>
            </a:r>
            <a:r>
              <a:rPr lang="en-CA" dirty="0">
                <a:latin typeface="Corbel" panose="020B0503020204020204" pitchFamily="34" charset="0"/>
              </a:rPr>
              <a:t> des </a:t>
            </a:r>
            <a:r>
              <a:rPr lang="en-CA" dirty="0" err="1">
                <a:latin typeface="Corbel" panose="020B0503020204020204" pitchFamily="34" charset="0"/>
              </a:rPr>
              <a:t>paramètres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définis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précédemment</a:t>
            </a:r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0310" y="4064948"/>
            <a:ext cx="675049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>
                <a:latin typeface="Corbel" panose="020B0503020204020204" pitchFamily="34" charset="0"/>
              </a:rPr>
              <a:t>On a la </a:t>
            </a:r>
            <a:r>
              <a:rPr lang="en-CA" dirty="0" err="1" smtClean="0">
                <a:latin typeface="Corbel" panose="020B0503020204020204" pitchFamily="34" charset="0"/>
              </a:rPr>
              <a:t>présence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d’une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combinaison</a:t>
            </a:r>
            <a:r>
              <a:rPr lang="en-CA" dirty="0" smtClean="0">
                <a:latin typeface="Corbel" panose="020B0503020204020204" pitchFamily="34" charset="0"/>
              </a:rPr>
              <a:t> T/H </a:t>
            </a:r>
            <a:r>
              <a:rPr lang="en-CA" dirty="0" err="1" smtClean="0">
                <a:latin typeface="Corbel" panose="020B0503020204020204" pitchFamily="34" charset="0"/>
              </a:rPr>
              <a:t>optimale</a:t>
            </a:r>
            <a:endParaRPr lang="en-CA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050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3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Simulation : Python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1149666" y="1349347"/>
            <a:ext cx="672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>
                <a:latin typeface="Corbel" panose="020B0503020204020204" pitchFamily="34" charset="0"/>
              </a:rPr>
              <a:t>Système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representé</a:t>
            </a:r>
            <a:r>
              <a:rPr lang="en-CA" dirty="0" smtClean="0">
                <a:latin typeface="Corbel" panose="020B0503020204020204" pitchFamily="34" charset="0"/>
              </a:rPr>
              <a:t> par des </a:t>
            </a:r>
            <a:r>
              <a:rPr lang="en-CA" dirty="0" err="1" smtClean="0">
                <a:latin typeface="Corbel" panose="020B0503020204020204" pitchFamily="34" charset="0"/>
              </a:rPr>
              <a:t>graphes</a:t>
            </a:r>
            <a:endParaRPr lang="en-CA" dirty="0" smtClean="0">
              <a:latin typeface="Corbel" panose="020B0503020204020204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4139952" y="3057769"/>
            <a:ext cx="3258803" cy="3286092"/>
            <a:chOff x="3059831" y="2767273"/>
            <a:chExt cx="3258803" cy="3286092"/>
          </a:xfrm>
        </p:grpSpPr>
        <p:pic>
          <p:nvPicPr>
            <p:cNvPr id="1026" name="Picture 2" descr="https://upload.wikimedia.org/wikipedia/commons/3/3e/Dirichlet_distributions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1" y="2767273"/>
              <a:ext cx="3258803" cy="280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ZoneTexte 2"/>
            <p:cNvSpPr txBox="1"/>
            <p:nvPr/>
          </p:nvSpPr>
          <p:spPr>
            <a:xfrm>
              <a:off x="3447585" y="5684033"/>
              <a:ext cx="2483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Distribution de </a:t>
              </a:r>
              <a:r>
                <a:rPr lang="en-CA" dirty="0" err="1" smtClean="0"/>
                <a:t>Dirichlet</a:t>
              </a:r>
              <a:endParaRPr lang="fr-FR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369666" y="1941953"/>
            <a:ext cx="72189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>
                <a:latin typeface="Corbel" panose="020B0503020204020204" pitchFamily="34" charset="0"/>
              </a:rPr>
              <a:t>l</a:t>
            </a:r>
            <a:r>
              <a:rPr lang="en-CA" dirty="0">
                <a:latin typeface="Corbel" panose="020B0503020204020204" pitchFamily="34" charset="0"/>
              </a:rPr>
              <a:t> liens d’un </a:t>
            </a:r>
            <a:r>
              <a:rPr lang="en-CA" dirty="0" err="1">
                <a:latin typeface="Corbel" panose="020B0503020204020204" pitchFamily="34" charset="0"/>
              </a:rPr>
              <a:t>noeud</a:t>
            </a:r>
            <a:r>
              <a:rPr lang="en-CA" dirty="0">
                <a:latin typeface="Corbel" panose="020B0503020204020204" pitchFamily="34" charset="0"/>
              </a:rPr>
              <a:t> (machine) </a:t>
            </a:r>
            <a:r>
              <a:rPr lang="en-CA" dirty="0" err="1">
                <a:latin typeface="Corbel" panose="020B0503020204020204" pitchFamily="34" charset="0"/>
              </a:rPr>
              <a:t>vers</a:t>
            </a:r>
            <a:r>
              <a:rPr lang="en-CA" dirty="0">
                <a:latin typeface="Corbel" panose="020B0503020204020204" pitchFamily="34" charset="0"/>
              </a:rPr>
              <a:t> les </a:t>
            </a:r>
            <a:r>
              <a:rPr lang="en-CA" dirty="0" err="1">
                <a:latin typeface="Corbel" panose="020B0503020204020204" pitchFamily="34" charset="0"/>
              </a:rPr>
              <a:t>autres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en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moyenne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2139" y="2534611"/>
            <a:ext cx="6966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Distribution de </a:t>
            </a:r>
            <a:r>
              <a:rPr lang="en-CA" dirty="0" err="1">
                <a:latin typeface="Corbel" panose="020B0503020204020204" pitchFamily="34" charset="0"/>
              </a:rPr>
              <a:t>Dirichlet</a:t>
            </a:r>
            <a:r>
              <a:rPr lang="en-CA" dirty="0">
                <a:latin typeface="Corbel" panose="020B0503020204020204" pitchFamily="34" charset="0"/>
              </a:rPr>
              <a:t> pour les proportions des versions </a:t>
            </a:r>
            <a:r>
              <a:rPr lang="en-CA" dirty="0" err="1">
                <a:latin typeface="Corbel" panose="020B0503020204020204" pitchFamily="34" charset="0"/>
              </a:rPr>
              <a:t>afin</a:t>
            </a:r>
            <a:r>
              <a:rPr lang="en-CA" dirty="0">
                <a:latin typeface="Corbel" panose="020B0503020204020204" pitchFamily="34" charset="0"/>
              </a:rPr>
              <a:t> de faire </a:t>
            </a:r>
            <a:r>
              <a:rPr lang="en-CA" dirty="0" err="1">
                <a:latin typeface="Corbel" panose="020B0503020204020204" pitchFamily="34" charset="0"/>
              </a:rPr>
              <a:t>varier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l’entropie</a:t>
            </a:r>
            <a:r>
              <a:rPr lang="en-CA" dirty="0">
                <a:latin typeface="Corbel" panose="020B0503020204020204" pitchFamily="34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6448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Simulation : Python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503548" y="1332232"/>
            <a:ext cx="777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>
                <a:latin typeface="Corbel" panose="020B0503020204020204" pitchFamily="34" charset="0"/>
              </a:rPr>
              <a:t>Chaque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noeud</a:t>
            </a:r>
            <a:r>
              <a:rPr lang="en-CA" dirty="0" smtClean="0">
                <a:latin typeface="Corbel" panose="020B0503020204020204" pitchFamily="34" charset="0"/>
              </a:rPr>
              <a:t> correspond à </a:t>
            </a:r>
            <a:r>
              <a:rPr lang="en-CA" dirty="0" err="1" smtClean="0">
                <a:latin typeface="Corbel" panose="020B0503020204020204" pitchFamily="34" charset="0"/>
              </a:rPr>
              <a:t>une</a:t>
            </a:r>
            <a:r>
              <a:rPr lang="en-CA" dirty="0" smtClean="0">
                <a:latin typeface="Corbel" panose="020B0503020204020204" pitchFamily="34" charset="0"/>
              </a:rPr>
              <a:t> version </a:t>
            </a:r>
            <a:r>
              <a:rPr lang="en-CA" dirty="0" err="1" smtClean="0">
                <a:latin typeface="Corbel" panose="020B0503020204020204" pitchFamily="34" charset="0"/>
              </a:rPr>
              <a:t>définie</a:t>
            </a:r>
            <a:endParaRPr lang="fr-FR" dirty="0">
              <a:latin typeface="Corbel" panose="020B0503020204020204" pitchFamily="34" charset="0"/>
            </a:endParaRPr>
          </a:p>
        </p:txBody>
      </p:sp>
      <p:grpSp>
        <p:nvGrpSpPr>
          <p:cNvPr id="77" name="Groupe 76"/>
          <p:cNvGrpSpPr/>
          <p:nvPr/>
        </p:nvGrpSpPr>
        <p:grpSpPr>
          <a:xfrm>
            <a:off x="1979712" y="2461002"/>
            <a:ext cx="6410080" cy="3924819"/>
            <a:chOff x="2338384" y="2241898"/>
            <a:chExt cx="6410080" cy="3924819"/>
          </a:xfrm>
        </p:grpSpPr>
        <p:grpSp>
          <p:nvGrpSpPr>
            <p:cNvPr id="50" name="Groupe 49"/>
            <p:cNvGrpSpPr/>
            <p:nvPr/>
          </p:nvGrpSpPr>
          <p:grpSpPr>
            <a:xfrm>
              <a:off x="2338384" y="2241898"/>
              <a:ext cx="5890819" cy="3924819"/>
              <a:chOff x="2230756" y="2135490"/>
              <a:chExt cx="5890819" cy="3924819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2489938" y="4664968"/>
                <a:ext cx="576064" cy="576064"/>
              </a:xfrm>
              <a:prstGeom prst="ellipse">
                <a:avLst/>
              </a:prstGeom>
              <a:solidFill>
                <a:schemeClr val="accent6">
                  <a:lumMod val="75000"/>
                  <a:alpha val="99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v1</a:t>
                </a:r>
                <a:endParaRPr lang="fr-FR" dirty="0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2230756" y="2901269"/>
                <a:ext cx="57606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v2</a:t>
                </a:r>
                <a:endParaRPr lang="fr-FR" dirty="0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5531382" y="3765365"/>
                <a:ext cx="576064" cy="5760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v1</a:t>
                </a:r>
                <a:endParaRPr lang="fr-FR" dirty="0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4457476" y="4910859"/>
                <a:ext cx="57606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v3</a:t>
                </a:r>
                <a:endParaRPr lang="fr-FR" dirty="0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4002832" y="3440390"/>
                <a:ext cx="576064" cy="5760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v1</a:t>
                </a:r>
                <a:endParaRPr lang="fr-FR" dirty="0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4151683" y="2135490"/>
                <a:ext cx="57606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v3</a:t>
                </a:r>
                <a:endParaRPr lang="fr-FR" dirty="0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7545511" y="3351497"/>
                <a:ext cx="57606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v1</a:t>
                </a:r>
                <a:endParaRPr lang="fr-FR" dirty="0"/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6732240" y="4812223"/>
                <a:ext cx="57606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v3</a:t>
                </a:r>
                <a:endParaRPr lang="fr-FR" dirty="0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5739147" y="2359512"/>
                <a:ext cx="57606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v2</a:t>
                </a:r>
                <a:endParaRPr lang="fr-FR" dirty="0"/>
              </a:p>
            </p:txBody>
          </p:sp>
          <p:cxnSp>
            <p:nvCxnSpPr>
              <p:cNvPr id="10" name="Connecteur droit 9"/>
              <p:cNvCxnSpPr>
                <a:stCxn id="13" idx="4"/>
                <a:endCxn id="8" idx="0"/>
              </p:cNvCxnSpPr>
              <p:nvPr/>
            </p:nvCxnSpPr>
            <p:spPr>
              <a:xfrm>
                <a:off x="2518788" y="3477333"/>
                <a:ext cx="259182" cy="1187635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>
                <a:stCxn id="16" idx="3"/>
              </p:cNvCxnSpPr>
              <p:nvPr/>
            </p:nvCxnSpPr>
            <p:spPr>
              <a:xfrm flipH="1">
                <a:off x="3066003" y="3932091"/>
                <a:ext cx="1021192" cy="951626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>
                <a:endCxn id="23" idx="2"/>
              </p:cNvCxnSpPr>
              <p:nvPr/>
            </p:nvCxnSpPr>
            <p:spPr>
              <a:xfrm>
                <a:off x="4745508" y="2435031"/>
                <a:ext cx="993639" cy="212513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>
                <a:endCxn id="16" idx="0"/>
              </p:cNvCxnSpPr>
              <p:nvPr/>
            </p:nvCxnSpPr>
            <p:spPr>
              <a:xfrm flipH="1">
                <a:off x="4290864" y="2685338"/>
                <a:ext cx="101118" cy="755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>
                <a:endCxn id="14" idx="2"/>
              </p:cNvCxnSpPr>
              <p:nvPr/>
            </p:nvCxnSpPr>
            <p:spPr>
              <a:xfrm>
                <a:off x="4568741" y="3839234"/>
                <a:ext cx="962641" cy="214163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>
                <a:stCxn id="15" idx="7"/>
                <a:endCxn id="14" idx="3"/>
              </p:cNvCxnSpPr>
              <p:nvPr/>
            </p:nvCxnSpPr>
            <p:spPr>
              <a:xfrm flipV="1">
                <a:off x="4949177" y="4257066"/>
                <a:ext cx="666568" cy="738156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>
                <a:endCxn id="22" idx="0"/>
              </p:cNvCxnSpPr>
              <p:nvPr/>
            </p:nvCxnSpPr>
            <p:spPr>
              <a:xfrm>
                <a:off x="6112966" y="4103198"/>
                <a:ext cx="907306" cy="709025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>
                <a:stCxn id="23" idx="5"/>
              </p:cNvCxnSpPr>
              <p:nvPr/>
            </p:nvCxnSpPr>
            <p:spPr>
              <a:xfrm>
                <a:off x="6230848" y="2851213"/>
                <a:ext cx="1389152" cy="577787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>
                <a:endCxn id="14" idx="0"/>
              </p:cNvCxnSpPr>
              <p:nvPr/>
            </p:nvCxnSpPr>
            <p:spPr>
              <a:xfrm flipH="1">
                <a:off x="5819414" y="2943033"/>
                <a:ext cx="140936" cy="82233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ZoneTexte 47"/>
              <p:cNvSpPr txBox="1"/>
              <p:nvPr/>
            </p:nvSpPr>
            <p:spPr>
              <a:xfrm>
                <a:off x="4341423" y="5690977"/>
                <a:ext cx="172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err="1" smtClean="0"/>
                  <a:t>Graphe</a:t>
                </a:r>
                <a:r>
                  <a:rPr lang="en-CA" dirty="0" smtClean="0"/>
                  <a:t> pour V1</a:t>
                </a:r>
                <a:endParaRPr lang="fr-FR" dirty="0"/>
              </a:p>
            </p:txBody>
          </p:sp>
        </p:grpSp>
        <p:sp>
          <p:nvSpPr>
            <p:cNvPr id="72" name="Ellipse 71"/>
            <p:cNvSpPr/>
            <p:nvPr/>
          </p:nvSpPr>
          <p:spPr>
            <a:xfrm>
              <a:off x="8172400" y="4763707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v1</a:t>
              </a:r>
              <a:endParaRPr lang="fr-FR" dirty="0"/>
            </a:p>
          </p:txBody>
        </p:sp>
        <p:cxnSp>
          <p:nvCxnSpPr>
            <p:cNvPr id="73" name="Connecteur droit 72"/>
            <p:cNvCxnSpPr>
              <a:endCxn id="72" idx="0"/>
            </p:cNvCxnSpPr>
            <p:nvPr/>
          </p:nvCxnSpPr>
          <p:spPr>
            <a:xfrm>
              <a:off x="8071407" y="3993858"/>
              <a:ext cx="389025" cy="76984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flipV="1">
              <a:off x="7415932" y="5089355"/>
              <a:ext cx="756468" cy="70536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007604" y="1794185"/>
            <a:ext cx="7629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Pour </a:t>
            </a:r>
            <a:r>
              <a:rPr lang="en-CA" dirty="0" err="1">
                <a:latin typeface="Corbel" panose="020B0503020204020204" pitchFamily="34" charset="0"/>
              </a:rPr>
              <a:t>chaque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smtClean="0">
                <a:latin typeface="Corbel" panose="020B0503020204020204" pitchFamily="34" charset="0"/>
              </a:rPr>
              <a:t>version, les </a:t>
            </a:r>
            <a:r>
              <a:rPr lang="en-CA" dirty="0">
                <a:latin typeface="Corbel" panose="020B0503020204020204" pitchFamily="34" charset="0"/>
              </a:rPr>
              <a:t>liens du </a:t>
            </a:r>
            <a:r>
              <a:rPr lang="en-CA" dirty="0" err="1">
                <a:latin typeface="Corbel" panose="020B0503020204020204" pitchFamily="34" charset="0"/>
              </a:rPr>
              <a:t>graphe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sont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confirmés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si</a:t>
            </a:r>
            <a:r>
              <a:rPr lang="en-CA" dirty="0" smtClean="0">
                <a:latin typeface="Corbel" panose="020B0503020204020204" pitchFamily="34" charset="0"/>
              </a:rPr>
              <a:t> les </a:t>
            </a:r>
            <a:r>
              <a:rPr lang="en-CA" dirty="0" err="1" smtClean="0">
                <a:latin typeface="Corbel" panose="020B0503020204020204" pitchFamily="34" charset="0"/>
              </a:rPr>
              <a:t>noeuds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en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smtClean="0">
                <a:latin typeface="Corbel" panose="020B0503020204020204" pitchFamily="34" charset="0"/>
              </a:rPr>
              <a:t>contact </a:t>
            </a:r>
            <a:r>
              <a:rPr lang="en-CA" dirty="0" err="1" smtClean="0">
                <a:latin typeface="Corbel" panose="020B0503020204020204" pitchFamily="34" charset="0"/>
              </a:rPr>
              <a:t>sont</a:t>
            </a:r>
            <a:r>
              <a:rPr lang="en-CA" dirty="0" smtClean="0">
                <a:latin typeface="Corbel" panose="020B0503020204020204" pitchFamily="34" charset="0"/>
              </a:rPr>
              <a:t> de </a:t>
            </a:r>
            <a:r>
              <a:rPr lang="en-CA" dirty="0" err="1" smtClean="0">
                <a:latin typeface="Corbel" panose="020B0503020204020204" pitchFamily="34" charset="0"/>
              </a:rPr>
              <a:t>cette</a:t>
            </a:r>
            <a:r>
              <a:rPr lang="en-CA" dirty="0" smtClean="0">
                <a:latin typeface="Corbel" panose="020B0503020204020204" pitchFamily="34" charset="0"/>
              </a:rPr>
              <a:t> version </a:t>
            </a:r>
            <a:r>
              <a:rPr lang="en-CA" dirty="0" smtClean="0">
                <a:latin typeface="Corbel" panose="020B0503020204020204" pitchFamily="34" charset="0"/>
              </a:rPr>
              <a:t>:</a:t>
            </a:r>
            <a:endParaRPr lang="fr-FR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288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Simulation : Python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1163960" y="1473895"/>
            <a:ext cx="672040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>
                <a:latin typeface="Corbel" panose="020B0503020204020204" pitchFamily="34" charset="0"/>
              </a:rPr>
              <a:t>Il ne </a:t>
            </a:r>
            <a:r>
              <a:rPr lang="en-CA" dirty="0" err="1" smtClean="0">
                <a:latin typeface="Corbel" panose="020B0503020204020204" pitchFamily="34" charset="0"/>
              </a:rPr>
              <a:t>reste</a:t>
            </a:r>
            <a:r>
              <a:rPr lang="en-CA" dirty="0" smtClean="0">
                <a:latin typeface="Corbel" panose="020B0503020204020204" pitchFamily="34" charset="0"/>
              </a:rPr>
              <a:t> plus </a:t>
            </a:r>
            <a:r>
              <a:rPr lang="en-CA" dirty="0" err="1" smtClean="0">
                <a:latin typeface="Corbel" panose="020B0503020204020204" pitchFamily="34" charset="0"/>
              </a:rPr>
              <a:t>qu’à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parcourir</a:t>
            </a:r>
            <a:r>
              <a:rPr lang="en-CA" dirty="0" smtClean="0">
                <a:latin typeface="Corbel" panose="020B0503020204020204" pitchFamily="34" charset="0"/>
              </a:rPr>
              <a:t> le </a:t>
            </a:r>
            <a:r>
              <a:rPr lang="en-CA" dirty="0" err="1" smtClean="0">
                <a:latin typeface="Corbel" panose="020B0503020204020204" pitchFamily="34" charset="0"/>
              </a:rPr>
              <a:t>graphe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en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partant</a:t>
            </a:r>
            <a:r>
              <a:rPr lang="en-CA" dirty="0" smtClean="0">
                <a:latin typeface="Corbel" panose="020B0503020204020204" pitchFamily="34" charset="0"/>
              </a:rPr>
              <a:t> du </a:t>
            </a:r>
            <a:r>
              <a:rPr lang="en-CA" dirty="0" err="1" smtClean="0">
                <a:latin typeface="Corbel" panose="020B0503020204020204" pitchFamily="34" charset="0"/>
              </a:rPr>
              <a:t>noeud</a:t>
            </a:r>
            <a:r>
              <a:rPr lang="en-CA" dirty="0" smtClean="0">
                <a:latin typeface="Corbel" panose="020B0503020204020204" pitchFamily="34" charset="0"/>
              </a:rPr>
              <a:t> initial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8814" y="2125618"/>
            <a:ext cx="70756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>
                <a:latin typeface="Corbel" panose="020B0503020204020204" pitchFamily="34" charset="0"/>
              </a:rPr>
              <a:t>On </a:t>
            </a:r>
            <a:r>
              <a:rPr lang="en-CA" dirty="0" err="1" smtClean="0">
                <a:latin typeface="Corbel" panose="020B0503020204020204" pitchFamily="34" charset="0"/>
              </a:rPr>
              <a:t>effectue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Disjkstra</a:t>
            </a:r>
            <a:r>
              <a:rPr lang="en-CA" dirty="0" smtClean="0">
                <a:latin typeface="Corbel" panose="020B0503020204020204" pitchFamily="34" charset="0"/>
              </a:rPr>
              <a:t> pour </a:t>
            </a:r>
            <a:r>
              <a:rPr lang="en-CA" dirty="0" err="1" smtClean="0">
                <a:latin typeface="Corbel" panose="020B0503020204020204" pitchFamily="34" charset="0"/>
              </a:rPr>
              <a:t>chacun</a:t>
            </a:r>
            <a:r>
              <a:rPr lang="en-CA" dirty="0" smtClean="0">
                <a:latin typeface="Corbel" panose="020B0503020204020204" pitchFamily="34" charset="0"/>
              </a:rPr>
              <a:t> des </a:t>
            </a:r>
            <a:r>
              <a:rPr lang="en-CA" dirty="0" err="1" smtClean="0">
                <a:latin typeface="Corbel" panose="020B0503020204020204" pitchFamily="34" charset="0"/>
              </a:rPr>
              <a:t>autres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noeuds</a:t>
            </a:r>
            <a:r>
              <a:rPr lang="en-CA" dirty="0" smtClean="0">
                <a:latin typeface="Corbel" panose="020B0503020204020204" pitchFamily="34" charset="0"/>
              </a:rPr>
              <a:t> pour savoir </a:t>
            </a:r>
            <a:r>
              <a:rPr lang="en-CA" dirty="0" err="1" smtClean="0">
                <a:latin typeface="Corbel" panose="020B0503020204020204" pitchFamily="34" charset="0"/>
              </a:rPr>
              <a:t>si</a:t>
            </a:r>
            <a:r>
              <a:rPr lang="en-CA" dirty="0" smtClean="0">
                <a:latin typeface="Corbel" panose="020B0503020204020204" pitchFamily="34" charset="0"/>
              </a:rPr>
              <a:t> un lien </a:t>
            </a:r>
            <a:r>
              <a:rPr lang="en-CA" dirty="0" err="1" smtClean="0">
                <a:latin typeface="Corbel" panose="020B0503020204020204" pitchFamily="34" charset="0"/>
              </a:rPr>
              <a:t>existe</a:t>
            </a:r>
            <a:r>
              <a:rPr lang="en-CA" dirty="0" smtClean="0">
                <a:latin typeface="Corbel" panose="020B0503020204020204" pitchFamily="34" charset="0"/>
              </a:rPr>
              <a:t> (et </a:t>
            </a:r>
            <a:r>
              <a:rPr lang="en-CA" dirty="0" err="1" smtClean="0">
                <a:latin typeface="Corbel" panose="020B0503020204020204" pitchFamily="34" charset="0"/>
              </a:rPr>
              <a:t>donc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s’ils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sont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infectés</a:t>
            </a:r>
            <a:r>
              <a:rPr lang="en-CA" dirty="0" smtClean="0">
                <a:latin typeface="Corbel" panose="020B0503020204020204" pitchFamily="34" charset="0"/>
              </a:rPr>
              <a:t>)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63688" y="3199183"/>
            <a:ext cx="703852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On </a:t>
            </a:r>
            <a:r>
              <a:rPr lang="en-CA" dirty="0" err="1">
                <a:latin typeface="Corbel" panose="020B0503020204020204" pitchFamily="34" charset="0"/>
              </a:rPr>
              <a:t>effectue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cela</a:t>
            </a:r>
            <a:r>
              <a:rPr lang="en-CA" dirty="0">
                <a:latin typeface="Corbel" panose="020B0503020204020204" pitchFamily="34" charset="0"/>
              </a:rPr>
              <a:t> pour </a:t>
            </a:r>
            <a:r>
              <a:rPr lang="en-CA" dirty="0" err="1">
                <a:latin typeface="Corbel" panose="020B0503020204020204" pitchFamily="34" charset="0"/>
              </a:rPr>
              <a:t>chacune</a:t>
            </a:r>
            <a:r>
              <a:rPr lang="en-CA" dirty="0">
                <a:latin typeface="Corbel" panose="020B0503020204020204" pitchFamily="34" charset="0"/>
              </a:rPr>
              <a:t> des </a:t>
            </a:r>
            <a:r>
              <a:rPr lang="en-CA" dirty="0" smtClean="0">
                <a:latin typeface="Corbel" panose="020B0503020204020204" pitchFamily="34" charset="0"/>
              </a:rPr>
              <a:t>versions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6082" y="3898571"/>
            <a:ext cx="73663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On fait </a:t>
            </a:r>
            <a:r>
              <a:rPr lang="en-CA" dirty="0" err="1">
                <a:latin typeface="Corbel" panose="020B0503020204020204" pitchFamily="34" charset="0"/>
              </a:rPr>
              <a:t>une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moyenne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pondérée</a:t>
            </a:r>
            <a:r>
              <a:rPr lang="en-CA" dirty="0">
                <a:latin typeface="Corbel" panose="020B0503020204020204" pitchFamily="34" charset="0"/>
              </a:rPr>
              <a:t> des </a:t>
            </a:r>
            <a:r>
              <a:rPr lang="en-CA" dirty="0" err="1">
                <a:latin typeface="Corbel" panose="020B0503020204020204" pitchFamily="34" charset="0"/>
              </a:rPr>
              <a:t>résultats</a:t>
            </a:r>
            <a:r>
              <a:rPr lang="en-CA" dirty="0">
                <a:latin typeface="Corbel" panose="020B0503020204020204" pitchFamily="34" charset="0"/>
              </a:rPr>
              <a:t> pour </a:t>
            </a:r>
            <a:r>
              <a:rPr lang="en-CA" dirty="0" err="1">
                <a:latin typeface="Corbel" panose="020B0503020204020204" pitchFamily="34" charset="0"/>
              </a:rPr>
              <a:t>connaître</a:t>
            </a:r>
            <a:r>
              <a:rPr lang="en-CA" dirty="0">
                <a:latin typeface="Corbel" panose="020B0503020204020204" pitchFamily="34" charset="0"/>
              </a:rPr>
              <a:t> le </a:t>
            </a:r>
            <a:r>
              <a:rPr lang="en-CA" dirty="0" err="1">
                <a:latin typeface="Corbel" panose="020B0503020204020204" pitchFamily="34" charset="0"/>
              </a:rPr>
              <a:t>nombre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moyen</a:t>
            </a:r>
            <a:r>
              <a:rPr lang="en-CA" dirty="0">
                <a:latin typeface="Corbel" panose="020B0503020204020204" pitchFamily="34" charset="0"/>
              </a:rPr>
              <a:t> de machines </a:t>
            </a:r>
            <a:r>
              <a:rPr lang="en-CA" dirty="0" err="1" smtClean="0">
                <a:latin typeface="Corbel" panose="020B0503020204020204" pitchFamily="34" charset="0"/>
              </a:rPr>
              <a:t>infectées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6826" y="4975968"/>
            <a:ext cx="76353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On </a:t>
            </a:r>
            <a:r>
              <a:rPr lang="en-CA" dirty="0" err="1">
                <a:latin typeface="Corbel" panose="020B0503020204020204" pitchFamily="34" charset="0"/>
              </a:rPr>
              <a:t>effectue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cela</a:t>
            </a:r>
            <a:r>
              <a:rPr lang="en-CA" dirty="0">
                <a:latin typeface="Corbel" panose="020B0503020204020204" pitchFamily="34" charset="0"/>
              </a:rPr>
              <a:t> 100 </a:t>
            </a:r>
            <a:r>
              <a:rPr lang="en-CA" dirty="0" err="1">
                <a:latin typeface="Corbel" panose="020B0503020204020204" pitchFamily="34" charset="0"/>
              </a:rPr>
              <a:t>fois</a:t>
            </a:r>
            <a:r>
              <a:rPr lang="en-CA" dirty="0">
                <a:latin typeface="Corbel" panose="020B0503020204020204" pitchFamily="34" charset="0"/>
              </a:rPr>
              <a:t> pour </a:t>
            </a:r>
            <a:r>
              <a:rPr lang="en-CA" dirty="0" err="1">
                <a:latin typeface="Corbel" panose="020B0503020204020204" pitchFamily="34" charset="0"/>
              </a:rPr>
              <a:t>chaque</a:t>
            </a:r>
            <a:r>
              <a:rPr lang="en-CA" dirty="0">
                <a:latin typeface="Corbel" panose="020B0503020204020204" pitchFamily="34" charset="0"/>
              </a:rPr>
              <a:t> distribution des proportions et </a:t>
            </a:r>
            <a:r>
              <a:rPr lang="en-CA" dirty="0" err="1">
                <a:latin typeface="Corbel" panose="020B0503020204020204" pitchFamily="34" charset="0"/>
              </a:rPr>
              <a:t>l’on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effectue</a:t>
            </a:r>
            <a:r>
              <a:rPr lang="en-CA" dirty="0">
                <a:latin typeface="Corbel" panose="020B0503020204020204" pitchFamily="34" charset="0"/>
              </a:rPr>
              <a:t> la </a:t>
            </a:r>
            <a:r>
              <a:rPr lang="en-CA" dirty="0" err="1">
                <a:latin typeface="Corbel" panose="020B0503020204020204" pitchFamily="34" charset="0"/>
              </a:rPr>
              <a:t>moyenne</a:t>
            </a:r>
            <a:endParaRPr lang="fr-FR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470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115616" y="3795803"/>
            <a:ext cx="3816424" cy="2295046"/>
            <a:chOff x="284839" y="3629888"/>
            <a:chExt cx="3816424" cy="2295046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839" y="3629888"/>
              <a:ext cx="3816424" cy="2295046"/>
            </a:xfrm>
            <a:prstGeom prst="rect">
              <a:avLst/>
            </a:prstGeom>
          </p:spPr>
        </p:pic>
        <p:cxnSp>
          <p:nvCxnSpPr>
            <p:cNvPr id="13" name="Connecteur droit 12"/>
            <p:cNvCxnSpPr/>
            <p:nvPr/>
          </p:nvCxnSpPr>
          <p:spPr>
            <a:xfrm>
              <a:off x="683568" y="4211793"/>
              <a:ext cx="2592288" cy="1345604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>
            <a:off x="5035414" y="3795803"/>
            <a:ext cx="3825926" cy="2299626"/>
            <a:chOff x="4829769" y="3644093"/>
            <a:chExt cx="3825926" cy="2299626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9769" y="3644093"/>
              <a:ext cx="3825926" cy="2299626"/>
            </a:xfrm>
            <a:prstGeom prst="rect">
              <a:avLst/>
            </a:prstGeom>
          </p:spPr>
        </p:pic>
        <p:cxnSp>
          <p:nvCxnSpPr>
            <p:cNvPr id="17" name="Connecteur droit 16"/>
            <p:cNvCxnSpPr/>
            <p:nvPr/>
          </p:nvCxnSpPr>
          <p:spPr>
            <a:xfrm>
              <a:off x="5148064" y="4119584"/>
              <a:ext cx="2160240" cy="1541664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Résultats : simulation – l fixé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539552" y="1639966"/>
                <a:ext cx="5768777" cy="1237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CA" dirty="0" smtClean="0">
                    <a:latin typeface="Corbel" panose="020B0503020204020204" pitchFamily="34" charset="0"/>
                  </a:rPr>
                  <a:t>Dans </a:t>
                </a:r>
                <a:r>
                  <a:rPr lang="en-CA" dirty="0" err="1" smtClean="0">
                    <a:latin typeface="Corbel" panose="020B0503020204020204" pitchFamily="34" charset="0"/>
                  </a:rPr>
                  <a:t>notre</a:t>
                </a:r>
                <a:r>
                  <a:rPr lang="en-CA" dirty="0" smtClean="0">
                    <a:latin typeface="Corbel" panose="020B0503020204020204" pitchFamily="34" charset="0"/>
                  </a:rPr>
                  <a:t> </a:t>
                </a:r>
                <a:r>
                  <a:rPr lang="en-CA" dirty="0" err="1" smtClean="0">
                    <a:latin typeface="Corbel" panose="020B0503020204020204" pitchFamily="34" charset="0"/>
                  </a:rPr>
                  <a:t>modèle</a:t>
                </a:r>
                <a:r>
                  <a:rPr lang="en-CA" dirty="0" smtClean="0">
                    <a:latin typeface="Corbel" panose="020B05030202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𝑖𝑛𝑓𝑒𝑐𝑡𝑖𝑜𝑛</m:t>
                        </m:r>
                      </m:sub>
                    </m:sSub>
                  </m:oMath>
                </a14:m>
                <a:r>
                  <a:rPr lang="fr-FR" dirty="0" smtClean="0">
                    <a:latin typeface="Corbel" panose="020B0503020204020204" pitchFamily="34" charset="0"/>
                  </a:rPr>
                  <a:t> linéaire en H :</a:t>
                </a:r>
                <a:br>
                  <a:rPr lang="fr-FR" dirty="0" smtClean="0">
                    <a:latin typeface="Corbel" panose="020B0503020204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CA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CA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CA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den>
                      </m:f>
                      <m:r>
                        <a:rPr lang="en-CA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CA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=−42,63∗</m:t>
                      </m:r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</m:oMath>
                  </m:oMathPara>
                </a14:m>
                <a:endParaRPr lang="en-CA" dirty="0" smtClean="0">
                  <a:solidFill>
                    <a:schemeClr val="accent1">
                      <a:lumMod val="5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639966"/>
                <a:ext cx="5768777" cy="1237583"/>
              </a:xfrm>
              <a:prstGeom prst="rect">
                <a:avLst/>
              </a:prstGeom>
              <a:blipFill>
                <a:blip r:embed="rId6"/>
                <a:stretch>
                  <a:fillRect l="-951" t="-19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5044916" y="1175383"/>
            <a:ext cx="3816424" cy="2293915"/>
            <a:chOff x="284845" y="1125707"/>
            <a:chExt cx="3816424" cy="2293915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4845" y="1125707"/>
              <a:ext cx="3816424" cy="2293915"/>
            </a:xfrm>
            <a:prstGeom prst="rect">
              <a:avLst/>
            </a:prstGeom>
          </p:spPr>
        </p:pic>
        <p:cxnSp>
          <p:nvCxnSpPr>
            <p:cNvPr id="24" name="Connecteur droit 23"/>
            <p:cNvCxnSpPr/>
            <p:nvPr/>
          </p:nvCxnSpPr>
          <p:spPr>
            <a:xfrm>
              <a:off x="683568" y="1910595"/>
              <a:ext cx="2952328" cy="122413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932040" y="1640663"/>
              <a:ext cx="2952328" cy="122413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749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183324" y="1424117"/>
            <a:ext cx="433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3643201" y="2542171"/>
            <a:ext cx="4525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Méthodologie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643201" y="3775617"/>
            <a:ext cx="4754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Résultat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66948" y="1514914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35482" y="2623567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37464" y="3847612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2" name="TextBox 9"/>
          <p:cNvSpPr txBox="1"/>
          <p:nvPr/>
        </p:nvSpPr>
        <p:spPr>
          <a:xfrm flipH="1">
            <a:off x="3275856" y="4869160"/>
            <a:ext cx="4754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Conclusion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23" name="Oval 16"/>
          <p:cNvSpPr/>
          <p:nvPr/>
        </p:nvSpPr>
        <p:spPr>
          <a:xfrm>
            <a:off x="2870119" y="4941155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022449"/>
            <a:ext cx="1944216" cy="7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00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9847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Résultats : simulation– l fixé</a:t>
            </a:r>
          </a:p>
          <a:p>
            <a:pPr>
              <a:buNone/>
            </a:pP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2135733" y="2729284"/>
            <a:ext cx="667273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On </a:t>
            </a:r>
            <a:r>
              <a:rPr lang="en-CA" dirty="0" err="1">
                <a:latin typeface="Corbel" panose="020B0503020204020204" pitchFamily="34" charset="0"/>
              </a:rPr>
              <a:t>obtient</a:t>
            </a:r>
            <a:r>
              <a:rPr lang="en-CA" dirty="0">
                <a:latin typeface="Corbel" panose="020B0503020204020204" pitchFamily="34" charset="0"/>
              </a:rPr>
              <a:t> tout de </a:t>
            </a:r>
            <a:r>
              <a:rPr lang="en-CA" dirty="0" err="1">
                <a:latin typeface="Corbel" panose="020B0503020204020204" pitchFamily="34" charset="0"/>
              </a:rPr>
              <a:t>même</a:t>
            </a:r>
            <a:r>
              <a:rPr lang="en-CA" dirty="0">
                <a:latin typeface="Corbel" panose="020B0503020204020204" pitchFamily="34" charset="0"/>
              </a:rPr>
              <a:t> un interval </a:t>
            </a:r>
            <a:r>
              <a:rPr lang="en-CA" dirty="0" err="1">
                <a:latin typeface="Corbel" panose="020B0503020204020204" pitchFamily="34" charset="0"/>
              </a:rPr>
              <a:t>d’erreur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d’environ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i="1" dirty="0">
                <a:latin typeface="Corbel" panose="020B0503020204020204" pitchFamily="34" charset="0"/>
              </a:rPr>
              <a:t>20</a:t>
            </a:r>
            <a:r>
              <a:rPr lang="en-CA" i="1" dirty="0" smtClean="0">
                <a:latin typeface="Corbel" panose="020B0503020204020204" pitchFamily="34" charset="0"/>
              </a:rPr>
              <a:t>%</a:t>
            </a:r>
            <a:endParaRPr lang="fr-FR" i="1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1434379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rgbClr val="FF0000"/>
                </a:solidFill>
              </a:rPr>
              <a:t>Il y a </a:t>
            </a:r>
            <a:r>
              <a:rPr lang="en-CA" sz="3200" b="1" dirty="0" err="1" smtClean="0">
                <a:solidFill>
                  <a:srgbClr val="FF0000"/>
                </a:solidFill>
              </a:rPr>
              <a:t>bien</a:t>
            </a:r>
            <a:r>
              <a:rPr lang="en-CA" sz="3200" b="1" dirty="0" smtClean="0">
                <a:solidFill>
                  <a:srgbClr val="FF0000"/>
                </a:solidFill>
              </a:rPr>
              <a:t> </a:t>
            </a:r>
            <a:r>
              <a:rPr lang="en-CA" sz="3200" b="1" dirty="0" err="1" smtClean="0">
                <a:solidFill>
                  <a:srgbClr val="FF0000"/>
                </a:solidFill>
              </a:rPr>
              <a:t>une</a:t>
            </a:r>
            <a:r>
              <a:rPr lang="en-CA" sz="3200" b="1" dirty="0" smtClean="0">
                <a:solidFill>
                  <a:srgbClr val="FF0000"/>
                </a:solidFill>
              </a:rPr>
              <a:t> relation entre </a:t>
            </a:r>
            <a:r>
              <a:rPr lang="en-CA" sz="3200" b="1" dirty="0" err="1" smtClean="0">
                <a:solidFill>
                  <a:srgbClr val="FF0000"/>
                </a:solidFill>
              </a:rPr>
              <a:t>nombre</a:t>
            </a:r>
            <a:r>
              <a:rPr lang="en-CA" sz="3200" b="1" dirty="0" smtClean="0">
                <a:solidFill>
                  <a:srgbClr val="FF0000"/>
                </a:solidFill>
              </a:rPr>
              <a:t> de machines </a:t>
            </a:r>
            <a:r>
              <a:rPr lang="en-CA" sz="3200" b="1" dirty="0" err="1" smtClean="0">
                <a:solidFill>
                  <a:srgbClr val="FF0000"/>
                </a:solidFill>
              </a:rPr>
              <a:t>infectées</a:t>
            </a:r>
            <a:r>
              <a:rPr lang="en-CA" sz="3200" b="1" dirty="0" smtClean="0">
                <a:solidFill>
                  <a:srgbClr val="FF0000"/>
                </a:solidFill>
              </a:rPr>
              <a:t> et </a:t>
            </a:r>
            <a:r>
              <a:rPr lang="en-CA" sz="3200" b="1" dirty="0" err="1" smtClean="0">
                <a:solidFill>
                  <a:srgbClr val="FF0000"/>
                </a:solidFill>
              </a:rPr>
              <a:t>l’entropie</a:t>
            </a:r>
            <a:r>
              <a:rPr lang="en-CA" sz="3200" b="1" dirty="0" smtClean="0">
                <a:solidFill>
                  <a:srgbClr val="FF0000"/>
                </a:solidFill>
              </a:rPr>
              <a:t> !</a:t>
            </a:r>
            <a:endParaRPr lang="fr-FR" sz="32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58927" y="3340095"/>
            <a:ext cx="6995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Plus n </a:t>
            </a:r>
            <a:r>
              <a:rPr lang="en-CA" dirty="0" err="1">
                <a:latin typeface="Corbel" panose="020B0503020204020204" pitchFamily="34" charset="0"/>
              </a:rPr>
              <a:t>est</a:t>
            </a:r>
            <a:r>
              <a:rPr lang="en-CA" dirty="0">
                <a:latin typeface="Corbel" panose="020B0503020204020204" pitchFamily="34" charset="0"/>
              </a:rPr>
              <a:t> grand, plus la </a:t>
            </a:r>
            <a:r>
              <a:rPr lang="en-CA" dirty="0" err="1">
                <a:latin typeface="Corbel" panose="020B0503020204020204" pitchFamily="34" charset="0"/>
              </a:rPr>
              <a:t>décroissance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est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rapide</a:t>
            </a:r>
            <a:r>
              <a:rPr lang="en-CA" dirty="0">
                <a:latin typeface="Corbel" panose="020B0503020204020204" pitchFamily="34" charset="0"/>
              </a:rPr>
              <a:t> avec </a:t>
            </a:r>
            <a:r>
              <a:rPr lang="en-CA" dirty="0" err="1">
                <a:latin typeface="Corbel" panose="020B0503020204020204" pitchFamily="34" charset="0"/>
              </a:rPr>
              <a:t>l’augmentation</a:t>
            </a:r>
            <a:r>
              <a:rPr lang="en-CA" dirty="0">
                <a:latin typeface="Corbel" panose="020B0503020204020204" pitchFamily="34" charset="0"/>
              </a:rPr>
              <a:t> de </a:t>
            </a:r>
            <a:r>
              <a:rPr lang="en-CA" dirty="0" err="1" smtClean="0">
                <a:latin typeface="Corbel" panose="020B0503020204020204" pitchFamily="34" charset="0"/>
              </a:rPr>
              <a:t>l’entropie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9436" y="5041061"/>
            <a:ext cx="4572000" cy="4648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>
                <a:latin typeface="Corbel" panose="020B0503020204020204" pitchFamily="34" charset="0"/>
              </a:rPr>
              <a:t>Linéaire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jusqu’à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smtClean="0">
                <a:latin typeface="Corbel" panose="020B0503020204020204" pitchFamily="34" charset="0"/>
              </a:rPr>
              <a:t>H=2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9626" y="5504120"/>
            <a:ext cx="293221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Au-</a:t>
            </a:r>
            <a:r>
              <a:rPr lang="en-CA" dirty="0" err="1">
                <a:latin typeface="Corbel" panose="020B0503020204020204" pitchFamily="34" charset="0"/>
              </a:rPr>
              <a:t>delà</a:t>
            </a:r>
            <a:r>
              <a:rPr lang="en-CA" dirty="0">
                <a:latin typeface="Corbel" panose="020B0503020204020204" pitchFamily="34" charset="0"/>
              </a:rPr>
              <a:t>, le gain se </a:t>
            </a:r>
            <a:r>
              <a:rPr lang="en-CA" dirty="0" err="1">
                <a:latin typeface="Corbel" panose="020B0503020204020204" pitchFamily="34" charset="0"/>
              </a:rPr>
              <a:t>réduit</a:t>
            </a:r>
            <a:r>
              <a:rPr lang="en-CA" dirty="0">
                <a:latin typeface="Corbel" panose="020B0503020204020204" pitchFamily="34" charset="0"/>
              </a:rPr>
              <a:t> 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0" y="4197055"/>
            <a:ext cx="6995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>
                <a:latin typeface="Corbel" panose="020B0503020204020204" pitchFamily="34" charset="0"/>
              </a:rPr>
              <a:t>Le </a:t>
            </a:r>
            <a:r>
              <a:rPr lang="en-CA" dirty="0" err="1" smtClean="0">
                <a:latin typeface="Corbel" panose="020B0503020204020204" pitchFamily="34" charset="0"/>
              </a:rPr>
              <a:t>nombre</a:t>
            </a:r>
            <a:r>
              <a:rPr lang="en-CA" dirty="0" smtClean="0">
                <a:latin typeface="Corbel" panose="020B0503020204020204" pitchFamily="34" charset="0"/>
              </a:rPr>
              <a:t> de versions des </a:t>
            </a:r>
            <a:r>
              <a:rPr lang="en-CA" dirty="0" err="1" smtClean="0">
                <a:latin typeface="Corbel" panose="020B0503020204020204" pitchFamily="34" charset="0"/>
              </a:rPr>
              <a:t>logiciels</a:t>
            </a:r>
            <a:r>
              <a:rPr lang="en-CA" dirty="0" smtClean="0">
                <a:latin typeface="Corbel" panose="020B0503020204020204" pitchFamily="34" charset="0"/>
              </a:rPr>
              <a:t> à </a:t>
            </a:r>
            <a:r>
              <a:rPr lang="en-CA" dirty="0" err="1" smtClean="0">
                <a:latin typeface="Corbel" panose="020B0503020204020204" pitchFamily="34" charset="0"/>
              </a:rPr>
              <a:t>une</a:t>
            </a:r>
            <a:r>
              <a:rPr lang="en-CA" dirty="0" smtClean="0">
                <a:latin typeface="Corbel" panose="020B0503020204020204" pitchFamily="34" charset="0"/>
              </a:rPr>
              <a:t> influence </a:t>
            </a:r>
            <a:r>
              <a:rPr lang="en-CA" dirty="0" err="1" smtClean="0">
                <a:latin typeface="Corbel" panose="020B0503020204020204" pitchFamily="34" charset="0"/>
              </a:rPr>
              <a:t>importante</a:t>
            </a:r>
            <a:r>
              <a:rPr lang="en-CA" dirty="0" smtClean="0">
                <a:latin typeface="Corbel" panose="020B0503020204020204" pitchFamily="34" charset="0"/>
              </a:rPr>
              <a:t> sur le </a:t>
            </a:r>
            <a:r>
              <a:rPr lang="en-CA" dirty="0" err="1" smtClean="0">
                <a:latin typeface="Corbel" panose="020B0503020204020204" pitchFamily="34" charset="0"/>
              </a:rPr>
              <a:t>nombre</a:t>
            </a:r>
            <a:r>
              <a:rPr lang="en-CA" dirty="0" smtClean="0">
                <a:latin typeface="Corbel" panose="020B0503020204020204" pitchFamily="34" charset="0"/>
              </a:rPr>
              <a:t> de machines </a:t>
            </a:r>
            <a:r>
              <a:rPr lang="en-CA" dirty="0" err="1" smtClean="0">
                <a:latin typeface="Corbel" panose="020B0503020204020204" pitchFamily="34" charset="0"/>
              </a:rPr>
              <a:t>infectées</a:t>
            </a:r>
            <a:endParaRPr lang="en-CA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00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4" grpId="0"/>
      <p:bldP spid="7" grpId="0"/>
      <p:bldP spid="8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027" y="3796447"/>
            <a:ext cx="3698411" cy="226833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478" y="1209411"/>
            <a:ext cx="3612960" cy="2246890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Résultats : simulation – n fixé 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056" y="1233321"/>
            <a:ext cx="3698411" cy="222298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6056" y="3796448"/>
            <a:ext cx="3700236" cy="226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6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9847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Résultats : simulation – n fixé </a:t>
            </a:r>
          </a:p>
          <a:p>
            <a:pPr>
              <a:buNone/>
            </a:pP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1769935" y="2642199"/>
            <a:ext cx="583264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 smtClean="0">
                <a:latin typeface="Corbel" panose="020B0503020204020204" pitchFamily="34" charset="0"/>
              </a:rPr>
              <a:t>Décroissance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très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rapide</a:t>
            </a:r>
            <a:r>
              <a:rPr lang="en-CA" dirty="0" smtClean="0">
                <a:latin typeface="Corbel" panose="020B0503020204020204" pitchFamily="34" charset="0"/>
              </a:rPr>
              <a:t> avec </a:t>
            </a:r>
            <a:r>
              <a:rPr lang="en-CA" dirty="0" err="1" smtClean="0">
                <a:latin typeface="Corbel" panose="020B0503020204020204" pitchFamily="34" charset="0"/>
              </a:rPr>
              <a:t>l’entropie</a:t>
            </a:r>
            <a:endParaRPr lang="en-CA" dirty="0" smtClean="0">
              <a:latin typeface="Corbel" panose="020B05030202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7624" y="1589104"/>
            <a:ext cx="77048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Pour </a:t>
            </a:r>
            <a:r>
              <a:rPr lang="en-CA" i="1" dirty="0">
                <a:latin typeface="Corbel" panose="020B0503020204020204" pitchFamily="34" charset="0"/>
              </a:rPr>
              <a:t>l </a:t>
            </a:r>
            <a:r>
              <a:rPr lang="en-CA" dirty="0">
                <a:latin typeface="Corbel" panose="020B0503020204020204" pitchFamily="34" charset="0"/>
              </a:rPr>
              <a:t>petit, </a:t>
            </a:r>
            <a:r>
              <a:rPr lang="en-CA" dirty="0" err="1">
                <a:latin typeface="Corbel" panose="020B0503020204020204" pitchFamily="34" charset="0"/>
              </a:rPr>
              <a:t>même</a:t>
            </a:r>
            <a:r>
              <a:rPr lang="en-CA" dirty="0">
                <a:latin typeface="Corbel" panose="020B0503020204020204" pitchFamily="34" charset="0"/>
              </a:rPr>
              <a:t> avec </a:t>
            </a:r>
            <a:r>
              <a:rPr lang="en-CA" dirty="0" err="1">
                <a:latin typeface="Corbel" panose="020B0503020204020204" pitchFamily="34" charset="0"/>
              </a:rPr>
              <a:t>une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entropie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faible</a:t>
            </a:r>
            <a:r>
              <a:rPr lang="en-CA" dirty="0">
                <a:latin typeface="Corbel" panose="020B0503020204020204" pitchFamily="34" charset="0"/>
              </a:rPr>
              <a:t> tout le </a:t>
            </a:r>
            <a:r>
              <a:rPr lang="en-CA" dirty="0" err="1">
                <a:latin typeface="Corbel" panose="020B0503020204020204" pitchFamily="34" charset="0"/>
              </a:rPr>
              <a:t>système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>
                <a:latin typeface="Corbel" panose="020B0503020204020204" pitchFamily="34" charset="0"/>
              </a:rPr>
              <a:t>n’est</a:t>
            </a:r>
            <a:r>
              <a:rPr lang="en-CA" dirty="0">
                <a:latin typeface="Corbel" panose="020B0503020204020204" pitchFamily="34" charset="0"/>
              </a:rPr>
              <a:t> pas </a:t>
            </a:r>
            <a:r>
              <a:rPr lang="en-CA" dirty="0" err="1">
                <a:latin typeface="Corbel" panose="020B0503020204020204" pitchFamily="34" charset="0"/>
              </a:rPr>
              <a:t>affecté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8412" y="3657253"/>
            <a:ext cx="375243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Corbel" panose="020B0503020204020204" pitchFamily="34" charset="0"/>
              </a:rPr>
              <a:t>Pour </a:t>
            </a:r>
            <a:r>
              <a:rPr lang="en-CA" i="1" dirty="0">
                <a:latin typeface="Corbel" panose="020B0503020204020204" pitchFamily="34" charset="0"/>
              </a:rPr>
              <a:t>l</a:t>
            </a:r>
            <a:r>
              <a:rPr lang="en-CA" dirty="0">
                <a:latin typeface="Corbel" panose="020B0503020204020204" pitchFamily="34" charset="0"/>
              </a:rPr>
              <a:t> grand, le </a:t>
            </a:r>
            <a:r>
              <a:rPr lang="en-CA" dirty="0" err="1">
                <a:latin typeface="Corbel" panose="020B0503020204020204" pitchFamily="34" charset="0"/>
              </a:rPr>
              <a:t>résultat</a:t>
            </a:r>
            <a:r>
              <a:rPr lang="en-CA" dirty="0">
                <a:latin typeface="Corbel" panose="020B0503020204020204" pitchFamily="34" charset="0"/>
              </a:rPr>
              <a:t> se stabilise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90355" y="4590945"/>
            <a:ext cx="718991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i="1" dirty="0" smtClean="0">
                <a:latin typeface="Corbel" panose="020B0503020204020204" pitchFamily="34" charset="0"/>
              </a:rPr>
              <a:t>l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n’a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donc</a:t>
            </a:r>
            <a:r>
              <a:rPr lang="en-CA" dirty="0" smtClean="0">
                <a:latin typeface="Corbel" panose="020B0503020204020204" pitchFamily="34" charset="0"/>
              </a:rPr>
              <a:t> a priori </a:t>
            </a:r>
            <a:r>
              <a:rPr lang="en-CA" dirty="0" err="1" smtClean="0">
                <a:latin typeface="Corbel" panose="020B0503020204020204" pitchFamily="34" charset="0"/>
              </a:rPr>
              <a:t>qu’un</a:t>
            </a:r>
            <a:r>
              <a:rPr lang="en-CA" dirty="0" smtClean="0">
                <a:latin typeface="Corbel" panose="020B0503020204020204" pitchFamily="34" charset="0"/>
              </a:rPr>
              <a:t> impact </a:t>
            </a:r>
            <a:r>
              <a:rPr lang="en-CA" dirty="0" err="1" smtClean="0">
                <a:latin typeface="Corbel" panose="020B0503020204020204" pitchFamily="34" charset="0"/>
              </a:rPr>
              <a:t>relatif</a:t>
            </a:r>
            <a:r>
              <a:rPr lang="en-CA" dirty="0" smtClean="0">
                <a:latin typeface="Corbel" panose="020B0503020204020204" pitchFamily="34" charset="0"/>
              </a:rPr>
              <a:t> sur le </a:t>
            </a:r>
            <a:r>
              <a:rPr lang="en-CA" dirty="0" err="1" smtClean="0">
                <a:latin typeface="Corbel" panose="020B0503020204020204" pitchFamily="34" charset="0"/>
              </a:rPr>
              <a:t>nombre</a:t>
            </a:r>
            <a:r>
              <a:rPr lang="en-CA" dirty="0" smtClean="0">
                <a:latin typeface="Corbel" panose="020B0503020204020204" pitchFamily="34" charset="0"/>
              </a:rPr>
              <a:t> de machine </a:t>
            </a:r>
            <a:r>
              <a:rPr lang="en-CA" dirty="0" err="1" smtClean="0">
                <a:latin typeface="Corbel" panose="020B0503020204020204" pitchFamily="34" charset="0"/>
              </a:rPr>
              <a:t>infecté</a:t>
            </a:r>
            <a:endParaRPr lang="en-CA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963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7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Conclusion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1524000" y="4191253"/>
            <a:ext cx="78123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>
                <a:latin typeface="Corbel" panose="020B0503020204020204" pitchFamily="34" charset="0"/>
              </a:rPr>
              <a:t>La </a:t>
            </a:r>
            <a:r>
              <a:rPr lang="en-CA" dirty="0" err="1" smtClean="0">
                <a:latin typeface="Corbel" panose="020B0503020204020204" pitchFamily="34" charset="0"/>
              </a:rPr>
              <a:t>diversité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logicielle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smtClean="0">
                <a:latin typeface="Corbel" panose="020B0503020204020204" pitchFamily="34" charset="0"/>
              </a:rPr>
              <a:t>a </a:t>
            </a:r>
            <a:r>
              <a:rPr lang="en-CA" dirty="0" err="1" smtClean="0">
                <a:latin typeface="Corbel" panose="020B0503020204020204" pitchFamily="34" charset="0"/>
              </a:rPr>
              <a:t>une</a:t>
            </a:r>
            <a:r>
              <a:rPr lang="en-CA" dirty="0" smtClean="0">
                <a:latin typeface="Corbel" panose="020B0503020204020204" pitchFamily="34" charset="0"/>
              </a:rPr>
              <a:t> influence </a:t>
            </a:r>
            <a:r>
              <a:rPr lang="en-CA" dirty="0" smtClean="0">
                <a:latin typeface="Corbel" panose="020B0503020204020204" pitchFamily="34" charset="0"/>
              </a:rPr>
              <a:t>sur </a:t>
            </a:r>
            <a:r>
              <a:rPr lang="en-CA" dirty="0" err="1" smtClean="0">
                <a:latin typeface="Corbel" panose="020B0503020204020204" pitchFamily="34" charset="0"/>
              </a:rPr>
              <a:t>l’étendue</a:t>
            </a:r>
            <a:r>
              <a:rPr lang="en-CA" dirty="0" smtClean="0">
                <a:latin typeface="Corbel" panose="020B0503020204020204" pitchFamily="34" charset="0"/>
              </a:rPr>
              <a:t> de </a:t>
            </a:r>
            <a:r>
              <a:rPr lang="en-CA" dirty="0" err="1" smtClean="0">
                <a:latin typeface="Corbel" panose="020B0503020204020204" pitchFamily="34" charset="0"/>
              </a:rPr>
              <a:t>l’infection</a:t>
            </a:r>
            <a:endParaRPr lang="en-CA" dirty="0" smtClean="0">
              <a:latin typeface="Corbel" panose="020B05030202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7020" y="1961735"/>
            <a:ext cx="72008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 smtClean="0">
                <a:latin typeface="Corbel" panose="020B0503020204020204" pitchFamily="34" charset="0"/>
              </a:rPr>
              <a:t>Modèle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étudiant</a:t>
            </a:r>
            <a:r>
              <a:rPr lang="en-CA" dirty="0" smtClean="0">
                <a:latin typeface="Corbel" panose="020B0503020204020204" pitchFamily="34" charset="0"/>
              </a:rPr>
              <a:t> la propagation d’un malware </a:t>
            </a:r>
            <a:r>
              <a:rPr lang="en-CA" dirty="0" err="1" smtClean="0">
                <a:latin typeface="Corbel" panose="020B0503020204020204" pitchFamily="34" charset="0"/>
              </a:rPr>
              <a:t>en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fonciton</a:t>
            </a:r>
            <a:r>
              <a:rPr lang="en-CA" dirty="0" smtClean="0">
                <a:latin typeface="Corbel" panose="020B0503020204020204" pitchFamily="34" charset="0"/>
              </a:rPr>
              <a:t> de </a:t>
            </a:r>
            <a:r>
              <a:rPr lang="en-CA" dirty="0" err="1" smtClean="0">
                <a:latin typeface="Corbel" panose="020B0503020204020204" pitchFamily="34" charset="0"/>
              </a:rPr>
              <a:t>l’entropie</a:t>
            </a:r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979712" y="3117696"/>
            <a:ext cx="781236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>
                <a:latin typeface="Corbel" panose="020B0503020204020204" pitchFamily="34" charset="0"/>
              </a:rPr>
              <a:t>Simulation de la propagation de malwares</a:t>
            </a:r>
            <a:endParaRPr lang="en-CA" dirty="0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81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611560" y="32774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Exemple d’un système hétérogène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483768" y="1558533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latin typeface="Corbel" panose="020B0503020204020204" pitchFamily="34" charset="0"/>
              </a:rPr>
              <a:t>Serveurs racine de DNS</a:t>
            </a:r>
            <a:endParaRPr lang="fr-FR" sz="3600" dirty="0">
              <a:latin typeface="Corbel" panose="020B0503020204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409090" y="2580523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Corbel" panose="020B0503020204020204" pitchFamily="34" charset="0"/>
              </a:rPr>
              <a:t>3 Logiciels</a:t>
            </a:r>
            <a:endParaRPr lang="fr-FR" sz="2800" dirty="0">
              <a:latin typeface="Corbel" panose="020B0503020204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220072" y="2564904"/>
            <a:ext cx="1864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Corbel" panose="020B0503020204020204" pitchFamily="34" charset="0"/>
              </a:rPr>
              <a:t>13 serveurs</a:t>
            </a:r>
            <a:endParaRPr lang="fr-FR" sz="2800" dirty="0">
              <a:latin typeface="Corbel" panose="020B0503020204020204" pitchFamily="34" charset="0"/>
            </a:endParaRPr>
          </a:p>
        </p:txBody>
      </p:sp>
      <p:sp>
        <p:nvSpPr>
          <p:cNvPr id="17" name="Flèche vers le bas 16"/>
          <p:cNvSpPr/>
          <p:nvPr/>
        </p:nvSpPr>
        <p:spPr>
          <a:xfrm>
            <a:off x="4103948" y="3377392"/>
            <a:ext cx="936104" cy="1203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2821296" y="4776224"/>
            <a:ext cx="3501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Corbel" panose="020B0503020204020204" pitchFamily="34" charset="0"/>
              </a:rPr>
              <a:t>3 attaques majeures!!!</a:t>
            </a:r>
            <a:endParaRPr lang="fr-FR" sz="2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78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6" grpId="0"/>
      <p:bldP spid="17" grpId="0" animBg="1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Travail </a:t>
            </a: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ultérieur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1331640" y="2004284"/>
            <a:ext cx="74372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>
                <a:latin typeface="Corbel" panose="020B0503020204020204" pitchFamily="34" charset="0"/>
              </a:rPr>
              <a:t>Le </a:t>
            </a:r>
            <a:r>
              <a:rPr lang="en-CA" dirty="0" err="1" smtClean="0">
                <a:latin typeface="Corbel" panose="020B0503020204020204" pitchFamily="34" charset="0"/>
              </a:rPr>
              <a:t>modèle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pourrait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être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étendu</a:t>
            </a:r>
            <a:r>
              <a:rPr lang="en-CA" dirty="0" smtClean="0">
                <a:latin typeface="Corbel" panose="020B0503020204020204" pitchFamily="34" charset="0"/>
              </a:rPr>
              <a:t> à </a:t>
            </a:r>
            <a:r>
              <a:rPr lang="en-CA" dirty="0" err="1" smtClean="0">
                <a:latin typeface="Corbel" panose="020B0503020204020204" pitchFamily="34" charset="0"/>
              </a:rPr>
              <a:t>plusieurs</a:t>
            </a:r>
            <a:r>
              <a:rPr lang="en-CA" dirty="0" smtClean="0">
                <a:latin typeface="Corbel" panose="020B0503020204020204" pitchFamily="34" charset="0"/>
              </a:rPr>
              <a:t> versions d’un </a:t>
            </a:r>
            <a:r>
              <a:rPr lang="en-CA" dirty="0" err="1" smtClean="0">
                <a:latin typeface="Corbel" panose="020B0503020204020204" pitchFamily="34" charset="0"/>
              </a:rPr>
              <a:t>même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logiciel</a:t>
            </a:r>
            <a:endParaRPr lang="en-CA" dirty="0" smtClean="0">
              <a:latin typeface="Corbel" panose="020B05030202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91680" y="3140055"/>
            <a:ext cx="4572000" cy="4648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 smtClean="0">
                <a:latin typeface="Corbel" panose="020B0503020204020204" pitchFamily="34" charset="0"/>
              </a:rPr>
              <a:t>Mise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en</a:t>
            </a:r>
            <a:r>
              <a:rPr lang="en-CA" dirty="0" smtClean="0">
                <a:latin typeface="Corbel" panose="020B0503020204020204" pitchFamily="34" charset="0"/>
              </a:rPr>
              <a:t> situation </a:t>
            </a:r>
            <a:r>
              <a:rPr lang="en-CA" dirty="0" err="1" smtClean="0">
                <a:latin typeface="Corbel" panose="020B0503020204020204" pitchFamily="34" charset="0"/>
              </a:rPr>
              <a:t>réelle</a:t>
            </a:r>
            <a:endParaRPr lang="en-CA" dirty="0">
              <a:latin typeface="Corbel" panose="020B05030202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31640" y="4232866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 smtClean="0">
                <a:latin typeface="Corbel" panose="020B0503020204020204" pitchFamily="34" charset="0"/>
              </a:rPr>
              <a:t>Possibilité</a:t>
            </a:r>
            <a:r>
              <a:rPr lang="en-CA" dirty="0" smtClean="0">
                <a:latin typeface="Corbel" panose="020B0503020204020204" pitchFamily="34" charset="0"/>
              </a:rPr>
              <a:t> de </a:t>
            </a:r>
            <a:r>
              <a:rPr lang="en-CA" dirty="0" err="1" smtClean="0">
                <a:latin typeface="Corbel" panose="020B0503020204020204" pitchFamily="34" charset="0"/>
              </a:rPr>
              <a:t>prendre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en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compte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plutôt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une</a:t>
            </a:r>
            <a:r>
              <a:rPr lang="en-CA" dirty="0" smtClean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vulnérabilité</a:t>
            </a:r>
            <a:r>
              <a:rPr lang="en-CA" dirty="0">
                <a:latin typeface="Corbel" panose="020B0503020204020204" pitchFamily="34" charset="0"/>
              </a:rPr>
              <a:t> </a:t>
            </a:r>
            <a:r>
              <a:rPr lang="en-CA" dirty="0" err="1" smtClean="0">
                <a:latin typeface="Corbel" panose="020B0503020204020204" pitchFamily="34" charset="0"/>
              </a:rPr>
              <a:t>qu’une</a:t>
            </a:r>
            <a:r>
              <a:rPr lang="en-CA" dirty="0" smtClean="0">
                <a:latin typeface="Corbel" panose="020B0503020204020204" pitchFamily="34" charset="0"/>
              </a:rPr>
              <a:t> version de </a:t>
            </a:r>
            <a:r>
              <a:rPr lang="en-CA" dirty="0" err="1" smtClean="0">
                <a:latin typeface="Corbel" panose="020B0503020204020204" pitchFamily="34" charset="0"/>
              </a:rPr>
              <a:t>logiciel</a:t>
            </a:r>
            <a:endParaRPr lang="en-CA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982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00" y="1486584"/>
            <a:ext cx="4953000" cy="4219575"/>
          </a:xfrm>
          <a:prstGeom prst="rect">
            <a:avLst/>
          </a:prstGeom>
        </p:spPr>
      </p:pic>
      <p:sp>
        <p:nvSpPr>
          <p:cNvPr id="14" name="TextBox 7"/>
          <p:cNvSpPr txBox="1"/>
          <p:nvPr/>
        </p:nvSpPr>
        <p:spPr>
          <a:xfrm flipH="1">
            <a:off x="899592" y="332656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DNA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498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628800"/>
            <a:ext cx="6120398" cy="40815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8178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40" y="930449"/>
            <a:ext cx="3857972" cy="3212181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16" y="1645465"/>
            <a:ext cx="2057400" cy="438150"/>
          </a:xfrm>
          <a:prstGeom prst="rect">
            <a:avLst/>
          </a:prstGeom>
        </p:spPr>
      </p:pic>
      <p:pic>
        <p:nvPicPr>
          <p:cNvPr id="1026" name="Picture 2" descr="Mac O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459" y="2596228"/>
            <a:ext cx="104775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ux the pengui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656" y="2430259"/>
            <a:ext cx="1046095" cy="121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43089"/>
              </p:ext>
            </p:extLst>
          </p:nvPr>
        </p:nvGraphicFramePr>
        <p:xfrm>
          <a:off x="2117392" y="4105722"/>
          <a:ext cx="6724133" cy="221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569">
                  <a:extLst>
                    <a:ext uri="{9D8B030D-6E8A-4147-A177-3AD203B41FA5}">
                      <a16:colId xmlns:a16="http://schemas.microsoft.com/office/drawing/2014/main" val="3719899675"/>
                    </a:ext>
                  </a:extLst>
                </a:gridCol>
                <a:gridCol w="1416100">
                  <a:extLst>
                    <a:ext uri="{9D8B030D-6E8A-4147-A177-3AD203B41FA5}">
                      <a16:colId xmlns:a16="http://schemas.microsoft.com/office/drawing/2014/main" val="2848213102"/>
                    </a:ext>
                  </a:extLst>
                </a:gridCol>
                <a:gridCol w="1276812">
                  <a:extLst>
                    <a:ext uri="{9D8B030D-6E8A-4147-A177-3AD203B41FA5}">
                      <a16:colId xmlns:a16="http://schemas.microsoft.com/office/drawing/2014/main" val="255003472"/>
                    </a:ext>
                  </a:extLst>
                </a:gridCol>
                <a:gridCol w="1344826">
                  <a:extLst>
                    <a:ext uri="{9D8B030D-6E8A-4147-A177-3AD203B41FA5}">
                      <a16:colId xmlns:a16="http://schemas.microsoft.com/office/drawing/2014/main" val="539765228"/>
                    </a:ext>
                  </a:extLst>
                </a:gridCol>
                <a:gridCol w="1344826">
                  <a:extLst>
                    <a:ext uri="{9D8B030D-6E8A-4147-A177-3AD203B41FA5}">
                      <a16:colId xmlns:a16="http://schemas.microsoft.com/office/drawing/2014/main" val="1784356840"/>
                    </a:ext>
                  </a:extLst>
                </a:gridCol>
              </a:tblGrid>
              <a:tr h="632936">
                <a:tc>
                  <a:txBody>
                    <a:bodyPr/>
                    <a:lstStyle/>
                    <a:p>
                      <a:pPr algn="ctr"/>
                      <a:endParaRPr lang="fr-FR" sz="1500" dirty="0" smtClean="0"/>
                    </a:p>
                    <a:p>
                      <a:pPr algn="ctr"/>
                      <a:r>
                        <a:rPr lang="fr-FR" sz="1500" dirty="0" smtClean="0"/>
                        <a:t>Application</a:t>
                      </a:r>
                      <a:endParaRPr lang="fr-FR" sz="1500" dirty="0"/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endParaRPr lang="fr-FR" sz="1100" dirty="0" smtClean="0"/>
                    </a:p>
                    <a:p>
                      <a:r>
                        <a:rPr lang="fr-FR" sz="1100" dirty="0" smtClean="0"/>
                        <a:t>Nombre</a:t>
                      </a:r>
                      <a:r>
                        <a:rPr lang="fr-FR" sz="1100" baseline="0" dirty="0" smtClean="0"/>
                        <a:t> total de vulnérabilités</a:t>
                      </a:r>
                      <a:endParaRPr lang="fr-FR" sz="1100" dirty="0"/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Nombre de vulnérabilités</a:t>
                      </a:r>
                      <a:r>
                        <a:rPr lang="fr-FR" sz="1100" baseline="0" dirty="0" smtClean="0"/>
                        <a:t> majeures</a:t>
                      </a:r>
                      <a:endParaRPr lang="fr-FR" sz="1100" dirty="0"/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Nombre de vulnérabilités de catégorie moyenne</a:t>
                      </a:r>
                      <a:endParaRPr lang="fr-FR" sz="1100" dirty="0"/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Nombre de vulnérabilités</a:t>
                      </a:r>
                      <a:r>
                        <a:rPr lang="fr-FR" sz="1100" baseline="0" dirty="0" smtClean="0"/>
                        <a:t> de catégorie faible</a:t>
                      </a:r>
                      <a:endParaRPr lang="fr-FR" sz="1100" dirty="0"/>
                    </a:p>
                  </a:txBody>
                  <a:tcPr marL="84956" marR="84956" marT="42478" marB="42478"/>
                </a:tc>
                <a:extLst>
                  <a:ext uri="{0D108BD9-81ED-4DB2-BD59-A6C34878D82A}">
                    <a16:rowId xmlns:a16="http://schemas.microsoft.com/office/drawing/2014/main" val="3277408407"/>
                  </a:ext>
                </a:extLst>
              </a:tr>
              <a:tr h="326634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Apple Mac OS X</a:t>
                      </a:r>
                      <a:endParaRPr lang="fr-FR" sz="1100" dirty="0"/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0" dirty="0" smtClean="0"/>
                        <a:t>147</a:t>
                      </a:r>
                      <a:endParaRPr lang="fr-FR" sz="1500" b="0" dirty="0"/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0" dirty="0" smtClean="0"/>
                        <a:t>64</a:t>
                      </a:r>
                      <a:endParaRPr lang="fr-FR" sz="1500" b="0" dirty="0"/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0" dirty="0" smtClean="0"/>
                        <a:t>67</a:t>
                      </a:r>
                      <a:endParaRPr lang="fr-FR" sz="1500" b="0" dirty="0"/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0" dirty="0" smtClean="0"/>
                        <a:t>16</a:t>
                      </a:r>
                      <a:endParaRPr lang="fr-FR" sz="1500" b="0" dirty="0"/>
                    </a:p>
                  </a:txBody>
                  <a:tcPr marL="84956" marR="84956" marT="42478" marB="42478"/>
                </a:tc>
                <a:extLst>
                  <a:ext uri="{0D108BD9-81ED-4DB2-BD59-A6C34878D82A}">
                    <a16:rowId xmlns:a16="http://schemas.microsoft.com/office/drawing/2014/main" val="4293500625"/>
                  </a:ext>
                </a:extLst>
              </a:tr>
              <a:tr h="311506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Linux </a:t>
                      </a:r>
                      <a:r>
                        <a:rPr lang="fr-FR" sz="1100" dirty="0" err="1" smtClean="0"/>
                        <a:t>Kernel</a:t>
                      </a:r>
                      <a:r>
                        <a:rPr lang="fr-FR" sz="1100" dirty="0" smtClean="0"/>
                        <a:t> </a:t>
                      </a:r>
                      <a:endParaRPr lang="fr-FR" sz="1100" dirty="0"/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0" dirty="0" smtClean="0"/>
                        <a:t>124</a:t>
                      </a:r>
                      <a:endParaRPr lang="fr-FR" sz="1500" b="0" dirty="0"/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0" dirty="0" smtClean="0"/>
                        <a:t>29</a:t>
                      </a:r>
                      <a:endParaRPr lang="fr-FR" sz="1500" b="0" dirty="0"/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0" dirty="0" smtClean="0"/>
                        <a:t>74</a:t>
                      </a:r>
                      <a:endParaRPr lang="fr-FR" sz="1500" b="0" dirty="0"/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0" dirty="0" smtClean="0"/>
                        <a:t>21</a:t>
                      </a:r>
                      <a:endParaRPr lang="fr-FR" sz="1500" b="0" dirty="0"/>
                    </a:p>
                  </a:txBody>
                  <a:tcPr marL="84956" marR="84956" marT="42478" marB="42478"/>
                </a:tc>
                <a:extLst>
                  <a:ext uri="{0D108BD9-81ED-4DB2-BD59-A6C34878D82A}">
                    <a16:rowId xmlns:a16="http://schemas.microsoft.com/office/drawing/2014/main" val="2751075497"/>
                  </a:ext>
                </a:extLst>
              </a:tr>
              <a:tr h="311506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Windows 8</a:t>
                      </a:r>
                      <a:endParaRPr lang="fr-FR" sz="1100" dirty="0"/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0" dirty="0" smtClean="0"/>
                        <a:t>36</a:t>
                      </a:r>
                      <a:endParaRPr lang="fr-FR" sz="1500" b="0" dirty="0"/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0" dirty="0" smtClean="0"/>
                        <a:t>24</a:t>
                      </a:r>
                      <a:endParaRPr lang="fr-FR" sz="1500" b="0" dirty="0"/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0" dirty="0" smtClean="0"/>
                        <a:t>14</a:t>
                      </a:r>
                      <a:endParaRPr lang="fr-FR" sz="1500" b="0" dirty="0"/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0" dirty="0" smtClean="0"/>
                        <a:t>0</a:t>
                      </a:r>
                      <a:endParaRPr lang="fr-FR" sz="1500" b="0" dirty="0"/>
                    </a:p>
                  </a:txBody>
                  <a:tcPr marL="84956" marR="84956" marT="42478" marB="42478"/>
                </a:tc>
                <a:extLst>
                  <a:ext uri="{0D108BD9-81ED-4DB2-BD59-A6C34878D82A}">
                    <a16:rowId xmlns:a16="http://schemas.microsoft.com/office/drawing/2014/main" val="1930064055"/>
                  </a:ext>
                </a:extLst>
              </a:tr>
              <a:tr h="311506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Windows 7</a:t>
                      </a:r>
                      <a:endParaRPr lang="fr-FR" sz="1100" dirty="0"/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0" dirty="0" smtClean="0"/>
                        <a:t>36</a:t>
                      </a:r>
                      <a:endParaRPr lang="fr-FR" sz="1500" b="0" dirty="0"/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0" dirty="0" smtClean="0"/>
                        <a:t>25</a:t>
                      </a:r>
                      <a:endParaRPr lang="fr-FR" sz="1500" b="0" dirty="0"/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0" dirty="0" smtClean="0"/>
                        <a:t>11</a:t>
                      </a:r>
                      <a:endParaRPr lang="fr-FR" sz="1500" b="0" dirty="0"/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0" dirty="0" smtClean="0"/>
                        <a:t>0</a:t>
                      </a:r>
                      <a:endParaRPr lang="fr-FR" sz="1500" b="0" dirty="0"/>
                    </a:p>
                  </a:txBody>
                  <a:tcPr marL="84956" marR="84956" marT="42478" marB="42478"/>
                </a:tc>
                <a:extLst>
                  <a:ext uri="{0D108BD9-81ED-4DB2-BD59-A6C34878D82A}">
                    <a16:rowId xmlns:a16="http://schemas.microsoft.com/office/drawing/2014/main" val="3372022776"/>
                  </a:ext>
                </a:extLst>
              </a:tr>
              <a:tr h="311506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Ubuntu</a:t>
                      </a:r>
                      <a:endParaRPr lang="fr-FR" sz="1100" dirty="0"/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0" dirty="0" smtClean="0"/>
                        <a:t>39</a:t>
                      </a:r>
                      <a:endParaRPr lang="fr-FR" sz="1500" b="0" dirty="0"/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0" dirty="0" smtClean="0"/>
                        <a:t>7</a:t>
                      </a:r>
                      <a:endParaRPr lang="fr-FR" sz="1500" b="0" dirty="0"/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0" dirty="0" smtClean="0"/>
                        <a:t>27</a:t>
                      </a:r>
                      <a:endParaRPr lang="fr-FR" sz="1500" b="0" dirty="0"/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0" dirty="0" smtClean="0"/>
                        <a:t>5</a:t>
                      </a:r>
                      <a:endParaRPr lang="fr-FR" sz="1500" b="0" dirty="0"/>
                    </a:p>
                  </a:txBody>
                  <a:tcPr marL="84956" marR="84956" marT="42478" marB="42478"/>
                </a:tc>
                <a:extLst>
                  <a:ext uri="{0D108BD9-81ED-4DB2-BD59-A6C34878D82A}">
                    <a16:rowId xmlns:a16="http://schemas.microsoft.com/office/drawing/2014/main" val="386190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11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163" y="1033634"/>
            <a:ext cx="7563637" cy="2137324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38178"/>
              </p:ext>
            </p:extLst>
          </p:nvPr>
        </p:nvGraphicFramePr>
        <p:xfrm>
          <a:off x="1655168" y="3464183"/>
          <a:ext cx="7237312" cy="247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956">
                  <a:extLst>
                    <a:ext uri="{9D8B030D-6E8A-4147-A177-3AD203B41FA5}">
                      <a16:colId xmlns:a16="http://schemas.microsoft.com/office/drawing/2014/main" val="3719899675"/>
                    </a:ext>
                  </a:extLst>
                </a:gridCol>
                <a:gridCol w="1524175">
                  <a:extLst>
                    <a:ext uri="{9D8B030D-6E8A-4147-A177-3AD203B41FA5}">
                      <a16:colId xmlns:a16="http://schemas.microsoft.com/office/drawing/2014/main" val="2848213102"/>
                    </a:ext>
                  </a:extLst>
                </a:gridCol>
                <a:gridCol w="1374257">
                  <a:extLst>
                    <a:ext uri="{9D8B030D-6E8A-4147-A177-3AD203B41FA5}">
                      <a16:colId xmlns:a16="http://schemas.microsoft.com/office/drawing/2014/main" val="255003472"/>
                    </a:ext>
                  </a:extLst>
                </a:gridCol>
                <a:gridCol w="1447462">
                  <a:extLst>
                    <a:ext uri="{9D8B030D-6E8A-4147-A177-3AD203B41FA5}">
                      <a16:colId xmlns:a16="http://schemas.microsoft.com/office/drawing/2014/main" val="539765228"/>
                    </a:ext>
                  </a:extLst>
                </a:gridCol>
                <a:gridCol w="1447462">
                  <a:extLst>
                    <a:ext uri="{9D8B030D-6E8A-4147-A177-3AD203B41FA5}">
                      <a16:colId xmlns:a16="http://schemas.microsoft.com/office/drawing/2014/main" val="1784356840"/>
                    </a:ext>
                  </a:extLst>
                </a:gridCol>
              </a:tblGrid>
              <a:tr h="681241">
                <a:tc>
                  <a:txBody>
                    <a:bodyPr/>
                    <a:lstStyle/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smtClean="0"/>
                        <a:t>Application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 smtClean="0"/>
                    </a:p>
                    <a:p>
                      <a:r>
                        <a:rPr lang="fr-FR" sz="1200" dirty="0" smtClean="0"/>
                        <a:t>Nombre</a:t>
                      </a:r>
                      <a:r>
                        <a:rPr lang="fr-FR" sz="1200" baseline="0" dirty="0" smtClean="0"/>
                        <a:t> total de vulnérabilités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Nombre de vulnérabilités</a:t>
                      </a:r>
                      <a:r>
                        <a:rPr lang="fr-FR" sz="1200" baseline="0" dirty="0" smtClean="0"/>
                        <a:t> majeures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Nombre de vulnérabilités de catégorie moyenne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Nombre de vulnérabilités</a:t>
                      </a:r>
                      <a:r>
                        <a:rPr lang="fr-FR" sz="1200" baseline="0" dirty="0" smtClean="0"/>
                        <a:t> de catégorie faible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08407"/>
                  </a:ext>
                </a:extLst>
              </a:tr>
              <a:tr h="351562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Microsoft Internet</a:t>
                      </a:r>
                      <a:r>
                        <a:rPr lang="fr-FR" sz="1200" baseline="0" dirty="0" smtClean="0"/>
                        <a:t> Explorer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242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240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22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0</a:t>
                      </a:r>
                      <a:endParaRPr lang="fr-F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500625"/>
                  </a:ext>
                </a:extLst>
              </a:tr>
              <a:tr h="263706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Google Chrome</a:t>
                      </a:r>
                      <a:r>
                        <a:rPr lang="fr-FR" sz="1200" baseline="0" dirty="0" smtClean="0"/>
                        <a:t>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124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86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38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0</a:t>
                      </a:r>
                      <a:endParaRPr lang="fr-F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075497"/>
                  </a:ext>
                </a:extLst>
              </a:tr>
              <a:tr h="263706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Mozilla Firefox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117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57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57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0</a:t>
                      </a:r>
                      <a:endParaRPr lang="fr-F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64055"/>
                  </a:ext>
                </a:extLst>
              </a:tr>
              <a:tr h="263706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Safari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70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3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67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0</a:t>
                      </a:r>
                      <a:endParaRPr lang="fr-F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22776"/>
                  </a:ext>
                </a:extLst>
              </a:tr>
              <a:tr h="263706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Adobe Flash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76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65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11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0</a:t>
                      </a:r>
                      <a:endParaRPr lang="fr-F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111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417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1533574" y="1446946"/>
            <a:ext cx="7358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Corbel" pitchFamily="34" charset="0"/>
              </a:rPr>
              <a:t>Homogénéité des logiciels peut entraîner une plus grande vulnérabilité</a:t>
            </a:r>
            <a:endParaRPr lang="fr-FR" dirty="0">
              <a:latin typeface="Corbel" pitchFamily="34" charset="0"/>
            </a:endParaRPr>
          </a:p>
        </p:txBody>
      </p:sp>
      <p:sp>
        <p:nvSpPr>
          <p:cNvPr id="9" name="TextBox 7"/>
          <p:cNvSpPr txBox="1"/>
          <p:nvPr/>
        </p:nvSpPr>
        <p:spPr>
          <a:xfrm flipH="1">
            <a:off x="1755439" y="2600913"/>
            <a:ext cx="7358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Corbel" pitchFamily="34" charset="0"/>
              </a:rPr>
              <a:t>Utilisation préférentielle des logiciels les plus répandus</a:t>
            </a:r>
            <a:endParaRPr lang="fr-FR" dirty="0">
              <a:latin typeface="Corbel" pitchFamily="34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 flipH="1">
            <a:off x="1755439" y="3701278"/>
            <a:ext cx="7358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Corbel" pitchFamily="34" charset="0"/>
              </a:rPr>
              <a:t>Apport de la diversité logicielle pour la robustesse d’un réseau</a:t>
            </a:r>
            <a:endParaRPr lang="fr-FR" dirty="0">
              <a:latin typeface="Corbel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 flipH="1">
            <a:off x="1533574" y="4794381"/>
            <a:ext cx="7358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Corbel" pitchFamily="34" charset="0"/>
              </a:rPr>
              <a:t>Différents formes de diversité </a:t>
            </a:r>
            <a:endParaRPr lang="fr-FR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649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183324" y="1424117"/>
            <a:ext cx="433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3643201" y="2542171"/>
            <a:ext cx="4525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Méthodologie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643201" y="3775617"/>
            <a:ext cx="4754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Résultat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66948" y="1514914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35482" y="2623567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37464" y="3847612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2" name="TextBox 9"/>
          <p:cNvSpPr txBox="1"/>
          <p:nvPr/>
        </p:nvSpPr>
        <p:spPr>
          <a:xfrm flipH="1">
            <a:off x="3275856" y="4869160"/>
            <a:ext cx="4754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Conclusion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23" name="Oval 16"/>
          <p:cNvSpPr/>
          <p:nvPr/>
        </p:nvSpPr>
        <p:spPr>
          <a:xfrm>
            <a:off x="2870119" y="4941155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022449"/>
            <a:ext cx="1944216" cy="7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29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Contexte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42" name="Groupe 41"/>
          <p:cNvGrpSpPr/>
          <p:nvPr/>
        </p:nvGrpSpPr>
        <p:grpSpPr>
          <a:xfrm>
            <a:off x="3845617" y="1602759"/>
            <a:ext cx="1846996" cy="3791721"/>
            <a:chOff x="5631171" y="1268760"/>
            <a:chExt cx="2188912" cy="4201442"/>
          </a:xfrm>
        </p:grpSpPr>
        <p:cxnSp>
          <p:nvCxnSpPr>
            <p:cNvPr id="11" name="Connecteur droit 10"/>
            <p:cNvCxnSpPr/>
            <p:nvPr/>
          </p:nvCxnSpPr>
          <p:spPr>
            <a:xfrm>
              <a:off x="6732240" y="1268760"/>
              <a:ext cx="1080000" cy="2088232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5646221" y="1268992"/>
              <a:ext cx="1080000" cy="208800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5646221" y="3356992"/>
              <a:ext cx="1080000" cy="2088232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6740083" y="3357224"/>
              <a:ext cx="1080000" cy="208800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H="1">
              <a:off x="6721117" y="1274255"/>
              <a:ext cx="7843" cy="4195947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5659301" y="3372228"/>
              <a:ext cx="1072939" cy="704514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H="1">
              <a:off x="6732240" y="3381970"/>
              <a:ext cx="1050694" cy="684076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 flipH="1">
              <a:off x="5631171" y="3372228"/>
              <a:ext cx="2166019" cy="0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ZoneTexte 42"/>
          <p:cNvSpPr txBox="1"/>
          <p:nvPr/>
        </p:nvSpPr>
        <p:spPr>
          <a:xfrm>
            <a:off x="2710584" y="919928"/>
            <a:ext cx="4117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u="sng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Attaquant</a:t>
            </a:r>
            <a:r>
              <a:rPr lang="en-CA" sz="2000" dirty="0" smtClean="0">
                <a:solidFill>
                  <a:srgbClr val="FF0000"/>
                </a:solidFill>
                <a:latin typeface="Corbel" panose="020B0503020204020204" pitchFamily="34" charset="0"/>
              </a:rPr>
              <a:t> :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1900993" y="5348549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Défenseur</a:t>
            </a:r>
            <a:r>
              <a:rPr lang="en-CA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 :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2610901" y="4037972"/>
            <a:ext cx="3086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u="sng" dirty="0" err="1" smtClean="0">
                <a:solidFill>
                  <a:srgbClr val="92D050"/>
                </a:solidFill>
                <a:latin typeface="Corbel" panose="020B0503020204020204" pitchFamily="34" charset="0"/>
              </a:rPr>
              <a:t>Environnement</a:t>
            </a:r>
            <a:r>
              <a:rPr lang="en-CA" sz="2000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CA" sz="2000" dirty="0" smtClean="0">
                <a:solidFill>
                  <a:srgbClr val="92D050"/>
                </a:solidFill>
                <a:latin typeface="Corbel" panose="020B0503020204020204" pitchFamily="34" charset="0"/>
              </a:rPr>
              <a:t>: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6190993" y="307255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u="sng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Attaquant</a:t>
            </a:r>
            <a:r>
              <a:rPr lang="en-CA" sz="2000" dirty="0" smtClean="0">
                <a:solidFill>
                  <a:srgbClr val="FF0000"/>
                </a:solidFill>
                <a:latin typeface="Corbel" panose="020B0503020204020204" pitchFamily="34" charset="0"/>
              </a:rPr>
              <a:t> :</a:t>
            </a:r>
          </a:p>
        </p:txBody>
      </p:sp>
      <p:sp>
        <p:nvSpPr>
          <p:cNvPr id="2" name="Rectangle 1"/>
          <p:cNvSpPr/>
          <p:nvPr/>
        </p:nvSpPr>
        <p:spPr>
          <a:xfrm>
            <a:off x="2624729" y="1214020"/>
            <a:ext cx="4287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2000" i="1" dirty="0" err="1">
                <a:solidFill>
                  <a:srgbClr val="FF0000"/>
                </a:solidFill>
                <a:latin typeface="Corbel" panose="020B0503020204020204" pitchFamily="34" charset="0"/>
              </a:rPr>
              <a:t>Contaminer</a:t>
            </a:r>
            <a:r>
              <a:rPr lang="en-CA" sz="2000" i="1" dirty="0">
                <a:solidFill>
                  <a:srgbClr val="FF0000"/>
                </a:solidFill>
                <a:latin typeface="Corbel" panose="020B0503020204020204" pitchFamily="34" charset="0"/>
              </a:rPr>
              <a:t> le plus de machines possible</a:t>
            </a:r>
            <a:endParaRPr lang="fr-FR" sz="2000" i="1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63564" y="3423830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i="1" dirty="0">
                <a:solidFill>
                  <a:srgbClr val="FF0000"/>
                </a:solidFill>
                <a:latin typeface="Corbel" panose="020B0503020204020204" pitchFamily="34" charset="0"/>
              </a:rPr>
              <a:t>Dispose d’un malware </a:t>
            </a:r>
            <a:r>
              <a:rPr lang="en-CA" i="1" dirty="0" err="1">
                <a:solidFill>
                  <a:srgbClr val="FF0000"/>
                </a:solidFill>
                <a:latin typeface="Corbel" panose="020B0503020204020204" pitchFamily="34" charset="0"/>
              </a:rPr>
              <a:t>prédéterminé</a:t>
            </a:r>
            <a:endParaRPr lang="fr-FR" i="1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1672797" y="3143667"/>
            <a:ext cx="244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Défenseur</a:t>
            </a:r>
            <a:r>
              <a:rPr lang="en-CA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 :</a:t>
            </a:r>
          </a:p>
        </p:txBody>
      </p:sp>
      <p:sp>
        <p:nvSpPr>
          <p:cNvPr id="4" name="Rectangle 3"/>
          <p:cNvSpPr/>
          <p:nvPr/>
        </p:nvSpPr>
        <p:spPr>
          <a:xfrm>
            <a:off x="544052" y="347135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CA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Pas de </a:t>
            </a:r>
            <a:r>
              <a:rPr lang="en-CA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défense</a:t>
            </a:r>
            <a:endParaRPr lang="en-CA" i="1" dirty="0">
              <a:solidFill>
                <a:schemeClr val="tx2">
                  <a:lumMod val="60000"/>
                  <a:lumOff val="4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93125" y="407354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i="1" dirty="0" smtClean="0">
                <a:solidFill>
                  <a:srgbClr val="92D050"/>
                </a:solidFill>
                <a:latin typeface="Corbel" panose="020B0503020204020204" pitchFamily="34" charset="0"/>
              </a:rPr>
              <a:t>Machines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i="1" dirty="0" err="1" smtClean="0">
                <a:solidFill>
                  <a:srgbClr val="92D050"/>
                </a:solidFill>
                <a:latin typeface="Corbel" panose="020B0503020204020204" pitchFamily="34" charset="0"/>
              </a:rPr>
              <a:t>Topologie</a:t>
            </a:r>
            <a:r>
              <a:rPr lang="en-CA" i="1" dirty="0" smtClean="0">
                <a:solidFill>
                  <a:srgbClr val="92D050"/>
                </a:solidFill>
                <a:latin typeface="Corbel" panose="020B0503020204020204" pitchFamily="34" charset="0"/>
              </a:rPr>
              <a:t> </a:t>
            </a:r>
            <a:r>
              <a:rPr lang="en-CA" i="1" dirty="0" err="1" smtClean="0">
                <a:solidFill>
                  <a:srgbClr val="92D050"/>
                </a:solidFill>
                <a:latin typeface="Corbel" panose="020B0503020204020204" pitchFamily="34" charset="0"/>
              </a:rPr>
              <a:t>réseau</a:t>
            </a:r>
            <a:endParaRPr lang="en-CA" i="1" dirty="0" smtClean="0">
              <a:solidFill>
                <a:srgbClr val="92D05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i="1" dirty="0">
                <a:solidFill>
                  <a:srgbClr val="92D050"/>
                </a:solidFill>
                <a:latin typeface="Corbel" panose="020B0503020204020204" pitchFamily="34" charset="0"/>
              </a:rPr>
              <a:t>V</a:t>
            </a:r>
            <a:r>
              <a:rPr lang="en-CA" sz="2000" b="1" i="1" dirty="0" smtClean="0">
                <a:solidFill>
                  <a:srgbClr val="92D050"/>
                </a:solidFill>
                <a:latin typeface="Corbel" panose="020B0503020204020204" pitchFamily="34" charset="0"/>
              </a:rPr>
              <a:t>ersions des </a:t>
            </a:r>
            <a:r>
              <a:rPr lang="en-CA" sz="2000" b="1" i="1" dirty="0" err="1" smtClean="0">
                <a:solidFill>
                  <a:srgbClr val="92D050"/>
                </a:solidFill>
                <a:latin typeface="Corbel" panose="020B0503020204020204" pitchFamily="34" charset="0"/>
              </a:rPr>
              <a:t>logiciels</a:t>
            </a:r>
            <a:endParaRPr lang="en-CA" sz="2000" b="1" i="1" dirty="0" smtClean="0">
              <a:solidFill>
                <a:srgbClr val="92D050"/>
              </a:solidFill>
              <a:latin typeface="Corbel" panose="020B0503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15423" y="5715377"/>
            <a:ext cx="5691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Augmenter la </a:t>
            </a:r>
            <a:r>
              <a:rPr lang="en-CA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disponibilité</a:t>
            </a:r>
            <a:r>
              <a:rPr lang="en-CA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Limiter </a:t>
            </a:r>
            <a:r>
              <a:rPr lang="en-CA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ses</a:t>
            </a:r>
            <a:r>
              <a:rPr lang="en-CA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CA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coûts</a:t>
            </a:r>
            <a:r>
              <a:rPr lang="en-CA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 de maintenance </a:t>
            </a:r>
            <a:r>
              <a:rPr lang="en-CA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informatique</a:t>
            </a:r>
            <a:endParaRPr lang="fr-FR" i="1" dirty="0">
              <a:solidFill>
                <a:schemeClr val="tx2">
                  <a:lumMod val="60000"/>
                  <a:lumOff val="40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260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7" grpId="0"/>
      <p:bldP spid="48" grpId="0"/>
      <p:bldP spid="2" grpId="0"/>
      <p:bldP spid="3" grpId="0"/>
      <p:bldP spid="49" grpId="0"/>
      <p:bldP spid="4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611560" y="32774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La détermination des hypothèses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4" name="Picture 2" descr="https://nvd.nist.gov/NVDLegacy/media/NVDLegacyMedia/images/nvdbannerDHSNIS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80215"/>
            <a:ext cx="5148064" cy="64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6256806" y="1021888"/>
            <a:ext cx="1363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rbel" panose="020B0503020204020204" pitchFamily="34" charset="0"/>
              </a:rPr>
              <a:t>70285 failles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256806" y="140196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rbel" panose="020B0503020204020204" pitchFamily="34" charset="0"/>
              </a:rPr>
              <a:t>2422 logiciels</a:t>
            </a:r>
          </a:p>
        </p:txBody>
      </p:sp>
      <p:graphicFrame>
        <p:nvGraphicFramePr>
          <p:cNvPr id="16" name="Graphique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601928"/>
              </p:ext>
            </p:extLst>
          </p:nvPr>
        </p:nvGraphicFramePr>
        <p:xfrm>
          <a:off x="1835696" y="2135056"/>
          <a:ext cx="6096000" cy="3452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06144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Graphic spid="16" grpId="0">
        <p:bldAsOne/>
      </p:bldGraphic>
    </p:bldLst>
  </p:timing>
</p:sld>
</file>

<file path=ppt/theme/theme1.xml><?xml version="1.0" encoding="utf-8"?>
<a:theme xmlns:a="http://schemas.openxmlformats.org/drawingml/2006/main" name="Animated_pointer_and_light-up_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ontrol xmlns="http://schemas.microsoft.com/VisualStudio/2011/storyboarding/control">
  <Id Name="d26725c2-522a-4984-badb-51135c9f8cab" Revision="1" Stencil="System.MyShapes" StencilVersion="1.0"/>
</Control>
</file>

<file path=customXml/itemProps1.xml><?xml version="1.0" encoding="utf-8"?>
<ds:datastoreItem xmlns:ds="http://schemas.openxmlformats.org/officeDocument/2006/customXml" ds:itemID="{5E519BB6-FA83-4C7A-A5C3-FEA49DBE1C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A85305-AA79-4866-B2E0-899525C4A5B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Texte éclairé et pointeur animé</Template>
  <TotalTime>0</TotalTime>
  <Words>800</Words>
  <Application>Microsoft Office PowerPoint</Application>
  <PresentationFormat>Affichage à l'écran (4:3)</PresentationFormat>
  <Paragraphs>215</Paragraphs>
  <Slides>26</Slides>
  <Notes>26</Notes>
  <HiddenSlides>3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Adobe Caslon Pro</vt:lpstr>
      <vt:lpstr>Arial</vt:lpstr>
      <vt:lpstr>Calibri</vt:lpstr>
      <vt:lpstr>Cambria Math</vt:lpstr>
      <vt:lpstr>Corbel</vt:lpstr>
      <vt:lpstr>Animated_pointer_and_light-up_text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2016-04-09T21:01:08Z</dcterms:created>
  <dcterms:modified xsi:type="dcterms:W3CDTF">2016-04-13T21:53:03Z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TC024787149991</vt:lpwstr>
  </property>
  <property fmtid="{D5CDD505-2E9C-101B-9397-08002B2CF9AE}" pid="3" name="Tfs.IsStoryboard">
    <vt:bool>true</vt:bool>
  </property>
</Properties>
</file>