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3"/>
  </p:sldMasterIdLst>
  <p:notesMasterIdLst>
    <p:notesMasterId r:id="rId26"/>
  </p:notesMasterIdLst>
  <p:sldIdLst>
    <p:sldId id="256" r:id="rId4"/>
    <p:sldId id="262" r:id="rId5"/>
    <p:sldId id="257" r:id="rId6"/>
    <p:sldId id="272" r:id="rId7"/>
    <p:sldId id="263" r:id="rId8"/>
    <p:sldId id="264" r:id="rId9"/>
    <p:sldId id="266" r:id="rId10"/>
    <p:sldId id="267" r:id="rId11"/>
    <p:sldId id="271" r:id="rId12"/>
    <p:sldId id="278" r:id="rId13"/>
    <p:sldId id="277" r:id="rId14"/>
    <p:sldId id="268" r:id="rId15"/>
    <p:sldId id="280" r:id="rId16"/>
    <p:sldId id="285" r:id="rId17"/>
    <p:sldId id="286" r:id="rId18"/>
    <p:sldId id="287" r:id="rId19"/>
    <p:sldId id="273" r:id="rId20"/>
    <p:sldId id="284" r:id="rId21"/>
    <p:sldId id="274" r:id="rId22"/>
    <p:sldId id="283" r:id="rId23"/>
    <p:sldId id="28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5328" autoAdjust="0"/>
  </p:normalViewPr>
  <p:slideViewPr>
    <p:cSldViewPr showGuides="1">
      <p:cViewPr>
        <p:scale>
          <a:sx n="100" d="100"/>
          <a:sy n="100" d="100"/>
        </p:scale>
        <p:origin x="98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97083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1608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5287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625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0195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4792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2256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7437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89588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4458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10133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99604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6800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645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991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4105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00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9732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7084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>
            <p:custDataLst>
              <p:custData r:id="rId1"/>
            </p:custDataLst>
          </p:nvPr>
        </p:nvSpPr>
        <p:spPr>
          <a:xfrm>
            <a:off x="-1524000" y="1340768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987824" y="342900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7704" y="1650661"/>
            <a:ext cx="6984776" cy="179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Adobe Caslon Pro" panose="0205050205050A020403" pitchFamily="18" charset="0"/>
              </a:rPr>
              <a:t>Étude </a:t>
            </a:r>
            <a:r>
              <a:rPr lang="fr-FR" sz="3600" dirty="0">
                <a:latin typeface="Adobe Caslon Pro" panose="0205050205050A020403" pitchFamily="18" charset="0"/>
              </a:rPr>
              <a:t>de </a:t>
            </a:r>
            <a:r>
              <a:rPr lang="fr-FR" sz="3600" dirty="0" smtClean="0">
                <a:latin typeface="Adobe Caslon Pro" panose="0205050205050A020403" pitchFamily="18" charset="0"/>
              </a:rPr>
              <a:t>l’influence </a:t>
            </a:r>
            <a:r>
              <a:rPr lang="fr-FR" sz="3600" dirty="0">
                <a:latin typeface="Adobe Caslon Pro" panose="0205050205050A020403" pitchFamily="18" charset="0"/>
              </a:rPr>
              <a:t>de </a:t>
            </a:r>
            <a:r>
              <a:rPr lang="fr-FR" sz="3600" dirty="0" smtClean="0">
                <a:latin typeface="Adobe Caslon Pro" panose="0205050205050A020403" pitchFamily="18" charset="0"/>
              </a:rPr>
              <a:t>l’hétérogénéité </a:t>
            </a:r>
            <a:r>
              <a:rPr lang="fr-FR" sz="3600" dirty="0">
                <a:latin typeface="Adobe Caslon Pro" panose="0205050205050A020403" pitchFamily="18" charset="0"/>
              </a:rPr>
              <a:t>des logiciels d’un </a:t>
            </a:r>
            <a:r>
              <a:rPr lang="fr-FR" sz="3600" dirty="0" smtClean="0">
                <a:latin typeface="Adobe Caslon Pro" panose="0205050205050A020403" pitchFamily="18" charset="0"/>
              </a:rPr>
              <a:t>système </a:t>
            </a:r>
            <a:r>
              <a:rPr lang="fr-FR" sz="3600" dirty="0">
                <a:latin typeface="Adobe Caslon Pro" panose="0205050205050A020403" pitchFamily="18" charset="0"/>
              </a:rPr>
              <a:t>sur sa </a:t>
            </a:r>
            <a:r>
              <a:rPr lang="fr-FR" sz="3600" dirty="0" smtClean="0">
                <a:latin typeface="Adobe Caslon Pro" panose="0205050205050A020403" pitchFamily="18" charset="0"/>
              </a:rPr>
              <a:t>probabilité d’infection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P.Berthier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T.Luinaud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P.Troclet</a:t>
            </a:r>
            <a:endParaRPr lang="fr-FR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16832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7"/>
              <p:cNvSpPr txBox="1"/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fr-FR" sz="36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rbel" pitchFamily="34" charset="0"/>
                  </a:rPr>
                  <a:t>Modélisation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endParaRPr lang="fr-FR" sz="2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rbel" pitchFamily="34" charset="0"/>
                </a:endParaRPr>
              </a:p>
            </p:txBody>
          </p:sp>
        </mc:Choice>
        <mc:Fallback>
          <p:sp>
            <p:nvSpPr>
              <p:cNvPr id="2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blipFill rotWithShape="0">
                <a:blip r:embed="rId3"/>
                <a:stretch>
                  <a:fillRect l="-3125" t="-13274" b="-27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187624" y="1132895"/>
                <a:ext cx="7416824" cy="5903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 smtClean="0"/>
                  <a:t>On pose T </a:t>
                </a:r>
                <a:r>
                  <a:rPr lang="en-CA" b="0" dirty="0" err="1" smtClean="0"/>
                  <a:t>comme</a:t>
                </a:r>
                <a:r>
                  <a:rPr lang="en-CA" b="0" dirty="0" smtClean="0"/>
                  <a:t> </a:t>
                </a:r>
                <a:r>
                  <a:rPr lang="en-CA" b="0" dirty="0" err="1" smtClean="0"/>
                  <a:t>l’ancienneté</a:t>
                </a:r>
                <a:r>
                  <a:rPr lang="en-CA" b="0" dirty="0" smtClean="0"/>
                  <a:t> </a:t>
                </a:r>
                <a:r>
                  <a:rPr lang="en-CA" b="0" dirty="0" err="1" smtClean="0"/>
                  <a:t>moyenne</a:t>
                </a:r>
                <a:r>
                  <a:rPr lang="en-CA" b="0" dirty="0" smtClean="0"/>
                  <a:t> des versions du </a:t>
                </a:r>
                <a:r>
                  <a:rPr lang="en-CA" b="0" dirty="0" err="1" smtClean="0"/>
                  <a:t>système</a:t>
                </a:r>
                <a:r>
                  <a:rPr lang="en-CA" b="0" dirty="0" smtClean="0"/>
                  <a:t> :</a:t>
                </a:r>
                <a: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CA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On fait </a:t>
                </a:r>
                <a:r>
                  <a:rPr lang="en-CA" dirty="0" err="1" smtClean="0"/>
                  <a:t>l’hypothèse</a:t>
                </a:r>
                <a:r>
                  <a:rPr lang="en-CA" dirty="0" smtClean="0"/>
                  <a:t> :</a:t>
                </a:r>
              </a:p>
              <a:p>
                <a:r>
                  <a:rPr lang="en-CA" b="0" dirty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b="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𝑖𝑛𝑓𝑒𝑐𝑡𝑖𝑜𝑛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𝑎𝑡𝑡𝑎𝑞𝑢𝑒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On pose 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𝑎𝑡𝑡𝑎𝑞𝑢𝑒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Et D(H) le diffusion de </a:t>
                </a:r>
                <a:r>
                  <a:rPr lang="en-CA" dirty="0" err="1" smtClean="0"/>
                  <a:t>l’attaque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dans</a:t>
                </a:r>
                <a:r>
                  <a:rPr lang="en-CA" dirty="0" smtClean="0"/>
                  <a:t> le </a:t>
                </a:r>
                <a:r>
                  <a:rPr lang="en-CA" dirty="0" err="1" smtClean="0"/>
                  <a:t>système</a:t>
                </a:r>
                <a:r>
                  <a:rPr lang="en-CA" dirty="0" smtClean="0"/>
                  <a:t> :</a:t>
                </a:r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Au final,</a:t>
                </a:r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  <m:d>
                          <m:dPr>
                            <m:ctrlP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r>
                      <a:rPr lang="en-CA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32895"/>
                <a:ext cx="7416824" cy="5903539"/>
              </a:xfrm>
              <a:prstGeom prst="rect">
                <a:avLst/>
              </a:prstGeom>
              <a:blipFill rotWithShape="0">
                <a:blip r:embed="rId5"/>
                <a:stretch>
                  <a:fillRect l="-1809" t="-13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3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Coût pour le défenseur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812304" y="1442720"/>
                <a:ext cx="8363272" cy="424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Coût </a:t>
                </a:r>
                <a:r>
                  <a:rPr lang="en-CA" dirty="0" err="1" smtClean="0"/>
                  <a:t>selon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l’ancienneté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moyenne</a:t>
                </a:r>
                <a:r>
                  <a:rPr lang="en-CA" dirty="0" smtClean="0"/>
                  <a:t> du </a:t>
                </a:r>
                <a:r>
                  <a:rPr lang="en-CA" dirty="0" err="1" smtClean="0"/>
                  <a:t>système</a:t>
                </a:r>
                <a:r>
                  <a:rPr lang="en-CA" dirty="0" smtClean="0"/>
                  <a:t> ( S on </a:t>
                </a:r>
                <a:r>
                  <a:rPr lang="en-CA" dirty="0" err="1" smtClean="0"/>
                  <a:t>veut</a:t>
                </a:r>
                <a:r>
                  <a:rPr lang="en-CA" dirty="0" smtClean="0"/>
                  <a:t> que T </a:t>
                </a:r>
                <a:r>
                  <a:rPr lang="en-CA" dirty="0" err="1" smtClean="0"/>
                  <a:t>reste</a:t>
                </a:r>
                <a:r>
                  <a:rPr lang="en-CA" dirty="0" smtClean="0"/>
                  <a:t> petit, </a:t>
                </a:r>
                <a:r>
                  <a:rPr lang="en-CA" dirty="0" err="1" smtClean="0"/>
                  <a:t>il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faut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régulièrement</a:t>
                </a:r>
                <a:r>
                  <a:rPr lang="en-CA" dirty="0" smtClean="0"/>
                  <a:t> faire de la maintenance pour faire les </a:t>
                </a:r>
                <a:r>
                  <a:rPr lang="en-CA" dirty="0" err="1" smtClean="0"/>
                  <a:t>mises</a:t>
                </a:r>
                <a:r>
                  <a:rPr lang="en-CA" dirty="0" smtClean="0"/>
                  <a:t> à jour ! )</a:t>
                </a:r>
                <a:br>
                  <a:rPr lang="en-CA" dirty="0" smtClean="0"/>
                </a:br>
                <a:r>
                  <a:rPr lang="fr-FR" dirty="0" smtClean="0"/>
                  <a:t/>
                </a:r>
                <a:br>
                  <a:rPr lang="fr-F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/>
                </a:r>
                <a:br>
                  <a:rPr lang="en-CA" dirty="0" smtClean="0"/>
                </a:br>
                <a:endParaRPr lang="en-CA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/>
                  <a:t>Coût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selon</a:t>
                </a:r>
                <a:r>
                  <a:rPr lang="en-CA" dirty="0" smtClean="0"/>
                  <a:t> la </a:t>
                </a:r>
                <a:r>
                  <a:rPr lang="en-CA" dirty="0" err="1" smtClean="0"/>
                  <a:t>diversité</a:t>
                </a:r>
                <a:r>
                  <a:rPr lang="en-CA" dirty="0" smtClean="0"/>
                  <a:t> du </a:t>
                </a:r>
                <a:r>
                  <a:rPr lang="en-CA" dirty="0" err="1" smtClean="0"/>
                  <a:t>système</a:t>
                </a:r>
                <a:r>
                  <a:rPr lang="en-CA" dirty="0" smtClean="0"/>
                  <a:t> (</a:t>
                </a:r>
                <a:r>
                  <a:rPr lang="en-CA" dirty="0" err="1" smtClean="0"/>
                  <a:t>nombre</a:t>
                </a:r>
                <a:r>
                  <a:rPr lang="en-CA" dirty="0" smtClean="0"/>
                  <a:t> de versions et </a:t>
                </a:r>
                <a:r>
                  <a:rPr lang="en-CA" dirty="0" err="1" smtClean="0"/>
                  <a:t>entropie</a:t>
                </a:r>
                <a:r>
                  <a:rPr lang="en-CA" dirty="0" smtClean="0"/>
                  <a:t>) :</a:t>
                </a:r>
                <a:br>
                  <a:rPr lang="en-CA" dirty="0" smtClean="0"/>
                </a:br>
                <a:r>
                  <a:rPr lang="en-CA" dirty="0"/>
                  <a:t/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/>
                  <a:t>Coût</a:t>
                </a:r>
                <a:r>
                  <a:rPr lang="en-CA" dirty="0" smtClean="0"/>
                  <a:t> total à minimiser pour le </a:t>
                </a:r>
                <a:r>
                  <a:rPr lang="en-CA" dirty="0" err="1" smtClean="0"/>
                  <a:t>défenseur</a:t>
                </a:r>
                <a:r>
                  <a:rPr lang="en-CA" dirty="0" smtClean="0"/>
                  <a:t> :</a:t>
                </a:r>
                <a:br>
                  <a:rPr lang="en-CA" dirty="0" smtClean="0"/>
                </a:b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4" y="1442720"/>
                <a:ext cx="8363272" cy="4245521"/>
              </a:xfrm>
              <a:prstGeom prst="rect">
                <a:avLst/>
              </a:prstGeom>
              <a:blipFill rotWithShape="0">
                <a:blip r:embed="rId4"/>
                <a:stretch>
                  <a:fillRect l="-437" t="-862" b="-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78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24262"/>
            <a:ext cx="4932548" cy="494822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89" y="2777529"/>
            <a:ext cx="3450240" cy="3461204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 rot="600000">
            <a:off x="6149302" y="3874334"/>
            <a:ext cx="216024" cy="7200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3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666962" y="3073189"/>
            <a:ext cx="510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On a </a:t>
            </a:r>
            <a:r>
              <a:rPr lang="en-CA" dirty="0" err="1" smtClean="0"/>
              <a:t>bien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combinaison</a:t>
            </a:r>
            <a:r>
              <a:rPr lang="en-CA" dirty="0" smtClean="0"/>
              <a:t> T/H </a:t>
            </a:r>
            <a:r>
              <a:rPr lang="en-CA" dirty="0" err="1" smtClean="0"/>
              <a:t>optimale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Fonction</a:t>
            </a:r>
            <a:r>
              <a:rPr lang="en-CA" dirty="0" smtClean="0"/>
              <a:t> des </a:t>
            </a:r>
            <a:r>
              <a:rPr lang="en-CA" dirty="0" err="1" smtClean="0"/>
              <a:t>paramètres</a:t>
            </a:r>
            <a:r>
              <a:rPr lang="en-CA" dirty="0" smtClean="0"/>
              <a:t> </a:t>
            </a:r>
            <a:r>
              <a:rPr lang="en-CA" dirty="0" err="1" smtClean="0"/>
              <a:t>définis</a:t>
            </a:r>
            <a:r>
              <a:rPr lang="en-CA" dirty="0" smtClean="0"/>
              <a:t> </a:t>
            </a:r>
            <a:r>
              <a:rPr lang="en-CA" dirty="0" err="1" smtClean="0"/>
              <a:t>précédemment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318716" y="1601572"/>
            <a:ext cx="5853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>
                <a:solidFill>
                  <a:srgbClr val="FF0000"/>
                </a:solidFill>
              </a:rPr>
              <a:t>On observe un minimum </a:t>
            </a:r>
            <a:r>
              <a:rPr lang="fr-FR" sz="3200" b="1" dirty="0" smtClean="0">
                <a:solidFill>
                  <a:srgbClr val="FF0000"/>
                </a:solidFill>
              </a:rPr>
              <a:t>global </a:t>
            </a:r>
            <a:r>
              <a:rPr lang="en-CA" sz="3200" b="1" dirty="0" smtClean="0">
                <a:solidFill>
                  <a:srgbClr val="FF0000"/>
                </a:solidFill>
              </a:rPr>
              <a:t>!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50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451992" y="1182753"/>
            <a:ext cx="6720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Système</a:t>
            </a:r>
            <a:r>
              <a:rPr lang="en-CA" dirty="0" smtClean="0"/>
              <a:t> </a:t>
            </a:r>
            <a:r>
              <a:rPr lang="en-CA" dirty="0" err="1" smtClean="0"/>
              <a:t>representé</a:t>
            </a:r>
            <a:r>
              <a:rPr lang="en-CA" dirty="0" smtClean="0"/>
              <a:t> par des </a:t>
            </a:r>
            <a:r>
              <a:rPr lang="en-CA" dirty="0" err="1" smtClean="0"/>
              <a:t>graphes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 liens d’un </a:t>
            </a:r>
            <a:r>
              <a:rPr lang="en-CA" dirty="0" err="1" smtClean="0"/>
              <a:t>noeud</a:t>
            </a:r>
            <a:r>
              <a:rPr lang="en-CA" dirty="0" smtClean="0"/>
              <a:t> (machine) </a:t>
            </a:r>
            <a:r>
              <a:rPr lang="en-CA" dirty="0" err="1" smtClean="0"/>
              <a:t>vers</a:t>
            </a:r>
            <a:r>
              <a:rPr lang="en-CA" dirty="0" smtClean="0"/>
              <a:t> les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moyenne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Distribution de </a:t>
            </a:r>
            <a:r>
              <a:rPr lang="en-CA" dirty="0" err="1" smtClean="0"/>
              <a:t>Dirichlet</a:t>
            </a:r>
            <a:r>
              <a:rPr lang="en-CA" dirty="0" smtClean="0"/>
              <a:t> pour les proportions des versions </a:t>
            </a:r>
            <a:r>
              <a:rPr lang="en-CA" dirty="0" err="1" smtClean="0"/>
              <a:t>afin</a:t>
            </a:r>
            <a:r>
              <a:rPr lang="en-CA" dirty="0" smtClean="0"/>
              <a:t> de faire </a:t>
            </a:r>
            <a:r>
              <a:rPr lang="en-CA" dirty="0" err="1" smtClean="0"/>
              <a:t>varier</a:t>
            </a:r>
            <a:r>
              <a:rPr lang="en-CA" dirty="0" smtClean="0"/>
              <a:t> </a:t>
            </a:r>
            <a:r>
              <a:rPr lang="en-CA" dirty="0" err="1" smtClean="0"/>
              <a:t>l’entropie</a:t>
            </a:r>
            <a:r>
              <a:rPr lang="en-CA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182794" y="2708716"/>
            <a:ext cx="3258803" cy="3286092"/>
            <a:chOff x="3059831" y="2767273"/>
            <a:chExt cx="3258803" cy="3286092"/>
          </a:xfrm>
        </p:grpSpPr>
        <p:pic>
          <p:nvPicPr>
            <p:cNvPr id="1026" name="Picture 2" descr="https://upload.wikimedia.org/wikipedia/commons/3/3e/Dirichlet_distributio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1" y="2767273"/>
              <a:ext cx="3258803" cy="280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3447585" y="5684033"/>
              <a:ext cx="24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Distribution de </a:t>
              </a:r>
              <a:r>
                <a:rPr lang="en-CA" dirty="0" err="1" smtClean="0"/>
                <a:t>Dirichlet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508795" y="1219113"/>
            <a:ext cx="672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Pour </a:t>
            </a:r>
            <a:r>
              <a:rPr lang="en-CA" dirty="0" err="1" smtClean="0"/>
              <a:t>chaque</a:t>
            </a:r>
            <a:r>
              <a:rPr lang="en-CA" dirty="0" smtClean="0"/>
              <a:t> version, les liens du </a:t>
            </a:r>
            <a:r>
              <a:rPr lang="en-CA" dirty="0" err="1" smtClean="0"/>
              <a:t>graphe</a:t>
            </a:r>
            <a:r>
              <a:rPr lang="en-CA" dirty="0" smtClean="0"/>
              <a:t> original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confirmés</a:t>
            </a:r>
            <a:r>
              <a:rPr lang="en-CA" dirty="0" smtClean="0"/>
              <a:t> </a:t>
            </a:r>
            <a:r>
              <a:rPr lang="en-CA" dirty="0" err="1" smtClean="0"/>
              <a:t>uniquement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le </a:t>
            </a:r>
            <a:r>
              <a:rPr lang="en-CA" dirty="0" err="1" smtClean="0"/>
              <a:t>noeud</a:t>
            </a:r>
            <a:r>
              <a:rPr lang="en-CA" dirty="0" smtClean="0"/>
              <a:t> </a:t>
            </a:r>
            <a:r>
              <a:rPr lang="en-CA" dirty="0" err="1" smtClean="0"/>
              <a:t>d’origine</a:t>
            </a:r>
            <a:r>
              <a:rPr lang="en-CA" dirty="0" smtClean="0"/>
              <a:t> et le </a:t>
            </a:r>
            <a:r>
              <a:rPr lang="en-CA" dirty="0" err="1" smtClean="0"/>
              <a:t>noeud</a:t>
            </a:r>
            <a:r>
              <a:rPr lang="en-CA" dirty="0" smtClean="0"/>
              <a:t> de destination </a:t>
            </a:r>
            <a:r>
              <a:rPr lang="en-CA" dirty="0" err="1" smtClean="0"/>
              <a:t>sont</a:t>
            </a:r>
            <a:r>
              <a:rPr lang="en-CA" dirty="0" smtClean="0"/>
              <a:t> de </a:t>
            </a:r>
            <a:r>
              <a:rPr lang="en-CA" dirty="0" err="1" smtClean="0"/>
              <a:t>cette</a:t>
            </a:r>
            <a:r>
              <a:rPr lang="en-CA" dirty="0" smtClean="0"/>
              <a:t> version</a:t>
            </a:r>
            <a:endParaRPr lang="fr-FR" dirty="0"/>
          </a:p>
        </p:txBody>
      </p:sp>
      <p:grpSp>
        <p:nvGrpSpPr>
          <p:cNvPr id="77" name="Groupe 76"/>
          <p:cNvGrpSpPr/>
          <p:nvPr/>
        </p:nvGrpSpPr>
        <p:grpSpPr>
          <a:xfrm>
            <a:off x="2071092" y="2171985"/>
            <a:ext cx="6410080" cy="3990019"/>
            <a:chOff x="2338384" y="2241898"/>
            <a:chExt cx="6410080" cy="3990019"/>
          </a:xfrm>
        </p:grpSpPr>
        <p:grpSp>
          <p:nvGrpSpPr>
            <p:cNvPr id="50" name="Groupe 49"/>
            <p:cNvGrpSpPr/>
            <p:nvPr/>
          </p:nvGrpSpPr>
          <p:grpSpPr>
            <a:xfrm>
              <a:off x="2338384" y="2241898"/>
              <a:ext cx="5890819" cy="3990019"/>
              <a:chOff x="2230756" y="2135490"/>
              <a:chExt cx="5890819" cy="3990019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89938" y="4664968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  <a:alpha val="99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230756" y="290126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531382" y="3765365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457476" y="491085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002832" y="3440390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4151683" y="2135490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45511" y="3351497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6732240" y="4812223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5739147" y="2359512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cxnSp>
            <p:nvCxnSpPr>
              <p:cNvPr id="10" name="Connecteur droit 9"/>
              <p:cNvCxnSpPr>
                <a:stCxn id="13" idx="4"/>
                <a:endCxn id="8" idx="0"/>
              </p:cNvCxnSpPr>
              <p:nvPr/>
            </p:nvCxnSpPr>
            <p:spPr>
              <a:xfrm>
                <a:off x="2518788" y="3477333"/>
                <a:ext cx="259182" cy="118763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16" idx="3"/>
              </p:cNvCxnSpPr>
              <p:nvPr/>
            </p:nvCxnSpPr>
            <p:spPr>
              <a:xfrm flipH="1">
                <a:off x="3066003" y="3932091"/>
                <a:ext cx="1021192" cy="95162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endCxn id="23" idx="2"/>
              </p:cNvCxnSpPr>
              <p:nvPr/>
            </p:nvCxnSpPr>
            <p:spPr>
              <a:xfrm>
                <a:off x="4745508" y="2435031"/>
                <a:ext cx="993639" cy="21251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endCxn id="16" idx="0"/>
              </p:cNvCxnSpPr>
              <p:nvPr/>
            </p:nvCxnSpPr>
            <p:spPr>
              <a:xfrm flipH="1">
                <a:off x="4290864" y="2685338"/>
                <a:ext cx="101118" cy="755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>
                <a:off x="4568741" y="3839234"/>
                <a:ext cx="993639" cy="21251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endCxn id="14" idx="3"/>
              </p:cNvCxnSpPr>
              <p:nvPr/>
            </p:nvCxnSpPr>
            <p:spPr>
              <a:xfrm flipV="1">
                <a:off x="4912898" y="4257066"/>
                <a:ext cx="702847" cy="78937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endCxn id="22" idx="0"/>
              </p:cNvCxnSpPr>
              <p:nvPr/>
            </p:nvCxnSpPr>
            <p:spPr>
              <a:xfrm>
                <a:off x="6112966" y="4103198"/>
                <a:ext cx="907306" cy="70902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>
                <a:off x="6305337" y="2815265"/>
                <a:ext cx="1314663" cy="61373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 flipH="1">
                <a:off x="5876026" y="2943033"/>
                <a:ext cx="84324" cy="76851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/>
              <p:cNvSpPr txBox="1"/>
              <p:nvPr/>
            </p:nvSpPr>
            <p:spPr>
              <a:xfrm>
                <a:off x="4341423" y="5756177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 smtClean="0"/>
                  <a:t>Graphe</a:t>
                </a:r>
                <a:r>
                  <a:rPr lang="en-CA" dirty="0" smtClean="0"/>
                  <a:t> pour V1</a:t>
                </a:r>
                <a:endParaRPr lang="fr-FR" dirty="0"/>
              </a:p>
            </p:txBody>
          </p:sp>
        </p:grpSp>
        <p:sp>
          <p:nvSpPr>
            <p:cNvPr id="72" name="Ellipse 71"/>
            <p:cNvSpPr/>
            <p:nvPr/>
          </p:nvSpPr>
          <p:spPr>
            <a:xfrm>
              <a:off x="8172400" y="4763707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v1</a:t>
              </a:r>
              <a:endParaRPr lang="fr-FR" dirty="0"/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8071407" y="3993858"/>
              <a:ext cx="315592" cy="81410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7415932" y="5089355"/>
              <a:ext cx="756468" cy="7053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28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763688" y="1803729"/>
            <a:ext cx="672040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Il ne </a:t>
            </a:r>
            <a:r>
              <a:rPr lang="en-CA" dirty="0" err="1" smtClean="0"/>
              <a:t>reste</a:t>
            </a:r>
            <a:r>
              <a:rPr lang="en-CA" dirty="0" smtClean="0"/>
              <a:t> plus </a:t>
            </a:r>
            <a:r>
              <a:rPr lang="en-CA" dirty="0" err="1" smtClean="0"/>
              <a:t>qu’à</a:t>
            </a:r>
            <a:r>
              <a:rPr lang="en-CA" dirty="0" smtClean="0"/>
              <a:t> </a:t>
            </a:r>
            <a:r>
              <a:rPr lang="en-CA" dirty="0" err="1" smtClean="0"/>
              <a:t>parcourir</a:t>
            </a:r>
            <a:r>
              <a:rPr lang="en-CA" dirty="0" smtClean="0"/>
              <a:t> le </a:t>
            </a:r>
            <a:r>
              <a:rPr lang="en-CA" dirty="0" err="1" smtClean="0"/>
              <a:t>graphe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partant</a:t>
            </a:r>
            <a:r>
              <a:rPr lang="en-CA" dirty="0" smtClean="0"/>
              <a:t> du </a:t>
            </a:r>
            <a:r>
              <a:rPr lang="en-CA" dirty="0" err="1" smtClean="0"/>
              <a:t>noeud</a:t>
            </a:r>
            <a:r>
              <a:rPr lang="en-CA" dirty="0" smtClean="0"/>
              <a:t> initial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On </a:t>
            </a:r>
            <a:r>
              <a:rPr lang="en-CA" dirty="0" err="1" smtClean="0"/>
              <a:t>effectue</a:t>
            </a:r>
            <a:r>
              <a:rPr lang="en-CA" dirty="0" smtClean="0"/>
              <a:t> </a:t>
            </a:r>
            <a:r>
              <a:rPr lang="en-CA" dirty="0" err="1" smtClean="0"/>
              <a:t>Disjkstra</a:t>
            </a:r>
            <a:r>
              <a:rPr lang="en-CA" dirty="0" smtClean="0"/>
              <a:t> pour </a:t>
            </a:r>
            <a:r>
              <a:rPr lang="en-CA" dirty="0" err="1" smtClean="0"/>
              <a:t>chacun</a:t>
            </a:r>
            <a:r>
              <a:rPr lang="en-CA" dirty="0" smtClean="0"/>
              <a:t> des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noeuds</a:t>
            </a:r>
            <a:r>
              <a:rPr lang="en-CA" dirty="0" smtClean="0"/>
              <a:t> pour savoir </a:t>
            </a:r>
            <a:r>
              <a:rPr lang="en-CA" dirty="0" err="1" smtClean="0"/>
              <a:t>si</a:t>
            </a:r>
            <a:r>
              <a:rPr lang="en-CA" dirty="0" smtClean="0"/>
              <a:t> un lien </a:t>
            </a:r>
            <a:r>
              <a:rPr lang="en-CA" dirty="0" err="1" smtClean="0"/>
              <a:t>existe</a:t>
            </a:r>
            <a:r>
              <a:rPr lang="en-CA" dirty="0" smtClean="0"/>
              <a:t> (et </a:t>
            </a:r>
            <a:r>
              <a:rPr lang="en-CA" dirty="0" err="1" smtClean="0"/>
              <a:t>donc</a:t>
            </a:r>
            <a:r>
              <a:rPr lang="en-CA" dirty="0" smtClean="0"/>
              <a:t> </a:t>
            </a:r>
            <a:r>
              <a:rPr lang="en-CA" dirty="0" err="1" smtClean="0"/>
              <a:t>s’ils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infectés</a:t>
            </a:r>
            <a:r>
              <a:rPr lang="en-CA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On </a:t>
            </a:r>
            <a:r>
              <a:rPr lang="en-CA" dirty="0" err="1" smtClean="0"/>
              <a:t>effectue</a:t>
            </a:r>
            <a:r>
              <a:rPr lang="en-CA" dirty="0" smtClean="0"/>
              <a:t> </a:t>
            </a:r>
            <a:r>
              <a:rPr lang="en-CA" dirty="0" err="1" smtClean="0"/>
              <a:t>cela</a:t>
            </a:r>
            <a:r>
              <a:rPr lang="en-CA" dirty="0" smtClean="0"/>
              <a:t> pour </a:t>
            </a:r>
            <a:r>
              <a:rPr lang="en-CA" dirty="0" err="1" smtClean="0"/>
              <a:t>chacune</a:t>
            </a:r>
            <a:r>
              <a:rPr lang="en-CA" dirty="0" smtClean="0"/>
              <a:t> des versions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On fait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moyenne</a:t>
            </a:r>
            <a:r>
              <a:rPr lang="en-CA" dirty="0" smtClean="0"/>
              <a:t> </a:t>
            </a:r>
            <a:r>
              <a:rPr lang="en-CA" dirty="0" err="1" smtClean="0"/>
              <a:t>pondérée</a:t>
            </a:r>
            <a:r>
              <a:rPr lang="en-CA" dirty="0" smtClean="0"/>
              <a:t> des </a:t>
            </a:r>
            <a:r>
              <a:rPr lang="en-CA" dirty="0" err="1" smtClean="0"/>
              <a:t>résultats</a:t>
            </a:r>
            <a:r>
              <a:rPr lang="en-CA" dirty="0" smtClean="0"/>
              <a:t> pour </a:t>
            </a:r>
            <a:r>
              <a:rPr lang="en-CA" dirty="0" err="1" smtClean="0"/>
              <a:t>connaître</a:t>
            </a:r>
            <a:r>
              <a:rPr lang="en-CA" dirty="0" smtClean="0"/>
              <a:t> le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moyen</a:t>
            </a:r>
            <a:r>
              <a:rPr lang="en-CA" dirty="0" smtClean="0"/>
              <a:t> de machines </a:t>
            </a:r>
            <a:r>
              <a:rPr lang="en-CA" dirty="0" err="1" smtClean="0"/>
              <a:t>infectées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On </a:t>
            </a:r>
            <a:r>
              <a:rPr lang="en-CA" dirty="0" err="1" smtClean="0"/>
              <a:t>effectue</a:t>
            </a:r>
            <a:r>
              <a:rPr lang="en-CA" dirty="0" smtClean="0"/>
              <a:t> </a:t>
            </a:r>
            <a:r>
              <a:rPr lang="en-CA" dirty="0" err="1" smtClean="0"/>
              <a:t>cela</a:t>
            </a:r>
            <a:r>
              <a:rPr lang="en-CA" dirty="0" smtClean="0"/>
              <a:t> 100 </a:t>
            </a:r>
            <a:r>
              <a:rPr lang="en-CA" dirty="0" err="1" smtClean="0"/>
              <a:t>fois</a:t>
            </a:r>
            <a:r>
              <a:rPr lang="en-CA" dirty="0" smtClean="0"/>
              <a:t> pour </a:t>
            </a:r>
            <a:r>
              <a:rPr lang="en-CA" dirty="0" err="1" smtClean="0"/>
              <a:t>chaque</a:t>
            </a:r>
            <a:r>
              <a:rPr lang="en-CA" dirty="0" smtClean="0"/>
              <a:t> distribution des proportions et </a:t>
            </a:r>
            <a:r>
              <a:rPr lang="en-CA" dirty="0" err="1" smtClean="0"/>
              <a:t>l’on</a:t>
            </a:r>
            <a:r>
              <a:rPr lang="en-CA" dirty="0" smtClean="0"/>
              <a:t> </a:t>
            </a:r>
            <a:r>
              <a:rPr lang="en-CA" dirty="0" err="1" smtClean="0"/>
              <a:t>effectue</a:t>
            </a:r>
            <a:r>
              <a:rPr lang="en-CA" dirty="0" smtClean="0"/>
              <a:t> la </a:t>
            </a:r>
            <a:r>
              <a:rPr lang="en-CA" dirty="0" err="1" smtClean="0"/>
              <a:t>moyenne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4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l fixé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9" y="3629888"/>
            <a:ext cx="3816424" cy="229504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9" y="1157480"/>
            <a:ext cx="3816424" cy="22939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769" y="3625308"/>
            <a:ext cx="3825926" cy="2299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506416" y="1356941"/>
                <a:ext cx="4472633" cy="179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Dans </a:t>
                </a:r>
                <a:r>
                  <a:rPr lang="en-CA" dirty="0" err="1" smtClean="0"/>
                  <a:t>notre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modèle</a:t>
                </a:r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r>
                  <a:rPr lang="fr-FR" dirty="0" smtClean="0"/>
                  <a:t> linéaire en H :</a:t>
                </a:r>
                <a:br>
                  <a:rPr lang="fr-F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=−42,63∗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CA" dirty="0" err="1" smtClean="0"/>
                  <a:t>Assez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proche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mais</a:t>
                </a:r>
                <a:r>
                  <a:rPr lang="en-CA" dirty="0" smtClean="0"/>
                  <a:t> un second </a:t>
                </a:r>
                <a:r>
                  <a:rPr lang="en-CA" dirty="0" err="1" smtClean="0"/>
                  <a:t>degré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est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nécessaire</a:t>
                </a:r>
                <a:r>
                  <a:rPr lang="en-CA" dirty="0" smtClean="0"/>
                  <a:t> pour n plus grand.</a:t>
                </a:r>
                <a:endParaRPr lang="en-CA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6" y="1356941"/>
                <a:ext cx="4472633" cy="1791581"/>
              </a:xfrm>
              <a:prstGeom prst="rect">
                <a:avLst/>
              </a:prstGeom>
              <a:blipFill rotWithShape="0">
                <a:blip r:embed="rId7"/>
                <a:stretch>
                  <a:fillRect l="-1090" t="-1706" b="-4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683568" y="4211793"/>
            <a:ext cx="2592288" cy="134560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148064" y="4119584"/>
            <a:ext cx="2160240" cy="154166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83568" y="1910595"/>
            <a:ext cx="2952328" cy="122413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32040" y="1640663"/>
            <a:ext cx="2952328" cy="122413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simulation– l fixé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135733" y="3254079"/>
            <a:ext cx="66727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On </a:t>
            </a:r>
            <a:r>
              <a:rPr lang="en-CA" dirty="0" err="1"/>
              <a:t>obtient</a:t>
            </a:r>
            <a:r>
              <a:rPr lang="en-CA" dirty="0"/>
              <a:t> tout de </a:t>
            </a:r>
            <a:r>
              <a:rPr lang="en-CA" dirty="0" err="1"/>
              <a:t>même</a:t>
            </a:r>
            <a:r>
              <a:rPr lang="en-CA" dirty="0"/>
              <a:t> un interval </a:t>
            </a:r>
            <a:r>
              <a:rPr lang="en-CA" dirty="0" err="1"/>
              <a:t>d’erreur</a:t>
            </a:r>
            <a:r>
              <a:rPr lang="en-CA" dirty="0"/>
              <a:t> </a:t>
            </a:r>
            <a:r>
              <a:rPr lang="en-CA" dirty="0" err="1"/>
              <a:t>d’environ</a:t>
            </a:r>
            <a:r>
              <a:rPr lang="en-CA" dirty="0"/>
              <a:t> 20</a:t>
            </a:r>
            <a:r>
              <a:rPr lang="en-CA" dirty="0" smtClean="0"/>
              <a:t>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Plus n </a:t>
            </a:r>
            <a:r>
              <a:rPr lang="en-CA" dirty="0" err="1" smtClean="0"/>
              <a:t>est</a:t>
            </a:r>
            <a:r>
              <a:rPr lang="en-CA" dirty="0" smtClean="0"/>
              <a:t> grand, plus la </a:t>
            </a:r>
            <a:r>
              <a:rPr lang="en-CA" dirty="0" err="1" smtClean="0"/>
              <a:t>décroissance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rapide</a:t>
            </a:r>
            <a:r>
              <a:rPr lang="en-CA" dirty="0" smtClean="0"/>
              <a:t> avec </a:t>
            </a:r>
            <a:r>
              <a:rPr lang="en-CA" dirty="0" err="1" smtClean="0"/>
              <a:t>l’augmentation</a:t>
            </a:r>
            <a:r>
              <a:rPr lang="en-CA" dirty="0" smtClean="0"/>
              <a:t> de </a:t>
            </a:r>
            <a:r>
              <a:rPr lang="en-CA" dirty="0" err="1" smtClean="0"/>
              <a:t>l’entropie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Linéaire</a:t>
            </a:r>
            <a:r>
              <a:rPr lang="en-CA" dirty="0" smtClean="0"/>
              <a:t> </a:t>
            </a:r>
            <a:r>
              <a:rPr lang="en-CA" dirty="0" err="1" smtClean="0"/>
              <a:t>jusqu’à</a:t>
            </a:r>
            <a:r>
              <a:rPr lang="en-CA" dirty="0" smtClean="0"/>
              <a:t> H=2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Au-</a:t>
            </a:r>
            <a:r>
              <a:rPr lang="en-CA" dirty="0" err="1" smtClean="0"/>
              <a:t>delà</a:t>
            </a:r>
            <a:r>
              <a:rPr lang="en-CA" dirty="0" smtClean="0"/>
              <a:t>, le gain se </a:t>
            </a:r>
            <a:r>
              <a:rPr lang="en-CA" dirty="0" err="1" smtClean="0"/>
              <a:t>réduit</a:t>
            </a:r>
            <a:r>
              <a:rPr lang="en-CA" dirty="0" smtClean="0"/>
              <a:t>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35733" y="1434379"/>
            <a:ext cx="6368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Il y a </a:t>
            </a:r>
            <a:r>
              <a:rPr lang="en-CA" sz="3200" b="1" dirty="0" err="1" smtClean="0">
                <a:solidFill>
                  <a:srgbClr val="FF0000"/>
                </a:solidFill>
              </a:rPr>
              <a:t>bien</a:t>
            </a:r>
            <a:r>
              <a:rPr lang="en-CA" sz="3200" b="1" dirty="0" smtClean="0">
                <a:solidFill>
                  <a:srgbClr val="FF0000"/>
                </a:solidFill>
              </a:rPr>
              <a:t> </a:t>
            </a:r>
            <a:r>
              <a:rPr lang="en-CA" sz="3200" b="1" dirty="0" err="1" smtClean="0">
                <a:solidFill>
                  <a:srgbClr val="FF0000"/>
                </a:solidFill>
              </a:rPr>
              <a:t>une</a:t>
            </a:r>
            <a:r>
              <a:rPr lang="en-CA" sz="3200" b="1" dirty="0" smtClean="0">
                <a:solidFill>
                  <a:srgbClr val="FF0000"/>
                </a:solidFill>
              </a:rPr>
              <a:t> relation entre </a:t>
            </a:r>
            <a:r>
              <a:rPr lang="en-CA" sz="3200" b="1" dirty="0" err="1" smtClean="0">
                <a:solidFill>
                  <a:srgbClr val="FF0000"/>
                </a:solidFill>
              </a:rPr>
              <a:t>nombre</a:t>
            </a:r>
            <a:r>
              <a:rPr lang="en-CA" sz="3200" b="1" dirty="0" smtClean="0">
                <a:solidFill>
                  <a:srgbClr val="FF0000"/>
                </a:solidFill>
              </a:rPr>
              <a:t> de machines </a:t>
            </a:r>
            <a:r>
              <a:rPr lang="en-CA" sz="3200" b="1" dirty="0" err="1" smtClean="0">
                <a:solidFill>
                  <a:srgbClr val="FF0000"/>
                </a:solidFill>
              </a:rPr>
              <a:t>infectées</a:t>
            </a:r>
            <a:r>
              <a:rPr lang="en-CA" sz="3200" b="1" dirty="0" smtClean="0">
                <a:solidFill>
                  <a:srgbClr val="FF0000"/>
                </a:solidFill>
              </a:rPr>
              <a:t> et </a:t>
            </a:r>
            <a:r>
              <a:rPr lang="en-CA" sz="3200" b="1" dirty="0" err="1" smtClean="0">
                <a:solidFill>
                  <a:srgbClr val="FF0000"/>
                </a:solidFill>
              </a:rPr>
              <a:t>entropie</a:t>
            </a:r>
            <a:r>
              <a:rPr lang="en-CA" sz="3200" b="1" dirty="0" smtClean="0">
                <a:solidFill>
                  <a:srgbClr val="FF0000"/>
                </a:solidFill>
              </a:rPr>
              <a:t> !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0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10480"/>
            <a:ext cx="3612960" cy="22354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994" y="1122969"/>
            <a:ext cx="3698411" cy="22229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602281"/>
            <a:ext cx="3698411" cy="22001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994" y="3587632"/>
            <a:ext cx="3612960" cy="22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049972" y="1125905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83575" y="2708920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34336" y="3646185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087704" y="5230361"/>
            <a:ext cx="457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Référence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33596" y="121670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5856" y="279031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8599" y="371818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27784" y="529295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0" name="TextBox 7"/>
          <p:cNvSpPr txBox="1"/>
          <p:nvPr/>
        </p:nvSpPr>
        <p:spPr>
          <a:xfrm flipH="1">
            <a:off x="3404200" y="1844824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2987824" y="193562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418312" y="4438273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3012575" y="451026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339752" y="2720659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Pour l petit, </a:t>
            </a:r>
            <a:r>
              <a:rPr lang="en-CA" dirty="0" err="1" smtClean="0"/>
              <a:t>même</a:t>
            </a:r>
            <a:r>
              <a:rPr lang="en-CA" dirty="0" smtClean="0"/>
              <a:t> avec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entropie</a:t>
            </a:r>
            <a:r>
              <a:rPr lang="en-CA" dirty="0" smtClean="0"/>
              <a:t> </a:t>
            </a:r>
            <a:r>
              <a:rPr lang="en-CA" dirty="0" err="1" smtClean="0"/>
              <a:t>faible</a:t>
            </a:r>
            <a:r>
              <a:rPr lang="en-CA" dirty="0" smtClean="0"/>
              <a:t> tout le </a:t>
            </a:r>
            <a:r>
              <a:rPr lang="en-CA" dirty="0" err="1" smtClean="0"/>
              <a:t>système</a:t>
            </a:r>
            <a:r>
              <a:rPr lang="en-CA" dirty="0" smtClean="0"/>
              <a:t> </a:t>
            </a:r>
            <a:r>
              <a:rPr lang="en-CA" dirty="0" err="1" smtClean="0"/>
              <a:t>n’est</a:t>
            </a:r>
            <a:r>
              <a:rPr lang="en-CA" dirty="0" smtClean="0"/>
              <a:t> pas </a:t>
            </a:r>
            <a:r>
              <a:rPr lang="en-CA" dirty="0" err="1" smtClean="0"/>
              <a:t>affecté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Décroissance</a:t>
            </a:r>
            <a:r>
              <a:rPr lang="en-CA" dirty="0" smtClean="0"/>
              <a:t> </a:t>
            </a: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rapide</a:t>
            </a:r>
            <a:r>
              <a:rPr lang="en-CA" dirty="0" smtClean="0"/>
              <a:t> avec </a:t>
            </a:r>
            <a:r>
              <a:rPr lang="en-CA" dirty="0" err="1" smtClean="0"/>
              <a:t>l’entropie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Pour l grand, le </a:t>
            </a:r>
            <a:r>
              <a:rPr lang="en-CA" dirty="0" err="1" smtClean="0"/>
              <a:t>résultat</a:t>
            </a:r>
            <a:r>
              <a:rPr lang="en-CA" dirty="0" smtClean="0"/>
              <a:t> se stabilise</a:t>
            </a:r>
          </a:p>
        </p:txBody>
      </p:sp>
    </p:spTree>
    <p:extLst>
      <p:ext uri="{BB962C8B-B14F-4D97-AF65-F5344CB8AC3E}">
        <p14:creationId xmlns:p14="http://schemas.microsoft.com/office/powerpoint/2010/main" val="394996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Limitations et travail ultérieur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339752" y="2157818"/>
            <a:ext cx="604867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Malware </a:t>
            </a:r>
            <a:r>
              <a:rPr lang="en-CA" dirty="0" err="1" smtClean="0"/>
              <a:t>ciblant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unique version d’un </a:t>
            </a:r>
            <a:r>
              <a:rPr lang="en-CA" dirty="0" err="1" smtClean="0"/>
              <a:t>logiciel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Simulation </a:t>
            </a:r>
            <a:r>
              <a:rPr lang="en-CA" dirty="0" err="1" smtClean="0"/>
              <a:t>réductrice</a:t>
            </a:r>
            <a:r>
              <a:rPr lang="en-CA" dirty="0" smtClean="0"/>
              <a:t> (beaucoup </a:t>
            </a:r>
            <a:r>
              <a:rPr lang="en-CA" dirty="0" err="1" smtClean="0"/>
              <a:t>d’hypotheses</a:t>
            </a:r>
            <a:r>
              <a:rPr lang="en-CA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Pas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environnement</a:t>
            </a:r>
            <a:r>
              <a:rPr lang="en-CA" dirty="0"/>
              <a:t> </a:t>
            </a:r>
            <a:r>
              <a:rPr lang="en-CA" dirty="0" err="1" smtClean="0"/>
              <a:t>réel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Définition</a:t>
            </a:r>
            <a:r>
              <a:rPr lang="en-CA" dirty="0" smtClean="0"/>
              <a:t> des </a:t>
            </a:r>
            <a:r>
              <a:rPr lang="en-CA" dirty="0" err="1" smtClean="0"/>
              <a:t>coûts</a:t>
            </a:r>
            <a:r>
              <a:rPr lang="en-CA" dirty="0" smtClean="0"/>
              <a:t> </a:t>
            </a:r>
            <a:r>
              <a:rPr lang="en-CA" dirty="0" err="1" smtClean="0"/>
              <a:t>difficiles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Besoin</a:t>
            </a:r>
            <a:r>
              <a:rPr lang="en-CA" dirty="0" smtClean="0"/>
              <a:t> de </a:t>
            </a:r>
            <a:r>
              <a:rPr lang="en-CA" dirty="0" err="1" smtClean="0"/>
              <a:t>définir</a:t>
            </a:r>
            <a:r>
              <a:rPr lang="en-CA" dirty="0" smtClean="0"/>
              <a:t> les </a:t>
            </a:r>
            <a:r>
              <a:rPr lang="en-CA" dirty="0" err="1" smtClean="0"/>
              <a:t>paramètres</a:t>
            </a:r>
            <a:r>
              <a:rPr lang="en-CA" dirty="0" smtClean="0"/>
              <a:t> de </a:t>
            </a:r>
            <a:r>
              <a:rPr lang="en-CA" dirty="0" err="1" smtClean="0"/>
              <a:t>coût</a:t>
            </a:r>
            <a:r>
              <a:rPr lang="en-CA" dirty="0" smtClean="0"/>
              <a:t> pour </a:t>
            </a:r>
            <a:r>
              <a:rPr lang="en-CA" dirty="0" err="1" smtClean="0"/>
              <a:t>obtenir</a:t>
            </a:r>
            <a:r>
              <a:rPr lang="en-CA" dirty="0" smtClean="0"/>
              <a:t> un </a:t>
            </a:r>
            <a:r>
              <a:rPr lang="en-CA" dirty="0" err="1" smtClean="0"/>
              <a:t>résultat</a:t>
            </a:r>
            <a:r>
              <a:rPr lang="en-CA" dirty="0" smtClean="0"/>
              <a:t> applicable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8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638128" y="2781066"/>
            <a:ext cx="604867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Recherche</a:t>
            </a:r>
            <a:r>
              <a:rPr lang="en-CA" dirty="0" smtClean="0"/>
              <a:t> </a:t>
            </a:r>
            <a:r>
              <a:rPr lang="en-CA" dirty="0" err="1" smtClean="0"/>
              <a:t>innovante</a:t>
            </a:r>
            <a:endParaRPr lang="en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/>
              <a:t>Résultats</a:t>
            </a:r>
            <a:r>
              <a:rPr lang="en-CA" dirty="0" smtClean="0"/>
              <a:t> </a:t>
            </a:r>
            <a:r>
              <a:rPr lang="en-CA" dirty="0" err="1" smtClean="0"/>
              <a:t>attendus</a:t>
            </a:r>
            <a:r>
              <a:rPr lang="en-CA" dirty="0" smtClean="0"/>
              <a:t>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intéressants</a:t>
            </a: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Pas de </a:t>
            </a:r>
            <a:r>
              <a:rPr lang="en-CA" dirty="0" err="1" smtClean="0"/>
              <a:t>grande</a:t>
            </a:r>
            <a:r>
              <a:rPr lang="en-CA" dirty="0" smtClean="0"/>
              <a:t> </a:t>
            </a:r>
            <a:r>
              <a:rPr lang="en-CA" dirty="0" err="1" smtClean="0"/>
              <a:t>percée</a:t>
            </a:r>
            <a:r>
              <a:rPr lang="en-CA" dirty="0" smtClean="0"/>
              <a:t>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modèle</a:t>
            </a:r>
            <a:r>
              <a:rPr lang="en-CA" dirty="0" smtClean="0"/>
              <a:t> à </a:t>
            </a:r>
            <a:r>
              <a:rPr lang="en-CA" dirty="0" err="1" smtClean="0"/>
              <a:t>paufiner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881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69106"/>
            <a:ext cx="4381500" cy="3648075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05000"/>
            <a:ext cx="2057400" cy="438150"/>
          </a:xfrm>
          <a:prstGeom prst="rect">
            <a:avLst/>
          </a:prstGeom>
        </p:spPr>
      </p:pic>
      <p:pic>
        <p:nvPicPr>
          <p:cNvPr id="1026" name="Picture 2" descr="Mac 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61" y="2790612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61" y="4221088"/>
            <a:ext cx="14287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61369"/>
            <a:ext cx="6286500" cy="333375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45761"/>
            <a:ext cx="2667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98098"/>
            <a:ext cx="9144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de App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73" y="4406935"/>
            <a:ext cx="10477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7700"/>
            <a:ext cx="7563637" cy="2137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9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Double tétraèdre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2" name="Groupe 41"/>
          <p:cNvGrpSpPr/>
          <p:nvPr/>
        </p:nvGrpSpPr>
        <p:grpSpPr>
          <a:xfrm>
            <a:off x="3845617" y="1602759"/>
            <a:ext cx="1846996" cy="3791721"/>
            <a:chOff x="5631171" y="1268760"/>
            <a:chExt cx="2188912" cy="420144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6732240" y="1268760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5646221" y="1268992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646221" y="3356992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740083" y="3357224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6721117" y="1274255"/>
              <a:ext cx="7843" cy="4195947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659301" y="3372228"/>
              <a:ext cx="1072939" cy="704514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6732240" y="3381970"/>
              <a:ext cx="1050694" cy="684076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5631171" y="3372228"/>
              <a:ext cx="2166019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2710584" y="919928"/>
            <a:ext cx="411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Attaquant</a:t>
            </a:r>
            <a:r>
              <a:rPr lang="en-CA" dirty="0" smtClean="0">
                <a:solidFill>
                  <a:srgbClr val="FF0000"/>
                </a:solidFill>
              </a:rPr>
              <a:t> :</a:t>
            </a:r>
          </a:p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Contaminer</a:t>
            </a:r>
            <a:r>
              <a:rPr lang="en-CA" dirty="0" smtClean="0">
                <a:solidFill>
                  <a:srgbClr val="FF0000"/>
                </a:solidFill>
              </a:rPr>
              <a:t> le plus de machines possible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879136" y="5475785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00B050"/>
                </a:solidFill>
              </a:rPr>
              <a:t>Défenseur</a:t>
            </a:r>
            <a:r>
              <a:rPr lang="en-CA" dirty="0" smtClean="0">
                <a:solidFill>
                  <a:srgbClr val="00B050"/>
                </a:solidFill>
              </a:rPr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rgbClr val="00B050"/>
                </a:solidFill>
              </a:rPr>
              <a:t>Réduire</a:t>
            </a:r>
            <a:r>
              <a:rPr lang="en-CA" dirty="0" smtClean="0">
                <a:solidFill>
                  <a:srgbClr val="00B050"/>
                </a:solidFill>
              </a:rPr>
              <a:t> la propagation de </a:t>
            </a:r>
            <a:r>
              <a:rPr lang="en-CA" dirty="0" err="1" smtClean="0">
                <a:solidFill>
                  <a:srgbClr val="00B050"/>
                </a:solidFill>
              </a:rPr>
              <a:t>l’attaque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err="1" smtClean="0">
                <a:solidFill>
                  <a:srgbClr val="00B050"/>
                </a:solidFill>
              </a:rPr>
              <a:t>dans</a:t>
            </a:r>
            <a:r>
              <a:rPr lang="en-CA" dirty="0" smtClean="0">
                <a:solidFill>
                  <a:srgbClr val="00B050"/>
                </a:solidFill>
              </a:rPr>
              <a:t> son </a:t>
            </a:r>
            <a:r>
              <a:rPr lang="en-CA" dirty="0" err="1" smtClean="0">
                <a:solidFill>
                  <a:srgbClr val="00B050"/>
                </a:solidFill>
              </a:rPr>
              <a:t>système</a:t>
            </a:r>
            <a:endParaRPr lang="en-CA" dirty="0" smtClean="0">
              <a:solidFill>
                <a:srgbClr val="00B05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B050"/>
                </a:solidFill>
              </a:rPr>
              <a:t>Limiter </a:t>
            </a:r>
            <a:r>
              <a:rPr lang="en-CA" dirty="0" err="1" smtClean="0">
                <a:solidFill>
                  <a:srgbClr val="00B050"/>
                </a:solidFill>
              </a:rPr>
              <a:t>ses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err="1" smtClean="0">
                <a:solidFill>
                  <a:srgbClr val="00B050"/>
                </a:solidFill>
              </a:rPr>
              <a:t>coûts</a:t>
            </a:r>
            <a:r>
              <a:rPr lang="en-CA" dirty="0" smtClean="0">
                <a:solidFill>
                  <a:srgbClr val="00B050"/>
                </a:solidFill>
              </a:rPr>
              <a:t> de maintenance </a:t>
            </a:r>
            <a:r>
              <a:rPr lang="en-CA" dirty="0" err="1" smtClean="0">
                <a:solidFill>
                  <a:srgbClr val="00B050"/>
                </a:solidFill>
              </a:rPr>
              <a:t>informatique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47864" y="4116733"/>
            <a:ext cx="3086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chemeClr val="accent6">
                    <a:lumMod val="75000"/>
                  </a:schemeClr>
                </a:solidFill>
              </a:rPr>
              <a:t>Environnement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pPr algn="ctr"/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Machines, versions de </a:t>
            </a:r>
            <a:r>
              <a:rPr lang="en-CA" dirty="0" err="1" smtClean="0">
                <a:solidFill>
                  <a:schemeClr val="accent6">
                    <a:lumMod val="75000"/>
                  </a:schemeClr>
                </a:solidFill>
              </a:rPr>
              <a:t>leurs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 err="1" smtClean="0">
                <a:solidFill>
                  <a:schemeClr val="accent6">
                    <a:lumMod val="75000"/>
                  </a:schemeClr>
                </a:solidFill>
              </a:rPr>
              <a:t>logiciels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, liens entre </a:t>
            </a:r>
            <a:r>
              <a:rPr lang="en-CA" dirty="0" err="1" smtClean="0">
                <a:solidFill>
                  <a:schemeClr val="accent6">
                    <a:lumMod val="75000"/>
                  </a:schemeClr>
                </a:solidFill>
              </a:rPr>
              <a:t>elles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744630" y="3059357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Attaquant</a:t>
            </a:r>
            <a:r>
              <a:rPr lang="en-CA" dirty="0" smtClean="0">
                <a:solidFill>
                  <a:srgbClr val="FF0000"/>
                </a:solidFill>
              </a:rPr>
              <a:t> :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Dispose d’un malware </a:t>
            </a:r>
            <a:r>
              <a:rPr lang="en-CA" dirty="0" err="1" smtClean="0">
                <a:solidFill>
                  <a:srgbClr val="FF0000"/>
                </a:solidFill>
              </a:rPr>
              <a:t>prédéterminé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530618" y="2934981"/>
            <a:ext cx="244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00B050"/>
                </a:solidFill>
              </a:rPr>
              <a:t>Défenseur</a:t>
            </a:r>
            <a:r>
              <a:rPr lang="en-CA" dirty="0" smtClean="0">
                <a:solidFill>
                  <a:srgbClr val="00B050"/>
                </a:solidFill>
              </a:rPr>
              <a:t> :</a:t>
            </a:r>
          </a:p>
          <a:p>
            <a:pPr algn="ctr"/>
            <a:r>
              <a:rPr lang="en-CA" dirty="0" smtClean="0">
                <a:solidFill>
                  <a:srgbClr val="00B050"/>
                </a:solidFill>
              </a:rPr>
              <a:t>Pas de </a:t>
            </a:r>
            <a:r>
              <a:rPr lang="en-CA" dirty="0" err="1" smtClean="0">
                <a:solidFill>
                  <a:srgbClr val="00B050"/>
                </a:solidFill>
              </a:rPr>
              <a:t>défense</a:t>
            </a:r>
            <a:endParaRPr lang="en-CA" dirty="0" smtClean="0">
              <a:solidFill>
                <a:srgbClr val="00B050"/>
              </a:solidFill>
            </a:endParaRPr>
          </a:p>
          <a:p>
            <a:pPr algn="ctr"/>
            <a:r>
              <a:rPr lang="en-CA" dirty="0" smtClean="0">
                <a:solidFill>
                  <a:srgbClr val="00B050"/>
                </a:solidFill>
              </a:rPr>
              <a:t>(On </a:t>
            </a:r>
            <a:r>
              <a:rPr lang="en-CA" dirty="0" err="1" smtClean="0">
                <a:solidFill>
                  <a:srgbClr val="00B050"/>
                </a:solidFill>
              </a:rPr>
              <a:t>agit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err="1" smtClean="0">
                <a:solidFill>
                  <a:srgbClr val="00B050"/>
                </a:solidFill>
              </a:rPr>
              <a:t>seulement</a:t>
            </a:r>
            <a:r>
              <a:rPr lang="en-CA" dirty="0" smtClean="0">
                <a:solidFill>
                  <a:srgbClr val="00B050"/>
                </a:solidFill>
              </a:rPr>
              <a:t> sur </a:t>
            </a:r>
            <a:r>
              <a:rPr lang="en-CA" dirty="0" err="1" smtClean="0">
                <a:solidFill>
                  <a:srgbClr val="00B050"/>
                </a:solidFill>
              </a:rPr>
              <a:t>l’environnement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60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Entropie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187624" y="1132895"/>
                <a:ext cx="7416824" cy="48028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n versions différentes parmi les m machines du </a:t>
                </a:r>
                <a:r>
                  <a:rPr lang="en-CA" dirty="0" err="1" smtClean="0"/>
                  <a:t>système</a:t>
                </a:r>
                <a:r>
                  <a:rPr lang="en-CA" dirty="0" smtClean="0"/>
                  <a:t> E </a:t>
                </a: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 err="1" smtClean="0"/>
                  <a:t>Soit</a:t>
                </a:r>
                <a:r>
                  <a:rPr lang="en-CA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</m:t>
                    </m:r>
                  </m:oMath>
                </a14:m>
                <a:r>
                  <a:rPr lang="fr-FR" dirty="0" smtClean="0"/>
                  <a:t> proportion de chaque version dans 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On pose </a:t>
                </a:r>
                <a:r>
                  <a:rPr lang="en-CA" dirty="0" err="1" smtClean="0"/>
                  <a:t>l’entropie</a:t>
                </a:r>
                <a:r>
                  <a:rPr lang="en-CA" dirty="0" smtClean="0"/>
                  <a:t> H de Shannon :</a:t>
                </a:r>
                <a:br>
                  <a:rPr lang="en-CA" dirty="0" smtClean="0"/>
                </a:br>
                <a:r>
                  <a:rPr lang="fr-FR" dirty="0" smtClean="0"/>
                  <a:t/>
                </a:r>
                <a:br>
                  <a:rPr lang="fr-FR" dirty="0" smtClean="0"/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b="0" dirty="0" smtClean="0"/>
                  <a:t/>
                </a:r>
                <a:br>
                  <a:rPr lang="en-CA" b="0" dirty="0" smtClean="0"/>
                </a:br>
                <a:endParaRPr lang="en-CA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On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</m:oMath>
                </a14:m>
                <a:r>
                  <a:rPr lang="en-CA" dirty="0" err="1" smtClean="0"/>
                  <a:t>comme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l’entropie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maximale</a:t>
                </a:r>
                <a:r>
                  <a:rPr lang="en-CA" dirty="0" smtClean="0"/>
                  <a:t>, pour </a:t>
                </a:r>
                <a:r>
                  <a:rPr lang="en-CA" dirty="0" err="1" smtClean="0"/>
                  <a:t>une</a:t>
                </a:r>
                <a:r>
                  <a:rPr lang="en-CA" dirty="0" smtClean="0"/>
                  <a:t> distribution </a:t>
                </a:r>
                <a:r>
                  <a:rPr lang="en-CA" dirty="0" err="1" smtClean="0"/>
                  <a:t>uniforme</a:t>
                </a:r>
                <a:r>
                  <a:rPr lang="en-CA" dirty="0" smtClean="0"/>
                  <a:t> :</a:t>
                </a:r>
                <a:br>
                  <a:rPr lang="en-CA" dirty="0" smtClean="0"/>
                </a:br>
                <a:r>
                  <a:rPr lang="en-CA" dirty="0"/>
                  <a:t/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endParaRPr lang="en-CA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𝑢𝑛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32895"/>
                <a:ext cx="7416824" cy="4802853"/>
              </a:xfrm>
              <a:prstGeom prst="rect">
                <a:avLst/>
              </a:prstGeom>
              <a:blipFill rotWithShape="0">
                <a:blip r:embed="rId4"/>
                <a:stretch>
                  <a:fillRect l="-1809" t="-1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26725c2-522a-4984-badb-51135c9f8cab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A85305-AA79-4866-B2E0-899525C4A5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520</Words>
  <Application>Microsoft Office PowerPoint</Application>
  <PresentationFormat>Affichage à l'écran (4:3)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Adobe Caslon Pro</vt:lpstr>
      <vt:lpstr>Arial</vt:lpstr>
      <vt:lpstr>Calibri</vt:lpstr>
      <vt:lpstr>Cambria Math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2016-04-11T23:37:22Z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