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3"/>
  </p:sldMasterIdLst>
  <p:notesMasterIdLst>
    <p:notesMasterId r:id="rId16"/>
  </p:notesMasterIdLst>
  <p:sldIdLst>
    <p:sldId id="256" r:id="rId4"/>
    <p:sldId id="262" r:id="rId5"/>
    <p:sldId id="257" r:id="rId6"/>
    <p:sldId id="272" r:id="rId7"/>
    <p:sldId id="263" r:id="rId8"/>
    <p:sldId id="264" r:id="rId9"/>
    <p:sldId id="266" r:id="rId10"/>
    <p:sldId id="267" r:id="rId11"/>
    <p:sldId id="270" r:id="rId12"/>
    <p:sldId id="271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5328" autoAdjust="0"/>
  </p:normalViewPr>
  <p:slideViewPr>
    <p:cSldViewPr showGuides="1">
      <p:cViewPr varScale="1">
        <p:scale>
          <a:sx n="96" d="100"/>
          <a:sy n="96" d="100"/>
        </p:scale>
        <p:origin x="26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7084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252876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35631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3028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76456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5991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41057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40043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9732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8291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7B57-E84C-4B9E-BD52-34ADD31C8206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D4BF-1F9B-45EC-AD07-8741C46B88FC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67D-7664-4B95-8B02-5CAF71C19A57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CB83-A1F0-45C0-B5D9-D36604AD3C8E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B1F-D29C-46E8-829E-6B7A28C4D403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3809-8265-4CB1-84EF-F22F235A71BA}" type="datetime1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43C1-BFB7-460E-8E47-0371E08C06FF}" type="datetime1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A6B-9A0B-4D77-B294-3E82595E70C0}" type="datetime1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58E-9BC2-4E6C-BE4A-6CB4AA157A39}" type="datetime1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127-07F6-4045-BE9A-DAA3059B885D}" type="datetime1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61C7-3BDB-4B92-808A-B042433A9547}" type="datetime1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7F8-6B48-4EAA-B7D2-456F8D36A871}" type="datetime1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>
            <p:custDataLst>
              <p:custData r:id="rId1"/>
            </p:custDataLst>
          </p:nvPr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987824" y="3429000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7704" y="1650661"/>
            <a:ext cx="6984776" cy="1795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latin typeface="Adobe Caslon Pro" panose="0205050205050A020403" pitchFamily="18" charset="0"/>
              </a:rPr>
              <a:t>Étude </a:t>
            </a:r>
            <a:r>
              <a:rPr lang="fr-FR" sz="3600" dirty="0">
                <a:latin typeface="Adobe Caslon Pro" panose="0205050205050A020403" pitchFamily="18" charset="0"/>
              </a:rPr>
              <a:t>de </a:t>
            </a:r>
            <a:r>
              <a:rPr lang="fr-FR" sz="3600" dirty="0" smtClean="0">
                <a:latin typeface="Adobe Caslon Pro" panose="0205050205050A020403" pitchFamily="18" charset="0"/>
              </a:rPr>
              <a:t>l’influence </a:t>
            </a:r>
            <a:r>
              <a:rPr lang="fr-FR" sz="3600" dirty="0">
                <a:latin typeface="Adobe Caslon Pro" panose="0205050205050A020403" pitchFamily="18" charset="0"/>
              </a:rPr>
              <a:t>de </a:t>
            </a:r>
            <a:r>
              <a:rPr lang="fr-FR" sz="3600" dirty="0" smtClean="0">
                <a:latin typeface="Adobe Caslon Pro" panose="0205050205050A020403" pitchFamily="18" charset="0"/>
              </a:rPr>
              <a:t>l’hétérogénéité </a:t>
            </a:r>
            <a:r>
              <a:rPr lang="fr-FR" sz="3600" dirty="0">
                <a:latin typeface="Adobe Caslon Pro" panose="0205050205050A020403" pitchFamily="18" charset="0"/>
              </a:rPr>
              <a:t>des logiciels d’un </a:t>
            </a:r>
            <a:r>
              <a:rPr lang="fr-FR" sz="3600" dirty="0" smtClean="0">
                <a:latin typeface="Adobe Caslon Pro" panose="0205050205050A020403" pitchFamily="18" charset="0"/>
              </a:rPr>
              <a:t>système </a:t>
            </a:r>
            <a:r>
              <a:rPr lang="fr-FR" sz="3600" dirty="0">
                <a:latin typeface="Adobe Caslon Pro" panose="0205050205050A020403" pitchFamily="18" charset="0"/>
              </a:rPr>
              <a:t>sur sa </a:t>
            </a:r>
            <a:r>
              <a:rPr lang="fr-FR" sz="3600" dirty="0" smtClean="0">
                <a:latin typeface="Adobe Caslon Pro" panose="0205050205050A020403" pitchFamily="18" charset="0"/>
              </a:rPr>
              <a:t>probabilité d’infection</a:t>
            </a:r>
            <a:endParaRPr lang="fr-FR" sz="3600" dirty="0">
              <a:latin typeface="Adobe Caslon Pro" panose="0205050205050A020403" pitchFamily="18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111552" y="5971705"/>
            <a:ext cx="3780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dobe Caslon Pro" panose="0205050205050A020403" pitchFamily="18" charset="0"/>
              </a:rPr>
              <a:t>Présentation par </a:t>
            </a:r>
            <a:r>
              <a:rPr lang="fr-FR" dirty="0" err="1" smtClean="0">
                <a:latin typeface="Adobe Caslon Pro" panose="0205050205050A020403" pitchFamily="18" charset="0"/>
              </a:rPr>
              <a:t>P.Berthier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T.Luinaud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br>
              <a:rPr lang="fr-FR" dirty="0" smtClean="0">
                <a:latin typeface="Adobe Caslon Pro" panose="0205050205050A020403" pitchFamily="18" charset="0"/>
              </a:rPr>
            </a:br>
            <a:r>
              <a:rPr lang="fr-FR" dirty="0" smtClean="0">
                <a:latin typeface="Adobe Caslon Pro" panose="0205050205050A020403" pitchFamily="18" charset="0"/>
              </a:rPr>
              <a:t>		</a:t>
            </a:r>
            <a:r>
              <a:rPr lang="fr-FR" dirty="0" err="1" smtClean="0">
                <a:latin typeface="Adobe Caslon Pro" panose="0205050205050A020403" pitchFamily="18" charset="0"/>
              </a:rPr>
              <a:t>A.Mao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P.Troclet</a:t>
            </a:r>
            <a:r>
              <a:rPr lang="fr-FR" dirty="0" smtClean="0">
                <a:latin typeface="Adobe Caslon Pro" panose="0205050205050A020403" pitchFamily="18" charset="0"/>
              </a:rPr>
              <a:t>	</a:t>
            </a:r>
            <a:endParaRPr lang="fr-FR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Méthodologie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1390083"/>
            <a:ext cx="68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dirty="0" smtClean="0">
                <a:latin typeface="Adobe Caslon Pro" panose="0205050205050A020403" pitchFamily="18" charset="0"/>
              </a:rPr>
              <a:t>1. :</a:t>
            </a:r>
            <a:r>
              <a:rPr lang="fr-FR" sz="2800" u="sng" dirty="0" smtClean="0">
                <a:latin typeface="Corbel" panose="020B0503020204020204" pitchFamily="34" charset="0"/>
              </a:rPr>
              <a:t> </a:t>
            </a:r>
            <a:endParaRPr lang="fr-FR" sz="2800" u="sng" dirty="0">
              <a:latin typeface="Corbel" panose="020B0503020204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103" y="2033785"/>
            <a:ext cx="4494348" cy="7772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166696"/>
            <a:ext cx="6877050" cy="7905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567" y="4312890"/>
            <a:ext cx="2990850" cy="127635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3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049972" y="1125905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83575" y="2708920"/>
            <a:ext cx="452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Méthodologie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34336" y="3646185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087704" y="5230361"/>
            <a:ext cx="4578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Référence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33596" y="121670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75856" y="2790316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8599" y="371818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27784" y="529295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0" name="TextBox 7"/>
          <p:cNvSpPr txBox="1"/>
          <p:nvPr/>
        </p:nvSpPr>
        <p:spPr>
          <a:xfrm flipH="1">
            <a:off x="3404200" y="1844824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Revue de littérature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1" name="Oval 14"/>
          <p:cNvSpPr/>
          <p:nvPr/>
        </p:nvSpPr>
        <p:spPr>
          <a:xfrm>
            <a:off x="2987824" y="1935621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 flipH="1">
            <a:off x="3418312" y="4438273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3" name="Oval 16"/>
          <p:cNvSpPr/>
          <p:nvPr/>
        </p:nvSpPr>
        <p:spPr>
          <a:xfrm>
            <a:off x="3012575" y="451026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22449"/>
            <a:ext cx="1944216" cy="7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0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69106"/>
            <a:ext cx="4381500" cy="3648075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05000"/>
            <a:ext cx="2057400" cy="438150"/>
          </a:xfrm>
          <a:prstGeom prst="rect">
            <a:avLst/>
          </a:prstGeom>
        </p:spPr>
      </p:pic>
      <p:pic>
        <p:nvPicPr>
          <p:cNvPr id="1026" name="Picture 2" descr="Mac 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61" y="2790612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x the pengu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61" y="4221088"/>
            <a:ext cx="14287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861369"/>
            <a:ext cx="6286500" cy="3333750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45761"/>
            <a:ext cx="2667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98098"/>
            <a:ext cx="9144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 de App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73" y="4406935"/>
            <a:ext cx="104775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0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07700"/>
            <a:ext cx="7563637" cy="21373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7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6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Revue de littérature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9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Méthodologie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7401" y="2119608"/>
            <a:ext cx="2666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Corbel" panose="020B0503020204020204" pitchFamily="34" charset="0"/>
              </a:rPr>
              <a:t>∆E = ∆U = W + Q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1390083"/>
            <a:ext cx="5732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latin typeface="Corbel" panose="020B0503020204020204" pitchFamily="34" charset="0"/>
              </a:rPr>
              <a:t>1. Analogie avec la thermodynamique</a:t>
            </a:r>
            <a:endParaRPr lang="fr-FR" sz="2800" dirty="0">
              <a:latin typeface="Corbel" panose="020B0503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2414" y="3356992"/>
            <a:ext cx="4075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>
                <a:latin typeface="Corbel" panose="020B0503020204020204" pitchFamily="34" charset="0"/>
              </a:rPr>
              <a:t>S</a:t>
            </a:r>
            <a:r>
              <a:rPr lang="fr-FR" sz="2800" baseline="-25000" dirty="0" err="1">
                <a:latin typeface="Corbel" panose="020B0503020204020204" pitchFamily="34" charset="0"/>
              </a:rPr>
              <a:t>creation</a:t>
            </a:r>
            <a:r>
              <a:rPr lang="fr-FR" sz="2800" dirty="0">
                <a:latin typeface="Corbel" panose="020B0503020204020204" pitchFamily="34" charset="0"/>
              </a:rPr>
              <a:t> = ∆</a:t>
            </a:r>
            <a:r>
              <a:rPr lang="fr-FR" sz="2800" dirty="0" err="1">
                <a:latin typeface="Corbel" panose="020B0503020204020204" pitchFamily="34" charset="0"/>
              </a:rPr>
              <a:t>S</a:t>
            </a:r>
            <a:r>
              <a:rPr lang="fr-FR" sz="2800" baseline="-25000" dirty="0" err="1">
                <a:latin typeface="Corbel" panose="020B0503020204020204" pitchFamily="34" charset="0"/>
              </a:rPr>
              <a:t>syst</a:t>
            </a:r>
            <a:r>
              <a:rPr lang="fr-FR" sz="2800" dirty="0">
                <a:latin typeface="Corbel" panose="020B0503020204020204" pitchFamily="34" charset="0"/>
              </a:rPr>
              <a:t> + ∆</a:t>
            </a:r>
            <a:r>
              <a:rPr lang="fr-FR" sz="2800" dirty="0" err="1">
                <a:latin typeface="Corbel" panose="020B0503020204020204" pitchFamily="34" charset="0"/>
              </a:rPr>
              <a:t>S</a:t>
            </a:r>
            <a:r>
              <a:rPr lang="fr-FR" sz="2800" baseline="-25000" dirty="0" err="1">
                <a:latin typeface="Corbel" panose="020B0503020204020204" pitchFamily="34" charset="0"/>
              </a:rPr>
              <a:t>ext</a:t>
            </a:r>
            <a:r>
              <a:rPr lang="fr-FR" sz="2800" dirty="0">
                <a:latin typeface="Corbel" panose="020B0503020204020204" pitchFamily="34" charset="0"/>
              </a:rPr>
              <a:t> ≥ 0</a:t>
            </a:r>
          </a:p>
        </p:txBody>
      </p:sp>
      <p:sp>
        <p:nvSpPr>
          <p:cNvPr id="4" name="Rectangle 3"/>
          <p:cNvSpPr/>
          <p:nvPr/>
        </p:nvSpPr>
        <p:spPr>
          <a:xfrm>
            <a:off x="3483373" y="4777988"/>
            <a:ext cx="20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Corbel" panose="020B0503020204020204" pitchFamily="34" charset="0"/>
              </a:rPr>
              <a:t>Q T ≤ ∆</a:t>
            </a:r>
            <a:r>
              <a:rPr lang="fr-FR" sz="2800" dirty="0" err="1">
                <a:latin typeface="Corbel" panose="020B0503020204020204" pitchFamily="34" charset="0"/>
              </a:rPr>
              <a:t>Ssyst</a:t>
            </a:r>
            <a:endParaRPr lang="fr-FR" sz="2800" dirty="0">
              <a:latin typeface="Corbel" panose="020B0503020204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0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Méthodologie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1390083"/>
            <a:ext cx="4058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dirty="0" smtClean="0">
                <a:latin typeface="Adobe Caslon Pro" panose="0205050205050A020403" pitchFamily="18" charset="0"/>
              </a:rPr>
              <a:t>1. Modèle mathématique :</a:t>
            </a:r>
            <a:r>
              <a:rPr lang="fr-FR" sz="2800" u="sng" dirty="0" smtClean="0">
                <a:latin typeface="Corbel" panose="020B0503020204020204" pitchFamily="34" charset="0"/>
              </a:rPr>
              <a:t> </a:t>
            </a:r>
            <a:endParaRPr lang="fr-FR" sz="2800" u="sng" dirty="0">
              <a:latin typeface="Corbel" panose="020B0503020204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103" y="2033785"/>
            <a:ext cx="4494348" cy="7772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166696"/>
            <a:ext cx="6877050" cy="7905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567" y="4312890"/>
            <a:ext cx="2990850" cy="1276350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43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d26725c2-522a-4984-badb-51135c9f8cab" Revision="1" Stencil="System.MyShapes" StencilVersion="1.0"/>
</Control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A85305-AA79-4866-B2E0-899525C4A5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Texte éclairé et pointeur animé</Template>
  <TotalTime>0</TotalTime>
  <Words>86</Words>
  <Application>Microsoft Office PowerPoint</Application>
  <PresentationFormat>Affichage à l'écran (4:3)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Adobe Caslon Pro</vt:lpstr>
      <vt:lpstr>Arial</vt:lpstr>
      <vt:lpstr>Calibri</vt:lpstr>
      <vt:lpstr>Corbel</vt:lpstr>
      <vt:lpstr>Animated_pointer_and_light-up_text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2016-04-09T21:01:08Z</dcterms:created>
  <dcterms:modified xsi:type="dcterms:W3CDTF">2016-04-10T23:19:25Z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  <property fmtid="{D5CDD505-2E9C-101B-9397-08002B2CF9AE}" pid="3" name="Tfs.IsStoryboard">
    <vt:bool>true</vt:bool>
  </property>
</Properties>
</file>