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3"/>
  </p:sldMasterIdLst>
  <p:notesMasterIdLst>
    <p:notesMasterId r:id="rId28"/>
  </p:notesMasterIdLst>
  <p:sldIdLst>
    <p:sldId id="256" r:id="rId4"/>
    <p:sldId id="262" r:id="rId5"/>
    <p:sldId id="257" r:id="rId6"/>
    <p:sldId id="272" r:id="rId7"/>
    <p:sldId id="263" r:id="rId8"/>
    <p:sldId id="264" r:id="rId9"/>
    <p:sldId id="266" r:id="rId10"/>
    <p:sldId id="288" r:id="rId11"/>
    <p:sldId id="267" r:id="rId12"/>
    <p:sldId id="271" r:id="rId13"/>
    <p:sldId id="278" r:id="rId14"/>
    <p:sldId id="277" r:id="rId15"/>
    <p:sldId id="268" r:id="rId16"/>
    <p:sldId id="280" r:id="rId17"/>
    <p:sldId id="285" r:id="rId18"/>
    <p:sldId id="286" r:id="rId19"/>
    <p:sldId id="287" r:id="rId20"/>
    <p:sldId id="273" r:id="rId21"/>
    <p:sldId id="284" r:id="rId22"/>
    <p:sldId id="274" r:id="rId23"/>
    <p:sldId id="283" r:id="rId24"/>
    <p:sldId id="282" r:id="rId25"/>
    <p:sldId id="281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2274" autoAdjust="0"/>
  </p:normalViewPr>
  <p:slideViewPr>
    <p:cSldViewPr showGuides="1">
      <p:cViewPr>
        <p:scale>
          <a:sx n="66" d="100"/>
          <a:sy n="66" d="100"/>
        </p:scale>
        <p:origin x="2886" y="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2536-C91D-4D81-869C-0013A735968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9451-71FC-4470-AA85-CBE7E5F92F8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453838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070848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970836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416087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252876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26258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601950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647927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922561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674372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48958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3028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44588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710133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399604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168002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45766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76456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5991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41057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40043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5524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09732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07B57-E84C-4B9E-BD52-34ADD31C8206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D4BF-1F9B-45EC-AD07-8741C46B88FC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67D-7664-4B95-8B02-5CAF71C19A57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CB83-A1F0-45C0-B5D9-D36604AD3C8E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B1F-D29C-46E8-829E-6B7A28C4D403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3809-8265-4CB1-84EF-F22F235A71BA}" type="datetime1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43C1-BFB7-460E-8E47-0371E08C06FF}" type="datetime1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A6B-9A0B-4D77-B294-3E82595E70C0}" type="datetime1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E58E-9BC2-4E6C-BE4A-6CB4AA157A39}" type="datetime1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127-07F6-4045-BE9A-DAA3059B885D}" type="datetime1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61C7-3BDB-4B92-808A-B042433A9547}" type="datetime1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7F8-6B48-4EAA-B7D2-456F8D36A871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>
            <p:custDataLst>
              <p:custData r:id="rId1"/>
            </p:custDataLst>
          </p:nvPr>
        </p:nvSpPr>
        <p:spPr>
          <a:xfrm>
            <a:off x="-1524000" y="1340768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987824" y="3429000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796136" y="6110204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Adobe Caslon Pro" panose="0205050205050A020403" pitchFamily="18" charset="0"/>
              </a:rPr>
              <a:t>Présentation par </a:t>
            </a:r>
            <a:r>
              <a:rPr lang="fr-FR" dirty="0" err="1" smtClean="0">
                <a:latin typeface="Adobe Caslon Pro" panose="0205050205050A020403" pitchFamily="18" charset="0"/>
              </a:rPr>
              <a:t>P.Berthier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T.Luinaud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A.Mao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Ph.Troclet</a:t>
            </a:r>
            <a:endParaRPr lang="fr-FR" dirty="0">
              <a:latin typeface="Adobe Caslon Pro" panose="0205050205050A020403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086708" y="2449269"/>
            <a:ext cx="4482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dobe Caslon Pro" panose="0205050205050A020403" pitchFamily="18" charset="0"/>
              </a:rPr>
              <a:t>comment la </a:t>
            </a:r>
            <a:r>
              <a:rPr lang="fr-FR" sz="2400" b="1" dirty="0">
                <a:latin typeface="Adobe Caslon Pro" panose="0205050205050A020403" pitchFamily="18" charset="0"/>
              </a:rPr>
              <a:t>Diversité</a:t>
            </a:r>
            <a:r>
              <a:rPr lang="fr-FR" sz="2400" dirty="0">
                <a:latin typeface="Adobe Caslon Pro" panose="0205050205050A020403" pitchFamily="18" charset="0"/>
              </a:rPr>
              <a:t> peut </a:t>
            </a:r>
            <a:r>
              <a:rPr lang="fr-FR" sz="2400" b="1" dirty="0">
                <a:latin typeface="Adobe Caslon Pro" panose="0205050205050A020403" pitchFamily="18" charset="0"/>
              </a:rPr>
              <a:t>Nuire</a:t>
            </a:r>
            <a:r>
              <a:rPr lang="fr-FR" sz="2400" dirty="0">
                <a:latin typeface="Adobe Caslon Pro" panose="0205050205050A020403" pitchFamily="18" charset="0"/>
              </a:rPr>
              <a:t> aux </a:t>
            </a:r>
            <a:r>
              <a:rPr lang="fr-FR" sz="2400" b="1" dirty="0" smtClean="0">
                <a:latin typeface="Adobe Caslon Pro" panose="0205050205050A020403" pitchFamily="18" charset="0"/>
              </a:rPr>
              <a:t>Attaquants</a:t>
            </a:r>
            <a:endParaRPr lang="fr-FR" sz="2400" b="1" dirty="0">
              <a:latin typeface="Adobe Caslon Pro" panose="0205050205050A020403" pitchFamily="18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835696" y="1294700"/>
            <a:ext cx="6984776" cy="1107996"/>
            <a:chOff x="1835696" y="1488706"/>
            <a:chExt cx="6984776" cy="1107996"/>
          </a:xfrm>
        </p:grpSpPr>
        <p:sp>
          <p:nvSpPr>
            <p:cNvPr id="11" name="Rectangle 10"/>
            <p:cNvSpPr/>
            <p:nvPr/>
          </p:nvSpPr>
          <p:spPr>
            <a:xfrm>
              <a:off x="1835696" y="1488706"/>
              <a:ext cx="698477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600" dirty="0" smtClean="0">
                  <a:latin typeface="Adobe Caslon Pro" panose="0205050205050A020403" pitchFamily="18" charset="0"/>
                </a:rPr>
                <a:t>DNA </a:t>
              </a:r>
              <a:endParaRPr lang="fr-FR" sz="3600" dirty="0">
                <a:latin typeface="Adobe Caslon Pro" panose="0205050205050A020403" pitchFamily="18" charset="0"/>
              </a:endParaRPr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594988"/>
              <a:ext cx="2238581" cy="895432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7025" y="1596806"/>
              <a:ext cx="2238581" cy="895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4862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Modélisation : Entropie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62512" y="635635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115616" y="1526525"/>
            <a:ext cx="74168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n versions différentes parmi les m machines du </a:t>
            </a:r>
            <a:r>
              <a:rPr lang="en-CA" dirty="0" err="1" smtClean="0">
                <a:latin typeface="Corbel" panose="020B0503020204020204" pitchFamily="34" charset="0"/>
              </a:rPr>
              <a:t>système</a:t>
            </a:r>
            <a:r>
              <a:rPr lang="en-CA" dirty="0" smtClean="0">
                <a:latin typeface="Corbel" panose="020B0503020204020204" pitchFamily="34" charset="0"/>
              </a:rPr>
              <a:t> 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486448" y="2086266"/>
                <a:ext cx="74168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 smtClean="0">
                    <a:latin typeface="Corbel" panose="020B0503020204020204" pitchFamily="34" charset="0"/>
                  </a:rPr>
                  <a:t>Soit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la</m:t>
                    </m:r>
                  </m:oMath>
                </a14:m>
                <a:r>
                  <a:rPr lang="fr-FR" dirty="0">
                    <a:latin typeface="Corbel" panose="020B0503020204020204" pitchFamily="34" charset="0"/>
                  </a:rPr>
                  <a:t> proportion de chaque version dans </a:t>
                </a:r>
                <a:r>
                  <a:rPr lang="fr-FR" dirty="0" smtClean="0">
                    <a:latin typeface="Corbel" panose="020B0503020204020204" pitchFamily="34" charset="0"/>
                  </a:rPr>
                  <a:t>E</a:t>
                </a:r>
                <a:endParaRPr lang="en-CA" dirty="0" smtClean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448" y="2086266"/>
                <a:ext cx="7416824" cy="276999"/>
              </a:xfrm>
              <a:prstGeom prst="rect">
                <a:avLst/>
              </a:prstGeom>
              <a:blipFill>
                <a:blip r:embed="rId4"/>
                <a:stretch>
                  <a:fillRect l="-1808" t="-28261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97300" y="2646007"/>
                <a:ext cx="7571184" cy="1679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On pose </a:t>
                </a:r>
                <a:r>
                  <a:rPr lang="en-CA" dirty="0" err="1">
                    <a:latin typeface="Corbel" panose="020B0503020204020204" pitchFamily="34" charset="0"/>
                  </a:rPr>
                  <a:t>l’entropie</a:t>
                </a:r>
                <a:r>
                  <a:rPr lang="en-CA" dirty="0">
                    <a:latin typeface="Corbel" panose="020B0503020204020204" pitchFamily="34" charset="0"/>
                  </a:rPr>
                  <a:t> H de Shannon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:r>
                  <a:rPr lang="fr-FR" dirty="0">
                    <a:latin typeface="Corbel" panose="020B0503020204020204" pitchFamily="34" charset="0"/>
                  </a:rPr>
                  <a:t/>
                </a:r>
                <a:br>
                  <a:rPr lang="fr-FR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CA" dirty="0"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latin typeface="Corbel" panose="020B0503020204020204" pitchFamily="34" charset="0"/>
                  </a:rPr>
                </a:br>
                <a:endParaRPr lang="en-CA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300" y="2646007"/>
                <a:ext cx="7571184" cy="1679562"/>
              </a:xfrm>
              <a:prstGeom prst="rect">
                <a:avLst/>
              </a:prstGeom>
              <a:blipFill>
                <a:blip r:embed="rId5"/>
                <a:stretch>
                  <a:fillRect l="-483" t="-18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03648" y="4097580"/>
                <a:ext cx="7654163" cy="2199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On 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𝑢𝑛</m:t>
                        </m:r>
                      </m:sub>
                    </m:sSub>
                  </m:oMath>
                </a14:m>
                <a:r>
                  <a:rPr lang="en-CA" dirty="0" smtClean="0">
                    <a:latin typeface="Corbel" panose="020B0503020204020204" pitchFamily="34" charset="0"/>
                  </a:rPr>
                  <a:t> comme </a:t>
                </a:r>
                <a:r>
                  <a:rPr lang="en-CA" dirty="0" err="1">
                    <a:latin typeface="Corbel" panose="020B0503020204020204" pitchFamily="34" charset="0"/>
                  </a:rPr>
                  <a:t>l’entropie</a:t>
                </a:r>
                <a:r>
                  <a:rPr lang="en-CA" dirty="0">
                    <a:latin typeface="Corbel" panose="020B0503020204020204" pitchFamily="34" charset="0"/>
                  </a:rPr>
                  <a:t> </a:t>
                </a:r>
                <a:r>
                  <a:rPr lang="en-CA" dirty="0" err="1">
                    <a:latin typeface="Corbel" panose="020B0503020204020204" pitchFamily="34" charset="0"/>
                  </a:rPr>
                  <a:t>maximale</a:t>
                </a:r>
                <a:r>
                  <a:rPr lang="en-CA" dirty="0">
                    <a:latin typeface="Corbel" panose="020B0503020204020204" pitchFamily="34" charset="0"/>
                  </a:rPr>
                  <a:t>, pour </a:t>
                </a:r>
                <a:r>
                  <a:rPr lang="en-CA" dirty="0" err="1">
                    <a:latin typeface="Corbel" panose="020B0503020204020204" pitchFamily="34" charset="0"/>
                  </a:rPr>
                  <a:t>une</a:t>
                </a:r>
                <a:r>
                  <a:rPr lang="en-CA" dirty="0">
                    <a:latin typeface="Corbel" panose="020B0503020204020204" pitchFamily="34" charset="0"/>
                  </a:rPr>
                  <a:t> distribution </a:t>
                </a:r>
                <a:r>
                  <a:rPr lang="en-CA" dirty="0" err="1">
                    <a:latin typeface="Corbel" panose="020B0503020204020204" pitchFamily="34" charset="0"/>
                  </a:rPr>
                  <a:t>uniforme</a:t>
                </a:r>
                <a:r>
                  <a:rPr lang="en-CA" dirty="0">
                    <a:latin typeface="Corbel" panose="020B0503020204020204" pitchFamily="34" charset="0"/>
                  </a:rPr>
                  <a:t>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:r>
                  <a:rPr lang="en-CA" dirty="0"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𝑢𝑛</m:t>
                        </m:r>
                      </m:sub>
                    </m:sSub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i="1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  <a:p>
                <a:pPr lvl="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𝑢𝑛</m:t>
                          </m:r>
                        </m:sub>
                      </m:sSub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97580"/>
                <a:ext cx="7654163" cy="2199961"/>
              </a:xfrm>
              <a:prstGeom prst="rect">
                <a:avLst/>
              </a:prstGeom>
              <a:blipFill>
                <a:blip r:embed="rId6"/>
                <a:stretch>
                  <a:fillRect l="-478" t="-1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79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16832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"/>
              <p:cNvSpPr txBox="1"/>
              <p:nvPr/>
            </p:nvSpPr>
            <p:spPr>
              <a:xfrm flipH="1">
                <a:off x="899592" y="219135"/>
                <a:ext cx="6048672" cy="690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fr-FR" sz="36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rbel" pitchFamily="34" charset="0"/>
                  </a:rPr>
                  <a:t>Modélisation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36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</m:sub>
                    </m:sSub>
                  </m:oMath>
                </a14:m>
                <a:endParaRPr lang="fr-FR" sz="2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21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592" y="219135"/>
                <a:ext cx="6048672" cy="690702"/>
              </a:xfrm>
              <a:prstGeom prst="rect">
                <a:avLst/>
              </a:prstGeom>
              <a:blipFill rotWithShape="0">
                <a:blip r:embed="rId3"/>
                <a:stretch>
                  <a:fillRect l="-3125" t="-13274" b="-27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62512" y="635635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14001" y="1225160"/>
                <a:ext cx="7416824" cy="1033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b="0" dirty="0" smtClean="0">
                    <a:latin typeface="Corbel" panose="020B0503020204020204" pitchFamily="34" charset="0"/>
                  </a:rPr>
                  <a:t>On pose T </a:t>
                </a:r>
                <a:r>
                  <a:rPr lang="en-CA" b="0" dirty="0" err="1" smtClean="0">
                    <a:latin typeface="Corbel" panose="020B0503020204020204" pitchFamily="34" charset="0"/>
                  </a:rPr>
                  <a:t>comme</a:t>
                </a:r>
                <a:r>
                  <a:rPr lang="en-CA" b="0" dirty="0" smtClean="0">
                    <a:latin typeface="Corbel" panose="020B0503020204020204" pitchFamily="34" charset="0"/>
                  </a:rPr>
                  <a:t> </a:t>
                </a:r>
                <a:r>
                  <a:rPr lang="en-CA" b="0" dirty="0" err="1" smtClean="0">
                    <a:latin typeface="Corbel" panose="020B0503020204020204" pitchFamily="34" charset="0"/>
                  </a:rPr>
                  <a:t>l’ancienneté</a:t>
                </a:r>
                <a:r>
                  <a:rPr lang="en-CA" b="0" dirty="0" smtClean="0">
                    <a:latin typeface="Corbel" panose="020B0503020204020204" pitchFamily="34" charset="0"/>
                  </a:rPr>
                  <a:t> </a:t>
                </a:r>
                <a:r>
                  <a:rPr lang="en-CA" b="0" dirty="0" err="1" smtClean="0">
                    <a:latin typeface="Corbel" panose="020B0503020204020204" pitchFamily="34" charset="0"/>
                  </a:rPr>
                  <a:t>moyenne</a:t>
                </a:r>
                <a:r>
                  <a:rPr lang="en-CA" b="0" dirty="0" smtClean="0">
                    <a:latin typeface="Corbel" panose="020B0503020204020204" pitchFamily="34" charset="0"/>
                  </a:rPr>
                  <a:t> des versions du </a:t>
                </a:r>
                <a:r>
                  <a:rPr lang="en-CA" b="0" dirty="0" err="1" smtClean="0">
                    <a:latin typeface="Corbel" panose="020B0503020204020204" pitchFamily="34" charset="0"/>
                  </a:rPr>
                  <a:t>système</a:t>
                </a:r>
                <a:r>
                  <a:rPr lang="en-CA" b="0" dirty="0" smtClean="0">
                    <a:latin typeface="Corbel" panose="020B0503020204020204" pitchFamily="34" charset="0"/>
                  </a:rPr>
                  <a:t> :</a:t>
                </a:r>
                <a:r>
                  <a:rPr lang="en-CA" b="0" dirty="0" smtClean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b="0" dirty="0" smtClean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CA" dirty="0" smtClean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01" y="1225160"/>
                <a:ext cx="7416824" cy="1033232"/>
              </a:xfrm>
              <a:prstGeom prst="rect">
                <a:avLst/>
              </a:prstGeom>
              <a:blipFill>
                <a:blip r:embed="rId5"/>
                <a:stretch>
                  <a:fillRect l="-1726" t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75610" y="2231480"/>
                <a:ext cx="7038976" cy="94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On fait </a:t>
                </a:r>
                <a:r>
                  <a:rPr lang="en-CA" dirty="0" err="1">
                    <a:latin typeface="Corbel" panose="020B0503020204020204" pitchFamily="34" charset="0"/>
                  </a:rPr>
                  <a:t>l’hypothèse</a:t>
                </a:r>
                <a:r>
                  <a:rPr lang="en-CA" dirty="0">
                    <a:latin typeface="Corbel" panose="020B0503020204020204" pitchFamily="34" charset="0"/>
                  </a:rPr>
                  <a:t> :</a:t>
                </a:r>
              </a:p>
              <a:p>
                <a:pPr/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𝑖𝑛𝑓𝑒𝑐𝑡𝑖𝑜𝑛</m:t>
                          </m:r>
                        </m:sub>
                      </m:sSub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𝑎𝑡𝑡𝑎𝑞𝑢𝑒</m:t>
                          </m:r>
                        </m:sub>
                      </m:sSub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10" y="2231480"/>
                <a:ext cx="7038976" cy="945580"/>
              </a:xfrm>
              <a:prstGeom prst="rect">
                <a:avLst/>
              </a:prstGeom>
              <a:blipFill>
                <a:blip r:embed="rId7"/>
                <a:stretch>
                  <a:fillRect l="-519" t="-3226" b="-3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1798" y="3259386"/>
                <a:ext cx="8278425" cy="687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On pose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𝑎𝑡𝑡𝑎𝑞𝑢𝑒</m:t>
                        </m:r>
                      </m:sub>
                    </m:sSub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98" y="3259386"/>
                <a:ext cx="8278425" cy="687048"/>
              </a:xfrm>
              <a:prstGeom prst="rect">
                <a:avLst/>
              </a:prstGeom>
              <a:blipFill>
                <a:blip r:embed="rId8"/>
                <a:stretch>
                  <a:fillRect l="-442" t="-5357" b="-3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0" y="3922890"/>
                <a:ext cx="7640764" cy="1560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Et D(H) le diffusion de </a:t>
                </a:r>
                <a:r>
                  <a:rPr lang="en-CA" dirty="0" err="1">
                    <a:latin typeface="Corbel" panose="020B0503020204020204" pitchFamily="34" charset="0"/>
                  </a:rPr>
                  <a:t>l’attaque</a:t>
                </a:r>
                <a:r>
                  <a:rPr lang="en-CA" dirty="0">
                    <a:latin typeface="Corbel" panose="020B0503020204020204" pitchFamily="34" charset="0"/>
                  </a:rPr>
                  <a:t> </a:t>
                </a:r>
                <a:r>
                  <a:rPr lang="en-CA" dirty="0" err="1">
                    <a:latin typeface="Corbel" panose="020B0503020204020204" pitchFamily="34" charset="0"/>
                  </a:rPr>
                  <a:t>dans</a:t>
                </a:r>
                <a:r>
                  <a:rPr lang="en-CA" dirty="0">
                    <a:latin typeface="Corbel" panose="020B0503020204020204" pitchFamily="34" charset="0"/>
                  </a:rPr>
                  <a:t> le </a:t>
                </a:r>
                <a:r>
                  <a:rPr lang="en-CA" dirty="0" err="1">
                    <a:latin typeface="Corbel" panose="020B0503020204020204" pitchFamily="34" charset="0"/>
                  </a:rPr>
                  <a:t>système</a:t>
                </a:r>
                <a:r>
                  <a:rPr lang="en-CA" dirty="0">
                    <a:latin typeface="Corbel" panose="020B0503020204020204" pitchFamily="34" charset="0"/>
                  </a:rPr>
                  <a:t> :</a:t>
                </a:r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func>
                          <m:func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922890"/>
                <a:ext cx="7640764" cy="1560684"/>
              </a:xfrm>
              <a:prstGeom prst="rect">
                <a:avLst/>
              </a:prstGeom>
              <a:blipFill>
                <a:blip r:embed="rId9"/>
                <a:stretch>
                  <a:fillRect l="-479" t="-23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06202" y="5356406"/>
                <a:ext cx="7543323" cy="938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Au final,</a:t>
                </a:r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CA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b>
                    </m:sSub>
                    <m: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func>
                          <m:funcPr>
                            <m:ctrlP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solidFill>
                    <a:schemeClr val="accent2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02" y="5356406"/>
                <a:ext cx="7543323" cy="938334"/>
              </a:xfrm>
              <a:prstGeom prst="rect">
                <a:avLst/>
              </a:prstGeom>
              <a:blipFill>
                <a:blip r:embed="rId10"/>
                <a:stretch>
                  <a:fillRect l="-566" t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632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Modélisation : Coût pour le défenseur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62512" y="635635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965370" y="1507700"/>
                <a:ext cx="8178629" cy="144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>
                    <a:latin typeface="Corbel" panose="020B0503020204020204" pitchFamily="34" charset="0"/>
                  </a:rPr>
                  <a:t>Coût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selon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l’ancienneté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moyenne</a:t>
                </a:r>
                <a:r>
                  <a:rPr lang="en-CA" dirty="0" smtClean="0">
                    <a:latin typeface="Corbel" panose="020B0503020204020204" pitchFamily="34" charset="0"/>
                  </a:rPr>
                  <a:t> du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système</a:t>
                </a:r>
                <a:r>
                  <a:rPr lang="en-CA" dirty="0" smtClean="0">
                    <a:latin typeface="Corbel" panose="020B0503020204020204" pitchFamily="34" charset="0"/>
                  </a:rPr>
                  <a:t> ( S on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veut</a:t>
                </a:r>
                <a:r>
                  <a:rPr lang="en-CA" dirty="0" smtClean="0">
                    <a:latin typeface="Corbel" panose="020B0503020204020204" pitchFamily="34" charset="0"/>
                  </a:rPr>
                  <a:t> que T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reste</a:t>
                </a:r>
                <a:r>
                  <a:rPr lang="en-CA" dirty="0" smtClean="0">
                    <a:latin typeface="Corbel" panose="020B0503020204020204" pitchFamily="34" charset="0"/>
                  </a:rPr>
                  <a:t> petit,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il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faut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régulièrement</a:t>
                </a:r>
                <a:r>
                  <a:rPr lang="en-CA" dirty="0" smtClean="0">
                    <a:latin typeface="Corbel" panose="020B0503020204020204" pitchFamily="34" charset="0"/>
                  </a:rPr>
                  <a:t> faire de la maintenance pour faire les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mises</a:t>
                </a:r>
                <a:r>
                  <a:rPr lang="en-CA" dirty="0" smtClean="0">
                    <a:latin typeface="Corbel" panose="020B0503020204020204" pitchFamily="34" charset="0"/>
                  </a:rPr>
                  <a:t> à jour ! )</a:t>
                </a:r>
                <a:br>
                  <a:rPr lang="en-CA" dirty="0" smtClean="0">
                    <a:latin typeface="Corbel" panose="020B0503020204020204" pitchFamily="34" charset="0"/>
                  </a:rPr>
                </a:br>
                <a:r>
                  <a:rPr lang="fr-FR" dirty="0" smtClean="0">
                    <a:latin typeface="Corbel" panose="020B0503020204020204" pitchFamily="34" charset="0"/>
                  </a:rPr>
                  <a:t/>
                </a:r>
                <a:br>
                  <a:rPr lang="fr-FR" dirty="0" smtClean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CA" dirty="0" smtClean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0" y="1507700"/>
                <a:ext cx="8178629" cy="1441933"/>
              </a:xfrm>
              <a:prstGeom prst="rect">
                <a:avLst/>
              </a:prstGeom>
              <a:blipFill>
                <a:blip r:embed="rId4"/>
                <a:stretch>
                  <a:fillRect l="-447" t="-21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7524" y="4579738"/>
                <a:ext cx="8116476" cy="1211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 smtClean="0">
                    <a:latin typeface="Corbel" panose="020B0503020204020204" pitchFamily="34" charset="0"/>
                  </a:rPr>
                  <a:t>Coût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>
                    <a:latin typeface="Corbel" panose="020B0503020204020204" pitchFamily="34" charset="0"/>
                  </a:rPr>
                  <a:t>selon</a:t>
                </a:r>
                <a:r>
                  <a:rPr lang="en-CA" dirty="0">
                    <a:latin typeface="Corbel" panose="020B0503020204020204" pitchFamily="34" charset="0"/>
                  </a:rPr>
                  <a:t> la </a:t>
                </a:r>
                <a:r>
                  <a:rPr lang="en-CA" dirty="0" err="1">
                    <a:latin typeface="Corbel" panose="020B0503020204020204" pitchFamily="34" charset="0"/>
                  </a:rPr>
                  <a:t>diversité</a:t>
                </a:r>
                <a:r>
                  <a:rPr lang="en-CA" dirty="0">
                    <a:latin typeface="Corbel" panose="020B0503020204020204" pitchFamily="34" charset="0"/>
                  </a:rPr>
                  <a:t> du </a:t>
                </a:r>
                <a:r>
                  <a:rPr lang="en-CA" dirty="0" err="1">
                    <a:latin typeface="Corbel" panose="020B0503020204020204" pitchFamily="34" charset="0"/>
                  </a:rPr>
                  <a:t>système</a:t>
                </a:r>
                <a:r>
                  <a:rPr lang="en-CA" dirty="0">
                    <a:latin typeface="Corbel" panose="020B0503020204020204" pitchFamily="34" charset="0"/>
                  </a:rPr>
                  <a:t> (</a:t>
                </a:r>
                <a:r>
                  <a:rPr lang="en-CA" dirty="0" err="1">
                    <a:latin typeface="Corbel" panose="020B0503020204020204" pitchFamily="34" charset="0"/>
                  </a:rPr>
                  <a:t>nombre</a:t>
                </a:r>
                <a:r>
                  <a:rPr lang="en-CA" dirty="0">
                    <a:latin typeface="Corbel" panose="020B0503020204020204" pitchFamily="34" charset="0"/>
                  </a:rPr>
                  <a:t> de versions et </a:t>
                </a:r>
                <a:r>
                  <a:rPr lang="en-CA" dirty="0" err="1">
                    <a:latin typeface="Corbel" panose="020B0503020204020204" pitchFamily="34" charset="0"/>
                  </a:rPr>
                  <a:t>entropie</a:t>
                </a:r>
                <a:r>
                  <a:rPr lang="en-CA" dirty="0">
                    <a:latin typeface="Corbel" panose="020B0503020204020204" pitchFamily="34" charset="0"/>
                  </a:rPr>
                  <a:t>)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:r>
                  <a:rPr lang="en-CA" dirty="0"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sSup>
                      <m:sSup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𝑢𝑛</m:t>
                                </m:r>
                              </m:sub>
                            </m:sSub>
                          </m:den>
                        </m:f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fr-FR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4" y="4579738"/>
                <a:ext cx="8116476" cy="1211678"/>
              </a:xfrm>
              <a:prstGeom prst="rect">
                <a:avLst/>
              </a:prstGeom>
              <a:blipFill>
                <a:blip r:embed="rId5"/>
                <a:stretch>
                  <a:fillRect l="-526" t="-25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99044" y="2992035"/>
                <a:ext cx="7344955" cy="1222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>
                    <a:latin typeface="Corbel" panose="020B0503020204020204" pitchFamily="34" charset="0"/>
                  </a:rPr>
                  <a:t>Coût</a:t>
                </a:r>
                <a:r>
                  <a:rPr lang="en-CA" dirty="0">
                    <a:latin typeface="Corbel" panose="020B0503020204020204" pitchFamily="34" charset="0"/>
                  </a:rPr>
                  <a:t> total à minimiser pour le </a:t>
                </a:r>
                <a:r>
                  <a:rPr lang="en-CA" dirty="0" err="1">
                    <a:latin typeface="Corbel" panose="020B0503020204020204" pitchFamily="34" charset="0"/>
                  </a:rPr>
                  <a:t>défenseur</a:t>
                </a:r>
                <a:r>
                  <a:rPr lang="en-CA" dirty="0">
                    <a:latin typeface="Corbel" panose="020B0503020204020204" pitchFamily="34" charset="0"/>
                  </a:rPr>
                  <a:t>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:r>
                  <a:rPr lang="en-CA" dirty="0"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fr-FR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44" y="2992035"/>
                <a:ext cx="7344955" cy="1222579"/>
              </a:xfrm>
              <a:prstGeom prst="rect">
                <a:avLst/>
              </a:prstGeom>
              <a:blipFill>
                <a:blip r:embed="rId6"/>
                <a:stretch>
                  <a:fillRect l="-498" b="-3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784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22" y="655821"/>
            <a:ext cx="4932548" cy="4948223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modélisation (Matlab)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e 2"/>
          <p:cNvGrpSpPr/>
          <p:nvPr/>
        </p:nvGrpSpPr>
        <p:grpSpPr>
          <a:xfrm>
            <a:off x="5655192" y="2802507"/>
            <a:ext cx="3450240" cy="3461204"/>
            <a:chOff x="5487089" y="2777529"/>
            <a:chExt cx="3450240" cy="3461204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89" y="2777529"/>
              <a:ext cx="3450240" cy="3461204"/>
            </a:xfrm>
            <a:prstGeom prst="rect">
              <a:avLst/>
            </a:prstGeom>
          </p:spPr>
        </p:pic>
        <p:sp>
          <p:nvSpPr>
            <p:cNvPr id="13" name="Ellipse 12"/>
            <p:cNvSpPr/>
            <p:nvPr/>
          </p:nvSpPr>
          <p:spPr>
            <a:xfrm rot="600000">
              <a:off x="6149302" y="3874334"/>
              <a:ext cx="216024" cy="72008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0563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modélisation (Matlab)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058282" y="3366042"/>
            <a:ext cx="71942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Corrélation</a:t>
            </a:r>
            <a:r>
              <a:rPr lang="en-CA" dirty="0" smtClean="0">
                <a:latin typeface="Corbel" panose="020B0503020204020204" pitchFamily="34" charset="0"/>
              </a:rPr>
              <a:t> entre </a:t>
            </a:r>
            <a:r>
              <a:rPr lang="en-CA" dirty="0" err="1" smtClean="0">
                <a:latin typeface="Corbel" panose="020B0503020204020204" pitchFamily="34" charset="0"/>
              </a:rPr>
              <a:t>l’ancienneté</a:t>
            </a:r>
            <a:r>
              <a:rPr lang="en-CA" dirty="0" smtClean="0">
                <a:latin typeface="Corbel" panose="020B0503020204020204" pitchFamily="34" charset="0"/>
              </a:rPr>
              <a:t> de la version et la </a:t>
            </a:r>
            <a:r>
              <a:rPr lang="en-CA" dirty="0" err="1" smtClean="0">
                <a:latin typeface="Corbel" panose="020B0503020204020204" pitchFamily="34" charset="0"/>
              </a:rPr>
              <a:t>probabilité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d’infection</a:t>
            </a:r>
            <a:endParaRPr lang="en-CA" dirty="0" smtClean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157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200" b="1" dirty="0">
                <a:solidFill>
                  <a:srgbClr val="FF0000"/>
                </a:solidFill>
              </a:rPr>
              <a:t>On observe un minimum </a:t>
            </a:r>
            <a:r>
              <a:rPr lang="fr-FR" sz="3200" b="1" dirty="0" smtClean="0">
                <a:solidFill>
                  <a:srgbClr val="FF0000"/>
                </a:solidFill>
              </a:rPr>
              <a:t>global </a:t>
            </a:r>
            <a:r>
              <a:rPr lang="en-CA" sz="3200" b="1" dirty="0" smtClean="0">
                <a:solidFill>
                  <a:srgbClr val="FF0000"/>
                </a:solidFill>
              </a:rPr>
              <a:t>!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0310" y="2584363"/>
            <a:ext cx="67504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latin typeface="Corbel" panose="020B0503020204020204" pitchFamily="34" charset="0"/>
              </a:rPr>
              <a:t>Fonction</a:t>
            </a:r>
            <a:r>
              <a:rPr lang="en-CA" dirty="0">
                <a:latin typeface="Corbel" panose="020B0503020204020204" pitchFamily="34" charset="0"/>
              </a:rPr>
              <a:t> des </a:t>
            </a:r>
            <a:r>
              <a:rPr lang="en-CA" dirty="0" err="1">
                <a:latin typeface="Corbel" panose="020B0503020204020204" pitchFamily="34" charset="0"/>
              </a:rPr>
              <a:t>paramètres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définis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précédemment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0310" y="4064948"/>
            <a:ext cx="675049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a la </a:t>
            </a:r>
            <a:r>
              <a:rPr lang="en-CA" dirty="0" err="1">
                <a:latin typeface="Corbel" panose="020B0503020204020204" pitchFamily="34" charset="0"/>
              </a:rPr>
              <a:t>présence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d’une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combinaison</a:t>
            </a:r>
            <a:r>
              <a:rPr lang="en-CA" dirty="0">
                <a:latin typeface="Corbel" panose="020B0503020204020204" pitchFamily="34" charset="0"/>
              </a:rPr>
              <a:t> T/H </a:t>
            </a:r>
            <a:r>
              <a:rPr lang="en-CA" dirty="0" err="1">
                <a:latin typeface="Corbel" panose="020B0503020204020204" pitchFamily="34" charset="0"/>
              </a:rPr>
              <a:t>optimale</a:t>
            </a:r>
            <a:endParaRPr lang="en-CA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50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Simulation : Python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149666" y="1349347"/>
            <a:ext cx="672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Système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representé</a:t>
            </a:r>
            <a:r>
              <a:rPr lang="en-CA" dirty="0" smtClean="0">
                <a:latin typeface="Corbel" panose="020B0503020204020204" pitchFamily="34" charset="0"/>
              </a:rPr>
              <a:t> par des </a:t>
            </a:r>
            <a:r>
              <a:rPr lang="en-CA" dirty="0" err="1" smtClean="0">
                <a:latin typeface="Corbel" panose="020B0503020204020204" pitchFamily="34" charset="0"/>
              </a:rPr>
              <a:t>graphes</a:t>
            </a:r>
            <a:endParaRPr lang="en-CA" dirty="0" smtClean="0">
              <a:latin typeface="Corbel" panose="020B0503020204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4139952" y="3057769"/>
            <a:ext cx="3258803" cy="3286092"/>
            <a:chOff x="3059831" y="2767273"/>
            <a:chExt cx="3258803" cy="3286092"/>
          </a:xfrm>
        </p:grpSpPr>
        <p:pic>
          <p:nvPicPr>
            <p:cNvPr id="1026" name="Picture 2" descr="https://upload.wikimedia.org/wikipedia/commons/3/3e/Dirichlet_distribution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1" y="2767273"/>
              <a:ext cx="3258803" cy="280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3447585" y="5684033"/>
              <a:ext cx="2483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Distribution de </a:t>
              </a:r>
              <a:r>
                <a:rPr lang="en-CA" dirty="0" err="1" smtClean="0"/>
                <a:t>Dirichlet</a:t>
              </a:r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369666" y="1941953"/>
            <a:ext cx="7218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>
                <a:latin typeface="Corbel" panose="020B0503020204020204" pitchFamily="34" charset="0"/>
              </a:rPr>
              <a:t>l</a:t>
            </a:r>
            <a:r>
              <a:rPr lang="en-CA" dirty="0">
                <a:latin typeface="Corbel" panose="020B0503020204020204" pitchFamily="34" charset="0"/>
              </a:rPr>
              <a:t> liens d’un </a:t>
            </a:r>
            <a:r>
              <a:rPr lang="en-CA" dirty="0" err="1">
                <a:latin typeface="Corbel" panose="020B0503020204020204" pitchFamily="34" charset="0"/>
              </a:rPr>
              <a:t>noeud</a:t>
            </a:r>
            <a:r>
              <a:rPr lang="en-CA" dirty="0">
                <a:latin typeface="Corbel" panose="020B0503020204020204" pitchFamily="34" charset="0"/>
              </a:rPr>
              <a:t> (machine) </a:t>
            </a:r>
            <a:r>
              <a:rPr lang="en-CA" dirty="0" err="1">
                <a:latin typeface="Corbel" panose="020B0503020204020204" pitchFamily="34" charset="0"/>
              </a:rPr>
              <a:t>vers</a:t>
            </a:r>
            <a:r>
              <a:rPr lang="en-CA" dirty="0">
                <a:latin typeface="Corbel" panose="020B0503020204020204" pitchFamily="34" charset="0"/>
              </a:rPr>
              <a:t> les </a:t>
            </a:r>
            <a:r>
              <a:rPr lang="en-CA" dirty="0" err="1">
                <a:latin typeface="Corbel" panose="020B0503020204020204" pitchFamily="34" charset="0"/>
              </a:rPr>
              <a:t>autres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en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moyenne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139" y="253461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Distribution de </a:t>
            </a:r>
            <a:r>
              <a:rPr lang="en-CA" dirty="0" err="1">
                <a:latin typeface="Corbel" panose="020B0503020204020204" pitchFamily="34" charset="0"/>
              </a:rPr>
              <a:t>Dirichlet</a:t>
            </a:r>
            <a:r>
              <a:rPr lang="en-CA" dirty="0">
                <a:latin typeface="Corbel" panose="020B0503020204020204" pitchFamily="34" charset="0"/>
              </a:rPr>
              <a:t> pour les proportions des versions </a:t>
            </a:r>
            <a:r>
              <a:rPr lang="en-CA" dirty="0" err="1">
                <a:latin typeface="Corbel" panose="020B0503020204020204" pitchFamily="34" charset="0"/>
              </a:rPr>
              <a:t>afin</a:t>
            </a:r>
            <a:r>
              <a:rPr lang="en-CA" dirty="0">
                <a:latin typeface="Corbel" panose="020B0503020204020204" pitchFamily="34" charset="0"/>
              </a:rPr>
              <a:t> de faire </a:t>
            </a:r>
            <a:r>
              <a:rPr lang="en-CA" dirty="0" err="1">
                <a:latin typeface="Corbel" panose="020B0503020204020204" pitchFamily="34" charset="0"/>
              </a:rPr>
              <a:t>varier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l’entropie</a:t>
            </a:r>
            <a:r>
              <a:rPr lang="en-CA" dirty="0">
                <a:latin typeface="Corbel" panose="020B0503020204020204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6448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Simulation : Python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503548" y="1332232"/>
            <a:ext cx="777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Chaque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noeud</a:t>
            </a:r>
            <a:r>
              <a:rPr lang="en-CA" dirty="0" smtClean="0">
                <a:latin typeface="Corbel" panose="020B0503020204020204" pitchFamily="34" charset="0"/>
              </a:rPr>
              <a:t> correspond à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version </a:t>
            </a:r>
            <a:r>
              <a:rPr lang="en-CA" dirty="0" err="1" smtClean="0">
                <a:latin typeface="Corbel" panose="020B0503020204020204" pitchFamily="34" charset="0"/>
              </a:rPr>
              <a:t>définie</a:t>
            </a:r>
            <a:endParaRPr lang="fr-FR" dirty="0">
              <a:latin typeface="Corbel" panose="020B0503020204020204" pitchFamily="34" charset="0"/>
            </a:endParaRPr>
          </a:p>
        </p:txBody>
      </p:sp>
      <p:grpSp>
        <p:nvGrpSpPr>
          <p:cNvPr id="77" name="Groupe 76"/>
          <p:cNvGrpSpPr/>
          <p:nvPr/>
        </p:nvGrpSpPr>
        <p:grpSpPr>
          <a:xfrm>
            <a:off x="1979712" y="2461002"/>
            <a:ext cx="6410080" cy="3924819"/>
            <a:chOff x="2338384" y="2241898"/>
            <a:chExt cx="6410080" cy="3924819"/>
          </a:xfrm>
        </p:grpSpPr>
        <p:grpSp>
          <p:nvGrpSpPr>
            <p:cNvPr id="50" name="Groupe 49"/>
            <p:cNvGrpSpPr/>
            <p:nvPr/>
          </p:nvGrpSpPr>
          <p:grpSpPr>
            <a:xfrm>
              <a:off x="2338384" y="2241898"/>
              <a:ext cx="5890819" cy="3924819"/>
              <a:chOff x="2230756" y="2135490"/>
              <a:chExt cx="5890819" cy="3924819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2489938" y="4664968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  <a:alpha val="99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2230756" y="2901269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v2</a:t>
                </a:r>
                <a:endParaRPr lang="fr-FR" dirty="0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5531382" y="3765365"/>
                <a:ext cx="576064" cy="5760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4457476" y="4910859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v3</a:t>
                </a:r>
                <a:endParaRPr lang="fr-FR" dirty="0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002832" y="3440390"/>
                <a:ext cx="576064" cy="5760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4151683" y="2135490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v3</a:t>
                </a:r>
                <a:endParaRPr lang="fr-FR" dirty="0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7545511" y="3351497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6732240" y="4812223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v3</a:t>
                </a:r>
                <a:endParaRPr lang="fr-FR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5739147" y="2359512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v2</a:t>
                </a:r>
                <a:endParaRPr lang="fr-FR" dirty="0"/>
              </a:p>
            </p:txBody>
          </p:sp>
          <p:cxnSp>
            <p:nvCxnSpPr>
              <p:cNvPr id="10" name="Connecteur droit 9"/>
              <p:cNvCxnSpPr>
                <a:stCxn id="13" idx="4"/>
                <a:endCxn id="8" idx="0"/>
              </p:cNvCxnSpPr>
              <p:nvPr/>
            </p:nvCxnSpPr>
            <p:spPr>
              <a:xfrm>
                <a:off x="2518788" y="3477333"/>
                <a:ext cx="259182" cy="118763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>
                <a:stCxn id="16" idx="3"/>
              </p:cNvCxnSpPr>
              <p:nvPr/>
            </p:nvCxnSpPr>
            <p:spPr>
              <a:xfrm flipH="1">
                <a:off x="3066003" y="3932091"/>
                <a:ext cx="1021192" cy="951626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>
                <a:endCxn id="23" idx="2"/>
              </p:cNvCxnSpPr>
              <p:nvPr/>
            </p:nvCxnSpPr>
            <p:spPr>
              <a:xfrm>
                <a:off x="4745508" y="2435031"/>
                <a:ext cx="993639" cy="21251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>
                <a:endCxn id="16" idx="0"/>
              </p:cNvCxnSpPr>
              <p:nvPr/>
            </p:nvCxnSpPr>
            <p:spPr>
              <a:xfrm flipH="1">
                <a:off x="4290864" y="2685338"/>
                <a:ext cx="101118" cy="755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14" idx="2"/>
              </p:cNvCxnSpPr>
              <p:nvPr/>
            </p:nvCxnSpPr>
            <p:spPr>
              <a:xfrm>
                <a:off x="4568741" y="3839234"/>
                <a:ext cx="962641" cy="214163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949177" y="4257066"/>
                <a:ext cx="666568" cy="73815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endCxn id="22" idx="0"/>
              </p:cNvCxnSpPr>
              <p:nvPr/>
            </p:nvCxnSpPr>
            <p:spPr>
              <a:xfrm>
                <a:off x="6112966" y="4103198"/>
                <a:ext cx="907306" cy="70902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>
                <a:stCxn id="23" idx="5"/>
              </p:cNvCxnSpPr>
              <p:nvPr/>
            </p:nvCxnSpPr>
            <p:spPr>
              <a:xfrm>
                <a:off x="6230848" y="2851213"/>
                <a:ext cx="1389152" cy="57778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>
                <a:endCxn id="14" idx="0"/>
              </p:cNvCxnSpPr>
              <p:nvPr/>
            </p:nvCxnSpPr>
            <p:spPr>
              <a:xfrm flipH="1">
                <a:off x="5819414" y="2943033"/>
                <a:ext cx="140936" cy="82233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ZoneTexte 47"/>
              <p:cNvSpPr txBox="1"/>
              <p:nvPr/>
            </p:nvSpPr>
            <p:spPr>
              <a:xfrm>
                <a:off x="4341423" y="5690977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err="1" smtClean="0"/>
                  <a:t>Graphe</a:t>
                </a:r>
                <a:r>
                  <a:rPr lang="en-CA" dirty="0" smtClean="0"/>
                  <a:t> pour V1</a:t>
                </a:r>
                <a:endParaRPr lang="fr-FR" dirty="0"/>
              </a:p>
            </p:txBody>
          </p:sp>
        </p:grpSp>
        <p:sp>
          <p:nvSpPr>
            <p:cNvPr id="72" name="Ellipse 71"/>
            <p:cNvSpPr/>
            <p:nvPr/>
          </p:nvSpPr>
          <p:spPr>
            <a:xfrm>
              <a:off x="8172400" y="4763707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v1</a:t>
              </a:r>
              <a:endParaRPr lang="fr-FR" dirty="0"/>
            </a:p>
          </p:txBody>
        </p:sp>
        <p:cxnSp>
          <p:nvCxnSpPr>
            <p:cNvPr id="73" name="Connecteur droit 72"/>
            <p:cNvCxnSpPr>
              <a:endCxn id="72" idx="0"/>
            </p:cNvCxnSpPr>
            <p:nvPr/>
          </p:nvCxnSpPr>
          <p:spPr>
            <a:xfrm>
              <a:off x="8071407" y="3993858"/>
              <a:ext cx="389025" cy="76984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V="1">
              <a:off x="7415932" y="5089355"/>
              <a:ext cx="756468" cy="7053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007604" y="1794185"/>
            <a:ext cx="7629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Pour </a:t>
            </a:r>
            <a:r>
              <a:rPr lang="en-CA" dirty="0" err="1">
                <a:latin typeface="Corbel" panose="020B0503020204020204" pitchFamily="34" charset="0"/>
              </a:rPr>
              <a:t>chaque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smtClean="0">
                <a:latin typeface="Corbel" panose="020B0503020204020204" pitchFamily="34" charset="0"/>
              </a:rPr>
              <a:t>version, les </a:t>
            </a:r>
            <a:r>
              <a:rPr lang="en-CA" dirty="0">
                <a:latin typeface="Corbel" panose="020B0503020204020204" pitchFamily="34" charset="0"/>
              </a:rPr>
              <a:t>liens du </a:t>
            </a:r>
            <a:r>
              <a:rPr lang="en-CA" dirty="0" err="1">
                <a:latin typeface="Corbel" panose="020B0503020204020204" pitchFamily="34" charset="0"/>
              </a:rPr>
              <a:t>graphe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sont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confirmés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si</a:t>
            </a:r>
            <a:r>
              <a:rPr lang="en-CA" dirty="0" smtClean="0">
                <a:latin typeface="Corbel" panose="020B0503020204020204" pitchFamily="34" charset="0"/>
              </a:rPr>
              <a:t> les </a:t>
            </a:r>
            <a:r>
              <a:rPr lang="en-CA" dirty="0" err="1" smtClean="0">
                <a:latin typeface="Corbel" panose="020B0503020204020204" pitchFamily="34" charset="0"/>
              </a:rPr>
              <a:t>noeuds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en</a:t>
            </a:r>
            <a:r>
              <a:rPr lang="en-CA" dirty="0" smtClean="0">
                <a:latin typeface="Corbel" panose="020B0503020204020204" pitchFamily="34" charset="0"/>
              </a:rPr>
              <a:t> contacts </a:t>
            </a:r>
            <a:r>
              <a:rPr lang="en-CA" dirty="0" err="1" smtClean="0">
                <a:latin typeface="Corbel" panose="020B0503020204020204" pitchFamily="34" charset="0"/>
              </a:rPr>
              <a:t>sont</a:t>
            </a:r>
            <a:r>
              <a:rPr lang="en-CA" dirty="0" smtClean="0">
                <a:latin typeface="Corbel" panose="020B0503020204020204" pitchFamily="34" charset="0"/>
              </a:rPr>
              <a:t> de </a:t>
            </a:r>
            <a:r>
              <a:rPr lang="en-CA" dirty="0" err="1" smtClean="0">
                <a:latin typeface="Corbel" panose="020B0503020204020204" pitchFamily="34" charset="0"/>
              </a:rPr>
              <a:t>même</a:t>
            </a:r>
            <a:r>
              <a:rPr lang="en-CA" dirty="0" smtClean="0">
                <a:latin typeface="Corbel" panose="020B0503020204020204" pitchFamily="34" charset="0"/>
              </a:rPr>
              <a:t> version :</a:t>
            </a:r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88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Simulation : Python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163960" y="1473895"/>
            <a:ext cx="672040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Il ne </a:t>
            </a:r>
            <a:r>
              <a:rPr lang="en-CA" dirty="0" err="1" smtClean="0">
                <a:latin typeface="Corbel" panose="020B0503020204020204" pitchFamily="34" charset="0"/>
              </a:rPr>
              <a:t>reste</a:t>
            </a:r>
            <a:r>
              <a:rPr lang="en-CA" dirty="0" smtClean="0">
                <a:latin typeface="Corbel" panose="020B0503020204020204" pitchFamily="34" charset="0"/>
              </a:rPr>
              <a:t> plus </a:t>
            </a:r>
            <a:r>
              <a:rPr lang="en-CA" dirty="0" err="1" smtClean="0">
                <a:latin typeface="Corbel" panose="020B0503020204020204" pitchFamily="34" charset="0"/>
              </a:rPr>
              <a:t>qu’à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parcourir</a:t>
            </a:r>
            <a:r>
              <a:rPr lang="en-CA" dirty="0" smtClean="0">
                <a:latin typeface="Corbel" panose="020B0503020204020204" pitchFamily="34" charset="0"/>
              </a:rPr>
              <a:t> le </a:t>
            </a:r>
            <a:r>
              <a:rPr lang="en-CA" dirty="0" err="1" smtClean="0">
                <a:latin typeface="Corbel" panose="020B0503020204020204" pitchFamily="34" charset="0"/>
              </a:rPr>
              <a:t>graphe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en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partant</a:t>
            </a:r>
            <a:r>
              <a:rPr lang="en-CA" dirty="0" smtClean="0">
                <a:latin typeface="Corbel" panose="020B0503020204020204" pitchFamily="34" charset="0"/>
              </a:rPr>
              <a:t> du </a:t>
            </a:r>
            <a:r>
              <a:rPr lang="en-CA" dirty="0" err="1" smtClean="0">
                <a:latin typeface="Corbel" panose="020B0503020204020204" pitchFamily="34" charset="0"/>
              </a:rPr>
              <a:t>noeud</a:t>
            </a:r>
            <a:r>
              <a:rPr lang="en-CA" dirty="0" smtClean="0">
                <a:latin typeface="Corbel" panose="020B0503020204020204" pitchFamily="34" charset="0"/>
              </a:rPr>
              <a:t> initial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8814" y="2125618"/>
            <a:ext cx="7075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On </a:t>
            </a:r>
            <a:r>
              <a:rPr lang="en-CA" dirty="0" err="1" smtClean="0">
                <a:latin typeface="Corbel" panose="020B0503020204020204" pitchFamily="34" charset="0"/>
              </a:rPr>
              <a:t>effectue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Disjkstra</a:t>
            </a:r>
            <a:r>
              <a:rPr lang="en-CA" dirty="0" smtClean="0">
                <a:latin typeface="Corbel" panose="020B0503020204020204" pitchFamily="34" charset="0"/>
              </a:rPr>
              <a:t> pour </a:t>
            </a:r>
            <a:r>
              <a:rPr lang="en-CA" dirty="0" err="1" smtClean="0">
                <a:latin typeface="Corbel" panose="020B0503020204020204" pitchFamily="34" charset="0"/>
              </a:rPr>
              <a:t>chacun</a:t>
            </a:r>
            <a:r>
              <a:rPr lang="en-CA" dirty="0" smtClean="0">
                <a:latin typeface="Corbel" panose="020B0503020204020204" pitchFamily="34" charset="0"/>
              </a:rPr>
              <a:t> des </a:t>
            </a:r>
            <a:r>
              <a:rPr lang="en-CA" dirty="0" err="1" smtClean="0">
                <a:latin typeface="Corbel" panose="020B0503020204020204" pitchFamily="34" charset="0"/>
              </a:rPr>
              <a:t>autres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noeuds</a:t>
            </a:r>
            <a:r>
              <a:rPr lang="en-CA" dirty="0" smtClean="0">
                <a:latin typeface="Corbel" panose="020B0503020204020204" pitchFamily="34" charset="0"/>
              </a:rPr>
              <a:t> pour savoir </a:t>
            </a:r>
            <a:r>
              <a:rPr lang="en-CA" dirty="0" err="1" smtClean="0">
                <a:latin typeface="Corbel" panose="020B0503020204020204" pitchFamily="34" charset="0"/>
              </a:rPr>
              <a:t>si</a:t>
            </a:r>
            <a:r>
              <a:rPr lang="en-CA" dirty="0" smtClean="0">
                <a:latin typeface="Corbel" panose="020B0503020204020204" pitchFamily="34" charset="0"/>
              </a:rPr>
              <a:t> un lien </a:t>
            </a:r>
            <a:r>
              <a:rPr lang="en-CA" dirty="0" err="1" smtClean="0">
                <a:latin typeface="Corbel" panose="020B0503020204020204" pitchFamily="34" charset="0"/>
              </a:rPr>
              <a:t>existe</a:t>
            </a:r>
            <a:r>
              <a:rPr lang="en-CA" dirty="0" smtClean="0">
                <a:latin typeface="Corbel" panose="020B0503020204020204" pitchFamily="34" charset="0"/>
              </a:rPr>
              <a:t> (et </a:t>
            </a:r>
            <a:r>
              <a:rPr lang="en-CA" dirty="0" err="1" smtClean="0">
                <a:latin typeface="Corbel" panose="020B0503020204020204" pitchFamily="34" charset="0"/>
              </a:rPr>
              <a:t>donc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s’ils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sont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infectés</a:t>
            </a:r>
            <a:r>
              <a:rPr lang="en-CA" dirty="0" smtClean="0">
                <a:latin typeface="Corbel" panose="020B0503020204020204" pitchFamily="34" charset="0"/>
              </a:rPr>
              <a:t>)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3688" y="3199183"/>
            <a:ext cx="703852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</a:t>
            </a:r>
            <a:r>
              <a:rPr lang="en-CA" dirty="0" err="1">
                <a:latin typeface="Corbel" panose="020B0503020204020204" pitchFamily="34" charset="0"/>
              </a:rPr>
              <a:t>effectue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cela</a:t>
            </a:r>
            <a:r>
              <a:rPr lang="en-CA" dirty="0">
                <a:latin typeface="Corbel" panose="020B0503020204020204" pitchFamily="34" charset="0"/>
              </a:rPr>
              <a:t> pour </a:t>
            </a:r>
            <a:r>
              <a:rPr lang="en-CA" dirty="0" err="1">
                <a:latin typeface="Corbel" panose="020B0503020204020204" pitchFamily="34" charset="0"/>
              </a:rPr>
              <a:t>chacune</a:t>
            </a:r>
            <a:r>
              <a:rPr lang="en-CA" dirty="0">
                <a:latin typeface="Corbel" panose="020B0503020204020204" pitchFamily="34" charset="0"/>
              </a:rPr>
              <a:t> des </a:t>
            </a:r>
            <a:r>
              <a:rPr lang="en-CA" dirty="0" smtClean="0">
                <a:latin typeface="Corbel" panose="020B0503020204020204" pitchFamily="34" charset="0"/>
              </a:rPr>
              <a:t>versions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6082" y="3898571"/>
            <a:ext cx="7366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fait </a:t>
            </a:r>
            <a:r>
              <a:rPr lang="en-CA" dirty="0" err="1">
                <a:latin typeface="Corbel" panose="020B0503020204020204" pitchFamily="34" charset="0"/>
              </a:rPr>
              <a:t>une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moyenne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pondérée</a:t>
            </a:r>
            <a:r>
              <a:rPr lang="en-CA" dirty="0">
                <a:latin typeface="Corbel" panose="020B0503020204020204" pitchFamily="34" charset="0"/>
              </a:rPr>
              <a:t> des </a:t>
            </a:r>
            <a:r>
              <a:rPr lang="en-CA" dirty="0" err="1">
                <a:latin typeface="Corbel" panose="020B0503020204020204" pitchFamily="34" charset="0"/>
              </a:rPr>
              <a:t>résultats</a:t>
            </a:r>
            <a:r>
              <a:rPr lang="en-CA" dirty="0">
                <a:latin typeface="Corbel" panose="020B0503020204020204" pitchFamily="34" charset="0"/>
              </a:rPr>
              <a:t> pour </a:t>
            </a:r>
            <a:r>
              <a:rPr lang="en-CA" dirty="0" err="1">
                <a:latin typeface="Corbel" panose="020B0503020204020204" pitchFamily="34" charset="0"/>
              </a:rPr>
              <a:t>connaître</a:t>
            </a:r>
            <a:r>
              <a:rPr lang="en-CA" dirty="0">
                <a:latin typeface="Corbel" panose="020B0503020204020204" pitchFamily="34" charset="0"/>
              </a:rPr>
              <a:t> le </a:t>
            </a:r>
            <a:r>
              <a:rPr lang="en-CA" dirty="0" err="1">
                <a:latin typeface="Corbel" panose="020B0503020204020204" pitchFamily="34" charset="0"/>
              </a:rPr>
              <a:t>nombre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moyen</a:t>
            </a:r>
            <a:r>
              <a:rPr lang="en-CA" dirty="0">
                <a:latin typeface="Corbel" panose="020B0503020204020204" pitchFamily="34" charset="0"/>
              </a:rPr>
              <a:t> de machines </a:t>
            </a:r>
            <a:r>
              <a:rPr lang="en-CA" dirty="0" err="1" smtClean="0">
                <a:latin typeface="Corbel" panose="020B0503020204020204" pitchFamily="34" charset="0"/>
              </a:rPr>
              <a:t>infectées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6826" y="4975968"/>
            <a:ext cx="7635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</a:t>
            </a:r>
            <a:r>
              <a:rPr lang="en-CA" dirty="0" err="1">
                <a:latin typeface="Corbel" panose="020B0503020204020204" pitchFamily="34" charset="0"/>
              </a:rPr>
              <a:t>effectue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cela</a:t>
            </a:r>
            <a:r>
              <a:rPr lang="en-CA" dirty="0">
                <a:latin typeface="Corbel" panose="020B0503020204020204" pitchFamily="34" charset="0"/>
              </a:rPr>
              <a:t> 100 </a:t>
            </a:r>
            <a:r>
              <a:rPr lang="en-CA" dirty="0" err="1">
                <a:latin typeface="Corbel" panose="020B0503020204020204" pitchFamily="34" charset="0"/>
              </a:rPr>
              <a:t>fois</a:t>
            </a:r>
            <a:r>
              <a:rPr lang="en-CA" dirty="0">
                <a:latin typeface="Corbel" panose="020B0503020204020204" pitchFamily="34" charset="0"/>
              </a:rPr>
              <a:t> pour </a:t>
            </a:r>
            <a:r>
              <a:rPr lang="en-CA" dirty="0" err="1">
                <a:latin typeface="Corbel" panose="020B0503020204020204" pitchFamily="34" charset="0"/>
              </a:rPr>
              <a:t>chaque</a:t>
            </a:r>
            <a:r>
              <a:rPr lang="en-CA" dirty="0">
                <a:latin typeface="Corbel" panose="020B0503020204020204" pitchFamily="34" charset="0"/>
              </a:rPr>
              <a:t> distribution des proportions et </a:t>
            </a:r>
            <a:r>
              <a:rPr lang="en-CA" dirty="0" err="1">
                <a:latin typeface="Corbel" panose="020B0503020204020204" pitchFamily="34" charset="0"/>
              </a:rPr>
              <a:t>l’on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effectue</a:t>
            </a:r>
            <a:r>
              <a:rPr lang="en-CA" dirty="0">
                <a:latin typeface="Corbel" panose="020B0503020204020204" pitchFamily="34" charset="0"/>
              </a:rPr>
              <a:t> la </a:t>
            </a:r>
            <a:r>
              <a:rPr lang="en-CA" dirty="0" err="1">
                <a:latin typeface="Corbel" panose="020B0503020204020204" pitchFamily="34" charset="0"/>
              </a:rPr>
              <a:t>moyenne</a:t>
            </a:r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70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1149594" y="3767591"/>
            <a:ext cx="3825926" cy="2299626"/>
            <a:chOff x="4829769" y="3644093"/>
            <a:chExt cx="3825926" cy="2299626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769" y="3644093"/>
              <a:ext cx="3825926" cy="2299626"/>
            </a:xfrm>
            <a:prstGeom prst="rect">
              <a:avLst/>
            </a:prstGeom>
          </p:spPr>
        </p:pic>
        <p:cxnSp>
          <p:nvCxnSpPr>
            <p:cNvPr id="17" name="Connecteur droit 16"/>
            <p:cNvCxnSpPr/>
            <p:nvPr/>
          </p:nvCxnSpPr>
          <p:spPr>
            <a:xfrm>
              <a:off x="5148064" y="4119584"/>
              <a:ext cx="2160240" cy="1541664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 – l fixé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63919" y="1416114"/>
                <a:ext cx="5768777" cy="123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CA" dirty="0" smtClean="0">
                    <a:latin typeface="Corbel" panose="020B0503020204020204" pitchFamily="34" charset="0"/>
                  </a:rPr>
                  <a:t>Dans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notre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modèle</a:t>
                </a:r>
                <a:r>
                  <a:rPr lang="en-CA" dirty="0" smtClean="0"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</m:sub>
                    </m:sSub>
                  </m:oMath>
                </a14:m>
                <a:r>
                  <a:rPr lang="fr-FR" dirty="0" smtClean="0">
                    <a:latin typeface="Corbel" panose="020B0503020204020204" pitchFamily="34" charset="0"/>
                  </a:rPr>
                  <a:t> linéaire en H :</a:t>
                </a:r>
                <a:br>
                  <a:rPr lang="fr-FR" dirty="0" smtClean="0">
                    <a:latin typeface="Corbel" panose="020B05030202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=−42,63∗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</m:oMath>
                  </m:oMathPara>
                </a14:m>
                <a:endParaRPr lang="en-CA" dirty="0" smtClean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19" y="1416114"/>
                <a:ext cx="5768777" cy="1237583"/>
              </a:xfrm>
              <a:prstGeom prst="rect">
                <a:avLst/>
              </a:prstGeom>
              <a:blipFill>
                <a:blip r:embed="rId5"/>
                <a:stretch>
                  <a:fillRect l="-845" t="-19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5076056" y="3769881"/>
            <a:ext cx="3816424" cy="2295046"/>
            <a:chOff x="284839" y="3629888"/>
            <a:chExt cx="3816424" cy="229504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39" y="3629888"/>
              <a:ext cx="3816424" cy="2295046"/>
            </a:xfrm>
            <a:prstGeom prst="rect">
              <a:avLst/>
            </a:prstGeom>
          </p:spPr>
        </p:pic>
        <p:cxnSp>
          <p:nvCxnSpPr>
            <p:cNvPr id="13" name="Connecteur droit 12"/>
            <p:cNvCxnSpPr/>
            <p:nvPr/>
          </p:nvCxnSpPr>
          <p:spPr>
            <a:xfrm>
              <a:off x="683568" y="4211793"/>
              <a:ext cx="2592288" cy="1345604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5044916" y="1175383"/>
            <a:ext cx="3816424" cy="2293915"/>
            <a:chOff x="284845" y="1125707"/>
            <a:chExt cx="3816424" cy="2293915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845" y="1125707"/>
              <a:ext cx="3816424" cy="2293915"/>
            </a:xfrm>
            <a:prstGeom prst="rect">
              <a:avLst/>
            </a:prstGeom>
          </p:spPr>
        </p:pic>
        <p:cxnSp>
          <p:nvCxnSpPr>
            <p:cNvPr id="24" name="Connecteur droit 23"/>
            <p:cNvCxnSpPr/>
            <p:nvPr/>
          </p:nvCxnSpPr>
          <p:spPr>
            <a:xfrm>
              <a:off x="683568" y="1910595"/>
              <a:ext cx="2952328" cy="12241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932040" y="1640663"/>
              <a:ext cx="2952328" cy="12241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524000" y="2748979"/>
            <a:ext cx="3451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i="1" dirty="0" err="1">
                <a:latin typeface="Corbel" panose="020B0503020204020204" pitchFamily="34" charset="0"/>
              </a:rPr>
              <a:t>Assez</a:t>
            </a:r>
            <a:r>
              <a:rPr lang="en-CA" i="1" dirty="0">
                <a:latin typeface="Corbel" panose="020B0503020204020204" pitchFamily="34" charset="0"/>
              </a:rPr>
              <a:t> </a:t>
            </a:r>
            <a:r>
              <a:rPr lang="en-CA" i="1" dirty="0" err="1">
                <a:latin typeface="Corbel" panose="020B0503020204020204" pitchFamily="34" charset="0"/>
              </a:rPr>
              <a:t>proche</a:t>
            </a:r>
            <a:r>
              <a:rPr lang="en-CA" i="1" dirty="0">
                <a:latin typeface="Corbel" panose="020B0503020204020204" pitchFamily="34" charset="0"/>
              </a:rPr>
              <a:t>, </a:t>
            </a:r>
            <a:r>
              <a:rPr lang="en-CA" i="1" dirty="0" err="1">
                <a:latin typeface="Corbel" panose="020B0503020204020204" pitchFamily="34" charset="0"/>
              </a:rPr>
              <a:t>mais</a:t>
            </a:r>
            <a:r>
              <a:rPr lang="en-CA" i="1" dirty="0">
                <a:latin typeface="Corbel" panose="020B0503020204020204" pitchFamily="34" charset="0"/>
              </a:rPr>
              <a:t> un second </a:t>
            </a:r>
            <a:r>
              <a:rPr lang="en-CA" i="1" dirty="0" err="1">
                <a:latin typeface="Corbel" panose="020B0503020204020204" pitchFamily="34" charset="0"/>
              </a:rPr>
              <a:t>degré</a:t>
            </a:r>
            <a:r>
              <a:rPr lang="en-CA" i="1" dirty="0">
                <a:latin typeface="Corbel" panose="020B0503020204020204" pitchFamily="34" charset="0"/>
              </a:rPr>
              <a:t> </a:t>
            </a:r>
            <a:r>
              <a:rPr lang="en-CA" i="1" dirty="0" err="1">
                <a:latin typeface="Corbel" panose="020B0503020204020204" pitchFamily="34" charset="0"/>
              </a:rPr>
              <a:t>est</a:t>
            </a:r>
            <a:r>
              <a:rPr lang="en-CA" i="1" dirty="0">
                <a:latin typeface="Corbel" panose="020B0503020204020204" pitchFamily="34" charset="0"/>
              </a:rPr>
              <a:t> </a:t>
            </a:r>
            <a:r>
              <a:rPr lang="en-CA" i="1" dirty="0" err="1">
                <a:latin typeface="Corbel" panose="020B0503020204020204" pitchFamily="34" charset="0"/>
              </a:rPr>
              <a:t>nécessaire</a:t>
            </a:r>
            <a:r>
              <a:rPr lang="en-CA" i="1" dirty="0">
                <a:latin typeface="Corbel" panose="020B0503020204020204" pitchFamily="34" charset="0"/>
              </a:rPr>
              <a:t> pour n plus grand.</a:t>
            </a:r>
          </a:p>
        </p:txBody>
      </p:sp>
    </p:spTree>
    <p:extLst>
      <p:ext uri="{BB962C8B-B14F-4D97-AF65-F5344CB8AC3E}">
        <p14:creationId xmlns:p14="http://schemas.microsoft.com/office/powerpoint/2010/main" val="72749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simulation– l fixé</a:t>
            </a:r>
          </a:p>
          <a:p>
            <a:pPr>
              <a:buNone/>
            </a:pP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2135733" y="2729284"/>
            <a:ext cx="667273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</a:t>
            </a:r>
            <a:r>
              <a:rPr lang="en-CA" dirty="0" err="1">
                <a:latin typeface="Corbel" panose="020B0503020204020204" pitchFamily="34" charset="0"/>
              </a:rPr>
              <a:t>obtient</a:t>
            </a:r>
            <a:r>
              <a:rPr lang="en-CA" dirty="0">
                <a:latin typeface="Corbel" panose="020B0503020204020204" pitchFamily="34" charset="0"/>
              </a:rPr>
              <a:t> tout de </a:t>
            </a:r>
            <a:r>
              <a:rPr lang="en-CA" dirty="0" err="1">
                <a:latin typeface="Corbel" panose="020B0503020204020204" pitchFamily="34" charset="0"/>
              </a:rPr>
              <a:t>même</a:t>
            </a:r>
            <a:r>
              <a:rPr lang="en-CA" dirty="0">
                <a:latin typeface="Corbel" panose="020B0503020204020204" pitchFamily="34" charset="0"/>
              </a:rPr>
              <a:t> un interval </a:t>
            </a:r>
            <a:r>
              <a:rPr lang="en-CA" dirty="0" err="1">
                <a:latin typeface="Corbel" panose="020B0503020204020204" pitchFamily="34" charset="0"/>
              </a:rPr>
              <a:t>d’erreur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d’environ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i="1" dirty="0">
                <a:latin typeface="Corbel" panose="020B0503020204020204" pitchFamily="34" charset="0"/>
              </a:rPr>
              <a:t>20</a:t>
            </a:r>
            <a:r>
              <a:rPr lang="en-CA" i="1" dirty="0" smtClean="0">
                <a:latin typeface="Corbel" panose="020B0503020204020204" pitchFamily="34" charset="0"/>
              </a:rPr>
              <a:t>%</a:t>
            </a:r>
            <a:endParaRPr lang="fr-FR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1434379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rgbClr val="FF0000"/>
                </a:solidFill>
              </a:rPr>
              <a:t>Il y a </a:t>
            </a:r>
            <a:r>
              <a:rPr lang="en-CA" sz="3200" b="1" dirty="0" err="1" smtClean="0">
                <a:solidFill>
                  <a:srgbClr val="FF0000"/>
                </a:solidFill>
              </a:rPr>
              <a:t>bien</a:t>
            </a:r>
            <a:r>
              <a:rPr lang="en-CA" sz="3200" b="1" dirty="0" smtClean="0">
                <a:solidFill>
                  <a:srgbClr val="FF0000"/>
                </a:solidFill>
              </a:rPr>
              <a:t> </a:t>
            </a:r>
            <a:r>
              <a:rPr lang="en-CA" sz="3200" b="1" dirty="0" err="1" smtClean="0">
                <a:solidFill>
                  <a:srgbClr val="FF0000"/>
                </a:solidFill>
              </a:rPr>
              <a:t>une</a:t>
            </a:r>
            <a:r>
              <a:rPr lang="en-CA" sz="3200" b="1" dirty="0" smtClean="0">
                <a:solidFill>
                  <a:srgbClr val="FF0000"/>
                </a:solidFill>
              </a:rPr>
              <a:t> relation entre </a:t>
            </a:r>
            <a:r>
              <a:rPr lang="en-CA" sz="3200" b="1" dirty="0" err="1" smtClean="0">
                <a:solidFill>
                  <a:srgbClr val="FF0000"/>
                </a:solidFill>
              </a:rPr>
              <a:t>nombre</a:t>
            </a:r>
            <a:r>
              <a:rPr lang="en-CA" sz="3200" b="1" dirty="0" smtClean="0">
                <a:solidFill>
                  <a:srgbClr val="FF0000"/>
                </a:solidFill>
              </a:rPr>
              <a:t> de machines </a:t>
            </a:r>
            <a:r>
              <a:rPr lang="en-CA" sz="3200" b="1" dirty="0" err="1" smtClean="0">
                <a:solidFill>
                  <a:srgbClr val="FF0000"/>
                </a:solidFill>
              </a:rPr>
              <a:t>infectées</a:t>
            </a:r>
            <a:r>
              <a:rPr lang="en-CA" sz="3200" b="1" dirty="0" smtClean="0">
                <a:solidFill>
                  <a:srgbClr val="FF0000"/>
                </a:solidFill>
              </a:rPr>
              <a:t> et </a:t>
            </a:r>
            <a:r>
              <a:rPr lang="en-CA" sz="3200" b="1" dirty="0" err="1" smtClean="0">
                <a:solidFill>
                  <a:srgbClr val="FF0000"/>
                </a:solidFill>
              </a:rPr>
              <a:t>l’entropie</a:t>
            </a:r>
            <a:r>
              <a:rPr lang="en-CA" sz="3200" b="1" dirty="0" smtClean="0">
                <a:solidFill>
                  <a:srgbClr val="FF0000"/>
                </a:solidFill>
              </a:rPr>
              <a:t> !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58927" y="3340095"/>
            <a:ext cx="6995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Plus n </a:t>
            </a:r>
            <a:r>
              <a:rPr lang="en-CA" dirty="0" err="1">
                <a:latin typeface="Corbel" panose="020B0503020204020204" pitchFamily="34" charset="0"/>
              </a:rPr>
              <a:t>est</a:t>
            </a:r>
            <a:r>
              <a:rPr lang="en-CA" dirty="0">
                <a:latin typeface="Corbel" panose="020B0503020204020204" pitchFamily="34" charset="0"/>
              </a:rPr>
              <a:t> grand, plus la </a:t>
            </a:r>
            <a:r>
              <a:rPr lang="en-CA" dirty="0" err="1">
                <a:latin typeface="Corbel" panose="020B0503020204020204" pitchFamily="34" charset="0"/>
              </a:rPr>
              <a:t>décroissance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est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rapide</a:t>
            </a:r>
            <a:r>
              <a:rPr lang="en-CA" dirty="0">
                <a:latin typeface="Corbel" panose="020B0503020204020204" pitchFamily="34" charset="0"/>
              </a:rPr>
              <a:t> avec </a:t>
            </a:r>
            <a:r>
              <a:rPr lang="en-CA" dirty="0" err="1">
                <a:latin typeface="Corbel" panose="020B0503020204020204" pitchFamily="34" charset="0"/>
              </a:rPr>
              <a:t>l’augmentation</a:t>
            </a:r>
            <a:r>
              <a:rPr lang="en-CA" dirty="0">
                <a:latin typeface="Corbel" panose="020B0503020204020204" pitchFamily="34" charset="0"/>
              </a:rPr>
              <a:t> de </a:t>
            </a:r>
            <a:r>
              <a:rPr lang="en-CA" dirty="0" err="1" smtClean="0">
                <a:latin typeface="Corbel" panose="020B0503020204020204" pitchFamily="34" charset="0"/>
              </a:rPr>
              <a:t>l’entropie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9436" y="5041061"/>
            <a:ext cx="4572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latin typeface="Corbel" panose="020B0503020204020204" pitchFamily="34" charset="0"/>
              </a:rPr>
              <a:t>Linéaire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jusqu’à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smtClean="0">
                <a:latin typeface="Corbel" panose="020B0503020204020204" pitchFamily="34" charset="0"/>
              </a:rPr>
              <a:t>H=2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9626" y="5504120"/>
            <a:ext cx="293221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Au-</a:t>
            </a:r>
            <a:r>
              <a:rPr lang="en-CA" dirty="0" err="1">
                <a:latin typeface="Corbel" panose="020B0503020204020204" pitchFamily="34" charset="0"/>
              </a:rPr>
              <a:t>delà</a:t>
            </a:r>
            <a:r>
              <a:rPr lang="en-CA" dirty="0">
                <a:latin typeface="Corbel" panose="020B0503020204020204" pitchFamily="34" charset="0"/>
              </a:rPr>
              <a:t>, le gain se </a:t>
            </a:r>
            <a:r>
              <a:rPr lang="en-CA" dirty="0" err="1">
                <a:latin typeface="Corbel" panose="020B0503020204020204" pitchFamily="34" charset="0"/>
              </a:rPr>
              <a:t>réduit</a:t>
            </a:r>
            <a:r>
              <a:rPr lang="en-CA" dirty="0">
                <a:latin typeface="Corbel" panose="020B0503020204020204" pitchFamily="34" charset="0"/>
              </a:rPr>
              <a:t> 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0" y="4197055"/>
            <a:ext cx="6995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Le </a:t>
            </a:r>
            <a:r>
              <a:rPr lang="en-CA" dirty="0" err="1" smtClean="0">
                <a:latin typeface="Corbel" panose="020B0503020204020204" pitchFamily="34" charset="0"/>
              </a:rPr>
              <a:t>nombre</a:t>
            </a:r>
            <a:r>
              <a:rPr lang="en-CA" dirty="0" smtClean="0">
                <a:latin typeface="Corbel" panose="020B0503020204020204" pitchFamily="34" charset="0"/>
              </a:rPr>
              <a:t> de versions des </a:t>
            </a:r>
            <a:r>
              <a:rPr lang="en-CA" dirty="0" err="1" smtClean="0">
                <a:latin typeface="Corbel" panose="020B0503020204020204" pitchFamily="34" charset="0"/>
              </a:rPr>
              <a:t>logiciels</a:t>
            </a:r>
            <a:r>
              <a:rPr lang="en-CA" dirty="0" smtClean="0">
                <a:latin typeface="Corbel" panose="020B0503020204020204" pitchFamily="34" charset="0"/>
              </a:rPr>
              <a:t> à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influence </a:t>
            </a:r>
            <a:r>
              <a:rPr lang="en-CA" dirty="0" err="1" smtClean="0">
                <a:latin typeface="Corbel" panose="020B0503020204020204" pitchFamily="34" charset="0"/>
              </a:rPr>
              <a:t>importante</a:t>
            </a:r>
            <a:r>
              <a:rPr lang="en-CA" dirty="0" smtClean="0">
                <a:latin typeface="Corbel" panose="020B0503020204020204" pitchFamily="34" charset="0"/>
              </a:rPr>
              <a:t> sur le </a:t>
            </a:r>
            <a:r>
              <a:rPr lang="en-CA" dirty="0" err="1" smtClean="0">
                <a:latin typeface="Corbel" panose="020B0503020204020204" pitchFamily="34" charset="0"/>
              </a:rPr>
              <a:t>nombre</a:t>
            </a:r>
            <a:r>
              <a:rPr lang="en-CA" dirty="0" smtClean="0">
                <a:latin typeface="Corbel" panose="020B0503020204020204" pitchFamily="34" charset="0"/>
              </a:rPr>
              <a:t> de machines </a:t>
            </a:r>
            <a:r>
              <a:rPr lang="en-CA" dirty="0" err="1" smtClean="0">
                <a:latin typeface="Corbel" panose="020B0503020204020204" pitchFamily="34" charset="0"/>
              </a:rPr>
              <a:t>infectées</a:t>
            </a:r>
            <a:endParaRPr lang="en-CA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0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049972" y="1125905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83575" y="2708920"/>
            <a:ext cx="4525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Méthodologie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34336" y="3646185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087704" y="5230361"/>
            <a:ext cx="4578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Référence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33596" y="121670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75856" y="2790316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8599" y="371818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27784" y="529295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0" name="TextBox 7"/>
          <p:cNvSpPr txBox="1"/>
          <p:nvPr/>
        </p:nvSpPr>
        <p:spPr>
          <a:xfrm flipH="1">
            <a:off x="3404200" y="1844824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Revue de littérature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1" name="Oval 14"/>
          <p:cNvSpPr/>
          <p:nvPr/>
        </p:nvSpPr>
        <p:spPr>
          <a:xfrm>
            <a:off x="2987824" y="1935621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 flipH="1">
            <a:off x="3418312" y="4438273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3" name="Oval 16"/>
          <p:cNvSpPr/>
          <p:nvPr/>
        </p:nvSpPr>
        <p:spPr>
          <a:xfrm>
            <a:off x="3012575" y="451026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22449"/>
            <a:ext cx="1944216" cy="7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00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2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27" y="3796447"/>
            <a:ext cx="3698411" cy="22683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478" y="1243529"/>
            <a:ext cx="3612960" cy="2235470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 – n fixé 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1233321"/>
            <a:ext cx="3698411" cy="222298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3796448"/>
            <a:ext cx="3700236" cy="226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6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 – n fixé </a:t>
            </a:r>
          </a:p>
          <a:p>
            <a:pPr>
              <a:buNone/>
            </a:pP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769935" y="2642199"/>
            <a:ext cx="583264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Décroissance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très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rapide</a:t>
            </a:r>
            <a:r>
              <a:rPr lang="en-CA" dirty="0" smtClean="0">
                <a:latin typeface="Corbel" panose="020B0503020204020204" pitchFamily="34" charset="0"/>
              </a:rPr>
              <a:t> avec </a:t>
            </a:r>
            <a:r>
              <a:rPr lang="en-CA" dirty="0" err="1" smtClean="0">
                <a:latin typeface="Corbel" panose="020B0503020204020204" pitchFamily="34" charset="0"/>
              </a:rPr>
              <a:t>l’entropie</a:t>
            </a:r>
            <a:endParaRPr lang="en-CA" dirty="0" smtClean="0">
              <a:latin typeface="Corbel" panose="020B0503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1589104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Pour </a:t>
            </a:r>
            <a:r>
              <a:rPr lang="en-CA" i="1" dirty="0">
                <a:latin typeface="Corbel" panose="020B0503020204020204" pitchFamily="34" charset="0"/>
              </a:rPr>
              <a:t>l </a:t>
            </a:r>
            <a:r>
              <a:rPr lang="en-CA" dirty="0">
                <a:latin typeface="Corbel" panose="020B0503020204020204" pitchFamily="34" charset="0"/>
              </a:rPr>
              <a:t>petit, </a:t>
            </a:r>
            <a:r>
              <a:rPr lang="en-CA" dirty="0" err="1">
                <a:latin typeface="Corbel" panose="020B0503020204020204" pitchFamily="34" charset="0"/>
              </a:rPr>
              <a:t>même</a:t>
            </a:r>
            <a:r>
              <a:rPr lang="en-CA" dirty="0">
                <a:latin typeface="Corbel" panose="020B0503020204020204" pitchFamily="34" charset="0"/>
              </a:rPr>
              <a:t> avec </a:t>
            </a:r>
            <a:r>
              <a:rPr lang="en-CA" dirty="0" err="1">
                <a:latin typeface="Corbel" panose="020B0503020204020204" pitchFamily="34" charset="0"/>
              </a:rPr>
              <a:t>une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entropie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faible</a:t>
            </a:r>
            <a:r>
              <a:rPr lang="en-CA" dirty="0">
                <a:latin typeface="Corbel" panose="020B0503020204020204" pitchFamily="34" charset="0"/>
              </a:rPr>
              <a:t> tout le </a:t>
            </a:r>
            <a:r>
              <a:rPr lang="en-CA" dirty="0" err="1">
                <a:latin typeface="Corbel" panose="020B0503020204020204" pitchFamily="34" charset="0"/>
              </a:rPr>
              <a:t>système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n’est</a:t>
            </a:r>
            <a:r>
              <a:rPr lang="en-CA" dirty="0">
                <a:latin typeface="Corbel" panose="020B0503020204020204" pitchFamily="34" charset="0"/>
              </a:rPr>
              <a:t> pas </a:t>
            </a:r>
            <a:r>
              <a:rPr lang="en-CA" dirty="0" err="1">
                <a:latin typeface="Corbel" panose="020B0503020204020204" pitchFamily="34" charset="0"/>
              </a:rPr>
              <a:t>affecté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8412" y="3657253"/>
            <a:ext cx="37524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Pour </a:t>
            </a:r>
            <a:r>
              <a:rPr lang="en-CA" i="1" dirty="0">
                <a:latin typeface="Corbel" panose="020B0503020204020204" pitchFamily="34" charset="0"/>
              </a:rPr>
              <a:t>l</a:t>
            </a:r>
            <a:r>
              <a:rPr lang="en-CA" dirty="0">
                <a:latin typeface="Corbel" panose="020B0503020204020204" pitchFamily="34" charset="0"/>
              </a:rPr>
              <a:t> grand, le </a:t>
            </a:r>
            <a:r>
              <a:rPr lang="en-CA" dirty="0" err="1">
                <a:latin typeface="Corbel" panose="020B0503020204020204" pitchFamily="34" charset="0"/>
              </a:rPr>
              <a:t>résultat</a:t>
            </a:r>
            <a:r>
              <a:rPr lang="en-CA" dirty="0">
                <a:latin typeface="Corbel" panose="020B0503020204020204" pitchFamily="34" charset="0"/>
              </a:rPr>
              <a:t> se stabilise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90355" y="4590945"/>
            <a:ext cx="71899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i="1" dirty="0" smtClean="0">
                <a:latin typeface="Corbel" panose="020B0503020204020204" pitchFamily="34" charset="0"/>
              </a:rPr>
              <a:t>l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n’a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donc</a:t>
            </a:r>
            <a:r>
              <a:rPr lang="en-CA" dirty="0" smtClean="0">
                <a:latin typeface="Corbel" panose="020B0503020204020204" pitchFamily="34" charset="0"/>
              </a:rPr>
              <a:t> a priori </a:t>
            </a:r>
            <a:r>
              <a:rPr lang="en-CA" dirty="0" err="1" smtClean="0">
                <a:latin typeface="Corbel" panose="020B0503020204020204" pitchFamily="34" charset="0"/>
              </a:rPr>
              <a:t>qu’un</a:t>
            </a:r>
            <a:r>
              <a:rPr lang="en-CA" dirty="0" smtClean="0">
                <a:latin typeface="Corbel" panose="020B0503020204020204" pitchFamily="34" charset="0"/>
              </a:rPr>
              <a:t> impact </a:t>
            </a:r>
            <a:r>
              <a:rPr lang="en-CA" dirty="0" err="1" smtClean="0">
                <a:latin typeface="Corbel" panose="020B0503020204020204" pitchFamily="34" charset="0"/>
              </a:rPr>
              <a:t>relatif</a:t>
            </a:r>
            <a:r>
              <a:rPr lang="en-CA" dirty="0" smtClean="0">
                <a:latin typeface="Corbel" panose="020B0503020204020204" pitchFamily="34" charset="0"/>
              </a:rPr>
              <a:t> sur le </a:t>
            </a:r>
            <a:r>
              <a:rPr lang="en-CA" dirty="0" err="1" smtClean="0">
                <a:latin typeface="Corbel" panose="020B0503020204020204" pitchFamily="34" charset="0"/>
              </a:rPr>
              <a:t>nombre</a:t>
            </a:r>
            <a:r>
              <a:rPr lang="en-CA" dirty="0" smtClean="0">
                <a:latin typeface="Corbel" panose="020B0503020204020204" pitchFamily="34" charset="0"/>
              </a:rPr>
              <a:t> de machine </a:t>
            </a:r>
            <a:r>
              <a:rPr lang="en-CA" dirty="0" err="1" smtClean="0">
                <a:latin typeface="Corbel" panose="020B0503020204020204" pitchFamily="34" charset="0"/>
              </a:rPr>
              <a:t>infecté</a:t>
            </a:r>
            <a:endParaRPr lang="en-CA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63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Limitations et travail ultérieur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796914" y="1111383"/>
            <a:ext cx="604867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Malware </a:t>
            </a:r>
            <a:r>
              <a:rPr lang="en-CA" dirty="0" err="1" smtClean="0">
                <a:latin typeface="Corbel" panose="020B0503020204020204" pitchFamily="34" charset="0"/>
              </a:rPr>
              <a:t>ciblant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unique version d’un </a:t>
            </a:r>
            <a:r>
              <a:rPr lang="en-CA" dirty="0" err="1" smtClean="0">
                <a:latin typeface="Corbel" panose="020B0503020204020204" pitchFamily="34" charset="0"/>
              </a:rPr>
              <a:t>logiciel</a:t>
            </a:r>
            <a:endParaRPr lang="en-CA" dirty="0" smtClean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2005" y="1708650"/>
            <a:ext cx="64087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Simulation </a:t>
            </a:r>
            <a:r>
              <a:rPr lang="en-CA" dirty="0" err="1">
                <a:latin typeface="Corbel" panose="020B0503020204020204" pitchFamily="34" charset="0"/>
              </a:rPr>
              <a:t>réductrice</a:t>
            </a:r>
            <a:r>
              <a:rPr lang="en-CA" dirty="0">
                <a:latin typeface="Corbel" panose="020B0503020204020204" pitchFamily="34" charset="0"/>
              </a:rPr>
              <a:t> (beaucoup </a:t>
            </a:r>
            <a:r>
              <a:rPr lang="en-CA" dirty="0" err="1" smtClean="0">
                <a:latin typeface="Corbel" panose="020B0503020204020204" pitchFamily="34" charset="0"/>
              </a:rPr>
              <a:t>d’hypothèses</a:t>
            </a:r>
            <a:r>
              <a:rPr lang="en-CA" dirty="0" smtClean="0">
                <a:latin typeface="Corbel" panose="020B0503020204020204" pitchFamily="34" charset="0"/>
              </a:rPr>
              <a:t>)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5089138"/>
            <a:ext cx="7437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Besoin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>
                <a:latin typeface="Corbel" panose="020B0503020204020204" pitchFamily="34" charset="0"/>
              </a:rPr>
              <a:t>de </a:t>
            </a:r>
            <a:r>
              <a:rPr lang="en-CA" dirty="0" err="1">
                <a:latin typeface="Corbel" panose="020B0503020204020204" pitchFamily="34" charset="0"/>
              </a:rPr>
              <a:t>définir</a:t>
            </a:r>
            <a:r>
              <a:rPr lang="en-CA" dirty="0">
                <a:latin typeface="Corbel" panose="020B0503020204020204" pitchFamily="34" charset="0"/>
              </a:rPr>
              <a:t> les </a:t>
            </a:r>
            <a:r>
              <a:rPr lang="en-CA" dirty="0" err="1">
                <a:latin typeface="Corbel" panose="020B0503020204020204" pitchFamily="34" charset="0"/>
              </a:rPr>
              <a:t>paramètres</a:t>
            </a:r>
            <a:r>
              <a:rPr lang="en-CA" dirty="0">
                <a:latin typeface="Corbel" panose="020B0503020204020204" pitchFamily="34" charset="0"/>
              </a:rPr>
              <a:t> de </a:t>
            </a:r>
            <a:r>
              <a:rPr lang="en-CA" dirty="0" err="1">
                <a:latin typeface="Corbel" panose="020B0503020204020204" pitchFamily="34" charset="0"/>
              </a:rPr>
              <a:t>coût</a:t>
            </a:r>
            <a:r>
              <a:rPr lang="en-CA" dirty="0">
                <a:latin typeface="Corbel" panose="020B0503020204020204" pitchFamily="34" charset="0"/>
              </a:rPr>
              <a:t> pour </a:t>
            </a:r>
            <a:r>
              <a:rPr lang="en-CA" dirty="0" err="1">
                <a:latin typeface="Corbel" panose="020B0503020204020204" pitchFamily="34" charset="0"/>
              </a:rPr>
              <a:t>obtenir</a:t>
            </a:r>
            <a:r>
              <a:rPr lang="en-CA" dirty="0">
                <a:latin typeface="Corbel" panose="020B0503020204020204" pitchFamily="34" charset="0"/>
              </a:rPr>
              <a:t> un </a:t>
            </a:r>
            <a:r>
              <a:rPr lang="en-CA" dirty="0" err="1">
                <a:latin typeface="Corbel" panose="020B0503020204020204" pitchFamily="34" charset="0"/>
              </a:rPr>
              <a:t>résultat</a:t>
            </a:r>
            <a:r>
              <a:rPr lang="en-CA" dirty="0">
                <a:latin typeface="Corbel" panose="020B0503020204020204" pitchFamily="34" charset="0"/>
              </a:rPr>
              <a:t> applicable </a:t>
            </a:r>
            <a:r>
              <a:rPr lang="en-CA" dirty="0" err="1">
                <a:latin typeface="Corbel" panose="020B0503020204020204" pitchFamily="34" charset="0"/>
              </a:rPr>
              <a:t>en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pratique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4790" y="2310952"/>
            <a:ext cx="4572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Pas de </a:t>
            </a:r>
            <a:r>
              <a:rPr lang="en-CA" dirty="0" err="1">
                <a:latin typeface="Corbel" panose="020B0503020204020204" pitchFamily="34" charset="0"/>
              </a:rPr>
              <a:t>données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en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environnement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réel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52005" y="4544884"/>
            <a:ext cx="32047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latin typeface="Corbel" panose="020B0503020204020204" pitchFamily="34" charset="0"/>
              </a:rPr>
              <a:t>Définition</a:t>
            </a:r>
            <a:r>
              <a:rPr lang="en-CA" dirty="0">
                <a:latin typeface="Corbel" panose="020B0503020204020204" pitchFamily="34" charset="0"/>
              </a:rPr>
              <a:t> des </a:t>
            </a:r>
            <a:r>
              <a:rPr lang="en-CA" dirty="0" err="1">
                <a:latin typeface="Corbel" panose="020B0503020204020204" pitchFamily="34" charset="0"/>
              </a:rPr>
              <a:t>coûts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difficiles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35696" y="297525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Possibilité</a:t>
            </a:r>
            <a:r>
              <a:rPr lang="en-CA" dirty="0" smtClean="0">
                <a:latin typeface="Corbel" panose="020B0503020204020204" pitchFamily="34" charset="0"/>
              </a:rPr>
              <a:t> de </a:t>
            </a:r>
            <a:r>
              <a:rPr lang="en-CA" dirty="0" err="1" smtClean="0">
                <a:latin typeface="Corbel" panose="020B0503020204020204" pitchFamily="34" charset="0"/>
              </a:rPr>
              <a:t>prendre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en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compte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plutôt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vulnérabilité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qu’une</a:t>
            </a:r>
            <a:r>
              <a:rPr lang="en-CA" dirty="0" smtClean="0">
                <a:latin typeface="Corbel" panose="020B0503020204020204" pitchFamily="34" charset="0"/>
              </a:rPr>
              <a:t> version de </a:t>
            </a:r>
            <a:r>
              <a:rPr lang="en-CA" dirty="0" err="1" smtClean="0">
                <a:latin typeface="Corbel" panose="020B0503020204020204" pitchFamily="34" charset="0"/>
              </a:rPr>
              <a:t>logiciel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8440" y="3937575"/>
            <a:ext cx="727280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Prise </a:t>
            </a:r>
            <a:r>
              <a:rPr lang="en-CA" dirty="0" err="1" smtClean="0">
                <a:latin typeface="Corbel" panose="020B0503020204020204" pitchFamily="34" charset="0"/>
              </a:rPr>
              <a:t>en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compte</a:t>
            </a:r>
            <a:r>
              <a:rPr lang="en-CA" dirty="0" smtClean="0">
                <a:latin typeface="Corbel" panose="020B0503020204020204" pitchFamily="34" charset="0"/>
              </a:rPr>
              <a:t> de la </a:t>
            </a:r>
            <a:r>
              <a:rPr lang="en-CA" dirty="0" err="1" smtClean="0">
                <a:latin typeface="Corbel" panose="020B0503020204020204" pitchFamily="34" charset="0"/>
              </a:rPr>
              <a:t>difficulté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d’infection</a:t>
            </a:r>
            <a:endParaRPr lang="en-CA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82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907704" y="2205889"/>
            <a:ext cx="604867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Recherche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innovante</a:t>
            </a:r>
            <a:endParaRPr lang="en-CA" dirty="0" smtClean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7704" y="2976986"/>
            <a:ext cx="4572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latin typeface="Corbel" panose="020B0503020204020204" pitchFamily="34" charset="0"/>
              </a:rPr>
              <a:t>Résultats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attendus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mais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intéressants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1640" y="4949520"/>
            <a:ext cx="62464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Pas de </a:t>
            </a:r>
            <a:r>
              <a:rPr lang="en-CA" dirty="0" err="1">
                <a:latin typeface="Corbel" panose="020B0503020204020204" pitchFamily="34" charset="0"/>
              </a:rPr>
              <a:t>grande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percée</a:t>
            </a:r>
            <a:r>
              <a:rPr lang="en-CA" dirty="0">
                <a:latin typeface="Corbel" panose="020B0503020204020204" pitchFamily="34" charset="0"/>
              </a:rPr>
              <a:t>, </a:t>
            </a:r>
            <a:r>
              <a:rPr lang="en-CA" dirty="0" err="1">
                <a:latin typeface="Corbel" panose="020B0503020204020204" pitchFamily="34" charset="0"/>
              </a:rPr>
              <a:t>mais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modèle</a:t>
            </a:r>
            <a:r>
              <a:rPr lang="en-CA" dirty="0">
                <a:latin typeface="Corbel" panose="020B0503020204020204" pitchFamily="34" charset="0"/>
              </a:rPr>
              <a:t> à </a:t>
            </a:r>
            <a:r>
              <a:rPr lang="en-CA" dirty="0" err="1" smtClean="0">
                <a:latin typeface="Corbel" panose="020B0503020204020204" pitchFamily="34" charset="0"/>
              </a:rPr>
              <a:t>approfondir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13166" y="3750752"/>
            <a:ext cx="6773633" cy="942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De </a:t>
            </a:r>
            <a:r>
              <a:rPr lang="en-CA" dirty="0" err="1" smtClean="0">
                <a:latin typeface="Corbel" panose="020B0503020204020204" pitchFamily="34" charset="0"/>
              </a:rPr>
              <a:t>nombreuses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études</a:t>
            </a:r>
            <a:r>
              <a:rPr lang="en-CA" dirty="0" smtClean="0">
                <a:latin typeface="Corbel" panose="020B0503020204020204" pitchFamily="34" charset="0"/>
              </a:rPr>
              <a:t> sur le </a:t>
            </a:r>
            <a:r>
              <a:rPr lang="en-CA" dirty="0" err="1" smtClean="0">
                <a:latin typeface="Corbel" panose="020B0503020204020204" pitchFamily="34" charset="0"/>
              </a:rPr>
              <a:t>sujet</a:t>
            </a:r>
            <a:r>
              <a:rPr lang="en-CA" dirty="0" smtClean="0">
                <a:latin typeface="Corbel" panose="020B0503020204020204" pitchFamily="34" charset="0"/>
              </a:rPr>
              <a:t> de la </a:t>
            </a:r>
            <a:r>
              <a:rPr lang="en-CA" dirty="0" err="1" smtClean="0">
                <a:latin typeface="Corbel" panose="020B0503020204020204" pitchFamily="34" charset="0"/>
              </a:rPr>
              <a:t>diversité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comme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mesure</a:t>
            </a:r>
            <a:r>
              <a:rPr lang="en-CA" dirty="0" smtClean="0">
                <a:latin typeface="Corbel" panose="020B0503020204020204" pitchFamily="34" charset="0"/>
              </a:rPr>
              <a:t> de </a:t>
            </a:r>
            <a:r>
              <a:rPr lang="en-CA" dirty="0" err="1" smtClean="0">
                <a:latin typeface="Corbel" panose="020B0503020204020204" pitchFamily="34" charset="0"/>
              </a:rPr>
              <a:t>securité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331640" y="1443108"/>
            <a:ext cx="7812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La </a:t>
            </a:r>
            <a:r>
              <a:rPr lang="en-CA" dirty="0" err="1" smtClean="0">
                <a:latin typeface="Corbel" panose="020B0503020204020204" pitchFamily="34" charset="0"/>
              </a:rPr>
              <a:t>diversité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logicielle</a:t>
            </a:r>
            <a:r>
              <a:rPr lang="en-CA" dirty="0" smtClean="0">
                <a:latin typeface="Corbel" panose="020B0503020204020204" pitchFamily="34" charset="0"/>
              </a:rPr>
              <a:t> à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influence non </a:t>
            </a:r>
            <a:r>
              <a:rPr lang="en-CA" dirty="0" err="1" smtClean="0">
                <a:latin typeface="Corbel" panose="020B0503020204020204" pitchFamily="34" charset="0"/>
              </a:rPr>
              <a:t>négligeable</a:t>
            </a:r>
            <a:r>
              <a:rPr lang="en-CA" dirty="0" smtClean="0">
                <a:latin typeface="Corbel" panose="020B0503020204020204" pitchFamily="34" charset="0"/>
              </a:rPr>
              <a:t> sur le </a:t>
            </a:r>
            <a:r>
              <a:rPr lang="en-CA" dirty="0" err="1" smtClean="0">
                <a:latin typeface="Corbel" panose="020B0503020204020204" pitchFamily="34" charset="0"/>
              </a:rPr>
              <a:t>risque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d’infection</a:t>
            </a:r>
            <a:endParaRPr lang="en-CA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81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617079" y="2767280"/>
            <a:ext cx="5699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 smtClean="0"/>
              <a:t>Questions ?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338700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69106"/>
            <a:ext cx="4381500" cy="3648075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05000"/>
            <a:ext cx="2057400" cy="438150"/>
          </a:xfrm>
          <a:prstGeom prst="rect">
            <a:avLst/>
          </a:prstGeom>
        </p:spPr>
      </p:pic>
      <p:pic>
        <p:nvPicPr>
          <p:cNvPr id="1026" name="Picture 2" descr="Mac 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61" y="2790612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x the pengu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461" y="4221088"/>
            <a:ext cx="14287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74100"/>
            <a:ext cx="6286500" cy="3333750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850681"/>
            <a:ext cx="2667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82325"/>
            <a:ext cx="9144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 de App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22" y="4408029"/>
            <a:ext cx="104775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40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10089"/>
            <a:ext cx="7563637" cy="21373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7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2037184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78624"/>
              </p:ext>
            </p:extLst>
          </p:nvPr>
        </p:nvGraphicFramePr>
        <p:xfrm>
          <a:off x="1018020" y="1033737"/>
          <a:ext cx="7237312" cy="4979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956">
                  <a:extLst>
                    <a:ext uri="{9D8B030D-6E8A-4147-A177-3AD203B41FA5}">
                      <a16:colId xmlns:a16="http://schemas.microsoft.com/office/drawing/2014/main" xmlns="" val="3719899675"/>
                    </a:ext>
                  </a:extLst>
                </a:gridCol>
                <a:gridCol w="1524175">
                  <a:extLst>
                    <a:ext uri="{9D8B030D-6E8A-4147-A177-3AD203B41FA5}">
                      <a16:colId xmlns:a16="http://schemas.microsoft.com/office/drawing/2014/main" xmlns="" val="2848213102"/>
                    </a:ext>
                  </a:extLst>
                </a:gridCol>
                <a:gridCol w="1374257">
                  <a:extLst>
                    <a:ext uri="{9D8B030D-6E8A-4147-A177-3AD203B41FA5}">
                      <a16:colId xmlns:a16="http://schemas.microsoft.com/office/drawing/2014/main" xmlns="" val="255003472"/>
                    </a:ext>
                  </a:extLst>
                </a:gridCol>
                <a:gridCol w="1447462">
                  <a:extLst>
                    <a:ext uri="{9D8B030D-6E8A-4147-A177-3AD203B41FA5}">
                      <a16:colId xmlns:a16="http://schemas.microsoft.com/office/drawing/2014/main" xmlns="" val="539765228"/>
                    </a:ext>
                  </a:extLst>
                </a:gridCol>
                <a:gridCol w="1447462">
                  <a:extLst>
                    <a:ext uri="{9D8B030D-6E8A-4147-A177-3AD203B41FA5}">
                      <a16:colId xmlns:a16="http://schemas.microsoft.com/office/drawing/2014/main" xmlns="" val="1784356840"/>
                    </a:ext>
                  </a:extLst>
                </a:gridCol>
              </a:tblGrid>
              <a:tr h="681241">
                <a:tc>
                  <a:txBody>
                    <a:bodyPr/>
                    <a:lstStyle/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Application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Nombre</a:t>
                      </a:r>
                      <a:r>
                        <a:rPr lang="fr-FR" sz="1200" baseline="0" dirty="0" smtClean="0"/>
                        <a:t> total de vulnérabilités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Nombre de vulnérabilités</a:t>
                      </a:r>
                      <a:r>
                        <a:rPr lang="fr-FR" sz="1200" baseline="0" dirty="0" smtClean="0"/>
                        <a:t> majeures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Nombre de vulnérabilités de catégorie moyenne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Nombre de vulnérabilités</a:t>
                      </a:r>
                      <a:r>
                        <a:rPr lang="fr-FR" sz="1200" baseline="0" dirty="0" smtClean="0"/>
                        <a:t> de catégorie faible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7408407"/>
                  </a:ext>
                </a:extLst>
              </a:tr>
              <a:tr h="35156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Microsoft Internet</a:t>
                      </a:r>
                      <a:r>
                        <a:rPr lang="fr-FR" sz="1200" baseline="0" dirty="0" smtClean="0"/>
                        <a:t> Explorer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242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240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22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500625"/>
                  </a:ext>
                </a:extLst>
              </a:tr>
              <a:tr h="26370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Google Chrome</a:t>
                      </a:r>
                      <a:r>
                        <a:rPr lang="fr-FR" sz="1200" baseline="0" dirty="0" smtClean="0"/>
                        <a:t>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124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86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38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1075497"/>
                  </a:ext>
                </a:extLst>
              </a:tr>
              <a:tr h="26370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Mozilla Firefox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117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57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57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0064055"/>
                  </a:ext>
                </a:extLst>
              </a:tr>
              <a:tr h="3735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Adobe Flash</a:t>
                      </a:r>
                      <a:r>
                        <a:rPr lang="fr-FR" sz="1200" baseline="0" dirty="0" smtClean="0"/>
                        <a:t> Player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76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65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11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5036406"/>
                  </a:ext>
                </a:extLst>
              </a:tr>
              <a:tr h="26370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Oracle Java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104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50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46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8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79622"/>
                  </a:ext>
                </a:extLst>
              </a:tr>
              <a:tr h="3735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Mozilla Thunderbird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66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36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29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1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9669222"/>
                  </a:ext>
                </a:extLst>
              </a:tr>
              <a:tr h="3735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Mozilla</a:t>
                      </a:r>
                      <a:r>
                        <a:rPr lang="fr-FR" sz="1200" baseline="0" dirty="0" smtClean="0"/>
                        <a:t> Firefox ESR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61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35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25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1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7633153"/>
                  </a:ext>
                </a:extLst>
              </a:tr>
              <a:tr h="26370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Adobe Air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45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38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7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8737482"/>
                  </a:ext>
                </a:extLst>
              </a:tr>
              <a:tr h="26370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Apple TV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86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29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49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8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8794429"/>
                  </a:ext>
                </a:extLst>
              </a:tr>
              <a:tr h="26370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Adobe</a:t>
                      </a:r>
                      <a:r>
                        <a:rPr lang="fr-FR" sz="1200" baseline="0" dirty="0" smtClean="0"/>
                        <a:t> Reader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44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37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7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9027088"/>
                  </a:ext>
                </a:extLst>
              </a:tr>
              <a:tr h="26370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Adobe Acrobat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43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35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8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5100174"/>
                  </a:ext>
                </a:extLst>
              </a:tr>
              <a:tr h="3735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Mozilla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SeaMonkey</a:t>
                      </a:r>
                      <a:r>
                        <a:rPr lang="fr-FR" sz="1200" baseline="0" dirty="0" smtClean="0"/>
                        <a:t>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63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28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34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1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355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856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Revue de littérature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1533574" y="1446946"/>
            <a:ext cx="735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Homogénéité des logiciels peut entraîner une plus grande vulnérabilité</a:t>
            </a:r>
            <a:endParaRPr lang="fr-FR" dirty="0">
              <a:latin typeface="Corbel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 flipH="1">
            <a:off x="1755439" y="2600913"/>
            <a:ext cx="73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Utilisation préférentielle des logiciels les plus répandus</a:t>
            </a:r>
            <a:endParaRPr lang="fr-FR" dirty="0">
              <a:latin typeface="Corbel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 flipH="1">
            <a:off x="1755439" y="3701278"/>
            <a:ext cx="73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Apport de la diversité logicielle pour la robustesse d’un réseau</a:t>
            </a:r>
            <a:endParaRPr lang="fr-FR" dirty="0">
              <a:latin typeface="Corbel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 flipH="1">
            <a:off x="1533574" y="4794381"/>
            <a:ext cx="73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Différents formes de diversité </a:t>
            </a:r>
            <a:endParaRPr lang="fr-FR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49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Revue de littérature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1572884" y="1888408"/>
            <a:ext cx="735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Quel est l’influence de la diversité logicielle sur la probabilité d’infection ?</a:t>
            </a:r>
            <a:endParaRPr lang="fr-FR" dirty="0">
              <a:latin typeface="Corbel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 flipH="1">
            <a:off x="1794749" y="3042375"/>
            <a:ext cx="735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Proposition d’un modèle l’impact de la diversité sur un système simplifié</a:t>
            </a:r>
            <a:endParaRPr lang="fr-FR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99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Double tétraèdre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2" name="Groupe 41"/>
          <p:cNvGrpSpPr/>
          <p:nvPr/>
        </p:nvGrpSpPr>
        <p:grpSpPr>
          <a:xfrm>
            <a:off x="3845617" y="1602759"/>
            <a:ext cx="1846996" cy="3791721"/>
            <a:chOff x="5631171" y="1268760"/>
            <a:chExt cx="2188912" cy="4201442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6732240" y="1268760"/>
              <a:ext cx="1080000" cy="2088232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5646221" y="1268992"/>
              <a:ext cx="1080000" cy="208800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5646221" y="3356992"/>
              <a:ext cx="1080000" cy="2088232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740083" y="3357224"/>
              <a:ext cx="1080000" cy="208800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H="1">
              <a:off x="6721117" y="1274255"/>
              <a:ext cx="7843" cy="4195947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5659301" y="3372228"/>
              <a:ext cx="1072939" cy="704514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6732240" y="3381970"/>
              <a:ext cx="1050694" cy="684076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>
              <a:off x="5631171" y="3372228"/>
              <a:ext cx="2166019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2710584" y="919928"/>
            <a:ext cx="4117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Attaquant</a:t>
            </a:r>
            <a:r>
              <a:rPr lang="en-CA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 :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1900993" y="5348549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Défenseur</a:t>
            </a:r>
            <a:r>
              <a:rPr lang="en-CA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: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2610901" y="4037972"/>
            <a:ext cx="3086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rgbClr val="92D050"/>
                </a:solidFill>
                <a:latin typeface="Corbel" panose="020B0503020204020204" pitchFamily="34" charset="0"/>
              </a:rPr>
              <a:t>Environnement</a:t>
            </a:r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CA" sz="2000" dirty="0" smtClean="0">
                <a:solidFill>
                  <a:srgbClr val="92D050"/>
                </a:solidFill>
                <a:latin typeface="Corbel" panose="020B0503020204020204" pitchFamily="34" charset="0"/>
              </a:rPr>
              <a:t>: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190993" y="307255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Attaquant</a:t>
            </a:r>
            <a:r>
              <a:rPr lang="en-CA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 :</a:t>
            </a:r>
          </a:p>
        </p:txBody>
      </p:sp>
      <p:sp>
        <p:nvSpPr>
          <p:cNvPr id="2" name="Rectangle 1"/>
          <p:cNvSpPr/>
          <p:nvPr/>
        </p:nvSpPr>
        <p:spPr>
          <a:xfrm>
            <a:off x="2624729" y="1214020"/>
            <a:ext cx="4287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000" i="1" dirty="0" err="1">
                <a:solidFill>
                  <a:srgbClr val="FF0000"/>
                </a:solidFill>
                <a:latin typeface="Corbel" panose="020B0503020204020204" pitchFamily="34" charset="0"/>
              </a:rPr>
              <a:t>Contaminer</a:t>
            </a:r>
            <a:r>
              <a:rPr lang="en-CA" sz="2000" i="1" dirty="0">
                <a:solidFill>
                  <a:srgbClr val="FF0000"/>
                </a:solidFill>
                <a:latin typeface="Corbel" panose="020B0503020204020204" pitchFamily="34" charset="0"/>
              </a:rPr>
              <a:t> le plus de machines possible</a:t>
            </a:r>
            <a:endParaRPr lang="fr-FR" sz="2000" i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3564" y="3423830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i="1" dirty="0">
                <a:solidFill>
                  <a:srgbClr val="FF0000"/>
                </a:solidFill>
                <a:latin typeface="Corbel" panose="020B0503020204020204" pitchFamily="34" charset="0"/>
              </a:rPr>
              <a:t>Dispose d’un malware </a:t>
            </a:r>
            <a:r>
              <a:rPr lang="en-CA" i="1" dirty="0" err="1">
                <a:solidFill>
                  <a:srgbClr val="FF0000"/>
                </a:solidFill>
                <a:latin typeface="Corbel" panose="020B0503020204020204" pitchFamily="34" charset="0"/>
              </a:rPr>
              <a:t>prédéterminé</a:t>
            </a:r>
            <a:endParaRPr lang="fr-FR" i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44052" y="3143667"/>
            <a:ext cx="4572000" cy="697015"/>
            <a:chOff x="465294" y="2983390"/>
            <a:chExt cx="4572000" cy="697015"/>
          </a:xfrm>
        </p:grpSpPr>
        <p:sp>
          <p:nvSpPr>
            <p:cNvPr id="49" name="ZoneTexte 48"/>
            <p:cNvSpPr txBox="1"/>
            <p:nvPr/>
          </p:nvSpPr>
          <p:spPr>
            <a:xfrm>
              <a:off x="1594039" y="2983390"/>
              <a:ext cx="2441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u="sng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rbel" panose="020B0503020204020204" pitchFamily="34" charset="0"/>
                </a:rPr>
                <a:t>Défenseur</a:t>
              </a:r>
              <a:r>
                <a:rPr lang="en-CA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rbel" panose="020B0503020204020204" pitchFamily="34" charset="0"/>
                </a:rPr>
                <a:t> :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65294" y="3311073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rbel" panose="020B0503020204020204" pitchFamily="34" charset="0"/>
                </a:rPr>
                <a:t>Pas de </a:t>
              </a:r>
              <a:r>
                <a:rPr lang="en-CA" i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rbel" panose="020B0503020204020204" pitchFamily="34" charset="0"/>
                </a:rPr>
                <a:t>défense</a:t>
              </a:r>
              <a:endParaRPr lang="en-CA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5093125" y="407354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 smtClean="0">
                <a:solidFill>
                  <a:srgbClr val="92D050"/>
                </a:solidFill>
                <a:latin typeface="Corbel" panose="020B0503020204020204" pitchFamily="34" charset="0"/>
              </a:rPr>
              <a:t>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 err="1" smtClean="0">
                <a:solidFill>
                  <a:srgbClr val="92D050"/>
                </a:solidFill>
                <a:latin typeface="Corbel" panose="020B0503020204020204" pitchFamily="34" charset="0"/>
              </a:rPr>
              <a:t>Topologie</a:t>
            </a:r>
            <a:r>
              <a:rPr lang="en-CA" i="1" dirty="0" smtClean="0">
                <a:solidFill>
                  <a:srgbClr val="92D050"/>
                </a:solidFill>
                <a:latin typeface="Corbel" panose="020B0503020204020204" pitchFamily="34" charset="0"/>
              </a:rPr>
              <a:t> </a:t>
            </a:r>
            <a:r>
              <a:rPr lang="en-CA" i="1" dirty="0" err="1" smtClean="0">
                <a:solidFill>
                  <a:srgbClr val="92D050"/>
                </a:solidFill>
                <a:latin typeface="Corbel" panose="020B0503020204020204" pitchFamily="34" charset="0"/>
              </a:rPr>
              <a:t>réseau</a:t>
            </a:r>
            <a:endParaRPr lang="en-CA" i="1" dirty="0" smtClean="0">
              <a:solidFill>
                <a:srgbClr val="92D05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i="1" dirty="0">
                <a:solidFill>
                  <a:srgbClr val="92D050"/>
                </a:solidFill>
                <a:latin typeface="Corbel" panose="020B0503020204020204" pitchFamily="34" charset="0"/>
              </a:rPr>
              <a:t>V</a:t>
            </a:r>
            <a:r>
              <a:rPr lang="en-CA" sz="2000" b="1" i="1" dirty="0" smtClean="0">
                <a:solidFill>
                  <a:srgbClr val="92D050"/>
                </a:solidFill>
                <a:latin typeface="Corbel" panose="020B0503020204020204" pitchFamily="34" charset="0"/>
              </a:rPr>
              <a:t>ersions des </a:t>
            </a:r>
            <a:r>
              <a:rPr lang="en-CA" sz="2000" b="1" i="1" dirty="0" err="1" smtClean="0">
                <a:solidFill>
                  <a:srgbClr val="92D050"/>
                </a:solidFill>
                <a:latin typeface="Corbel" panose="020B0503020204020204" pitchFamily="34" charset="0"/>
              </a:rPr>
              <a:t>logiciels</a:t>
            </a:r>
            <a:endParaRPr lang="en-CA" sz="2000" b="1" i="1" dirty="0" smtClean="0">
              <a:solidFill>
                <a:srgbClr val="92D050"/>
              </a:solidFill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9946" y="5647688"/>
            <a:ext cx="5691687" cy="66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Réduire</a:t>
            </a:r>
            <a:r>
              <a:rPr lang="en-CA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la propagation de </a:t>
            </a:r>
            <a:r>
              <a:rPr lang="en-CA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l’attaque</a:t>
            </a:r>
            <a:r>
              <a:rPr lang="en-CA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CA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dans</a:t>
            </a:r>
            <a:r>
              <a:rPr lang="en-CA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son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système</a:t>
            </a:r>
            <a:endParaRPr lang="en-CA" i="1" dirty="0" smtClean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Limiter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ses</a:t>
            </a:r>
            <a:r>
              <a:rPr lang="en-C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coûts</a:t>
            </a:r>
            <a:r>
              <a:rPr lang="en-C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de maintenance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informatique</a:t>
            </a:r>
            <a:endParaRPr lang="fr-FR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60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d26725c2-522a-4984-badb-51135c9f8cab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EA85305-AA79-4866-B2E0-899525C4A5B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Texte éclairé et pointeur animé</Template>
  <TotalTime>0</TotalTime>
  <Words>814</Words>
  <Application>Microsoft Office PowerPoint</Application>
  <PresentationFormat>Affichage à l'écran (4:3)</PresentationFormat>
  <Paragraphs>206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Adobe Caslon Pro</vt:lpstr>
      <vt:lpstr>Arial</vt:lpstr>
      <vt:lpstr>Calibri</vt:lpstr>
      <vt:lpstr>Cambria Math</vt:lpstr>
      <vt:lpstr>Corbel</vt:lpstr>
      <vt:lpstr>Animated_pointer_and_light-up_text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2016-04-09T21:01:08Z</dcterms:created>
  <dcterms:modified xsi:type="dcterms:W3CDTF">2016-04-13T15:50:17Z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  <property fmtid="{D5CDD505-2E9C-101B-9397-08002B2CF9AE}" pid="3" name="Tfs.IsStoryboard">
    <vt:bool>true</vt:bool>
  </property>
</Properties>
</file>