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787_23E25A6E.xml" ContentType="application/vnd.ms-powerpoint.comments+xml"/>
  <Override PartName="/ppt/notesSlides/notesSlide3.xml" ContentType="application/vnd.openxmlformats-officedocument.presentationml.notesSlide+xml"/>
  <Override PartName="/ppt/comments/modernComment_7FFFFE45_D377076.xml" ContentType="application/vnd.ms-powerpoint.comments+xml"/>
  <Override PartName="/ppt/notesSlides/notesSlide4.xml" ContentType="application/vnd.openxmlformats-officedocument.presentationml.notesSlide+xml"/>
  <Override PartName="/ppt/comments/modernComment_7FFFFE46_8DBAF6D8.xml" ContentType="application/vnd.ms-powerpoint.comments+xml"/>
  <Override PartName="/ppt/notesSlides/notesSlide5.xml" ContentType="application/vnd.openxmlformats-officedocument.presentationml.notesSlide+xml"/>
  <Override PartName="/ppt/comments/modernComment_7FFFFE42_B7FBF25.xml" ContentType="application/vnd.ms-powerpoint.comments+xml"/>
  <Override PartName="/ppt/notesSlides/notesSlide6.xml" ContentType="application/vnd.openxmlformats-officedocument.presentationml.notesSlide+xml"/>
  <Override PartName="/ppt/comments/modernComment_7FFFFE4B_BB6CAF33.xml" ContentType="application/vnd.ms-powerpoint.comments+xml"/>
  <Override PartName="/ppt/notesSlides/notesSlide7.xml" ContentType="application/vnd.openxmlformats-officedocument.presentationml.notesSlide+xml"/>
  <Override PartName="/ppt/comments/modernComment_7FFFFE43_A32BFCC6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7FFFFE4C_ED7B535D.xml" ContentType="application/vnd.ms-powerpoint.comment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313" r:id="rId5"/>
    <p:sldId id="257" r:id="rId6"/>
    <p:sldId id="2147483201" r:id="rId7"/>
    <p:sldId id="1927" r:id="rId8"/>
    <p:sldId id="2147483214" r:id="rId9"/>
    <p:sldId id="2147481859" r:id="rId10"/>
    <p:sldId id="2147483213" r:id="rId11"/>
    <p:sldId id="2147483205" r:id="rId12"/>
    <p:sldId id="2147483206" r:id="rId13"/>
    <p:sldId id="276" r:id="rId14"/>
    <p:sldId id="2147483202" r:id="rId15"/>
    <p:sldId id="2147483211" r:id="rId16"/>
    <p:sldId id="2147483203" r:id="rId17"/>
    <p:sldId id="2147483204" r:id="rId18"/>
    <p:sldId id="1916" r:id="rId19"/>
    <p:sldId id="2147483207" r:id="rId20"/>
    <p:sldId id="2147483212" r:id="rId21"/>
    <p:sldId id="2147483210" r:id="rId22"/>
    <p:sldId id="1910" r:id="rId23"/>
    <p:sldId id="1914" r:id="rId24"/>
    <p:sldId id="2147481860" r:id="rId25"/>
    <p:sldId id="2147481861" r:id="rId26"/>
    <p:sldId id="1922" r:id="rId27"/>
    <p:sldId id="1923" r:id="rId28"/>
    <p:sldId id="1924" r:id="rId29"/>
    <p:sldId id="1915" r:id="rId30"/>
    <p:sldId id="1925" r:id="rId31"/>
    <p:sldId id="1926" r:id="rId32"/>
    <p:sldId id="1917" r:id="rId33"/>
    <p:sldId id="1918" r:id="rId34"/>
    <p:sldId id="1920" r:id="rId35"/>
    <p:sldId id="1911" r:id="rId36"/>
    <p:sldId id="18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444800-6197-4E4E-A108-5CD403117515}">
          <p14:sldIdLst>
            <p14:sldId id="313"/>
            <p14:sldId id="257"/>
            <p14:sldId id="2147483201"/>
            <p14:sldId id="1927"/>
            <p14:sldId id="2147483214"/>
            <p14:sldId id="2147481859"/>
            <p14:sldId id="2147483213"/>
            <p14:sldId id="2147483205"/>
            <p14:sldId id="2147483206"/>
            <p14:sldId id="276"/>
            <p14:sldId id="2147483202"/>
            <p14:sldId id="2147483211"/>
            <p14:sldId id="2147483203"/>
            <p14:sldId id="2147483204"/>
            <p14:sldId id="1916"/>
            <p14:sldId id="2147483207"/>
            <p14:sldId id="2147483212"/>
            <p14:sldId id="2147483210"/>
          </p14:sldIdLst>
        </p14:section>
        <p14:section name="Garden" id="{2A980D7F-ED33-4007-B767-4E7305F460E1}">
          <p14:sldIdLst>
            <p14:sldId id="1910"/>
            <p14:sldId id="1914"/>
            <p14:sldId id="2147481860"/>
            <p14:sldId id="2147481861"/>
            <p14:sldId id="1922"/>
            <p14:sldId id="1923"/>
            <p14:sldId id="1924"/>
            <p14:sldId id="1915"/>
            <p14:sldId id="1925"/>
            <p14:sldId id="1926"/>
            <p14:sldId id="1917"/>
            <p14:sldId id="1918"/>
            <p14:sldId id="1920"/>
            <p14:sldId id="1911"/>
            <p14:sldId id="18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65E503-A6A6-A797-993F-76DC9B757B14}" name="Ibarreche Gutierrez, Yoselin" initials="IGY" userId="S::yibarrechegutierr@deloitte.com::b0397b3e-1499-404a-8027-4df580d1133a" providerId="AD"/>
  <p188:author id="{2C58215B-EF0A-4855-98B2-7999F2BF2A73}" name="Villa Zaragoza, Ileana Margarita" initials="VZIM" userId="S::ivillazaragoza@deloitte.com::83ae67cf-6c50-4af6-98c8-821cb686c87c" providerId="AD"/>
  <p188:author id="{42BBCA6C-4D81-D7BE-5DCC-A47D494828E2}" name="Ramos Gomez, Luis Francisco" initials="RF" userId="S::lramosgomez@deloitte.com::254d2aff-c281-4a0d-bee5-1c7b8d13cec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FFF"/>
    <a:srgbClr val="FFFFFF"/>
    <a:srgbClr val="E6E6E6"/>
    <a:srgbClr val="9DC755"/>
    <a:srgbClr val="73B9EE"/>
    <a:srgbClr val="8DB34C"/>
    <a:srgbClr val="565B47"/>
    <a:srgbClr val="C1E0F7"/>
    <a:srgbClr val="FFC000"/>
    <a:srgbClr val="CF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8182D-1780-EC86-EF64-1EBC0C13F27B}" v="68" dt="2025-04-11T22:41:02.232"/>
    <p1510:client id="{838844B7-919A-FC75-987F-D338BBC39B27}" v="714" dt="2025-04-11T22:59:3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omments/modernComment_787_23E25A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A5BCA3-644E-4779-BA2F-C170353259FF}" authorId="{42BBCA6C-4D81-D7BE-5DCC-A47D494828E2}" created="2025-04-11T22:35:47.357">
    <pc:sldMkLst xmlns:pc="http://schemas.microsoft.com/office/powerpoint/2013/main/command">
      <pc:docMk/>
      <pc:sldMk cId="602036846" sldId="1927"/>
    </pc:sldMkLst>
    <p188:txBody>
      <a:bodyPr/>
      <a:lstStyle/>
      <a:p>
        <a:r>
          <a:rPr lang="en-US"/>
          <a:t>ver como reducir estos 4 en uno solo</a:t>
        </a:r>
      </a:p>
    </p188:txBody>
  </p188:cm>
</p188:cmLst>
</file>

<file path=ppt/comments/modernComment_7FFFFE42_B7FBF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0913D2-D855-4164-9B0E-F63A71EECEB3}" authorId="{9665E503-A6A6-A797-993F-76DC9B757B14}" status="resolved" created="2025-04-03T00:38:29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2921381" sldId="2147483202"/>
      <ac:spMk id="34" creationId="{C7FA71DD-B91A-DF8F-8685-BFACC120AC0C}"/>
      <ac:txMk cp="0" len="41">
        <ac:context len="42" hash="3056362174"/>
      </ac:txMk>
    </ac:txMkLst>
    <p188:pos x="4629949" y="303284"/>
    <p188:txBody>
      <a:bodyPr/>
      <a:lstStyle/>
      <a:p>
        <a:r>
          <a:rPr lang="en-US"/>
          <a:t>Estaba pensando mejor en ponerlo como un bullet del scope. Faltaría poner el icono si lo ven bien</a:t>
        </a:r>
      </a:p>
    </p188:txBody>
  </p188:cm>
  <p188:cm id="{A2D36C8E-77A1-41FC-9943-27CD07604746}" authorId="{2C58215B-EF0A-4855-98B2-7999F2BF2A73}" created="2025-04-08T18:27:29.027">
    <pc:sldMkLst xmlns:pc="http://schemas.microsoft.com/office/powerpoint/2013/main/command">
      <pc:docMk/>
      <pc:sldMk cId="192921381" sldId="2147483202"/>
    </pc:sldMkLst>
    <p188:txBody>
      <a:bodyPr/>
      <a:lstStyle/>
      <a:p>
        <a:r>
          <a:rPr lang="en-US"/>
          <a:t>Ricardo</a:t>
        </a:r>
      </a:p>
    </p188:txBody>
  </p188:cm>
</p188:cmLst>
</file>

<file path=ppt/comments/modernComment_7FFFFE43_A32BFC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FB647E-CBB1-4430-8FA7-5DD90AAC9931}" authorId="{9665E503-A6A6-A797-993F-76DC9B757B14}" created="2025-04-03T00:58:25.84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37568966" sldId="2147483203"/>
      <ac:graphicFrameMk id="3" creationId="{8D2AEFBC-486B-AA8C-3D9A-8E9716A6A6CD}"/>
      <ac:tblMk/>
      <ac:tcMk rowId="988330385" colId="2245410512"/>
      <ac:txMk cp="7" len="29">
        <ac:context len="1" hash="13"/>
      </ac:txMk>
    </ac:txMkLst>
    <p188:pos x="2493816" y="2125684"/>
    <p188:txBody>
      <a:bodyPr/>
      <a:lstStyle/>
      <a:p>
        <a:r>
          <a:rPr lang="en-US"/>
          <a:t>Si nos dice susy que no pasa nada si no podemos "clasificar" por solo gente de la india, esto no aplicaría</a:t>
        </a:r>
      </a:p>
    </p188:txBody>
  </p188:cm>
</p188:cmLst>
</file>

<file path=ppt/comments/modernComment_7FFFFE45_D3770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874DFC-F583-4255-AB32-63F54D004711}" authorId="{42BBCA6C-4D81-D7BE-5DCC-A47D494828E2}" created="2025-04-11T22:39:25.1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1737078" sldId="2147483205"/>
      <ac:spMk id="20" creationId="{C06A7F96-2DD4-EC68-C72A-74463391FAAB}"/>
    </ac:deMkLst>
    <p188:txBody>
      <a:bodyPr/>
      <a:lstStyle/>
      <a:p>
        <a:r>
          <a:rPr lang="en-US"/>
          <a:t>satisfaccion
attendacne
 survey de valoires</a:t>
        </a:r>
      </a:p>
    </p188:txBody>
  </p188:cm>
</p188:cmLst>
</file>

<file path=ppt/comments/modernComment_7FFFFE46_8DBAF6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AE9521-B076-4261-BBF4-0B96F9C29017}" authorId="{42BBCA6C-4D81-D7BE-5DCC-A47D494828E2}" created="2025-04-11T22:36:30.937">
    <pc:sldMkLst xmlns:pc="http://schemas.microsoft.com/office/powerpoint/2013/main/command">
      <pc:docMk/>
      <pc:sldMk cId="2377840344" sldId="2147483206"/>
    </pc:sldMkLst>
    <p188:txBody>
      <a:bodyPr/>
      <a:lstStyle/>
      <a:p>
        <a:r>
          <a:rPr lang="en-US"/>
          <a:t>usar la slide de problem statment p[ara poner la informacion en esta slida pero mas reducida</a:t>
        </a:r>
      </a:p>
    </p188:txBody>
  </p188:cm>
</p188:cmLst>
</file>

<file path=ppt/comments/modernComment_7FFFFE4B_BB6CAF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618E25-8D33-4C9E-B70A-090A487A2170}" authorId="{9665E503-A6A6-A797-993F-76DC9B757B14}" status="resolved" created="2025-04-03T00:38:29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44462131" sldId="2147483211"/>
      <ac:spMk id="34" creationId="{C7FA71DD-B91A-DF8F-8685-BFACC120AC0C}"/>
      <ac:txMk cp="0" len="41">
        <ac:context len="42" hash="3056362174"/>
      </ac:txMk>
    </ac:txMkLst>
    <p188:txBody>
      <a:bodyPr/>
      <a:lstStyle/>
      <a:p>
        <a:r>
          <a:rPr lang="en-US"/>
          <a:t>Estaba pensando mejor en ponerlo como un bullet del scope. Faltaría poner el icono si lo ven bien</a:t>
        </a:r>
      </a:p>
    </p188:txBody>
  </p188:cm>
  <p188:cm id="{F4B90BF5-8F2D-42FF-8AE5-3627DF996292}" authorId="{2C58215B-EF0A-4855-98B2-7999F2BF2A73}" created="2025-04-08T18:27:29.027">
    <pc:sldMkLst xmlns:pc="http://schemas.microsoft.com/office/powerpoint/2013/main/command">
      <pc:docMk/>
      <pc:sldMk cId="192921381" sldId="2147483202"/>
    </pc:sldMkLst>
    <p188:txBody>
      <a:bodyPr/>
      <a:lstStyle/>
      <a:p>
        <a:r>
          <a:rPr lang="en-US"/>
          <a:t>Ricardo</a:t>
        </a:r>
      </a:p>
    </p188:txBody>
  </p188:cm>
</p188:cmLst>
</file>

<file path=ppt/comments/modernComment_7FFFFE4C_ED7B53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6D4E40-23C9-42B7-8984-FC53CF6CE0BD}" authorId="{2C58215B-EF0A-4855-98B2-7999F2BF2A73}" created="2025-04-01T18:24:41.5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84282461" sldId="2147483212"/>
      <ac:graphicFrameMk id="2" creationId="{B461CDEF-7B24-ADDE-3EEE-A78DC7152D69}"/>
      <ac:tblMk/>
      <ac:tcMk rowId="2385364396" colId="3835858581"/>
      <ac:txMk cp="0" len="23">
        <ac:context len="24" hash="1710909841"/>
      </ac:txMk>
    </ac:txMkLst>
    <p188:pos x="1547123" y="1345835"/>
    <p188:txBody>
      <a:bodyPr/>
      <a:lstStyle/>
      <a:p>
        <a:r>
          <a:rPr lang="en-US"/>
          <a:t>Agregar sesion de riesgos, despues de la primer sesion con Susy y despues de esa reunion presentar nuevamente a Susy </a:t>
        </a:r>
      </a:p>
    </p188:txBody>
  </p188:cm>
  <p188:cm id="{5D75442B-D85A-430F-939F-2CCA16721101}" authorId="{2C58215B-EF0A-4855-98B2-7999F2BF2A73}" created="2025-04-01T18:26:13.3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84282461" sldId="2147483212"/>
      <ac:graphicFrameMk id="2" creationId="{B461CDEF-7B24-ADDE-3EEE-A78DC7152D69}"/>
      <ac:tblMk/>
      <ac:tcMk rowId="2116497112" colId="3835858581"/>
      <ac:txMk cp="0" len="30">
        <ac:context len="31" hash="1129516751"/>
      </ac:txMk>
    </ac:txMkLst>
    <p188:pos x="2993151" y="2260235"/>
    <p188:txBody>
      <a:bodyPr/>
      <a:lstStyle/>
      <a:p>
        <a:r>
          <a:rPr lang="en-US"/>
          <a:t>Despues del feedback regresar al desarrollo de materiales y hacer ajustes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724ED-3C48-478F-9D88-AF9131C5C41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1C341-BF26-4001-AA3B-8604FD93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Yos</a:t>
            </a:r>
            <a:endParaRPr lang="en-US"/>
          </a:p>
          <a:p>
            <a:endParaRPr lang="en-US"/>
          </a:p>
          <a:p>
            <a:pPr marL="228600" indent="-228600">
              <a:buFont typeface="+mj-lt"/>
              <a:buAutoNum type="arabicPeriod"/>
            </a:pPr>
            <a:r>
              <a:rPr lang="en-US"/>
              <a:t>Focus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err="1"/>
              <a:t>Identificar</a:t>
            </a:r>
            <a:r>
              <a:rPr lang="en-US"/>
              <a:t> un </a:t>
            </a:r>
            <a:r>
              <a:rPr lang="en-US" err="1"/>
              <a:t>minimo</a:t>
            </a:r>
            <a:r>
              <a:rPr lang="en-US"/>
              <a:t> </a:t>
            </a:r>
            <a:r>
              <a:rPr lang="en-US" err="1"/>
              <a:t>grupo</a:t>
            </a:r>
            <a:r>
              <a:rPr lang="en-US"/>
              <a:t> de </a:t>
            </a:r>
            <a:r>
              <a:rPr lang="en-US" err="1"/>
              <a:t>participantes</a:t>
            </a:r>
            <a:endParaRPr lang="en-US"/>
          </a:p>
          <a:p>
            <a:pPr marL="228600" indent="-228600">
              <a:buFont typeface="+mj-lt"/>
              <a:buAutoNum type="arabicPeriod"/>
            </a:pPr>
            <a:r>
              <a:rPr lang="en-US" err="1"/>
              <a:t>Aprobaciones</a:t>
            </a:r>
            <a:r>
              <a:rPr lang="en-US"/>
              <a:t> con </a:t>
            </a:r>
            <a:r>
              <a:rPr lang="en-US" err="1"/>
              <a:t>nadia</a:t>
            </a:r>
            <a:r>
              <a:rPr lang="en-US"/>
              <a:t> y ruth</a:t>
            </a:r>
          </a:p>
          <a:p>
            <a:pPr marL="228600" indent="-228600">
              <a:buFont typeface="+mj-lt"/>
              <a:buAutoNum type="arabicPeriod"/>
            </a:pPr>
            <a:r>
              <a:rPr lang="en-US" err="1"/>
              <a:t>Comunicación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que ser Abierto a </a:t>
            </a:r>
            <a:r>
              <a:rPr lang="en-US" err="1"/>
              <a:t>toda</a:t>
            </a:r>
            <a:r>
              <a:rPr lang="en-US"/>
              <a:t> la </a:t>
            </a:r>
            <a:r>
              <a:rPr lang="en-US" err="1"/>
              <a:t>oficina</a:t>
            </a:r>
            <a:r>
              <a:rPr lang="en-US"/>
              <a:t> de GDL con canal de </a:t>
            </a:r>
            <a:r>
              <a:rPr lang="en-US" err="1"/>
              <a:t>registro</a:t>
            </a:r>
            <a:endParaRPr lang="en-US"/>
          </a:p>
          <a:p>
            <a:pPr marL="228600" indent="-228600">
              <a:buFont typeface="+mj-lt"/>
              <a:buAutoNum type="arabicPeriod"/>
            </a:pPr>
            <a:r>
              <a:rPr lang="en-US" err="1"/>
              <a:t>Identificada</a:t>
            </a:r>
            <a:r>
              <a:rPr lang="en-US"/>
              <a:t> </a:t>
            </a:r>
            <a:r>
              <a:rPr lang="en-US" err="1"/>
              <a:t>nuestra</a:t>
            </a:r>
            <a:r>
              <a:rPr lang="en-US"/>
              <a:t> audiencia y </a:t>
            </a:r>
            <a:r>
              <a:rPr lang="en-US" err="1"/>
              <a:t>controlada</a:t>
            </a:r>
            <a:r>
              <a:rPr lang="en-US"/>
              <a:t> </a:t>
            </a:r>
            <a:r>
              <a:rPr lang="en-US" err="1"/>
              <a:t>metricas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base a </a:t>
            </a:r>
            <a:r>
              <a:rPr lang="en-US" err="1"/>
              <a:t>eso</a:t>
            </a:r>
            <a:endParaRPr lang="en-US"/>
          </a:p>
          <a:p>
            <a:pPr marL="228600" indent="-228600">
              <a:buFont typeface="+mj-lt"/>
              <a:buAutoNum type="arabicPeriod"/>
            </a:pPr>
            <a:r>
              <a:rPr lang="en-US" err="1"/>
              <a:t>Despues</a:t>
            </a:r>
            <a:r>
              <a:rPr lang="en-US"/>
              <a:t> la </a:t>
            </a:r>
            <a:r>
              <a:rPr lang="en-US" err="1"/>
              <a:t>comunicación</a:t>
            </a:r>
            <a:r>
              <a:rPr lang="en-US"/>
              <a:t> de </a:t>
            </a:r>
            <a:r>
              <a:rPr lang="en-US" err="1"/>
              <a:t>restringe</a:t>
            </a:r>
            <a:r>
              <a:rPr lang="en-US"/>
              <a:t> al </a:t>
            </a:r>
            <a:r>
              <a:rPr lang="en-US" err="1"/>
              <a:t>grupo</a:t>
            </a:r>
            <a:r>
              <a:rPr lang="en-US"/>
              <a:t> que se </a:t>
            </a:r>
            <a:r>
              <a:rPr lang="en-US" err="1"/>
              <a:t>inscribió</a:t>
            </a:r>
            <a:r>
              <a:rPr lang="en-US"/>
              <a:t> al </a:t>
            </a:r>
            <a:r>
              <a:rPr lang="en-US" err="1"/>
              <a:t>programa</a:t>
            </a:r>
            <a:endParaRPr lang="en-US"/>
          </a:p>
          <a:p>
            <a:endParaRPr lang="en-US"/>
          </a:p>
          <a:p>
            <a:r>
              <a:rPr lang="en-US" err="1"/>
              <a:t>Conectar</a:t>
            </a:r>
            <a:r>
              <a:rPr lang="en-US"/>
              <a:t> con la </a:t>
            </a:r>
            <a:r>
              <a:rPr lang="en-US" err="1"/>
              <a:t>gente</a:t>
            </a:r>
            <a:r>
              <a:rPr lang="en-US"/>
              <a:t> de </a:t>
            </a:r>
            <a:r>
              <a:rPr lang="en-US" err="1"/>
              <a:t>qtro</a:t>
            </a:r>
            <a:r>
              <a:rPr lang="en-US"/>
              <a:t> para </a:t>
            </a:r>
            <a:r>
              <a:rPr lang="en-US" err="1"/>
              <a:t>tener</a:t>
            </a:r>
            <a:r>
              <a:rPr lang="en-US"/>
              <a:t> moment that matters y cultural awareness. </a:t>
            </a:r>
            <a:r>
              <a:rPr lang="en-US" err="1"/>
              <a:t>Colaboración</a:t>
            </a:r>
            <a:r>
              <a:rPr lang="en-US"/>
              <a:t> global, no </a:t>
            </a:r>
            <a:r>
              <a:rPr lang="en-US" err="1"/>
              <a:t>comibimos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colaboramos</a:t>
            </a:r>
            <a:r>
              <a:rPr lang="en-US"/>
              <a:t>.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apoyar</a:t>
            </a:r>
            <a:r>
              <a:rPr lang="en-US"/>
              <a:t> a la </a:t>
            </a:r>
            <a:r>
              <a:rPr lang="en-US" err="1"/>
              <a:t>colaboración</a:t>
            </a:r>
            <a:r>
              <a:rPr lang="en-US"/>
              <a:t>.</a:t>
            </a:r>
          </a:p>
          <a:p>
            <a:r>
              <a:rPr lang="en-US"/>
              <a:t>Cultural awareness, </a:t>
            </a:r>
            <a:r>
              <a:rPr lang="en-US" err="1"/>
              <a:t>esfuerzos</a:t>
            </a:r>
            <a:r>
              <a:rPr lang="en-US"/>
              <a:t> de cross – </a:t>
            </a:r>
            <a:r>
              <a:rPr lang="en-US" err="1"/>
              <a:t>colaboración</a:t>
            </a:r>
            <a:r>
              <a:rPr lang="en-US"/>
              <a:t> Mexico, us, </a:t>
            </a:r>
            <a:r>
              <a:rPr lang="en-US" err="1"/>
              <a:t>usi</a:t>
            </a:r>
            <a:r>
              <a:rPr lang="en-US"/>
              <a:t>. Y temenos que </a:t>
            </a:r>
            <a:r>
              <a:rPr lang="en-US" err="1"/>
              <a:t>buscar</a:t>
            </a:r>
            <a:r>
              <a:rPr lang="en-US"/>
              <a:t> la forma de </a:t>
            </a:r>
            <a:r>
              <a:rPr lang="en-US" err="1"/>
              <a:t>cómo</a:t>
            </a:r>
            <a:r>
              <a:rPr lang="en-US"/>
              <a:t> </a:t>
            </a:r>
            <a:r>
              <a:rPr lang="en-US" err="1"/>
              <a:t>colaboramos</a:t>
            </a:r>
            <a:r>
              <a:rPr lang="en-US"/>
              <a:t> </a:t>
            </a:r>
            <a:r>
              <a:rPr lang="en-US" err="1"/>
              <a:t>mejor</a:t>
            </a:r>
            <a:r>
              <a:rPr lang="en-US"/>
              <a:t>.</a:t>
            </a:r>
          </a:p>
          <a:p>
            <a:r>
              <a:rPr lang="en-US" err="1"/>
              <a:t>Fomentar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de Deloitte con </a:t>
            </a:r>
            <a:r>
              <a:rPr lang="en-US" err="1"/>
              <a:t>cultura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inclusive con </a:t>
            </a:r>
            <a:r>
              <a:rPr lang="en-US" err="1"/>
              <a:t>ellos</a:t>
            </a:r>
            <a:endParaRPr lang="en-US"/>
          </a:p>
          <a:p>
            <a:r>
              <a:rPr lang="en-US"/>
              <a:t>No ser </a:t>
            </a:r>
            <a:r>
              <a:rPr lang="en-US" err="1"/>
              <a:t>inclusivos</a:t>
            </a:r>
            <a:r>
              <a:rPr lang="en-US"/>
              <a:t> es </a:t>
            </a:r>
            <a:r>
              <a:rPr lang="en-US" err="1"/>
              <a:t>hablar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español</a:t>
            </a:r>
            <a:r>
              <a:rPr lang="en-US"/>
              <a:t> </a:t>
            </a:r>
            <a:r>
              <a:rPr lang="en-US" err="1"/>
              <a:t>enfrente</a:t>
            </a:r>
            <a:r>
              <a:rPr lang="en-US"/>
              <a:t> de </a:t>
            </a:r>
            <a:r>
              <a:rPr lang="en-US" err="1"/>
              <a:t>ellos</a:t>
            </a:r>
            <a:r>
              <a:rPr lang="en-US"/>
              <a:t>, </a:t>
            </a:r>
            <a:r>
              <a:rPr lang="en-US" err="1"/>
              <a:t>los</a:t>
            </a:r>
            <a:r>
              <a:rPr lang="en-US"/>
              <a:t> pones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límite</a:t>
            </a:r>
            <a:r>
              <a:rPr lang="en-US"/>
              <a:t> de que no me </a:t>
            </a:r>
            <a:r>
              <a:rPr lang="en-US" err="1"/>
              <a:t>interesa</a:t>
            </a:r>
            <a:r>
              <a:rPr lang="en-US"/>
              <a:t> que </a:t>
            </a:r>
            <a:r>
              <a:rPr lang="en-US" err="1"/>
              <a:t>entiendas</a:t>
            </a:r>
            <a:r>
              <a:rPr lang="en-US"/>
              <a:t> lo que </a:t>
            </a:r>
            <a:r>
              <a:rPr lang="en-US" err="1"/>
              <a:t>digo</a:t>
            </a:r>
            <a:endParaRPr lang="en-US"/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/>
              <a:t>tener</a:t>
            </a:r>
            <a:r>
              <a:rPr lang="en-US"/>
              <a:t> </a:t>
            </a:r>
            <a:r>
              <a:rPr lang="en-US" err="1"/>
              <a:t>herramientas</a:t>
            </a:r>
            <a:r>
              <a:rPr lang="en-US"/>
              <a:t> / palabras/para </a:t>
            </a:r>
            <a:r>
              <a:rPr lang="en-US" err="1"/>
              <a:t>eliminar</a:t>
            </a:r>
            <a:r>
              <a:rPr lang="en-US"/>
              <a:t> </a:t>
            </a:r>
            <a:r>
              <a:rPr lang="en-US" err="1"/>
              <a:t>esas</a:t>
            </a:r>
            <a:r>
              <a:rPr lang="en-US"/>
              <a:t> barreras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final evaluation consists of preparing a presentation in Spanish for the group. The evaluation will come in the middle of the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Ricardo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Poner</a:t>
            </a:r>
            <a:r>
              <a:rPr lang="en-US"/>
              <a:t> un </a:t>
            </a:r>
            <a:r>
              <a:rPr lang="en-US" err="1"/>
              <a:t>standar</a:t>
            </a:r>
            <a:r>
              <a:rPr lang="en-US"/>
              <a:t> de </a:t>
            </a:r>
            <a:r>
              <a:rPr lang="en-US" err="1"/>
              <a:t>mínimo</a:t>
            </a:r>
            <a:r>
              <a:rPr lang="en-US"/>
              <a:t> </a:t>
            </a:r>
            <a:r>
              <a:rPr lang="en-US" err="1"/>
              <a:t>participantes</a:t>
            </a:r>
            <a:r>
              <a:rPr lang="en-US"/>
              <a:t>. Por lo </a:t>
            </a:r>
            <a:r>
              <a:rPr lang="en-US" err="1"/>
              <a:t>menos</a:t>
            </a:r>
            <a:r>
              <a:rPr lang="en-US"/>
              <a:t> un </a:t>
            </a:r>
            <a:r>
              <a:rPr lang="en-US" err="1"/>
              <a:t>grupo</a:t>
            </a:r>
            <a:r>
              <a:rPr lang="en-US"/>
              <a:t> de 10 personas,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cualquier</a:t>
            </a:r>
            <a:r>
              <a:rPr lang="en-US"/>
              <a:t> session </a:t>
            </a:r>
            <a:r>
              <a:rPr lang="en-US" err="1"/>
              <a:t>menor</a:t>
            </a:r>
            <a:r>
              <a:rPr lang="en-US"/>
              <a:t> a ese </a:t>
            </a:r>
            <a:r>
              <a:rPr lang="en-US" err="1"/>
              <a:t>número</a:t>
            </a:r>
            <a:r>
              <a:rPr lang="en-US"/>
              <a:t> de personas</a:t>
            </a:r>
          </a:p>
          <a:p>
            <a:r>
              <a:rPr lang="en-US" err="1"/>
              <a:t>Definir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mejor</a:t>
            </a:r>
            <a:r>
              <a:rPr lang="en-US"/>
              <a:t> día de la </a:t>
            </a:r>
            <a:r>
              <a:rPr lang="en-US" err="1"/>
              <a:t>semana</a:t>
            </a:r>
            <a:r>
              <a:rPr lang="en-US"/>
              <a:t> y </a:t>
            </a:r>
            <a:r>
              <a:rPr lang="en-US" err="1"/>
              <a:t>horario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Poner</a:t>
            </a:r>
            <a:r>
              <a:rPr lang="en-US"/>
              <a:t> un </a:t>
            </a:r>
            <a:r>
              <a:rPr lang="en-US" err="1"/>
              <a:t>standar</a:t>
            </a:r>
            <a:r>
              <a:rPr lang="en-US"/>
              <a:t> de </a:t>
            </a:r>
            <a:r>
              <a:rPr lang="en-US" err="1"/>
              <a:t>mínimo</a:t>
            </a:r>
            <a:r>
              <a:rPr lang="en-US"/>
              <a:t> </a:t>
            </a:r>
            <a:r>
              <a:rPr lang="en-US" err="1"/>
              <a:t>participantes</a:t>
            </a:r>
            <a:r>
              <a:rPr lang="en-US"/>
              <a:t>. Por lo </a:t>
            </a:r>
            <a:r>
              <a:rPr lang="en-US" err="1"/>
              <a:t>menos</a:t>
            </a:r>
            <a:r>
              <a:rPr lang="en-US"/>
              <a:t> un </a:t>
            </a:r>
            <a:r>
              <a:rPr lang="en-US" err="1"/>
              <a:t>grupo</a:t>
            </a:r>
            <a:r>
              <a:rPr lang="en-US"/>
              <a:t> de 10 personas,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cualquier</a:t>
            </a:r>
            <a:r>
              <a:rPr lang="en-US"/>
              <a:t> session </a:t>
            </a:r>
            <a:r>
              <a:rPr lang="en-US" err="1"/>
              <a:t>menor</a:t>
            </a:r>
            <a:r>
              <a:rPr lang="en-US"/>
              <a:t> a ese </a:t>
            </a:r>
            <a:r>
              <a:rPr lang="en-US" err="1"/>
              <a:t>número</a:t>
            </a:r>
            <a:r>
              <a:rPr lang="en-US"/>
              <a:t> de personas</a:t>
            </a:r>
          </a:p>
          <a:p>
            <a:r>
              <a:rPr lang="en-US" err="1"/>
              <a:t>Definir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mejor</a:t>
            </a:r>
            <a:r>
              <a:rPr lang="en-US"/>
              <a:t> día de la </a:t>
            </a:r>
            <a:r>
              <a:rPr lang="en-US" err="1"/>
              <a:t>semana</a:t>
            </a:r>
            <a:r>
              <a:rPr lang="en-US"/>
              <a:t> y </a:t>
            </a:r>
            <a:r>
              <a:rPr lang="en-US" err="1"/>
              <a:t>horario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Nombres de la campaña: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1" err="1"/>
              <a:t>Spanish</a:t>
            </a:r>
            <a:r>
              <a:rPr lang="es-MX" b="1"/>
              <a:t> </a:t>
            </a:r>
            <a:r>
              <a:rPr lang="es-MX" b="1" err="1"/>
              <a:t>for</a:t>
            </a:r>
            <a:r>
              <a:rPr lang="es-MX" b="1"/>
              <a:t> </a:t>
            </a:r>
            <a:r>
              <a:rPr lang="es-MX" b="1" err="1"/>
              <a:t>Success</a:t>
            </a:r>
            <a:endParaRPr lang="es-MX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Culture </a:t>
            </a:r>
            <a:r>
              <a:rPr lang="es-MX" err="1"/>
              <a:t>Immersion</a:t>
            </a:r>
            <a:r>
              <a:rPr lang="es-MX"/>
              <a:t>: Habla español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err="1"/>
              <a:t>Spanish</a:t>
            </a:r>
            <a:r>
              <a:rPr lang="es-MX"/>
              <a:t> </a:t>
            </a:r>
            <a:r>
              <a:rPr lang="es-MX" err="1"/>
              <a:t>Connection</a:t>
            </a:r>
            <a:r>
              <a:rPr lang="es-MX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err="1"/>
              <a:t>Spanish</a:t>
            </a:r>
            <a:r>
              <a:rPr lang="es-MX"/>
              <a:t> </a:t>
            </a:r>
            <a:r>
              <a:rPr lang="es-MX" err="1"/>
              <a:t>one</a:t>
            </a:r>
            <a:r>
              <a:rPr lang="es-MX"/>
              <a:t> </a:t>
            </a:r>
            <a:r>
              <a:rPr lang="es-MX" err="1"/>
              <a:t>on</a:t>
            </a:r>
            <a:r>
              <a:rPr lang="es-MX"/>
              <a:t> </a:t>
            </a:r>
            <a:r>
              <a:rPr lang="es-MX" err="1"/>
              <a:t>one</a:t>
            </a:r>
            <a:endParaRPr lang="es-MX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1"/>
              <a:t>Cultural Connect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Habla español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/>
              <a:t>Español</a:t>
            </a:r>
            <a:r>
              <a:rPr lang="en-US"/>
              <a:t> Expedition</a:t>
            </a:r>
            <a:endParaRPr lang="es-MX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Language and Culture: </a:t>
            </a:r>
            <a:r>
              <a:rPr lang="en-US" err="1"/>
              <a:t>Español</a:t>
            </a:r>
            <a:r>
              <a:rPr lang="en-US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*</a:t>
            </a:r>
            <a:r>
              <a:rPr lang="en-US" err="1"/>
              <a:t>Poner</a:t>
            </a:r>
            <a:r>
              <a:rPr lang="en-US"/>
              <a:t> a </a:t>
            </a:r>
            <a:r>
              <a:rPr lang="en-US" err="1"/>
              <a:t>votación</a:t>
            </a:r>
            <a:r>
              <a:rPr lang="en-US"/>
              <a:t> </a:t>
            </a:r>
            <a:r>
              <a:rPr lang="en-US" err="1"/>
              <a:t>durante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Focus Group </a:t>
            </a:r>
          </a:p>
          <a:p>
            <a:endParaRPr lang="es-MX"/>
          </a:p>
          <a:p>
            <a:r>
              <a:rPr lang="es-MX"/>
              <a:t>La tarjetas de regalo seria para dar un premio al final del periodo (posterior a los 3 meses y después al final de los 6 meses), hacer los criterios para determinar quienes pueden ganar los premios. (Ricardo)</a:t>
            </a:r>
          </a:p>
          <a:p>
            <a:r>
              <a:rPr lang="es-MX"/>
              <a:t> no hay incentivo de </a:t>
            </a:r>
            <a:r>
              <a:rPr lang="es-MX" err="1"/>
              <a:t>amazon</a:t>
            </a:r>
            <a:r>
              <a:rPr lang="es-MX"/>
              <a:t> Cards, podríamos tener </a:t>
            </a:r>
            <a:r>
              <a:rPr lang="es-MX" err="1"/>
              <a:t>giveaways</a:t>
            </a:r>
            <a:r>
              <a:rPr lang="es-MX"/>
              <a:t> de Deloitte</a:t>
            </a:r>
          </a:p>
          <a:p>
            <a:r>
              <a:rPr lang="es-MX"/>
              <a:t>El beneficio es el que estén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2 personas</a:t>
            </a:r>
          </a:p>
          <a:p>
            <a:r>
              <a:rPr lang="es-MX"/>
              <a:t>1 instructor, materiales/ información </a:t>
            </a:r>
          </a:p>
          <a:p>
            <a:r>
              <a:rPr lang="es-MX"/>
              <a:t>2 logística, materiales, seguimiento de participantes, comunicados</a:t>
            </a:r>
          </a:p>
          <a:p>
            <a:endParaRPr lang="es-MX"/>
          </a:p>
          <a:p>
            <a:r>
              <a:rPr lang="es-MX"/>
              <a:t>Materiales: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Manual del participante: agregar criterios de evaluación, reglas de las clases, darles ejercicios y los temas de la clase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err="1"/>
              <a:t>Quizzes</a:t>
            </a:r>
            <a:endParaRPr lang="es-MX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Proyector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Bocinas</a:t>
            </a:r>
          </a:p>
          <a:p>
            <a:endParaRPr lang="es-MX"/>
          </a:p>
          <a:p>
            <a:r>
              <a:rPr lang="es-MX" err="1"/>
              <a:t>Attendance</a:t>
            </a:r>
            <a:r>
              <a:rPr lang="es-MX"/>
              <a:t> </a:t>
            </a:r>
            <a:r>
              <a:rPr lang="es-MX" err="1"/>
              <a:t>survey</a:t>
            </a:r>
            <a:r>
              <a:rPr lang="es-MX"/>
              <a:t> and </a:t>
            </a:r>
            <a:r>
              <a:rPr lang="es-MX" err="1"/>
              <a:t>satisfaction</a:t>
            </a:r>
            <a:r>
              <a:rPr lang="es-MX"/>
              <a:t> </a:t>
            </a:r>
            <a:r>
              <a:rPr lang="es-MX" err="1"/>
              <a:t>survey</a:t>
            </a:r>
            <a:r>
              <a:rPr lang="es-MX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final evaluation consists of preparing a presentation in Spanish for the group. The evaluation will come in the middle of the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1C341-BF26-4001-AA3B-8604FD936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10F-7E5C-00CB-B2E7-36C4D1AF2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E2B73-7C92-B9A6-8D28-61ACAA1F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0191-83B6-A371-244B-0AED210D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8F38-F8F8-B181-F301-2B783C5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491E-0200-B2FF-5A88-46907AB0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3278-44AF-C8B8-EDFB-CEEA5C7D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A5E5-40A4-2E0C-9E8A-1488C1A4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9963-BC4C-40CE-5C1A-8ABB9BED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053D-3790-BCA3-AECE-E340110B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87EA-63EB-5A7A-F500-1B1E25D5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6BD5E-A171-6A42-6FBF-D818B14AB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B8EB8-F994-475B-EBFF-7D7584C7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195E-B184-D880-4C45-99E7C8A8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5EA7-ED5E-18D2-8C9D-02854802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AD45-E1B1-B1CB-7BB1-8196F921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3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64820" y="3048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647700"/>
            <a:ext cx="5400000" cy="547989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7117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3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17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187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FB66-5532-1F08-7EB2-0E37AB24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5BD4-FAEC-E711-3F4E-2A9705B4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E4FB-D003-4790-3E1E-E6E4BD46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6C18-241F-1D54-DAF1-3889902E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BFC7-3FA0-EB4A-8CFC-36CF9BB9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B337-D232-2777-931D-B2102026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7FF5-F9A1-4CD8-E794-CD9945AF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7F2A-9945-150C-E422-832A2A04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30E0-D56E-85C1-55C1-1C71D08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1BB3-5600-08AB-BF0E-634BC2D2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39C6-C02E-659C-A026-2BCC27D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EE07-815D-5FBB-0D23-6AEAE685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245BC-8F2F-36F8-261F-D8344043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E2CBF-4510-0E94-F7EA-CD386245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D54CC-02FE-0353-D70C-8CB3363F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10B1-AE61-DED3-DCA2-0C4519FF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2DCE-F184-F3FC-1995-D62A10C3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03C6-613F-9C4F-F8B4-F32739B5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10B9-13B4-0EBF-03BD-C3C0F742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14109-2C98-8FFF-8D35-E52B50B11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9E00E-491D-D4A0-2F1F-9F8E20EBF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D3EC1-C2C2-501B-DA51-1ADD781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297EA-4DB4-FC99-AFF8-B54D70FC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81EE3-6B00-075C-82A6-E49B9663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231-BD34-262F-0F96-E21A45FB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B7961-1726-2114-B7E1-84075591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A6309-FD0E-8CC9-F3CF-20255ACB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F98D9-3375-369A-49C3-0E760086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A01D0-7BEB-0CA7-8356-685A0D5F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261B8-DD8A-D5A2-811C-FDBEE46E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F29C-12D4-DB04-C7EA-059A0D3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67D8-E69F-BAD8-105D-67F7666A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1032-9EA7-A575-9035-BDF7D7F3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EF71C-5F3E-E734-58BB-C24B1102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E9BE1-5202-703C-AF74-26D74C66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59898-DDEB-E953-80C2-6BFA480C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CBFB-5D97-A577-F27E-C4958CB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D78-B87F-B85C-B215-8C38E5C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2F68-F0DF-86AC-6053-C520433F3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C2CA-3613-AC00-3E6E-4B63FFAF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872E2-CFA5-A147-AD99-C876E51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30C7-24E7-CCA9-C80B-5DD9A605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7A3A-42DA-895A-4569-48CAFA2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06B60-608C-CDCE-3795-23FA4ED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FAD8-0080-9F8B-FC07-E252C034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4863-6B4D-FAC9-DE7E-237D714CE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0D98-5E18-4D09-A06C-70FFFAAAF0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9A42-B87F-0C0F-DEE3-283E91DB0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A648-01BF-CD8D-F268-79016450D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9D31-1C24-4F30-A34C-4EF53108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microsoft.com/office/2018/10/relationships/comments" Target="../comments/modernComment_7FFFFE42_B7FBF25.xm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microsoft.com/office/2007/relationships/hdphoto" Target="../media/hdphoto1.wdp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microsoft.com/office/2018/10/relationships/comments" Target="../comments/modernComment_7FFFFE4B_BB6CAF3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FE43_A32BFCC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10.pn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15.pn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49.svg"/><Relationship Id="rId2" Type="http://schemas.microsoft.com/office/2018/10/relationships/comments" Target="../comments/modernComment_7FFFFE4C_ED7B535D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787_23E25A6E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microsoft.com/office/2018/10/relationships/comments" Target="../comments/modernComment_7FFFFE45_D377076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0" Type="http://schemas.openxmlformats.org/officeDocument/2006/relationships/image" Target="../media/image19.sv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FE46_8DBAF6D8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B62-8735-5D32-9001-31EF38F4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40131"/>
            <a:ext cx="4822825" cy="1979344"/>
          </a:xfrm>
        </p:spPr>
        <p:txBody>
          <a:bodyPr>
            <a:noAutofit/>
          </a:bodyPr>
          <a:lstStyle/>
          <a:p>
            <a:pPr algn="l"/>
            <a:r>
              <a:rPr lang="en-US" b="1">
                <a:latin typeface="Montserrat" panose="00000500000000000000" pitchFamily="2" charset="0"/>
              </a:rPr>
              <a:t>Values</a:t>
            </a:r>
            <a:r>
              <a:rPr lang="es-MX" b="1">
                <a:latin typeface="Montserrat" panose="00000500000000000000" pitchFamily="2" charset="0"/>
              </a:rPr>
              <a:t> </a:t>
            </a:r>
            <a:br>
              <a:rPr lang="es-MX" b="1">
                <a:latin typeface="Montserrat" panose="00000500000000000000" pitchFamily="2" charset="0"/>
              </a:rPr>
            </a:br>
            <a:r>
              <a:rPr lang="en-US" b="1">
                <a:solidFill>
                  <a:srgbClr val="8DB34C"/>
                </a:solidFill>
                <a:latin typeface="Montserrat" panose="00000500000000000000" pitchFamily="2" charset="0"/>
              </a:rPr>
              <a:t>Campaign </a:t>
            </a:r>
            <a:r>
              <a:rPr lang="en-US" b="1">
                <a:latin typeface="Montserrat" panose="00000500000000000000" pitchFamily="2" charset="0"/>
              </a:rPr>
              <a:t>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F9295-FAC7-A37E-ECFD-16AEB19D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6861"/>
            <a:ext cx="3936557" cy="95463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Aptos" panose="020B0004020202020204" pitchFamily="34" charset="0"/>
              </a:rPr>
              <a:t>Elevation</a:t>
            </a:r>
            <a:r>
              <a:rPr lang="es-MX" b="1">
                <a:latin typeface="Aptos" panose="020B0004020202020204" pitchFamily="34" charset="0"/>
              </a:rPr>
              <a:t> GDL to</a:t>
            </a:r>
          </a:p>
          <a:p>
            <a:pPr algn="l"/>
            <a:r>
              <a:rPr lang="es-MX" b="1">
                <a:latin typeface="Aptos" panose="020B0004020202020204" pitchFamily="34" charset="0"/>
              </a:rPr>
              <a:t>Values ambassadors </a:t>
            </a:r>
            <a:endParaRPr lang="en-US" b="1">
              <a:latin typeface="Aptos" panose="020B0004020202020204" pitchFamily="34" charset="0"/>
            </a:endParaRPr>
          </a:p>
        </p:txBody>
      </p:sp>
      <p:pic>
        <p:nvPicPr>
          <p:cNvPr id="9" name="Picture 8" descr="A orange star with black background&#10;&#10;Description automatically generated">
            <a:extLst>
              <a:ext uri="{FF2B5EF4-FFF2-40B4-BE49-F238E27FC236}">
                <a16:creationId xmlns:a16="http://schemas.microsoft.com/office/drawing/2014/main" id="{D5EAB65A-07AE-9DD5-718B-BD077F98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4" y="1043108"/>
            <a:ext cx="3120585" cy="3120585"/>
          </a:xfrm>
          <a:prstGeom prst="rect">
            <a:avLst/>
          </a:prstGeom>
        </p:spPr>
      </p:pic>
      <p:pic>
        <p:nvPicPr>
          <p:cNvPr id="12" name="Picture 11" descr="A black circle with a black background&#10;&#10;AI-generated content may be incorrect.">
            <a:extLst>
              <a:ext uri="{FF2B5EF4-FFF2-40B4-BE49-F238E27FC236}">
                <a16:creationId xmlns:a16="http://schemas.microsoft.com/office/drawing/2014/main" id="{86B021A8-62BD-3044-B78D-EAE384C6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37223" y="1025776"/>
            <a:ext cx="2586913" cy="3155251"/>
          </a:xfrm>
          <a:prstGeom prst="rect">
            <a:avLst/>
          </a:prstGeom>
        </p:spPr>
      </p:pic>
      <p:pic>
        <p:nvPicPr>
          <p:cNvPr id="10" name="Picture 9" descr="A black and green diamond&#10;&#10;Description automatically generated">
            <a:extLst>
              <a:ext uri="{FF2B5EF4-FFF2-40B4-BE49-F238E27FC236}">
                <a16:creationId xmlns:a16="http://schemas.microsoft.com/office/drawing/2014/main" id="{FBE78C2D-2F31-DD11-6368-91F4B081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98" y="4439993"/>
            <a:ext cx="1921069" cy="1921069"/>
          </a:xfrm>
          <a:prstGeom prst="rect">
            <a:avLst/>
          </a:prstGeom>
        </p:spPr>
      </p:pic>
      <p:pic>
        <p:nvPicPr>
          <p:cNvPr id="16" name="Picture 15" descr="A green star shaped object with black background&#10;&#10;Description automatically generated">
            <a:extLst>
              <a:ext uri="{FF2B5EF4-FFF2-40B4-BE49-F238E27FC236}">
                <a16:creationId xmlns:a16="http://schemas.microsoft.com/office/drawing/2014/main" id="{69DC1BBA-2AA8-D473-DD9C-4E60F0FAF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34" y="4344934"/>
            <a:ext cx="1921069" cy="1921069"/>
          </a:xfrm>
          <a:prstGeom prst="rect">
            <a:avLst/>
          </a:prstGeom>
        </p:spPr>
      </p:pic>
      <p:pic>
        <p:nvPicPr>
          <p:cNvPr id="23" name="Picture 2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267E0E7-40A6-1EFA-BE29-803BCB139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80"/>
            <a:ext cx="2015623" cy="819745"/>
          </a:xfrm>
          <a:prstGeom prst="rect">
            <a:avLst/>
          </a:prstGeom>
        </p:spPr>
      </p:pic>
      <p:pic>
        <p:nvPicPr>
          <p:cNvPr id="5" name="Picture 4" descr="A green rectangle with white border&#10;&#10;Description automatically generated">
            <a:extLst>
              <a:ext uri="{FF2B5EF4-FFF2-40B4-BE49-F238E27FC236}">
                <a16:creationId xmlns:a16="http://schemas.microsoft.com/office/drawing/2014/main" id="{4E5DA4E5-9FE2-D6AB-1743-F8C506C52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76" y="-714414"/>
            <a:ext cx="3057952" cy="552527"/>
          </a:xfrm>
          <a:prstGeom prst="rect">
            <a:avLst/>
          </a:prstGeom>
        </p:spPr>
      </p:pic>
      <p:pic>
        <p:nvPicPr>
          <p:cNvPr id="7" name="Picture 6" descr="A purple rectangle with white border&#10;&#10;Description automatically generated">
            <a:extLst>
              <a:ext uri="{FF2B5EF4-FFF2-40B4-BE49-F238E27FC236}">
                <a16:creationId xmlns:a16="http://schemas.microsoft.com/office/drawing/2014/main" id="{96FC87DB-904A-374A-9107-77F72FF5C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266" y="-1266941"/>
            <a:ext cx="3086531" cy="55252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55DEDD8-0188-6B60-D5AA-5CE6C1ACDAFD}"/>
              </a:ext>
            </a:extLst>
          </p:cNvPr>
          <p:cNvSpPr/>
          <p:nvPr/>
        </p:nvSpPr>
        <p:spPr>
          <a:xfrm>
            <a:off x="3568700" y="-1168400"/>
            <a:ext cx="635000" cy="635000"/>
          </a:xfrm>
          <a:prstGeom prst="ellipse">
            <a:avLst/>
          </a:prstGeom>
          <a:solidFill>
            <a:srgbClr val="2727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circle with black center&#10;&#10;Description automatically generated">
            <a:extLst>
              <a:ext uri="{FF2B5EF4-FFF2-40B4-BE49-F238E27FC236}">
                <a16:creationId xmlns:a16="http://schemas.microsoft.com/office/drawing/2014/main" id="{BED7DDE5-8931-B25E-9F39-C884D54E32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0" y="4501368"/>
            <a:ext cx="1798320" cy="179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2BA82-7EFF-C995-A6A7-CF74712EC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7466" y="127316"/>
            <a:ext cx="268642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4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20FECADA-24E2-EDA8-BBBE-CD096A92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78" y="4381058"/>
            <a:ext cx="3759985" cy="3759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9F046-E2D7-807A-4DCF-E4185E9266EF}"/>
              </a:ext>
            </a:extLst>
          </p:cNvPr>
          <p:cNvSpPr txBox="1">
            <a:spLocks/>
          </p:cNvSpPr>
          <p:nvPr/>
        </p:nvSpPr>
        <p:spPr>
          <a:xfrm>
            <a:off x="838200" y="771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Montserrat" panose="00000500000000000000" pitchFamily="2" charset="0"/>
              </a:rPr>
              <a:t>Culture values importance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61D811-5841-195A-3761-EBB394A2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19370"/>
              </p:ext>
            </p:extLst>
          </p:nvPr>
        </p:nvGraphicFramePr>
        <p:xfrm>
          <a:off x="4405586" y="1961931"/>
          <a:ext cx="3257551" cy="460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551">
                  <a:extLst>
                    <a:ext uri="{9D8B030D-6E8A-4147-A177-3AD203B41FA5}">
                      <a16:colId xmlns:a16="http://schemas.microsoft.com/office/drawing/2014/main" val="2245410512"/>
                    </a:ext>
                  </a:extLst>
                </a:gridCol>
              </a:tblGrid>
              <a:tr h="736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="1">
                        <a:solidFill>
                          <a:srgbClr val="272722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>
                          <a:solidFill>
                            <a:srgbClr val="272722"/>
                          </a:solidFill>
                          <a:latin typeface="Montserrat"/>
                        </a:rPr>
                        <a:t>GOAL</a:t>
                      </a:r>
                      <a:endParaRPr lang="en-US" b="1">
                        <a:solidFill>
                          <a:srgbClr val="272722"/>
                        </a:solidFill>
                        <a:latin typeface="Montserra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04436"/>
                  </a:ext>
                </a:extLst>
              </a:tr>
              <a:tr h="3871399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Become true ambassadors, we embrace and embody our core values, shaping interactions and driving collective success through memorable, meaningful, and transformative experiences.</a:t>
                      </a:r>
                    </a:p>
                  </a:txBody>
                  <a:tcPr marL="365760" marR="365760" marT="365760" marB="365760" anchor="ctr">
                    <a:lnL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3303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CAA28E-0E98-28EC-DD7A-6D36634A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60714"/>
              </p:ext>
            </p:extLst>
          </p:nvPr>
        </p:nvGraphicFramePr>
        <p:xfrm>
          <a:off x="8344717" y="1964922"/>
          <a:ext cx="3219448" cy="460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48">
                  <a:extLst>
                    <a:ext uri="{9D8B030D-6E8A-4147-A177-3AD203B41FA5}">
                      <a16:colId xmlns:a16="http://schemas.microsoft.com/office/drawing/2014/main" val="201059931"/>
                    </a:ext>
                  </a:extLst>
                </a:gridCol>
              </a:tblGrid>
              <a:tr h="970586">
                <a:tc>
                  <a:txBody>
                    <a:bodyPr/>
                    <a:lstStyle/>
                    <a:p>
                      <a:pPr algn="ctr"/>
                      <a:r>
                        <a:rPr lang="es-MX" b="1">
                          <a:solidFill>
                            <a:srgbClr val="272722"/>
                          </a:solidFill>
                          <a:latin typeface="Montserrat"/>
                        </a:rPr>
                        <a:t>BENEFITS</a:t>
                      </a:r>
                      <a:endParaRPr lang="en-US">
                        <a:latin typeface="Montserra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E789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789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789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8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24597"/>
                  </a:ext>
                </a:extLst>
              </a:tr>
              <a:tr h="363410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-Higher Job Satisfaction</a:t>
                      </a:r>
                    </a:p>
                    <a:p>
                      <a:pPr algn="ctr"/>
                      <a:r>
                        <a:rPr lang="en-US"/>
                        <a:t>-Lower Turnover Rates</a:t>
                      </a:r>
                    </a:p>
                    <a:p>
                      <a:pPr algn="ctr"/>
                      <a:r>
                        <a:rPr lang="en-US"/>
                        <a:t>-Higher Efficiency</a:t>
                      </a:r>
                    </a:p>
                    <a:p>
                      <a:pPr algn="ctr"/>
                      <a:r>
                        <a:rPr lang="en-US"/>
                        <a:t>-Innovation</a:t>
                      </a:r>
                    </a:p>
                    <a:p>
                      <a:pPr algn="ctr"/>
                      <a:r>
                        <a:rPr lang="en-US"/>
                        <a:t>-Better Service</a:t>
                      </a:r>
                    </a:p>
                    <a:p>
                      <a:pPr algn="ctr"/>
                      <a:r>
                        <a:rPr lang="en-US"/>
                        <a:t>-Positive Public Perception</a:t>
                      </a:r>
                    </a:p>
                    <a:p>
                      <a:pPr algn="ctr"/>
                      <a:r>
                        <a:rPr lang="en-US"/>
                        <a:t>-Adaptability</a:t>
                      </a:r>
                    </a:p>
                    <a:p>
                      <a:pPr algn="ctr"/>
                      <a:r>
                        <a:rPr lang="en-US"/>
                        <a:t>-Social Responsibility</a:t>
                      </a:r>
                    </a:p>
                    <a:p>
                      <a:pPr algn="ctr"/>
                      <a:r>
                        <a:rPr lang="en-US"/>
                        <a:t>-Customer Trust</a:t>
                      </a:r>
                    </a:p>
                    <a:p>
                      <a:pPr algn="ctr"/>
                      <a:r>
                        <a:rPr lang="en-US"/>
                        <a:t>And more…</a:t>
                      </a:r>
                    </a:p>
                  </a:txBody>
                  <a:tcPr marL="365760" marR="365760" marT="365760" marB="365760" anchor="ctr">
                    <a:lnL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9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C60226-B24A-3893-3FA1-10373A7E8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85973"/>
              </p:ext>
            </p:extLst>
          </p:nvPr>
        </p:nvGraphicFramePr>
        <p:xfrm>
          <a:off x="517584" y="1754037"/>
          <a:ext cx="3257551" cy="477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551">
                  <a:extLst>
                    <a:ext uri="{9D8B030D-6E8A-4147-A177-3AD203B41FA5}">
                      <a16:colId xmlns:a16="http://schemas.microsoft.com/office/drawing/2014/main" val="2625595001"/>
                    </a:ext>
                  </a:extLst>
                </a:gridCol>
              </a:tblGrid>
              <a:tr h="6912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b="1">
                          <a:solidFill>
                            <a:srgbClr val="272722"/>
                          </a:solidFill>
                          <a:latin typeface="Montserrat"/>
                        </a:rPr>
                        <a:t>IMPORTANCE    </a:t>
                      </a:r>
                      <a:endParaRPr lang="en-US">
                        <a:latin typeface="Montserra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B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5179"/>
                  </a:ext>
                </a:extLst>
              </a:tr>
              <a:tr h="397922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en-US" sz="2000" b="0" i="0" kern="120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The values and culture foster a positive work environment, enhance engagement, drive success aligning everyone with the company's mission and promoting ethical behavior</a:t>
                      </a:r>
                      <a:endParaRPr lang="en-US" sz="2000" b="0" i="0" kern="1200">
                        <a:solidFill>
                          <a:srgbClr val="000000"/>
                        </a:solidFill>
                        <a:effectLst/>
                        <a:latin typeface="Montserrat"/>
                        <a:ea typeface="+mn-ea"/>
                        <a:cs typeface="+mn-cs"/>
                      </a:endParaRPr>
                    </a:p>
                  </a:txBody>
                  <a:tcPr marL="365760" marR="365760" marT="365760" marB="365760" anchor="ctr">
                    <a:lnL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784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053DE88-86E0-B0B4-C415-7B191DA12060}"/>
              </a:ext>
            </a:extLst>
          </p:cNvPr>
          <p:cNvSpPr/>
          <p:nvPr/>
        </p:nvSpPr>
        <p:spPr bwMode="gray">
          <a:xfrm>
            <a:off x="4401425" y="2629473"/>
            <a:ext cx="3261712" cy="406400"/>
          </a:xfrm>
          <a:prstGeom prst="rect">
            <a:avLst/>
          </a:prstGeom>
          <a:solidFill>
            <a:srgbClr val="8DB34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C8B6B744-52F2-ED99-ADAE-ED5D0F950EF4}"/>
              </a:ext>
            </a:extLst>
          </p:cNvPr>
          <p:cNvSpPr/>
          <p:nvPr/>
        </p:nvSpPr>
        <p:spPr>
          <a:xfrm flipH="1">
            <a:off x="8986886" y="414334"/>
            <a:ext cx="3205114" cy="2210972"/>
          </a:xfrm>
          <a:prstGeom prst="flowChartDelay">
            <a:avLst/>
          </a:prstGeom>
          <a:solidFill>
            <a:srgbClr val="272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Scope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B7FCEED-9B56-9608-3906-5FCA0B282611}"/>
              </a:ext>
            </a:extLst>
          </p:cNvPr>
          <p:cNvGrpSpPr/>
          <p:nvPr/>
        </p:nvGrpSpPr>
        <p:grpSpPr>
          <a:xfrm>
            <a:off x="859970" y="1985186"/>
            <a:ext cx="10112830" cy="1126224"/>
            <a:chOff x="859970" y="2174372"/>
            <a:chExt cx="10112830" cy="112622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C1628D95-2DC0-6700-CEAA-73D4BD6456CD}"/>
                </a:ext>
              </a:extLst>
            </p:cNvPr>
            <p:cNvSpPr txBox="1">
              <a:spLocks/>
            </p:cNvSpPr>
            <p:nvPr/>
          </p:nvSpPr>
          <p:spPr>
            <a:xfrm>
              <a:off x="859970" y="2744444"/>
              <a:ext cx="10112830" cy="55615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Professionals of all levels interested in learning or improving their Spanish and understanding Mexican culture. </a:t>
              </a:r>
            </a:p>
          </p:txBody>
        </p:sp>
        <p:pic>
          <p:nvPicPr>
            <p:cNvPr id="5" name="Graphic 4" descr="Group with solid fill">
              <a:extLst>
                <a:ext uri="{FF2B5EF4-FFF2-40B4-BE49-F238E27FC236}">
                  <a16:creationId xmlns:a16="http://schemas.microsoft.com/office/drawing/2014/main" id="{E370A4C4-42AE-CB67-C42E-3B37BE19B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3515" y="2174372"/>
              <a:ext cx="598714" cy="598714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512827D4-C431-F04E-ECBF-47BA241A7253}"/>
                </a:ext>
              </a:extLst>
            </p:cNvPr>
            <p:cNvSpPr txBox="1">
              <a:spLocks/>
            </p:cNvSpPr>
            <p:nvPr/>
          </p:nvSpPr>
          <p:spPr>
            <a:xfrm>
              <a:off x="1502229" y="2273324"/>
              <a:ext cx="3429000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Target Audience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B8254-9DE5-6DEA-2CF6-EAE56D15F218}"/>
              </a:ext>
            </a:extLst>
          </p:cNvPr>
          <p:cNvGrpSpPr/>
          <p:nvPr/>
        </p:nvGrpSpPr>
        <p:grpSpPr>
          <a:xfrm>
            <a:off x="845400" y="5147410"/>
            <a:ext cx="4626429" cy="970882"/>
            <a:chOff x="5932713" y="2174372"/>
            <a:chExt cx="4626429" cy="970882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074B48FD-7AE3-112A-5691-07460D90E3D9}"/>
                </a:ext>
              </a:extLst>
            </p:cNvPr>
            <p:cNvSpPr txBox="1">
              <a:spLocks/>
            </p:cNvSpPr>
            <p:nvPr/>
          </p:nvSpPr>
          <p:spPr>
            <a:xfrm>
              <a:off x="5932713" y="2744444"/>
              <a:ext cx="4626429" cy="400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Beginner (A1, A2)</a:t>
              </a:r>
            </a:p>
          </p:txBody>
        </p:sp>
        <p:pic>
          <p:nvPicPr>
            <p:cNvPr id="11" name="Graphic 10" descr="Priorities with solid fill">
              <a:extLst>
                <a:ext uri="{FF2B5EF4-FFF2-40B4-BE49-F238E27FC236}">
                  <a16:creationId xmlns:a16="http://schemas.microsoft.com/office/drawing/2014/main" id="{69B5E003-81EB-8DC6-CE49-BDBD158D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976258" y="2174372"/>
              <a:ext cx="598714" cy="598714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0247786-E74A-DEC3-26FE-EC4C3C15A03E}"/>
                </a:ext>
              </a:extLst>
            </p:cNvPr>
            <p:cNvSpPr txBox="1">
              <a:spLocks/>
            </p:cNvSpPr>
            <p:nvPr/>
          </p:nvSpPr>
          <p:spPr>
            <a:xfrm>
              <a:off x="6574972" y="2273324"/>
              <a:ext cx="3429000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Course Level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82D6C-938A-31AC-383D-A0F1821A6BE1}"/>
              </a:ext>
            </a:extLst>
          </p:cNvPr>
          <p:cNvGrpSpPr/>
          <p:nvPr/>
        </p:nvGrpSpPr>
        <p:grpSpPr>
          <a:xfrm>
            <a:off x="6154182" y="4339064"/>
            <a:ext cx="4626429" cy="970882"/>
            <a:chOff x="5932713" y="2174372"/>
            <a:chExt cx="4626429" cy="970882"/>
          </a:xfrm>
        </p:grpSpPr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A957225E-D730-A831-B0E2-978C213C93CE}"/>
                </a:ext>
              </a:extLst>
            </p:cNvPr>
            <p:cNvSpPr txBox="1">
              <a:spLocks/>
            </p:cNvSpPr>
            <p:nvPr/>
          </p:nvSpPr>
          <p:spPr>
            <a:xfrm>
              <a:off x="5932713" y="2744444"/>
              <a:ext cx="4626429" cy="400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Twice a month, 1-hour sessions.</a:t>
              </a:r>
            </a:p>
          </p:txBody>
        </p:sp>
        <p:pic>
          <p:nvPicPr>
            <p:cNvPr id="21" name="Graphic 20" descr="Clock with solid fill">
              <a:extLst>
                <a:ext uri="{FF2B5EF4-FFF2-40B4-BE49-F238E27FC236}">
                  <a16:creationId xmlns:a16="http://schemas.microsoft.com/office/drawing/2014/main" id="{56FAEFB2-E02C-6EFD-F624-FC57E227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976258" y="2174372"/>
              <a:ext cx="598714" cy="598714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45D8156-08AC-4823-E99C-A40C5A8B4B60}"/>
                </a:ext>
              </a:extLst>
            </p:cNvPr>
            <p:cNvSpPr txBox="1">
              <a:spLocks/>
            </p:cNvSpPr>
            <p:nvPr/>
          </p:nvSpPr>
          <p:spPr>
            <a:xfrm>
              <a:off x="6574972" y="2273324"/>
              <a:ext cx="3429000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Frequency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E495F3-39A1-C5DC-0540-5B2DFB281FAF}"/>
              </a:ext>
            </a:extLst>
          </p:cNvPr>
          <p:cNvGrpSpPr/>
          <p:nvPr/>
        </p:nvGrpSpPr>
        <p:grpSpPr>
          <a:xfrm>
            <a:off x="6154182" y="3136130"/>
            <a:ext cx="4626429" cy="970882"/>
            <a:chOff x="5932713" y="2174372"/>
            <a:chExt cx="4626429" cy="970882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4F07F836-9E76-2C04-2CCD-E7249BC2E2D3}"/>
                </a:ext>
              </a:extLst>
            </p:cNvPr>
            <p:cNvSpPr txBox="1">
              <a:spLocks/>
            </p:cNvSpPr>
            <p:nvPr/>
          </p:nvSpPr>
          <p:spPr>
            <a:xfrm>
              <a:off x="5932713" y="2744444"/>
              <a:ext cx="4626429" cy="400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In-person classes</a:t>
              </a:r>
            </a:p>
          </p:txBody>
        </p:sp>
        <p:pic>
          <p:nvPicPr>
            <p:cNvPr id="16" name="Graphic 15" descr="Teacher with solid fill">
              <a:extLst>
                <a:ext uri="{FF2B5EF4-FFF2-40B4-BE49-F238E27FC236}">
                  <a16:creationId xmlns:a16="http://schemas.microsoft.com/office/drawing/2014/main" id="{AA41567B-4961-5065-490E-D02D751A4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976258" y="2174372"/>
              <a:ext cx="598714" cy="598714"/>
            </a:xfrm>
            <a:prstGeom prst="rect">
              <a:avLst/>
            </a:prstGeom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0B75F20C-E94C-2A72-1D93-8A17B9A0806F}"/>
                </a:ext>
              </a:extLst>
            </p:cNvPr>
            <p:cNvSpPr txBox="1">
              <a:spLocks/>
            </p:cNvSpPr>
            <p:nvPr/>
          </p:nvSpPr>
          <p:spPr>
            <a:xfrm>
              <a:off x="6574972" y="2273324"/>
              <a:ext cx="3429000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Delivery Mode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22DB58-CA63-0524-769F-E343CA7A11AE}"/>
              </a:ext>
            </a:extLst>
          </p:cNvPr>
          <p:cNvGrpSpPr/>
          <p:nvPr/>
        </p:nvGrpSpPr>
        <p:grpSpPr>
          <a:xfrm>
            <a:off x="6154183" y="5584312"/>
            <a:ext cx="4818618" cy="970882"/>
            <a:chOff x="5932714" y="2174372"/>
            <a:chExt cx="4818618" cy="970882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BF909F46-1A1E-FAEB-2221-C729840725F2}"/>
                </a:ext>
              </a:extLst>
            </p:cNvPr>
            <p:cNvSpPr txBox="1">
              <a:spLocks/>
            </p:cNvSpPr>
            <p:nvPr/>
          </p:nvSpPr>
          <p:spPr>
            <a:xfrm>
              <a:off x="5932714" y="2744444"/>
              <a:ext cx="4818618" cy="400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6 months (2 periods – each one 3-month duration)</a:t>
              </a:r>
            </a:p>
          </p:txBody>
        </p:sp>
        <p:pic>
          <p:nvPicPr>
            <p:cNvPr id="25" name="Graphic 24" descr="Monthly calendar with solid fill">
              <a:extLst>
                <a:ext uri="{FF2B5EF4-FFF2-40B4-BE49-F238E27FC236}">
                  <a16:creationId xmlns:a16="http://schemas.microsoft.com/office/drawing/2014/main" id="{1BC1F0F9-AA48-C858-76E8-6E44EB4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5976258" y="2174372"/>
              <a:ext cx="598714" cy="598714"/>
            </a:xfrm>
            <a:prstGeom prst="rect">
              <a:avLst/>
            </a:prstGeom>
          </p:spPr>
        </p:pic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26A116B4-DEF3-CBA7-8144-76B7F1D3589E}"/>
                </a:ext>
              </a:extLst>
            </p:cNvPr>
            <p:cNvSpPr txBox="1">
              <a:spLocks/>
            </p:cNvSpPr>
            <p:nvPr/>
          </p:nvSpPr>
          <p:spPr>
            <a:xfrm>
              <a:off x="6574972" y="2273324"/>
              <a:ext cx="3429000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Duration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53BCB0-71EA-E358-4E0F-D38247026A10}"/>
              </a:ext>
            </a:extLst>
          </p:cNvPr>
          <p:cNvGrpSpPr/>
          <p:nvPr/>
        </p:nvGrpSpPr>
        <p:grpSpPr>
          <a:xfrm>
            <a:off x="9277106" y="1217966"/>
            <a:ext cx="2914894" cy="750988"/>
            <a:chOff x="5489516" y="2394266"/>
            <a:chExt cx="2914894" cy="7509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3C36BC6D-B512-4DD2-A456-F81ED8F6369B}"/>
                </a:ext>
              </a:extLst>
            </p:cNvPr>
            <p:cNvSpPr txBox="1">
              <a:spLocks/>
            </p:cNvSpPr>
            <p:nvPr/>
          </p:nvSpPr>
          <p:spPr>
            <a:xfrm>
              <a:off x="5932714" y="2744444"/>
              <a:ext cx="2471696" cy="400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Thursday, May 22</a:t>
              </a:r>
              <a:r>
                <a:rPr lang="en-US" sz="1800" baseline="300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nd</a:t>
              </a:r>
              <a:r>
                <a:rPr lang="en-US" sz="18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 </a:t>
              </a:r>
            </a:p>
          </p:txBody>
        </p:sp>
        <p:pic>
          <p:nvPicPr>
            <p:cNvPr id="29" name="Graphic 28" descr="Flag with solid fill">
              <a:extLst>
                <a:ext uri="{FF2B5EF4-FFF2-40B4-BE49-F238E27FC236}">
                  <a16:creationId xmlns:a16="http://schemas.microsoft.com/office/drawing/2014/main" id="{A3B3BEDF-1AE3-5F81-D63E-9F97E6CD0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 flipH="1">
              <a:off x="5489516" y="2428744"/>
              <a:ext cx="515962" cy="598714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E22E599F-69B4-3842-9BDE-871DCEF16CC2}"/>
                </a:ext>
              </a:extLst>
            </p:cNvPr>
            <p:cNvSpPr txBox="1">
              <a:spLocks/>
            </p:cNvSpPr>
            <p:nvPr/>
          </p:nvSpPr>
          <p:spPr>
            <a:xfrm>
              <a:off x="5957132" y="2394266"/>
              <a:ext cx="1675124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Kick-off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D154BB-B0FF-5A50-6D28-131C972F57E3}"/>
              </a:ext>
            </a:extLst>
          </p:cNvPr>
          <p:cNvGrpSpPr/>
          <p:nvPr/>
        </p:nvGrpSpPr>
        <p:grpSpPr>
          <a:xfrm>
            <a:off x="859970" y="3585266"/>
            <a:ext cx="4597291" cy="1780783"/>
            <a:chOff x="889108" y="3255867"/>
            <a:chExt cx="4597291" cy="1780783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C7FA71DD-B91A-DF8F-8685-BFACC120AC0C}"/>
                </a:ext>
              </a:extLst>
            </p:cNvPr>
            <p:cNvSpPr txBox="1">
              <a:spLocks/>
            </p:cNvSpPr>
            <p:nvPr/>
          </p:nvSpPr>
          <p:spPr>
            <a:xfrm>
              <a:off x="889108" y="3876830"/>
              <a:ext cx="4597291" cy="11598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Aft>
                  <a:spcPts val="400"/>
                </a:spcAft>
              </a:pPr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5% of the professionals at the GDL Office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BDE43A-499D-8493-9724-0A2B62CC0954}"/>
                </a:ext>
              </a:extLst>
            </p:cNvPr>
            <p:cNvGrpSpPr/>
            <p:nvPr/>
          </p:nvGrpSpPr>
          <p:grpSpPr>
            <a:xfrm>
              <a:off x="905087" y="3255867"/>
              <a:ext cx="4071259" cy="603504"/>
              <a:chOff x="889108" y="3296955"/>
              <a:chExt cx="4071259" cy="603504"/>
            </a:xfrm>
          </p:grpSpPr>
          <p:sp>
            <p:nvSpPr>
              <p:cNvPr id="36" name="Title 1">
                <a:extLst>
                  <a:ext uri="{FF2B5EF4-FFF2-40B4-BE49-F238E27FC236}">
                    <a16:creationId xmlns:a16="http://schemas.microsoft.com/office/drawing/2014/main" id="{768EEBA3-9C04-D201-93F6-9A0C96AE8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1367" y="3398302"/>
                <a:ext cx="3429000" cy="4008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" b="1">
                    <a:solidFill>
                      <a:srgbClr val="262722"/>
                    </a:solidFill>
                    <a:latin typeface="Montserrat"/>
                    <a:ea typeface="Open Sans"/>
                    <a:cs typeface="Open Sans"/>
                  </a:rPr>
                  <a:t>Impact</a:t>
                </a:r>
              </a:p>
            </p:txBody>
          </p:sp>
          <p:pic>
            <p:nvPicPr>
              <p:cNvPr id="32" name="Graphic 31" descr="Target with solid fill">
                <a:extLst>
                  <a:ext uri="{FF2B5EF4-FFF2-40B4-BE49-F238E27FC236}">
                    <a16:creationId xmlns:a16="http://schemas.microsoft.com/office/drawing/2014/main" id="{BCEB008A-A4B5-8377-D277-46775EC2C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889108" y="3296955"/>
                <a:ext cx="603504" cy="603504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CEE050-4310-67B4-D245-D6981458F9CF}"/>
              </a:ext>
            </a:extLst>
          </p:cNvPr>
          <p:cNvSpPr txBox="1"/>
          <p:nvPr/>
        </p:nvSpPr>
        <p:spPr>
          <a:xfrm>
            <a:off x="6258031" y="1457505"/>
            <a:ext cx="4021494" cy="23083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Este es un </a:t>
            </a:r>
            <a:r>
              <a:rPr lang="en-US" err="1">
                <a:solidFill>
                  <a:schemeClr val="bg1"/>
                </a:solidFill>
              </a:rPr>
              <a:t>ejemplo</a:t>
            </a:r>
            <a:r>
              <a:rPr lang="en-US">
                <a:solidFill>
                  <a:schemeClr val="bg1"/>
                </a:solidFill>
              </a:rPr>
              <a:t> del scope, favor de </a:t>
            </a:r>
            <a:r>
              <a:rPr lang="en-US" err="1">
                <a:solidFill>
                  <a:schemeClr val="bg1"/>
                </a:solidFill>
              </a:rPr>
              <a:t>modificarlo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r>
              <a:rPr lang="en-US" err="1">
                <a:solidFill>
                  <a:schemeClr val="bg1"/>
                </a:solidFill>
              </a:rPr>
              <a:t>Tenemos</a:t>
            </a:r>
            <a:r>
              <a:rPr lang="en-US">
                <a:solidFill>
                  <a:schemeClr val="bg1"/>
                </a:solidFill>
              </a:rPr>
              <a:t> que </a:t>
            </a:r>
            <a:r>
              <a:rPr lang="en-US" err="1">
                <a:solidFill>
                  <a:schemeClr val="bg1"/>
                </a:solidFill>
              </a:rPr>
              <a:t>tener</a:t>
            </a:r>
            <a:r>
              <a:rPr lang="en-US">
                <a:solidFill>
                  <a:schemeClr val="bg1"/>
                </a:solidFill>
              </a:rPr>
              <a:t> la </a:t>
            </a:r>
            <a:r>
              <a:rPr lang="en-US" err="1">
                <a:solidFill>
                  <a:schemeClr val="bg1"/>
                </a:solidFill>
              </a:rPr>
              <a:t>audencia</a:t>
            </a:r>
            <a:r>
              <a:rPr lang="en-US">
                <a:solidFill>
                  <a:schemeClr val="bg1"/>
                </a:solidFill>
              </a:rPr>
              <a:t> final, </a:t>
            </a:r>
            <a:r>
              <a:rPr lang="en-US" err="1">
                <a:solidFill>
                  <a:schemeClr val="bg1"/>
                </a:solidFill>
              </a:rPr>
              <a:t>el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impacto</a:t>
            </a:r>
            <a:r>
              <a:rPr lang="en-US">
                <a:solidFill>
                  <a:schemeClr val="bg1"/>
                </a:solidFill>
              </a:rPr>
              <a:t> que </a:t>
            </a:r>
            <a:r>
              <a:rPr lang="en-US" err="1">
                <a:solidFill>
                  <a:schemeClr val="bg1"/>
                </a:solidFill>
              </a:rPr>
              <a:t>queremos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tener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si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vamos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hacer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cursos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pláticas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juegos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reconocimiento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err="1">
                <a:solidFill>
                  <a:schemeClr val="bg1"/>
                </a:solidFill>
              </a:rPr>
              <a:t>Frecuencia</a:t>
            </a:r>
            <a:r>
              <a:rPr lang="en-US">
                <a:solidFill>
                  <a:schemeClr val="bg1"/>
                </a:solidFill>
              </a:rPr>
              <a:t> de </a:t>
            </a:r>
            <a:r>
              <a:rPr lang="en-US" err="1">
                <a:solidFill>
                  <a:schemeClr val="bg1"/>
                </a:solidFill>
              </a:rPr>
              <a:t>lanzamiento</a:t>
            </a:r>
            <a:r>
              <a:rPr lang="en-US">
                <a:solidFill>
                  <a:schemeClr val="bg1"/>
                </a:solidFill>
              </a:rPr>
              <a:t> de </a:t>
            </a:r>
            <a:r>
              <a:rPr lang="en-US" err="1">
                <a:solidFill>
                  <a:schemeClr val="bg1"/>
                </a:solidFill>
              </a:rPr>
              <a:t>cada</a:t>
            </a:r>
            <a:r>
              <a:rPr lang="en-US">
                <a:solidFill>
                  <a:schemeClr val="bg1"/>
                </a:solidFill>
              </a:rPr>
              <a:t> valor, </a:t>
            </a:r>
            <a:r>
              <a:rPr lang="en-US" err="1">
                <a:solidFill>
                  <a:schemeClr val="bg1"/>
                </a:solidFill>
              </a:rPr>
              <a:t>duración</a:t>
            </a:r>
            <a:r>
              <a:rPr lang="en-US">
                <a:solidFill>
                  <a:schemeClr val="bg1"/>
                </a:solidFill>
              </a:rPr>
              <a:t> de la campana, </a:t>
            </a:r>
            <a:r>
              <a:rPr lang="en-US" err="1">
                <a:solidFill>
                  <a:schemeClr val="bg1"/>
                </a:solidFill>
              </a:rPr>
              <a:t>cuando</a:t>
            </a:r>
            <a:r>
              <a:rPr lang="en-US">
                <a:solidFill>
                  <a:schemeClr val="bg1"/>
                </a:solidFill>
              </a:rPr>
              <a:t> es </a:t>
            </a:r>
            <a:r>
              <a:rPr lang="en-US" err="1">
                <a:solidFill>
                  <a:schemeClr val="bg1"/>
                </a:solidFill>
              </a:rPr>
              <a:t>el</a:t>
            </a:r>
            <a:r>
              <a:rPr lang="en-US">
                <a:solidFill>
                  <a:schemeClr val="bg1"/>
                </a:solidFill>
              </a:rPr>
              <a:t> kick off.</a:t>
            </a:r>
          </a:p>
        </p:txBody>
      </p:sp>
    </p:spTree>
    <p:extLst>
      <p:ext uri="{BB962C8B-B14F-4D97-AF65-F5344CB8AC3E}">
        <p14:creationId xmlns:p14="http://schemas.microsoft.com/office/powerpoint/2010/main" val="1929213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 err="1">
                <a:latin typeface="Montserrat" panose="00000500000000000000" pitchFamily="2" charset="0"/>
              </a:rPr>
              <a:t>Dinamica</a:t>
            </a:r>
            <a:endParaRPr lang="en-US" b="1">
              <a:latin typeface="Montserrat" panose="00000500000000000000" pitchFamily="2" charset="0"/>
            </a:endParaRP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153BCB0-71EA-E358-4E0F-D38247026A10}"/>
              </a:ext>
            </a:extLst>
          </p:cNvPr>
          <p:cNvGrpSpPr/>
          <p:nvPr/>
        </p:nvGrpSpPr>
        <p:grpSpPr>
          <a:xfrm>
            <a:off x="9277106" y="1217966"/>
            <a:ext cx="2914894" cy="750988"/>
            <a:chOff x="5489516" y="2394266"/>
            <a:chExt cx="2914894" cy="7509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3C36BC6D-B512-4DD2-A456-F81ED8F6369B}"/>
                </a:ext>
              </a:extLst>
            </p:cNvPr>
            <p:cNvSpPr txBox="1">
              <a:spLocks/>
            </p:cNvSpPr>
            <p:nvPr/>
          </p:nvSpPr>
          <p:spPr>
            <a:xfrm>
              <a:off x="5932714" y="2744444"/>
              <a:ext cx="2471696" cy="40081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Thursday, May 22</a:t>
              </a:r>
              <a:r>
                <a:rPr lang="en-US" sz="1800" baseline="300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nd</a:t>
              </a:r>
              <a:r>
                <a:rPr lang="en-US" sz="18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 </a:t>
              </a:r>
            </a:p>
          </p:txBody>
        </p:sp>
        <p:pic>
          <p:nvPicPr>
            <p:cNvPr id="29" name="Graphic 28" descr="Flag with solid fill">
              <a:extLst>
                <a:ext uri="{FF2B5EF4-FFF2-40B4-BE49-F238E27FC236}">
                  <a16:creationId xmlns:a16="http://schemas.microsoft.com/office/drawing/2014/main" id="{A3B3BEDF-1AE3-5F81-D63E-9F97E6CD0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flipH="1">
              <a:off x="5489516" y="2428744"/>
              <a:ext cx="515962" cy="598714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E22E599F-69B4-3842-9BDE-871DCEF16CC2}"/>
                </a:ext>
              </a:extLst>
            </p:cNvPr>
            <p:cNvSpPr txBox="1">
              <a:spLocks/>
            </p:cNvSpPr>
            <p:nvPr/>
          </p:nvSpPr>
          <p:spPr>
            <a:xfrm>
              <a:off x="5957132" y="2394266"/>
              <a:ext cx="1675124" cy="4008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>
                  <a:solidFill>
                    <a:schemeClr val="bg1"/>
                  </a:solidFill>
                  <a:latin typeface="Montserrat"/>
                  <a:ea typeface="Open Sans"/>
                  <a:cs typeface="Open Sans"/>
                </a:rPr>
                <a:t>Kick-off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CEE050-4310-67B4-D245-D6981458F9CF}"/>
              </a:ext>
            </a:extLst>
          </p:cNvPr>
          <p:cNvSpPr txBox="1"/>
          <p:nvPr/>
        </p:nvSpPr>
        <p:spPr>
          <a:xfrm>
            <a:off x="6258031" y="1457505"/>
            <a:ext cx="4021494" cy="175432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En </a:t>
            </a:r>
            <a:r>
              <a:rPr lang="en-US" err="1">
                <a:solidFill>
                  <a:schemeClr val="bg1"/>
                </a:solidFill>
              </a:rPr>
              <a:t>este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caso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necesitamos</a:t>
            </a:r>
            <a:r>
              <a:rPr lang="en-US">
                <a:solidFill>
                  <a:schemeClr val="bg1"/>
                </a:solidFill>
              </a:rPr>
              <a:t> ser </a:t>
            </a:r>
            <a:r>
              <a:rPr lang="en-US" err="1">
                <a:solidFill>
                  <a:schemeClr val="bg1"/>
                </a:solidFill>
              </a:rPr>
              <a:t>muy</a:t>
            </a:r>
            <a:r>
              <a:rPr lang="en-US">
                <a:solidFill>
                  <a:schemeClr val="bg1"/>
                </a:solidFill>
              </a:rPr>
              <a:t> claros de </a:t>
            </a:r>
            <a:r>
              <a:rPr lang="en-US" err="1">
                <a:solidFill>
                  <a:schemeClr val="bg1"/>
                </a:solidFill>
              </a:rPr>
              <a:t>cómo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vamos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lanzar</a:t>
            </a:r>
            <a:r>
              <a:rPr lang="en-US">
                <a:solidFill>
                  <a:schemeClr val="bg1"/>
                </a:solidFill>
              </a:rPr>
              <a:t> la campana, </a:t>
            </a:r>
            <a:r>
              <a:rPr lang="en-US" err="1">
                <a:solidFill>
                  <a:schemeClr val="bg1"/>
                </a:solidFill>
              </a:rPr>
              <a:t>ejemplo</a:t>
            </a:r>
            <a:r>
              <a:rPr lang="en-US">
                <a:solidFill>
                  <a:schemeClr val="bg1"/>
                </a:solidFill>
              </a:rPr>
              <a:t> 1 valor al </a:t>
            </a:r>
            <a:r>
              <a:rPr lang="en-US" err="1">
                <a:solidFill>
                  <a:schemeClr val="bg1"/>
                </a:solidFill>
              </a:rPr>
              <a:t>mes</a:t>
            </a:r>
            <a:r>
              <a:rPr lang="en-US">
                <a:solidFill>
                  <a:schemeClr val="bg1"/>
                </a:solidFill>
              </a:rPr>
              <a:t>, (que valor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que </a:t>
            </a:r>
            <a:r>
              <a:rPr lang="en-US" err="1">
                <a:solidFill>
                  <a:schemeClr val="bg1"/>
                </a:solidFill>
              </a:rPr>
              <a:t>mes</a:t>
            </a:r>
            <a:r>
              <a:rPr lang="en-US">
                <a:solidFill>
                  <a:schemeClr val="bg1"/>
                </a:solidFill>
              </a:rPr>
              <a:t>), que </a:t>
            </a:r>
            <a:r>
              <a:rPr lang="en-US" err="1">
                <a:solidFill>
                  <a:schemeClr val="bg1"/>
                </a:solidFill>
              </a:rPr>
              <a:t>actividades</a:t>
            </a:r>
            <a:r>
              <a:rPr lang="en-US">
                <a:solidFill>
                  <a:schemeClr val="bg1"/>
                </a:solidFill>
              </a:rPr>
              <a:t> van </a:t>
            </a:r>
            <a:r>
              <a:rPr lang="en-US" err="1">
                <a:solidFill>
                  <a:schemeClr val="bg1"/>
                </a:solidFill>
              </a:rPr>
              <a:t>haber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cada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mes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si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vamos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tener</a:t>
            </a:r>
            <a:r>
              <a:rPr lang="en-US">
                <a:solidFill>
                  <a:schemeClr val="bg1"/>
                </a:solidFill>
              </a:rPr>
              <a:t> kick off, session de </a:t>
            </a:r>
            <a:r>
              <a:rPr lang="en-US" err="1">
                <a:solidFill>
                  <a:schemeClr val="bg1"/>
                </a:solidFill>
              </a:rPr>
              <a:t>cierre</a:t>
            </a:r>
            <a:r>
              <a:rPr lang="en-US">
                <a:solidFill>
                  <a:schemeClr val="bg1"/>
                </a:solidFill>
              </a:rPr>
              <a:t> y que </a:t>
            </a:r>
            <a:r>
              <a:rPr lang="en-US" err="1">
                <a:solidFill>
                  <a:schemeClr val="bg1"/>
                </a:solidFill>
              </a:rPr>
              <a:t>va</a:t>
            </a:r>
            <a:r>
              <a:rPr lang="en-US">
                <a:solidFill>
                  <a:schemeClr val="bg1"/>
                </a:solidFill>
              </a:rPr>
              <a:t> a pasar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cada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una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29A7-C855-B951-8520-0D83DAD878F6}"/>
              </a:ext>
            </a:extLst>
          </p:cNvPr>
          <p:cNvSpPr txBox="1"/>
          <p:nvPr/>
        </p:nvSpPr>
        <p:spPr>
          <a:xfrm>
            <a:off x="748145" y="1967345"/>
            <a:ext cx="2743200" cy="990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1350"/>
              </a:lnSpc>
              <a:buFont typeface=""/>
              <a:buAutoNum type="arabicPeriod"/>
            </a:pPr>
            <a:endParaRPr lang="en-US" sz="1200">
              <a:cs typeface="Arial"/>
            </a:endParaRPr>
          </a:p>
          <a:p>
            <a:pPr marL="228600" indent="-228600">
              <a:lnSpc>
                <a:spcPts val="1350"/>
              </a:lnSpc>
              <a:buAutoNum type="arabicPeriod"/>
            </a:pPr>
            <a:r>
              <a:rPr lang="en-US" sz="1200">
                <a:cs typeface="Arial"/>
              </a:rPr>
              <a:t>Kick off session: Launch values campaign </a:t>
            </a:r>
            <a:endParaRPr lang="en-US">
              <a:cs typeface="Calibri" panose="020F0502020204030204"/>
            </a:endParaRPr>
          </a:p>
          <a:p>
            <a:pPr marL="228600" indent="-228600">
              <a:lnSpc>
                <a:spcPts val="1350"/>
              </a:lnSpc>
              <a:buAutoNum type="arabicPeriod"/>
            </a:pPr>
            <a:r>
              <a:rPr lang="en-US" sz="1200">
                <a:cs typeface="Arial"/>
              </a:rPr>
              <a:t>Lead The way – Fostering leadership May 24th ​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621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Branding and Promotion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2AEFBC-486B-AA8C-3D9A-8E9716A6A6CD}"/>
              </a:ext>
            </a:extLst>
          </p:cNvPr>
          <p:cNvGraphicFramePr>
            <a:graphicFrameLocks noGrp="1"/>
          </p:cNvGraphicFramePr>
          <p:nvPr/>
        </p:nvGraphicFramePr>
        <p:xfrm>
          <a:off x="4572002" y="2155371"/>
          <a:ext cx="3228975" cy="420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975">
                  <a:extLst>
                    <a:ext uri="{9D8B030D-6E8A-4147-A177-3AD203B41FA5}">
                      <a16:colId xmlns:a16="http://schemas.microsoft.com/office/drawing/2014/main" val="2245410512"/>
                    </a:ext>
                  </a:extLst>
                </a:gridCol>
              </a:tblGrid>
              <a:tr h="1049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>
                          <a:solidFill>
                            <a:srgbClr val="272722"/>
                          </a:solidFill>
                          <a:latin typeface="Montserrat" panose="00000500000000000000" pitchFamily="2" charset="0"/>
                        </a:rPr>
                        <a:t>Communications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04436"/>
                  </a:ext>
                </a:extLst>
              </a:tr>
              <a:tr h="3154977"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 marL="365760" marR="365760" marT="365760" marB="365760" anchor="ctr">
                    <a:lnL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DB3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3303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00910D-4D5B-D5AE-B502-E92503C3C56F}"/>
              </a:ext>
            </a:extLst>
          </p:cNvPr>
          <p:cNvGraphicFramePr>
            <a:graphicFrameLocks noGrp="1"/>
          </p:cNvGraphicFramePr>
          <p:nvPr/>
        </p:nvGraphicFramePr>
        <p:xfrm>
          <a:off x="8048628" y="2155371"/>
          <a:ext cx="3219448" cy="420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48">
                  <a:extLst>
                    <a:ext uri="{9D8B030D-6E8A-4147-A177-3AD203B41FA5}">
                      <a16:colId xmlns:a16="http://schemas.microsoft.com/office/drawing/2014/main" val="201059931"/>
                    </a:ext>
                  </a:extLst>
                </a:gridCol>
              </a:tblGrid>
              <a:tr h="1113216">
                <a:tc>
                  <a:txBody>
                    <a:bodyPr/>
                    <a:lstStyle/>
                    <a:p>
                      <a:pPr algn="ctr"/>
                      <a:r>
                        <a:rPr lang="es-MX" b="1">
                          <a:solidFill>
                            <a:srgbClr val="272722"/>
                          </a:solidFill>
                          <a:latin typeface="Montserrat" panose="00000500000000000000" pitchFamily="2" charset="0"/>
                        </a:rPr>
                        <a:t>Incentives</a:t>
                      </a:r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rgbClr val="E789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789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789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8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24597"/>
                  </a:ext>
                </a:extLst>
              </a:tr>
              <a:tr h="30917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5760" marR="365760" marT="365760" marB="365760" anchor="ctr">
                    <a:lnL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386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9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F658CA-77B6-66E5-8C2C-6A7AEF4C0F46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155371"/>
          <a:ext cx="3257551" cy="420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551">
                  <a:extLst>
                    <a:ext uri="{9D8B030D-6E8A-4147-A177-3AD203B41FA5}">
                      <a16:colId xmlns:a16="http://schemas.microsoft.com/office/drawing/2014/main" val="2625595001"/>
                    </a:ext>
                  </a:extLst>
                </a:gridCol>
              </a:tblGrid>
              <a:tr h="1113216">
                <a:tc>
                  <a:txBody>
                    <a:bodyPr/>
                    <a:lstStyle/>
                    <a:p>
                      <a:pPr algn="ctr"/>
                      <a:r>
                        <a:rPr lang="en-US" b="1" noProof="0">
                          <a:solidFill>
                            <a:srgbClr val="272722"/>
                          </a:solidFill>
                          <a:latin typeface="Montserrat" panose="00000500000000000000" pitchFamily="2" charset="0"/>
                        </a:rPr>
                        <a:t>Campaign’s Name</a:t>
                      </a:r>
                      <a:endParaRPr lang="en-US" noProof="0"/>
                    </a:p>
                  </a:txBody>
                  <a:tcPr anchor="ctr">
                    <a:lnL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B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5179"/>
                  </a:ext>
                </a:extLst>
              </a:tr>
              <a:tr h="3091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365760" marR="365760" marT="365760" marB="365760" anchor="ctr">
                    <a:lnL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3B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784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279720-C96D-E02A-C791-0CF254DBC216}"/>
              </a:ext>
            </a:extLst>
          </p:cNvPr>
          <p:cNvSpPr txBox="1"/>
          <p:nvPr/>
        </p:nvSpPr>
        <p:spPr>
          <a:xfrm>
            <a:off x="1186095" y="3648635"/>
            <a:ext cx="27542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noProof="0">
                <a:latin typeface="Montserrat" panose="00000500000000000000" pitchFamily="2" charset="0"/>
              </a:rPr>
              <a:t>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>
                <a:latin typeface="Montserrat" panose="00000500000000000000" pitchFamily="2" charset="0"/>
              </a:rPr>
              <a:t>Review options: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200" noProof="0">
                <a:solidFill>
                  <a:schemeClr val="dk1"/>
                </a:solidFill>
                <a:latin typeface="Montserrat" panose="00000500000000000000" pitchFamily="2" charset="0"/>
                <a:ea typeface="+mn-ea"/>
                <a:cs typeface="+mn-cs"/>
              </a:rPr>
              <a:t>Spanish for Success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200" noProof="0">
                <a:solidFill>
                  <a:schemeClr val="dk1"/>
                </a:solidFill>
                <a:latin typeface="Montserrat" panose="00000500000000000000" pitchFamily="2" charset="0"/>
                <a:ea typeface="+mn-ea"/>
                <a:cs typeface="+mn-cs"/>
              </a:rPr>
              <a:t>Cultural Connect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200" noProof="0" err="1">
                <a:solidFill>
                  <a:schemeClr val="dk1"/>
                </a:solidFill>
                <a:latin typeface="Montserrat" panose="00000500000000000000" pitchFamily="2" charset="0"/>
                <a:ea typeface="+mn-ea"/>
                <a:cs typeface="+mn-cs"/>
              </a:rPr>
              <a:t>Español</a:t>
            </a:r>
            <a:r>
              <a:rPr lang="en-US" sz="1800" kern="1200" noProof="0">
                <a:solidFill>
                  <a:schemeClr val="dk1"/>
                </a:solidFill>
                <a:latin typeface="Montserrat" panose="00000500000000000000" pitchFamily="2" charset="0"/>
                <a:ea typeface="+mn-ea"/>
                <a:cs typeface="+mn-cs"/>
              </a:rPr>
              <a:t> Expedition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671D3-D6B2-7855-A812-436FB975C793}"/>
              </a:ext>
            </a:extLst>
          </p:cNvPr>
          <p:cNvSpPr txBox="1"/>
          <p:nvPr/>
        </p:nvSpPr>
        <p:spPr>
          <a:xfrm>
            <a:off x="4597090" y="3648635"/>
            <a:ext cx="31215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>
                <a:latin typeface="Montserrat" panose="00000500000000000000" pitchFamily="2" charset="0"/>
              </a:rPr>
              <a:t>Emails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>
                <a:latin typeface="Montserrat" panose="00000500000000000000" pitchFamily="2" charset="0"/>
              </a:rPr>
              <a:t>Post in US GDL office Channel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>
                <a:latin typeface="Montserrat" panose="00000500000000000000" pitchFamily="2" charset="0"/>
              </a:rPr>
              <a:t>Include information in Unwrapped from each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AF7E5-1C40-C5D4-7F71-BA37F708F99A}"/>
              </a:ext>
            </a:extLst>
          </p:cNvPr>
          <p:cNvSpPr txBox="1"/>
          <p:nvPr/>
        </p:nvSpPr>
        <p:spPr>
          <a:xfrm>
            <a:off x="8146677" y="3648635"/>
            <a:ext cx="3111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Montserrat" panose="00000500000000000000" pitchFamily="2" charset="0"/>
              </a:rPr>
              <a:t>Certificate of completion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Montserrat" panose="00000500000000000000" pitchFamily="2" charset="0"/>
              </a:rPr>
              <a:t>Email for recognition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Montserrat" panose="00000500000000000000" pitchFamily="2" charset="0"/>
              </a:rPr>
              <a:t>Amazon gift card for top 3 students (each period)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DB46D-A408-4FCA-1433-FDF327A0BD38}"/>
              </a:ext>
            </a:extLst>
          </p:cNvPr>
          <p:cNvSpPr txBox="1"/>
          <p:nvPr/>
        </p:nvSpPr>
        <p:spPr>
          <a:xfrm>
            <a:off x="6258031" y="1457505"/>
            <a:ext cx="4021494" cy="1477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Modificarlo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r>
              <a:rPr lang="en-US">
                <a:solidFill>
                  <a:schemeClr val="bg1"/>
                </a:solidFill>
              </a:rPr>
              <a:t>La idea es </a:t>
            </a:r>
            <a:r>
              <a:rPr lang="en-US" err="1">
                <a:solidFill>
                  <a:schemeClr val="bg1"/>
                </a:solidFill>
              </a:rPr>
              <a:t>ver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cómo</a:t>
            </a:r>
            <a:r>
              <a:rPr lang="en-US">
                <a:solidFill>
                  <a:schemeClr val="bg1"/>
                </a:solidFill>
              </a:rPr>
              <a:t> se </a:t>
            </a:r>
            <a:r>
              <a:rPr lang="en-US" err="1">
                <a:solidFill>
                  <a:schemeClr val="bg1"/>
                </a:solidFill>
              </a:rPr>
              <a:t>va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llamar</a:t>
            </a:r>
            <a:r>
              <a:rPr lang="en-US">
                <a:solidFill>
                  <a:schemeClr val="bg1"/>
                </a:solidFill>
              </a:rPr>
              <a:t> la campana, </a:t>
            </a:r>
            <a:r>
              <a:rPr lang="en-US" err="1">
                <a:solidFill>
                  <a:schemeClr val="bg1"/>
                </a:solidFill>
              </a:rPr>
              <a:t>cómo</a:t>
            </a:r>
            <a:r>
              <a:rPr lang="en-US">
                <a:solidFill>
                  <a:schemeClr val="bg1"/>
                </a:solidFill>
              </a:rPr>
              <a:t> lo </a:t>
            </a:r>
            <a:r>
              <a:rPr lang="en-US" err="1">
                <a:solidFill>
                  <a:schemeClr val="bg1"/>
                </a:solidFill>
              </a:rPr>
              <a:t>vamos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difundir</a:t>
            </a:r>
            <a:r>
              <a:rPr lang="en-US">
                <a:solidFill>
                  <a:schemeClr val="bg1"/>
                </a:solidFill>
              </a:rPr>
              <a:t> y </a:t>
            </a:r>
            <a:r>
              <a:rPr lang="en-US" err="1">
                <a:solidFill>
                  <a:schemeClr val="bg1"/>
                </a:solidFill>
              </a:rPr>
              <a:t>si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vamos</a:t>
            </a:r>
            <a:r>
              <a:rPr lang="en-US">
                <a:solidFill>
                  <a:schemeClr val="bg1"/>
                </a:solidFill>
              </a:rPr>
              <a:t> a </a:t>
            </a:r>
            <a:r>
              <a:rPr lang="en-US" err="1">
                <a:solidFill>
                  <a:schemeClr val="bg1"/>
                </a:solidFill>
              </a:rPr>
              <a:t>tener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incentivos</a:t>
            </a:r>
            <a:r>
              <a:rPr lang="en-US">
                <a:solidFill>
                  <a:schemeClr val="bg1"/>
                </a:solidFill>
              </a:rPr>
              <a:t> para </a:t>
            </a:r>
            <a:r>
              <a:rPr lang="en-US" err="1">
                <a:solidFill>
                  <a:schemeClr val="bg1"/>
                </a:solidFill>
              </a:rPr>
              <a:t>generar</a:t>
            </a:r>
            <a:r>
              <a:rPr lang="en-US">
                <a:solidFill>
                  <a:schemeClr val="bg1"/>
                </a:solidFill>
              </a:rPr>
              <a:t> engagement</a:t>
            </a:r>
          </a:p>
        </p:txBody>
      </p:sp>
    </p:spTree>
    <p:extLst>
      <p:ext uri="{BB962C8B-B14F-4D97-AF65-F5344CB8AC3E}">
        <p14:creationId xmlns:p14="http://schemas.microsoft.com/office/powerpoint/2010/main" val="27375689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Resources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46224A-35A4-D7D5-E017-2DDA20D4AEFF}"/>
              </a:ext>
            </a:extLst>
          </p:cNvPr>
          <p:cNvGraphicFramePr>
            <a:graphicFrameLocks noGrp="1"/>
          </p:cNvGraphicFramePr>
          <p:nvPr/>
        </p:nvGraphicFramePr>
        <p:xfrm>
          <a:off x="870916" y="1911750"/>
          <a:ext cx="1051559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55">
                  <a:extLst>
                    <a:ext uri="{9D8B030D-6E8A-4147-A177-3AD203B41FA5}">
                      <a16:colId xmlns:a16="http://schemas.microsoft.com/office/drawing/2014/main" val="2965854418"/>
                    </a:ext>
                  </a:extLst>
                </a:gridCol>
                <a:gridCol w="3265715">
                  <a:extLst>
                    <a:ext uri="{9D8B030D-6E8A-4147-A177-3AD203B41FA5}">
                      <a16:colId xmlns:a16="http://schemas.microsoft.com/office/drawing/2014/main" val="757994289"/>
                    </a:ext>
                  </a:extLst>
                </a:gridCol>
                <a:gridCol w="6346429">
                  <a:extLst>
                    <a:ext uri="{9D8B030D-6E8A-4147-A177-3AD203B41FA5}">
                      <a16:colId xmlns:a16="http://schemas.microsoft.com/office/drawing/2014/main" val="3870887244"/>
                    </a:ext>
                  </a:extLst>
                </a:gridCol>
              </a:tblGrid>
              <a:tr h="351692">
                <a:tc gridSpan="2"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Resource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59531"/>
                  </a:ext>
                </a:extLst>
              </a:tr>
              <a:tr h="703385">
                <a:tc>
                  <a:txBody>
                    <a:bodyPr/>
                    <a:lstStyle/>
                    <a:p>
                      <a:endParaRPr lang="en-US" sz="18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1 Spanish language teacher and cultural expert and 1 Back up for facilitating the classes, training developer and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4112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8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Training Materials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Student guide ,quizzes, Instructor Led Training and Quick Reference Guide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5449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8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Communication materials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Emails, Memos and Infographics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254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Technology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Projector, computer, speaker, microphone, Quizziz, and Miro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286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8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$ 6,000 MXN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351746"/>
                  </a:ext>
                </a:extLst>
              </a:tr>
            </a:tbl>
          </a:graphicData>
        </a:graphic>
      </p:graphicFrame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C6C00A43-CDB5-6984-FE89-F8A012901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734" y="5206340"/>
            <a:ext cx="514757" cy="514757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8AFE9097-941E-D120-ECDD-8377F1883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734" y="4558792"/>
            <a:ext cx="514757" cy="514757"/>
          </a:xfrm>
          <a:prstGeom prst="rect">
            <a:avLst/>
          </a:prstGeom>
        </p:spPr>
      </p:pic>
      <p:pic>
        <p:nvPicPr>
          <p:cNvPr id="12" name="Graphic 11" descr="Megaphone with solid fill">
            <a:extLst>
              <a:ext uri="{FF2B5EF4-FFF2-40B4-BE49-F238E27FC236}">
                <a16:creationId xmlns:a16="http://schemas.microsoft.com/office/drawing/2014/main" id="{35ABDF18-E21A-E2D6-742B-DF52505DC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3734" y="3911245"/>
            <a:ext cx="514757" cy="514757"/>
          </a:xfrm>
          <a:prstGeom prst="rect">
            <a:avLst/>
          </a:prstGeom>
        </p:spPr>
      </p:pic>
      <p:pic>
        <p:nvPicPr>
          <p:cNvPr id="14" name="Graphic 13" descr="Books with solid fill">
            <a:extLst>
              <a:ext uri="{FF2B5EF4-FFF2-40B4-BE49-F238E27FC236}">
                <a16:creationId xmlns:a16="http://schemas.microsoft.com/office/drawing/2014/main" id="{B783E183-9D20-C69D-ABDB-D5DBCE62FF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620" y="3263698"/>
            <a:ext cx="514757" cy="514757"/>
          </a:xfrm>
          <a:prstGeom prst="rect">
            <a:avLst/>
          </a:prstGeom>
        </p:spPr>
      </p:pic>
      <p:pic>
        <p:nvPicPr>
          <p:cNvPr id="16" name="Graphic 15" descr="Cheers with solid fill">
            <a:extLst>
              <a:ext uri="{FF2B5EF4-FFF2-40B4-BE49-F238E27FC236}">
                <a16:creationId xmlns:a16="http://schemas.microsoft.com/office/drawing/2014/main" id="{36BFA079-BD84-842F-00AE-178BA49DA4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34" y="2541726"/>
            <a:ext cx="514757" cy="514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432FC-95B7-3A53-CD89-235D838F129C}"/>
              </a:ext>
            </a:extLst>
          </p:cNvPr>
          <p:cNvSpPr txBox="1"/>
          <p:nvPr/>
        </p:nvSpPr>
        <p:spPr>
          <a:xfrm>
            <a:off x="6258031" y="1457505"/>
            <a:ext cx="4021494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Que </a:t>
            </a:r>
            <a:r>
              <a:rPr lang="en-US" err="1">
                <a:solidFill>
                  <a:schemeClr val="bg1"/>
                </a:solidFill>
              </a:rPr>
              <a:t>recursos</a:t>
            </a:r>
            <a:r>
              <a:rPr lang="en-US">
                <a:solidFill>
                  <a:schemeClr val="bg1"/>
                </a:solidFill>
              </a:rPr>
              <a:t> se </a:t>
            </a:r>
            <a:r>
              <a:rPr lang="en-US" err="1">
                <a:solidFill>
                  <a:schemeClr val="bg1"/>
                </a:solidFill>
              </a:rPr>
              <a:t>necesitan</a:t>
            </a:r>
            <a:r>
              <a:rPr lang="en-US">
                <a:solidFill>
                  <a:schemeClr val="bg1"/>
                </a:solidFill>
              </a:rPr>
              <a:t>?</a:t>
            </a:r>
          </a:p>
          <a:p>
            <a:r>
              <a:rPr lang="en-US">
                <a:solidFill>
                  <a:schemeClr val="bg1"/>
                </a:solidFill>
              </a:rPr>
              <a:t>Humanos, training, </a:t>
            </a:r>
            <a:r>
              <a:rPr lang="en-US" err="1">
                <a:solidFill>
                  <a:schemeClr val="bg1"/>
                </a:solidFill>
              </a:rPr>
              <a:t>comuncation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tecnologia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incentivos</a:t>
            </a:r>
            <a:r>
              <a:rPr lang="en-US">
                <a:solidFill>
                  <a:schemeClr val="bg1"/>
                </a:solidFill>
              </a:rPr>
              <a:t>, budget.</a:t>
            </a:r>
          </a:p>
        </p:txBody>
      </p:sp>
    </p:spTree>
    <p:extLst>
      <p:ext uri="{BB962C8B-B14F-4D97-AF65-F5344CB8AC3E}">
        <p14:creationId xmlns:p14="http://schemas.microsoft.com/office/powerpoint/2010/main" val="249396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92F0-6A11-9074-660F-58F9669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Partnerships </a:t>
            </a:r>
            <a:r>
              <a:rPr lang="en-US" err="1"/>
              <a:t>estrategicos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EF4F-C257-D70E-FE73-770034A8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Colaboracion</a:t>
            </a:r>
            <a:r>
              <a:rPr lang="en-US"/>
              <a:t> </a:t>
            </a:r>
            <a:r>
              <a:rPr lang="en-US" err="1"/>
              <a:t>conb</a:t>
            </a:r>
            <a:r>
              <a:rPr lang="en-US"/>
              <a:t> </a:t>
            </a:r>
            <a:r>
              <a:rPr lang="en-US" err="1"/>
              <a:t>departamento</a:t>
            </a:r>
            <a:r>
              <a:rPr lang="en-US"/>
              <a:t> de </a:t>
            </a:r>
            <a:r>
              <a:rPr lang="en-US" err="1"/>
              <a:t>eventos</a:t>
            </a:r>
            <a:r>
              <a:rPr lang="en-US"/>
              <a:t> para </a:t>
            </a:r>
            <a:r>
              <a:rPr lang="en-US" err="1"/>
              <a:t>itnegrar</a:t>
            </a:r>
            <a:r>
              <a:rPr lang="en-US"/>
              <a:t> </a:t>
            </a:r>
            <a:r>
              <a:rPr lang="en-US" err="1"/>
              <a:t>tematica</a:t>
            </a:r>
            <a:r>
              <a:rPr lang="en-US"/>
              <a:t> de </a:t>
            </a:r>
            <a:r>
              <a:rPr lang="en-US" err="1"/>
              <a:t>vallors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ya</a:t>
            </a:r>
            <a:r>
              <a:rPr lang="en-US"/>
              <a:t> </a:t>
            </a:r>
            <a:r>
              <a:rPr lang="en-US" err="1"/>
              <a:t>programados</a:t>
            </a:r>
            <a:r>
              <a:rPr lang="en-US"/>
              <a:t> </a:t>
            </a:r>
            <a:r>
              <a:rPr lang="en-US" err="1"/>
              <a:t>maximizando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recursos</a:t>
            </a:r>
            <a:r>
              <a:rPr lang="en-US"/>
              <a:t> y </a:t>
            </a:r>
            <a:r>
              <a:rPr lang="en-US" err="1"/>
              <a:t>exposicvion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Calendar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42A08E0-0DF2-3696-39AA-E5D863C03AA4}"/>
              </a:ext>
            </a:extLst>
          </p:cNvPr>
          <p:cNvSpPr txBox="1">
            <a:spLocks/>
          </p:cNvSpPr>
          <p:nvPr/>
        </p:nvSpPr>
        <p:spPr>
          <a:xfrm>
            <a:off x="2853575" y="2202104"/>
            <a:ext cx="3985293" cy="822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401583D-333A-0726-725E-2FAA78C331A3}"/>
              </a:ext>
            </a:extLst>
          </p:cNvPr>
          <p:cNvSpPr txBox="1">
            <a:spLocks/>
          </p:cNvSpPr>
          <p:nvPr/>
        </p:nvSpPr>
        <p:spPr>
          <a:xfrm>
            <a:off x="2872117" y="3595394"/>
            <a:ext cx="3985293" cy="822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D6E7FB3-CB23-2C16-EC44-8EFD82EE0281}"/>
              </a:ext>
            </a:extLst>
          </p:cNvPr>
          <p:cNvSpPr txBox="1">
            <a:spLocks/>
          </p:cNvSpPr>
          <p:nvPr/>
        </p:nvSpPr>
        <p:spPr>
          <a:xfrm>
            <a:off x="2990341" y="4988684"/>
            <a:ext cx="3985293" cy="822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012C2-5886-13FE-EB05-AB900BC39478}"/>
              </a:ext>
            </a:extLst>
          </p:cNvPr>
          <p:cNvSpPr txBox="1"/>
          <p:nvPr/>
        </p:nvSpPr>
        <p:spPr>
          <a:xfrm>
            <a:off x="6258031" y="1457505"/>
            <a:ext cx="4021494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Dependiendo</a:t>
            </a:r>
            <a:r>
              <a:rPr lang="en-US">
                <a:solidFill>
                  <a:schemeClr val="bg1"/>
                </a:solidFill>
              </a:rPr>
              <a:t> la </a:t>
            </a:r>
            <a:r>
              <a:rPr lang="en-US" err="1">
                <a:solidFill>
                  <a:schemeClr val="bg1"/>
                </a:solidFill>
              </a:rPr>
              <a:t>propuesta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cuando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tendríamos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sesiones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presenciales</a:t>
            </a:r>
            <a:r>
              <a:rPr lang="en-US">
                <a:solidFill>
                  <a:schemeClr val="bg1"/>
                </a:solidFill>
              </a:rPr>
              <a:t>, o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juegos</a:t>
            </a:r>
            <a:r>
              <a:rPr lang="en-US">
                <a:solidFill>
                  <a:schemeClr val="bg1"/>
                </a:solidFill>
              </a:rPr>
              <a:t>, o la session de kick off, etc.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5F112C-1385-EE61-7030-7545648C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4" y="2951812"/>
            <a:ext cx="7574757" cy="25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958AF-25F8-85E6-9659-9C10426EADD9}"/>
              </a:ext>
            </a:extLst>
          </p:cNvPr>
          <p:cNvSpPr txBox="1"/>
          <p:nvPr/>
        </p:nvSpPr>
        <p:spPr>
          <a:xfrm>
            <a:off x="8788400" y="2956560"/>
            <a:ext cx="34036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200">
                <a:ea typeface="Calibri"/>
                <a:cs typeface="Calibri"/>
              </a:rPr>
              <a:t>Lead The way – Fostering leadership May 24th </a:t>
            </a:r>
          </a:p>
          <a:p>
            <a:pPr marL="228600" indent="-228600">
              <a:buAutoNum type="arabicPeriod"/>
            </a:pPr>
            <a:r>
              <a:rPr lang="en-US" sz="1200">
                <a:ea typeface="Calibri"/>
                <a:cs typeface="Calibri"/>
              </a:rPr>
              <a:t>Lead The way – Fostering leadership May 24th </a:t>
            </a:r>
          </a:p>
          <a:p>
            <a:pPr marL="228600" indent="-228600">
              <a:buAutoNum type="arabicPeriod"/>
            </a:pPr>
            <a:r>
              <a:rPr lang="en-US" sz="1200">
                <a:ea typeface="Calibri"/>
                <a:cs typeface="Calibri"/>
              </a:rPr>
              <a:t>Lead The way – Fostering leadership May 24th </a:t>
            </a:r>
          </a:p>
          <a:p>
            <a:pPr marL="228600" indent="-228600">
              <a:buAutoNum type="arabicPeriod"/>
            </a:pPr>
            <a:r>
              <a:rPr lang="en-US" sz="1200">
                <a:ea typeface="Calibri"/>
                <a:cs typeface="Calibri"/>
              </a:rPr>
              <a:t>Lead The way – Fostering leadership May 24th </a:t>
            </a:r>
          </a:p>
          <a:p>
            <a:pPr marL="228600" indent="-228600">
              <a:buAutoNum type="arabicPeriod"/>
            </a:pPr>
            <a:r>
              <a:rPr lang="en-US" sz="1200">
                <a:ea typeface="Calibri"/>
                <a:cs typeface="Calibri"/>
              </a:rPr>
              <a:t>Lead The way – Fostering leadership May 24th </a:t>
            </a:r>
          </a:p>
          <a:p>
            <a:pPr marL="228600" indent="-228600">
              <a:buAutoNum type="arabicPeriod"/>
            </a:pPr>
            <a:endParaRPr lang="en-US" sz="1200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36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Plan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78674"/>
            <a:ext cx="4994463" cy="37617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61CDEF-7B24-ADDE-3EEE-A78DC715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26400"/>
              </p:ext>
            </p:extLst>
          </p:nvPr>
        </p:nvGraphicFramePr>
        <p:xfrm>
          <a:off x="834570" y="1971523"/>
          <a:ext cx="10607040" cy="463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835858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173372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668865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860309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31449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410347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885271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2799111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025765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18238418"/>
                    </a:ext>
                  </a:extLst>
                </a:gridCol>
              </a:tblGrid>
              <a:tr h="518483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Activity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116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kern="1200" noProof="0" err="1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Revisión</a:t>
                      </a:r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 del Case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67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Edición de comunicación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364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Presentación con Susy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46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Develop Curriculum &amp; Materials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971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Kick-off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195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Conduct sessions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25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Feedback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2517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Evaluation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49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kern="1200" noProof="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Closing session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noProof="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3355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C8CA5A-E604-A742-CCAF-F1BDCE71F597}"/>
              </a:ext>
            </a:extLst>
          </p:cNvPr>
          <p:cNvCxnSpPr>
            <a:cxnSpLocks/>
          </p:cNvCxnSpPr>
          <p:nvPr/>
        </p:nvCxnSpPr>
        <p:spPr>
          <a:xfrm>
            <a:off x="6244245" y="4996542"/>
            <a:ext cx="2333435" cy="0"/>
          </a:xfrm>
          <a:prstGeom prst="line">
            <a:avLst/>
          </a:prstGeom>
          <a:ln w="28575">
            <a:solidFill>
              <a:srgbClr val="F386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dge New with solid fill">
            <a:extLst>
              <a:ext uri="{FF2B5EF4-FFF2-40B4-BE49-F238E27FC236}">
                <a16:creationId xmlns:a16="http://schemas.microsoft.com/office/drawing/2014/main" id="{366AD500-6D92-BF57-45F3-8D8A84876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3191" y="4371702"/>
            <a:ext cx="237744" cy="23774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EFB90C-18F0-4F28-72AB-FA6D7E6D4F4F}"/>
              </a:ext>
            </a:extLst>
          </p:cNvPr>
          <p:cNvCxnSpPr>
            <a:cxnSpLocks/>
          </p:cNvCxnSpPr>
          <p:nvPr/>
        </p:nvCxnSpPr>
        <p:spPr>
          <a:xfrm>
            <a:off x="8851686" y="4996542"/>
            <a:ext cx="2262628" cy="0"/>
          </a:xfrm>
          <a:prstGeom prst="line">
            <a:avLst/>
          </a:prstGeom>
          <a:ln w="28575">
            <a:solidFill>
              <a:srgbClr val="F386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Badge New with solid fill">
            <a:extLst>
              <a:ext uri="{FF2B5EF4-FFF2-40B4-BE49-F238E27FC236}">
                <a16:creationId xmlns:a16="http://schemas.microsoft.com/office/drawing/2014/main" id="{65939ACA-CE48-0AC3-5598-5261B0EF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4333" y="5754314"/>
            <a:ext cx="237744" cy="23774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76CA16-7D07-DAE4-E693-7E780433213C}"/>
              </a:ext>
            </a:extLst>
          </p:cNvPr>
          <p:cNvCxnSpPr>
            <a:cxnSpLocks/>
          </p:cNvCxnSpPr>
          <p:nvPr/>
        </p:nvCxnSpPr>
        <p:spPr>
          <a:xfrm>
            <a:off x="4450804" y="2699656"/>
            <a:ext cx="479336" cy="0"/>
          </a:xfrm>
          <a:prstGeom prst="line">
            <a:avLst/>
          </a:prstGeom>
          <a:ln w="28575">
            <a:solidFill>
              <a:srgbClr val="F386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Badge New with solid fill">
            <a:extLst>
              <a:ext uri="{FF2B5EF4-FFF2-40B4-BE49-F238E27FC236}">
                <a16:creationId xmlns:a16="http://schemas.microsoft.com/office/drawing/2014/main" id="{E20D812A-D0F0-5E05-9016-82BC7E1B0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0460" y="2987040"/>
            <a:ext cx="234042" cy="234042"/>
          </a:xfrm>
          <a:prstGeom prst="rect">
            <a:avLst/>
          </a:prstGeom>
        </p:spPr>
      </p:pic>
      <p:pic>
        <p:nvPicPr>
          <p:cNvPr id="69" name="Graphic 68" descr="Badge New with solid fill">
            <a:extLst>
              <a:ext uri="{FF2B5EF4-FFF2-40B4-BE49-F238E27FC236}">
                <a16:creationId xmlns:a16="http://schemas.microsoft.com/office/drawing/2014/main" id="{4AB21FE2-01BD-4170-2E09-7D458ACC1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6768" y="2987040"/>
            <a:ext cx="234042" cy="234042"/>
          </a:xfrm>
          <a:prstGeom prst="rect">
            <a:avLst/>
          </a:prstGeom>
        </p:spPr>
      </p:pic>
      <p:pic>
        <p:nvPicPr>
          <p:cNvPr id="71" name="Graphic 70" descr="Badge New with solid fill">
            <a:extLst>
              <a:ext uri="{FF2B5EF4-FFF2-40B4-BE49-F238E27FC236}">
                <a16:creationId xmlns:a16="http://schemas.microsoft.com/office/drawing/2014/main" id="{2D41219E-2E25-91CE-E3C7-6C9AD271F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9520" y="3459481"/>
            <a:ext cx="234042" cy="234042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83E946-8417-B992-77F7-EC1EEC542B3C}"/>
              </a:ext>
            </a:extLst>
          </p:cNvPr>
          <p:cNvCxnSpPr>
            <a:cxnSpLocks/>
          </p:cNvCxnSpPr>
          <p:nvPr/>
        </p:nvCxnSpPr>
        <p:spPr>
          <a:xfrm>
            <a:off x="4950460" y="4095311"/>
            <a:ext cx="897890" cy="0"/>
          </a:xfrm>
          <a:prstGeom prst="line">
            <a:avLst/>
          </a:prstGeom>
          <a:ln w="28575">
            <a:solidFill>
              <a:srgbClr val="F386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C58716-33E5-9924-3A3C-8893B4538A80}"/>
              </a:ext>
            </a:extLst>
          </p:cNvPr>
          <p:cNvSpPr txBox="1"/>
          <p:nvPr/>
        </p:nvSpPr>
        <p:spPr>
          <a:xfrm>
            <a:off x="4840893" y="3213556"/>
            <a:ext cx="450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04/08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31442B-1EDE-F534-1094-24394A824703}"/>
              </a:ext>
            </a:extLst>
          </p:cNvPr>
          <p:cNvSpPr txBox="1"/>
          <p:nvPr/>
        </p:nvSpPr>
        <p:spPr>
          <a:xfrm>
            <a:off x="5231613" y="3213555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04/24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C1728D-A4B3-F20D-5757-D74C1B411468}"/>
              </a:ext>
            </a:extLst>
          </p:cNvPr>
          <p:cNvSpPr txBox="1"/>
          <p:nvPr/>
        </p:nvSpPr>
        <p:spPr>
          <a:xfrm>
            <a:off x="4950460" y="3665696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04/10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162EC7-05A0-06AB-AF93-4CAA77F2898A}"/>
              </a:ext>
            </a:extLst>
          </p:cNvPr>
          <p:cNvSpPr txBox="1"/>
          <p:nvPr/>
        </p:nvSpPr>
        <p:spPr>
          <a:xfrm>
            <a:off x="4227501" y="2758916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03/21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897456-9807-FB9A-7933-95B9DDBF5D85}"/>
              </a:ext>
            </a:extLst>
          </p:cNvPr>
          <p:cNvSpPr txBox="1"/>
          <p:nvPr/>
        </p:nvSpPr>
        <p:spPr>
          <a:xfrm>
            <a:off x="4714348" y="2758916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04/03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02A90E-718B-801E-2FB7-1A6C59097E7E}"/>
              </a:ext>
            </a:extLst>
          </p:cNvPr>
          <p:cNvSpPr txBox="1"/>
          <p:nvPr/>
        </p:nvSpPr>
        <p:spPr>
          <a:xfrm>
            <a:off x="4741829" y="4146117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04/03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BB377E-D39A-66BB-AD59-CC1FAD088540}"/>
              </a:ext>
            </a:extLst>
          </p:cNvPr>
          <p:cNvSpPr txBox="1"/>
          <p:nvPr/>
        </p:nvSpPr>
        <p:spPr>
          <a:xfrm>
            <a:off x="5617587" y="4137845"/>
            <a:ext cx="4363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05/02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FB8994-E7E2-11FA-6200-C1737FD81A30}"/>
              </a:ext>
            </a:extLst>
          </p:cNvPr>
          <p:cNvSpPr txBox="1"/>
          <p:nvPr/>
        </p:nvSpPr>
        <p:spPr>
          <a:xfrm>
            <a:off x="6030084" y="4580792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05/22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9FFECE-7A1C-BB14-029C-2584F6040F89}"/>
              </a:ext>
            </a:extLst>
          </p:cNvPr>
          <p:cNvSpPr txBox="1"/>
          <p:nvPr/>
        </p:nvSpPr>
        <p:spPr>
          <a:xfrm>
            <a:off x="6015459" y="5050560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05/22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36F965-3032-61F7-569A-966255587EA7}"/>
              </a:ext>
            </a:extLst>
          </p:cNvPr>
          <p:cNvSpPr txBox="1"/>
          <p:nvPr/>
        </p:nvSpPr>
        <p:spPr>
          <a:xfrm>
            <a:off x="8311123" y="5033772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08/14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4911DE-455F-C3FC-C1FE-F71F299FF639}"/>
              </a:ext>
            </a:extLst>
          </p:cNvPr>
          <p:cNvSpPr txBox="1"/>
          <p:nvPr/>
        </p:nvSpPr>
        <p:spPr>
          <a:xfrm>
            <a:off x="8631113" y="5033239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08/28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8C53F5-2690-3334-C6DD-AF79150F350A}"/>
              </a:ext>
            </a:extLst>
          </p:cNvPr>
          <p:cNvSpPr txBox="1"/>
          <p:nvPr/>
        </p:nvSpPr>
        <p:spPr>
          <a:xfrm>
            <a:off x="10901166" y="5062523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11/20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B6A778-C6D2-94AF-E406-1A5310617266}"/>
              </a:ext>
            </a:extLst>
          </p:cNvPr>
          <p:cNvGrpSpPr/>
          <p:nvPr/>
        </p:nvGrpSpPr>
        <p:grpSpPr>
          <a:xfrm>
            <a:off x="8339656" y="5320938"/>
            <a:ext cx="423514" cy="388394"/>
            <a:chOff x="8244647" y="5328558"/>
            <a:chExt cx="423514" cy="388394"/>
          </a:xfrm>
        </p:grpSpPr>
        <p:pic>
          <p:nvPicPr>
            <p:cNvPr id="57" name="Graphic 56" descr="Badge New with solid fill">
              <a:extLst>
                <a:ext uri="{FF2B5EF4-FFF2-40B4-BE49-F238E27FC236}">
                  <a16:creationId xmlns:a16="http://schemas.microsoft.com/office/drawing/2014/main" id="{FEA6139A-D251-ED62-57A4-8316D2D6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7532" y="5328558"/>
              <a:ext cx="237744" cy="23774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03B3C0-2927-4F8F-76D6-B1FA2DCF1773}"/>
                </a:ext>
              </a:extLst>
            </p:cNvPr>
            <p:cNvSpPr txBox="1"/>
            <p:nvPr/>
          </p:nvSpPr>
          <p:spPr>
            <a:xfrm>
              <a:off x="8244647" y="5516897"/>
              <a:ext cx="4235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08/14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6DB13B1-D461-993F-D116-D8457A3E5942}"/>
              </a:ext>
            </a:extLst>
          </p:cNvPr>
          <p:cNvSpPr txBox="1"/>
          <p:nvPr/>
        </p:nvSpPr>
        <p:spPr>
          <a:xfrm>
            <a:off x="7612502" y="5947551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07/03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98E14C-A49E-3136-63FE-7BC79454682C}"/>
              </a:ext>
            </a:extLst>
          </p:cNvPr>
          <p:cNvGrpSpPr/>
          <p:nvPr/>
        </p:nvGrpSpPr>
        <p:grpSpPr>
          <a:xfrm>
            <a:off x="8339656" y="5760493"/>
            <a:ext cx="423514" cy="393292"/>
            <a:chOff x="8343226" y="5760493"/>
            <a:chExt cx="423514" cy="393292"/>
          </a:xfrm>
        </p:grpSpPr>
        <p:pic>
          <p:nvPicPr>
            <p:cNvPr id="101" name="Graphic 100" descr="Badge New with solid fill">
              <a:extLst>
                <a:ext uri="{FF2B5EF4-FFF2-40B4-BE49-F238E27FC236}">
                  <a16:creationId xmlns:a16="http://schemas.microsoft.com/office/drawing/2014/main" id="{9D2C3E9D-E615-4625-BFE3-2D60BCF2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36111" y="5760493"/>
              <a:ext cx="237744" cy="237744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5D3D651-6D51-39E5-3196-1BC798E5E85D}"/>
                </a:ext>
              </a:extLst>
            </p:cNvPr>
            <p:cNvSpPr txBox="1"/>
            <p:nvPr/>
          </p:nvSpPr>
          <p:spPr>
            <a:xfrm>
              <a:off x="8343226" y="5953730"/>
              <a:ext cx="4235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08/14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6089D7-7409-E248-CF33-4F9216154B70}"/>
              </a:ext>
            </a:extLst>
          </p:cNvPr>
          <p:cNvGrpSpPr/>
          <p:nvPr/>
        </p:nvGrpSpPr>
        <p:grpSpPr>
          <a:xfrm>
            <a:off x="10867222" y="5314759"/>
            <a:ext cx="389850" cy="388394"/>
            <a:chOff x="8244647" y="5328558"/>
            <a:chExt cx="389850" cy="388394"/>
          </a:xfrm>
        </p:grpSpPr>
        <p:pic>
          <p:nvPicPr>
            <p:cNvPr id="109" name="Graphic 108" descr="Badge New with solid fill">
              <a:extLst>
                <a:ext uri="{FF2B5EF4-FFF2-40B4-BE49-F238E27FC236}">
                  <a16:creationId xmlns:a16="http://schemas.microsoft.com/office/drawing/2014/main" id="{EF419638-13EF-8636-01A0-F9E95723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7532" y="5328558"/>
              <a:ext cx="237744" cy="23774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EEAEDA9-001A-1CED-7C67-A543F6553220}"/>
                </a:ext>
              </a:extLst>
            </p:cNvPr>
            <p:cNvSpPr txBox="1"/>
            <p:nvPr/>
          </p:nvSpPr>
          <p:spPr>
            <a:xfrm>
              <a:off x="8244647" y="5516897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11/20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826DB8B-3088-5910-920D-9DB680E0478E}"/>
              </a:ext>
            </a:extLst>
          </p:cNvPr>
          <p:cNvGrpSpPr/>
          <p:nvPr/>
        </p:nvGrpSpPr>
        <p:grpSpPr>
          <a:xfrm>
            <a:off x="10867222" y="5754314"/>
            <a:ext cx="389850" cy="393292"/>
            <a:chOff x="8343226" y="5760493"/>
            <a:chExt cx="389850" cy="393292"/>
          </a:xfrm>
        </p:grpSpPr>
        <p:pic>
          <p:nvPicPr>
            <p:cNvPr id="112" name="Graphic 111" descr="Badge New with solid fill">
              <a:extLst>
                <a:ext uri="{FF2B5EF4-FFF2-40B4-BE49-F238E27FC236}">
                  <a16:creationId xmlns:a16="http://schemas.microsoft.com/office/drawing/2014/main" id="{D3927D8B-3605-57B8-85E9-9B3E741C1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36111" y="5760493"/>
              <a:ext cx="237744" cy="237744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911AE6-9A0F-E7C4-5FFA-C0B8D6EEF475}"/>
                </a:ext>
              </a:extLst>
            </p:cNvPr>
            <p:cNvSpPr txBox="1"/>
            <p:nvPr/>
          </p:nvSpPr>
          <p:spPr>
            <a:xfrm>
              <a:off x="8343226" y="5953730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11/20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F7AE8E7-36F1-48D5-BD32-96B5A5478866}"/>
              </a:ext>
            </a:extLst>
          </p:cNvPr>
          <p:cNvGrpSpPr/>
          <p:nvPr/>
        </p:nvGrpSpPr>
        <p:grpSpPr>
          <a:xfrm>
            <a:off x="10087938" y="5750905"/>
            <a:ext cx="420308" cy="393292"/>
            <a:chOff x="8343226" y="5760493"/>
            <a:chExt cx="420308" cy="393292"/>
          </a:xfrm>
        </p:grpSpPr>
        <p:pic>
          <p:nvPicPr>
            <p:cNvPr id="115" name="Graphic 114" descr="Badge New with solid fill">
              <a:extLst>
                <a:ext uri="{FF2B5EF4-FFF2-40B4-BE49-F238E27FC236}">
                  <a16:creationId xmlns:a16="http://schemas.microsoft.com/office/drawing/2014/main" id="{29275932-0EEC-2FD3-F17C-56A2B3D1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36111" y="5760493"/>
              <a:ext cx="237744" cy="23774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EF94098-86E7-E869-0A52-B74C21AB6DCB}"/>
                </a:ext>
              </a:extLst>
            </p:cNvPr>
            <p:cNvSpPr txBox="1"/>
            <p:nvPr/>
          </p:nvSpPr>
          <p:spPr>
            <a:xfrm>
              <a:off x="8343226" y="5953730"/>
              <a:ext cx="42030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10/09</a:t>
              </a:r>
            </a:p>
          </p:txBody>
        </p:sp>
      </p:grpSp>
      <p:pic>
        <p:nvPicPr>
          <p:cNvPr id="117" name="Graphic 116" descr="Badge New with solid fill">
            <a:extLst>
              <a:ext uri="{FF2B5EF4-FFF2-40B4-BE49-F238E27FC236}">
                <a16:creationId xmlns:a16="http://schemas.microsoft.com/office/drawing/2014/main" id="{54C68011-7BA3-94C1-4649-F124205B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9962" y="6195661"/>
            <a:ext cx="237744" cy="23774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3ADB9247-ADC1-03A6-A271-6AD820B00678}"/>
              </a:ext>
            </a:extLst>
          </p:cNvPr>
          <p:cNvSpPr txBox="1"/>
          <p:nvPr/>
        </p:nvSpPr>
        <p:spPr>
          <a:xfrm>
            <a:off x="11076855" y="6404751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11/27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89C291-9F11-E326-9B5D-36BA27B63328}"/>
              </a:ext>
            </a:extLst>
          </p:cNvPr>
          <p:cNvCxnSpPr>
            <a:cxnSpLocks/>
          </p:cNvCxnSpPr>
          <p:nvPr/>
        </p:nvCxnSpPr>
        <p:spPr>
          <a:xfrm>
            <a:off x="9072259" y="4095311"/>
            <a:ext cx="827153" cy="0"/>
          </a:xfrm>
          <a:prstGeom prst="line">
            <a:avLst/>
          </a:prstGeom>
          <a:ln w="28575">
            <a:solidFill>
              <a:srgbClr val="F386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581BB1-C63E-D3B9-FFA4-2DFE560F8180}"/>
              </a:ext>
            </a:extLst>
          </p:cNvPr>
          <p:cNvSpPr txBox="1"/>
          <p:nvPr/>
        </p:nvSpPr>
        <p:spPr>
          <a:xfrm>
            <a:off x="8857370" y="416567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Montserrat"/>
                <a:ea typeface="Open Sans"/>
                <a:cs typeface="Open Sans"/>
              </a:rPr>
              <a:t>09/02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18D83-4346-6DA0-47D3-60B97D22B645}"/>
              </a:ext>
            </a:extLst>
          </p:cNvPr>
          <p:cNvSpPr txBox="1"/>
          <p:nvPr/>
        </p:nvSpPr>
        <p:spPr>
          <a:xfrm>
            <a:off x="9690861" y="4146117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Montserrat"/>
                <a:ea typeface="Open Sans"/>
                <a:cs typeface="Open Sans"/>
              </a:rPr>
              <a:t>10/03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E4FDD-62C7-4725-C27B-D363F9EA6233}"/>
              </a:ext>
            </a:extLst>
          </p:cNvPr>
          <p:cNvSpPr txBox="1"/>
          <p:nvPr/>
        </p:nvSpPr>
        <p:spPr>
          <a:xfrm>
            <a:off x="6258031" y="1457505"/>
            <a:ext cx="4021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Cuál</a:t>
            </a:r>
            <a:r>
              <a:rPr lang="en-US">
                <a:solidFill>
                  <a:schemeClr val="bg1"/>
                </a:solidFill>
              </a:rPr>
              <a:t> es </a:t>
            </a:r>
            <a:r>
              <a:rPr lang="en-US" err="1">
                <a:solidFill>
                  <a:schemeClr val="bg1"/>
                </a:solidFill>
              </a:rPr>
              <a:t>el</a:t>
            </a:r>
            <a:r>
              <a:rPr lang="en-US">
                <a:solidFill>
                  <a:schemeClr val="bg1"/>
                </a:solidFill>
              </a:rPr>
              <a:t> plan de </a:t>
            </a:r>
            <a:r>
              <a:rPr lang="en-US" err="1">
                <a:solidFill>
                  <a:schemeClr val="bg1"/>
                </a:solidFill>
              </a:rPr>
              <a:t>todos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key points y milestones</a:t>
            </a:r>
          </a:p>
        </p:txBody>
      </p:sp>
    </p:spTree>
    <p:extLst>
      <p:ext uri="{BB962C8B-B14F-4D97-AF65-F5344CB8AC3E}">
        <p14:creationId xmlns:p14="http://schemas.microsoft.com/office/powerpoint/2010/main" val="39842824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Next steps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78674"/>
            <a:ext cx="4994463" cy="376176"/>
          </a:xfrm>
          <a:prstGeom prst="rect">
            <a:avLst/>
          </a:prstGeom>
        </p:spPr>
      </p:pic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B594F8-A6F2-F45F-8053-0559FFEA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45633"/>
              </p:ext>
            </p:extLst>
          </p:nvPr>
        </p:nvGraphicFramePr>
        <p:xfrm>
          <a:off x="936233" y="2100120"/>
          <a:ext cx="9569429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202">
                  <a:extLst>
                    <a:ext uri="{9D8B030D-6E8A-4147-A177-3AD203B41FA5}">
                      <a16:colId xmlns:a16="http://schemas.microsoft.com/office/drawing/2014/main" val="1830858985"/>
                    </a:ext>
                  </a:extLst>
                </a:gridCol>
                <a:gridCol w="5088835">
                  <a:extLst>
                    <a:ext uri="{9D8B030D-6E8A-4147-A177-3AD203B41FA5}">
                      <a16:colId xmlns:a16="http://schemas.microsoft.com/office/drawing/2014/main" val="2979963545"/>
                    </a:ext>
                  </a:extLst>
                </a:gridCol>
                <a:gridCol w="1242392">
                  <a:extLst>
                    <a:ext uri="{9D8B030D-6E8A-4147-A177-3AD203B41FA5}">
                      <a16:colId xmlns:a16="http://schemas.microsoft.com/office/drawing/2014/main" val="16513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>
                          <a:solidFill>
                            <a:srgbClr val="262722"/>
                          </a:solidFill>
                          <a:latin typeface="Montserrat"/>
                          <a:ea typeface="Open Sans"/>
                          <a:cs typeface="Open Sans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056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8375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218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77837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>
                        <a:solidFill>
                          <a:srgbClr val="262722"/>
                        </a:solidFill>
                        <a:latin typeface="Montserrat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6356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2DDDBF-877C-5E1C-846F-C4B3157044EA}"/>
              </a:ext>
            </a:extLst>
          </p:cNvPr>
          <p:cNvSpPr txBox="1"/>
          <p:nvPr/>
        </p:nvSpPr>
        <p:spPr>
          <a:xfrm>
            <a:off x="6258031" y="1457505"/>
            <a:ext cx="4021494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Cuales</a:t>
            </a:r>
            <a:r>
              <a:rPr lang="en-US">
                <a:solidFill>
                  <a:schemeClr val="bg1"/>
                </a:solidFill>
              </a:rPr>
              <a:t> son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siguientes</a:t>
            </a:r>
            <a:r>
              <a:rPr lang="en-US">
                <a:solidFill>
                  <a:schemeClr val="bg1"/>
                </a:solidFill>
              </a:rPr>
              <a:t> pasos a </a:t>
            </a:r>
            <a:r>
              <a:rPr lang="en-US" err="1">
                <a:solidFill>
                  <a:schemeClr val="bg1"/>
                </a:solidFill>
              </a:rPr>
              <a:t>trabajar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después</a:t>
            </a:r>
            <a:r>
              <a:rPr lang="en-US">
                <a:solidFill>
                  <a:schemeClr val="bg1"/>
                </a:solidFill>
              </a:rPr>
              <a:t> de la junta con </a:t>
            </a:r>
            <a:r>
              <a:rPr lang="en-US" err="1">
                <a:solidFill>
                  <a:schemeClr val="bg1"/>
                </a:solidFill>
              </a:rPr>
              <a:t>susy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6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B6DA-A457-EC13-40EF-65C2DBF2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28" y="498324"/>
            <a:ext cx="10641267" cy="5004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We aim to become true ambassadors of our core values by creating memorable, meaningful, and transformative experiences that align words with actions.</a:t>
            </a:r>
            <a:endParaRPr lang="en-US" sz="1400">
              <a:latin typeface="Montserrat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0FE7D-1BB4-D66E-2F61-43EA65A46FE4}"/>
              </a:ext>
            </a:extLst>
          </p:cNvPr>
          <p:cNvSpPr txBox="1">
            <a:spLocks/>
          </p:cNvSpPr>
          <p:nvPr/>
        </p:nvSpPr>
        <p:spPr>
          <a:xfrm>
            <a:off x="3225037" y="173235"/>
            <a:ext cx="5299627" cy="29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>
                <a:latin typeface="Montserrat" panose="00000500000000000000" pitchFamily="2" charset="0"/>
              </a:rPr>
              <a:t>Values Campaign: Living our values shaping our future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1A0A09-9ADB-1FA6-709C-75DA58277885}"/>
              </a:ext>
            </a:extLst>
          </p:cNvPr>
          <p:cNvSpPr/>
          <p:nvPr/>
        </p:nvSpPr>
        <p:spPr>
          <a:xfrm>
            <a:off x="482757" y="1501380"/>
            <a:ext cx="5547040" cy="1404182"/>
          </a:xfrm>
          <a:prstGeom prst="roundRect">
            <a:avLst/>
          </a:prstGeom>
          <a:solidFill>
            <a:srgbClr val="2727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Bridge the gap between declared values and everyday behaviors and become values ambassadors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Deliver consistent hybrid (remote + in-person) experiences.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Foster a culture of participation, emotional engagement, and recognition.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9BFE37-F1F7-C4D0-2398-FEA17BB258CE}"/>
              </a:ext>
            </a:extLst>
          </p:cNvPr>
          <p:cNvSpPr/>
          <p:nvPr/>
        </p:nvSpPr>
        <p:spPr>
          <a:xfrm>
            <a:off x="607082" y="1086595"/>
            <a:ext cx="5203375" cy="366659"/>
          </a:xfrm>
          <a:prstGeom prst="roundRect">
            <a:avLst/>
          </a:prstGeom>
          <a:solidFill>
            <a:srgbClr val="2727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49CAE-95B9-FB03-460D-54A407DDEFAB}"/>
              </a:ext>
            </a:extLst>
          </p:cNvPr>
          <p:cNvSpPr/>
          <p:nvPr/>
        </p:nvSpPr>
        <p:spPr>
          <a:xfrm>
            <a:off x="6090051" y="1501380"/>
            <a:ext cx="5658854" cy="1404182"/>
          </a:xfrm>
          <a:prstGeom prst="roundRect">
            <a:avLst/>
          </a:prstGeom>
          <a:solidFill>
            <a:srgbClr val="565B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>
                <a:latin typeface="Montserrat" panose="00000500000000000000" pitchFamily="2" charset="0"/>
                <a:cs typeface="Times New Roman" panose="02020603050405020304" pitchFamily="18" charset="0"/>
              </a:rPr>
              <a:t>Formats: Talks, games, dynamics, and storytelling.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>
                <a:latin typeface="Montserrat" panose="00000500000000000000" pitchFamily="2" charset="0"/>
                <a:cs typeface="Times New Roman" panose="02020603050405020304" pitchFamily="18" charset="0"/>
              </a:rPr>
              <a:t>Emotional engagement: Real stories, charms, symbolic items.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>
                <a:latin typeface="Montserrat" panose="00000500000000000000" pitchFamily="2" charset="0"/>
                <a:cs typeface="Times New Roman" panose="02020603050405020304" pitchFamily="18" charset="0"/>
              </a:rPr>
              <a:t>Incentives: Prizes, gift cards, stickers, thermos.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>
                <a:latin typeface="Montserrat" panose="00000500000000000000" pitchFamily="2" charset="0"/>
                <a:cs typeface="Times New Roman" panose="02020603050405020304" pitchFamily="18" charset="0"/>
              </a:rPr>
              <a:t>Gamification: Trivia, contests, participation rewards.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kern="100">
                <a:latin typeface="Montserrat" panose="00000500000000000000" pitchFamily="2" charset="0"/>
                <a:cs typeface="Times New Roman" panose="02020603050405020304" pitchFamily="18" charset="0"/>
              </a:rPr>
              <a:t>Timeline: 5-month </a:t>
            </a:r>
            <a:r>
              <a:rPr lang="en-US" sz="11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campaign (June–October 2025) one event each week.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BF2E51-1A58-802D-5A30-9EFA5D208863}"/>
              </a:ext>
            </a:extLst>
          </p:cNvPr>
          <p:cNvSpPr/>
          <p:nvPr/>
        </p:nvSpPr>
        <p:spPr>
          <a:xfrm>
            <a:off x="6271050" y="1066743"/>
            <a:ext cx="5203375" cy="386511"/>
          </a:xfrm>
          <a:prstGeom prst="roundRect">
            <a:avLst/>
          </a:prstGeom>
          <a:solidFill>
            <a:srgbClr val="565B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Strategy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AE7FD2-366C-499F-ACC0-791E6DC3AE19}"/>
              </a:ext>
            </a:extLst>
          </p:cNvPr>
          <p:cNvSpPr/>
          <p:nvPr/>
        </p:nvSpPr>
        <p:spPr>
          <a:xfrm>
            <a:off x="581428" y="3086352"/>
            <a:ext cx="2694091" cy="36665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10430F-E000-5AD2-3F6B-31DD70AA3299}"/>
              </a:ext>
            </a:extLst>
          </p:cNvPr>
          <p:cNvSpPr/>
          <p:nvPr/>
        </p:nvSpPr>
        <p:spPr>
          <a:xfrm>
            <a:off x="3581876" y="3111859"/>
            <a:ext cx="2201784" cy="366659"/>
          </a:xfrm>
          <a:prstGeom prst="roundRect">
            <a:avLst/>
          </a:prstGeom>
          <a:solidFill>
            <a:srgbClr val="CF8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Key Deliverables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9ED9076-E67B-8732-21E1-E663CEE1D962}"/>
              </a:ext>
            </a:extLst>
          </p:cNvPr>
          <p:cNvSpPr/>
          <p:nvPr/>
        </p:nvSpPr>
        <p:spPr>
          <a:xfrm>
            <a:off x="3512458" y="3536369"/>
            <a:ext cx="2362394" cy="1328176"/>
          </a:xfrm>
          <a:prstGeom prst="roundRect">
            <a:avLst/>
          </a:prstGeom>
          <a:solidFill>
            <a:srgbClr val="CF8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Activity calendar</a:t>
            </a:r>
            <a:b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Hybrid weekly events</a:t>
            </a:r>
            <a:b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Charms/pins &amp; materials</a:t>
            </a:r>
            <a:b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Pre/post campaign surveys</a:t>
            </a:r>
            <a:b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Results report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039C49-5561-1D28-07F8-675D0FE6117D}"/>
              </a:ext>
            </a:extLst>
          </p:cNvPr>
          <p:cNvSpPr/>
          <p:nvPr/>
        </p:nvSpPr>
        <p:spPr>
          <a:xfrm>
            <a:off x="9570454" y="3086352"/>
            <a:ext cx="1932313" cy="366659"/>
          </a:xfrm>
          <a:prstGeom prst="roundRect">
            <a:avLst/>
          </a:prstGeom>
          <a:solidFill>
            <a:srgbClr val="C1E0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Success Indicators KPIs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B96C57-6D97-40E6-C2ED-7F5780C43091}"/>
              </a:ext>
            </a:extLst>
          </p:cNvPr>
          <p:cNvSpPr/>
          <p:nvPr/>
        </p:nvSpPr>
        <p:spPr>
          <a:xfrm>
            <a:off x="9517666" y="3479498"/>
            <a:ext cx="2114695" cy="1328177"/>
          </a:xfrm>
          <a:prstGeom prst="roundRect">
            <a:avLst/>
          </a:prstGeom>
          <a:solidFill>
            <a:srgbClr val="C1E0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- 70% weekly attendance</a:t>
            </a:r>
            <a:b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Satisfaction in surveys</a:t>
            </a:r>
            <a:b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 High participation in activities survey opinion</a:t>
            </a:r>
            <a:b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 Testimonials</a:t>
            </a:r>
            <a:b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-survey values focused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E67F131-09A6-8340-054C-90A3D06132D1}"/>
              </a:ext>
            </a:extLst>
          </p:cNvPr>
          <p:cNvSpPr/>
          <p:nvPr/>
        </p:nvSpPr>
        <p:spPr>
          <a:xfrm>
            <a:off x="6090016" y="3111860"/>
            <a:ext cx="2947399" cy="366659"/>
          </a:xfrm>
          <a:prstGeom prst="roundRect">
            <a:avLst/>
          </a:prstGeom>
          <a:solidFill>
            <a:srgbClr val="FF69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Risk &amp; Mitigation</a:t>
            </a:r>
            <a:endParaRPr lang="en-US" sz="10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3EAFDCE-8CD2-6CC3-0887-6B1133E17EA7}"/>
              </a:ext>
            </a:extLst>
          </p:cNvPr>
          <p:cNvSpPr/>
          <p:nvPr/>
        </p:nvSpPr>
        <p:spPr>
          <a:xfrm>
            <a:off x="6024912" y="3536369"/>
            <a:ext cx="3186398" cy="1328177"/>
          </a:xfrm>
          <a:prstGeom prst="roundRect">
            <a:avLst/>
          </a:prstGeom>
          <a:solidFill>
            <a:srgbClr val="FF69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Low budget → Fit activities various budget options and offer different incentives</a:t>
            </a:r>
            <a:b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Low engagement → Make sure leaders understand the purpos</a:t>
            </a:r>
            <a:r>
              <a:rPr lang="en-US" sz="1000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 and impact of the campaign</a:t>
            </a: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 → Standardize event invitation and confirm attendance assistance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AC4EF8-68EB-E331-E5C2-69EE2714A6C5}"/>
              </a:ext>
            </a:extLst>
          </p:cNvPr>
          <p:cNvSpPr/>
          <p:nvPr/>
        </p:nvSpPr>
        <p:spPr>
          <a:xfrm>
            <a:off x="452133" y="5013972"/>
            <a:ext cx="11258603" cy="36665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Timeline</a:t>
            </a:r>
            <a:endParaRPr lang="en-US" sz="14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51CD0F-C66B-062E-A835-47EB6A0B80E7}"/>
              </a:ext>
            </a:extLst>
          </p:cNvPr>
          <p:cNvSpPr/>
          <p:nvPr/>
        </p:nvSpPr>
        <p:spPr>
          <a:xfrm>
            <a:off x="476677" y="5468425"/>
            <a:ext cx="1287955" cy="33931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Phase</a:t>
            </a:r>
            <a:endParaRPr lang="en-US" sz="14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E2A92CB-3865-A2BD-6A04-C9881091D198}"/>
              </a:ext>
            </a:extLst>
          </p:cNvPr>
          <p:cNvSpPr/>
          <p:nvPr/>
        </p:nvSpPr>
        <p:spPr>
          <a:xfrm>
            <a:off x="476677" y="5913533"/>
            <a:ext cx="1287955" cy="33931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Activity</a:t>
            </a:r>
            <a:endParaRPr lang="en-US" sz="14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CFBBE1-58D3-8AC6-1C3A-FDB6ED6DCF6D}"/>
              </a:ext>
            </a:extLst>
          </p:cNvPr>
          <p:cNvSpPr/>
          <p:nvPr/>
        </p:nvSpPr>
        <p:spPr>
          <a:xfrm>
            <a:off x="476677" y="6358641"/>
            <a:ext cx="1287955" cy="33931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Date</a:t>
            </a:r>
            <a:endParaRPr lang="en-US" sz="14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00AA67A-312D-013E-CAB6-A7D35372CE55}"/>
              </a:ext>
            </a:extLst>
          </p:cNvPr>
          <p:cNvSpPr/>
          <p:nvPr/>
        </p:nvSpPr>
        <p:spPr>
          <a:xfrm>
            <a:off x="1957406" y="5495670"/>
            <a:ext cx="1170113" cy="339316"/>
          </a:xfrm>
          <a:prstGeom prst="roundRect">
            <a:avLst/>
          </a:prstGeom>
          <a:solidFill>
            <a:srgbClr val="C1E0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D26A47A-F14A-0658-0DE1-DFC9FEE3AA9E}"/>
              </a:ext>
            </a:extLst>
          </p:cNvPr>
          <p:cNvSpPr/>
          <p:nvPr/>
        </p:nvSpPr>
        <p:spPr>
          <a:xfrm>
            <a:off x="3188067" y="5495670"/>
            <a:ext cx="1317928" cy="331646"/>
          </a:xfrm>
          <a:prstGeom prst="roundRect">
            <a:avLst/>
          </a:prstGeom>
          <a:solidFill>
            <a:srgbClr val="8DB3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B462B8D-8311-55F9-3D2D-A89B43DFB77A}"/>
              </a:ext>
            </a:extLst>
          </p:cNvPr>
          <p:cNvSpPr/>
          <p:nvPr/>
        </p:nvSpPr>
        <p:spPr>
          <a:xfrm>
            <a:off x="4572752" y="5502283"/>
            <a:ext cx="2025951" cy="324332"/>
          </a:xfrm>
          <a:prstGeom prst="roundRect">
            <a:avLst/>
          </a:prstGeom>
          <a:solidFill>
            <a:srgbClr val="FF69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endParaRPr lang="en-US" sz="10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169627B-5E4E-128F-320F-AECF4622FD0C}"/>
              </a:ext>
            </a:extLst>
          </p:cNvPr>
          <p:cNvSpPr/>
          <p:nvPr/>
        </p:nvSpPr>
        <p:spPr>
          <a:xfrm>
            <a:off x="6650775" y="5502282"/>
            <a:ext cx="1066010" cy="319995"/>
          </a:xfrm>
          <a:prstGeom prst="roundRect">
            <a:avLst/>
          </a:prstGeom>
          <a:solidFill>
            <a:srgbClr val="565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B454AC9-EA09-BB85-651A-CC79AC826333}"/>
              </a:ext>
            </a:extLst>
          </p:cNvPr>
          <p:cNvSpPr/>
          <p:nvPr/>
        </p:nvSpPr>
        <p:spPr>
          <a:xfrm>
            <a:off x="7771428" y="5495670"/>
            <a:ext cx="1219290" cy="32660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6EEE3FA-AD44-FAE8-780A-4DB380DD15DB}"/>
              </a:ext>
            </a:extLst>
          </p:cNvPr>
          <p:cNvSpPr/>
          <p:nvPr/>
        </p:nvSpPr>
        <p:spPr>
          <a:xfrm>
            <a:off x="9037415" y="5493653"/>
            <a:ext cx="1317928" cy="3286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E42C32B-71AC-910F-B48A-FA4B4A8F05BF}"/>
              </a:ext>
            </a:extLst>
          </p:cNvPr>
          <p:cNvSpPr/>
          <p:nvPr/>
        </p:nvSpPr>
        <p:spPr>
          <a:xfrm>
            <a:off x="10415891" y="5498425"/>
            <a:ext cx="1317928" cy="331646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64A4A3A-988A-937F-27D0-9C27948129D3}"/>
              </a:ext>
            </a:extLst>
          </p:cNvPr>
          <p:cNvSpPr/>
          <p:nvPr/>
        </p:nvSpPr>
        <p:spPr>
          <a:xfrm>
            <a:off x="1957406" y="5942880"/>
            <a:ext cx="1170113" cy="339316"/>
          </a:xfrm>
          <a:prstGeom prst="roundRect">
            <a:avLst/>
          </a:prstGeom>
          <a:solidFill>
            <a:srgbClr val="C1E0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Diagnosis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BB6425F-8D09-839E-DEE9-9535A1C7D5AE}"/>
              </a:ext>
            </a:extLst>
          </p:cNvPr>
          <p:cNvSpPr/>
          <p:nvPr/>
        </p:nvSpPr>
        <p:spPr>
          <a:xfrm>
            <a:off x="3188067" y="5942880"/>
            <a:ext cx="1317928" cy="331646"/>
          </a:xfrm>
          <a:prstGeom prst="roundRect">
            <a:avLst/>
          </a:prstGeom>
          <a:solidFill>
            <a:srgbClr val="8DB3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Content design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B9AFD1C-4F50-8291-ACE5-18FF8869790A}"/>
              </a:ext>
            </a:extLst>
          </p:cNvPr>
          <p:cNvSpPr/>
          <p:nvPr/>
        </p:nvSpPr>
        <p:spPr>
          <a:xfrm>
            <a:off x="4572752" y="5949493"/>
            <a:ext cx="2025951" cy="324332"/>
          </a:xfrm>
          <a:prstGeom prst="roundRect">
            <a:avLst/>
          </a:prstGeom>
          <a:solidFill>
            <a:srgbClr val="FF69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Production and Logistics</a:t>
            </a:r>
            <a:endParaRPr lang="en-US" sz="10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AA05B19-BFD1-A333-CE8B-9981AE49C3EE}"/>
              </a:ext>
            </a:extLst>
          </p:cNvPr>
          <p:cNvSpPr/>
          <p:nvPr/>
        </p:nvSpPr>
        <p:spPr>
          <a:xfrm>
            <a:off x="6650775" y="5949492"/>
            <a:ext cx="1066010" cy="319995"/>
          </a:xfrm>
          <a:prstGeom prst="roundRect">
            <a:avLst/>
          </a:prstGeom>
          <a:solidFill>
            <a:srgbClr val="565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C38EF02-B41E-DDD6-0F44-32FFDD1E4E7E}"/>
              </a:ext>
            </a:extLst>
          </p:cNvPr>
          <p:cNvSpPr/>
          <p:nvPr/>
        </p:nvSpPr>
        <p:spPr>
          <a:xfrm>
            <a:off x="7771428" y="5942880"/>
            <a:ext cx="1219290" cy="32660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Consolidation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26249E3-E2DE-00E8-1D8C-7BC06FC41B02}"/>
              </a:ext>
            </a:extLst>
          </p:cNvPr>
          <p:cNvSpPr/>
          <p:nvPr/>
        </p:nvSpPr>
        <p:spPr>
          <a:xfrm>
            <a:off x="9037415" y="5940863"/>
            <a:ext cx="1317928" cy="3286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79B2237-3D33-3939-E26C-48DCC6ADFBA5}"/>
              </a:ext>
            </a:extLst>
          </p:cNvPr>
          <p:cNvSpPr/>
          <p:nvPr/>
        </p:nvSpPr>
        <p:spPr>
          <a:xfrm>
            <a:off x="10415891" y="5945635"/>
            <a:ext cx="1317928" cy="331646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Launch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A7448A9-2D79-75D1-5BAA-1D004141C39D}"/>
              </a:ext>
            </a:extLst>
          </p:cNvPr>
          <p:cNvSpPr/>
          <p:nvPr/>
        </p:nvSpPr>
        <p:spPr>
          <a:xfrm>
            <a:off x="1957406" y="6370768"/>
            <a:ext cx="1170113" cy="339316"/>
          </a:xfrm>
          <a:prstGeom prst="roundRect">
            <a:avLst/>
          </a:prstGeom>
          <a:solidFill>
            <a:srgbClr val="C1E0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Apr 1 - 4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B93949C-F05F-3BB2-30BA-554D775FA76C}"/>
              </a:ext>
            </a:extLst>
          </p:cNvPr>
          <p:cNvSpPr/>
          <p:nvPr/>
        </p:nvSpPr>
        <p:spPr>
          <a:xfrm>
            <a:off x="3188067" y="6370768"/>
            <a:ext cx="1317928" cy="331646"/>
          </a:xfrm>
          <a:prstGeom prst="roundRect">
            <a:avLst/>
          </a:prstGeom>
          <a:solidFill>
            <a:srgbClr val="8DB3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Apr 7 -11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A644DCB-04BA-58A9-51B1-86C40BF80190}"/>
              </a:ext>
            </a:extLst>
          </p:cNvPr>
          <p:cNvSpPr/>
          <p:nvPr/>
        </p:nvSpPr>
        <p:spPr>
          <a:xfrm>
            <a:off x="4572752" y="6377381"/>
            <a:ext cx="2025951" cy="324332"/>
          </a:xfrm>
          <a:prstGeom prst="roundRect">
            <a:avLst/>
          </a:prstGeom>
          <a:solidFill>
            <a:srgbClr val="FF69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Apr 14 - 18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D0A3460-DD2D-7C02-F4DD-DEB27756EF4C}"/>
              </a:ext>
            </a:extLst>
          </p:cNvPr>
          <p:cNvSpPr/>
          <p:nvPr/>
        </p:nvSpPr>
        <p:spPr>
          <a:xfrm>
            <a:off x="6650775" y="6377380"/>
            <a:ext cx="1066010" cy="319995"/>
          </a:xfrm>
          <a:prstGeom prst="roundRect">
            <a:avLst/>
          </a:prstGeom>
          <a:solidFill>
            <a:srgbClr val="565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Apr 21 -25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B6FF8C6-8201-9B25-CE46-B328D9FB3B89}"/>
              </a:ext>
            </a:extLst>
          </p:cNvPr>
          <p:cNvSpPr/>
          <p:nvPr/>
        </p:nvSpPr>
        <p:spPr>
          <a:xfrm>
            <a:off x="7771428" y="6370768"/>
            <a:ext cx="1219290" cy="32660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Apr 28 - 30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B947151-59CE-CC1E-16A4-97EFA3B6460C}"/>
              </a:ext>
            </a:extLst>
          </p:cNvPr>
          <p:cNvSpPr/>
          <p:nvPr/>
        </p:nvSpPr>
        <p:spPr>
          <a:xfrm>
            <a:off x="9037415" y="6368751"/>
            <a:ext cx="1317928" cy="3286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All May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0DD3134-3C00-3BDA-8B9C-91658742D3C3}"/>
              </a:ext>
            </a:extLst>
          </p:cNvPr>
          <p:cNvSpPr/>
          <p:nvPr/>
        </p:nvSpPr>
        <p:spPr>
          <a:xfrm>
            <a:off x="10415891" y="6373523"/>
            <a:ext cx="1317928" cy="331646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June 1</a:t>
            </a:r>
            <a:r>
              <a:rPr lang="en-US" sz="1000" b="1" kern="100" baseline="300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st</a:t>
            </a:r>
            <a:r>
              <a:rPr lang="en-US" sz="1000" b="1" kern="100">
                <a:solidFill>
                  <a:schemeClr val="tx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week</a:t>
            </a:r>
            <a:endParaRPr lang="en-US" sz="1000" b="1" kern="100">
              <a:solidFill>
                <a:schemeClr val="tx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96E7E6D-1D0B-DDDF-D04F-A75A589DE55B}"/>
              </a:ext>
            </a:extLst>
          </p:cNvPr>
          <p:cNvSpPr/>
          <p:nvPr/>
        </p:nvSpPr>
        <p:spPr>
          <a:xfrm>
            <a:off x="476675" y="3530606"/>
            <a:ext cx="2885723" cy="1328176"/>
          </a:xfrm>
          <a:prstGeom prst="roundRect">
            <a:avLst/>
          </a:prstGeom>
          <a:solidFill>
            <a:srgbClr val="E0A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100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Target Segmentation</a:t>
            </a:r>
            <a:br>
              <a:rPr lang="en-US" sz="1100" b="1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100" b="1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1100" kern="100">
                <a:solidFill>
                  <a:schemeClr val="bg1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Availability: Remote vs On Site</a:t>
            </a:r>
            <a:br>
              <a:rPr lang="en-US" sz="1100" kern="100">
                <a:solidFill>
                  <a:schemeClr val="bg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100" kern="100">
                <a:solidFill>
                  <a:schemeClr val="bg1"/>
                </a:solidFill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 Preference of activities: Collaborative vs Individual learning, creative, networking etc.</a:t>
            </a:r>
            <a:endParaRPr lang="en-US" sz="1100" b="1" kern="100">
              <a:solidFill>
                <a:schemeClr val="bg1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7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F98878DC-4CD0-7387-4885-5B7E4E8AA1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038" y="-145420"/>
            <a:ext cx="3749675" cy="374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723D7-B20E-1110-B4BB-44B9E310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99"/>
            <a:ext cx="10515600" cy="1325563"/>
          </a:xfrm>
        </p:spPr>
        <p:txBody>
          <a:bodyPr/>
          <a:lstStyle/>
          <a:p>
            <a:r>
              <a:rPr lang="es-MX" b="1">
                <a:solidFill>
                  <a:srgbClr val="272722"/>
                </a:solidFill>
                <a:latin typeface="Montserrat" panose="00000500000000000000" pitchFamily="2" charset="0"/>
              </a:rPr>
              <a:t>AGENDA</a:t>
            </a:r>
            <a:endParaRPr lang="en-US" b="1">
              <a:solidFill>
                <a:srgbClr val="272722"/>
              </a:solidFill>
              <a:latin typeface="Montserrat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E2C14D-112D-4D35-DCBC-B13C5EA8E71E}"/>
              </a:ext>
            </a:extLst>
          </p:cNvPr>
          <p:cNvGrpSpPr/>
          <p:nvPr/>
        </p:nvGrpSpPr>
        <p:grpSpPr>
          <a:xfrm>
            <a:off x="1658569" y="2074759"/>
            <a:ext cx="4457700" cy="736600"/>
            <a:chOff x="1658569" y="2035412"/>
            <a:chExt cx="4457700" cy="736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D03BB0-F64A-5F5E-57CB-BFECBD5514E1}"/>
                </a:ext>
              </a:extLst>
            </p:cNvPr>
            <p:cNvSpPr/>
            <p:nvPr/>
          </p:nvSpPr>
          <p:spPr>
            <a:xfrm>
              <a:off x="1658569" y="2035412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DD41A1-2B50-299E-8E8A-CD513CCF9D44}"/>
                </a:ext>
              </a:extLst>
            </p:cNvPr>
            <p:cNvSpPr txBox="1"/>
            <p:nvPr/>
          </p:nvSpPr>
          <p:spPr>
            <a:xfrm>
              <a:off x="2484069" y="2142102"/>
              <a:ext cx="363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Team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6E38CB-48AA-F33C-8A56-107660F69277}"/>
              </a:ext>
            </a:extLst>
          </p:cNvPr>
          <p:cNvGrpSpPr/>
          <p:nvPr/>
        </p:nvGrpSpPr>
        <p:grpSpPr>
          <a:xfrm>
            <a:off x="1658569" y="3066709"/>
            <a:ext cx="4457700" cy="736600"/>
            <a:chOff x="1658569" y="3085279"/>
            <a:chExt cx="4457700" cy="736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B35F0D-AA6A-2293-258F-53F10CDA4BEA}"/>
                </a:ext>
              </a:extLst>
            </p:cNvPr>
            <p:cNvSpPr/>
            <p:nvPr/>
          </p:nvSpPr>
          <p:spPr>
            <a:xfrm>
              <a:off x="1658569" y="3085279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183FBA-C865-9877-C862-11C30135EC0A}"/>
                </a:ext>
              </a:extLst>
            </p:cNvPr>
            <p:cNvSpPr txBox="1"/>
            <p:nvPr/>
          </p:nvSpPr>
          <p:spPr>
            <a:xfrm>
              <a:off x="2484069" y="3191969"/>
              <a:ext cx="363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Overview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474A1A-470F-84C0-56BD-729F90C7F065}"/>
              </a:ext>
            </a:extLst>
          </p:cNvPr>
          <p:cNvGrpSpPr/>
          <p:nvPr/>
        </p:nvGrpSpPr>
        <p:grpSpPr>
          <a:xfrm>
            <a:off x="1658569" y="4093191"/>
            <a:ext cx="4749800" cy="736600"/>
            <a:chOff x="1658569" y="4135146"/>
            <a:chExt cx="4749800" cy="736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C315E3-20F9-E12A-7B51-3D89DB17BD8A}"/>
                </a:ext>
              </a:extLst>
            </p:cNvPr>
            <p:cNvSpPr/>
            <p:nvPr/>
          </p:nvSpPr>
          <p:spPr>
            <a:xfrm>
              <a:off x="1658569" y="4135146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0406D4-33DF-3848-9F9B-072EE8F158D0}"/>
                </a:ext>
              </a:extLst>
            </p:cNvPr>
            <p:cNvSpPr txBox="1"/>
            <p:nvPr/>
          </p:nvSpPr>
          <p:spPr>
            <a:xfrm>
              <a:off x="2484069" y="4241836"/>
              <a:ext cx="392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Scope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739E4-B888-DDCB-F9A5-239924A026AB}"/>
              </a:ext>
            </a:extLst>
          </p:cNvPr>
          <p:cNvGrpSpPr/>
          <p:nvPr/>
        </p:nvGrpSpPr>
        <p:grpSpPr>
          <a:xfrm>
            <a:off x="1658569" y="5129304"/>
            <a:ext cx="5041900" cy="954107"/>
            <a:chOff x="1658569" y="5372374"/>
            <a:chExt cx="5041900" cy="9541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ACEBF0-A2E2-6DC7-A6A8-734147F89E09}"/>
                </a:ext>
              </a:extLst>
            </p:cNvPr>
            <p:cNvSpPr/>
            <p:nvPr/>
          </p:nvSpPr>
          <p:spPr>
            <a:xfrm>
              <a:off x="1658569" y="5481127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B19E19-D775-CB84-A78D-25EC50079360}"/>
                </a:ext>
              </a:extLst>
            </p:cNvPr>
            <p:cNvSpPr txBox="1"/>
            <p:nvPr/>
          </p:nvSpPr>
          <p:spPr>
            <a:xfrm>
              <a:off x="2484069" y="5372374"/>
              <a:ext cx="4216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Branding and Promotion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0C1376-CD87-30DD-0241-FCDE7F6C074E}"/>
              </a:ext>
            </a:extLst>
          </p:cNvPr>
          <p:cNvGrpSpPr/>
          <p:nvPr/>
        </p:nvGrpSpPr>
        <p:grpSpPr>
          <a:xfrm>
            <a:off x="6839319" y="2074759"/>
            <a:ext cx="4457700" cy="736600"/>
            <a:chOff x="6839319" y="2074759"/>
            <a:chExt cx="4457700" cy="736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9BE47F-72A7-DB44-25CB-016C6EC988F6}"/>
                </a:ext>
              </a:extLst>
            </p:cNvPr>
            <p:cNvSpPr/>
            <p:nvPr/>
          </p:nvSpPr>
          <p:spPr>
            <a:xfrm>
              <a:off x="6839319" y="2074759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1F1D3-F47A-87D3-37B1-3B05C48E3E4C}"/>
                </a:ext>
              </a:extLst>
            </p:cNvPr>
            <p:cNvSpPr txBox="1"/>
            <p:nvPr/>
          </p:nvSpPr>
          <p:spPr>
            <a:xfrm>
              <a:off x="7664819" y="2181449"/>
              <a:ext cx="363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Resources</a:t>
              </a:r>
            </a:p>
          </p:txBody>
        </p:sp>
      </p:grpSp>
      <p:pic>
        <p:nvPicPr>
          <p:cNvPr id="22" name="Picture 21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0EC17652-E213-8C79-CA50-63F05E5F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68" y="4682067"/>
            <a:ext cx="2740025" cy="274002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EEC515A-1898-C0B2-6CB8-463140A9C208}"/>
              </a:ext>
            </a:extLst>
          </p:cNvPr>
          <p:cNvGrpSpPr/>
          <p:nvPr/>
        </p:nvGrpSpPr>
        <p:grpSpPr>
          <a:xfrm>
            <a:off x="6839319" y="2975221"/>
            <a:ext cx="4457700" cy="954107"/>
            <a:chOff x="6839319" y="3152571"/>
            <a:chExt cx="4457700" cy="95410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0CB7DE-3F51-17E1-5715-4C76D96804DB}"/>
                </a:ext>
              </a:extLst>
            </p:cNvPr>
            <p:cNvSpPr/>
            <p:nvPr/>
          </p:nvSpPr>
          <p:spPr>
            <a:xfrm>
              <a:off x="6839319" y="3261324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BE05C-9242-3020-C08D-BFA22DFA676D}"/>
                </a:ext>
              </a:extLst>
            </p:cNvPr>
            <p:cNvSpPr txBox="1"/>
            <p:nvPr/>
          </p:nvSpPr>
          <p:spPr>
            <a:xfrm>
              <a:off x="7664819" y="3152571"/>
              <a:ext cx="3632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Performance Indicators</a:t>
              </a:r>
            </a:p>
          </p:txBody>
        </p:sp>
      </p:grpSp>
      <p:pic>
        <p:nvPicPr>
          <p:cNvPr id="3" name="Picture 2" descr="A black and grey circle&#10;&#10;AI-generated content may be incorrect.">
            <a:extLst>
              <a:ext uri="{FF2B5EF4-FFF2-40B4-BE49-F238E27FC236}">
                <a16:creationId xmlns:a16="http://schemas.microsoft.com/office/drawing/2014/main" id="{43D1EA8A-564F-F631-BF1E-5A438DAE90F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4300" y="3921755"/>
            <a:ext cx="1084340" cy="1966795"/>
          </a:xfrm>
          <a:prstGeom prst="rect">
            <a:avLst/>
          </a:prstGeom>
        </p:spPr>
      </p:pic>
      <p:pic>
        <p:nvPicPr>
          <p:cNvPr id="23" name="Picture 22" descr="A grey and black background&#10;&#10;Description automatically generated">
            <a:extLst>
              <a:ext uri="{FF2B5EF4-FFF2-40B4-BE49-F238E27FC236}">
                <a16:creationId xmlns:a16="http://schemas.microsoft.com/office/drawing/2014/main" id="{6B00B541-BD2C-CE4E-08E2-AEA1EFB82F4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191" y="-27188"/>
            <a:ext cx="2004809" cy="2103637"/>
          </a:xfrm>
          <a:prstGeom prst="rect">
            <a:avLst/>
          </a:prstGeom>
        </p:spPr>
      </p:pic>
      <p:pic>
        <p:nvPicPr>
          <p:cNvPr id="26" name="Picture 25" descr="A black and grey circle&#10;&#10;AI-generated content may be incorrect.">
            <a:extLst>
              <a:ext uri="{FF2B5EF4-FFF2-40B4-BE49-F238E27FC236}">
                <a16:creationId xmlns:a16="http://schemas.microsoft.com/office/drawing/2014/main" id="{590DF76C-6BB6-6E96-6B14-09AA6A5E93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 rot="5400000">
            <a:off x="7803784" y="-566571"/>
            <a:ext cx="1325563" cy="2404330"/>
          </a:xfrm>
          <a:prstGeom prst="rect">
            <a:avLst/>
          </a:prstGeom>
        </p:spPr>
      </p:pic>
      <p:pic>
        <p:nvPicPr>
          <p:cNvPr id="12" name="Picture 11" descr="A group of people with a black background&#10;&#10;Description automatically generated">
            <a:extLst>
              <a:ext uri="{FF2B5EF4-FFF2-40B4-BE49-F238E27FC236}">
                <a16:creationId xmlns:a16="http://schemas.microsoft.com/office/drawing/2014/main" id="{0F4C70F8-CCAD-D79D-1961-8A2B37E9B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77" y="5757117"/>
            <a:ext cx="754085" cy="54324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913C0C6-CACE-FF3D-1537-AFBD7A0616DB}"/>
              </a:ext>
            </a:extLst>
          </p:cNvPr>
          <p:cNvGrpSpPr/>
          <p:nvPr/>
        </p:nvGrpSpPr>
        <p:grpSpPr>
          <a:xfrm>
            <a:off x="6839319" y="4093191"/>
            <a:ext cx="4457700" cy="736600"/>
            <a:chOff x="6839319" y="4261997"/>
            <a:chExt cx="4457700" cy="736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9B352D-90A1-4AEA-3318-F22B8C9BEA97}"/>
                </a:ext>
              </a:extLst>
            </p:cNvPr>
            <p:cNvSpPr/>
            <p:nvPr/>
          </p:nvSpPr>
          <p:spPr>
            <a:xfrm>
              <a:off x="6839319" y="4261997"/>
              <a:ext cx="736600" cy="736600"/>
            </a:xfrm>
            <a:prstGeom prst="ellipse">
              <a:avLst/>
            </a:prstGeom>
            <a:solidFill>
              <a:srgbClr val="9BC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72722"/>
                  </a:solidFill>
                  <a:latin typeface="Montserrat" panose="00000500000000000000" pitchFamily="2" charset="0"/>
                </a:rPr>
                <a:t>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1038F0-78A4-FC1D-3733-E78368EA5772}"/>
                </a:ext>
              </a:extLst>
            </p:cNvPr>
            <p:cNvSpPr txBox="1"/>
            <p:nvPr/>
          </p:nvSpPr>
          <p:spPr>
            <a:xfrm>
              <a:off x="7664819" y="4368687"/>
              <a:ext cx="363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272722"/>
                  </a:solidFill>
                  <a:latin typeface="Montserrat" panose="00000500000000000000" pitchFamily="2" charset="0"/>
                </a:rPr>
                <a:t>Plan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B64244-8F6A-5DEE-9682-486E54FAC1DA}"/>
              </a:ext>
            </a:extLst>
          </p:cNvPr>
          <p:cNvSpPr txBox="1"/>
          <p:nvPr/>
        </p:nvSpPr>
        <p:spPr>
          <a:xfrm>
            <a:off x="3522043" y="2479912"/>
            <a:ext cx="4021494" cy="16920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Modificar</a:t>
            </a:r>
            <a:r>
              <a:rPr lang="en-US">
                <a:solidFill>
                  <a:schemeClr val="bg1"/>
                </a:solidFill>
              </a:rPr>
              <a:t> con base a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slides finales</a:t>
            </a:r>
          </a:p>
        </p:txBody>
      </p:sp>
    </p:spTree>
    <p:extLst>
      <p:ext uri="{BB962C8B-B14F-4D97-AF65-F5344CB8AC3E}">
        <p14:creationId xmlns:p14="http://schemas.microsoft.com/office/powerpoint/2010/main" val="147707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BA4E85EC-8D26-9415-0DCB-E3DC6D0A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418" y="-850332"/>
            <a:ext cx="3759985" cy="3759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9C056-BE35-C16D-425C-58A7662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err="1">
                <a:latin typeface="Montserrat"/>
              </a:rPr>
              <a:t>Scope</a:t>
            </a:r>
            <a:r>
              <a:rPr lang="es-MX" b="1">
                <a:latin typeface="Montserrat"/>
              </a:rPr>
              <a:t> – </a:t>
            </a:r>
            <a:r>
              <a:rPr lang="es-MX" b="1" err="1">
                <a:latin typeface="Montserrat"/>
              </a:rPr>
              <a:t>How</a:t>
            </a:r>
            <a:r>
              <a:rPr lang="es-MX" b="1">
                <a:latin typeface="Montserrat"/>
              </a:rPr>
              <a:t> and </a:t>
            </a:r>
            <a:r>
              <a:rPr lang="es-MX" b="1" err="1">
                <a:latin typeface="Montserrat"/>
              </a:rPr>
              <a:t>what</a:t>
            </a:r>
            <a:r>
              <a:rPr lang="es-MX" b="1">
                <a:latin typeface="Montserrat"/>
              </a:rPr>
              <a:t>?</a:t>
            </a:r>
            <a:endParaRPr lang="en-US" err="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FF6C7-2451-54AC-E6A3-9EF9EB63B805}"/>
              </a:ext>
            </a:extLst>
          </p:cNvPr>
          <p:cNvSpPr txBox="1"/>
          <p:nvPr/>
        </p:nvSpPr>
        <p:spPr>
          <a:xfrm>
            <a:off x="1194548" y="4020543"/>
            <a:ext cx="41929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ontserrat"/>
                <a:cs typeface="Arial"/>
              </a:rPr>
              <a:t>Activity types: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Competitive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Wellness-oriented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Knowledge &amp; learning focused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Creative &amp; experimental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Networking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7155F-A84B-DA15-F872-6318D5D9E105}"/>
              </a:ext>
            </a:extLst>
          </p:cNvPr>
          <p:cNvSpPr txBox="1"/>
          <p:nvPr/>
        </p:nvSpPr>
        <p:spPr>
          <a:xfrm>
            <a:off x="5954299" y="1807700"/>
            <a:ext cx="542802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ontserrat"/>
                <a:cs typeface="Arial"/>
              </a:rPr>
              <a:t>Frequency</a:t>
            </a:r>
            <a:r>
              <a:rPr lang="en-US" sz="2000">
                <a:latin typeface="Montserrat"/>
                <a:cs typeface="Arial"/>
              </a:rPr>
              <a:t>: Weekly activity alternating between in-person and remote activities at least the first two months then will be all in- person sessions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D39F2-7E87-E635-072C-1D8C00C0DDB0}"/>
              </a:ext>
            </a:extLst>
          </p:cNvPr>
          <p:cNvSpPr txBox="1"/>
          <p:nvPr/>
        </p:nvSpPr>
        <p:spPr>
          <a:xfrm>
            <a:off x="1195393" y="2122733"/>
            <a:ext cx="3007701" cy="765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b="1">
                <a:latin typeface="Montserrat"/>
                <a:cs typeface="Arial"/>
              </a:rPr>
              <a:t>Duration</a:t>
            </a:r>
            <a:r>
              <a:rPr lang="en-US" sz="2800" b="1">
                <a:latin typeface="Montserrat"/>
                <a:cs typeface="Arial"/>
              </a:rPr>
              <a:t>: </a:t>
            </a:r>
            <a:r>
              <a:rPr lang="en-US" sz="2000">
                <a:latin typeface="Montserrat"/>
                <a:cs typeface="Arial"/>
              </a:rPr>
              <a:t>5-month campaign​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832BA-0761-EE32-9ECC-9FF8EEF10EC6}"/>
              </a:ext>
            </a:extLst>
          </p:cNvPr>
          <p:cNvSpPr txBox="1"/>
          <p:nvPr/>
        </p:nvSpPr>
        <p:spPr>
          <a:xfrm>
            <a:off x="5953455" y="3740818"/>
            <a:ext cx="5788872" cy="2839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b="1">
                <a:latin typeface="Montserrat"/>
                <a:cs typeface="Arial"/>
              </a:rPr>
              <a:t>Awards and recognition system:</a:t>
            </a:r>
            <a:endParaRPr lang="en-US"/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Gift cards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Charms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Stickers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Nomination Pen prize / Pin/ charm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Notebooks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T-shirts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Thermos</a:t>
            </a:r>
          </a:p>
        </p:txBody>
      </p:sp>
      <p:pic>
        <p:nvPicPr>
          <p:cNvPr id="17" name="Picture 16" descr="A black and grey circle&#10;&#10;AI-generated content may be incorrect.">
            <a:extLst>
              <a:ext uri="{FF2B5EF4-FFF2-40B4-BE49-F238E27FC236}">
                <a16:creationId xmlns:a16="http://schemas.microsoft.com/office/drawing/2014/main" id="{F5CF9C11-BE00-FBD4-5DE4-E451DDFB3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55655" y="-1690384"/>
            <a:ext cx="1865741" cy="338411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7B70719-3E20-725A-1C75-9CC7D306E2E2}"/>
              </a:ext>
            </a:extLst>
          </p:cNvPr>
          <p:cNvSpPr/>
          <p:nvPr/>
        </p:nvSpPr>
        <p:spPr>
          <a:xfrm>
            <a:off x="234591" y="2054702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01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7951BC-C616-4AC0-8939-3E5EE2BACC5F}"/>
              </a:ext>
            </a:extLst>
          </p:cNvPr>
          <p:cNvSpPr/>
          <p:nvPr/>
        </p:nvSpPr>
        <p:spPr>
          <a:xfrm>
            <a:off x="4979119" y="1695267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02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5D94EE-6F0C-2568-5E20-3D4E3DB7757B}"/>
              </a:ext>
            </a:extLst>
          </p:cNvPr>
          <p:cNvSpPr/>
          <p:nvPr/>
        </p:nvSpPr>
        <p:spPr>
          <a:xfrm>
            <a:off x="234591" y="3779984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03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6C5185-0082-40D1-B9AF-D350B9844A4C}"/>
              </a:ext>
            </a:extLst>
          </p:cNvPr>
          <p:cNvSpPr/>
          <p:nvPr/>
        </p:nvSpPr>
        <p:spPr>
          <a:xfrm>
            <a:off x="4864100" y="3593078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04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60CC85-3137-61F2-A6C7-49A3D3EA4E62}"/>
              </a:ext>
            </a:extLst>
          </p:cNvPr>
          <p:cNvCxnSpPr/>
          <p:nvPr/>
        </p:nvCxnSpPr>
        <p:spPr>
          <a:xfrm>
            <a:off x="657150" y="2905930"/>
            <a:ext cx="4259" cy="92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55E452-B4F9-1135-4D4C-6004DCF5ADFD}"/>
              </a:ext>
            </a:extLst>
          </p:cNvPr>
          <p:cNvCxnSpPr>
            <a:cxnSpLocks/>
          </p:cNvCxnSpPr>
          <p:nvPr/>
        </p:nvCxnSpPr>
        <p:spPr>
          <a:xfrm flipH="1" flipV="1">
            <a:off x="652942" y="2989626"/>
            <a:ext cx="3932740" cy="9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E0C6C-6CFE-7D24-9C37-E793C6B5D58C}"/>
              </a:ext>
            </a:extLst>
          </p:cNvPr>
          <p:cNvCxnSpPr>
            <a:cxnSpLocks/>
          </p:cNvCxnSpPr>
          <p:nvPr/>
        </p:nvCxnSpPr>
        <p:spPr>
          <a:xfrm flipH="1">
            <a:off x="4580266" y="2118429"/>
            <a:ext cx="4556" cy="8844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197CBB-C7B5-75EA-E45F-0A43B7B32087}"/>
              </a:ext>
            </a:extLst>
          </p:cNvPr>
          <p:cNvCxnSpPr/>
          <p:nvPr/>
        </p:nvCxnSpPr>
        <p:spPr>
          <a:xfrm>
            <a:off x="4580963" y="2115670"/>
            <a:ext cx="376519" cy="89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4529DB-0DF6-BCE6-4896-2630587F1102}"/>
              </a:ext>
            </a:extLst>
          </p:cNvPr>
          <p:cNvCxnSpPr>
            <a:cxnSpLocks/>
          </p:cNvCxnSpPr>
          <p:nvPr/>
        </p:nvCxnSpPr>
        <p:spPr>
          <a:xfrm flipH="1">
            <a:off x="5369161" y="2566663"/>
            <a:ext cx="4556" cy="8575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1B066E-BA88-2C27-6072-AD666D7AA71C}"/>
              </a:ext>
            </a:extLst>
          </p:cNvPr>
          <p:cNvCxnSpPr>
            <a:cxnSpLocks/>
          </p:cNvCxnSpPr>
          <p:nvPr/>
        </p:nvCxnSpPr>
        <p:spPr>
          <a:xfrm flipH="1" flipV="1">
            <a:off x="652942" y="3402002"/>
            <a:ext cx="4721634" cy="457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796F0F-B87A-A9C1-A599-15040258F71A}"/>
              </a:ext>
            </a:extLst>
          </p:cNvPr>
          <p:cNvCxnSpPr>
            <a:cxnSpLocks/>
          </p:cNvCxnSpPr>
          <p:nvPr/>
        </p:nvCxnSpPr>
        <p:spPr>
          <a:xfrm flipV="1">
            <a:off x="656010" y="4621957"/>
            <a:ext cx="4259" cy="18711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0ED460-DCE2-F284-DABE-6CFB3C909F8C}"/>
              </a:ext>
            </a:extLst>
          </p:cNvPr>
          <p:cNvCxnSpPr>
            <a:cxnSpLocks/>
          </p:cNvCxnSpPr>
          <p:nvPr/>
        </p:nvCxnSpPr>
        <p:spPr>
          <a:xfrm flipH="1" flipV="1">
            <a:off x="688801" y="6485862"/>
            <a:ext cx="4640950" cy="54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2C882F-3115-799B-F5E5-A3DFA519D5A2}"/>
              </a:ext>
            </a:extLst>
          </p:cNvPr>
          <p:cNvCxnSpPr>
            <a:cxnSpLocks/>
          </p:cNvCxnSpPr>
          <p:nvPr/>
        </p:nvCxnSpPr>
        <p:spPr>
          <a:xfrm>
            <a:off x="654421" y="3424516"/>
            <a:ext cx="8967" cy="3137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55FFA0-3C39-4ED1-9731-D72665B25F05}"/>
              </a:ext>
            </a:extLst>
          </p:cNvPr>
          <p:cNvCxnSpPr>
            <a:cxnSpLocks/>
          </p:cNvCxnSpPr>
          <p:nvPr/>
        </p:nvCxnSpPr>
        <p:spPr>
          <a:xfrm flipV="1">
            <a:off x="5289175" y="4464423"/>
            <a:ext cx="8967" cy="19901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2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BE86-DC37-71F3-6B3F-6D5DEF65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DD5F79D2-0D35-8847-CC93-A5DF3F8A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418" y="-850332"/>
            <a:ext cx="3759985" cy="3759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B0AD3-AA81-D600-3016-FA7268B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err="1">
                <a:latin typeface="Montserrat"/>
              </a:rPr>
              <a:t>Scope</a:t>
            </a:r>
            <a:r>
              <a:rPr lang="es-MX" b="1">
                <a:latin typeface="Montserrat"/>
              </a:rPr>
              <a:t> – Human Resources</a:t>
            </a:r>
            <a:endParaRPr lang="es-MX" b="1" err="1">
              <a:solidFill>
                <a:srgbClr val="262722"/>
              </a:solidFill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9DD47-95A9-0FCC-9D58-79546E0339AD}"/>
              </a:ext>
            </a:extLst>
          </p:cNvPr>
          <p:cNvSpPr txBox="1"/>
          <p:nvPr/>
        </p:nvSpPr>
        <p:spPr>
          <a:xfrm>
            <a:off x="1194548" y="4020543"/>
            <a:ext cx="41929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ontserrat"/>
                <a:cs typeface="Arial"/>
              </a:rPr>
              <a:t>Activity types: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Competitive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Wellness-oriented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Knowledge &amp; learning focused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Creative &amp; experimental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Networking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E7FB0-CF42-F1D0-8C24-B34647EE5865}"/>
              </a:ext>
            </a:extLst>
          </p:cNvPr>
          <p:cNvSpPr txBox="1"/>
          <p:nvPr/>
        </p:nvSpPr>
        <p:spPr>
          <a:xfrm>
            <a:off x="5954299" y="1807700"/>
            <a:ext cx="63658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ontserrat"/>
                <a:cs typeface="Arial"/>
              </a:rPr>
              <a:t>Frequency</a:t>
            </a:r>
            <a:r>
              <a:rPr lang="en-US" sz="2000">
                <a:latin typeface="Montserrat"/>
                <a:cs typeface="Arial"/>
              </a:rPr>
              <a:t>: Weekly activity alternating between in-person and remote activities at least the first two months then will be all in- person sessions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66401-EEA5-17CA-B997-B847042E0B18}"/>
              </a:ext>
            </a:extLst>
          </p:cNvPr>
          <p:cNvSpPr txBox="1"/>
          <p:nvPr/>
        </p:nvSpPr>
        <p:spPr>
          <a:xfrm>
            <a:off x="1195393" y="2122733"/>
            <a:ext cx="3007701" cy="765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b="1">
                <a:latin typeface="Montserrat"/>
                <a:cs typeface="Arial"/>
              </a:rPr>
              <a:t>Duration</a:t>
            </a:r>
            <a:r>
              <a:rPr lang="en-US" sz="2800" b="1">
                <a:latin typeface="Montserrat"/>
                <a:cs typeface="Arial"/>
              </a:rPr>
              <a:t>: </a:t>
            </a:r>
            <a:r>
              <a:rPr lang="en-US" sz="2000">
                <a:latin typeface="Montserrat"/>
                <a:cs typeface="Arial"/>
              </a:rPr>
              <a:t>5-month campaign​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23F15-453D-0CE7-19AA-C91CBE331234}"/>
              </a:ext>
            </a:extLst>
          </p:cNvPr>
          <p:cNvSpPr txBox="1"/>
          <p:nvPr/>
        </p:nvSpPr>
        <p:spPr>
          <a:xfrm>
            <a:off x="5953455" y="3740818"/>
            <a:ext cx="5788872" cy="2839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b="1">
                <a:latin typeface="Montserrat"/>
                <a:cs typeface="Arial"/>
              </a:rPr>
              <a:t>Awards and recognition system:</a:t>
            </a:r>
            <a:endParaRPr lang="en-US"/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Gift cards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Charms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Stickers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Nomination Pen prize / Pin/ charm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Notebooks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T-shirts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Thermos</a:t>
            </a:r>
          </a:p>
        </p:txBody>
      </p:sp>
      <p:pic>
        <p:nvPicPr>
          <p:cNvPr id="17" name="Picture 16" descr="A black and grey circle&#10;&#10;AI-generated content may be incorrect.">
            <a:extLst>
              <a:ext uri="{FF2B5EF4-FFF2-40B4-BE49-F238E27FC236}">
                <a16:creationId xmlns:a16="http://schemas.microsoft.com/office/drawing/2014/main" id="{EABDE773-68AF-6879-13A1-BAD3C894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55655" y="-1690384"/>
            <a:ext cx="1865741" cy="3384115"/>
          </a:xfrm>
          <a:prstGeom prst="rect">
            <a:avLst/>
          </a:prstGeom>
        </p:spPr>
      </p:pic>
      <p:pic>
        <p:nvPicPr>
          <p:cNvPr id="19" name="Picture 18" descr="A triangle with black and orange&#10;&#10;AI-generated content may be incorrect.">
            <a:extLst>
              <a:ext uri="{FF2B5EF4-FFF2-40B4-BE49-F238E27FC236}">
                <a16:creationId xmlns:a16="http://schemas.microsoft.com/office/drawing/2014/main" id="{D4ACE4B8-4F08-2AC2-EE4A-48A52091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1925374" y="6395942"/>
            <a:ext cx="2366409" cy="19672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825D4157-CD55-AA37-06F2-6C0ED7A6C6E3}"/>
              </a:ext>
            </a:extLst>
          </p:cNvPr>
          <p:cNvSpPr/>
          <p:nvPr/>
        </p:nvSpPr>
        <p:spPr>
          <a:xfrm>
            <a:off x="234591" y="2054702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01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A1FFF7-46A7-57B9-D8C2-207A6047671B}"/>
              </a:ext>
            </a:extLst>
          </p:cNvPr>
          <p:cNvSpPr/>
          <p:nvPr/>
        </p:nvSpPr>
        <p:spPr>
          <a:xfrm>
            <a:off x="4979119" y="1695267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02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5F02FE-0DDE-0ECB-987D-E6A6DB50F4E2}"/>
              </a:ext>
            </a:extLst>
          </p:cNvPr>
          <p:cNvSpPr/>
          <p:nvPr/>
        </p:nvSpPr>
        <p:spPr>
          <a:xfrm>
            <a:off x="234591" y="3779984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03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97073-6BC3-1BD8-A7FA-019A7F4F7B69}"/>
              </a:ext>
            </a:extLst>
          </p:cNvPr>
          <p:cNvSpPr/>
          <p:nvPr/>
        </p:nvSpPr>
        <p:spPr>
          <a:xfrm>
            <a:off x="4864100" y="3593078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04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D92ED8-EDD4-455E-102D-7F7614CF8B5F}"/>
              </a:ext>
            </a:extLst>
          </p:cNvPr>
          <p:cNvCxnSpPr/>
          <p:nvPr/>
        </p:nvCxnSpPr>
        <p:spPr>
          <a:xfrm>
            <a:off x="657150" y="2905930"/>
            <a:ext cx="4259" cy="92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5407B-B178-5FAD-D7AC-9A5C3476D2FE}"/>
              </a:ext>
            </a:extLst>
          </p:cNvPr>
          <p:cNvCxnSpPr>
            <a:cxnSpLocks/>
          </p:cNvCxnSpPr>
          <p:nvPr/>
        </p:nvCxnSpPr>
        <p:spPr>
          <a:xfrm flipH="1" flipV="1">
            <a:off x="652942" y="2989626"/>
            <a:ext cx="3932740" cy="9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095363-3DE2-EC10-E16A-817ACC427510}"/>
              </a:ext>
            </a:extLst>
          </p:cNvPr>
          <p:cNvCxnSpPr>
            <a:cxnSpLocks/>
          </p:cNvCxnSpPr>
          <p:nvPr/>
        </p:nvCxnSpPr>
        <p:spPr>
          <a:xfrm flipH="1">
            <a:off x="4580266" y="2118429"/>
            <a:ext cx="4556" cy="8844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FE0530-7A8C-94DD-546A-FEF7C10E0107}"/>
              </a:ext>
            </a:extLst>
          </p:cNvPr>
          <p:cNvCxnSpPr/>
          <p:nvPr/>
        </p:nvCxnSpPr>
        <p:spPr>
          <a:xfrm>
            <a:off x="4580963" y="2115670"/>
            <a:ext cx="376519" cy="89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A496B1-8D75-1331-B34A-2EFEA633D6A7}"/>
              </a:ext>
            </a:extLst>
          </p:cNvPr>
          <p:cNvCxnSpPr>
            <a:cxnSpLocks/>
          </p:cNvCxnSpPr>
          <p:nvPr/>
        </p:nvCxnSpPr>
        <p:spPr>
          <a:xfrm flipH="1">
            <a:off x="5369161" y="2566663"/>
            <a:ext cx="4556" cy="8575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521EC-B89A-A3DD-C361-451000914E68}"/>
              </a:ext>
            </a:extLst>
          </p:cNvPr>
          <p:cNvCxnSpPr>
            <a:cxnSpLocks/>
          </p:cNvCxnSpPr>
          <p:nvPr/>
        </p:nvCxnSpPr>
        <p:spPr>
          <a:xfrm flipH="1" flipV="1">
            <a:off x="652942" y="3402002"/>
            <a:ext cx="4721634" cy="457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4A01E3-C16C-D1AE-11FA-8F249E663945}"/>
              </a:ext>
            </a:extLst>
          </p:cNvPr>
          <p:cNvCxnSpPr>
            <a:cxnSpLocks/>
          </p:cNvCxnSpPr>
          <p:nvPr/>
        </p:nvCxnSpPr>
        <p:spPr>
          <a:xfrm flipV="1">
            <a:off x="656010" y="4621957"/>
            <a:ext cx="4259" cy="18711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9F2B48-0D29-23A3-AB9E-526D296D1453}"/>
              </a:ext>
            </a:extLst>
          </p:cNvPr>
          <p:cNvCxnSpPr>
            <a:cxnSpLocks/>
          </p:cNvCxnSpPr>
          <p:nvPr/>
        </p:nvCxnSpPr>
        <p:spPr>
          <a:xfrm flipH="1" flipV="1">
            <a:off x="688801" y="6485862"/>
            <a:ext cx="4640950" cy="54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7E74B9-2E43-F400-7C6D-220EB088D50E}"/>
              </a:ext>
            </a:extLst>
          </p:cNvPr>
          <p:cNvCxnSpPr>
            <a:cxnSpLocks/>
          </p:cNvCxnSpPr>
          <p:nvPr/>
        </p:nvCxnSpPr>
        <p:spPr>
          <a:xfrm>
            <a:off x="654421" y="3424516"/>
            <a:ext cx="8967" cy="3137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A8CF3F-28B0-30D2-624E-7514876B06F6}"/>
              </a:ext>
            </a:extLst>
          </p:cNvPr>
          <p:cNvCxnSpPr>
            <a:cxnSpLocks/>
          </p:cNvCxnSpPr>
          <p:nvPr/>
        </p:nvCxnSpPr>
        <p:spPr>
          <a:xfrm flipV="1">
            <a:off x="5289175" y="4464423"/>
            <a:ext cx="8967" cy="19901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9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690A1-A493-54E9-2D91-7A84CF906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ACAE2739-EFE3-2715-4A8F-BCC156DC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418" y="-850332"/>
            <a:ext cx="3759985" cy="3759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32BE6-1681-ED3E-17F0-D5598B7A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err="1">
                <a:latin typeface="Montserrat"/>
              </a:rPr>
              <a:t>Scope</a:t>
            </a:r>
            <a:r>
              <a:rPr lang="es-MX" b="1">
                <a:latin typeface="Montserrat"/>
              </a:rPr>
              <a:t> – </a:t>
            </a:r>
            <a:r>
              <a:rPr lang="es-MX" b="1" err="1">
                <a:latin typeface="Montserrat"/>
              </a:rPr>
              <a:t>Financial</a:t>
            </a:r>
            <a:r>
              <a:rPr lang="es-MX" b="1">
                <a:latin typeface="Montserrat"/>
              </a:rPr>
              <a:t> </a:t>
            </a:r>
            <a:r>
              <a:rPr lang="es-MX" b="1" err="1">
                <a:latin typeface="Montserrat"/>
              </a:rPr>
              <a:t>Resources</a:t>
            </a:r>
            <a:endParaRPr lang="es-MX" b="1" err="1">
              <a:solidFill>
                <a:srgbClr val="262722"/>
              </a:solidFill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5883C-FD20-3E5F-B94D-5911F7FB2143}"/>
              </a:ext>
            </a:extLst>
          </p:cNvPr>
          <p:cNvSpPr txBox="1"/>
          <p:nvPr/>
        </p:nvSpPr>
        <p:spPr>
          <a:xfrm>
            <a:off x="1194548" y="4020543"/>
            <a:ext cx="41929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ontserrat"/>
                <a:cs typeface="Arial"/>
              </a:rPr>
              <a:t>Activity types: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Competitive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Wellness-oriented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Knowledge &amp; learning focused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Creative &amp; experimental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Montserrat"/>
              </a:rPr>
              <a:t>Networking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FF7F2-0281-D9F2-974F-3AFEAAD2393B}"/>
              </a:ext>
            </a:extLst>
          </p:cNvPr>
          <p:cNvSpPr txBox="1"/>
          <p:nvPr/>
        </p:nvSpPr>
        <p:spPr>
          <a:xfrm>
            <a:off x="5954299" y="1807700"/>
            <a:ext cx="636587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ontserrat"/>
                <a:cs typeface="Arial"/>
              </a:rPr>
              <a:t>Frequency</a:t>
            </a:r>
            <a:r>
              <a:rPr lang="en-US" sz="2000">
                <a:latin typeface="Montserrat"/>
                <a:cs typeface="Arial"/>
              </a:rPr>
              <a:t>: Weekly activity alternating between in-person and remote activities at least the first two months then will be all in- person sessions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55498-7F8D-C25D-1246-2F76B67C2BCF}"/>
              </a:ext>
            </a:extLst>
          </p:cNvPr>
          <p:cNvSpPr txBox="1"/>
          <p:nvPr/>
        </p:nvSpPr>
        <p:spPr>
          <a:xfrm>
            <a:off x="1195393" y="2122733"/>
            <a:ext cx="3007701" cy="765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b="1">
                <a:latin typeface="Montserrat"/>
                <a:cs typeface="Arial"/>
              </a:rPr>
              <a:t>Duration</a:t>
            </a:r>
            <a:r>
              <a:rPr lang="en-US" sz="2800" b="1">
                <a:latin typeface="Montserrat"/>
                <a:cs typeface="Arial"/>
              </a:rPr>
              <a:t>: </a:t>
            </a:r>
            <a:r>
              <a:rPr lang="en-US" sz="2000">
                <a:latin typeface="Montserrat"/>
                <a:cs typeface="Arial"/>
              </a:rPr>
              <a:t>5-month campaign​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D0A64-81D3-C430-2BE0-0CE3D7FD555F}"/>
              </a:ext>
            </a:extLst>
          </p:cNvPr>
          <p:cNvSpPr txBox="1"/>
          <p:nvPr/>
        </p:nvSpPr>
        <p:spPr>
          <a:xfrm>
            <a:off x="5953455" y="3740818"/>
            <a:ext cx="5788872" cy="2839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b="1">
                <a:latin typeface="Montserrat"/>
                <a:cs typeface="Arial"/>
              </a:rPr>
              <a:t>Awards and recognition system:</a:t>
            </a:r>
            <a:endParaRPr lang="en-US"/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Gift cards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Charms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Stickers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Nomination Pen prize / Pin/ charm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Notebooks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T-shirts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000">
                <a:latin typeface="Montserrat"/>
                <a:cs typeface="Arial"/>
              </a:rPr>
              <a:t>Thermos</a:t>
            </a:r>
          </a:p>
        </p:txBody>
      </p:sp>
      <p:pic>
        <p:nvPicPr>
          <p:cNvPr id="17" name="Picture 16" descr="A black and grey circle&#10;&#10;AI-generated content may be incorrect.">
            <a:extLst>
              <a:ext uri="{FF2B5EF4-FFF2-40B4-BE49-F238E27FC236}">
                <a16:creationId xmlns:a16="http://schemas.microsoft.com/office/drawing/2014/main" id="{508A9121-1ABF-AE0C-548B-A1D8696E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55655" y="-1690384"/>
            <a:ext cx="1865741" cy="3384115"/>
          </a:xfrm>
          <a:prstGeom prst="rect">
            <a:avLst/>
          </a:prstGeom>
        </p:spPr>
      </p:pic>
      <p:pic>
        <p:nvPicPr>
          <p:cNvPr id="19" name="Picture 18" descr="A triangle with black and orange&#10;&#10;AI-generated content may be incorrect.">
            <a:extLst>
              <a:ext uri="{FF2B5EF4-FFF2-40B4-BE49-F238E27FC236}">
                <a16:creationId xmlns:a16="http://schemas.microsoft.com/office/drawing/2014/main" id="{01745EE4-DDCD-C751-18B4-9A3848C8C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165773" y="6014942"/>
            <a:ext cx="2366409" cy="19672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FADA42F-DB68-32C8-1E61-5DA71AF5EFB4}"/>
              </a:ext>
            </a:extLst>
          </p:cNvPr>
          <p:cNvSpPr/>
          <p:nvPr/>
        </p:nvSpPr>
        <p:spPr>
          <a:xfrm>
            <a:off x="234591" y="2054702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01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D1CFA4-F766-6A8F-0BEE-15C30168E8DF}"/>
              </a:ext>
            </a:extLst>
          </p:cNvPr>
          <p:cNvSpPr/>
          <p:nvPr/>
        </p:nvSpPr>
        <p:spPr>
          <a:xfrm>
            <a:off x="4979119" y="1695267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02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815D01-EF51-FD14-C9BA-63E6A8893E9D}"/>
              </a:ext>
            </a:extLst>
          </p:cNvPr>
          <p:cNvSpPr/>
          <p:nvPr/>
        </p:nvSpPr>
        <p:spPr>
          <a:xfrm>
            <a:off x="234591" y="3779984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03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32126E-BAA2-344D-A4B9-07E77000AEA2}"/>
              </a:ext>
            </a:extLst>
          </p:cNvPr>
          <p:cNvSpPr/>
          <p:nvPr/>
        </p:nvSpPr>
        <p:spPr>
          <a:xfrm>
            <a:off x="4864100" y="3593078"/>
            <a:ext cx="834366" cy="848744"/>
          </a:xfrm>
          <a:prstGeom prst="ellipse">
            <a:avLst/>
          </a:prstGeom>
          <a:solidFill>
            <a:srgbClr val="9BC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000" b="1">
                <a:solidFill>
                  <a:srgbClr val="272722"/>
                </a:solidFill>
                <a:latin typeface="Montserrat"/>
              </a:rPr>
              <a:t>04</a:t>
            </a:r>
            <a:endParaRPr lang="en-US" sz="2000" b="1">
              <a:solidFill>
                <a:srgbClr val="272722"/>
              </a:solidFill>
              <a:latin typeface="Montserra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B3602-6B46-CF3D-432D-246BF9943E25}"/>
              </a:ext>
            </a:extLst>
          </p:cNvPr>
          <p:cNvCxnSpPr/>
          <p:nvPr/>
        </p:nvCxnSpPr>
        <p:spPr>
          <a:xfrm>
            <a:off x="657150" y="2905930"/>
            <a:ext cx="4259" cy="92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F63B70-4D7E-E607-A32A-9F7A17ED6B13}"/>
              </a:ext>
            </a:extLst>
          </p:cNvPr>
          <p:cNvCxnSpPr>
            <a:cxnSpLocks/>
          </p:cNvCxnSpPr>
          <p:nvPr/>
        </p:nvCxnSpPr>
        <p:spPr>
          <a:xfrm flipH="1" flipV="1">
            <a:off x="652942" y="2989626"/>
            <a:ext cx="3932740" cy="9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035C6-966E-973F-7271-D69FA2E70DEF}"/>
              </a:ext>
            </a:extLst>
          </p:cNvPr>
          <p:cNvCxnSpPr>
            <a:cxnSpLocks/>
          </p:cNvCxnSpPr>
          <p:nvPr/>
        </p:nvCxnSpPr>
        <p:spPr>
          <a:xfrm flipH="1">
            <a:off x="4580266" y="2118429"/>
            <a:ext cx="4556" cy="8844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0D1B52-B13C-8CC1-A99B-B696811338CE}"/>
              </a:ext>
            </a:extLst>
          </p:cNvPr>
          <p:cNvCxnSpPr/>
          <p:nvPr/>
        </p:nvCxnSpPr>
        <p:spPr>
          <a:xfrm>
            <a:off x="4580963" y="2115670"/>
            <a:ext cx="376519" cy="89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AD49D2-1446-023E-4204-951B7F6312FA}"/>
              </a:ext>
            </a:extLst>
          </p:cNvPr>
          <p:cNvCxnSpPr>
            <a:cxnSpLocks/>
          </p:cNvCxnSpPr>
          <p:nvPr/>
        </p:nvCxnSpPr>
        <p:spPr>
          <a:xfrm flipH="1">
            <a:off x="5369161" y="2566663"/>
            <a:ext cx="4556" cy="8575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340A5A-75A7-93E4-EE9C-B4BC1D9AA6F0}"/>
              </a:ext>
            </a:extLst>
          </p:cNvPr>
          <p:cNvCxnSpPr>
            <a:cxnSpLocks/>
          </p:cNvCxnSpPr>
          <p:nvPr/>
        </p:nvCxnSpPr>
        <p:spPr>
          <a:xfrm flipH="1" flipV="1">
            <a:off x="652942" y="3402002"/>
            <a:ext cx="4721634" cy="457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210E67-A141-F321-382A-ACE7E8DF2105}"/>
              </a:ext>
            </a:extLst>
          </p:cNvPr>
          <p:cNvCxnSpPr>
            <a:cxnSpLocks/>
          </p:cNvCxnSpPr>
          <p:nvPr/>
        </p:nvCxnSpPr>
        <p:spPr>
          <a:xfrm flipV="1">
            <a:off x="656010" y="4621957"/>
            <a:ext cx="4259" cy="18711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F59AC7-ABE2-90E0-8BC0-D00ECF968881}"/>
              </a:ext>
            </a:extLst>
          </p:cNvPr>
          <p:cNvCxnSpPr>
            <a:cxnSpLocks/>
          </p:cNvCxnSpPr>
          <p:nvPr/>
        </p:nvCxnSpPr>
        <p:spPr>
          <a:xfrm flipH="1" flipV="1">
            <a:off x="688801" y="6485862"/>
            <a:ext cx="4640950" cy="54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F0D458-54E4-CF2E-2F8C-3C5D583A20F2}"/>
              </a:ext>
            </a:extLst>
          </p:cNvPr>
          <p:cNvCxnSpPr>
            <a:cxnSpLocks/>
          </p:cNvCxnSpPr>
          <p:nvPr/>
        </p:nvCxnSpPr>
        <p:spPr>
          <a:xfrm>
            <a:off x="654421" y="3424516"/>
            <a:ext cx="8967" cy="3137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782AE7-C049-7D38-AFFF-77237480C642}"/>
              </a:ext>
            </a:extLst>
          </p:cNvPr>
          <p:cNvCxnSpPr>
            <a:cxnSpLocks/>
          </p:cNvCxnSpPr>
          <p:nvPr/>
        </p:nvCxnSpPr>
        <p:spPr>
          <a:xfrm flipV="1">
            <a:off x="5289175" y="4464423"/>
            <a:ext cx="8967" cy="19901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4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C056-BE35-C16D-425C-58A7662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DDE0-BE4D-98CA-9ACB-C156FA94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Recursos</a:t>
            </a:r>
            <a:r>
              <a:rPr lang="en-US"/>
              <a:t> </a:t>
            </a:r>
            <a:r>
              <a:rPr lang="en-US" err="1"/>
              <a:t>Necesarios</a:t>
            </a:r>
            <a:endParaRPr lang="en-US"/>
          </a:p>
          <a:p>
            <a:r>
              <a:rPr lang="en-US"/>
              <a:t>Humanos: </a:t>
            </a:r>
            <a:r>
              <a:rPr lang="en-US" err="1"/>
              <a:t>facilidatoares</a:t>
            </a:r>
            <a:r>
              <a:rPr lang="en-US"/>
              <a:t> </a:t>
            </a:r>
            <a:r>
              <a:rPr lang="en-US" err="1"/>
              <a:t>itnernos</a:t>
            </a:r>
            <a:r>
              <a:rPr lang="en-US"/>
              <a:t> y </a:t>
            </a:r>
            <a:r>
              <a:rPr lang="en-US" err="1"/>
              <a:t>externos</a:t>
            </a:r>
            <a:r>
              <a:rPr lang="en-US"/>
              <a:t> personal de </a:t>
            </a:r>
            <a:r>
              <a:rPr lang="en-US" err="1"/>
              <a:t>soporte</a:t>
            </a:r>
            <a:r>
              <a:rPr lang="en-US"/>
              <a:t> para </a:t>
            </a:r>
            <a:r>
              <a:rPr lang="en-US" err="1"/>
              <a:t>eventos</a:t>
            </a:r>
            <a:r>
              <a:rPr lang="en-US"/>
              <a:t> y </a:t>
            </a:r>
            <a:r>
              <a:rPr lang="en-US" err="1"/>
              <a:t>lioderes</a:t>
            </a:r>
            <a:r>
              <a:rPr lang="en-US"/>
              <a:t> de </a:t>
            </a:r>
            <a:r>
              <a:rPr lang="en-US" err="1"/>
              <a:t>equiuop</a:t>
            </a:r>
            <a:r>
              <a:rPr lang="en-US"/>
              <a:t> para </a:t>
            </a:r>
            <a:r>
              <a:rPr lang="en-US" err="1"/>
              <a:t>pormover</a:t>
            </a:r>
            <a:r>
              <a:rPr lang="en-US"/>
              <a:t> y </a:t>
            </a:r>
            <a:r>
              <a:rPr lang="en-US" err="1"/>
              <a:t>moniteorar</a:t>
            </a:r>
            <a:r>
              <a:rPr lang="en-US"/>
              <a:t> </a:t>
            </a:r>
            <a:r>
              <a:rPr lang="en-US" err="1"/>
              <a:t>activiades</a:t>
            </a:r>
            <a:endParaRPr lang="en-US"/>
          </a:p>
          <a:p>
            <a:r>
              <a:rPr lang="en-US" err="1"/>
              <a:t>Financierop</a:t>
            </a:r>
            <a:r>
              <a:rPr lang="en-US"/>
              <a:t> </a:t>
            </a:r>
            <a:r>
              <a:rPr lang="en-US" err="1"/>
              <a:t>presupuesto</a:t>
            </a:r>
            <a:r>
              <a:rPr lang="en-US"/>
              <a:t> para </a:t>
            </a:r>
            <a:r>
              <a:rPr lang="en-US" err="1"/>
              <a:t>premios</a:t>
            </a:r>
            <a:r>
              <a:rPr lang="en-US"/>
              <a:t> </a:t>
            </a:r>
            <a:r>
              <a:rPr lang="en-US" err="1"/>
              <a:t>materiales</a:t>
            </a:r>
            <a:r>
              <a:rPr lang="en-US"/>
              <a:t> </a:t>
            </a:r>
            <a:r>
              <a:rPr lang="en-US" err="1"/>
              <a:t>honrarios</a:t>
            </a:r>
            <a:r>
              <a:rPr lang="en-US"/>
              <a:t> de </a:t>
            </a:r>
            <a:r>
              <a:rPr lang="en-US" err="1"/>
              <a:t>fdacilitadores</a:t>
            </a:r>
            <a:r>
              <a:rPr lang="en-US"/>
              <a:t> </a:t>
            </a:r>
            <a:r>
              <a:rPr lang="en-US" err="1"/>
              <a:t>etrc</a:t>
            </a:r>
            <a:r>
              <a:rPr lang="en-US"/>
              <a:t> y comida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EB7-D94E-DE44-52A8-F6FC5FE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Participation </a:t>
            </a:r>
            <a:r>
              <a:rPr lang="en-US" err="1"/>
              <a:t>MEcahnism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C4CA-7DDF-F844-3004-B6AC5F42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4450"/>
          </a:xfrm>
        </p:spPr>
        <p:txBody>
          <a:bodyPr/>
          <a:lstStyle/>
          <a:p>
            <a:r>
              <a:rPr lang="en-US" err="1"/>
              <a:t>Inscripocion</a:t>
            </a:r>
            <a:r>
              <a:rPr lang="en-US"/>
              <a:t> previa</a:t>
            </a:r>
          </a:p>
          <a:p>
            <a:r>
              <a:rPr lang="en-US" err="1"/>
              <a:t>Acceso</a:t>
            </a:r>
            <a:r>
              <a:rPr lang="en-US"/>
              <a:t> remote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376428-367D-D252-5A6E-98DAC34ECC99}"/>
              </a:ext>
            </a:extLst>
          </p:cNvPr>
          <p:cNvSpPr txBox="1">
            <a:spLocks/>
          </p:cNvSpPr>
          <p:nvPr/>
        </p:nvSpPr>
        <p:spPr>
          <a:xfrm>
            <a:off x="838200" y="3059112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Estrategia</a:t>
            </a:r>
            <a:r>
              <a:rPr lang="en-US"/>
              <a:t> de </a:t>
            </a:r>
            <a:r>
              <a:rPr lang="en-US" err="1"/>
              <a:t>comuinicacion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B3A73-F3DA-0AFB-5D8C-65135D747A4D}"/>
              </a:ext>
            </a:extLst>
          </p:cNvPr>
          <p:cNvSpPr txBox="1"/>
          <p:nvPr/>
        </p:nvSpPr>
        <p:spPr>
          <a:xfrm>
            <a:off x="971550" y="389731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Lanzamiento</a:t>
            </a:r>
            <a:r>
              <a:rPr lang="en-US"/>
              <a:t> de </a:t>
            </a:r>
            <a:r>
              <a:rPr lang="en-US" err="1"/>
              <a:t>campal;a</a:t>
            </a:r>
            <a:r>
              <a:rPr lang="en-US"/>
              <a:t> </a:t>
            </a:r>
            <a:r>
              <a:rPr lang="en-US" err="1"/>
              <a:t>anuncio</a:t>
            </a:r>
            <a:r>
              <a:rPr lang="en-US"/>
              <a:t> official a </a:t>
            </a:r>
            <a:r>
              <a:rPr lang="en-US" err="1"/>
              <a:t>travez</a:t>
            </a:r>
            <a:r>
              <a:rPr lang="en-US"/>
              <a:t> de un </a:t>
            </a:r>
            <a:r>
              <a:rPr lang="en-US" err="1"/>
              <a:t>evento</a:t>
            </a:r>
            <a:r>
              <a:rPr lang="en-US"/>
              <a:t> </a:t>
            </a:r>
            <a:r>
              <a:rPr lang="en-US" err="1"/>
              <a:t>kcick</a:t>
            </a:r>
            <a:r>
              <a:rPr lang="en-US"/>
              <a:t> off </a:t>
            </a:r>
          </a:p>
          <a:p>
            <a:r>
              <a:rPr lang="en-US" err="1"/>
              <a:t>Actualizaciones</a:t>
            </a:r>
            <a:r>
              <a:rPr lang="en-US"/>
              <a:t> </a:t>
            </a:r>
            <a:r>
              <a:rPr lang="en-US" err="1"/>
              <a:t>regulares</a:t>
            </a:r>
            <a:r>
              <a:rPr lang="en-US"/>
              <a:t> </a:t>
            </a:r>
            <a:r>
              <a:rPr lang="en-US" err="1"/>
              <a:t>comunicadop</a:t>
            </a:r>
            <a:r>
              <a:rPr lang="en-US"/>
              <a:t> </a:t>
            </a:r>
            <a:r>
              <a:rPr lang="en-US" err="1"/>
              <a:t>semanales</a:t>
            </a:r>
            <a:r>
              <a:rPr lang="en-US"/>
              <a:t> via email </a:t>
            </a:r>
            <a:r>
              <a:rPr lang="en-US" err="1"/>
              <a:t>publiacaciones</a:t>
            </a:r>
            <a:r>
              <a:rPr lang="en-US"/>
              <a:t> para </a:t>
            </a:r>
            <a:r>
              <a:rPr lang="en-US" err="1"/>
              <a:t>mantener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itneres</a:t>
            </a:r>
            <a:r>
              <a:rPr lang="en-US"/>
              <a:t> del </a:t>
            </a:r>
            <a:r>
              <a:rPr lang="en-US" err="1"/>
              <a:t>publico</a:t>
            </a:r>
            <a:endParaRPr lang="en-US"/>
          </a:p>
          <a:p>
            <a:r>
              <a:rPr lang="en-US" err="1"/>
              <a:t>Cierre</a:t>
            </a:r>
            <a:r>
              <a:rPr lang="en-US"/>
              <a:t> de </a:t>
            </a:r>
            <a:r>
              <a:rPr lang="en-US" err="1"/>
              <a:t>campa;la</a:t>
            </a:r>
            <a:r>
              <a:rPr lang="en-US"/>
              <a:t> con </a:t>
            </a:r>
            <a:r>
              <a:rPr lang="en-US" err="1"/>
              <a:t>impacto</a:t>
            </a:r>
            <a:r>
              <a:rPr lang="en-US"/>
              <a:t>  </a:t>
            </a:r>
            <a:r>
              <a:rPr lang="en-US" err="1"/>
              <a:t>evento</a:t>
            </a:r>
            <a:r>
              <a:rPr lang="en-US"/>
              <a:t> de </a:t>
            </a:r>
            <a:r>
              <a:rPr lang="en-US" err="1"/>
              <a:t>clausura</a:t>
            </a:r>
            <a:r>
              <a:rPr lang="en-US"/>
              <a:t> que </a:t>
            </a:r>
            <a:r>
              <a:rPr lang="en-US" err="1"/>
              <a:t>resuma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logros</a:t>
            </a:r>
            <a:r>
              <a:rPr lang="en-US"/>
              <a:t> y </a:t>
            </a:r>
            <a:r>
              <a:rPr lang="en-US" err="1"/>
              <a:t>reconozca</a:t>
            </a:r>
            <a:r>
              <a:rPr lang="en-US"/>
              <a:t> </a:t>
            </a:r>
            <a:r>
              <a:rPr lang="en-US" err="1"/>
              <a:t>contribuciuones</a:t>
            </a:r>
            <a:r>
              <a:rPr lang="en-US"/>
              <a:t> </a:t>
            </a:r>
            <a:r>
              <a:rPr lang="en-US" err="1"/>
              <a:t>destacadas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6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D49-C828-99D8-7F84-10330B05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Colaboraciones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2775-1CC3-A231-74D5-AC5853EB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Integracion</a:t>
            </a:r>
            <a:r>
              <a:rPr lang="en-US"/>
              <a:t> con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corpoartivos</a:t>
            </a:r>
            <a:r>
              <a:rPr lang="en-US"/>
              <a:t> </a:t>
            </a:r>
            <a:r>
              <a:rPr lang="en-US" err="1"/>
              <a:t>ya</a:t>
            </a:r>
            <a:r>
              <a:rPr lang="en-US"/>
              <a:t> </a:t>
            </a:r>
            <a:r>
              <a:rPr lang="en-US" err="1"/>
              <a:t>agendados</a:t>
            </a:r>
            <a:r>
              <a:rPr lang="en-US"/>
              <a:t>  que </a:t>
            </a:r>
            <a:r>
              <a:rPr lang="en-US" err="1"/>
              <a:t>agreguenb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tema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a sus </a:t>
            </a:r>
            <a:r>
              <a:rPr lang="en-US" err="1"/>
              <a:t>presentaciones</a:t>
            </a:r>
            <a:endParaRPr lang="en-US"/>
          </a:p>
          <a:p>
            <a:endParaRPr lang="en-US"/>
          </a:p>
          <a:p>
            <a:r>
              <a:rPr lang="en-US" err="1"/>
              <a:t>Poartnershipo</a:t>
            </a:r>
            <a:r>
              <a:rPr lang="en-US"/>
              <a:t> con </a:t>
            </a:r>
            <a:r>
              <a:rPr lang="en-US" err="1"/>
              <a:t>otros</a:t>
            </a:r>
            <a:r>
              <a:rPr lang="en-US"/>
              <a:t> </a:t>
            </a:r>
            <a:r>
              <a:rPr lang="en-US" err="1"/>
              <a:t>departamentos</a:t>
            </a:r>
            <a:r>
              <a:rPr lang="en-US"/>
              <a:t> clave</a:t>
            </a:r>
          </a:p>
        </p:txBody>
      </p:sp>
    </p:spTree>
    <p:extLst>
      <p:ext uri="{BB962C8B-B14F-4D97-AF65-F5344CB8AC3E}">
        <p14:creationId xmlns:p14="http://schemas.microsoft.com/office/powerpoint/2010/main" val="94994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DC90-CA51-8859-FF87-D4A9367B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Branding </a:t>
            </a:r>
            <a:r>
              <a:rPr lang="en-US" err="1"/>
              <a:t>poromotion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AD53-EE87-3C80-2605-F197C873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Logo de </a:t>
            </a:r>
            <a:r>
              <a:rPr lang="en-US" err="1"/>
              <a:t>campa;a</a:t>
            </a:r>
            <a:r>
              <a:rPr lang="en-US"/>
              <a:t> y </a:t>
            </a:r>
            <a:r>
              <a:rPr lang="en-US" err="1"/>
              <a:t>tema</a:t>
            </a:r>
            <a:r>
              <a:rPr lang="en-US"/>
              <a:t> visual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ejeligr</a:t>
            </a:r>
            <a:endParaRPr lang="en-US"/>
          </a:p>
          <a:p>
            <a:r>
              <a:rPr lang="en-US"/>
              <a:t>Material </a:t>
            </a:r>
            <a:r>
              <a:rPr lang="en-US" err="1"/>
              <a:t>promocional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stickers </a:t>
            </a:r>
            <a:r>
              <a:rPr lang="en-US" err="1"/>
              <a:t>anuncionos</a:t>
            </a:r>
            <a:r>
              <a:rPr lang="en-US"/>
              <a:t> para </a:t>
            </a:r>
            <a:r>
              <a:rPr lang="en-US" err="1"/>
              <a:t>pantallas</a:t>
            </a:r>
            <a:r>
              <a:rPr lang="en-US"/>
              <a:t> </a:t>
            </a:r>
            <a:r>
              <a:rPr lang="en-US" err="1"/>
              <a:t>etc</a:t>
            </a:r>
            <a:r>
              <a:rPr lang="en-US"/>
              <a:t> </a:t>
            </a:r>
            <a:r>
              <a:rPr lang="en-US" err="1"/>
              <a:t>libretas</a:t>
            </a:r>
            <a:r>
              <a:rPr lang="en-US"/>
              <a:t> </a:t>
            </a:r>
            <a:r>
              <a:rPr lang="en-US" err="1"/>
              <a:t>plumas</a:t>
            </a:r>
            <a:r>
              <a:rPr lang="en-US"/>
              <a:t> </a:t>
            </a:r>
            <a:r>
              <a:rPr lang="en-US" err="1"/>
              <a:t>etc</a:t>
            </a:r>
            <a:endParaRPr lang="en-US"/>
          </a:p>
          <a:p>
            <a:r>
              <a:rPr lang="en-US" err="1"/>
              <a:t>Comunicacion</a:t>
            </a:r>
            <a:r>
              <a:rPr lang="en-US"/>
              <a:t> integral</a:t>
            </a:r>
          </a:p>
          <a:p>
            <a:pPr lvl="1"/>
            <a:r>
              <a:rPr lang="en-US"/>
              <a:t>Canales de </a:t>
            </a:r>
            <a:r>
              <a:rPr lang="en-US" err="1"/>
              <a:t>comunicacion</a:t>
            </a:r>
            <a:r>
              <a:rPr lang="en-US"/>
              <a:t>: email teams</a:t>
            </a:r>
          </a:p>
          <a:p>
            <a:r>
              <a:rPr lang="en-US" err="1"/>
              <a:t>Mensajes</a:t>
            </a:r>
            <a:r>
              <a:rPr lang="en-US"/>
              <a:t> clave: que </a:t>
            </a:r>
            <a:r>
              <a:rPr lang="en-US" err="1"/>
              <a:t>representen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valor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3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DC90-CA51-8859-FF87-D4A9367B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Branding </a:t>
            </a:r>
            <a:r>
              <a:rPr lang="en-US" err="1"/>
              <a:t>poromotion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AD53-EE87-3C80-2605-F197C873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6957"/>
          </a:xfrm>
        </p:spPr>
        <p:txBody>
          <a:bodyPr/>
          <a:lstStyle/>
          <a:p>
            <a:r>
              <a:rPr lang="en-US" err="1"/>
              <a:t>LoCampa;a</a:t>
            </a:r>
            <a:r>
              <a:rPr lang="en-US"/>
              <a:t> de </a:t>
            </a:r>
            <a:r>
              <a:rPr lang="en-US" err="1"/>
              <a:t>lanzamiuento</a:t>
            </a:r>
            <a:r>
              <a:rPr lang="en-US"/>
              <a:t> </a:t>
            </a:r>
          </a:p>
          <a:p>
            <a:r>
              <a:rPr lang="en-US"/>
              <a:t>Video de </a:t>
            </a:r>
            <a:r>
              <a:rPr lang="en-US" err="1"/>
              <a:t>lanzamiento</a:t>
            </a:r>
            <a:endParaRPr lang="en-US"/>
          </a:p>
          <a:p>
            <a:endParaRPr lang="en-US"/>
          </a:p>
          <a:p>
            <a:r>
              <a:rPr lang="en-US" err="1"/>
              <a:t>Recompensas</a:t>
            </a:r>
            <a:r>
              <a:rPr lang="en-US"/>
              <a:t> y </a:t>
            </a:r>
            <a:r>
              <a:rPr lang="en-US" err="1"/>
              <a:t>reconocimientos</a:t>
            </a:r>
            <a:r>
              <a:rPr lang="en-US"/>
              <a:t> </a:t>
            </a:r>
          </a:p>
          <a:p>
            <a:pPr lvl="1"/>
            <a:r>
              <a:rPr lang="en-US"/>
              <a:t>Sistema de </a:t>
            </a:r>
            <a:r>
              <a:rPr lang="en-US" err="1"/>
              <a:t>incentivbos</a:t>
            </a:r>
            <a:endParaRPr lang="en-US"/>
          </a:p>
          <a:p>
            <a:pPr lvl="1"/>
            <a:r>
              <a:rPr lang="en-US" err="1"/>
              <a:t>Ceremonias</a:t>
            </a:r>
            <a:r>
              <a:rPr lang="en-US"/>
              <a:t> de </a:t>
            </a:r>
            <a:r>
              <a:rPr lang="en-US" err="1"/>
              <a:t>premiacion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DC90-CA51-8859-FF87-D4A9367B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Branding </a:t>
            </a:r>
            <a:r>
              <a:rPr lang="en-US" err="1"/>
              <a:t>poromotion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AD53-EE87-3C80-2605-F197C873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Testimonios y </a:t>
            </a:r>
            <a:r>
              <a:rPr lang="en-US" err="1"/>
              <a:t>casos</a:t>
            </a:r>
            <a:r>
              <a:rPr lang="en-US"/>
              <a:t> de </a:t>
            </a:r>
            <a:r>
              <a:rPr lang="en-US" err="1"/>
              <a:t>exito</a:t>
            </a:r>
            <a:endParaRPr lang="en-US"/>
          </a:p>
          <a:p>
            <a:pPr marL="0" indent="0">
              <a:buNone/>
            </a:pPr>
            <a:r>
              <a:rPr lang="en-US" err="1"/>
              <a:t>Historias</a:t>
            </a:r>
            <a:r>
              <a:rPr lang="en-US"/>
              <a:t> </a:t>
            </a:r>
            <a:r>
              <a:rPr lang="en-US" err="1"/>
              <a:t>recopiladas</a:t>
            </a:r>
            <a:r>
              <a:rPr lang="en-US"/>
              <a:t> de </a:t>
            </a:r>
            <a:r>
              <a:rPr lang="en-US" err="1"/>
              <a:t>emopladios</a:t>
            </a:r>
            <a:r>
              <a:rPr lang="en-US"/>
              <a:t> que </a:t>
            </a:r>
            <a:r>
              <a:rPr lang="en-US" err="1"/>
              <a:t>persoinificuen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valores</a:t>
            </a:r>
            <a:endParaRPr lang="en-US"/>
          </a:p>
          <a:p>
            <a:pPr marL="0" indent="0">
              <a:buNone/>
            </a:pPr>
            <a:r>
              <a:rPr lang="en-US" err="1"/>
              <a:t>Embajadores</a:t>
            </a:r>
            <a:r>
              <a:rPr lang="en-US"/>
              <a:t> de </a:t>
            </a:r>
            <a:r>
              <a:rPr lang="en-US" err="1"/>
              <a:t>valores</a:t>
            </a:r>
            <a:r>
              <a:rPr lang="en-US"/>
              <a:t> </a:t>
            </a:r>
            <a:r>
              <a:rPr lang="en-US" err="1"/>
              <a:t>identificar</a:t>
            </a:r>
            <a:r>
              <a:rPr lang="en-US"/>
              <a:t> y </a:t>
            </a:r>
            <a:r>
              <a:rPr lang="en-US" err="1"/>
              <a:t>promover</a:t>
            </a:r>
            <a:r>
              <a:rPr lang="en-US"/>
              <a:t> a </a:t>
            </a:r>
            <a:r>
              <a:rPr lang="en-US" err="1"/>
              <a:t>empleados</a:t>
            </a:r>
            <a:r>
              <a:rPr lang="en-US"/>
              <a:t> que </a:t>
            </a:r>
            <a:r>
              <a:rPr lang="en-US" err="1"/>
              <a:t>sean</a:t>
            </a:r>
            <a:r>
              <a:rPr lang="en-US"/>
              <a:t> </a:t>
            </a:r>
            <a:r>
              <a:rPr lang="en-US" err="1"/>
              <a:t>modelos</a:t>
            </a:r>
            <a:r>
              <a:rPr lang="en-US"/>
              <a:t> a </a:t>
            </a:r>
            <a:r>
              <a:rPr lang="en-US" err="1"/>
              <a:t>seguir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adopcioon</a:t>
            </a:r>
            <a:r>
              <a:rPr lang="en-US"/>
              <a:t> de </a:t>
            </a:r>
            <a:r>
              <a:rPr lang="en-US" err="1"/>
              <a:t>valores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1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AAB5-837A-E5BB-F897-7B72DD6B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KPIS y </a:t>
            </a:r>
            <a:r>
              <a:rPr lang="en-US" err="1"/>
              <a:t>medicion</a:t>
            </a:r>
            <a:r>
              <a:rPr lang="en-US"/>
              <a:t> del </a:t>
            </a:r>
            <a:r>
              <a:rPr lang="en-US" err="1"/>
              <a:t>extio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1A3-1460-03E9-A9B6-C361976C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Tasa de </a:t>
            </a:r>
            <a:r>
              <a:rPr lang="en-US" err="1"/>
              <a:t>participacion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eventos</a:t>
            </a:r>
            <a:endParaRPr lang="en-US"/>
          </a:p>
          <a:p>
            <a:pPr lvl="1"/>
            <a:r>
              <a:rPr lang="en-US" err="1"/>
              <a:t>Porcjettane</a:t>
            </a:r>
            <a:r>
              <a:rPr lang="en-US"/>
              <a:t> de </a:t>
            </a:r>
            <a:r>
              <a:rPr lang="en-US" err="1"/>
              <a:t>emeplados</a:t>
            </a:r>
            <a:r>
              <a:rPr lang="en-US"/>
              <a:t> que </a:t>
            </a:r>
            <a:r>
              <a:rPr lang="en-US" err="1"/>
              <a:t>asisten</a:t>
            </a:r>
            <a:r>
              <a:rPr lang="en-US"/>
              <a:t> a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eventos</a:t>
            </a:r>
            <a:r>
              <a:rPr lang="en-US"/>
              <a:t> </a:t>
            </a:r>
            <a:r>
              <a:rPr lang="en-US" err="1"/>
              <a:t>comparado</a:t>
            </a:r>
            <a:r>
              <a:rPr lang="en-US"/>
              <a:t> con </a:t>
            </a:r>
            <a:r>
              <a:rPr lang="en-US" err="1"/>
              <a:t>el</a:t>
            </a:r>
            <a:r>
              <a:rPr lang="en-US"/>
              <a:t> total de </a:t>
            </a:r>
            <a:r>
              <a:rPr lang="en-US" err="1"/>
              <a:t>empleados</a:t>
            </a:r>
            <a:endParaRPr lang="en-US"/>
          </a:p>
          <a:p>
            <a:pPr lvl="1"/>
            <a:r>
              <a:rPr lang="en-US"/>
              <a:t>Alcan </a:t>
            </a:r>
            <a:r>
              <a:rPr lang="en-US" err="1"/>
              <a:t>zar</a:t>
            </a:r>
            <a:r>
              <a:rPr lang="en-US"/>
              <a:t> un 90% de </a:t>
            </a:r>
            <a:r>
              <a:rPr lang="en-US" err="1"/>
              <a:t>participacion</a:t>
            </a:r>
            <a:r>
              <a:rPr lang="en-US"/>
              <a:t> de </a:t>
            </a:r>
            <a:r>
              <a:rPr lang="en-US" err="1"/>
              <a:t>invitados</a:t>
            </a:r>
            <a:endParaRPr lang="en-US"/>
          </a:p>
          <a:p>
            <a:r>
              <a:rPr lang="en-US" err="1"/>
              <a:t>Numero</a:t>
            </a:r>
            <a:r>
              <a:rPr lang="en-US"/>
              <a:t> de </a:t>
            </a:r>
            <a:r>
              <a:rPr lang="en-US" err="1"/>
              <a:t>reconocimientos</a:t>
            </a:r>
            <a:r>
              <a:rPr lang="en-US"/>
              <a:t> </a:t>
            </a:r>
            <a:r>
              <a:rPr lang="en-US" err="1"/>
              <a:t>otorgados</a:t>
            </a:r>
            <a:endParaRPr lang="en-US"/>
          </a:p>
          <a:p>
            <a:pPr lvl="1"/>
            <a:r>
              <a:rPr lang="en-US" err="1"/>
              <a:t>Cantidad</a:t>
            </a:r>
            <a:r>
              <a:rPr lang="en-US"/>
              <a:t> de </a:t>
            </a:r>
            <a:r>
              <a:rPr lang="en-US" err="1"/>
              <a:t>reconocimientos</a:t>
            </a:r>
            <a:r>
              <a:rPr lang="en-US"/>
              <a:t> </a:t>
            </a:r>
            <a:r>
              <a:rPr lang="en-US" err="1"/>
              <a:t>otorgados</a:t>
            </a:r>
            <a:endParaRPr lang="en-US"/>
          </a:p>
          <a:p>
            <a:pPr lvl="1"/>
            <a:r>
              <a:rPr lang="en-US" err="1"/>
              <a:t>Numero</a:t>
            </a:r>
            <a:r>
              <a:rPr lang="en-US"/>
              <a:t> de </a:t>
            </a:r>
            <a:r>
              <a:rPr lang="en-US" err="1"/>
              <a:t>reconocimientos</a:t>
            </a:r>
            <a:r>
              <a:rPr lang="en-US"/>
              <a:t> dados al principio y al final de la </a:t>
            </a:r>
            <a:r>
              <a:rPr lang="en-US" err="1"/>
              <a:t>campa;a</a:t>
            </a:r>
            <a:endParaRPr lang="en-US"/>
          </a:p>
          <a:p>
            <a:r>
              <a:rPr lang="en-US" err="1"/>
              <a:t>Encuestas</a:t>
            </a:r>
            <a:r>
              <a:rPr lang="en-US"/>
              <a:t> de </a:t>
            </a:r>
            <a:r>
              <a:rPr lang="en-US" err="1"/>
              <a:t>staifsaccion</a:t>
            </a:r>
            <a:endParaRPr lang="en-US"/>
          </a:p>
          <a:p>
            <a:pPr lvl="1"/>
            <a:r>
              <a:rPr lang="en-US" err="1"/>
              <a:t>Evaluaciuoinb</a:t>
            </a:r>
            <a:r>
              <a:rPr lang="en-US"/>
              <a:t> de pa </a:t>
            </a:r>
            <a:r>
              <a:rPr lang="en-US" err="1"/>
              <a:t>percepcion</a:t>
            </a:r>
            <a:r>
              <a:rPr lang="en-US"/>
              <a:t> y </a:t>
            </a:r>
            <a:r>
              <a:rPr lang="en-US" err="1"/>
              <a:t>comprension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antes y </a:t>
            </a:r>
            <a:r>
              <a:rPr lang="en-US" err="1"/>
              <a:t>despuies</a:t>
            </a:r>
            <a:r>
              <a:rPr lang="en-US"/>
              <a:t> de la </a:t>
            </a:r>
            <a:r>
              <a:rPr lang="en-US" err="1"/>
              <a:t>campa;a</a:t>
            </a:r>
            <a:endParaRPr lang="en-US"/>
          </a:p>
          <a:p>
            <a:pPr lvl="1"/>
            <a:r>
              <a:rPr lang="en-US"/>
              <a:t>Al </a:t>
            </a:r>
            <a:r>
              <a:rPr lang="en-US" err="1"/>
              <a:t>menos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90% de </a:t>
            </a:r>
            <a:r>
              <a:rPr lang="en-US" err="1"/>
              <a:t>empleados</a:t>
            </a:r>
            <a:r>
              <a:rPr lang="en-US"/>
              <a:t>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expresar</a:t>
            </a:r>
            <a:r>
              <a:rPr lang="en-US"/>
              <a:t> antes y </a:t>
            </a:r>
            <a:r>
              <a:rPr lang="en-US" err="1"/>
              <a:t>despues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entendimiento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</a:t>
            </a:r>
            <a:r>
              <a:rPr lang="en-US" err="1"/>
              <a:t>yla</a:t>
            </a:r>
            <a:r>
              <a:rPr lang="en-US"/>
              <a:t> </a:t>
            </a:r>
            <a:r>
              <a:rPr lang="en-US" err="1"/>
              <a:t>parecepcion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es que se </a:t>
            </a:r>
            <a:r>
              <a:rPr lang="en-US" err="1"/>
              <a:t>viven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valores</a:t>
            </a:r>
            <a:endParaRPr lang="en-US"/>
          </a:p>
          <a:p>
            <a:r>
              <a:rPr lang="en-US"/>
              <a:t>Feedback post </a:t>
            </a:r>
            <a:r>
              <a:rPr lang="en-US" err="1"/>
              <a:t>evento</a:t>
            </a:r>
            <a:endParaRPr lang="en-US"/>
          </a:p>
          <a:p>
            <a:r>
              <a:rPr lang="en-US" err="1"/>
              <a:t>Analisis</a:t>
            </a:r>
            <a:r>
              <a:rPr lang="en-US"/>
              <a:t> de </a:t>
            </a:r>
            <a:r>
              <a:rPr lang="en-US" err="1"/>
              <a:t>costo</a:t>
            </a:r>
            <a:r>
              <a:rPr lang="en-US"/>
              <a:t> </a:t>
            </a:r>
            <a:r>
              <a:rPr lang="en-US" err="1"/>
              <a:t>beneficio</a:t>
            </a:r>
            <a:endParaRPr lang="en-US"/>
          </a:p>
          <a:p>
            <a:pPr lvl="1"/>
            <a:r>
              <a:rPr lang="en-US" err="1"/>
              <a:t>Evaluacion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costos</a:t>
            </a:r>
            <a:r>
              <a:rPr lang="en-US"/>
              <a:t> totals de la </a:t>
            </a:r>
            <a:r>
              <a:rPr lang="en-US" err="1"/>
              <a:t>campa;l;a</a:t>
            </a:r>
            <a:r>
              <a:rPr lang="en-US"/>
              <a:t> vs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benefiocios</a:t>
            </a:r>
            <a:r>
              <a:rPr lang="en-US"/>
              <a:t> </a:t>
            </a:r>
            <a:r>
              <a:rPr lang="en-US" err="1"/>
              <a:t>cuantificables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A35CD7B6-0014-D60F-F0D0-FA50594C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894" y="-499570"/>
            <a:ext cx="3759985" cy="3759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E58E-E3AF-2934-26F9-BEE2F97F5457}"/>
              </a:ext>
            </a:extLst>
          </p:cNvPr>
          <p:cNvSpPr txBox="1">
            <a:spLocks/>
          </p:cNvSpPr>
          <p:nvPr/>
        </p:nvSpPr>
        <p:spPr>
          <a:xfrm>
            <a:off x="838200" y="771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Montserrat" panose="00000500000000000000" pitchFamily="2" charset="0"/>
              </a:rPr>
              <a:t>TEAM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E9E80C3-E8AC-8ABD-5FA5-86EC7A9DF971}"/>
              </a:ext>
            </a:extLst>
          </p:cNvPr>
          <p:cNvGrpSpPr/>
          <p:nvPr/>
        </p:nvGrpSpPr>
        <p:grpSpPr>
          <a:xfrm>
            <a:off x="7630882" y="2464859"/>
            <a:ext cx="3333750" cy="2072300"/>
            <a:chOff x="2666997" y="4278041"/>
            <a:chExt cx="3333750" cy="20723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8AD780-02DB-14C1-B80F-ED64F98E05E5}"/>
                </a:ext>
              </a:extLst>
            </p:cNvPr>
            <p:cNvGrpSpPr/>
            <p:nvPr/>
          </p:nvGrpSpPr>
          <p:grpSpPr>
            <a:xfrm>
              <a:off x="2666997" y="5557586"/>
              <a:ext cx="3333750" cy="792755"/>
              <a:chOff x="3463925" y="3679845"/>
              <a:chExt cx="3333750" cy="79275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18054-A8BD-DEE3-551F-42D9F0F9EF64}"/>
                  </a:ext>
                </a:extLst>
              </p:cNvPr>
              <p:cNvSpPr txBox="1"/>
              <p:nvPr/>
            </p:nvSpPr>
            <p:spPr>
              <a:xfrm>
                <a:off x="3463925" y="3679845"/>
                <a:ext cx="3333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latin typeface="Montserrat" panose="00000500000000000000" pitchFamily="2" charset="0"/>
                  </a:rPr>
                  <a:t>xxx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AB032-5E48-EA2B-AA84-FC8D70A7B3ED}"/>
                  </a:ext>
                </a:extLst>
              </p:cNvPr>
              <p:cNvSpPr txBox="1"/>
              <p:nvPr/>
            </p:nvSpPr>
            <p:spPr>
              <a:xfrm>
                <a:off x="3825874" y="3937723"/>
                <a:ext cx="2609851" cy="276999"/>
              </a:xfrm>
              <a:prstGeom prst="rect">
                <a:avLst/>
              </a:prstGeom>
              <a:solidFill>
                <a:srgbClr val="565B47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MX" sz="1200" b="1">
                    <a:solidFill>
                      <a:srgbClr val="F7F7F8"/>
                    </a:solidFill>
                    <a:latin typeface="Montserrat" panose="00000500000000000000" pitchFamily="2" charset="0"/>
                  </a:rPr>
                  <a:t>IMMERSION SUPPORT</a:t>
                </a:r>
                <a:endParaRPr lang="en-US" sz="1200" b="1">
                  <a:solidFill>
                    <a:srgbClr val="F7F7F8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CD8929-C8AB-097F-56DC-5AB76F08C04C}"/>
                  </a:ext>
                </a:extLst>
              </p:cNvPr>
              <p:cNvSpPr txBox="1"/>
              <p:nvPr/>
            </p:nvSpPr>
            <p:spPr>
              <a:xfrm>
                <a:off x="3825874" y="4210990"/>
                <a:ext cx="2609851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100">
                  <a:solidFill>
                    <a:srgbClr val="565B47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225A0B-61B9-E3A7-A152-979F30C5F4AB}"/>
                </a:ext>
              </a:extLst>
            </p:cNvPr>
            <p:cNvSpPr/>
            <p:nvPr/>
          </p:nvSpPr>
          <p:spPr>
            <a:xfrm>
              <a:off x="3736972" y="4278041"/>
              <a:ext cx="1193800" cy="1193800"/>
            </a:xfrm>
            <a:prstGeom prst="ellipse">
              <a:avLst/>
            </a:prstGeom>
            <a:solidFill>
              <a:srgbClr val="9DC7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B9970D-BF55-FD03-F386-AD014DEF7F4E}"/>
              </a:ext>
            </a:extLst>
          </p:cNvPr>
          <p:cNvGrpSpPr/>
          <p:nvPr/>
        </p:nvGrpSpPr>
        <p:grpSpPr>
          <a:xfrm>
            <a:off x="4006347" y="2464859"/>
            <a:ext cx="3333750" cy="2072300"/>
            <a:chOff x="6362696" y="1835169"/>
            <a:chExt cx="3333750" cy="20723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BD457F-123D-04EA-C832-DC3D3F121066}"/>
                </a:ext>
              </a:extLst>
            </p:cNvPr>
            <p:cNvGrpSpPr/>
            <p:nvPr/>
          </p:nvGrpSpPr>
          <p:grpSpPr>
            <a:xfrm>
              <a:off x="6362696" y="3114714"/>
              <a:ext cx="3333750" cy="792755"/>
              <a:chOff x="3463925" y="3679845"/>
              <a:chExt cx="3333750" cy="79275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9C443C-A554-E6AF-CEC7-C5695A917F89}"/>
                  </a:ext>
                </a:extLst>
              </p:cNvPr>
              <p:cNvSpPr txBox="1"/>
              <p:nvPr/>
            </p:nvSpPr>
            <p:spPr>
              <a:xfrm>
                <a:off x="3463925" y="3679845"/>
                <a:ext cx="3333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latin typeface="Montserrat" panose="00000500000000000000" pitchFamily="2" charset="0"/>
                  </a:rPr>
                  <a:t>XXX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4CD287-E994-1CC4-3B71-63AE797194A2}"/>
                  </a:ext>
                </a:extLst>
              </p:cNvPr>
              <p:cNvSpPr txBox="1"/>
              <p:nvPr/>
            </p:nvSpPr>
            <p:spPr>
              <a:xfrm>
                <a:off x="3825874" y="3937723"/>
                <a:ext cx="2609851" cy="276999"/>
              </a:xfrm>
              <a:prstGeom prst="rect">
                <a:avLst/>
              </a:prstGeom>
              <a:solidFill>
                <a:srgbClr val="565B47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MX" sz="1200" b="1">
                    <a:solidFill>
                      <a:srgbClr val="F7F7F8"/>
                    </a:solidFill>
                    <a:latin typeface="Montserrat" panose="00000500000000000000" pitchFamily="2" charset="0"/>
                  </a:rPr>
                  <a:t>IMMERSION LEAD</a:t>
                </a:r>
                <a:endParaRPr lang="en-US" sz="1200" b="1">
                  <a:solidFill>
                    <a:srgbClr val="F7F7F8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18B0D5-CDDA-AC56-1AB1-9BCA02778CC6}"/>
                  </a:ext>
                </a:extLst>
              </p:cNvPr>
              <p:cNvSpPr txBox="1"/>
              <p:nvPr/>
            </p:nvSpPr>
            <p:spPr>
              <a:xfrm>
                <a:off x="3825874" y="4210990"/>
                <a:ext cx="2609851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100">
                  <a:solidFill>
                    <a:srgbClr val="565B47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86F213-0958-AD46-FFD7-88F82838F9AA}"/>
                </a:ext>
              </a:extLst>
            </p:cNvPr>
            <p:cNvSpPr/>
            <p:nvPr/>
          </p:nvSpPr>
          <p:spPr>
            <a:xfrm>
              <a:off x="7432671" y="1835169"/>
              <a:ext cx="1193800" cy="1193800"/>
            </a:xfrm>
            <a:prstGeom prst="ellipse">
              <a:avLst/>
            </a:prstGeom>
            <a:solidFill>
              <a:srgbClr val="9DC7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DB5321-8B47-A45E-19B6-409236EEE15F}"/>
              </a:ext>
            </a:extLst>
          </p:cNvPr>
          <p:cNvGrpSpPr/>
          <p:nvPr/>
        </p:nvGrpSpPr>
        <p:grpSpPr>
          <a:xfrm>
            <a:off x="403222" y="2484761"/>
            <a:ext cx="3333750" cy="2059600"/>
            <a:chOff x="2666997" y="1855071"/>
            <a:chExt cx="3333750" cy="20596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6E79352-AD1C-D60A-31DF-614C65FB50AD}"/>
                </a:ext>
              </a:extLst>
            </p:cNvPr>
            <p:cNvGrpSpPr/>
            <p:nvPr/>
          </p:nvGrpSpPr>
          <p:grpSpPr>
            <a:xfrm>
              <a:off x="2666997" y="3121916"/>
              <a:ext cx="3333750" cy="792755"/>
              <a:chOff x="552450" y="4378345"/>
              <a:chExt cx="3333750" cy="79275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47298-1F2A-B2A4-E064-AB7639849189}"/>
                  </a:ext>
                </a:extLst>
              </p:cNvPr>
              <p:cNvSpPr txBox="1"/>
              <p:nvPr/>
            </p:nvSpPr>
            <p:spPr>
              <a:xfrm>
                <a:off x="552450" y="4378345"/>
                <a:ext cx="3333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>
                    <a:latin typeface="Montserrat" panose="00000500000000000000" pitchFamily="2" charset="0"/>
                  </a:rPr>
                  <a:t>Yoselin Ibarreche ​</a:t>
                </a:r>
                <a:endParaRPr lang="en-US" sz="1200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E0AA15-B9F6-402D-E6E5-3DFB13050CF4}"/>
                  </a:ext>
                </a:extLst>
              </p:cNvPr>
              <p:cNvSpPr txBox="1"/>
              <p:nvPr/>
            </p:nvSpPr>
            <p:spPr>
              <a:xfrm>
                <a:off x="914399" y="4636223"/>
                <a:ext cx="2609851" cy="276999"/>
              </a:xfrm>
              <a:prstGeom prst="rect">
                <a:avLst/>
              </a:prstGeom>
              <a:solidFill>
                <a:srgbClr val="565B47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MX" sz="1200" b="1">
                    <a:solidFill>
                      <a:srgbClr val="F7F7F8"/>
                    </a:solidFill>
                    <a:latin typeface="Montserrat" panose="00000500000000000000" pitchFamily="2" charset="0"/>
                  </a:rPr>
                  <a:t>TALENT EXPERIENCE LEAD</a:t>
                </a:r>
                <a:endParaRPr lang="en-US" sz="1200" b="1">
                  <a:solidFill>
                    <a:srgbClr val="F7F7F8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DFD57-3425-D507-01D6-E033D5545B53}"/>
                  </a:ext>
                </a:extLst>
              </p:cNvPr>
              <p:cNvSpPr txBox="1"/>
              <p:nvPr/>
            </p:nvSpPr>
            <p:spPr>
              <a:xfrm>
                <a:off x="914399" y="4909490"/>
                <a:ext cx="2609851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100">
                  <a:solidFill>
                    <a:srgbClr val="565B47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23D2C57-2F7A-0292-2090-B501E97EEF86}"/>
                </a:ext>
              </a:extLst>
            </p:cNvPr>
            <p:cNvGrpSpPr/>
            <p:nvPr/>
          </p:nvGrpSpPr>
          <p:grpSpPr>
            <a:xfrm>
              <a:off x="3613147" y="1855071"/>
              <a:ext cx="1193800" cy="1193800"/>
              <a:chOff x="3613147" y="1855071"/>
              <a:chExt cx="1193800" cy="11938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F16EEBC-8A35-C3A6-8EDA-4875F3BA3D18}"/>
                  </a:ext>
                </a:extLst>
              </p:cNvPr>
              <p:cNvSpPr/>
              <p:nvPr/>
            </p:nvSpPr>
            <p:spPr>
              <a:xfrm>
                <a:off x="3613147" y="1855071"/>
                <a:ext cx="1193800" cy="1193800"/>
              </a:xfrm>
              <a:prstGeom prst="ellipse">
                <a:avLst/>
              </a:prstGeom>
              <a:solidFill>
                <a:srgbClr val="9DC75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 descr="A person with long hair wearing a black jacket&#10;&#10;AI-generated content may be incorrect.">
                <a:extLst>
                  <a:ext uri="{FF2B5EF4-FFF2-40B4-BE49-F238E27FC236}">
                    <a16:creationId xmlns:a16="http://schemas.microsoft.com/office/drawing/2014/main" id="{BF834BEC-D98D-CF2D-38FB-6393A78A4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752666" y="1994590"/>
                <a:ext cx="914762" cy="914762"/>
              </a:xfrm>
              <a:custGeom>
                <a:avLst/>
                <a:gdLst>
                  <a:gd name="connsiteX0" fmla="*/ 251227 w 1053247"/>
                  <a:gd name="connsiteY0" fmla="*/ 0 h 1053247"/>
                  <a:gd name="connsiteX1" fmla="*/ 802019 w 1053247"/>
                  <a:gd name="connsiteY1" fmla="*/ 0 h 1053247"/>
                  <a:gd name="connsiteX2" fmla="*/ 860356 w 1053247"/>
                  <a:gd name="connsiteY2" fmla="*/ 31664 h 1053247"/>
                  <a:gd name="connsiteX3" fmla="*/ 1021582 w 1053247"/>
                  <a:gd name="connsiteY3" fmla="*/ 192891 h 1053247"/>
                  <a:gd name="connsiteX4" fmla="*/ 1053247 w 1053247"/>
                  <a:gd name="connsiteY4" fmla="*/ 251229 h 1053247"/>
                  <a:gd name="connsiteX5" fmla="*/ 1053247 w 1053247"/>
                  <a:gd name="connsiteY5" fmla="*/ 802017 h 1053247"/>
                  <a:gd name="connsiteX6" fmla="*/ 1021582 w 1053247"/>
                  <a:gd name="connsiteY6" fmla="*/ 860356 h 1053247"/>
                  <a:gd name="connsiteX7" fmla="*/ 860356 w 1053247"/>
                  <a:gd name="connsiteY7" fmla="*/ 1021582 h 1053247"/>
                  <a:gd name="connsiteX8" fmla="*/ 802017 w 1053247"/>
                  <a:gd name="connsiteY8" fmla="*/ 1053247 h 1053247"/>
                  <a:gd name="connsiteX9" fmla="*/ 251229 w 1053247"/>
                  <a:gd name="connsiteY9" fmla="*/ 1053247 h 1053247"/>
                  <a:gd name="connsiteX10" fmla="*/ 192890 w 1053247"/>
                  <a:gd name="connsiteY10" fmla="*/ 1021582 h 1053247"/>
                  <a:gd name="connsiteX11" fmla="*/ 31664 w 1053247"/>
                  <a:gd name="connsiteY11" fmla="*/ 860356 h 1053247"/>
                  <a:gd name="connsiteX12" fmla="*/ 0 w 1053247"/>
                  <a:gd name="connsiteY12" fmla="*/ 802019 h 1053247"/>
                  <a:gd name="connsiteX13" fmla="*/ 0 w 1053247"/>
                  <a:gd name="connsiteY13" fmla="*/ 251227 h 1053247"/>
                  <a:gd name="connsiteX14" fmla="*/ 31664 w 1053247"/>
                  <a:gd name="connsiteY14" fmla="*/ 192891 h 1053247"/>
                  <a:gd name="connsiteX15" fmla="*/ 192890 w 1053247"/>
                  <a:gd name="connsiteY15" fmla="*/ 31664 h 105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53247" h="1053247">
                    <a:moveTo>
                      <a:pt x="251227" y="0"/>
                    </a:moveTo>
                    <a:lnTo>
                      <a:pt x="802019" y="0"/>
                    </a:lnTo>
                    <a:lnTo>
                      <a:pt x="860356" y="31664"/>
                    </a:lnTo>
                    <a:cubicBezTo>
                      <a:pt x="923866" y="74571"/>
                      <a:pt x="978675" y="129380"/>
                      <a:pt x="1021582" y="192891"/>
                    </a:cubicBezTo>
                    <a:lnTo>
                      <a:pt x="1053247" y="251229"/>
                    </a:lnTo>
                    <a:lnTo>
                      <a:pt x="1053247" y="802017"/>
                    </a:lnTo>
                    <a:lnTo>
                      <a:pt x="1021582" y="860356"/>
                    </a:lnTo>
                    <a:cubicBezTo>
                      <a:pt x="978675" y="923866"/>
                      <a:pt x="923866" y="978675"/>
                      <a:pt x="860356" y="1021582"/>
                    </a:cubicBezTo>
                    <a:lnTo>
                      <a:pt x="802017" y="1053247"/>
                    </a:lnTo>
                    <a:lnTo>
                      <a:pt x="251229" y="1053247"/>
                    </a:lnTo>
                    <a:lnTo>
                      <a:pt x="192890" y="1021582"/>
                    </a:lnTo>
                    <a:cubicBezTo>
                      <a:pt x="129380" y="978675"/>
                      <a:pt x="74571" y="923866"/>
                      <a:pt x="31664" y="860356"/>
                    </a:cubicBezTo>
                    <a:lnTo>
                      <a:pt x="0" y="802019"/>
                    </a:lnTo>
                    <a:lnTo>
                      <a:pt x="0" y="251227"/>
                    </a:lnTo>
                    <a:lnTo>
                      <a:pt x="31664" y="192891"/>
                    </a:lnTo>
                    <a:cubicBezTo>
                      <a:pt x="74571" y="129380"/>
                      <a:pt x="129380" y="74571"/>
                      <a:pt x="192890" y="31664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7BE78B-CCA9-2489-B281-1C871439A40B}"/>
              </a:ext>
            </a:extLst>
          </p:cNvPr>
          <p:cNvSpPr txBox="1"/>
          <p:nvPr/>
        </p:nvSpPr>
        <p:spPr>
          <a:xfrm>
            <a:off x="3736972" y="1396186"/>
            <a:ext cx="745563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solamente</a:t>
            </a:r>
            <a:r>
              <a:rPr lang="en-US"/>
              <a:t> a </a:t>
            </a:r>
            <a:r>
              <a:rPr lang="en-US" err="1"/>
              <a:t>quienes</a:t>
            </a:r>
            <a:r>
              <a:rPr lang="en-US"/>
              <a:t> </a:t>
            </a:r>
            <a:r>
              <a:rPr lang="en-US" err="1"/>
              <a:t>estamos</a:t>
            </a:r>
            <a:r>
              <a:rPr lang="en-US"/>
              <a:t> </a:t>
            </a:r>
            <a:r>
              <a:rPr lang="en-US" err="1"/>
              <a:t>trabajando</a:t>
            </a:r>
            <a:r>
              <a:rPr lang="en-US"/>
              <a:t> con la </a:t>
            </a:r>
            <a:r>
              <a:rPr lang="en-US" err="1"/>
              <a:t>campaña</a:t>
            </a:r>
            <a:r>
              <a:rPr lang="en-US"/>
              <a:t> de </a:t>
            </a:r>
            <a:r>
              <a:rPr lang="en-US" err="1"/>
              <a:t>valores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8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B4CE-B10D-1BEB-7959-F79E7BB8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BB7C-BBCE-05C5-EBF9-2DCECD76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Aprpbacion</a:t>
            </a:r>
            <a:r>
              <a:rPr lang="en-US"/>
              <a:t> del </a:t>
            </a:r>
            <a:r>
              <a:rPr lang="en-US" err="1"/>
              <a:t>propyecto</a:t>
            </a:r>
            <a:endParaRPr lang="en-US"/>
          </a:p>
          <a:p>
            <a:r>
              <a:rPr lang="en-US" err="1"/>
              <a:t>Planificacion</a:t>
            </a:r>
            <a:r>
              <a:rPr lang="en-US"/>
              <a:t> </a:t>
            </a:r>
            <a:r>
              <a:rPr lang="en-US" err="1"/>
              <a:t>detallada</a:t>
            </a:r>
            <a:endParaRPr lang="en-US"/>
          </a:p>
          <a:p>
            <a:r>
              <a:rPr lang="en-US" err="1"/>
              <a:t>Lanzamiento</a:t>
            </a:r>
            <a:r>
              <a:rPr lang="en-US"/>
              <a:t> de </a:t>
            </a:r>
            <a:r>
              <a:rPr lang="en-US" err="1"/>
              <a:t>campa;a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3EDA-93CF-C673-C20B-1F610F0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E1F-16A6-451B-C0B5-26B59EFB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Survey para </a:t>
            </a:r>
            <a:r>
              <a:rPr lang="en-US" err="1"/>
              <a:t>reforzar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antecedents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87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589-7C7F-DA68-321F-2A73AB63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806A7-1984-944F-9659-3FE18DADD4EB}"/>
              </a:ext>
            </a:extLst>
          </p:cNvPr>
          <p:cNvSpPr txBox="1"/>
          <p:nvPr/>
        </p:nvSpPr>
        <p:spPr>
          <a:xfrm>
            <a:off x="1647825" y="2352674"/>
            <a:ext cx="74961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-apple-system"/>
              </a:rPr>
              <a:t>no actividades en remoto, esta iniciativa es siempre in </a:t>
            </a:r>
            <a:r>
              <a:rPr lang="es-ES" err="1">
                <a:effectLst/>
                <a:latin typeface="-apple-system"/>
              </a:rPr>
              <a:t>person</a:t>
            </a:r>
            <a:endParaRPr lang="es-ES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-apple-system"/>
              </a:rPr>
              <a:t>los 5 meses serían de junio a diciembre, no?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err="1">
                <a:effectLst/>
                <a:latin typeface="-apple-system"/>
              </a:rPr>
              <a:t>low</a:t>
            </a:r>
            <a:r>
              <a:rPr lang="es-ES">
                <a:effectLst/>
                <a:latin typeface="-apple-system"/>
              </a:rPr>
              <a:t> </a:t>
            </a:r>
            <a:r>
              <a:rPr lang="es-ES" err="1">
                <a:effectLst/>
                <a:latin typeface="-apple-system"/>
              </a:rPr>
              <a:t>budget</a:t>
            </a:r>
            <a:r>
              <a:rPr lang="es-ES">
                <a:effectLst/>
                <a:latin typeface="-apple-system"/>
              </a:rPr>
              <a:t> no es una limitante, no tenemos limite de </a:t>
            </a:r>
            <a:r>
              <a:rPr lang="es-ES" err="1">
                <a:effectLst/>
                <a:latin typeface="-apple-system"/>
              </a:rPr>
              <a:t>budget</a:t>
            </a:r>
            <a:endParaRPr lang="es-ES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-apple-system"/>
              </a:rPr>
              <a:t>cómo mides la participación?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-apple-system"/>
              </a:rPr>
              <a:t>el contenido no puede estar en 1 semana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-apple-system"/>
              </a:rPr>
              <a:t>en el time line: poner acabar la estrategia, aprobación, comunicación con el </a:t>
            </a:r>
            <a:r>
              <a:rPr lang="es-ES" err="1">
                <a:effectLst/>
                <a:latin typeface="-apple-system"/>
              </a:rPr>
              <a:t>team</a:t>
            </a:r>
            <a:r>
              <a:rPr lang="es-ES">
                <a:effectLst/>
                <a:latin typeface="-apple-system"/>
              </a:rPr>
              <a:t> de comunicación para tener branding y la </a:t>
            </a:r>
            <a:r>
              <a:rPr lang="es-ES" err="1">
                <a:effectLst/>
                <a:latin typeface="-apple-system"/>
              </a:rPr>
              <a:t>estragia</a:t>
            </a:r>
            <a:r>
              <a:rPr lang="es-ES">
                <a:effectLst/>
                <a:latin typeface="-apple-system"/>
              </a:rPr>
              <a:t> de comunicación, </a:t>
            </a:r>
            <a:r>
              <a:rPr lang="es-ES" err="1">
                <a:effectLst/>
                <a:latin typeface="-apple-system"/>
              </a:rPr>
              <a:t>produccion</a:t>
            </a:r>
            <a:r>
              <a:rPr lang="es-ES">
                <a:effectLst/>
                <a:latin typeface="-apple-system"/>
              </a:rPr>
              <a:t> y </a:t>
            </a:r>
            <a:r>
              <a:rPr lang="es-ES" err="1">
                <a:effectLst/>
                <a:latin typeface="-apple-system"/>
              </a:rPr>
              <a:t>logistica</a:t>
            </a:r>
            <a:r>
              <a:rPr lang="es-ES">
                <a:effectLst/>
                <a:latin typeface="-apple-system"/>
              </a:rPr>
              <a:t> es durante todo el tiempo. Buscar a la gente que te apoye como expositores para los consolidación, el </a:t>
            </a:r>
            <a:r>
              <a:rPr lang="es-ES" err="1">
                <a:effectLst/>
                <a:latin typeface="-apple-system"/>
              </a:rPr>
              <a:t>lauch</a:t>
            </a:r>
            <a:r>
              <a:rPr lang="es-ES">
                <a:effectLst/>
                <a:latin typeface="-apple-system"/>
              </a:rPr>
              <a:t> </a:t>
            </a:r>
            <a:r>
              <a:rPr lang="es-ES" err="1">
                <a:effectLst/>
                <a:latin typeface="-apple-system"/>
              </a:rPr>
              <a:t>day</a:t>
            </a:r>
            <a:r>
              <a:rPr lang="es-ES">
                <a:effectLst/>
                <a:latin typeface="-apple-system"/>
              </a:rPr>
              <a:t> se puede mover.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  <a:latin typeface="-apple-system"/>
              </a:rPr>
              <a:t> </a:t>
            </a:r>
          </a:p>
          <a:p>
            <a:r>
              <a:rPr lang="es-ES">
                <a:effectLst/>
                <a:latin typeface="-apple-system"/>
              </a:rPr>
              <a:t> en tu estrategia debes de crear el "cómo" general del plan. Cuantas pláticas, de quienes? como refuerzas? unión con otros eventos? que comunicación necesitas? recursos necesarios en general? </a:t>
            </a:r>
          </a:p>
          <a:p>
            <a:r>
              <a:rPr lang="es-ES">
                <a:effectLst/>
                <a:latin typeface="-apple-system"/>
              </a:rPr>
              <a:t> </a:t>
            </a:r>
          </a:p>
          <a:p>
            <a:r>
              <a:rPr lang="es-ES">
                <a:effectLst/>
                <a:latin typeface="-apple-system"/>
              </a:rPr>
              <a:t> </a:t>
            </a:r>
          </a:p>
          <a:p>
            <a:r>
              <a:rPr lang="es-ES">
                <a:effectLst/>
                <a:latin typeface="-apple-system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773" y="2581276"/>
            <a:ext cx="4196079" cy="1229040"/>
          </a:xfrm>
        </p:spPr>
        <p:txBody>
          <a:bodyPr/>
          <a:lstStyle/>
          <a:p>
            <a:r>
              <a:rPr lang="en-US" sz="9600" b="1">
                <a:solidFill>
                  <a:schemeClr val="accent3"/>
                </a:solidFill>
              </a:rPr>
              <a:t>Thanks!</a:t>
            </a:r>
          </a:p>
        </p:txBody>
      </p:sp>
      <p:pic>
        <p:nvPicPr>
          <p:cNvPr id="11" name="Picture 10" descr="Deloitte Heritage Seal - MAKING AN IMPACT THAT MATTERS SINCE 1845">
            <a:extLst>
              <a:ext uri="{FF2B5EF4-FFF2-40B4-BE49-F238E27FC236}">
                <a16:creationId xmlns:a16="http://schemas.microsoft.com/office/drawing/2014/main" id="{24091ED7-C412-487B-88AC-F1B76F6BA2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pic>
        <p:nvPicPr>
          <p:cNvPr id="2052" name="Picture 4" descr="25,000+ Cat Saying Hello Stock Photos, Pictures &amp; Royalty-Free Images -  iStock">
            <a:extLst>
              <a:ext uri="{FF2B5EF4-FFF2-40B4-BE49-F238E27FC236}">
                <a16:creationId xmlns:a16="http://schemas.microsoft.com/office/drawing/2014/main" id="{074D23CA-5948-CB36-1279-4EFFF6D09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" b="-441"/>
          <a:stretch/>
        </p:blipFill>
        <p:spPr bwMode="auto">
          <a:xfrm>
            <a:off x="5657850" y="1243012"/>
            <a:ext cx="5829300" cy="437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13950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87F9253E-3F1C-71E4-09C7-F31D01D030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230E4-2561-4F97-8FC9-4B395A21AB72}"/>
              </a:ext>
            </a:extLst>
          </p:cNvPr>
          <p:cNvSpPr txBox="1"/>
          <p:nvPr/>
        </p:nvSpPr>
        <p:spPr>
          <a:xfrm>
            <a:off x="1076905" y="1889643"/>
            <a:ext cx="3486615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>
                <a:latin typeface="Montserrat"/>
              </a:rPr>
              <a:t>Action Items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9EBAC4-C45A-3F42-B2AA-DA4E7E3D52C7}"/>
              </a:ext>
            </a:extLst>
          </p:cNvPr>
          <p:cNvGrpSpPr/>
          <p:nvPr/>
        </p:nvGrpSpPr>
        <p:grpSpPr>
          <a:xfrm>
            <a:off x="4075660" y="1014266"/>
            <a:ext cx="1397235" cy="862955"/>
            <a:chOff x="4075660" y="1141909"/>
            <a:chExt cx="1482610" cy="9405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77F4AFF-FDA6-4F94-D821-631F4006A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660" y="1141909"/>
              <a:ext cx="1000020" cy="940583"/>
            </a:xfrm>
            <a:prstGeom prst="line">
              <a:avLst/>
            </a:prstGeom>
            <a:ln w="38100">
              <a:solidFill>
                <a:srgbClr val="F38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5F6690-24E8-AD5F-7687-EF2B7D5567CF}"/>
                </a:ext>
              </a:extLst>
            </p:cNvPr>
            <p:cNvCxnSpPr>
              <a:cxnSpLocks/>
            </p:cNvCxnSpPr>
            <p:nvPr/>
          </p:nvCxnSpPr>
          <p:spPr>
            <a:xfrm>
              <a:off x="5062970" y="1141909"/>
              <a:ext cx="495300" cy="0"/>
            </a:xfrm>
            <a:prstGeom prst="line">
              <a:avLst/>
            </a:prstGeom>
            <a:ln w="38100">
              <a:solidFill>
                <a:srgbClr val="F38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6235275-BC2C-81D5-E6CB-5DD928E6081C}"/>
              </a:ext>
            </a:extLst>
          </p:cNvPr>
          <p:cNvGrpSpPr/>
          <p:nvPr/>
        </p:nvGrpSpPr>
        <p:grpSpPr>
          <a:xfrm>
            <a:off x="4586704" y="2428786"/>
            <a:ext cx="886191" cy="650324"/>
            <a:chOff x="4166782" y="2816837"/>
            <a:chExt cx="1494942" cy="65032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08EF32-89F4-2C10-01BE-4CECFDB1B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782" y="2816837"/>
              <a:ext cx="1014491" cy="650324"/>
            </a:xfrm>
            <a:prstGeom prst="line">
              <a:avLst/>
            </a:prstGeom>
            <a:ln w="38100">
              <a:solidFill>
                <a:srgbClr val="73B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D1267E-9A9C-3772-6824-7C7C5B3DBEEA}"/>
                </a:ext>
              </a:extLst>
            </p:cNvPr>
            <p:cNvCxnSpPr>
              <a:cxnSpLocks/>
            </p:cNvCxnSpPr>
            <p:nvPr/>
          </p:nvCxnSpPr>
          <p:spPr>
            <a:xfrm>
              <a:off x="5166424" y="2816837"/>
              <a:ext cx="495300" cy="0"/>
            </a:xfrm>
            <a:prstGeom prst="line">
              <a:avLst/>
            </a:prstGeom>
            <a:ln w="38100">
              <a:solidFill>
                <a:srgbClr val="73B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4C05917-DAA2-15CC-71CD-33342B19EA56}"/>
              </a:ext>
            </a:extLst>
          </p:cNvPr>
          <p:cNvGrpSpPr/>
          <p:nvPr/>
        </p:nvGrpSpPr>
        <p:grpSpPr>
          <a:xfrm>
            <a:off x="4067291" y="4702833"/>
            <a:ext cx="1379305" cy="1039452"/>
            <a:chOff x="4489495" y="4220444"/>
            <a:chExt cx="1379305" cy="56052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333DEE-7FD4-2727-CB1B-B7BFEB6FEFF0}"/>
                </a:ext>
              </a:extLst>
            </p:cNvPr>
            <p:cNvCxnSpPr>
              <a:cxnSpLocks/>
            </p:cNvCxnSpPr>
            <p:nvPr/>
          </p:nvCxnSpPr>
          <p:spPr>
            <a:xfrm>
              <a:off x="4489495" y="4220444"/>
              <a:ext cx="821125" cy="560524"/>
            </a:xfrm>
            <a:prstGeom prst="line">
              <a:avLst/>
            </a:prstGeom>
            <a:ln w="38100">
              <a:solidFill>
                <a:srgbClr val="E0A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B6BE9E-3172-0D52-FFEA-C5155C9574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9190" y="4776301"/>
              <a:ext cx="569610" cy="0"/>
            </a:xfrm>
            <a:prstGeom prst="line">
              <a:avLst/>
            </a:prstGeom>
            <a:ln w="38100">
              <a:solidFill>
                <a:srgbClr val="E0A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4B741057-76C6-036F-AE7D-0092410E4877}"/>
              </a:ext>
            </a:extLst>
          </p:cNvPr>
          <p:cNvSpPr/>
          <p:nvPr/>
        </p:nvSpPr>
        <p:spPr>
          <a:xfrm rot="10800000">
            <a:off x="5558270" y="464576"/>
            <a:ext cx="685146" cy="1222301"/>
          </a:xfrm>
          <a:prstGeom prst="flowChartDelay">
            <a:avLst/>
          </a:prstGeom>
          <a:solidFill>
            <a:srgbClr val="F38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659878-C137-D15F-FCFB-96271CDA7827}"/>
              </a:ext>
            </a:extLst>
          </p:cNvPr>
          <p:cNvGrpSpPr/>
          <p:nvPr/>
        </p:nvGrpSpPr>
        <p:grpSpPr>
          <a:xfrm>
            <a:off x="5737918" y="464574"/>
            <a:ext cx="5645429" cy="1210919"/>
            <a:chOff x="5737918" y="724853"/>
            <a:chExt cx="5645429" cy="8738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82F25D-C499-8493-E0BE-17417D8DAE83}"/>
                </a:ext>
              </a:extLst>
            </p:cNvPr>
            <p:cNvSpPr/>
            <p:nvPr/>
          </p:nvSpPr>
          <p:spPr>
            <a:xfrm>
              <a:off x="6299709" y="724853"/>
              <a:ext cx="5083638" cy="873809"/>
            </a:xfrm>
            <a:prstGeom prst="rect">
              <a:avLst/>
            </a:prstGeom>
            <a:solidFill>
              <a:srgbClr val="F38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latin typeface="Montserrat"/>
                </a:rPr>
                <a:t>En </a:t>
              </a:r>
              <a:r>
                <a:rPr lang="en-US" sz="1200" err="1">
                  <a:latin typeface="Montserrat"/>
                </a:rPr>
                <a:t>el</a:t>
              </a:r>
              <a:r>
                <a:rPr lang="en-US" sz="1200">
                  <a:latin typeface="Montserrat"/>
                </a:rPr>
                <a:t> slide 9 (Overview) </a:t>
              </a:r>
              <a:r>
                <a:rPr lang="en-US" sz="1200" err="1">
                  <a:latin typeface="Montserrat"/>
                </a:rPr>
                <a:t>reducir</a:t>
              </a:r>
              <a:r>
                <a:rPr lang="en-US" sz="1200">
                  <a:latin typeface="Montserrat"/>
                </a:rPr>
                <a:t> a un statement la </a:t>
              </a:r>
              <a:r>
                <a:rPr lang="en-US" sz="1200" err="1">
                  <a:latin typeface="Montserrat"/>
                </a:rPr>
                <a:t>definición</a:t>
              </a:r>
              <a:r>
                <a:rPr lang="en-US" sz="1200">
                  <a:latin typeface="Montserrat"/>
                </a:rPr>
                <a:t> del </a:t>
              </a:r>
              <a:r>
                <a:rPr lang="en-US" sz="1200" err="1">
                  <a:latin typeface="Montserrat"/>
                </a:rPr>
                <a:t>problema</a:t>
              </a:r>
              <a:r>
                <a:rPr lang="en-US" sz="1200">
                  <a:latin typeface="Montserrat"/>
                </a:rPr>
                <a:t>. Los </a:t>
              </a:r>
              <a:r>
                <a:rPr lang="en-US" sz="1200" err="1">
                  <a:latin typeface="Montserrat"/>
                </a:rPr>
                <a:t>objetivos</a:t>
              </a:r>
              <a:r>
                <a:rPr lang="en-US" sz="1200">
                  <a:latin typeface="Montserrat"/>
                </a:rPr>
                <a:t> son la </a:t>
              </a:r>
              <a:r>
                <a:rPr lang="en-US" sz="1200" err="1">
                  <a:latin typeface="Montserrat"/>
                </a:rPr>
                <a:t>razón</a:t>
              </a:r>
              <a:r>
                <a:rPr lang="en-US" sz="1200">
                  <a:latin typeface="Montserrat"/>
                </a:rPr>
                <a:t> que </a:t>
              </a:r>
              <a:r>
                <a:rPr lang="en-US" sz="1200" err="1">
                  <a:latin typeface="Montserrat"/>
                </a:rPr>
                <a:t>generaron</a:t>
              </a:r>
              <a:r>
                <a:rPr lang="en-US" sz="1200">
                  <a:latin typeface="Montserrat"/>
                </a:rPr>
                <a:t> </a:t>
              </a:r>
              <a:r>
                <a:rPr lang="en-US" sz="1200" err="1">
                  <a:latin typeface="Montserrat"/>
                </a:rPr>
                <a:t>los</a:t>
              </a:r>
              <a:r>
                <a:rPr lang="en-US" sz="1200">
                  <a:latin typeface="Montserrat"/>
                </a:rPr>
                <a:t> KPIS ( </a:t>
              </a:r>
              <a:r>
                <a:rPr lang="en-US" sz="1200" err="1">
                  <a:latin typeface="Montserrat"/>
                </a:rPr>
                <a:t>ie</a:t>
              </a:r>
              <a:r>
                <a:rPr lang="en-US" sz="1200">
                  <a:latin typeface="Montserrat"/>
                </a:rPr>
                <a:t>. Increase knowledge), y </a:t>
              </a:r>
              <a:r>
                <a:rPr lang="en-US" sz="1200" err="1">
                  <a:latin typeface="Montserrat"/>
                </a:rPr>
                <a:t>los</a:t>
              </a:r>
              <a:r>
                <a:rPr lang="en-US" sz="1200">
                  <a:latin typeface="Montserrat"/>
                </a:rPr>
                <a:t> KPIS </a:t>
              </a:r>
              <a:r>
                <a:rPr lang="en-US" sz="1200" err="1">
                  <a:latin typeface="Montserrat"/>
                </a:rPr>
                <a:t>traducirlos</a:t>
              </a:r>
              <a:r>
                <a:rPr lang="en-US" sz="1200">
                  <a:latin typeface="Montserrat"/>
                </a:rPr>
                <a:t> a: Knowledge awareness 90% of the entire </a:t>
              </a:r>
              <a:r>
                <a:rPr lang="en-US" sz="1200" err="1">
                  <a:latin typeface="Montserrat"/>
                </a:rPr>
                <a:t>opopulation</a:t>
              </a:r>
              <a:r>
                <a:rPr lang="en-US" sz="1200">
                  <a:latin typeface="Montserrat"/>
                </a:rPr>
                <a:t> of the GDL office</a:t>
              </a:r>
              <a:endParaRPr lang="en-US" sz="1200">
                <a:latin typeface="Montserrat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38598D-7B31-3786-2C1F-38BBA6EEAB4C}"/>
                </a:ext>
              </a:extLst>
            </p:cNvPr>
            <p:cNvSpPr txBox="1"/>
            <p:nvPr/>
          </p:nvSpPr>
          <p:spPr>
            <a:xfrm>
              <a:off x="5737918" y="1013937"/>
              <a:ext cx="529245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/>
                </a:rPr>
                <a:t>01</a:t>
              </a:r>
              <a:endParaRPr lang="en-US"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33279C69-1015-1658-C0B1-6CF4D0597898}"/>
              </a:ext>
            </a:extLst>
          </p:cNvPr>
          <p:cNvSpPr/>
          <p:nvPr/>
        </p:nvSpPr>
        <p:spPr>
          <a:xfrm rot="10800000">
            <a:off x="5558269" y="1889643"/>
            <a:ext cx="685146" cy="1222301"/>
          </a:xfrm>
          <a:prstGeom prst="flowChartDelay">
            <a:avLst/>
          </a:prstGeom>
          <a:solidFill>
            <a:srgbClr val="73B9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55F83C-BE90-699A-4021-77D6CCD76A3B}"/>
              </a:ext>
            </a:extLst>
          </p:cNvPr>
          <p:cNvGrpSpPr/>
          <p:nvPr/>
        </p:nvGrpSpPr>
        <p:grpSpPr>
          <a:xfrm>
            <a:off x="5732960" y="1892991"/>
            <a:ext cx="5650386" cy="1226231"/>
            <a:chOff x="5732961" y="713804"/>
            <a:chExt cx="5650386" cy="8848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22748C-3EB6-41C8-08FA-07ECC2D153A2}"/>
                </a:ext>
              </a:extLst>
            </p:cNvPr>
            <p:cNvSpPr/>
            <p:nvPr/>
          </p:nvSpPr>
          <p:spPr>
            <a:xfrm>
              <a:off x="6299709" y="713804"/>
              <a:ext cx="5083638" cy="884858"/>
            </a:xfrm>
            <a:prstGeom prst="rect">
              <a:avLst/>
            </a:prstGeom>
            <a:solidFill>
              <a:srgbClr val="73B9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en-US">
                  <a:latin typeface="Montserrat"/>
                </a:rPr>
                <a:t>De la </a:t>
              </a:r>
              <a:r>
                <a:rPr lang="en-US" altLang="en-US" err="1">
                  <a:latin typeface="Montserrat"/>
                </a:rPr>
                <a:t>definición</a:t>
              </a:r>
              <a:r>
                <a:rPr lang="en-US" altLang="en-US">
                  <a:latin typeface="Montserrat"/>
                </a:rPr>
                <a:t> </a:t>
              </a:r>
              <a:r>
                <a:rPr lang="en-US" altLang="en-US" err="1">
                  <a:latin typeface="Montserrat"/>
                </a:rPr>
                <a:t>por</a:t>
              </a:r>
              <a:r>
                <a:rPr lang="en-US" altLang="en-US">
                  <a:latin typeface="Montserrat"/>
                </a:rPr>
                <a:t> </a:t>
              </a:r>
              <a:r>
                <a:rPr lang="en-US" altLang="en-US" err="1">
                  <a:latin typeface="Montserrat"/>
                </a:rPr>
                <a:t>dinámica</a:t>
              </a:r>
              <a:r>
                <a:rPr lang="en-US" altLang="en-US">
                  <a:latin typeface="Montserrat"/>
                </a:rPr>
                <a:t> </a:t>
              </a:r>
              <a:r>
                <a:rPr lang="en-US" altLang="en-US" err="1">
                  <a:latin typeface="Montserrat"/>
                </a:rPr>
                <a:t>mensual</a:t>
              </a:r>
              <a:r>
                <a:rPr lang="en-US" altLang="en-US">
                  <a:latin typeface="Montserrat"/>
                </a:rPr>
                <a:t> (</a:t>
              </a:r>
              <a:r>
                <a:rPr lang="en-US" altLang="en-US" err="1">
                  <a:latin typeface="Montserrat"/>
                </a:rPr>
                <a:t>tú</a:t>
              </a:r>
              <a:r>
                <a:rPr lang="en-US" altLang="en-US">
                  <a:latin typeface="Montserrat"/>
                </a:rPr>
                <a:t> </a:t>
              </a:r>
              <a:r>
                <a:rPr lang="en-US" altLang="en-US" err="1">
                  <a:latin typeface="Montserrat"/>
                </a:rPr>
                <a:t>creaste</a:t>
              </a:r>
              <a:r>
                <a:rPr lang="en-US" altLang="en-US">
                  <a:latin typeface="Montserrat"/>
                </a:rPr>
                <a:t> un word de </a:t>
              </a:r>
              <a:r>
                <a:rPr lang="en-US" altLang="en-US" err="1">
                  <a:latin typeface="Montserrat"/>
                </a:rPr>
                <a:t>cada</a:t>
              </a:r>
              <a:r>
                <a:rPr lang="en-US" altLang="en-US">
                  <a:latin typeface="Montserrat"/>
                </a:rPr>
                <a:t> </a:t>
              </a:r>
              <a:r>
                <a:rPr lang="en-US" altLang="en-US" err="1">
                  <a:latin typeface="Montserrat"/>
                </a:rPr>
                <a:t>una</a:t>
              </a:r>
              <a:r>
                <a:rPr lang="en-US" altLang="en-US">
                  <a:latin typeface="Montserrat"/>
                </a:rPr>
                <a:t>), </a:t>
              </a:r>
              <a:r>
                <a:rPr lang="en-US" altLang="en-US" err="1">
                  <a:latin typeface="Montserrat"/>
                </a:rPr>
                <a:t>generar</a:t>
              </a:r>
              <a:r>
                <a:rPr lang="en-US" altLang="en-US">
                  <a:latin typeface="Montserrat"/>
                </a:rPr>
                <a:t> un </a:t>
              </a:r>
              <a:r>
                <a:rPr lang="en-US" altLang="en-US" err="1">
                  <a:latin typeface="Montserrat"/>
                </a:rPr>
                <a:t>renglón</a:t>
              </a:r>
              <a:r>
                <a:rPr lang="en-US" altLang="en-US">
                  <a:latin typeface="Montserrat"/>
                </a:rPr>
                <a:t> de </a:t>
              </a:r>
              <a:r>
                <a:rPr lang="en-US" altLang="en-US" err="1">
                  <a:latin typeface="Montserrat"/>
                </a:rPr>
                <a:t>cada</a:t>
              </a:r>
              <a:r>
                <a:rPr lang="en-US" altLang="en-US">
                  <a:latin typeface="Montserrat"/>
                </a:rPr>
                <a:t> </a:t>
              </a:r>
              <a:r>
                <a:rPr lang="en-US" altLang="en-US" err="1">
                  <a:latin typeface="Montserrat"/>
                </a:rPr>
                <a:t>una</a:t>
              </a:r>
              <a:r>
                <a:rPr lang="en-US" altLang="en-US">
                  <a:latin typeface="Montserrat"/>
                </a:rPr>
                <a:t>: </a:t>
              </a:r>
              <a:r>
                <a:rPr lang="en-US" altLang="en-US" err="1">
                  <a:latin typeface="Montserrat"/>
                </a:rPr>
                <a:t>ie</a:t>
              </a:r>
              <a:r>
                <a:rPr lang="en-US" altLang="en-US">
                  <a:latin typeface="Montserrat"/>
                </a:rPr>
                <a:t>. </a:t>
              </a:r>
              <a:r>
                <a:rPr lang="en-US" altLang="en-US" err="1">
                  <a:latin typeface="Montserrat"/>
                </a:rPr>
                <a:t>Dinámica</a:t>
              </a:r>
              <a:r>
                <a:rPr lang="en-US" altLang="en-US">
                  <a:latin typeface="Montserrat"/>
                </a:rPr>
                <a:t> 1: Lead the way: Fostering leadership – May 24th</a:t>
              </a:r>
              <a:endParaRPr lang="en-US" altLang="en-US">
                <a:latin typeface="Montserrat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57E75F-FA7D-2AF5-FD2D-BC5D59B2558F}"/>
                </a:ext>
              </a:extLst>
            </p:cNvPr>
            <p:cNvSpPr txBox="1"/>
            <p:nvPr/>
          </p:nvSpPr>
          <p:spPr>
            <a:xfrm>
              <a:off x="5732961" y="996754"/>
              <a:ext cx="520309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6FC356-6E3F-A52F-136E-3CBAA3B17521}"/>
              </a:ext>
            </a:extLst>
          </p:cNvPr>
          <p:cNvGrpSpPr/>
          <p:nvPr/>
        </p:nvGrpSpPr>
        <p:grpSpPr>
          <a:xfrm>
            <a:off x="4586703" y="3530148"/>
            <a:ext cx="886191" cy="576870"/>
            <a:chOff x="4627010" y="3769710"/>
            <a:chExt cx="931260" cy="54711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13266E-07ED-309D-9936-BFD6D7EB32AA}"/>
                </a:ext>
              </a:extLst>
            </p:cNvPr>
            <p:cNvCxnSpPr>
              <a:cxnSpLocks/>
            </p:cNvCxnSpPr>
            <p:nvPr/>
          </p:nvCxnSpPr>
          <p:spPr>
            <a:xfrm>
              <a:off x="4627010" y="3769710"/>
              <a:ext cx="592581" cy="547111"/>
            </a:xfrm>
            <a:prstGeom prst="line">
              <a:avLst/>
            </a:prstGeom>
            <a:ln w="38100">
              <a:solidFill>
                <a:srgbClr val="9DC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475F19-10CA-EE63-61C6-A05BD75B54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6950" y="4316821"/>
              <a:ext cx="351320" cy="0"/>
            </a:xfrm>
            <a:prstGeom prst="line">
              <a:avLst/>
            </a:prstGeom>
            <a:ln w="38100">
              <a:solidFill>
                <a:srgbClr val="9DC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525AFBA1-0C01-471B-FEB8-A432BA080593}"/>
              </a:ext>
            </a:extLst>
          </p:cNvPr>
          <p:cNvSpPr/>
          <p:nvPr/>
        </p:nvSpPr>
        <p:spPr>
          <a:xfrm rot="10800000">
            <a:off x="5575322" y="3460831"/>
            <a:ext cx="685146" cy="1222301"/>
          </a:xfrm>
          <a:prstGeom prst="flowChartDelay">
            <a:avLst/>
          </a:prstGeom>
          <a:solidFill>
            <a:srgbClr val="9DC7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89C7D6-C080-7A50-55F6-86B66CE92F0A}"/>
              </a:ext>
            </a:extLst>
          </p:cNvPr>
          <p:cNvGrpSpPr/>
          <p:nvPr/>
        </p:nvGrpSpPr>
        <p:grpSpPr>
          <a:xfrm>
            <a:off x="5750013" y="3456695"/>
            <a:ext cx="5650386" cy="1233716"/>
            <a:chOff x="5732961" y="708403"/>
            <a:chExt cx="5650386" cy="890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5EEBCD-3A18-93B6-6A18-A97D2B1F3A57}"/>
                </a:ext>
              </a:extLst>
            </p:cNvPr>
            <p:cNvSpPr/>
            <p:nvPr/>
          </p:nvSpPr>
          <p:spPr>
            <a:xfrm>
              <a:off x="6299709" y="708403"/>
              <a:ext cx="5083638" cy="890259"/>
            </a:xfrm>
            <a:prstGeom prst="rect">
              <a:avLst/>
            </a:prstGeom>
            <a:solidFill>
              <a:srgbClr val="9DC7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90852F-0830-9CE1-014D-ECD948D060D3}"/>
                </a:ext>
              </a:extLst>
            </p:cNvPr>
            <p:cNvSpPr txBox="1"/>
            <p:nvPr/>
          </p:nvSpPr>
          <p:spPr>
            <a:xfrm>
              <a:off x="5732961" y="996754"/>
              <a:ext cx="520309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03</a:t>
              </a:r>
            </a:p>
          </p:txBody>
        </p:sp>
      </p:grp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8FF7C940-DD11-6B2B-1097-86B42DDE86E8}"/>
              </a:ext>
            </a:extLst>
          </p:cNvPr>
          <p:cNvSpPr/>
          <p:nvPr/>
        </p:nvSpPr>
        <p:spPr>
          <a:xfrm rot="10800000">
            <a:off x="5558269" y="5045203"/>
            <a:ext cx="685146" cy="1222301"/>
          </a:xfrm>
          <a:prstGeom prst="flowChartDelay">
            <a:avLst/>
          </a:prstGeom>
          <a:solidFill>
            <a:srgbClr val="E0A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13C17E-C9C2-B07C-6575-73A039630821}"/>
              </a:ext>
            </a:extLst>
          </p:cNvPr>
          <p:cNvGrpSpPr/>
          <p:nvPr/>
        </p:nvGrpSpPr>
        <p:grpSpPr>
          <a:xfrm>
            <a:off x="5732960" y="5041067"/>
            <a:ext cx="5650386" cy="1233716"/>
            <a:chOff x="5732961" y="708403"/>
            <a:chExt cx="5650386" cy="89025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315CE6-8712-6EC8-688D-5677F5BF3E30}"/>
                </a:ext>
              </a:extLst>
            </p:cNvPr>
            <p:cNvSpPr/>
            <p:nvPr/>
          </p:nvSpPr>
          <p:spPr>
            <a:xfrm>
              <a:off x="6299709" y="708403"/>
              <a:ext cx="5083638" cy="890259"/>
            </a:xfrm>
            <a:prstGeom prst="rect">
              <a:avLst/>
            </a:prstGeom>
            <a:solidFill>
              <a:srgbClr val="E0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3B8106-6015-EA27-7F9E-18B6B226CC35}"/>
                </a:ext>
              </a:extLst>
            </p:cNvPr>
            <p:cNvSpPr txBox="1"/>
            <p:nvPr/>
          </p:nvSpPr>
          <p:spPr>
            <a:xfrm>
              <a:off x="5732961" y="996754"/>
              <a:ext cx="520309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/>
                </a:rPr>
                <a:t>04</a:t>
              </a:r>
              <a:endParaRPr lang="en-US"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036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E9B33-0CBD-FB2E-4B32-903CB046B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538D96B6-7B8A-C295-9B50-5EB18F23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4C5FAD-9E72-45BF-AB66-07D408EA7C02}"/>
              </a:ext>
            </a:extLst>
          </p:cNvPr>
          <p:cNvSpPr txBox="1"/>
          <p:nvPr/>
        </p:nvSpPr>
        <p:spPr>
          <a:xfrm>
            <a:off x="1076905" y="1889643"/>
            <a:ext cx="3486615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>
                <a:latin typeface="Montserrat"/>
              </a:rPr>
              <a:t>Problem Statement</a:t>
            </a:r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240862F-143F-BFD5-C61B-9BCA96115E41}"/>
              </a:ext>
            </a:extLst>
          </p:cNvPr>
          <p:cNvGrpSpPr/>
          <p:nvPr/>
        </p:nvGrpSpPr>
        <p:grpSpPr>
          <a:xfrm>
            <a:off x="4075660" y="1014266"/>
            <a:ext cx="1397235" cy="862955"/>
            <a:chOff x="4075660" y="1141909"/>
            <a:chExt cx="1482610" cy="9405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CBEAB5-9509-3A98-9889-C09A40A4B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660" y="1141909"/>
              <a:ext cx="1000020" cy="940583"/>
            </a:xfrm>
            <a:prstGeom prst="line">
              <a:avLst/>
            </a:prstGeom>
            <a:ln w="38100">
              <a:solidFill>
                <a:srgbClr val="F38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BBCA86-E70B-56CD-116D-4960C1941CF9}"/>
                </a:ext>
              </a:extLst>
            </p:cNvPr>
            <p:cNvCxnSpPr>
              <a:cxnSpLocks/>
            </p:cNvCxnSpPr>
            <p:nvPr/>
          </p:nvCxnSpPr>
          <p:spPr>
            <a:xfrm>
              <a:off x="5062970" y="1141909"/>
              <a:ext cx="495300" cy="0"/>
            </a:xfrm>
            <a:prstGeom prst="line">
              <a:avLst/>
            </a:prstGeom>
            <a:ln w="38100">
              <a:solidFill>
                <a:srgbClr val="F38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C2FB6B-E5FF-BAAD-D09C-64F397CB5F6E}"/>
              </a:ext>
            </a:extLst>
          </p:cNvPr>
          <p:cNvGrpSpPr/>
          <p:nvPr/>
        </p:nvGrpSpPr>
        <p:grpSpPr>
          <a:xfrm>
            <a:off x="4586704" y="2428786"/>
            <a:ext cx="886191" cy="650324"/>
            <a:chOff x="4166782" y="2816837"/>
            <a:chExt cx="1494942" cy="65032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6CDFA4-EC25-A88B-6D36-6B50C879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782" y="2816837"/>
              <a:ext cx="1014491" cy="650324"/>
            </a:xfrm>
            <a:prstGeom prst="line">
              <a:avLst/>
            </a:prstGeom>
            <a:ln w="38100">
              <a:solidFill>
                <a:srgbClr val="73B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0836D6-B022-36CE-96F9-CDCD9088C857}"/>
                </a:ext>
              </a:extLst>
            </p:cNvPr>
            <p:cNvCxnSpPr>
              <a:cxnSpLocks/>
            </p:cNvCxnSpPr>
            <p:nvPr/>
          </p:nvCxnSpPr>
          <p:spPr>
            <a:xfrm>
              <a:off x="5166424" y="2816837"/>
              <a:ext cx="495300" cy="0"/>
            </a:xfrm>
            <a:prstGeom prst="line">
              <a:avLst/>
            </a:prstGeom>
            <a:ln w="38100">
              <a:solidFill>
                <a:srgbClr val="73B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437B421-A20C-5E3F-17EF-6E53E70267E2}"/>
              </a:ext>
            </a:extLst>
          </p:cNvPr>
          <p:cNvGrpSpPr/>
          <p:nvPr/>
        </p:nvGrpSpPr>
        <p:grpSpPr>
          <a:xfrm>
            <a:off x="4067291" y="4702833"/>
            <a:ext cx="1379305" cy="1039452"/>
            <a:chOff x="4489495" y="4220444"/>
            <a:chExt cx="1379305" cy="56052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B7C705-E7FC-D083-C9D2-87CA804CD4F8}"/>
                </a:ext>
              </a:extLst>
            </p:cNvPr>
            <p:cNvCxnSpPr>
              <a:cxnSpLocks/>
            </p:cNvCxnSpPr>
            <p:nvPr/>
          </p:nvCxnSpPr>
          <p:spPr>
            <a:xfrm>
              <a:off x="4489495" y="4220444"/>
              <a:ext cx="821125" cy="560524"/>
            </a:xfrm>
            <a:prstGeom prst="line">
              <a:avLst/>
            </a:prstGeom>
            <a:ln w="38100">
              <a:solidFill>
                <a:srgbClr val="E0A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AEA588-CD10-4CED-FDE2-90BFBA208D53}"/>
                </a:ext>
              </a:extLst>
            </p:cNvPr>
            <p:cNvCxnSpPr>
              <a:cxnSpLocks/>
            </p:cNvCxnSpPr>
            <p:nvPr/>
          </p:nvCxnSpPr>
          <p:spPr>
            <a:xfrm>
              <a:off x="5299190" y="4776301"/>
              <a:ext cx="569610" cy="0"/>
            </a:xfrm>
            <a:prstGeom prst="line">
              <a:avLst/>
            </a:prstGeom>
            <a:ln w="38100">
              <a:solidFill>
                <a:srgbClr val="E0A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70A2696C-BDE9-D8E9-1953-BE8190B3AA20}"/>
              </a:ext>
            </a:extLst>
          </p:cNvPr>
          <p:cNvSpPr/>
          <p:nvPr/>
        </p:nvSpPr>
        <p:spPr>
          <a:xfrm rot="10800000">
            <a:off x="5558270" y="464576"/>
            <a:ext cx="685146" cy="1222301"/>
          </a:xfrm>
          <a:prstGeom prst="flowChartDelay">
            <a:avLst/>
          </a:prstGeom>
          <a:solidFill>
            <a:srgbClr val="F38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66B12D-D174-DDCE-5E90-25782194200E}"/>
              </a:ext>
            </a:extLst>
          </p:cNvPr>
          <p:cNvGrpSpPr/>
          <p:nvPr/>
        </p:nvGrpSpPr>
        <p:grpSpPr>
          <a:xfrm>
            <a:off x="5737918" y="464574"/>
            <a:ext cx="5645429" cy="1210919"/>
            <a:chOff x="5737918" y="724853"/>
            <a:chExt cx="5645429" cy="8738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D14AC6-6D77-0DF7-C7C5-070850D1152C}"/>
                </a:ext>
              </a:extLst>
            </p:cNvPr>
            <p:cNvSpPr/>
            <p:nvPr/>
          </p:nvSpPr>
          <p:spPr>
            <a:xfrm>
              <a:off x="6299709" y="724853"/>
              <a:ext cx="5083638" cy="873809"/>
            </a:xfrm>
            <a:prstGeom prst="rect">
              <a:avLst/>
            </a:prstGeom>
            <a:solidFill>
              <a:srgbClr val="F38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People hired in GDL didn’t go to office because there wasn’t one. Now there is one, but they do not find attractive to go.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506613-CBC6-1DE3-71EF-B018E7BD77A0}"/>
                </a:ext>
              </a:extLst>
            </p:cNvPr>
            <p:cNvSpPr txBox="1"/>
            <p:nvPr/>
          </p:nvSpPr>
          <p:spPr>
            <a:xfrm>
              <a:off x="5737918" y="1013937"/>
              <a:ext cx="529245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/>
                </a:rPr>
                <a:t>01</a:t>
              </a:r>
              <a:endParaRPr lang="en-US"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45004B65-9B66-C8B2-1B74-C224A2980E84}"/>
              </a:ext>
            </a:extLst>
          </p:cNvPr>
          <p:cNvSpPr/>
          <p:nvPr/>
        </p:nvSpPr>
        <p:spPr>
          <a:xfrm rot="10800000">
            <a:off x="5558269" y="1889643"/>
            <a:ext cx="685146" cy="1222301"/>
          </a:xfrm>
          <a:prstGeom prst="flowChartDelay">
            <a:avLst/>
          </a:prstGeom>
          <a:solidFill>
            <a:srgbClr val="73B9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523339-6B8E-4F12-A5B9-B632706FBF49}"/>
              </a:ext>
            </a:extLst>
          </p:cNvPr>
          <p:cNvGrpSpPr/>
          <p:nvPr/>
        </p:nvGrpSpPr>
        <p:grpSpPr>
          <a:xfrm>
            <a:off x="5732960" y="1892991"/>
            <a:ext cx="5650386" cy="1226231"/>
            <a:chOff x="5732961" y="713804"/>
            <a:chExt cx="5650386" cy="8848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23556-015D-3183-B10F-CA9E76D30FC1}"/>
                </a:ext>
              </a:extLst>
            </p:cNvPr>
            <p:cNvSpPr/>
            <p:nvPr/>
          </p:nvSpPr>
          <p:spPr>
            <a:xfrm>
              <a:off x="6299709" y="713804"/>
              <a:ext cx="5083638" cy="884858"/>
            </a:xfrm>
            <a:prstGeom prst="rect">
              <a:avLst/>
            </a:prstGeom>
            <a:solidFill>
              <a:srgbClr val="73B9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>
                  <a:latin typeface="Montserrat" panose="00000500000000000000" pitchFamily="2" charset="0"/>
                </a:rPr>
                <a:t>People do not know the values and do not feel identified. The organizational culture is not well reinforced.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164E8C-719B-5A99-0CCF-8BDF13B7CAD8}"/>
                </a:ext>
              </a:extLst>
            </p:cNvPr>
            <p:cNvSpPr txBox="1"/>
            <p:nvPr/>
          </p:nvSpPr>
          <p:spPr>
            <a:xfrm>
              <a:off x="5732961" y="996754"/>
              <a:ext cx="520309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EE9035-BB89-E783-F641-EC2FD945C666}"/>
              </a:ext>
            </a:extLst>
          </p:cNvPr>
          <p:cNvGrpSpPr/>
          <p:nvPr/>
        </p:nvGrpSpPr>
        <p:grpSpPr>
          <a:xfrm>
            <a:off x="4586703" y="3530148"/>
            <a:ext cx="886191" cy="576870"/>
            <a:chOff x="4627010" y="3769710"/>
            <a:chExt cx="931260" cy="54711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6E29C2-58FE-B948-BC48-669512918B7C}"/>
                </a:ext>
              </a:extLst>
            </p:cNvPr>
            <p:cNvCxnSpPr>
              <a:cxnSpLocks/>
            </p:cNvCxnSpPr>
            <p:nvPr/>
          </p:nvCxnSpPr>
          <p:spPr>
            <a:xfrm>
              <a:off x="4627010" y="3769710"/>
              <a:ext cx="592581" cy="547111"/>
            </a:xfrm>
            <a:prstGeom prst="line">
              <a:avLst/>
            </a:prstGeom>
            <a:ln w="38100">
              <a:solidFill>
                <a:srgbClr val="9DC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A05303-CFDC-F07D-C9B4-F86DCF4060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6950" y="4316821"/>
              <a:ext cx="351320" cy="0"/>
            </a:xfrm>
            <a:prstGeom prst="line">
              <a:avLst/>
            </a:prstGeom>
            <a:ln w="38100">
              <a:solidFill>
                <a:srgbClr val="9DC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2CE13B7E-305F-62BE-9F00-B8D7122FEF78}"/>
              </a:ext>
            </a:extLst>
          </p:cNvPr>
          <p:cNvSpPr/>
          <p:nvPr/>
        </p:nvSpPr>
        <p:spPr>
          <a:xfrm rot="10800000">
            <a:off x="5575322" y="3460831"/>
            <a:ext cx="685146" cy="1222301"/>
          </a:xfrm>
          <a:prstGeom prst="flowChartDelay">
            <a:avLst/>
          </a:prstGeom>
          <a:solidFill>
            <a:srgbClr val="9DC7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753C71-96A8-14EC-A9BC-C043AFFAADFA}"/>
              </a:ext>
            </a:extLst>
          </p:cNvPr>
          <p:cNvGrpSpPr/>
          <p:nvPr/>
        </p:nvGrpSpPr>
        <p:grpSpPr>
          <a:xfrm>
            <a:off x="5750013" y="3456695"/>
            <a:ext cx="5650386" cy="1233716"/>
            <a:chOff x="5732961" y="708403"/>
            <a:chExt cx="5650386" cy="890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D7473-7605-DE89-E27C-07C510AB2D92}"/>
                </a:ext>
              </a:extLst>
            </p:cNvPr>
            <p:cNvSpPr/>
            <p:nvPr/>
          </p:nvSpPr>
          <p:spPr>
            <a:xfrm>
              <a:off x="6299709" y="708403"/>
              <a:ext cx="5083638" cy="890259"/>
            </a:xfrm>
            <a:prstGeom prst="rect">
              <a:avLst/>
            </a:prstGeom>
            <a:solidFill>
              <a:srgbClr val="9DC7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>
                  <a:latin typeface="Montserrat" panose="00000500000000000000" pitchFamily="2" charset="0"/>
                </a:rPr>
                <a:t>The team is new, and people do not know us well. There is no community to practice values.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C1D88B-6A99-7B30-F30D-6FFAC03B80C5}"/>
                </a:ext>
              </a:extLst>
            </p:cNvPr>
            <p:cNvSpPr txBox="1"/>
            <p:nvPr/>
          </p:nvSpPr>
          <p:spPr>
            <a:xfrm>
              <a:off x="5732961" y="996754"/>
              <a:ext cx="520309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03</a:t>
              </a:r>
            </a:p>
          </p:txBody>
        </p:sp>
      </p:grp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78C64E54-9564-F4F3-EF3A-9BE3C79F37B0}"/>
              </a:ext>
            </a:extLst>
          </p:cNvPr>
          <p:cNvSpPr/>
          <p:nvPr/>
        </p:nvSpPr>
        <p:spPr>
          <a:xfrm rot="10800000">
            <a:off x="5558269" y="5045203"/>
            <a:ext cx="685146" cy="1222301"/>
          </a:xfrm>
          <a:prstGeom prst="flowChartDelay">
            <a:avLst/>
          </a:prstGeom>
          <a:solidFill>
            <a:srgbClr val="E0A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2BFF03-144B-669C-B2DE-2DA27F87AE99}"/>
              </a:ext>
            </a:extLst>
          </p:cNvPr>
          <p:cNvGrpSpPr/>
          <p:nvPr/>
        </p:nvGrpSpPr>
        <p:grpSpPr>
          <a:xfrm>
            <a:off x="5732960" y="5041067"/>
            <a:ext cx="5650386" cy="1233716"/>
            <a:chOff x="5732961" y="708403"/>
            <a:chExt cx="5650386" cy="89025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812F16-B10D-A06E-EB1A-1CFD0FD76054}"/>
                </a:ext>
              </a:extLst>
            </p:cNvPr>
            <p:cNvSpPr/>
            <p:nvPr/>
          </p:nvSpPr>
          <p:spPr>
            <a:xfrm>
              <a:off x="6299709" y="708403"/>
              <a:ext cx="5083638" cy="890259"/>
            </a:xfrm>
            <a:prstGeom prst="rect">
              <a:avLst/>
            </a:prstGeom>
            <a:solidFill>
              <a:srgbClr val="E0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>
                  <a:latin typeface="Montserrat" panose="00000500000000000000" pitchFamily="2" charset="0"/>
                </a:rPr>
                <a:t>All GDL employees are starting from scratch, both experienced and new.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6C1FAF-B858-A7FC-BDDA-E6D53E178565}"/>
                </a:ext>
              </a:extLst>
            </p:cNvPr>
            <p:cNvSpPr txBox="1"/>
            <p:nvPr/>
          </p:nvSpPr>
          <p:spPr>
            <a:xfrm>
              <a:off x="5732961" y="996754"/>
              <a:ext cx="520309" cy="266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Montserrat"/>
                </a:rPr>
                <a:t>04</a:t>
              </a:r>
              <a:endParaRPr lang="en-US"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38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00A4-DBFA-5142-810C-EF3B2996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8D9E56-A582-BA38-D8D0-5A5941B6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39" y="442662"/>
            <a:ext cx="10538011" cy="877329"/>
          </a:xfrm>
        </p:spPr>
        <p:txBody>
          <a:bodyPr/>
          <a:lstStyle/>
          <a:p>
            <a:r>
              <a:rPr lang="es-MX" b="1" err="1">
                <a:latin typeface="Montserrat"/>
              </a:rPr>
              <a:t>Objectives</a:t>
            </a:r>
            <a:r>
              <a:rPr lang="es-MX" b="1">
                <a:latin typeface="Montserrat"/>
              </a:rPr>
              <a:t> dejar solo objetivos</a:t>
            </a:r>
            <a:endParaRPr lang="en-US" err="1"/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6E159DE6-1964-690B-E0AE-76488CB8B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166078"/>
            <a:ext cx="2927788" cy="376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E5CE3-BA70-1314-617A-889C961D3E49}"/>
              </a:ext>
            </a:extLst>
          </p:cNvPr>
          <p:cNvSpPr txBox="1"/>
          <p:nvPr/>
        </p:nvSpPr>
        <p:spPr>
          <a:xfrm>
            <a:off x="697090" y="2118592"/>
            <a:ext cx="535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80E24-26D4-C1AD-4396-7110CAE7F3EA}"/>
              </a:ext>
            </a:extLst>
          </p:cNvPr>
          <p:cNvSpPr txBox="1"/>
          <p:nvPr/>
        </p:nvSpPr>
        <p:spPr>
          <a:xfrm>
            <a:off x="1543748" y="1942783"/>
            <a:ext cx="90971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ontserrat"/>
                <a:ea typeface="+mn-lt"/>
                <a:cs typeface="+mn-lt"/>
              </a:rPr>
              <a:t>Increase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 knowledge </a:t>
            </a:r>
            <a:r>
              <a:rPr lang="en-US">
                <a:solidFill>
                  <a:srgbClr val="000000"/>
                </a:solidFill>
                <a:latin typeface="Montserrat"/>
              </a:rPr>
              <a:t>of corporate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values </a:t>
            </a:r>
            <a:endParaRPr lang="en-US">
              <a:latin typeface="Montserrat"/>
            </a:endParaRPr>
          </a:p>
          <a:p>
            <a:r>
              <a:rPr lang="en-US">
                <a:solidFill>
                  <a:srgbClr val="000000"/>
                </a:solidFill>
                <a:latin typeface="Montserrat"/>
              </a:rPr>
              <a:t>Increase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90%</a:t>
            </a:r>
            <a:r>
              <a:rPr lang="en-US">
                <a:solidFill>
                  <a:srgbClr val="000000"/>
                </a:solidFill>
                <a:latin typeface="Montserrat"/>
              </a:rPr>
              <a:t> as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measured by pre- and post-campaign surveys </a:t>
            </a:r>
            <a:r>
              <a:rPr lang="en-US">
                <a:solidFill>
                  <a:srgbClr val="000000"/>
                </a:solidFill>
                <a:latin typeface="Montserrat"/>
              </a:rPr>
              <a:t>of participants. </a:t>
            </a:r>
            <a:endParaRPr lang="en-US">
              <a:solidFill>
                <a:srgbClr val="262722"/>
              </a:solidFill>
              <a:latin typeface="Montserrat"/>
            </a:endParaRPr>
          </a:p>
          <a:p>
            <a:r>
              <a:rPr lang="en-US">
                <a:solidFill>
                  <a:srgbClr val="000000"/>
                </a:solidFill>
                <a:latin typeface="Montserrat"/>
              </a:rPr>
              <a:t>During 5-month campaign</a:t>
            </a:r>
            <a:endParaRPr lang="en-US">
              <a:latin typeface="Montserrat"/>
              <a:ea typeface="Calibri"/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1088A3-2828-B2F8-A4E1-F65620C0F394}"/>
              </a:ext>
            </a:extLst>
          </p:cNvPr>
          <p:cNvCxnSpPr>
            <a:cxnSpLocks/>
          </p:cNvCxnSpPr>
          <p:nvPr/>
        </p:nvCxnSpPr>
        <p:spPr>
          <a:xfrm>
            <a:off x="1358781" y="1919364"/>
            <a:ext cx="0" cy="1218247"/>
          </a:xfrm>
          <a:prstGeom prst="line">
            <a:avLst/>
          </a:prstGeom>
          <a:ln w="63500">
            <a:solidFill>
              <a:srgbClr val="62B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3D5CE-D718-D4CC-D56A-159D5511EA12}"/>
              </a:ext>
            </a:extLst>
          </p:cNvPr>
          <p:cNvSpPr txBox="1"/>
          <p:nvPr/>
        </p:nvSpPr>
        <p:spPr>
          <a:xfrm>
            <a:off x="674679" y="3560900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7DEEE4-EDF2-23DE-03E7-7BFFA0207225}"/>
              </a:ext>
            </a:extLst>
          </p:cNvPr>
          <p:cNvCxnSpPr>
            <a:cxnSpLocks/>
          </p:cNvCxnSpPr>
          <p:nvPr/>
        </p:nvCxnSpPr>
        <p:spPr>
          <a:xfrm flipH="1">
            <a:off x="1347574" y="3529760"/>
            <a:ext cx="2" cy="926894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4D6AAD-017D-EBED-B269-5F7702C6E102}"/>
              </a:ext>
            </a:extLst>
          </p:cNvPr>
          <p:cNvSpPr txBox="1"/>
          <p:nvPr/>
        </p:nvSpPr>
        <p:spPr>
          <a:xfrm>
            <a:off x="697090" y="5014417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68D790-551E-F068-C0E9-7CF60CD8D2E6}"/>
              </a:ext>
            </a:extLst>
          </p:cNvPr>
          <p:cNvCxnSpPr>
            <a:cxnSpLocks/>
          </p:cNvCxnSpPr>
          <p:nvPr/>
        </p:nvCxnSpPr>
        <p:spPr>
          <a:xfrm flipH="1">
            <a:off x="1358780" y="4904833"/>
            <a:ext cx="22412" cy="107257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1986E-F2EF-0E61-BCAF-27F378E32FC3}"/>
              </a:ext>
            </a:extLst>
          </p:cNvPr>
          <p:cNvSpPr txBox="1"/>
          <p:nvPr/>
        </p:nvSpPr>
        <p:spPr>
          <a:xfrm>
            <a:off x="1532542" y="3534018"/>
            <a:ext cx="90971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ontserrat"/>
              </a:rPr>
              <a:t>Improve </a:t>
            </a:r>
            <a:r>
              <a:rPr lang="en-US">
                <a:solidFill>
                  <a:srgbClr val="000000"/>
                </a:solidFill>
                <a:latin typeface="Montserrat"/>
              </a:rPr>
              <a:t>employee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commitment </a:t>
            </a:r>
            <a:r>
              <a:rPr lang="en-US">
                <a:solidFill>
                  <a:srgbClr val="000000"/>
                </a:solidFill>
                <a:latin typeface="Montserrat"/>
              </a:rPr>
              <a:t>and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participation</a:t>
            </a:r>
          </a:p>
          <a:p>
            <a:r>
              <a:rPr lang="en-US">
                <a:solidFill>
                  <a:srgbClr val="000000"/>
                </a:solidFill>
                <a:latin typeface="Montserrat"/>
              </a:rPr>
              <a:t>Achieve a minimum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participation rate </a:t>
            </a:r>
            <a:r>
              <a:rPr lang="en-US">
                <a:solidFill>
                  <a:srgbClr val="000000"/>
                </a:solidFill>
                <a:latin typeface="Montserrat"/>
              </a:rPr>
              <a:t>of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90%</a:t>
            </a:r>
            <a:r>
              <a:rPr lang="en-US">
                <a:solidFill>
                  <a:srgbClr val="000000"/>
                </a:solidFill>
                <a:latin typeface="Montserrat"/>
              </a:rPr>
              <a:t> in the scheduled activities by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verifying attendance </a:t>
            </a:r>
            <a:r>
              <a:rPr lang="en-US">
                <a:solidFill>
                  <a:srgbClr val="000000"/>
                </a:solidFill>
                <a:latin typeface="Montserrat"/>
              </a:rPr>
              <a:t>throughout the campaign for the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registered people</a:t>
            </a:r>
            <a:r>
              <a:rPr lang="en-US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4357F-F704-31B2-C6E9-E76D02A2107B}"/>
              </a:ext>
            </a:extLst>
          </p:cNvPr>
          <p:cNvSpPr txBox="1"/>
          <p:nvPr/>
        </p:nvSpPr>
        <p:spPr>
          <a:xfrm>
            <a:off x="1541930" y="4937312"/>
            <a:ext cx="94331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ontserrat"/>
              </a:rPr>
              <a:t>Create a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culture </a:t>
            </a:r>
            <a:r>
              <a:rPr lang="en-US">
                <a:solidFill>
                  <a:srgbClr val="000000"/>
                </a:solidFill>
                <a:latin typeface="Montserrat"/>
              </a:rPr>
              <a:t>of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integrity </a:t>
            </a:r>
            <a:r>
              <a:rPr lang="en-US">
                <a:solidFill>
                  <a:srgbClr val="000000"/>
                </a:solidFill>
                <a:latin typeface="Montserrat"/>
              </a:rPr>
              <a:t>and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recognition</a:t>
            </a:r>
          </a:p>
          <a:p>
            <a:r>
              <a:rPr lang="en-US" b="1">
                <a:solidFill>
                  <a:srgbClr val="000000"/>
                </a:solidFill>
                <a:latin typeface="Montserrat"/>
              </a:rPr>
              <a:t>Monthly nomination </a:t>
            </a:r>
            <a:r>
              <a:rPr lang="en-US">
                <a:solidFill>
                  <a:srgbClr val="000000"/>
                </a:solidFill>
                <a:latin typeface="Montserrat"/>
              </a:rPr>
              <a:t>system where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colleagues nominate others</a:t>
            </a:r>
            <a:r>
              <a:rPr lang="en-US">
                <a:solidFill>
                  <a:srgbClr val="000000"/>
                </a:solidFill>
                <a:latin typeface="Montserrat"/>
              </a:rPr>
              <a:t> for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acts that represent</a:t>
            </a:r>
            <a:r>
              <a:rPr lang="en-US">
                <a:solidFill>
                  <a:srgbClr val="000000"/>
                </a:solidFill>
                <a:latin typeface="Montserrat"/>
              </a:rPr>
              <a:t> the company's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values </a:t>
            </a:r>
            <a:r>
              <a:rPr lang="en-US">
                <a:solidFill>
                  <a:srgbClr val="000000"/>
                </a:solidFill>
                <a:latin typeface="Montserrat"/>
              </a:rPr>
              <a:t>measuring the number of nominations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41243-BCCD-F3AB-0B4D-2EC92B70B4E2}"/>
              </a:ext>
            </a:extLst>
          </p:cNvPr>
          <p:cNvSpPr txBox="1"/>
          <p:nvPr/>
        </p:nvSpPr>
        <p:spPr>
          <a:xfrm>
            <a:off x="3522043" y="2479912"/>
            <a:ext cx="4021494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Creo que </a:t>
            </a:r>
            <a:r>
              <a:rPr lang="en-US" err="1">
                <a:solidFill>
                  <a:schemeClr val="bg1"/>
                </a:solidFill>
              </a:rPr>
              <a:t>estás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combinando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objetivos</a:t>
            </a:r>
            <a:r>
              <a:rPr lang="en-US">
                <a:solidFill>
                  <a:schemeClr val="bg1"/>
                </a:solidFill>
              </a:rPr>
              <a:t> con KPIs. Por favor usar </a:t>
            </a:r>
            <a:r>
              <a:rPr lang="en-US" err="1">
                <a:solidFill>
                  <a:schemeClr val="bg1"/>
                </a:solidFill>
              </a:rPr>
              <a:t>esta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información</a:t>
            </a:r>
            <a:r>
              <a:rPr lang="en-US">
                <a:solidFill>
                  <a:schemeClr val="bg1"/>
                </a:solidFill>
              </a:rPr>
              <a:t> para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siguientes</a:t>
            </a:r>
            <a:r>
              <a:rPr lang="en-US">
                <a:solidFill>
                  <a:schemeClr val="bg1"/>
                </a:solidFill>
              </a:rPr>
              <a:t> slides</a:t>
            </a:r>
          </a:p>
        </p:txBody>
      </p:sp>
    </p:spTree>
    <p:extLst>
      <p:ext uri="{BB962C8B-B14F-4D97-AF65-F5344CB8AC3E}">
        <p14:creationId xmlns:p14="http://schemas.microsoft.com/office/powerpoint/2010/main" val="40718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F3DB3-0AAC-55F6-EC16-3A946BB0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4DCC59-3F63-F672-5C0A-D4963358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39" y="442662"/>
            <a:ext cx="10538011" cy="877329"/>
          </a:xfrm>
        </p:spPr>
        <p:txBody>
          <a:bodyPr/>
          <a:lstStyle/>
          <a:p>
            <a:r>
              <a:rPr lang="es-MX" b="1">
                <a:latin typeface="Montserrat"/>
              </a:rPr>
              <a:t>KPIS dejar solo KPIS</a:t>
            </a:r>
            <a:endParaRPr lang="en-US" err="1"/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7FB05D60-E89C-5543-F8F1-F99E4F81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166078"/>
            <a:ext cx="2927788" cy="376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08659-C26A-D649-8BDF-0C8FA5D14268}"/>
              </a:ext>
            </a:extLst>
          </p:cNvPr>
          <p:cNvSpPr txBox="1"/>
          <p:nvPr/>
        </p:nvSpPr>
        <p:spPr>
          <a:xfrm>
            <a:off x="697090" y="2118592"/>
            <a:ext cx="535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83F1-A1D0-E177-F2C1-C4734CD1E32A}"/>
              </a:ext>
            </a:extLst>
          </p:cNvPr>
          <p:cNvSpPr txBox="1"/>
          <p:nvPr/>
        </p:nvSpPr>
        <p:spPr>
          <a:xfrm>
            <a:off x="1543748" y="1942783"/>
            <a:ext cx="90971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ontserrat"/>
                <a:ea typeface="+mn-lt"/>
                <a:cs typeface="+mn-lt"/>
              </a:rPr>
              <a:t>Increase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 knowledge </a:t>
            </a:r>
            <a:r>
              <a:rPr lang="en-US">
                <a:solidFill>
                  <a:srgbClr val="000000"/>
                </a:solidFill>
                <a:latin typeface="Montserrat"/>
              </a:rPr>
              <a:t>of corporate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values </a:t>
            </a:r>
            <a:endParaRPr lang="en-US">
              <a:latin typeface="Montserrat"/>
            </a:endParaRPr>
          </a:p>
          <a:p>
            <a:r>
              <a:rPr lang="en-US">
                <a:solidFill>
                  <a:srgbClr val="000000"/>
                </a:solidFill>
                <a:latin typeface="Montserrat"/>
              </a:rPr>
              <a:t>Increase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90%</a:t>
            </a:r>
            <a:r>
              <a:rPr lang="en-US">
                <a:solidFill>
                  <a:srgbClr val="000000"/>
                </a:solidFill>
                <a:latin typeface="Montserrat"/>
              </a:rPr>
              <a:t> as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measured by pre- and post-campaign surveys </a:t>
            </a:r>
            <a:r>
              <a:rPr lang="en-US">
                <a:solidFill>
                  <a:srgbClr val="000000"/>
                </a:solidFill>
                <a:latin typeface="Montserrat"/>
              </a:rPr>
              <a:t>of participants. </a:t>
            </a:r>
            <a:endParaRPr lang="en-US">
              <a:solidFill>
                <a:srgbClr val="262722"/>
              </a:solidFill>
              <a:latin typeface="Montserrat"/>
            </a:endParaRPr>
          </a:p>
          <a:p>
            <a:r>
              <a:rPr lang="en-US">
                <a:solidFill>
                  <a:srgbClr val="000000"/>
                </a:solidFill>
                <a:latin typeface="Montserrat"/>
              </a:rPr>
              <a:t>During 5-month campaign</a:t>
            </a:r>
            <a:endParaRPr lang="en-US">
              <a:latin typeface="Montserrat"/>
              <a:ea typeface="Calibri"/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8CFD3B-DC4B-8128-9D1C-A86FEDCDCC98}"/>
              </a:ext>
            </a:extLst>
          </p:cNvPr>
          <p:cNvCxnSpPr>
            <a:cxnSpLocks/>
          </p:cNvCxnSpPr>
          <p:nvPr/>
        </p:nvCxnSpPr>
        <p:spPr>
          <a:xfrm>
            <a:off x="1358781" y="1919364"/>
            <a:ext cx="0" cy="1218247"/>
          </a:xfrm>
          <a:prstGeom prst="line">
            <a:avLst/>
          </a:prstGeom>
          <a:ln w="63500">
            <a:solidFill>
              <a:srgbClr val="62B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8D2FC2-EC7D-7ACB-5CBB-F58038153A4A}"/>
              </a:ext>
            </a:extLst>
          </p:cNvPr>
          <p:cNvSpPr txBox="1"/>
          <p:nvPr/>
        </p:nvSpPr>
        <p:spPr>
          <a:xfrm>
            <a:off x="674679" y="3560900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FE8AD7-E09E-EFF1-68CE-CAF495EDD7C4}"/>
              </a:ext>
            </a:extLst>
          </p:cNvPr>
          <p:cNvCxnSpPr>
            <a:cxnSpLocks/>
          </p:cNvCxnSpPr>
          <p:nvPr/>
        </p:nvCxnSpPr>
        <p:spPr>
          <a:xfrm flipH="1">
            <a:off x="1347574" y="3529760"/>
            <a:ext cx="2" cy="926894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26B51C-14FD-E411-D93E-956BE31FE263}"/>
              </a:ext>
            </a:extLst>
          </p:cNvPr>
          <p:cNvSpPr txBox="1"/>
          <p:nvPr/>
        </p:nvSpPr>
        <p:spPr>
          <a:xfrm>
            <a:off x="697090" y="5014417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69248D-ECF9-2584-1F2D-8244AE91B67A}"/>
              </a:ext>
            </a:extLst>
          </p:cNvPr>
          <p:cNvCxnSpPr>
            <a:cxnSpLocks/>
          </p:cNvCxnSpPr>
          <p:nvPr/>
        </p:nvCxnSpPr>
        <p:spPr>
          <a:xfrm flipH="1">
            <a:off x="1358780" y="4904833"/>
            <a:ext cx="22412" cy="107257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A0A236-CF5E-0E02-ECC7-076C7176EDBD}"/>
              </a:ext>
            </a:extLst>
          </p:cNvPr>
          <p:cNvSpPr txBox="1"/>
          <p:nvPr/>
        </p:nvSpPr>
        <p:spPr>
          <a:xfrm>
            <a:off x="1532542" y="3534018"/>
            <a:ext cx="90971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ontserrat"/>
              </a:rPr>
              <a:t>Improve </a:t>
            </a:r>
            <a:r>
              <a:rPr lang="en-US">
                <a:solidFill>
                  <a:srgbClr val="000000"/>
                </a:solidFill>
                <a:latin typeface="Montserrat"/>
              </a:rPr>
              <a:t>employee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commitment </a:t>
            </a:r>
            <a:r>
              <a:rPr lang="en-US">
                <a:solidFill>
                  <a:srgbClr val="000000"/>
                </a:solidFill>
                <a:latin typeface="Montserrat"/>
              </a:rPr>
              <a:t>and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participation</a:t>
            </a:r>
          </a:p>
          <a:p>
            <a:r>
              <a:rPr lang="en-US">
                <a:solidFill>
                  <a:srgbClr val="000000"/>
                </a:solidFill>
                <a:latin typeface="Montserrat"/>
              </a:rPr>
              <a:t>Achieve a minimum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participation rate </a:t>
            </a:r>
            <a:r>
              <a:rPr lang="en-US">
                <a:solidFill>
                  <a:srgbClr val="000000"/>
                </a:solidFill>
                <a:latin typeface="Montserrat"/>
              </a:rPr>
              <a:t>of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90%</a:t>
            </a:r>
            <a:r>
              <a:rPr lang="en-US">
                <a:solidFill>
                  <a:srgbClr val="000000"/>
                </a:solidFill>
                <a:latin typeface="Montserrat"/>
              </a:rPr>
              <a:t> in the scheduled activities by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verifying attendance </a:t>
            </a:r>
            <a:r>
              <a:rPr lang="en-US">
                <a:solidFill>
                  <a:srgbClr val="000000"/>
                </a:solidFill>
                <a:latin typeface="Montserrat"/>
              </a:rPr>
              <a:t>throughout the campaign for the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registered people</a:t>
            </a:r>
            <a:r>
              <a:rPr lang="en-US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9BCBD-1B20-592D-6E92-9FE0D057248E}"/>
              </a:ext>
            </a:extLst>
          </p:cNvPr>
          <p:cNvSpPr txBox="1"/>
          <p:nvPr/>
        </p:nvSpPr>
        <p:spPr>
          <a:xfrm>
            <a:off x="1541930" y="4937312"/>
            <a:ext cx="94331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ontserrat"/>
              </a:rPr>
              <a:t>Create a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culture </a:t>
            </a:r>
            <a:r>
              <a:rPr lang="en-US">
                <a:solidFill>
                  <a:srgbClr val="000000"/>
                </a:solidFill>
                <a:latin typeface="Montserrat"/>
              </a:rPr>
              <a:t>of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integrity </a:t>
            </a:r>
            <a:r>
              <a:rPr lang="en-US">
                <a:solidFill>
                  <a:srgbClr val="000000"/>
                </a:solidFill>
                <a:latin typeface="Montserrat"/>
              </a:rPr>
              <a:t>and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recognition</a:t>
            </a:r>
          </a:p>
          <a:p>
            <a:r>
              <a:rPr lang="en-US" b="1">
                <a:solidFill>
                  <a:srgbClr val="000000"/>
                </a:solidFill>
                <a:latin typeface="Montserrat"/>
              </a:rPr>
              <a:t>Monthly nomination </a:t>
            </a:r>
            <a:r>
              <a:rPr lang="en-US">
                <a:solidFill>
                  <a:srgbClr val="000000"/>
                </a:solidFill>
                <a:latin typeface="Montserrat"/>
              </a:rPr>
              <a:t>system where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colleagues nominate others</a:t>
            </a:r>
            <a:r>
              <a:rPr lang="en-US">
                <a:solidFill>
                  <a:srgbClr val="000000"/>
                </a:solidFill>
                <a:latin typeface="Montserrat"/>
              </a:rPr>
              <a:t> for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acts that represent</a:t>
            </a:r>
            <a:r>
              <a:rPr lang="en-US">
                <a:solidFill>
                  <a:srgbClr val="000000"/>
                </a:solidFill>
                <a:latin typeface="Montserrat"/>
              </a:rPr>
              <a:t> the company's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values </a:t>
            </a:r>
            <a:r>
              <a:rPr lang="en-US">
                <a:solidFill>
                  <a:srgbClr val="000000"/>
                </a:solidFill>
                <a:latin typeface="Montserrat"/>
              </a:rPr>
              <a:t>measuring the number of nominations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0518E-AD51-6999-E7CE-5B1B95FED1AB}"/>
              </a:ext>
            </a:extLst>
          </p:cNvPr>
          <p:cNvSpPr txBox="1"/>
          <p:nvPr/>
        </p:nvSpPr>
        <p:spPr>
          <a:xfrm>
            <a:off x="7244957" y="792626"/>
            <a:ext cx="4021494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Creo que </a:t>
            </a:r>
            <a:r>
              <a:rPr lang="en-US" err="1">
                <a:solidFill>
                  <a:schemeClr val="bg1"/>
                </a:solidFill>
              </a:rPr>
              <a:t>estás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combinando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objetivos</a:t>
            </a:r>
            <a:r>
              <a:rPr lang="en-US">
                <a:solidFill>
                  <a:schemeClr val="bg1"/>
                </a:solidFill>
              </a:rPr>
              <a:t> con KPIs. Por favor usar </a:t>
            </a:r>
            <a:r>
              <a:rPr lang="en-US" err="1">
                <a:solidFill>
                  <a:schemeClr val="bg1"/>
                </a:solidFill>
              </a:rPr>
              <a:t>esta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información</a:t>
            </a:r>
            <a:r>
              <a:rPr lang="en-US">
                <a:solidFill>
                  <a:schemeClr val="bg1"/>
                </a:solidFill>
              </a:rPr>
              <a:t> para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siguientes</a:t>
            </a:r>
            <a:r>
              <a:rPr lang="en-US">
                <a:solidFill>
                  <a:schemeClr val="bg1"/>
                </a:solidFill>
              </a:rPr>
              <a:t> slides</a:t>
            </a:r>
          </a:p>
        </p:txBody>
      </p:sp>
    </p:spTree>
    <p:extLst>
      <p:ext uri="{BB962C8B-B14F-4D97-AF65-F5344CB8AC3E}">
        <p14:creationId xmlns:p14="http://schemas.microsoft.com/office/powerpoint/2010/main" val="25035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Performance Indicators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22139A6-C1E5-C184-B0DD-F38A56677803}"/>
              </a:ext>
            </a:extLst>
          </p:cNvPr>
          <p:cNvGrpSpPr/>
          <p:nvPr/>
        </p:nvGrpSpPr>
        <p:grpSpPr>
          <a:xfrm>
            <a:off x="1434007" y="4761188"/>
            <a:ext cx="7211254" cy="1277305"/>
            <a:chOff x="1434007" y="4761188"/>
            <a:chExt cx="7211254" cy="12773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A3F7F7-2D7E-4433-8353-DBCF22FE026A}"/>
                </a:ext>
              </a:extLst>
            </p:cNvPr>
            <p:cNvSpPr/>
            <p:nvPr/>
          </p:nvSpPr>
          <p:spPr bwMode="gray">
            <a:xfrm rot="16200000">
              <a:off x="4823207" y="2133072"/>
              <a:ext cx="1110568" cy="65335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1200" b="1">
                <a:solidFill>
                  <a:prstClr val="white"/>
                </a:solidFill>
                <a:latin typeface="Calibri Ligh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88D053-DC35-48C3-F99D-1BC0CF3F404F}"/>
                </a:ext>
              </a:extLst>
            </p:cNvPr>
            <p:cNvGrpSpPr/>
            <p:nvPr/>
          </p:nvGrpSpPr>
          <p:grpSpPr>
            <a:xfrm rot="16200000">
              <a:off x="1432686" y="4762509"/>
              <a:ext cx="1277305" cy="1274664"/>
              <a:chOff x="1803653" y="1995975"/>
              <a:chExt cx="1703073" cy="169955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47B80D9-69A1-2030-4962-05C55DB90D06}"/>
                  </a:ext>
                </a:extLst>
              </p:cNvPr>
              <p:cNvSpPr/>
              <p:nvPr/>
            </p:nvSpPr>
            <p:spPr bwMode="gray">
              <a:xfrm>
                <a:off x="1803653" y="1995975"/>
                <a:ext cx="1703073" cy="1699552"/>
              </a:xfrm>
              <a:prstGeom prst="ellipse">
                <a:avLst/>
              </a:prstGeom>
              <a:solidFill>
                <a:srgbClr val="9DC755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F6D300-75F2-FB47-4AF5-645242104956}"/>
                  </a:ext>
                </a:extLst>
              </p:cNvPr>
              <p:cNvSpPr/>
              <p:nvPr/>
            </p:nvSpPr>
            <p:spPr bwMode="gray">
              <a:xfrm>
                <a:off x="1997259" y="2189181"/>
                <a:ext cx="1315860" cy="1313139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DAC7AE-EC9E-EF4E-B142-3D86774DCAF8}"/>
              </a:ext>
            </a:extLst>
          </p:cNvPr>
          <p:cNvGrpSpPr/>
          <p:nvPr/>
        </p:nvGrpSpPr>
        <p:grpSpPr>
          <a:xfrm>
            <a:off x="1434007" y="3367898"/>
            <a:ext cx="7211254" cy="1277305"/>
            <a:chOff x="1434007" y="3367898"/>
            <a:chExt cx="7211254" cy="12773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014CC5-CC7C-4781-0695-46DA202FA5E5}"/>
                </a:ext>
              </a:extLst>
            </p:cNvPr>
            <p:cNvSpPr/>
            <p:nvPr/>
          </p:nvSpPr>
          <p:spPr bwMode="gray">
            <a:xfrm rot="16200000">
              <a:off x="4823207" y="739782"/>
              <a:ext cx="1110568" cy="65335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1200" b="1">
                <a:solidFill>
                  <a:prstClr val="white"/>
                </a:solidFill>
                <a:latin typeface="Calibri Light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184F90-5F03-D2A4-8222-A64A1105791B}"/>
                </a:ext>
              </a:extLst>
            </p:cNvPr>
            <p:cNvGrpSpPr/>
            <p:nvPr/>
          </p:nvGrpSpPr>
          <p:grpSpPr>
            <a:xfrm rot="16200000">
              <a:off x="1432686" y="3369219"/>
              <a:ext cx="1277305" cy="1274664"/>
              <a:chOff x="1803653" y="1995975"/>
              <a:chExt cx="1703073" cy="169955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F4D908B-F495-69E9-6489-82ACBDA78652}"/>
                  </a:ext>
                </a:extLst>
              </p:cNvPr>
              <p:cNvSpPr/>
              <p:nvPr/>
            </p:nvSpPr>
            <p:spPr bwMode="gray">
              <a:xfrm>
                <a:off x="1803653" y="1995975"/>
                <a:ext cx="1703073" cy="1699552"/>
              </a:xfrm>
              <a:prstGeom prst="ellipse">
                <a:avLst/>
              </a:prstGeom>
              <a:solidFill>
                <a:srgbClr val="73B9EE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159E37E-439A-7DFD-EA0F-05DEAC419257}"/>
                  </a:ext>
                </a:extLst>
              </p:cNvPr>
              <p:cNvSpPr/>
              <p:nvPr/>
            </p:nvSpPr>
            <p:spPr bwMode="gray">
              <a:xfrm>
                <a:off x="1997259" y="2189181"/>
                <a:ext cx="1315860" cy="1313139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1404E1-9911-9636-1A52-1C827D0AE660}"/>
              </a:ext>
            </a:extLst>
          </p:cNvPr>
          <p:cNvGrpSpPr/>
          <p:nvPr/>
        </p:nvGrpSpPr>
        <p:grpSpPr>
          <a:xfrm>
            <a:off x="1434006" y="1974609"/>
            <a:ext cx="7211254" cy="1277305"/>
            <a:chOff x="1434006" y="1974609"/>
            <a:chExt cx="7211254" cy="12773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6A7F96-2DD4-EC68-C72A-74463391FAAB}"/>
                </a:ext>
              </a:extLst>
            </p:cNvPr>
            <p:cNvSpPr/>
            <p:nvPr/>
          </p:nvSpPr>
          <p:spPr bwMode="gray">
            <a:xfrm rot="16200000">
              <a:off x="4823206" y="-653506"/>
              <a:ext cx="1110568" cy="6533540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1200" b="1">
                <a:solidFill>
                  <a:prstClr val="white"/>
                </a:solidFill>
                <a:latin typeface="Calibri Light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8215B4-08F5-1E84-B3C0-2782E68BFB52}"/>
                </a:ext>
              </a:extLst>
            </p:cNvPr>
            <p:cNvGrpSpPr/>
            <p:nvPr/>
          </p:nvGrpSpPr>
          <p:grpSpPr>
            <a:xfrm rot="16200000">
              <a:off x="1432685" y="1975930"/>
              <a:ext cx="1277305" cy="1274664"/>
              <a:chOff x="1803653" y="1995975"/>
              <a:chExt cx="1703073" cy="169955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5DA82C-22E3-BA22-6213-C0E738207478}"/>
                  </a:ext>
                </a:extLst>
              </p:cNvPr>
              <p:cNvSpPr/>
              <p:nvPr/>
            </p:nvSpPr>
            <p:spPr bwMode="gray">
              <a:xfrm>
                <a:off x="1803653" y="1995975"/>
                <a:ext cx="1703073" cy="169955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ADA76-A65F-FB0C-7893-DCB97E533856}"/>
                  </a:ext>
                </a:extLst>
              </p:cNvPr>
              <p:cNvSpPr/>
              <p:nvPr/>
            </p:nvSpPr>
            <p:spPr bwMode="gray">
              <a:xfrm>
                <a:off x="1997259" y="2189181"/>
                <a:ext cx="1315860" cy="1313139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12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B42A08E0-0DF2-3696-39AA-E5D863C03AA4}"/>
              </a:ext>
            </a:extLst>
          </p:cNvPr>
          <p:cNvSpPr txBox="1">
            <a:spLocks/>
          </p:cNvSpPr>
          <p:nvPr/>
        </p:nvSpPr>
        <p:spPr>
          <a:xfrm>
            <a:off x="2853575" y="2202104"/>
            <a:ext cx="3985293" cy="822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401583D-333A-0726-725E-2FAA78C331A3}"/>
              </a:ext>
            </a:extLst>
          </p:cNvPr>
          <p:cNvSpPr txBox="1">
            <a:spLocks/>
          </p:cNvSpPr>
          <p:nvPr/>
        </p:nvSpPr>
        <p:spPr>
          <a:xfrm>
            <a:off x="2872117" y="3595394"/>
            <a:ext cx="3985293" cy="822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D6E7FB3-CB23-2C16-EC44-8EFD82EE0281}"/>
              </a:ext>
            </a:extLst>
          </p:cNvPr>
          <p:cNvSpPr txBox="1">
            <a:spLocks/>
          </p:cNvSpPr>
          <p:nvPr/>
        </p:nvSpPr>
        <p:spPr>
          <a:xfrm>
            <a:off x="2990341" y="4988684"/>
            <a:ext cx="3985293" cy="822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pic>
        <p:nvPicPr>
          <p:cNvPr id="37" name="Graphic 36" descr="Rating 3 Star with solid fill">
            <a:extLst>
              <a:ext uri="{FF2B5EF4-FFF2-40B4-BE49-F238E27FC236}">
                <a16:creationId xmlns:a16="http://schemas.microsoft.com/office/drawing/2014/main" id="{D58DD4B2-4CB1-96D7-4A52-5BB0D56AC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5" y="3653705"/>
            <a:ext cx="727450" cy="727450"/>
          </a:xfrm>
          <a:prstGeom prst="rect">
            <a:avLst/>
          </a:prstGeom>
        </p:spPr>
      </p:pic>
      <p:pic>
        <p:nvPicPr>
          <p:cNvPr id="39" name="Graphic 38" descr="Classroom with solid fill">
            <a:extLst>
              <a:ext uri="{FF2B5EF4-FFF2-40B4-BE49-F238E27FC236}">
                <a16:creationId xmlns:a16="http://schemas.microsoft.com/office/drawing/2014/main" id="{AF8D0172-9C43-E3FC-04F7-C77BA8BC1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3415" y="2287491"/>
            <a:ext cx="727450" cy="727450"/>
          </a:xfrm>
          <a:prstGeom prst="rect">
            <a:avLst/>
          </a:prstGeom>
        </p:spPr>
      </p:pic>
      <p:pic>
        <p:nvPicPr>
          <p:cNvPr id="41" name="Graphic 40" descr="Badge New with solid fill">
            <a:extLst>
              <a:ext uri="{FF2B5EF4-FFF2-40B4-BE49-F238E27FC236}">
                <a16:creationId xmlns:a16="http://schemas.microsoft.com/office/drawing/2014/main" id="{CD2B32FA-173F-2974-27CC-18E0CB4C4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3415" y="5036115"/>
            <a:ext cx="727450" cy="727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012C2-5886-13FE-EB05-AB900BC39478}"/>
              </a:ext>
            </a:extLst>
          </p:cNvPr>
          <p:cNvSpPr txBox="1"/>
          <p:nvPr/>
        </p:nvSpPr>
        <p:spPr>
          <a:xfrm>
            <a:off x="6258031" y="1457505"/>
            <a:ext cx="4021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Cuáles</a:t>
            </a:r>
            <a:r>
              <a:rPr lang="en-US">
                <a:solidFill>
                  <a:schemeClr val="bg1"/>
                </a:solidFill>
              </a:rPr>
              <a:t> son 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KPIs?</a:t>
            </a:r>
          </a:p>
        </p:txBody>
      </p:sp>
    </p:spTree>
    <p:extLst>
      <p:ext uri="{BB962C8B-B14F-4D97-AF65-F5344CB8AC3E}">
        <p14:creationId xmlns:p14="http://schemas.microsoft.com/office/powerpoint/2010/main" val="2217370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27B85D8-F5EB-A413-31B3-0C3BD8B1BCFE}"/>
              </a:ext>
            </a:extLst>
          </p:cNvPr>
          <p:cNvSpPr/>
          <p:nvPr/>
        </p:nvSpPr>
        <p:spPr>
          <a:xfrm>
            <a:off x="761585" y="2063474"/>
            <a:ext cx="1209040" cy="1188720"/>
          </a:xfrm>
          <a:prstGeom prst="ellipse">
            <a:avLst/>
          </a:prstGeom>
          <a:solidFill>
            <a:srgbClr val="66B3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purple circle with black center&#10;&#10;Description automatically generated">
            <a:extLst>
              <a:ext uri="{FF2B5EF4-FFF2-40B4-BE49-F238E27FC236}">
                <a16:creationId xmlns:a16="http://schemas.microsoft.com/office/drawing/2014/main" id="{6E47A27B-847A-5E5E-4D22-DB62695E38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32" y="3939080"/>
            <a:ext cx="3759985" cy="37599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B2A0AC-142E-4B5C-2B3D-F995F4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20251"/>
            <a:ext cx="10515600" cy="1325563"/>
          </a:xfrm>
        </p:spPr>
        <p:txBody>
          <a:bodyPr/>
          <a:lstStyle/>
          <a:p>
            <a:r>
              <a:rPr lang="en-US" b="1">
                <a:latin typeface="Montserrat" panose="00000500000000000000" pitchFamily="2" charset="0"/>
              </a:rPr>
              <a:t>Overview</a:t>
            </a:r>
          </a:p>
        </p:txBody>
      </p:sp>
      <p:pic>
        <p:nvPicPr>
          <p:cNvPr id="9" name="Picture 8" descr="A green square with a white border&#10;&#10;Description automatically generated with medium confidence">
            <a:extLst>
              <a:ext uri="{FF2B5EF4-FFF2-40B4-BE49-F238E27FC236}">
                <a16:creationId xmlns:a16="http://schemas.microsoft.com/office/drawing/2014/main" id="{80E0A5F4-4B41-E168-512D-F683D0E09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369638"/>
            <a:ext cx="4994463" cy="3761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61C05C-1B19-BF34-1C12-3E66C77FCF3E}"/>
              </a:ext>
            </a:extLst>
          </p:cNvPr>
          <p:cNvSpPr txBox="1">
            <a:spLocks/>
          </p:cNvSpPr>
          <p:nvPr/>
        </p:nvSpPr>
        <p:spPr>
          <a:xfrm>
            <a:off x="2041397" y="1888214"/>
            <a:ext cx="9178267" cy="1539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err="1">
                <a:solidFill>
                  <a:srgbClr val="262722"/>
                </a:solidFill>
                <a:latin typeface="Montserrat"/>
                <a:ea typeface="Open Sans"/>
                <a:cs typeface="Open Sans"/>
              </a:rPr>
              <a:t>Propostivo</a:t>
            </a:r>
            <a:endParaRPr lang="en-US" sz="1800">
              <a:solidFill>
                <a:srgbClr val="262722"/>
              </a:solidFill>
              <a:latin typeface="Montserrat"/>
              <a:ea typeface="Open Sans"/>
              <a:cs typeface="Open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0A6B7A-333E-500E-F5D4-CAD274BF0137}"/>
              </a:ext>
            </a:extLst>
          </p:cNvPr>
          <p:cNvGrpSpPr/>
          <p:nvPr/>
        </p:nvGrpSpPr>
        <p:grpSpPr>
          <a:xfrm>
            <a:off x="6400799" y="3572949"/>
            <a:ext cx="5160950" cy="2533936"/>
            <a:chOff x="6400799" y="3572949"/>
            <a:chExt cx="5160950" cy="253393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5A8F55F7-1DD7-575D-F43D-0BAC097EA7AE}"/>
                </a:ext>
              </a:extLst>
            </p:cNvPr>
            <p:cNvSpPr txBox="1">
              <a:spLocks/>
            </p:cNvSpPr>
            <p:nvPr/>
          </p:nvSpPr>
          <p:spPr>
            <a:xfrm>
              <a:off x="6422572" y="4084576"/>
              <a:ext cx="4835978" cy="202230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XX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0129260-E69D-7A29-F311-B02E4B1E579C}"/>
                </a:ext>
              </a:extLst>
            </p:cNvPr>
            <p:cNvSpPr txBox="1">
              <a:spLocks/>
            </p:cNvSpPr>
            <p:nvPr/>
          </p:nvSpPr>
          <p:spPr>
            <a:xfrm>
              <a:off x="6400799" y="3572949"/>
              <a:ext cx="5160950" cy="36613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800" b="1">
                  <a:solidFill>
                    <a:schemeClr val="accent6"/>
                  </a:solidFill>
                  <a:latin typeface="Montserrat"/>
                  <a:ea typeface="Open Sans"/>
                  <a:cs typeface="Open Sans"/>
                </a:rPr>
                <a:t>Mission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408CBC-35BF-F312-A80A-D2D3B099DED7}"/>
              </a:ext>
            </a:extLst>
          </p:cNvPr>
          <p:cNvGrpSpPr/>
          <p:nvPr/>
        </p:nvGrpSpPr>
        <p:grpSpPr>
          <a:xfrm>
            <a:off x="1000363" y="3572949"/>
            <a:ext cx="5257668" cy="2533936"/>
            <a:chOff x="586706" y="3572949"/>
            <a:chExt cx="5257668" cy="2533936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86423B4-D001-75C7-1F41-D65DC50A8E87}"/>
                </a:ext>
              </a:extLst>
            </p:cNvPr>
            <p:cNvSpPr txBox="1">
              <a:spLocks/>
            </p:cNvSpPr>
            <p:nvPr/>
          </p:nvSpPr>
          <p:spPr>
            <a:xfrm>
              <a:off x="608479" y="4084576"/>
              <a:ext cx="4926606" cy="202230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800">
                  <a:solidFill>
                    <a:srgbClr val="262722"/>
                  </a:solidFill>
                  <a:latin typeface="Montserrat"/>
                  <a:ea typeface="Open Sans"/>
                  <a:cs typeface="Open Sans"/>
                </a:rPr>
                <a:t>XXX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DD922F5-C957-C9B1-1267-96B41B42FEE3}"/>
                </a:ext>
              </a:extLst>
            </p:cNvPr>
            <p:cNvSpPr txBox="1">
              <a:spLocks/>
            </p:cNvSpPr>
            <p:nvPr/>
          </p:nvSpPr>
          <p:spPr>
            <a:xfrm>
              <a:off x="586706" y="3572949"/>
              <a:ext cx="5257668" cy="36613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1800" b="1">
                  <a:solidFill>
                    <a:schemeClr val="accent6"/>
                  </a:solidFill>
                  <a:latin typeface="Montserrat"/>
                  <a:ea typeface="Open Sans"/>
                  <a:cs typeface="Open Sans"/>
                </a:rPr>
                <a:t>Objective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1C2625-3C39-3E26-0A73-2D50AD9DACC7}"/>
              </a:ext>
            </a:extLst>
          </p:cNvPr>
          <p:cNvSpPr txBox="1"/>
          <p:nvPr/>
        </p:nvSpPr>
        <p:spPr>
          <a:xfrm>
            <a:off x="6258031" y="1457505"/>
            <a:ext cx="4021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porqué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estamos</a:t>
            </a:r>
            <a:r>
              <a:rPr lang="en-US">
                <a:solidFill>
                  <a:schemeClr val="bg1"/>
                </a:solidFill>
              </a:rPr>
              <a:t> hacienda </a:t>
            </a:r>
            <a:r>
              <a:rPr lang="en-US" err="1">
                <a:solidFill>
                  <a:schemeClr val="bg1"/>
                </a:solidFill>
              </a:rPr>
              <a:t>esto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qué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queremos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lograr</a:t>
            </a:r>
            <a:r>
              <a:rPr lang="en-US">
                <a:solidFill>
                  <a:schemeClr val="bg1"/>
                </a:solidFill>
              </a:rPr>
              <a:t> y la mission.</a:t>
            </a:r>
          </a:p>
        </p:txBody>
      </p:sp>
      <p:pic>
        <p:nvPicPr>
          <p:cNvPr id="2056" name="Picture 8" descr="A couple of white people holding hands&#10;&#10;Description automatically generated">
            <a:extLst>
              <a:ext uri="{FF2B5EF4-FFF2-40B4-BE49-F238E27FC236}">
                <a16:creationId xmlns:a16="http://schemas.microsoft.com/office/drawing/2014/main" id="{053B74D3-BE00-6FAF-80A6-CE0566B9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6" y="2351232"/>
            <a:ext cx="687938" cy="68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403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722"/>
      </a:dk1>
      <a:lt1>
        <a:sysClr val="window" lastClr="FFFFFF"/>
      </a:lt1>
      <a:dk2>
        <a:srgbClr val="565B47"/>
      </a:dk2>
      <a:lt2>
        <a:srgbClr val="E7E6E6"/>
      </a:lt2>
      <a:accent1>
        <a:srgbClr val="E0AFFF"/>
      </a:accent1>
      <a:accent2>
        <a:srgbClr val="9DC755"/>
      </a:accent2>
      <a:accent3>
        <a:srgbClr val="F3864B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c2fecb-ee65-4bbb-920e-d6cdc7efc70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0857B97ADA7441B78509413FFDBED1" ma:contentTypeVersion="11" ma:contentTypeDescription="Create a new document." ma:contentTypeScope="" ma:versionID="752c682fe5575cbe430757d25dc89d26">
  <xsd:schema xmlns:xsd="http://www.w3.org/2001/XMLSchema" xmlns:xs="http://www.w3.org/2001/XMLSchema" xmlns:p="http://schemas.microsoft.com/office/2006/metadata/properties" xmlns:ns2="28c2fecb-ee65-4bbb-920e-d6cdc7efc705" targetNamespace="http://schemas.microsoft.com/office/2006/metadata/properties" ma:root="true" ma:fieldsID="cbcb026847ab94a6271897cb715aa6d4" ns2:_="">
    <xsd:import namespace="28c2fecb-ee65-4bbb-920e-d6cdc7efc70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2fecb-ee65-4bbb-920e-d6cdc7efc7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04BA31-ECC5-409D-A7F0-E3A60BDABD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154850-9FA9-4DA4-9A54-0BC67249E998}">
  <ds:schemaRefs>
    <ds:schemaRef ds:uri="28c2fecb-ee65-4bbb-920e-d6cdc7efc7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6CC0D3-5EB4-44F2-80A9-153BC6375B37}">
  <ds:schemaRefs>
    <ds:schemaRef ds:uri="28c2fecb-ee65-4bbb-920e-d6cdc7efc7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Values  Campaign Strategy</vt:lpstr>
      <vt:lpstr>AGENDA</vt:lpstr>
      <vt:lpstr>PowerPoint Presentation</vt:lpstr>
      <vt:lpstr>PowerPoint Presentation</vt:lpstr>
      <vt:lpstr>PowerPoint Presentation</vt:lpstr>
      <vt:lpstr>Objectives dejar solo objetivos</vt:lpstr>
      <vt:lpstr>KPIS dejar solo KPIS</vt:lpstr>
      <vt:lpstr>Performance Indicators</vt:lpstr>
      <vt:lpstr>Overview</vt:lpstr>
      <vt:lpstr>PowerPoint Presentation</vt:lpstr>
      <vt:lpstr>Scope</vt:lpstr>
      <vt:lpstr>Dinamica</vt:lpstr>
      <vt:lpstr>Branding and Promotion</vt:lpstr>
      <vt:lpstr>Resources</vt:lpstr>
      <vt:lpstr>Partnerships estrategicos</vt:lpstr>
      <vt:lpstr>Calendar</vt:lpstr>
      <vt:lpstr>Plan</vt:lpstr>
      <vt:lpstr>Next steps</vt:lpstr>
      <vt:lpstr>PowerPoint Presentation</vt:lpstr>
      <vt:lpstr>Scope – How and what?</vt:lpstr>
      <vt:lpstr>Scope – Human Resources</vt:lpstr>
      <vt:lpstr>Scope – Financial Resources</vt:lpstr>
      <vt:lpstr>Scope</vt:lpstr>
      <vt:lpstr>Participation MEcahnism</vt:lpstr>
      <vt:lpstr>Colaboraciones</vt:lpstr>
      <vt:lpstr>Branding poromotion</vt:lpstr>
      <vt:lpstr>Branding poromotion</vt:lpstr>
      <vt:lpstr>Branding poromotion</vt:lpstr>
      <vt:lpstr>KPIS y medicion del extio</vt:lpstr>
      <vt:lpstr>Next Steps</vt:lpstr>
      <vt:lpstr>Pending items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HIRES CONNECT</dc:title>
  <dc:creator>Ramos Ayon, Julieta</dc:creator>
  <cp:revision>2</cp:revision>
  <dcterms:created xsi:type="dcterms:W3CDTF">2025-01-30T19:37:13Z</dcterms:created>
  <dcterms:modified xsi:type="dcterms:W3CDTF">2025-04-14T04:02:58Z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2025-01-30T22:56:58Z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cda10b8c-aba2-47fa-8b04-de6f5dd749dd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0x010100B50857B97ADA7441B78509413FFDBED1</vt:lpwstr>
  </property>
  <property fmtid="{D5CDD505-2E9C-101B-9397-08002B2CF9AE}" pid="10" name="Order">
    <vt:r8>72400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MediaServiceImageTags">
    <vt:lpwstr/>
  </property>
</Properties>
</file>