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59" r:id="rId4"/>
  </p:sldMasterIdLst>
  <p:notesMasterIdLst>
    <p:notesMasterId r:id="rId28"/>
  </p:notesMasterIdLst>
  <p:handoutMasterIdLst>
    <p:handoutMasterId r:id="rId29"/>
  </p:handoutMasterIdLst>
  <p:sldIdLst>
    <p:sldId id="1853" r:id="rId5"/>
    <p:sldId id="1867" r:id="rId6"/>
    <p:sldId id="1843" r:id="rId7"/>
    <p:sldId id="1848" r:id="rId8"/>
    <p:sldId id="453" r:id="rId9"/>
    <p:sldId id="1850" r:id="rId10"/>
    <p:sldId id="520" r:id="rId11"/>
    <p:sldId id="1844" r:id="rId12"/>
    <p:sldId id="1842" r:id="rId13"/>
    <p:sldId id="1868" r:id="rId14"/>
    <p:sldId id="1791" r:id="rId15"/>
    <p:sldId id="1855" r:id="rId16"/>
    <p:sldId id="1824" r:id="rId17"/>
    <p:sldId id="1854" r:id="rId18"/>
    <p:sldId id="1804" r:id="rId19"/>
    <p:sldId id="1858" r:id="rId20"/>
    <p:sldId id="1859" r:id="rId21"/>
    <p:sldId id="1862" r:id="rId22"/>
    <p:sldId id="1861" r:id="rId23"/>
    <p:sldId id="1865" r:id="rId24"/>
    <p:sldId id="1863" r:id="rId25"/>
    <p:sldId id="1869" r:id="rId26"/>
    <p:sldId id="1870" r:id="rId27"/>
  </p:sldIdLst>
  <p:sldSz cx="12192000" cy="6858000"/>
  <p:notesSz cx="7315200" cy="96012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4B9F51E4-EF31-46E8-85F5-297F0CCC6673}">
          <p14:sldIdLst>
            <p14:sldId id="1853"/>
            <p14:sldId id="1867"/>
            <p14:sldId id="1843"/>
            <p14:sldId id="1848"/>
            <p14:sldId id="453"/>
            <p14:sldId id="1850"/>
            <p14:sldId id="520"/>
            <p14:sldId id="1844"/>
            <p14:sldId id="1842"/>
            <p14:sldId id="1868"/>
            <p14:sldId id="1791"/>
            <p14:sldId id="1855"/>
            <p14:sldId id="1824"/>
            <p14:sldId id="1854"/>
            <p14:sldId id="1804"/>
            <p14:sldId id="1858"/>
            <p14:sldId id="1859"/>
            <p14:sldId id="1862"/>
            <p14:sldId id="1861"/>
            <p14:sldId id="1865"/>
            <p14:sldId id="1863"/>
            <p14:sldId id="1869"/>
            <p14:sldId id="1870"/>
          </p14:sldIdLst>
        </p14:section>
        <p14:section name="Contents" id="{7B5007C2-1E6D-41FE-9036-B32D8147FDCC}">
          <p14:sldIdLst/>
        </p14:section>
        <p14:section name="Tables and structured text" id="{CAA740A9-3465-4982-A60D-4E982C39494D}">
          <p14:sldIdLst/>
        </p14:section>
        <p14:section name="Charts and graphs" id="{0EE979DE-3CFE-42E0-9508-5A2A9D0980E0}">
          <p14:sldIdLst/>
        </p14:section>
        <p14:section name="Diagrams" id="{E4F9745B-A581-4FD7-9258-7970F975AAD4}">
          <p14:sldIdLst/>
        </p14:section>
        <p14:section name="Illustrative graphics, charts and diagrams" id="{35566FE1-DB83-4795-B6C4-D1BE8A784735}">
          <p14:sldIdLst/>
        </p14:section>
        <p14:section name="Animations" id="{4B13097E-87CF-47F4-9285-A6BE27407FE4}">
          <p14:sldIdLst/>
        </p14:section>
        <p14:section name="Iconography and flags" id="{3E112109-7997-4DAB-A398-4F934CF3F19E}">
          <p14:sldIdLst/>
        </p14:section>
        <p14:section name="Appendix" id="{4356B50D-8119-409E-B2E4-D15B43EEED62}">
          <p14:sldIdLst/>
        </p14:section>
      </p14:sectionLst>
    </p:ext>
    <p:ext uri="{EFAFB233-063F-42B5-8137-9DF3F51BA10A}">
      <p15:sldGuideLst xmlns:p15="http://schemas.microsoft.com/office/powerpoint/2012/main">
        <p15:guide id="11" orient="horz" pos="2160">
          <p15:clr>
            <a:srgbClr val="A4A3A4"/>
          </p15:clr>
        </p15:guide>
        <p15:guide id="12"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6890D"/>
    <a:srgbClr val="FFCD00"/>
    <a:srgbClr val="37C4FF"/>
    <a:srgbClr val="194955"/>
    <a:srgbClr val="046A38"/>
    <a:srgbClr val="62B5E5"/>
    <a:srgbClr val="575757"/>
    <a:srgbClr val="DB291C"/>
    <a:srgbClr val="0076A8"/>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05" autoAdjust="0"/>
    <p:restoredTop sz="95165" autoAdjust="0"/>
  </p:normalViewPr>
  <p:slideViewPr>
    <p:cSldViewPr snapToGrid="0" showGuides="1">
      <p:cViewPr varScale="1">
        <p:scale>
          <a:sx n="80" d="100"/>
          <a:sy n="80" d="100"/>
        </p:scale>
        <p:origin x="461" y="67"/>
      </p:cViewPr>
      <p:guideLst>
        <p:guide orient="horz" pos="2160"/>
        <p:guide pos="3840"/>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27" d="100"/>
          <a:sy n="27" d="100"/>
        </p:scale>
        <p:origin x="2148" y="6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884615384615398E-2"/>
          <c:y val="0.102380773316306"/>
          <c:w val="0.94081317203330572"/>
          <c:h val="0.73125411520217432"/>
        </c:manualLayout>
      </c:layout>
      <c:doughnutChart>
        <c:varyColors val="1"/>
        <c:ser>
          <c:idx val="0"/>
          <c:order val="0"/>
          <c:tx>
            <c:strRef>
              <c:f>Sheet1!$B$1</c:f>
              <c:strCache>
                <c:ptCount val="1"/>
                <c:pt idx="0">
                  <c:v>Title</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95F1-4260-B279-E552471124F2}"/>
              </c:ext>
            </c:extLst>
          </c:dPt>
          <c:dPt>
            <c:idx val="1"/>
            <c:bubble3D val="0"/>
            <c:spPr>
              <a:solidFill>
                <a:schemeClr val="tx2"/>
              </a:solidFill>
              <a:ln w="19050">
                <a:noFill/>
              </a:ln>
              <a:effectLst/>
            </c:spPr>
            <c:extLst>
              <c:ext xmlns:c16="http://schemas.microsoft.com/office/drawing/2014/chart" uri="{C3380CC4-5D6E-409C-BE32-E72D297353CC}">
                <c16:uniqueId val="{00000003-95F1-4260-B279-E552471124F2}"/>
              </c:ext>
            </c:extLst>
          </c:dPt>
          <c:cat>
            <c:strRef>
              <c:f>Sheet1!$A$2:$A$3</c:f>
              <c:strCache>
                <c:ptCount val="2"/>
                <c:pt idx="0">
                  <c:v>Label 1</c:v>
                </c:pt>
                <c:pt idx="1">
                  <c:v>Label 2</c:v>
                </c:pt>
              </c:strCache>
            </c:strRef>
          </c:cat>
          <c:val>
            <c:numRef>
              <c:f>Sheet1!$B$2:$B$3</c:f>
              <c:numCache>
                <c:formatCode>General</c:formatCode>
                <c:ptCount val="2"/>
                <c:pt idx="0">
                  <c:v>650</c:v>
                </c:pt>
                <c:pt idx="1">
                  <c:v>5</c:v>
                </c:pt>
              </c:numCache>
            </c:numRef>
          </c:val>
          <c:extLst>
            <c:ext xmlns:c16="http://schemas.microsoft.com/office/drawing/2014/chart" uri="{C3380CC4-5D6E-409C-BE32-E72D297353CC}">
              <c16:uniqueId val="{00000004-95F1-4260-B279-E552471124F2}"/>
            </c:ext>
          </c:extLst>
        </c:ser>
        <c:dLbls>
          <c:showLegendKey val="0"/>
          <c:showVal val="0"/>
          <c:showCatName val="0"/>
          <c:showSerName val="0"/>
          <c:showPercent val="0"/>
          <c:showBubbleSize val="0"/>
          <c:showLeaderLines val="1"/>
        </c:dLbls>
        <c:firstSliceAng val="90"/>
        <c:holeSize val="8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3/7/2025</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3/7/2025</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share your </a:t>
            </a:r>
            <a:r>
              <a:rPr lang="en-US" dirty="0" err="1"/>
              <a:t>thougths</a:t>
            </a:r>
            <a:endParaRPr lang="en-US" dirty="0"/>
          </a:p>
        </p:txBody>
      </p:sp>
      <p:sp>
        <p:nvSpPr>
          <p:cNvPr id="4" name="Slide Number Placeholder 3"/>
          <p:cNvSpPr>
            <a:spLocks noGrp="1"/>
          </p:cNvSpPr>
          <p:nvPr>
            <p:ph type="sldNum" sz="quarter" idx="5"/>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3280902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D0D0D"/>
                </a:solidFill>
                <a:effectLst/>
                <a:latin typeface="Söhne"/>
              </a:rPr>
              <a:t>The primary goal of functional testing is to ensure that every component of the software application performs in accordance with the functional requirements and specifications.</a:t>
            </a:r>
          </a:p>
          <a:p>
            <a:pPr algn="l">
              <a:buFont typeface="Arial" panose="020B0604020202020204" pitchFamily="34" charset="0"/>
              <a:buNone/>
            </a:pPr>
            <a:endParaRPr lang="en-US" b="1" i="0" dirty="0">
              <a:solidFill>
                <a:srgbClr val="0D0D0D"/>
              </a:solidFill>
              <a:effectLst/>
              <a:latin typeface="Söhne"/>
            </a:endParaRPr>
          </a:p>
          <a:p>
            <a:pPr algn="l">
              <a:buFont typeface="Arial" panose="020B0604020202020204" pitchFamily="34" charset="0"/>
              <a:buNone/>
            </a:pPr>
            <a:r>
              <a:rPr lang="en-US" b="1" i="0" dirty="0">
                <a:solidFill>
                  <a:srgbClr val="0D0D0D"/>
                </a:solidFill>
                <a:effectLst/>
                <a:latin typeface="Söhne"/>
              </a:rPr>
              <a:t>Focus Areas: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Input validation</a:t>
            </a:r>
          </a:p>
          <a:p>
            <a:pPr marL="742950" lvl="1" indent="-285750" algn="l">
              <a:buFont typeface="Arial" panose="020B0604020202020204" pitchFamily="34" charset="0"/>
              <a:buChar char="•"/>
            </a:pPr>
            <a:r>
              <a:rPr lang="en-US" b="0" i="0" dirty="0">
                <a:solidFill>
                  <a:srgbClr val="0D0D0D"/>
                </a:solidFill>
                <a:effectLst/>
                <a:latin typeface="Söhne"/>
              </a:rPr>
              <a:t>Output generation</a:t>
            </a:r>
          </a:p>
          <a:p>
            <a:pPr marL="742950" lvl="1" indent="-285750" algn="l">
              <a:buFont typeface="Arial" panose="020B0604020202020204" pitchFamily="34" charset="0"/>
              <a:buChar char="•"/>
            </a:pPr>
            <a:r>
              <a:rPr lang="en-US" b="0" i="0" dirty="0">
                <a:solidFill>
                  <a:srgbClr val="0D0D0D"/>
                </a:solidFill>
                <a:effectLst/>
                <a:latin typeface="Söhne"/>
              </a:rPr>
              <a:t>Data manipulation</a:t>
            </a:r>
          </a:p>
          <a:p>
            <a:pPr marL="742950" lvl="1" indent="-285750" algn="l">
              <a:buFont typeface="Arial" panose="020B0604020202020204" pitchFamily="34" charset="0"/>
              <a:buChar char="•"/>
            </a:pPr>
            <a:r>
              <a:rPr lang="en-US" b="0" i="0" dirty="0">
                <a:solidFill>
                  <a:srgbClr val="0D0D0D"/>
                </a:solidFill>
                <a:effectLst/>
                <a:latin typeface="Söhne"/>
              </a:rPr>
              <a:t>Interface functionality</a:t>
            </a:r>
          </a:p>
          <a:p>
            <a:pPr marL="742950" lvl="1" indent="-285750" algn="l">
              <a:buFont typeface="Arial" panose="020B0604020202020204" pitchFamily="34" charset="0"/>
              <a:buChar char="•"/>
            </a:pPr>
            <a:r>
              <a:rPr lang="en-US" b="0" i="0" dirty="0">
                <a:solidFill>
                  <a:srgbClr val="0D0D0D"/>
                </a:solidFill>
                <a:effectLst/>
                <a:latin typeface="Söhne"/>
              </a:rPr>
              <a:t>Application workflow</a:t>
            </a:r>
          </a:p>
          <a:p>
            <a:pPr marL="742950" lvl="1" indent="-285750" algn="l">
              <a:buFont typeface="Arial" panose="020B0604020202020204" pitchFamily="34" charset="0"/>
              <a:buChar char="•"/>
            </a:pPr>
            <a:endParaRPr lang="en-US" b="0" i="0" dirty="0">
              <a:solidFill>
                <a:srgbClr val="0D0D0D"/>
              </a:solidFill>
              <a:effectLst/>
              <a:latin typeface="Söhne"/>
            </a:endParaRPr>
          </a:p>
          <a:p>
            <a:r>
              <a:rPr lang="en-US" dirty="0"/>
              <a:t>Some benefits of functional testing includes:</a:t>
            </a:r>
          </a:p>
          <a:p>
            <a:endParaRPr lang="en-US" dirty="0"/>
          </a:p>
          <a:p>
            <a:pPr algn="l">
              <a:buFont typeface="Arial" panose="020B0604020202020204" pitchFamily="34" charset="0"/>
              <a:buNone/>
            </a:pPr>
            <a:r>
              <a:rPr lang="en-US" b="1" i="0" dirty="0">
                <a:solidFill>
                  <a:srgbClr val="0D0D0D"/>
                </a:solidFill>
                <a:effectLst/>
                <a:latin typeface="Söhne"/>
              </a:rPr>
              <a:t>Early Bug Detection:</a:t>
            </a:r>
            <a:r>
              <a:rPr lang="en-US" b="0" i="0" dirty="0">
                <a:solidFill>
                  <a:srgbClr val="0D0D0D"/>
                </a:solidFill>
                <a:effectLst/>
                <a:latin typeface="Söhne"/>
              </a:rPr>
              <a:t> Identifies issues in the early stages, reducing development costs.</a:t>
            </a:r>
          </a:p>
          <a:p>
            <a:pPr algn="l">
              <a:buFont typeface="Arial" panose="020B0604020202020204" pitchFamily="34" charset="0"/>
              <a:buNone/>
            </a:pPr>
            <a:r>
              <a:rPr lang="en-US" b="1" i="0" dirty="0">
                <a:solidFill>
                  <a:srgbClr val="0D0D0D"/>
                </a:solidFill>
                <a:effectLst/>
                <a:latin typeface="Söhne"/>
              </a:rPr>
              <a:t>Enhanced User Experience:</a:t>
            </a:r>
            <a:r>
              <a:rPr lang="en-US" b="0" i="0" dirty="0">
                <a:solidFill>
                  <a:srgbClr val="0D0D0D"/>
                </a:solidFill>
                <a:effectLst/>
                <a:latin typeface="Söhne"/>
              </a:rPr>
              <a:t> Ensures that the software meets user expectations and requirements.</a:t>
            </a:r>
          </a:p>
          <a:p>
            <a:pPr algn="l">
              <a:buFont typeface="Arial" panose="020B0604020202020204" pitchFamily="34" charset="0"/>
              <a:buNone/>
            </a:pPr>
            <a:r>
              <a:rPr lang="en-US" b="1" i="0" dirty="0">
                <a:solidFill>
                  <a:srgbClr val="0D0D0D"/>
                </a:solidFill>
                <a:effectLst/>
                <a:latin typeface="Söhne"/>
              </a:rPr>
              <a:t>Increased Reliability:</a:t>
            </a:r>
            <a:r>
              <a:rPr lang="en-US" b="0" i="0" dirty="0">
                <a:solidFill>
                  <a:srgbClr val="0D0D0D"/>
                </a:solidFill>
                <a:effectLst/>
                <a:latin typeface="Söhne"/>
              </a:rPr>
              <a:t> Validates that each function operates as intended, improving overall system reliability.</a:t>
            </a:r>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pPr>
                <a:defRPr/>
              </a:pPr>
              <a:t>15</a:t>
            </a:fld>
            <a:endParaRPr lang="en-US" dirty="0"/>
          </a:p>
        </p:txBody>
      </p:sp>
    </p:spTree>
    <p:extLst>
      <p:ext uri="{BB962C8B-B14F-4D97-AF65-F5344CB8AC3E}">
        <p14:creationId xmlns:p14="http://schemas.microsoft.com/office/powerpoint/2010/main" val="239590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What is Performance Testing?</a:t>
            </a:r>
            <a:br>
              <a:rPr lang="en-US" dirty="0"/>
            </a:br>
            <a:r>
              <a:rPr kumimoji="0" lang="en-GB" sz="1200" b="0" i="0" u="none" strike="noStrike" kern="1200" cap="none" spc="0" normalizeH="0" baseline="0" noProof="0" dirty="0">
                <a:ln>
                  <a:noFill/>
                </a:ln>
                <a:solidFill>
                  <a:srgbClr val="374151"/>
                </a:solidFill>
                <a:effectLst/>
                <a:uLnTx/>
                <a:uFillTx/>
                <a:ea typeface="+mn-lt"/>
                <a:cs typeface="+mn-lt"/>
              </a:rPr>
              <a:t>Performance testing is a </a:t>
            </a:r>
            <a:r>
              <a:rPr lang="en-GB" dirty="0">
                <a:solidFill>
                  <a:srgbClr val="374151"/>
                </a:solidFill>
                <a:ea typeface="+mn-lt"/>
                <a:cs typeface="+mn-lt"/>
              </a:rPr>
              <a:t>crucial aspect of software testing that focuses on evaluating the speed, responsiveness, and overall efficiency of a software application or system under various conditions. The primary goal is to assess how well the system performs under different workloads and to identify potential bottlenecks or performance issues.</a:t>
            </a:r>
            <a:endParaRPr lang="en-GB" dirty="0">
              <a:solidFill>
                <a:srgbClr val="000000"/>
              </a:solidFill>
              <a:ea typeface="+mn-lt"/>
            </a:endParaRPr>
          </a:p>
          <a:p>
            <a:pPr>
              <a:tabLst/>
              <a:defRPr/>
            </a:pPr>
            <a:endParaRPr lang="en-GB" dirty="0">
              <a:solidFill>
                <a:srgbClr val="374151"/>
              </a:solidFill>
              <a:ea typeface="+mn-lt"/>
              <a:cs typeface="+mn-lt"/>
            </a:endParaRPr>
          </a:p>
          <a:p>
            <a:pPr>
              <a:tabLst/>
              <a:defRPr/>
            </a:pPr>
            <a:r>
              <a:rPr lang="en-GB" dirty="0">
                <a:solidFill>
                  <a:srgbClr val="374151"/>
                </a:solidFill>
                <a:ea typeface="+mn-lt"/>
                <a:cs typeface="+mn-lt"/>
              </a:rPr>
              <a:t> This </a:t>
            </a:r>
            <a:r>
              <a:rPr kumimoji="0" lang="en-GB" sz="1200" b="0" i="0" u="none" strike="noStrike" kern="1200" cap="none" spc="0" normalizeH="0" baseline="0" noProof="0" dirty="0">
                <a:ln>
                  <a:noFill/>
                </a:ln>
                <a:solidFill>
                  <a:srgbClr val="374151"/>
                </a:solidFill>
                <a:effectLst/>
                <a:uLnTx/>
                <a:uFillTx/>
                <a:ea typeface="+mn-lt"/>
                <a:cs typeface="+mn-lt"/>
              </a:rPr>
              <a:t>type of testing</a:t>
            </a:r>
            <a:r>
              <a:rPr lang="en-GB" dirty="0">
                <a:solidFill>
                  <a:srgbClr val="374151"/>
                </a:solidFill>
                <a:ea typeface="+mn-lt"/>
                <a:cs typeface="+mn-lt"/>
              </a:rPr>
              <a:t> helps ensure that the application meets performance requirements, delivers a satisfactory user experience, and can handle the expected load without degradation in performance</a:t>
            </a:r>
            <a:r>
              <a:rPr kumimoji="0" lang="en-GB" sz="1200" b="0" i="0" u="none" strike="noStrike" kern="1200" cap="none" spc="0" normalizeH="0" baseline="0" noProof="0" dirty="0">
                <a:ln>
                  <a:noFill/>
                </a:ln>
                <a:solidFill>
                  <a:srgbClr val="374151"/>
                </a:solidFill>
                <a:effectLst/>
                <a:uLnTx/>
                <a:uFillTx/>
                <a:ea typeface="+mn-lt"/>
                <a:cs typeface="+mn-lt"/>
              </a:rPr>
              <a:t>.</a:t>
            </a:r>
            <a:r>
              <a:rPr lang="en-GB" dirty="0">
                <a:solidFill>
                  <a:srgbClr val="374151"/>
                </a:solidFill>
                <a:ea typeface="+mn-lt"/>
                <a:cs typeface="+mn-lt"/>
              </a:rPr>
              <a:t> Performance testing typically involves activities such as load testing, stress testing, and scalability testing to simulate real-world usage scenarios and assess the system's robustness and stability.</a:t>
            </a:r>
          </a:p>
          <a:p>
            <a:pPr>
              <a:tabLst/>
              <a:defRPr/>
            </a:pPr>
            <a:endParaRPr lang="en-GB" dirty="0">
              <a:solidFill>
                <a:srgbClr val="374151"/>
              </a:solidFill>
              <a:ea typeface="+mn-lt"/>
              <a:cs typeface="+mn-lt"/>
            </a:endParaRPr>
          </a:p>
          <a:p>
            <a:pPr>
              <a:tabLst/>
              <a:defRPr/>
            </a:pPr>
            <a:endParaRPr lang="en-GB" dirty="0">
              <a:solidFill>
                <a:srgbClr val="374151"/>
              </a:solidFill>
              <a:ea typeface="+mn-lt"/>
              <a:cs typeface="+mn-lt"/>
            </a:endParaRPr>
          </a:p>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Why is Important?</a:t>
            </a:r>
          </a:p>
          <a:p>
            <a:pPr>
              <a:tabLst/>
              <a:defRPr/>
            </a:pPr>
            <a:r>
              <a:rPr lang="en-GB" b="1" dirty="0">
                <a:solidFill>
                  <a:prstClr val="black"/>
                </a:solidFill>
                <a:ea typeface="+mn-lt"/>
                <a:cs typeface="+mn-lt"/>
              </a:rPr>
              <a:t>Risk Mitigation:</a:t>
            </a:r>
            <a:r>
              <a:rPr lang="en-GB" dirty="0">
                <a:solidFill>
                  <a:srgbClr val="374151"/>
                </a:solidFill>
                <a:ea typeface="+mn-lt"/>
                <a:cs typeface="+mn-lt"/>
              </a:rPr>
              <a:t> Performance testing aids in identifying and mitigating potential risks associated with system performance, providing confidence in the application's ability to handle varying workloads in real-world scenarios.</a:t>
            </a:r>
            <a:endParaRPr lang="en-GB" dirty="0">
              <a:ea typeface="Calibri"/>
            </a:endParaRPr>
          </a:p>
          <a:p>
            <a:endParaRPr lang="en-GB" dirty="0">
              <a:solidFill>
                <a:srgbClr val="374151"/>
              </a:solidFill>
              <a:ea typeface="Calibri"/>
              <a:cs typeface="Calibri"/>
            </a:endParaRPr>
          </a:p>
          <a:p>
            <a:r>
              <a:rPr lang="en-GB" b="1" dirty="0">
                <a:solidFill>
                  <a:srgbClr val="374151"/>
                </a:solidFill>
                <a:ea typeface="+mn-lt"/>
                <a:cs typeface="+mn-lt"/>
              </a:rPr>
              <a:t>User Experience Assurance:</a:t>
            </a:r>
            <a:r>
              <a:rPr lang="en-GB" dirty="0">
                <a:solidFill>
                  <a:srgbClr val="374151"/>
                </a:solidFill>
                <a:ea typeface="+mn-lt"/>
                <a:cs typeface="+mn-lt"/>
              </a:rPr>
              <a:t> Performance testing helps ensure that the software application delivers a seamless and responsive user experience, meeting user expectations for speed and reliability.</a:t>
            </a:r>
            <a:endParaRPr lang="en-GB" dirty="0"/>
          </a:p>
          <a:p>
            <a:endParaRPr lang="en-GB" dirty="0">
              <a:solidFill>
                <a:srgbClr val="374151"/>
              </a:solidFill>
              <a:ea typeface="Calibri"/>
              <a:cs typeface="Calibri"/>
            </a:endParaRPr>
          </a:p>
          <a:p>
            <a:r>
              <a:rPr lang="en-GB" b="1" dirty="0">
                <a:solidFill>
                  <a:srgbClr val="374151"/>
                </a:solidFill>
                <a:ea typeface="+mn-lt"/>
                <a:cs typeface="+mn-lt"/>
              </a:rPr>
              <a:t>Identifying Bottlenecks:</a:t>
            </a:r>
            <a:r>
              <a:rPr lang="en-GB" dirty="0">
                <a:solidFill>
                  <a:srgbClr val="374151"/>
                </a:solidFill>
                <a:ea typeface="+mn-lt"/>
                <a:cs typeface="+mn-lt"/>
              </a:rPr>
              <a:t> By simulating various levels of user loads, performance testing helps identify potential bottlenecks and weaknesses in the system, enabling proactive optimization before deployment.</a:t>
            </a:r>
            <a:endParaRPr lang="en-GB" dirty="0"/>
          </a:p>
          <a:p>
            <a:endParaRPr lang="en-GB" dirty="0">
              <a:solidFill>
                <a:srgbClr val="374151"/>
              </a:solidFill>
              <a:ea typeface="Calibri"/>
              <a:cs typeface="Calibri"/>
            </a:endParaRPr>
          </a:p>
          <a:p>
            <a:r>
              <a:rPr lang="en-GB" b="1" dirty="0">
                <a:solidFill>
                  <a:srgbClr val="374151"/>
                </a:solidFill>
                <a:ea typeface="+mn-lt"/>
                <a:cs typeface="+mn-lt"/>
              </a:rPr>
              <a:t>Scalability Assessment:</a:t>
            </a:r>
            <a:r>
              <a:rPr lang="en-GB" dirty="0">
                <a:solidFill>
                  <a:srgbClr val="374151"/>
                </a:solidFill>
                <a:ea typeface="+mn-lt"/>
                <a:cs typeface="+mn-lt"/>
              </a:rPr>
              <a:t> It assesses the system's scalability by testing its ability to handle increasing loads, helping organizations plan for future growth and ensuring the system's capacity aligns with business needs.</a:t>
            </a:r>
            <a:endParaRPr lang="en-GB" dirty="0">
              <a:ea typeface="+mn-lt"/>
              <a:cs typeface="+mn-lt"/>
            </a:endParaRPr>
          </a:p>
          <a:p>
            <a:endParaRPr lang="en-GB" dirty="0">
              <a:solidFill>
                <a:srgbClr val="374151"/>
              </a:solidFill>
              <a:ea typeface="Calibri"/>
              <a:cs typeface="Calibri"/>
            </a:endParaRPr>
          </a:p>
          <a:p>
            <a:endParaRPr lang="en-GB" dirty="0">
              <a:solidFill>
                <a:srgbClr val="374151"/>
              </a:solidFill>
              <a:ea typeface="Calibri"/>
              <a:cs typeface="Calibri"/>
            </a:endParaRPr>
          </a:p>
          <a:p>
            <a:endParaRPr lang="en-US" dirty="0">
              <a:ea typeface="Calibri"/>
            </a:endParaRPr>
          </a:p>
          <a:p>
            <a:pPr>
              <a:tabLst/>
              <a:defRPr/>
            </a:pPr>
            <a:endParaRPr lang="en-GB" dirty="0">
              <a:solidFill>
                <a:prstClr val="black"/>
              </a:solidFill>
            </a:endParaRPr>
          </a:p>
        </p:txBody>
      </p:sp>
    </p:spTree>
    <p:extLst>
      <p:ext uri="{BB962C8B-B14F-4D97-AF65-F5344CB8AC3E}">
        <p14:creationId xmlns:p14="http://schemas.microsoft.com/office/powerpoint/2010/main" val="1663820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What is Performance Testing?</a:t>
            </a:r>
            <a:br>
              <a:rPr lang="en-US" dirty="0"/>
            </a:br>
            <a:r>
              <a:rPr kumimoji="0" lang="en-GB" sz="1200" b="0" i="0" u="none" strike="noStrike" kern="1200" cap="none" spc="0" normalizeH="0" baseline="0" noProof="0" dirty="0">
                <a:ln>
                  <a:noFill/>
                </a:ln>
                <a:solidFill>
                  <a:srgbClr val="374151"/>
                </a:solidFill>
                <a:effectLst/>
                <a:uLnTx/>
                <a:uFillTx/>
                <a:ea typeface="+mn-lt"/>
                <a:cs typeface="+mn-lt"/>
              </a:rPr>
              <a:t>Performance testing is a </a:t>
            </a:r>
            <a:r>
              <a:rPr lang="en-GB" dirty="0">
                <a:solidFill>
                  <a:srgbClr val="374151"/>
                </a:solidFill>
                <a:ea typeface="+mn-lt"/>
                <a:cs typeface="+mn-lt"/>
              </a:rPr>
              <a:t>crucial aspect of software testing that focuses on evaluating the speed, responsiveness, and overall efficiency of a software application or system under various conditions. The primary goal is to assess how well the system performs under different workloads and to identify potential bottlenecks or performance issues.</a:t>
            </a:r>
            <a:endParaRPr lang="en-GB" dirty="0">
              <a:solidFill>
                <a:srgbClr val="000000"/>
              </a:solidFill>
              <a:ea typeface="+mn-lt"/>
            </a:endParaRPr>
          </a:p>
          <a:p>
            <a:pPr>
              <a:tabLst/>
              <a:defRPr/>
            </a:pPr>
            <a:endParaRPr lang="en-GB" dirty="0">
              <a:solidFill>
                <a:srgbClr val="374151"/>
              </a:solidFill>
              <a:ea typeface="+mn-lt"/>
              <a:cs typeface="+mn-lt"/>
            </a:endParaRPr>
          </a:p>
          <a:p>
            <a:pPr>
              <a:tabLst/>
              <a:defRPr/>
            </a:pPr>
            <a:r>
              <a:rPr lang="en-GB" dirty="0">
                <a:solidFill>
                  <a:srgbClr val="374151"/>
                </a:solidFill>
                <a:ea typeface="+mn-lt"/>
                <a:cs typeface="+mn-lt"/>
              </a:rPr>
              <a:t> This </a:t>
            </a:r>
            <a:r>
              <a:rPr kumimoji="0" lang="en-GB" sz="1200" b="0" i="0" u="none" strike="noStrike" kern="1200" cap="none" spc="0" normalizeH="0" baseline="0" noProof="0" dirty="0">
                <a:ln>
                  <a:noFill/>
                </a:ln>
                <a:solidFill>
                  <a:srgbClr val="374151"/>
                </a:solidFill>
                <a:effectLst/>
                <a:uLnTx/>
                <a:uFillTx/>
                <a:ea typeface="+mn-lt"/>
                <a:cs typeface="+mn-lt"/>
              </a:rPr>
              <a:t>type of testing</a:t>
            </a:r>
            <a:r>
              <a:rPr lang="en-GB" dirty="0">
                <a:solidFill>
                  <a:srgbClr val="374151"/>
                </a:solidFill>
                <a:ea typeface="+mn-lt"/>
                <a:cs typeface="+mn-lt"/>
              </a:rPr>
              <a:t> helps ensure that the application meets performance requirements, delivers a satisfactory user experience, and can handle the expected load without degradation in performance</a:t>
            </a:r>
            <a:r>
              <a:rPr kumimoji="0" lang="en-GB" sz="1200" b="0" i="0" u="none" strike="noStrike" kern="1200" cap="none" spc="0" normalizeH="0" baseline="0" noProof="0" dirty="0">
                <a:ln>
                  <a:noFill/>
                </a:ln>
                <a:solidFill>
                  <a:srgbClr val="374151"/>
                </a:solidFill>
                <a:effectLst/>
                <a:uLnTx/>
                <a:uFillTx/>
                <a:ea typeface="+mn-lt"/>
                <a:cs typeface="+mn-lt"/>
              </a:rPr>
              <a:t>.</a:t>
            </a:r>
            <a:r>
              <a:rPr lang="en-GB" dirty="0">
                <a:solidFill>
                  <a:srgbClr val="374151"/>
                </a:solidFill>
                <a:ea typeface="+mn-lt"/>
                <a:cs typeface="+mn-lt"/>
              </a:rPr>
              <a:t> Performance testing typically involves activities such as load testing, stress testing, and scalability testing to simulate real-world usage scenarios and assess the system's robustness and stability.</a:t>
            </a:r>
          </a:p>
          <a:p>
            <a:pPr>
              <a:tabLst/>
              <a:defRPr/>
            </a:pPr>
            <a:endParaRPr lang="en-GB" dirty="0">
              <a:solidFill>
                <a:srgbClr val="374151"/>
              </a:solidFill>
              <a:ea typeface="+mn-lt"/>
              <a:cs typeface="+mn-lt"/>
            </a:endParaRPr>
          </a:p>
          <a:p>
            <a:pPr>
              <a:tabLst/>
              <a:defRPr/>
            </a:pPr>
            <a:endParaRPr lang="en-GB" dirty="0">
              <a:solidFill>
                <a:srgbClr val="374151"/>
              </a:solidFill>
              <a:ea typeface="+mn-lt"/>
              <a:cs typeface="+mn-lt"/>
            </a:endParaRPr>
          </a:p>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Why is Important?</a:t>
            </a:r>
          </a:p>
          <a:p>
            <a:pPr>
              <a:tabLst/>
              <a:defRPr/>
            </a:pPr>
            <a:r>
              <a:rPr lang="en-GB" b="1" dirty="0">
                <a:solidFill>
                  <a:prstClr val="black"/>
                </a:solidFill>
                <a:ea typeface="+mn-lt"/>
                <a:cs typeface="+mn-lt"/>
              </a:rPr>
              <a:t>Risk Mitigation:</a:t>
            </a:r>
            <a:r>
              <a:rPr lang="en-GB" dirty="0">
                <a:solidFill>
                  <a:srgbClr val="374151"/>
                </a:solidFill>
                <a:ea typeface="+mn-lt"/>
                <a:cs typeface="+mn-lt"/>
              </a:rPr>
              <a:t> Performance testing aids in identifying and mitigating potential risks associated with system performance, providing confidence in the application's ability to handle varying workloads in real-world scenarios.</a:t>
            </a:r>
            <a:endParaRPr lang="en-GB" dirty="0">
              <a:ea typeface="Calibri"/>
            </a:endParaRPr>
          </a:p>
          <a:p>
            <a:endParaRPr lang="en-GB" dirty="0">
              <a:solidFill>
                <a:srgbClr val="374151"/>
              </a:solidFill>
              <a:ea typeface="Calibri"/>
              <a:cs typeface="Calibri"/>
            </a:endParaRPr>
          </a:p>
          <a:p>
            <a:r>
              <a:rPr lang="en-GB" b="1" dirty="0">
                <a:solidFill>
                  <a:srgbClr val="374151"/>
                </a:solidFill>
                <a:ea typeface="+mn-lt"/>
                <a:cs typeface="+mn-lt"/>
              </a:rPr>
              <a:t>User Experience Assurance:</a:t>
            </a:r>
            <a:r>
              <a:rPr lang="en-GB" dirty="0">
                <a:solidFill>
                  <a:srgbClr val="374151"/>
                </a:solidFill>
                <a:ea typeface="+mn-lt"/>
                <a:cs typeface="+mn-lt"/>
              </a:rPr>
              <a:t> Performance testing helps ensure that the software application delivers a seamless and responsive user experience, meeting user expectations for speed and reliability.</a:t>
            </a:r>
            <a:endParaRPr lang="en-GB" dirty="0"/>
          </a:p>
          <a:p>
            <a:endParaRPr lang="en-GB" dirty="0">
              <a:solidFill>
                <a:srgbClr val="374151"/>
              </a:solidFill>
              <a:ea typeface="Calibri"/>
              <a:cs typeface="Calibri"/>
            </a:endParaRPr>
          </a:p>
          <a:p>
            <a:r>
              <a:rPr lang="en-GB" b="1" dirty="0">
                <a:solidFill>
                  <a:srgbClr val="374151"/>
                </a:solidFill>
                <a:ea typeface="+mn-lt"/>
                <a:cs typeface="+mn-lt"/>
              </a:rPr>
              <a:t>Identifying Bottlenecks:</a:t>
            </a:r>
            <a:r>
              <a:rPr lang="en-GB" dirty="0">
                <a:solidFill>
                  <a:srgbClr val="374151"/>
                </a:solidFill>
                <a:ea typeface="+mn-lt"/>
                <a:cs typeface="+mn-lt"/>
              </a:rPr>
              <a:t> By simulating various levels of user loads, performance testing helps identify potential bottlenecks and weaknesses in the system, enabling proactive optimization before deployment.</a:t>
            </a:r>
            <a:endParaRPr lang="en-GB" dirty="0"/>
          </a:p>
          <a:p>
            <a:endParaRPr lang="en-GB" dirty="0">
              <a:solidFill>
                <a:srgbClr val="374151"/>
              </a:solidFill>
              <a:ea typeface="Calibri"/>
              <a:cs typeface="Calibri"/>
            </a:endParaRPr>
          </a:p>
          <a:p>
            <a:r>
              <a:rPr lang="en-GB" b="1" dirty="0">
                <a:solidFill>
                  <a:srgbClr val="374151"/>
                </a:solidFill>
                <a:ea typeface="+mn-lt"/>
                <a:cs typeface="+mn-lt"/>
              </a:rPr>
              <a:t>Scalability Assessment:</a:t>
            </a:r>
            <a:r>
              <a:rPr lang="en-GB" dirty="0">
                <a:solidFill>
                  <a:srgbClr val="374151"/>
                </a:solidFill>
                <a:ea typeface="+mn-lt"/>
                <a:cs typeface="+mn-lt"/>
              </a:rPr>
              <a:t> It assesses the system's scalability by testing its ability to handle increasing loads, helping organizations plan for future growth and ensuring the system's capacity aligns with business needs.</a:t>
            </a:r>
            <a:endParaRPr lang="en-GB" dirty="0">
              <a:ea typeface="+mn-lt"/>
              <a:cs typeface="+mn-lt"/>
            </a:endParaRPr>
          </a:p>
          <a:p>
            <a:endParaRPr lang="en-GB" dirty="0">
              <a:solidFill>
                <a:srgbClr val="374151"/>
              </a:solidFill>
              <a:ea typeface="Calibri"/>
              <a:cs typeface="Calibri"/>
            </a:endParaRPr>
          </a:p>
          <a:p>
            <a:endParaRPr lang="en-GB" dirty="0">
              <a:solidFill>
                <a:srgbClr val="374151"/>
              </a:solidFill>
              <a:ea typeface="Calibri"/>
              <a:cs typeface="Calibri"/>
            </a:endParaRPr>
          </a:p>
          <a:p>
            <a:endParaRPr lang="en-US" dirty="0">
              <a:ea typeface="Calibri"/>
            </a:endParaRPr>
          </a:p>
          <a:p>
            <a:pPr>
              <a:tabLst/>
              <a:defRPr/>
            </a:pPr>
            <a:endParaRPr lang="en-GB" dirty="0">
              <a:solidFill>
                <a:prstClr val="black"/>
              </a:solidFill>
            </a:endParaRPr>
          </a:p>
        </p:txBody>
      </p:sp>
    </p:spTree>
    <p:extLst>
      <p:ext uri="{BB962C8B-B14F-4D97-AF65-F5344CB8AC3E}">
        <p14:creationId xmlns:p14="http://schemas.microsoft.com/office/powerpoint/2010/main" val="2839893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What is Performance Testing?</a:t>
            </a:r>
            <a:br>
              <a:rPr lang="en-US" dirty="0"/>
            </a:br>
            <a:r>
              <a:rPr kumimoji="0" lang="en-GB" sz="1200" b="0" i="0" u="none" strike="noStrike" kern="1200" cap="none" spc="0" normalizeH="0" baseline="0" noProof="0" dirty="0">
                <a:ln>
                  <a:noFill/>
                </a:ln>
                <a:solidFill>
                  <a:srgbClr val="374151"/>
                </a:solidFill>
                <a:effectLst/>
                <a:uLnTx/>
                <a:uFillTx/>
                <a:ea typeface="+mn-lt"/>
                <a:cs typeface="+mn-lt"/>
              </a:rPr>
              <a:t>Performance testing is a </a:t>
            </a:r>
            <a:r>
              <a:rPr lang="en-GB" dirty="0">
                <a:solidFill>
                  <a:srgbClr val="374151"/>
                </a:solidFill>
                <a:ea typeface="+mn-lt"/>
                <a:cs typeface="+mn-lt"/>
              </a:rPr>
              <a:t>crucial aspect of software testing that focuses on evaluating the speed, responsiveness, and overall efficiency of a software application or system under various conditions. The primary goal is to assess how well the system performs under different workloads and to identify potential bottlenecks or performance issues.</a:t>
            </a:r>
            <a:endParaRPr lang="en-GB" dirty="0">
              <a:solidFill>
                <a:srgbClr val="000000"/>
              </a:solidFill>
              <a:ea typeface="+mn-lt"/>
            </a:endParaRPr>
          </a:p>
          <a:p>
            <a:pPr>
              <a:tabLst/>
              <a:defRPr/>
            </a:pPr>
            <a:endParaRPr lang="en-GB" dirty="0">
              <a:solidFill>
                <a:srgbClr val="374151"/>
              </a:solidFill>
              <a:ea typeface="+mn-lt"/>
              <a:cs typeface="+mn-lt"/>
            </a:endParaRPr>
          </a:p>
          <a:p>
            <a:pPr>
              <a:tabLst/>
              <a:defRPr/>
            </a:pPr>
            <a:r>
              <a:rPr lang="en-GB" dirty="0">
                <a:solidFill>
                  <a:srgbClr val="374151"/>
                </a:solidFill>
                <a:ea typeface="+mn-lt"/>
                <a:cs typeface="+mn-lt"/>
              </a:rPr>
              <a:t> This </a:t>
            </a:r>
            <a:r>
              <a:rPr kumimoji="0" lang="en-GB" sz="1200" b="0" i="0" u="none" strike="noStrike" kern="1200" cap="none" spc="0" normalizeH="0" baseline="0" noProof="0" dirty="0">
                <a:ln>
                  <a:noFill/>
                </a:ln>
                <a:solidFill>
                  <a:srgbClr val="374151"/>
                </a:solidFill>
                <a:effectLst/>
                <a:uLnTx/>
                <a:uFillTx/>
                <a:ea typeface="+mn-lt"/>
                <a:cs typeface="+mn-lt"/>
              </a:rPr>
              <a:t>type of testing</a:t>
            </a:r>
            <a:r>
              <a:rPr lang="en-GB" dirty="0">
                <a:solidFill>
                  <a:srgbClr val="374151"/>
                </a:solidFill>
                <a:ea typeface="+mn-lt"/>
                <a:cs typeface="+mn-lt"/>
              </a:rPr>
              <a:t> helps ensure that the application meets performance requirements, delivers a satisfactory user experience, and can handle the expected load without degradation in performance</a:t>
            </a:r>
            <a:r>
              <a:rPr kumimoji="0" lang="en-GB" sz="1200" b="0" i="0" u="none" strike="noStrike" kern="1200" cap="none" spc="0" normalizeH="0" baseline="0" noProof="0" dirty="0">
                <a:ln>
                  <a:noFill/>
                </a:ln>
                <a:solidFill>
                  <a:srgbClr val="374151"/>
                </a:solidFill>
                <a:effectLst/>
                <a:uLnTx/>
                <a:uFillTx/>
                <a:ea typeface="+mn-lt"/>
                <a:cs typeface="+mn-lt"/>
              </a:rPr>
              <a:t>.</a:t>
            </a:r>
            <a:r>
              <a:rPr lang="en-GB" dirty="0">
                <a:solidFill>
                  <a:srgbClr val="374151"/>
                </a:solidFill>
                <a:ea typeface="+mn-lt"/>
                <a:cs typeface="+mn-lt"/>
              </a:rPr>
              <a:t> Performance testing typically involves activities such as load testing, stress testing, and scalability testing to simulate real-world usage scenarios and assess the system's robustness and stability.</a:t>
            </a:r>
          </a:p>
          <a:p>
            <a:pPr>
              <a:tabLst/>
              <a:defRPr/>
            </a:pPr>
            <a:endParaRPr lang="en-GB" dirty="0">
              <a:solidFill>
                <a:srgbClr val="374151"/>
              </a:solidFill>
              <a:ea typeface="+mn-lt"/>
              <a:cs typeface="+mn-lt"/>
            </a:endParaRPr>
          </a:p>
          <a:p>
            <a:pPr>
              <a:tabLst/>
              <a:defRPr/>
            </a:pPr>
            <a:endParaRPr lang="en-GB" dirty="0">
              <a:solidFill>
                <a:srgbClr val="374151"/>
              </a:solidFill>
              <a:ea typeface="+mn-lt"/>
              <a:cs typeface="+mn-lt"/>
            </a:endParaRPr>
          </a:p>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Why is Important?</a:t>
            </a:r>
          </a:p>
          <a:p>
            <a:pPr>
              <a:tabLst/>
              <a:defRPr/>
            </a:pPr>
            <a:r>
              <a:rPr lang="en-GB" b="1" dirty="0">
                <a:solidFill>
                  <a:prstClr val="black"/>
                </a:solidFill>
                <a:ea typeface="+mn-lt"/>
                <a:cs typeface="+mn-lt"/>
              </a:rPr>
              <a:t>Risk Mitigation:</a:t>
            </a:r>
            <a:r>
              <a:rPr lang="en-GB" dirty="0">
                <a:solidFill>
                  <a:srgbClr val="374151"/>
                </a:solidFill>
                <a:ea typeface="+mn-lt"/>
                <a:cs typeface="+mn-lt"/>
              </a:rPr>
              <a:t> Performance testing aids in identifying and mitigating potential risks associated with system performance, providing confidence in the application's ability to handle varying workloads in real-world scenarios.</a:t>
            </a:r>
            <a:endParaRPr lang="en-GB" dirty="0">
              <a:ea typeface="Calibri"/>
            </a:endParaRPr>
          </a:p>
          <a:p>
            <a:endParaRPr lang="en-GB" dirty="0">
              <a:solidFill>
                <a:srgbClr val="374151"/>
              </a:solidFill>
              <a:ea typeface="Calibri"/>
              <a:cs typeface="Calibri"/>
            </a:endParaRPr>
          </a:p>
          <a:p>
            <a:r>
              <a:rPr lang="en-GB" b="1" dirty="0">
                <a:solidFill>
                  <a:srgbClr val="374151"/>
                </a:solidFill>
                <a:ea typeface="+mn-lt"/>
                <a:cs typeface="+mn-lt"/>
              </a:rPr>
              <a:t>User Experience Assurance:</a:t>
            </a:r>
            <a:r>
              <a:rPr lang="en-GB" dirty="0">
                <a:solidFill>
                  <a:srgbClr val="374151"/>
                </a:solidFill>
                <a:ea typeface="+mn-lt"/>
                <a:cs typeface="+mn-lt"/>
              </a:rPr>
              <a:t> Performance testing helps ensure that the software application delivers a seamless and responsive user experience, meeting user expectations for speed and reliability.</a:t>
            </a:r>
            <a:endParaRPr lang="en-GB" dirty="0"/>
          </a:p>
          <a:p>
            <a:endParaRPr lang="en-GB" dirty="0">
              <a:solidFill>
                <a:srgbClr val="374151"/>
              </a:solidFill>
              <a:ea typeface="Calibri"/>
              <a:cs typeface="Calibri"/>
            </a:endParaRPr>
          </a:p>
          <a:p>
            <a:r>
              <a:rPr lang="en-GB" b="1" dirty="0">
                <a:solidFill>
                  <a:srgbClr val="374151"/>
                </a:solidFill>
                <a:ea typeface="+mn-lt"/>
                <a:cs typeface="+mn-lt"/>
              </a:rPr>
              <a:t>Identifying Bottlenecks:</a:t>
            </a:r>
            <a:r>
              <a:rPr lang="en-GB" dirty="0">
                <a:solidFill>
                  <a:srgbClr val="374151"/>
                </a:solidFill>
                <a:ea typeface="+mn-lt"/>
                <a:cs typeface="+mn-lt"/>
              </a:rPr>
              <a:t> By simulating various levels of user loads, performance testing helps identify potential bottlenecks and weaknesses in the system, enabling proactive optimization before deployment.</a:t>
            </a:r>
            <a:endParaRPr lang="en-GB" dirty="0"/>
          </a:p>
          <a:p>
            <a:endParaRPr lang="en-GB" dirty="0">
              <a:solidFill>
                <a:srgbClr val="374151"/>
              </a:solidFill>
              <a:ea typeface="Calibri"/>
              <a:cs typeface="Calibri"/>
            </a:endParaRPr>
          </a:p>
          <a:p>
            <a:r>
              <a:rPr lang="en-GB" b="1" dirty="0">
                <a:solidFill>
                  <a:srgbClr val="374151"/>
                </a:solidFill>
                <a:ea typeface="+mn-lt"/>
                <a:cs typeface="+mn-lt"/>
              </a:rPr>
              <a:t>Scalability Assessment:</a:t>
            </a:r>
            <a:r>
              <a:rPr lang="en-GB" dirty="0">
                <a:solidFill>
                  <a:srgbClr val="374151"/>
                </a:solidFill>
                <a:ea typeface="+mn-lt"/>
                <a:cs typeface="+mn-lt"/>
              </a:rPr>
              <a:t> It assesses the system's scalability by testing its ability to handle increasing loads, helping organizations plan for future growth and ensuring the system's capacity aligns with business needs.</a:t>
            </a:r>
            <a:endParaRPr lang="en-GB" dirty="0">
              <a:ea typeface="+mn-lt"/>
              <a:cs typeface="+mn-lt"/>
            </a:endParaRPr>
          </a:p>
          <a:p>
            <a:endParaRPr lang="en-GB" dirty="0">
              <a:solidFill>
                <a:srgbClr val="374151"/>
              </a:solidFill>
              <a:ea typeface="Calibri"/>
              <a:cs typeface="Calibri"/>
            </a:endParaRPr>
          </a:p>
          <a:p>
            <a:endParaRPr lang="en-GB" dirty="0">
              <a:solidFill>
                <a:srgbClr val="374151"/>
              </a:solidFill>
              <a:ea typeface="Calibri"/>
              <a:cs typeface="Calibri"/>
            </a:endParaRPr>
          </a:p>
          <a:p>
            <a:endParaRPr lang="en-US" dirty="0">
              <a:ea typeface="Calibri"/>
            </a:endParaRPr>
          </a:p>
          <a:p>
            <a:pPr>
              <a:tabLst/>
              <a:defRPr/>
            </a:pPr>
            <a:endParaRPr lang="en-GB" dirty="0">
              <a:solidFill>
                <a:prstClr val="black"/>
              </a:solidFill>
            </a:endParaRPr>
          </a:p>
        </p:txBody>
      </p:sp>
    </p:spTree>
    <p:extLst>
      <p:ext uri="{BB962C8B-B14F-4D97-AF65-F5344CB8AC3E}">
        <p14:creationId xmlns:p14="http://schemas.microsoft.com/office/powerpoint/2010/main" val="3070044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What is Performance Testing?</a:t>
            </a:r>
            <a:br>
              <a:rPr lang="en-US" dirty="0"/>
            </a:br>
            <a:r>
              <a:rPr kumimoji="0" lang="en-GB" sz="1200" b="0" i="0" u="none" strike="noStrike" kern="1200" cap="none" spc="0" normalizeH="0" baseline="0" noProof="0" dirty="0">
                <a:ln>
                  <a:noFill/>
                </a:ln>
                <a:solidFill>
                  <a:srgbClr val="374151"/>
                </a:solidFill>
                <a:effectLst/>
                <a:uLnTx/>
                <a:uFillTx/>
                <a:ea typeface="+mn-lt"/>
                <a:cs typeface="+mn-lt"/>
              </a:rPr>
              <a:t>Performance testing is a </a:t>
            </a:r>
            <a:r>
              <a:rPr lang="en-GB" dirty="0">
                <a:solidFill>
                  <a:srgbClr val="374151"/>
                </a:solidFill>
                <a:ea typeface="+mn-lt"/>
                <a:cs typeface="+mn-lt"/>
              </a:rPr>
              <a:t>crucial aspect of software testing that focuses on evaluating the speed, responsiveness, and overall efficiency of a software application or system under various conditions. The primary goal is to assess how well the system performs under different workloads and to identify potential bottlenecks or performance issues.</a:t>
            </a:r>
            <a:endParaRPr lang="en-GB" dirty="0">
              <a:solidFill>
                <a:srgbClr val="000000"/>
              </a:solidFill>
              <a:ea typeface="+mn-lt"/>
            </a:endParaRPr>
          </a:p>
          <a:p>
            <a:pPr>
              <a:tabLst/>
              <a:defRPr/>
            </a:pPr>
            <a:endParaRPr lang="en-GB" dirty="0">
              <a:solidFill>
                <a:srgbClr val="374151"/>
              </a:solidFill>
              <a:ea typeface="+mn-lt"/>
              <a:cs typeface="+mn-lt"/>
            </a:endParaRPr>
          </a:p>
          <a:p>
            <a:pPr>
              <a:tabLst/>
              <a:defRPr/>
            </a:pPr>
            <a:r>
              <a:rPr lang="en-GB" dirty="0">
                <a:solidFill>
                  <a:srgbClr val="374151"/>
                </a:solidFill>
                <a:ea typeface="+mn-lt"/>
                <a:cs typeface="+mn-lt"/>
              </a:rPr>
              <a:t> This </a:t>
            </a:r>
            <a:r>
              <a:rPr kumimoji="0" lang="en-GB" sz="1200" b="0" i="0" u="none" strike="noStrike" kern="1200" cap="none" spc="0" normalizeH="0" baseline="0" noProof="0" dirty="0">
                <a:ln>
                  <a:noFill/>
                </a:ln>
                <a:solidFill>
                  <a:srgbClr val="374151"/>
                </a:solidFill>
                <a:effectLst/>
                <a:uLnTx/>
                <a:uFillTx/>
                <a:ea typeface="+mn-lt"/>
                <a:cs typeface="+mn-lt"/>
              </a:rPr>
              <a:t>type of testing</a:t>
            </a:r>
            <a:r>
              <a:rPr lang="en-GB" dirty="0">
                <a:solidFill>
                  <a:srgbClr val="374151"/>
                </a:solidFill>
                <a:ea typeface="+mn-lt"/>
                <a:cs typeface="+mn-lt"/>
              </a:rPr>
              <a:t> helps ensure that the application meets performance requirements, delivers a satisfactory user experience, and can handle the expected load without degradation in performance</a:t>
            </a:r>
            <a:r>
              <a:rPr kumimoji="0" lang="en-GB" sz="1200" b="0" i="0" u="none" strike="noStrike" kern="1200" cap="none" spc="0" normalizeH="0" baseline="0" noProof="0" dirty="0">
                <a:ln>
                  <a:noFill/>
                </a:ln>
                <a:solidFill>
                  <a:srgbClr val="374151"/>
                </a:solidFill>
                <a:effectLst/>
                <a:uLnTx/>
                <a:uFillTx/>
                <a:ea typeface="+mn-lt"/>
                <a:cs typeface="+mn-lt"/>
              </a:rPr>
              <a:t>.</a:t>
            </a:r>
            <a:r>
              <a:rPr lang="en-GB" dirty="0">
                <a:solidFill>
                  <a:srgbClr val="374151"/>
                </a:solidFill>
                <a:ea typeface="+mn-lt"/>
                <a:cs typeface="+mn-lt"/>
              </a:rPr>
              <a:t> Performance testing typically involves activities such as load testing, stress testing, and scalability testing to simulate real-world usage scenarios and assess the system's robustness and stability.</a:t>
            </a:r>
          </a:p>
          <a:p>
            <a:pPr>
              <a:tabLst/>
              <a:defRPr/>
            </a:pPr>
            <a:endParaRPr lang="en-GB" dirty="0">
              <a:solidFill>
                <a:srgbClr val="374151"/>
              </a:solidFill>
              <a:ea typeface="+mn-lt"/>
              <a:cs typeface="+mn-lt"/>
            </a:endParaRPr>
          </a:p>
          <a:p>
            <a:pPr>
              <a:tabLst/>
              <a:defRPr/>
            </a:pPr>
            <a:endParaRPr lang="en-GB" dirty="0">
              <a:solidFill>
                <a:srgbClr val="374151"/>
              </a:solidFill>
              <a:ea typeface="+mn-lt"/>
              <a:cs typeface="+mn-lt"/>
            </a:endParaRPr>
          </a:p>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Why is Important?</a:t>
            </a:r>
          </a:p>
          <a:p>
            <a:pPr>
              <a:tabLst/>
              <a:defRPr/>
            </a:pPr>
            <a:r>
              <a:rPr lang="en-GB" b="1" dirty="0">
                <a:solidFill>
                  <a:prstClr val="black"/>
                </a:solidFill>
                <a:ea typeface="+mn-lt"/>
                <a:cs typeface="+mn-lt"/>
              </a:rPr>
              <a:t>Risk Mitigation:</a:t>
            </a:r>
            <a:r>
              <a:rPr lang="en-GB" dirty="0">
                <a:solidFill>
                  <a:srgbClr val="374151"/>
                </a:solidFill>
                <a:ea typeface="+mn-lt"/>
                <a:cs typeface="+mn-lt"/>
              </a:rPr>
              <a:t> Performance testing aids in identifying and mitigating potential risks associated with system performance, providing confidence in the application's ability to handle varying workloads in real-world scenarios.</a:t>
            </a:r>
            <a:endParaRPr lang="en-GB" dirty="0">
              <a:ea typeface="Calibri"/>
            </a:endParaRPr>
          </a:p>
          <a:p>
            <a:endParaRPr lang="en-GB" dirty="0">
              <a:solidFill>
                <a:srgbClr val="374151"/>
              </a:solidFill>
              <a:ea typeface="Calibri"/>
              <a:cs typeface="Calibri"/>
            </a:endParaRPr>
          </a:p>
          <a:p>
            <a:r>
              <a:rPr lang="en-GB" b="1" dirty="0">
                <a:solidFill>
                  <a:srgbClr val="374151"/>
                </a:solidFill>
                <a:ea typeface="+mn-lt"/>
                <a:cs typeface="+mn-lt"/>
              </a:rPr>
              <a:t>User Experience Assurance:</a:t>
            </a:r>
            <a:r>
              <a:rPr lang="en-GB" dirty="0">
                <a:solidFill>
                  <a:srgbClr val="374151"/>
                </a:solidFill>
                <a:ea typeface="+mn-lt"/>
                <a:cs typeface="+mn-lt"/>
              </a:rPr>
              <a:t> Performance testing helps ensure that the software application delivers a seamless and responsive user experience, meeting user expectations for speed and reliability.</a:t>
            </a:r>
            <a:endParaRPr lang="en-GB" dirty="0"/>
          </a:p>
          <a:p>
            <a:endParaRPr lang="en-GB" dirty="0">
              <a:solidFill>
                <a:srgbClr val="374151"/>
              </a:solidFill>
              <a:ea typeface="Calibri"/>
              <a:cs typeface="Calibri"/>
            </a:endParaRPr>
          </a:p>
          <a:p>
            <a:r>
              <a:rPr lang="en-GB" b="1" dirty="0">
                <a:solidFill>
                  <a:srgbClr val="374151"/>
                </a:solidFill>
                <a:ea typeface="+mn-lt"/>
                <a:cs typeface="+mn-lt"/>
              </a:rPr>
              <a:t>Identifying Bottlenecks:</a:t>
            </a:r>
            <a:r>
              <a:rPr lang="en-GB" dirty="0">
                <a:solidFill>
                  <a:srgbClr val="374151"/>
                </a:solidFill>
                <a:ea typeface="+mn-lt"/>
                <a:cs typeface="+mn-lt"/>
              </a:rPr>
              <a:t> By simulating various levels of user loads, performance testing helps identify potential bottlenecks and weaknesses in the system, enabling proactive optimization before deployment.</a:t>
            </a:r>
            <a:endParaRPr lang="en-GB" dirty="0"/>
          </a:p>
          <a:p>
            <a:endParaRPr lang="en-GB" dirty="0">
              <a:solidFill>
                <a:srgbClr val="374151"/>
              </a:solidFill>
              <a:ea typeface="Calibri"/>
              <a:cs typeface="Calibri"/>
            </a:endParaRPr>
          </a:p>
          <a:p>
            <a:r>
              <a:rPr lang="en-GB" b="1" dirty="0">
                <a:solidFill>
                  <a:srgbClr val="374151"/>
                </a:solidFill>
                <a:ea typeface="+mn-lt"/>
                <a:cs typeface="+mn-lt"/>
              </a:rPr>
              <a:t>Scalability Assessment:</a:t>
            </a:r>
            <a:r>
              <a:rPr lang="en-GB" dirty="0">
                <a:solidFill>
                  <a:srgbClr val="374151"/>
                </a:solidFill>
                <a:ea typeface="+mn-lt"/>
                <a:cs typeface="+mn-lt"/>
              </a:rPr>
              <a:t> It assesses the system's scalability by testing its ability to handle increasing loads, helping organizations plan for future growth and ensuring the system's capacity aligns with business needs.</a:t>
            </a:r>
            <a:endParaRPr lang="en-GB" dirty="0">
              <a:ea typeface="+mn-lt"/>
              <a:cs typeface="+mn-lt"/>
            </a:endParaRPr>
          </a:p>
          <a:p>
            <a:endParaRPr lang="en-GB" dirty="0">
              <a:solidFill>
                <a:srgbClr val="374151"/>
              </a:solidFill>
              <a:ea typeface="Calibri"/>
              <a:cs typeface="Calibri"/>
            </a:endParaRPr>
          </a:p>
          <a:p>
            <a:endParaRPr lang="en-GB" dirty="0">
              <a:solidFill>
                <a:srgbClr val="374151"/>
              </a:solidFill>
              <a:ea typeface="Calibri"/>
              <a:cs typeface="Calibri"/>
            </a:endParaRPr>
          </a:p>
          <a:p>
            <a:endParaRPr lang="en-US" dirty="0">
              <a:ea typeface="Calibri"/>
            </a:endParaRPr>
          </a:p>
          <a:p>
            <a:pPr>
              <a:tabLst/>
              <a:defRPr/>
            </a:pPr>
            <a:endParaRPr lang="en-GB" dirty="0">
              <a:solidFill>
                <a:prstClr val="black"/>
              </a:solidFill>
            </a:endParaRPr>
          </a:p>
        </p:txBody>
      </p:sp>
    </p:spTree>
    <p:extLst>
      <p:ext uri="{BB962C8B-B14F-4D97-AF65-F5344CB8AC3E}">
        <p14:creationId xmlns:p14="http://schemas.microsoft.com/office/powerpoint/2010/main" val="370412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What is Performance Testing?</a:t>
            </a:r>
            <a:br>
              <a:rPr lang="en-US" dirty="0"/>
            </a:br>
            <a:r>
              <a:rPr kumimoji="0" lang="en-GB" sz="1200" b="0" i="0" u="none" strike="noStrike" kern="1200" cap="none" spc="0" normalizeH="0" baseline="0" noProof="0" dirty="0">
                <a:ln>
                  <a:noFill/>
                </a:ln>
                <a:solidFill>
                  <a:srgbClr val="374151"/>
                </a:solidFill>
                <a:effectLst/>
                <a:uLnTx/>
                <a:uFillTx/>
                <a:ea typeface="+mn-lt"/>
                <a:cs typeface="+mn-lt"/>
              </a:rPr>
              <a:t>Performance testing is a </a:t>
            </a:r>
            <a:r>
              <a:rPr lang="en-GB" dirty="0">
                <a:solidFill>
                  <a:srgbClr val="374151"/>
                </a:solidFill>
                <a:ea typeface="+mn-lt"/>
                <a:cs typeface="+mn-lt"/>
              </a:rPr>
              <a:t>crucial aspect of software testing that focuses on evaluating the speed, responsiveness, and overall efficiency of a software application or system under various conditions. The primary goal is to assess how well the system performs under different workloads and to identify potential bottlenecks or performance issues.</a:t>
            </a:r>
            <a:endParaRPr lang="en-GB" dirty="0">
              <a:solidFill>
                <a:srgbClr val="000000"/>
              </a:solidFill>
              <a:ea typeface="+mn-lt"/>
            </a:endParaRPr>
          </a:p>
          <a:p>
            <a:pPr>
              <a:tabLst/>
              <a:defRPr/>
            </a:pPr>
            <a:endParaRPr lang="en-GB" dirty="0">
              <a:solidFill>
                <a:srgbClr val="374151"/>
              </a:solidFill>
              <a:ea typeface="+mn-lt"/>
              <a:cs typeface="+mn-lt"/>
            </a:endParaRPr>
          </a:p>
          <a:p>
            <a:pPr>
              <a:tabLst/>
              <a:defRPr/>
            </a:pPr>
            <a:r>
              <a:rPr lang="en-GB" dirty="0">
                <a:solidFill>
                  <a:srgbClr val="374151"/>
                </a:solidFill>
                <a:ea typeface="+mn-lt"/>
                <a:cs typeface="+mn-lt"/>
              </a:rPr>
              <a:t> This </a:t>
            </a:r>
            <a:r>
              <a:rPr kumimoji="0" lang="en-GB" sz="1200" b="0" i="0" u="none" strike="noStrike" kern="1200" cap="none" spc="0" normalizeH="0" baseline="0" noProof="0" dirty="0">
                <a:ln>
                  <a:noFill/>
                </a:ln>
                <a:solidFill>
                  <a:srgbClr val="374151"/>
                </a:solidFill>
                <a:effectLst/>
                <a:uLnTx/>
                <a:uFillTx/>
                <a:ea typeface="+mn-lt"/>
                <a:cs typeface="+mn-lt"/>
              </a:rPr>
              <a:t>type of testing</a:t>
            </a:r>
            <a:r>
              <a:rPr lang="en-GB" dirty="0">
                <a:solidFill>
                  <a:srgbClr val="374151"/>
                </a:solidFill>
                <a:ea typeface="+mn-lt"/>
                <a:cs typeface="+mn-lt"/>
              </a:rPr>
              <a:t> helps ensure that the application meets performance requirements, delivers a satisfactory user experience, and can handle the expected load without degradation in performance</a:t>
            </a:r>
            <a:r>
              <a:rPr kumimoji="0" lang="en-GB" sz="1200" b="0" i="0" u="none" strike="noStrike" kern="1200" cap="none" spc="0" normalizeH="0" baseline="0" noProof="0" dirty="0">
                <a:ln>
                  <a:noFill/>
                </a:ln>
                <a:solidFill>
                  <a:srgbClr val="374151"/>
                </a:solidFill>
                <a:effectLst/>
                <a:uLnTx/>
                <a:uFillTx/>
                <a:ea typeface="+mn-lt"/>
                <a:cs typeface="+mn-lt"/>
              </a:rPr>
              <a:t>.</a:t>
            </a:r>
            <a:r>
              <a:rPr lang="en-GB" dirty="0">
                <a:solidFill>
                  <a:srgbClr val="374151"/>
                </a:solidFill>
                <a:ea typeface="+mn-lt"/>
                <a:cs typeface="+mn-lt"/>
              </a:rPr>
              <a:t> Performance testing typically involves activities such as load testing, stress testing, and scalability testing to simulate real-world usage scenarios and assess the system's robustness and stability.</a:t>
            </a:r>
          </a:p>
          <a:p>
            <a:pPr>
              <a:tabLst/>
              <a:defRPr/>
            </a:pPr>
            <a:endParaRPr lang="en-GB" dirty="0">
              <a:solidFill>
                <a:srgbClr val="374151"/>
              </a:solidFill>
              <a:ea typeface="+mn-lt"/>
              <a:cs typeface="+mn-lt"/>
            </a:endParaRPr>
          </a:p>
          <a:p>
            <a:pPr>
              <a:tabLst/>
              <a:defRPr/>
            </a:pPr>
            <a:endParaRPr lang="en-GB" dirty="0">
              <a:solidFill>
                <a:srgbClr val="374151"/>
              </a:solidFill>
              <a:ea typeface="+mn-lt"/>
              <a:cs typeface="+mn-lt"/>
            </a:endParaRPr>
          </a:p>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Why is Important?</a:t>
            </a:r>
          </a:p>
          <a:p>
            <a:pPr>
              <a:tabLst/>
              <a:defRPr/>
            </a:pPr>
            <a:r>
              <a:rPr lang="en-GB" b="1" dirty="0">
                <a:solidFill>
                  <a:prstClr val="black"/>
                </a:solidFill>
                <a:ea typeface="+mn-lt"/>
                <a:cs typeface="+mn-lt"/>
              </a:rPr>
              <a:t>Risk Mitigation:</a:t>
            </a:r>
            <a:r>
              <a:rPr lang="en-GB" dirty="0">
                <a:solidFill>
                  <a:srgbClr val="374151"/>
                </a:solidFill>
                <a:ea typeface="+mn-lt"/>
                <a:cs typeface="+mn-lt"/>
              </a:rPr>
              <a:t> Performance testing aids in identifying and mitigating potential risks associated with system performance, providing confidence in the application's ability to handle varying workloads in real-world scenarios.</a:t>
            </a:r>
            <a:endParaRPr lang="en-GB" dirty="0">
              <a:ea typeface="Calibri"/>
            </a:endParaRPr>
          </a:p>
          <a:p>
            <a:endParaRPr lang="en-GB" dirty="0">
              <a:solidFill>
                <a:srgbClr val="374151"/>
              </a:solidFill>
              <a:ea typeface="Calibri"/>
              <a:cs typeface="Calibri"/>
            </a:endParaRPr>
          </a:p>
          <a:p>
            <a:r>
              <a:rPr lang="en-GB" b="1" dirty="0">
                <a:solidFill>
                  <a:srgbClr val="374151"/>
                </a:solidFill>
                <a:ea typeface="+mn-lt"/>
                <a:cs typeface="+mn-lt"/>
              </a:rPr>
              <a:t>User Experience Assurance:</a:t>
            </a:r>
            <a:r>
              <a:rPr lang="en-GB" dirty="0">
                <a:solidFill>
                  <a:srgbClr val="374151"/>
                </a:solidFill>
                <a:ea typeface="+mn-lt"/>
                <a:cs typeface="+mn-lt"/>
              </a:rPr>
              <a:t> Performance testing helps ensure that the software application delivers a seamless and responsive user experience, meeting user expectations for speed and reliability.</a:t>
            </a:r>
            <a:endParaRPr lang="en-GB" dirty="0"/>
          </a:p>
          <a:p>
            <a:endParaRPr lang="en-GB" dirty="0">
              <a:solidFill>
                <a:srgbClr val="374151"/>
              </a:solidFill>
              <a:ea typeface="Calibri"/>
              <a:cs typeface="Calibri"/>
            </a:endParaRPr>
          </a:p>
          <a:p>
            <a:r>
              <a:rPr lang="en-GB" b="1" dirty="0">
                <a:solidFill>
                  <a:srgbClr val="374151"/>
                </a:solidFill>
                <a:ea typeface="+mn-lt"/>
                <a:cs typeface="+mn-lt"/>
              </a:rPr>
              <a:t>Identifying Bottlenecks:</a:t>
            </a:r>
            <a:r>
              <a:rPr lang="en-GB" dirty="0">
                <a:solidFill>
                  <a:srgbClr val="374151"/>
                </a:solidFill>
                <a:ea typeface="+mn-lt"/>
                <a:cs typeface="+mn-lt"/>
              </a:rPr>
              <a:t> By simulating various levels of user loads, performance testing helps identify potential bottlenecks and weaknesses in the system, enabling proactive optimization before deployment.</a:t>
            </a:r>
            <a:endParaRPr lang="en-GB" dirty="0"/>
          </a:p>
          <a:p>
            <a:endParaRPr lang="en-GB" dirty="0">
              <a:solidFill>
                <a:srgbClr val="374151"/>
              </a:solidFill>
              <a:ea typeface="Calibri"/>
              <a:cs typeface="Calibri"/>
            </a:endParaRPr>
          </a:p>
          <a:p>
            <a:r>
              <a:rPr lang="en-GB" b="1" dirty="0">
                <a:solidFill>
                  <a:srgbClr val="374151"/>
                </a:solidFill>
                <a:ea typeface="+mn-lt"/>
                <a:cs typeface="+mn-lt"/>
              </a:rPr>
              <a:t>Scalability Assessment:</a:t>
            </a:r>
            <a:r>
              <a:rPr lang="en-GB" dirty="0">
                <a:solidFill>
                  <a:srgbClr val="374151"/>
                </a:solidFill>
                <a:ea typeface="+mn-lt"/>
                <a:cs typeface="+mn-lt"/>
              </a:rPr>
              <a:t> It assesses the system's scalability by testing its ability to handle increasing loads, helping organizations plan for future growth and ensuring the system's capacity aligns with business needs.</a:t>
            </a:r>
            <a:endParaRPr lang="en-GB" dirty="0">
              <a:ea typeface="+mn-lt"/>
              <a:cs typeface="+mn-lt"/>
            </a:endParaRPr>
          </a:p>
          <a:p>
            <a:endParaRPr lang="en-GB" dirty="0">
              <a:solidFill>
                <a:srgbClr val="374151"/>
              </a:solidFill>
              <a:ea typeface="Calibri"/>
              <a:cs typeface="Calibri"/>
            </a:endParaRPr>
          </a:p>
          <a:p>
            <a:endParaRPr lang="en-GB" dirty="0">
              <a:solidFill>
                <a:srgbClr val="374151"/>
              </a:solidFill>
              <a:ea typeface="Calibri"/>
              <a:cs typeface="Calibri"/>
            </a:endParaRPr>
          </a:p>
          <a:p>
            <a:endParaRPr lang="en-US" dirty="0">
              <a:ea typeface="Calibri"/>
            </a:endParaRPr>
          </a:p>
          <a:p>
            <a:pPr>
              <a:tabLst/>
              <a:defRPr/>
            </a:pPr>
            <a:endParaRPr lang="en-GB" dirty="0">
              <a:solidFill>
                <a:prstClr val="black"/>
              </a:solidFill>
            </a:endParaRPr>
          </a:p>
        </p:txBody>
      </p:sp>
    </p:spTree>
    <p:extLst>
      <p:ext uri="{BB962C8B-B14F-4D97-AF65-F5344CB8AC3E}">
        <p14:creationId xmlns:p14="http://schemas.microsoft.com/office/powerpoint/2010/main" val="2692719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What is Performance Testing?</a:t>
            </a:r>
            <a:br>
              <a:rPr lang="en-US" dirty="0"/>
            </a:br>
            <a:r>
              <a:rPr kumimoji="0" lang="en-GB" sz="1200" b="0" i="0" u="none" strike="noStrike" kern="1200" cap="none" spc="0" normalizeH="0" baseline="0" noProof="0" dirty="0">
                <a:ln>
                  <a:noFill/>
                </a:ln>
                <a:solidFill>
                  <a:srgbClr val="374151"/>
                </a:solidFill>
                <a:effectLst/>
                <a:uLnTx/>
                <a:uFillTx/>
                <a:ea typeface="+mn-lt"/>
                <a:cs typeface="+mn-lt"/>
              </a:rPr>
              <a:t>Performance testing is a </a:t>
            </a:r>
            <a:r>
              <a:rPr lang="en-GB" dirty="0">
                <a:solidFill>
                  <a:srgbClr val="374151"/>
                </a:solidFill>
                <a:ea typeface="+mn-lt"/>
                <a:cs typeface="+mn-lt"/>
              </a:rPr>
              <a:t>crucial aspect of software testing that focuses on evaluating the speed, responsiveness, and overall efficiency of a software application or system under various conditions. The primary goal is to assess how well the system performs under different workloads and to identify potential bottlenecks or performance issues.</a:t>
            </a:r>
            <a:endParaRPr lang="en-GB" dirty="0">
              <a:solidFill>
                <a:srgbClr val="000000"/>
              </a:solidFill>
              <a:ea typeface="+mn-lt"/>
            </a:endParaRPr>
          </a:p>
          <a:p>
            <a:pPr>
              <a:tabLst/>
              <a:defRPr/>
            </a:pPr>
            <a:endParaRPr lang="en-GB" dirty="0">
              <a:solidFill>
                <a:srgbClr val="374151"/>
              </a:solidFill>
              <a:ea typeface="+mn-lt"/>
              <a:cs typeface="+mn-lt"/>
            </a:endParaRPr>
          </a:p>
          <a:p>
            <a:pPr>
              <a:tabLst/>
              <a:defRPr/>
            </a:pPr>
            <a:r>
              <a:rPr lang="en-GB" dirty="0">
                <a:solidFill>
                  <a:srgbClr val="374151"/>
                </a:solidFill>
                <a:ea typeface="+mn-lt"/>
                <a:cs typeface="+mn-lt"/>
              </a:rPr>
              <a:t> This </a:t>
            </a:r>
            <a:r>
              <a:rPr kumimoji="0" lang="en-GB" sz="1200" b="0" i="0" u="none" strike="noStrike" kern="1200" cap="none" spc="0" normalizeH="0" baseline="0" noProof="0" dirty="0">
                <a:ln>
                  <a:noFill/>
                </a:ln>
                <a:solidFill>
                  <a:srgbClr val="374151"/>
                </a:solidFill>
                <a:effectLst/>
                <a:uLnTx/>
                <a:uFillTx/>
                <a:ea typeface="+mn-lt"/>
                <a:cs typeface="+mn-lt"/>
              </a:rPr>
              <a:t>type of testing</a:t>
            </a:r>
            <a:r>
              <a:rPr lang="en-GB" dirty="0">
                <a:solidFill>
                  <a:srgbClr val="374151"/>
                </a:solidFill>
                <a:ea typeface="+mn-lt"/>
                <a:cs typeface="+mn-lt"/>
              </a:rPr>
              <a:t> helps ensure that the application meets performance requirements, delivers a satisfactory user experience, and can handle the expected load without degradation in performance</a:t>
            </a:r>
            <a:r>
              <a:rPr kumimoji="0" lang="en-GB" sz="1200" b="0" i="0" u="none" strike="noStrike" kern="1200" cap="none" spc="0" normalizeH="0" baseline="0" noProof="0" dirty="0">
                <a:ln>
                  <a:noFill/>
                </a:ln>
                <a:solidFill>
                  <a:srgbClr val="374151"/>
                </a:solidFill>
                <a:effectLst/>
                <a:uLnTx/>
                <a:uFillTx/>
                <a:ea typeface="+mn-lt"/>
                <a:cs typeface="+mn-lt"/>
              </a:rPr>
              <a:t>.</a:t>
            </a:r>
            <a:r>
              <a:rPr lang="en-GB" dirty="0">
                <a:solidFill>
                  <a:srgbClr val="374151"/>
                </a:solidFill>
                <a:ea typeface="+mn-lt"/>
                <a:cs typeface="+mn-lt"/>
              </a:rPr>
              <a:t> Performance testing typically involves activities such as load testing, stress testing, and scalability testing to simulate real-world usage scenarios and assess the system's robustness and stability.</a:t>
            </a:r>
          </a:p>
          <a:p>
            <a:pPr>
              <a:tabLst/>
              <a:defRPr/>
            </a:pPr>
            <a:endParaRPr lang="en-GB" dirty="0">
              <a:solidFill>
                <a:srgbClr val="374151"/>
              </a:solidFill>
              <a:ea typeface="+mn-lt"/>
              <a:cs typeface="+mn-lt"/>
            </a:endParaRPr>
          </a:p>
          <a:p>
            <a:pPr>
              <a:tabLst/>
              <a:defRPr/>
            </a:pPr>
            <a:endParaRPr lang="en-GB" dirty="0">
              <a:solidFill>
                <a:srgbClr val="374151"/>
              </a:solidFill>
              <a:ea typeface="+mn-lt"/>
              <a:cs typeface="+mn-lt"/>
            </a:endParaRPr>
          </a:p>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Why is Important?</a:t>
            </a:r>
          </a:p>
          <a:p>
            <a:pPr>
              <a:tabLst/>
              <a:defRPr/>
            </a:pPr>
            <a:r>
              <a:rPr lang="en-GB" b="1" dirty="0">
                <a:solidFill>
                  <a:prstClr val="black"/>
                </a:solidFill>
                <a:ea typeface="+mn-lt"/>
                <a:cs typeface="+mn-lt"/>
              </a:rPr>
              <a:t>Risk Mitigation:</a:t>
            </a:r>
            <a:r>
              <a:rPr lang="en-GB" dirty="0">
                <a:solidFill>
                  <a:srgbClr val="374151"/>
                </a:solidFill>
                <a:ea typeface="+mn-lt"/>
                <a:cs typeface="+mn-lt"/>
              </a:rPr>
              <a:t> Performance testing aids in identifying and mitigating potential risks associated with system performance, providing confidence in the application's ability to handle varying workloads in real-world scenarios.</a:t>
            </a:r>
            <a:endParaRPr lang="en-GB" dirty="0">
              <a:ea typeface="Calibri"/>
            </a:endParaRPr>
          </a:p>
          <a:p>
            <a:endParaRPr lang="en-GB" dirty="0">
              <a:solidFill>
                <a:srgbClr val="374151"/>
              </a:solidFill>
              <a:ea typeface="Calibri"/>
              <a:cs typeface="Calibri"/>
            </a:endParaRPr>
          </a:p>
          <a:p>
            <a:r>
              <a:rPr lang="en-GB" b="1" dirty="0">
                <a:solidFill>
                  <a:srgbClr val="374151"/>
                </a:solidFill>
                <a:ea typeface="+mn-lt"/>
                <a:cs typeface="+mn-lt"/>
              </a:rPr>
              <a:t>User Experience Assurance:</a:t>
            </a:r>
            <a:r>
              <a:rPr lang="en-GB" dirty="0">
                <a:solidFill>
                  <a:srgbClr val="374151"/>
                </a:solidFill>
                <a:ea typeface="+mn-lt"/>
                <a:cs typeface="+mn-lt"/>
              </a:rPr>
              <a:t> Performance testing helps ensure that the software application delivers a seamless and responsive user experience, meeting user expectations for speed and reliability.</a:t>
            </a:r>
            <a:endParaRPr lang="en-GB" dirty="0"/>
          </a:p>
          <a:p>
            <a:endParaRPr lang="en-GB" dirty="0">
              <a:solidFill>
                <a:srgbClr val="374151"/>
              </a:solidFill>
              <a:ea typeface="Calibri"/>
              <a:cs typeface="Calibri"/>
            </a:endParaRPr>
          </a:p>
          <a:p>
            <a:r>
              <a:rPr lang="en-GB" b="1" dirty="0">
                <a:solidFill>
                  <a:srgbClr val="374151"/>
                </a:solidFill>
                <a:ea typeface="+mn-lt"/>
                <a:cs typeface="+mn-lt"/>
              </a:rPr>
              <a:t>Identifying Bottlenecks:</a:t>
            </a:r>
            <a:r>
              <a:rPr lang="en-GB" dirty="0">
                <a:solidFill>
                  <a:srgbClr val="374151"/>
                </a:solidFill>
                <a:ea typeface="+mn-lt"/>
                <a:cs typeface="+mn-lt"/>
              </a:rPr>
              <a:t> By simulating various levels of user loads, performance testing helps identify potential bottlenecks and weaknesses in the system, enabling proactive optimization before deployment.</a:t>
            </a:r>
            <a:endParaRPr lang="en-GB" dirty="0"/>
          </a:p>
          <a:p>
            <a:endParaRPr lang="en-GB" dirty="0">
              <a:solidFill>
                <a:srgbClr val="374151"/>
              </a:solidFill>
              <a:ea typeface="Calibri"/>
              <a:cs typeface="Calibri"/>
            </a:endParaRPr>
          </a:p>
          <a:p>
            <a:r>
              <a:rPr lang="en-GB" b="1" dirty="0">
                <a:solidFill>
                  <a:srgbClr val="374151"/>
                </a:solidFill>
                <a:ea typeface="+mn-lt"/>
                <a:cs typeface="+mn-lt"/>
              </a:rPr>
              <a:t>Scalability Assessment:</a:t>
            </a:r>
            <a:r>
              <a:rPr lang="en-GB" dirty="0">
                <a:solidFill>
                  <a:srgbClr val="374151"/>
                </a:solidFill>
                <a:ea typeface="+mn-lt"/>
                <a:cs typeface="+mn-lt"/>
              </a:rPr>
              <a:t> It assesses the system's scalability by testing its ability to handle increasing loads, helping organizations plan for future growth and ensuring the system's capacity aligns with business needs.</a:t>
            </a:r>
            <a:endParaRPr lang="en-GB" dirty="0">
              <a:ea typeface="+mn-lt"/>
              <a:cs typeface="+mn-lt"/>
            </a:endParaRPr>
          </a:p>
          <a:p>
            <a:endParaRPr lang="en-GB" dirty="0">
              <a:solidFill>
                <a:srgbClr val="374151"/>
              </a:solidFill>
              <a:ea typeface="Calibri"/>
              <a:cs typeface="Calibri"/>
            </a:endParaRPr>
          </a:p>
          <a:p>
            <a:endParaRPr lang="en-GB" dirty="0">
              <a:solidFill>
                <a:srgbClr val="374151"/>
              </a:solidFill>
              <a:ea typeface="Calibri"/>
              <a:cs typeface="Calibri"/>
            </a:endParaRPr>
          </a:p>
          <a:p>
            <a:endParaRPr lang="en-US" dirty="0">
              <a:ea typeface="Calibri"/>
            </a:endParaRPr>
          </a:p>
          <a:p>
            <a:pPr>
              <a:tabLst/>
              <a:defRPr/>
            </a:pPr>
            <a:endParaRPr lang="en-GB" dirty="0">
              <a:solidFill>
                <a:prstClr val="black"/>
              </a:solidFill>
            </a:endParaRPr>
          </a:p>
        </p:txBody>
      </p:sp>
    </p:spTree>
    <p:extLst>
      <p:ext uri="{BB962C8B-B14F-4D97-AF65-F5344CB8AC3E}">
        <p14:creationId xmlns:p14="http://schemas.microsoft.com/office/powerpoint/2010/main" val="2410860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What is Performance Testing?</a:t>
            </a:r>
            <a:br>
              <a:rPr lang="en-US" dirty="0"/>
            </a:br>
            <a:r>
              <a:rPr kumimoji="0" lang="en-GB" sz="1200" b="0" i="0" u="none" strike="noStrike" kern="1200" cap="none" spc="0" normalizeH="0" baseline="0" noProof="0" dirty="0">
                <a:ln>
                  <a:noFill/>
                </a:ln>
                <a:solidFill>
                  <a:srgbClr val="374151"/>
                </a:solidFill>
                <a:effectLst/>
                <a:uLnTx/>
                <a:uFillTx/>
                <a:ea typeface="+mn-lt"/>
                <a:cs typeface="+mn-lt"/>
              </a:rPr>
              <a:t>Performance testing is a </a:t>
            </a:r>
            <a:r>
              <a:rPr lang="en-GB" dirty="0">
                <a:solidFill>
                  <a:srgbClr val="374151"/>
                </a:solidFill>
                <a:ea typeface="+mn-lt"/>
                <a:cs typeface="+mn-lt"/>
              </a:rPr>
              <a:t>crucial aspect of software testing that focuses on evaluating the speed, responsiveness, and overall efficiency of a software application or system under various conditions. The primary goal is to assess how well the system performs under different workloads and to identify potential bottlenecks or performance issues.</a:t>
            </a:r>
            <a:endParaRPr lang="en-GB" dirty="0">
              <a:solidFill>
                <a:srgbClr val="000000"/>
              </a:solidFill>
              <a:ea typeface="+mn-lt"/>
            </a:endParaRPr>
          </a:p>
          <a:p>
            <a:pPr>
              <a:tabLst/>
              <a:defRPr/>
            </a:pPr>
            <a:endParaRPr lang="en-GB" dirty="0">
              <a:solidFill>
                <a:srgbClr val="374151"/>
              </a:solidFill>
              <a:ea typeface="+mn-lt"/>
              <a:cs typeface="+mn-lt"/>
            </a:endParaRPr>
          </a:p>
          <a:p>
            <a:pPr>
              <a:tabLst/>
              <a:defRPr/>
            </a:pPr>
            <a:r>
              <a:rPr lang="en-GB" dirty="0">
                <a:solidFill>
                  <a:srgbClr val="374151"/>
                </a:solidFill>
                <a:ea typeface="+mn-lt"/>
                <a:cs typeface="+mn-lt"/>
              </a:rPr>
              <a:t> This </a:t>
            </a:r>
            <a:r>
              <a:rPr kumimoji="0" lang="en-GB" sz="1200" b="0" i="0" u="none" strike="noStrike" kern="1200" cap="none" spc="0" normalizeH="0" baseline="0" noProof="0" dirty="0">
                <a:ln>
                  <a:noFill/>
                </a:ln>
                <a:solidFill>
                  <a:srgbClr val="374151"/>
                </a:solidFill>
                <a:effectLst/>
                <a:uLnTx/>
                <a:uFillTx/>
                <a:ea typeface="+mn-lt"/>
                <a:cs typeface="+mn-lt"/>
              </a:rPr>
              <a:t>type of testing</a:t>
            </a:r>
            <a:r>
              <a:rPr lang="en-GB" dirty="0">
                <a:solidFill>
                  <a:srgbClr val="374151"/>
                </a:solidFill>
                <a:ea typeface="+mn-lt"/>
                <a:cs typeface="+mn-lt"/>
              </a:rPr>
              <a:t> helps ensure that the application meets performance requirements, delivers a satisfactory user experience, and can handle the expected load without degradation in performance</a:t>
            </a:r>
            <a:r>
              <a:rPr kumimoji="0" lang="en-GB" sz="1200" b="0" i="0" u="none" strike="noStrike" kern="1200" cap="none" spc="0" normalizeH="0" baseline="0" noProof="0" dirty="0">
                <a:ln>
                  <a:noFill/>
                </a:ln>
                <a:solidFill>
                  <a:srgbClr val="374151"/>
                </a:solidFill>
                <a:effectLst/>
                <a:uLnTx/>
                <a:uFillTx/>
                <a:ea typeface="+mn-lt"/>
                <a:cs typeface="+mn-lt"/>
              </a:rPr>
              <a:t>.</a:t>
            </a:r>
            <a:r>
              <a:rPr lang="en-GB" dirty="0">
                <a:solidFill>
                  <a:srgbClr val="374151"/>
                </a:solidFill>
                <a:ea typeface="+mn-lt"/>
                <a:cs typeface="+mn-lt"/>
              </a:rPr>
              <a:t> Performance testing typically involves activities such as load testing, stress testing, and scalability testing to simulate real-world usage scenarios and assess the system's robustness and stability.</a:t>
            </a:r>
          </a:p>
          <a:p>
            <a:pPr>
              <a:tabLst/>
              <a:defRPr/>
            </a:pPr>
            <a:endParaRPr lang="en-GB" dirty="0">
              <a:solidFill>
                <a:srgbClr val="374151"/>
              </a:solidFill>
              <a:ea typeface="+mn-lt"/>
              <a:cs typeface="+mn-lt"/>
            </a:endParaRPr>
          </a:p>
          <a:p>
            <a:pPr>
              <a:tabLst/>
              <a:defRPr/>
            </a:pPr>
            <a:endParaRPr lang="en-GB" dirty="0">
              <a:solidFill>
                <a:srgbClr val="374151"/>
              </a:solidFill>
              <a:ea typeface="+mn-lt"/>
              <a:cs typeface="+mn-lt"/>
            </a:endParaRPr>
          </a:p>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Why is Important?</a:t>
            </a:r>
          </a:p>
          <a:p>
            <a:pPr>
              <a:tabLst/>
              <a:defRPr/>
            </a:pPr>
            <a:r>
              <a:rPr lang="en-GB" b="1" dirty="0">
                <a:solidFill>
                  <a:prstClr val="black"/>
                </a:solidFill>
                <a:ea typeface="+mn-lt"/>
                <a:cs typeface="+mn-lt"/>
              </a:rPr>
              <a:t>Risk Mitigation:</a:t>
            </a:r>
            <a:r>
              <a:rPr lang="en-GB" dirty="0">
                <a:solidFill>
                  <a:srgbClr val="374151"/>
                </a:solidFill>
                <a:ea typeface="+mn-lt"/>
                <a:cs typeface="+mn-lt"/>
              </a:rPr>
              <a:t> Performance testing aids in identifying and mitigating potential risks associated with system performance, providing confidence in the application's ability to handle varying workloads in real-world scenarios.</a:t>
            </a:r>
            <a:endParaRPr lang="en-GB" dirty="0">
              <a:ea typeface="Calibri"/>
            </a:endParaRPr>
          </a:p>
          <a:p>
            <a:endParaRPr lang="en-GB" dirty="0">
              <a:solidFill>
                <a:srgbClr val="374151"/>
              </a:solidFill>
              <a:ea typeface="Calibri"/>
              <a:cs typeface="Calibri"/>
            </a:endParaRPr>
          </a:p>
          <a:p>
            <a:r>
              <a:rPr lang="en-GB" b="1" dirty="0">
                <a:solidFill>
                  <a:srgbClr val="374151"/>
                </a:solidFill>
                <a:ea typeface="+mn-lt"/>
                <a:cs typeface="+mn-lt"/>
              </a:rPr>
              <a:t>User Experience Assurance:</a:t>
            </a:r>
            <a:r>
              <a:rPr lang="en-GB" dirty="0">
                <a:solidFill>
                  <a:srgbClr val="374151"/>
                </a:solidFill>
                <a:ea typeface="+mn-lt"/>
                <a:cs typeface="+mn-lt"/>
              </a:rPr>
              <a:t> Performance testing helps ensure that the software application delivers a seamless and responsive user experience, meeting user expectations for speed and reliability.</a:t>
            </a:r>
            <a:endParaRPr lang="en-GB" dirty="0"/>
          </a:p>
          <a:p>
            <a:endParaRPr lang="en-GB" dirty="0">
              <a:solidFill>
                <a:srgbClr val="374151"/>
              </a:solidFill>
              <a:ea typeface="Calibri"/>
              <a:cs typeface="Calibri"/>
            </a:endParaRPr>
          </a:p>
          <a:p>
            <a:r>
              <a:rPr lang="en-GB" b="1" dirty="0">
                <a:solidFill>
                  <a:srgbClr val="374151"/>
                </a:solidFill>
                <a:ea typeface="+mn-lt"/>
                <a:cs typeface="+mn-lt"/>
              </a:rPr>
              <a:t>Identifying Bottlenecks:</a:t>
            </a:r>
            <a:r>
              <a:rPr lang="en-GB" dirty="0">
                <a:solidFill>
                  <a:srgbClr val="374151"/>
                </a:solidFill>
                <a:ea typeface="+mn-lt"/>
                <a:cs typeface="+mn-lt"/>
              </a:rPr>
              <a:t> By simulating various levels of user loads, performance testing helps identify potential bottlenecks and weaknesses in the system, enabling proactive optimization before deployment.</a:t>
            </a:r>
            <a:endParaRPr lang="en-GB" dirty="0"/>
          </a:p>
          <a:p>
            <a:endParaRPr lang="en-GB" dirty="0">
              <a:solidFill>
                <a:srgbClr val="374151"/>
              </a:solidFill>
              <a:ea typeface="Calibri"/>
              <a:cs typeface="Calibri"/>
            </a:endParaRPr>
          </a:p>
          <a:p>
            <a:r>
              <a:rPr lang="en-GB" b="1" dirty="0">
                <a:solidFill>
                  <a:srgbClr val="374151"/>
                </a:solidFill>
                <a:ea typeface="+mn-lt"/>
                <a:cs typeface="+mn-lt"/>
              </a:rPr>
              <a:t>Scalability Assessment:</a:t>
            </a:r>
            <a:r>
              <a:rPr lang="en-GB" dirty="0">
                <a:solidFill>
                  <a:srgbClr val="374151"/>
                </a:solidFill>
                <a:ea typeface="+mn-lt"/>
                <a:cs typeface="+mn-lt"/>
              </a:rPr>
              <a:t> It assesses the system's scalability by testing its ability to handle increasing loads, helping organizations plan for future growth and ensuring the system's capacity aligns with business needs.</a:t>
            </a:r>
            <a:endParaRPr lang="en-GB" dirty="0">
              <a:ea typeface="+mn-lt"/>
              <a:cs typeface="+mn-lt"/>
            </a:endParaRPr>
          </a:p>
          <a:p>
            <a:endParaRPr lang="en-GB" dirty="0">
              <a:solidFill>
                <a:srgbClr val="374151"/>
              </a:solidFill>
              <a:ea typeface="Calibri"/>
              <a:cs typeface="Calibri"/>
            </a:endParaRPr>
          </a:p>
          <a:p>
            <a:endParaRPr lang="en-GB" dirty="0">
              <a:solidFill>
                <a:srgbClr val="374151"/>
              </a:solidFill>
              <a:ea typeface="Calibri"/>
              <a:cs typeface="Calibri"/>
            </a:endParaRPr>
          </a:p>
          <a:p>
            <a:endParaRPr lang="en-US" dirty="0">
              <a:ea typeface="Calibri"/>
            </a:endParaRPr>
          </a:p>
          <a:p>
            <a:pPr>
              <a:tabLst/>
              <a:defRPr/>
            </a:pPr>
            <a:endParaRPr lang="en-GB" dirty="0">
              <a:solidFill>
                <a:prstClr val="black"/>
              </a:solidFill>
            </a:endParaRPr>
          </a:p>
        </p:txBody>
      </p:sp>
    </p:spTree>
    <p:extLst>
      <p:ext uri="{BB962C8B-B14F-4D97-AF65-F5344CB8AC3E}">
        <p14:creationId xmlns:p14="http://schemas.microsoft.com/office/powerpoint/2010/main" val="3095426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What is Performance Testing?</a:t>
            </a:r>
            <a:br>
              <a:rPr lang="en-US" dirty="0"/>
            </a:br>
            <a:r>
              <a:rPr kumimoji="0" lang="en-GB" sz="1200" b="0" i="0" u="none" strike="noStrike" kern="1200" cap="none" spc="0" normalizeH="0" baseline="0" noProof="0" dirty="0">
                <a:ln>
                  <a:noFill/>
                </a:ln>
                <a:solidFill>
                  <a:srgbClr val="374151"/>
                </a:solidFill>
                <a:effectLst/>
                <a:uLnTx/>
                <a:uFillTx/>
                <a:ea typeface="+mn-lt"/>
                <a:cs typeface="+mn-lt"/>
              </a:rPr>
              <a:t>Performance testing is a </a:t>
            </a:r>
            <a:r>
              <a:rPr lang="en-GB" dirty="0">
                <a:solidFill>
                  <a:srgbClr val="374151"/>
                </a:solidFill>
                <a:ea typeface="+mn-lt"/>
                <a:cs typeface="+mn-lt"/>
              </a:rPr>
              <a:t>crucial aspect of software testing that focuses on evaluating the speed, responsiveness, and overall efficiency of a software application or system under various conditions. The primary goal is to assess how well the system performs under different workloads and to identify potential bottlenecks or performance issues.</a:t>
            </a:r>
            <a:endParaRPr lang="en-GB" dirty="0">
              <a:solidFill>
                <a:srgbClr val="000000"/>
              </a:solidFill>
              <a:ea typeface="+mn-lt"/>
            </a:endParaRPr>
          </a:p>
          <a:p>
            <a:pPr>
              <a:tabLst/>
              <a:defRPr/>
            </a:pPr>
            <a:endParaRPr lang="en-GB" dirty="0">
              <a:solidFill>
                <a:srgbClr val="374151"/>
              </a:solidFill>
              <a:ea typeface="+mn-lt"/>
              <a:cs typeface="+mn-lt"/>
            </a:endParaRPr>
          </a:p>
          <a:p>
            <a:pPr>
              <a:tabLst/>
              <a:defRPr/>
            </a:pPr>
            <a:r>
              <a:rPr lang="en-GB" dirty="0">
                <a:solidFill>
                  <a:srgbClr val="374151"/>
                </a:solidFill>
                <a:ea typeface="+mn-lt"/>
                <a:cs typeface="+mn-lt"/>
              </a:rPr>
              <a:t> This </a:t>
            </a:r>
            <a:r>
              <a:rPr kumimoji="0" lang="en-GB" sz="1200" b="0" i="0" u="none" strike="noStrike" kern="1200" cap="none" spc="0" normalizeH="0" baseline="0" noProof="0" dirty="0">
                <a:ln>
                  <a:noFill/>
                </a:ln>
                <a:solidFill>
                  <a:srgbClr val="374151"/>
                </a:solidFill>
                <a:effectLst/>
                <a:uLnTx/>
                <a:uFillTx/>
                <a:ea typeface="+mn-lt"/>
                <a:cs typeface="+mn-lt"/>
              </a:rPr>
              <a:t>type of testing</a:t>
            </a:r>
            <a:r>
              <a:rPr lang="en-GB" dirty="0">
                <a:solidFill>
                  <a:srgbClr val="374151"/>
                </a:solidFill>
                <a:ea typeface="+mn-lt"/>
                <a:cs typeface="+mn-lt"/>
              </a:rPr>
              <a:t> helps ensure that the application meets performance requirements, delivers a satisfactory user experience, and can handle the expected load without degradation in performance</a:t>
            </a:r>
            <a:r>
              <a:rPr kumimoji="0" lang="en-GB" sz="1200" b="0" i="0" u="none" strike="noStrike" kern="1200" cap="none" spc="0" normalizeH="0" baseline="0" noProof="0" dirty="0">
                <a:ln>
                  <a:noFill/>
                </a:ln>
                <a:solidFill>
                  <a:srgbClr val="374151"/>
                </a:solidFill>
                <a:effectLst/>
                <a:uLnTx/>
                <a:uFillTx/>
                <a:ea typeface="+mn-lt"/>
                <a:cs typeface="+mn-lt"/>
              </a:rPr>
              <a:t>.</a:t>
            </a:r>
            <a:r>
              <a:rPr lang="en-GB" dirty="0">
                <a:solidFill>
                  <a:srgbClr val="374151"/>
                </a:solidFill>
                <a:ea typeface="+mn-lt"/>
                <a:cs typeface="+mn-lt"/>
              </a:rPr>
              <a:t> Performance testing typically involves activities such as load testing, stress testing, and scalability testing to simulate real-world usage scenarios and assess the system's robustness and stability.</a:t>
            </a:r>
          </a:p>
          <a:p>
            <a:pPr>
              <a:tabLst/>
              <a:defRPr/>
            </a:pPr>
            <a:endParaRPr lang="en-GB" dirty="0">
              <a:solidFill>
                <a:srgbClr val="374151"/>
              </a:solidFill>
              <a:ea typeface="+mn-lt"/>
              <a:cs typeface="+mn-lt"/>
            </a:endParaRPr>
          </a:p>
          <a:p>
            <a:pPr>
              <a:tabLst/>
              <a:defRPr/>
            </a:pPr>
            <a:endParaRPr lang="en-GB" dirty="0">
              <a:solidFill>
                <a:srgbClr val="374151"/>
              </a:solidFill>
              <a:ea typeface="+mn-lt"/>
              <a:cs typeface="+mn-lt"/>
            </a:endParaRPr>
          </a:p>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Why is Important?</a:t>
            </a:r>
          </a:p>
          <a:p>
            <a:pPr>
              <a:tabLst/>
              <a:defRPr/>
            </a:pPr>
            <a:r>
              <a:rPr lang="en-GB" b="1" dirty="0">
                <a:solidFill>
                  <a:prstClr val="black"/>
                </a:solidFill>
                <a:ea typeface="+mn-lt"/>
                <a:cs typeface="+mn-lt"/>
              </a:rPr>
              <a:t>Risk Mitigation:</a:t>
            </a:r>
            <a:r>
              <a:rPr lang="en-GB" dirty="0">
                <a:solidFill>
                  <a:srgbClr val="374151"/>
                </a:solidFill>
                <a:ea typeface="+mn-lt"/>
                <a:cs typeface="+mn-lt"/>
              </a:rPr>
              <a:t> Performance testing aids in identifying and mitigating potential risks associated with system performance, providing confidence in the application's ability to handle varying workloads in real-world scenarios.</a:t>
            </a:r>
            <a:endParaRPr lang="en-GB" dirty="0">
              <a:ea typeface="Calibri"/>
            </a:endParaRPr>
          </a:p>
          <a:p>
            <a:endParaRPr lang="en-GB" dirty="0">
              <a:solidFill>
                <a:srgbClr val="374151"/>
              </a:solidFill>
              <a:ea typeface="Calibri"/>
              <a:cs typeface="Calibri"/>
            </a:endParaRPr>
          </a:p>
          <a:p>
            <a:r>
              <a:rPr lang="en-GB" b="1" dirty="0">
                <a:solidFill>
                  <a:srgbClr val="374151"/>
                </a:solidFill>
                <a:ea typeface="+mn-lt"/>
                <a:cs typeface="+mn-lt"/>
              </a:rPr>
              <a:t>User Experience Assurance:</a:t>
            </a:r>
            <a:r>
              <a:rPr lang="en-GB" dirty="0">
                <a:solidFill>
                  <a:srgbClr val="374151"/>
                </a:solidFill>
                <a:ea typeface="+mn-lt"/>
                <a:cs typeface="+mn-lt"/>
              </a:rPr>
              <a:t> Performance testing helps ensure that the software application delivers a seamless and responsive user experience, meeting user expectations for speed and reliability.</a:t>
            </a:r>
            <a:endParaRPr lang="en-GB" dirty="0"/>
          </a:p>
          <a:p>
            <a:endParaRPr lang="en-GB" dirty="0">
              <a:solidFill>
                <a:srgbClr val="374151"/>
              </a:solidFill>
              <a:ea typeface="Calibri"/>
              <a:cs typeface="Calibri"/>
            </a:endParaRPr>
          </a:p>
          <a:p>
            <a:r>
              <a:rPr lang="en-GB" b="1" dirty="0">
                <a:solidFill>
                  <a:srgbClr val="374151"/>
                </a:solidFill>
                <a:ea typeface="+mn-lt"/>
                <a:cs typeface="+mn-lt"/>
              </a:rPr>
              <a:t>Identifying Bottlenecks:</a:t>
            </a:r>
            <a:r>
              <a:rPr lang="en-GB" dirty="0">
                <a:solidFill>
                  <a:srgbClr val="374151"/>
                </a:solidFill>
                <a:ea typeface="+mn-lt"/>
                <a:cs typeface="+mn-lt"/>
              </a:rPr>
              <a:t> By simulating various levels of user loads, performance testing helps identify potential bottlenecks and weaknesses in the system, enabling proactive optimization before deployment.</a:t>
            </a:r>
            <a:endParaRPr lang="en-GB" dirty="0"/>
          </a:p>
          <a:p>
            <a:endParaRPr lang="en-GB" dirty="0">
              <a:solidFill>
                <a:srgbClr val="374151"/>
              </a:solidFill>
              <a:ea typeface="Calibri"/>
              <a:cs typeface="Calibri"/>
            </a:endParaRPr>
          </a:p>
          <a:p>
            <a:r>
              <a:rPr lang="en-GB" b="1" dirty="0">
                <a:solidFill>
                  <a:srgbClr val="374151"/>
                </a:solidFill>
                <a:ea typeface="+mn-lt"/>
                <a:cs typeface="+mn-lt"/>
              </a:rPr>
              <a:t>Scalability Assessment:</a:t>
            </a:r>
            <a:r>
              <a:rPr lang="en-GB" dirty="0">
                <a:solidFill>
                  <a:srgbClr val="374151"/>
                </a:solidFill>
                <a:ea typeface="+mn-lt"/>
                <a:cs typeface="+mn-lt"/>
              </a:rPr>
              <a:t> It assesses the system's scalability by testing its ability to handle increasing loads, helping organizations plan for future growth and ensuring the system's capacity aligns with business needs.</a:t>
            </a:r>
            <a:endParaRPr lang="en-GB" dirty="0">
              <a:ea typeface="+mn-lt"/>
              <a:cs typeface="+mn-lt"/>
            </a:endParaRPr>
          </a:p>
          <a:p>
            <a:endParaRPr lang="en-GB" dirty="0">
              <a:solidFill>
                <a:srgbClr val="374151"/>
              </a:solidFill>
              <a:ea typeface="Calibri"/>
              <a:cs typeface="Calibri"/>
            </a:endParaRPr>
          </a:p>
          <a:p>
            <a:endParaRPr lang="en-GB" dirty="0">
              <a:solidFill>
                <a:srgbClr val="374151"/>
              </a:solidFill>
              <a:ea typeface="Calibri"/>
              <a:cs typeface="Calibri"/>
            </a:endParaRPr>
          </a:p>
          <a:p>
            <a:endParaRPr lang="en-US" dirty="0">
              <a:ea typeface="Calibri"/>
            </a:endParaRPr>
          </a:p>
          <a:p>
            <a:pPr>
              <a:tabLst/>
              <a:defRPr/>
            </a:pPr>
            <a:endParaRPr lang="en-GB" dirty="0">
              <a:solidFill>
                <a:prstClr val="black"/>
              </a:solidFill>
            </a:endParaRPr>
          </a:p>
        </p:txBody>
      </p:sp>
    </p:spTree>
    <p:extLst>
      <p:ext uri="{BB962C8B-B14F-4D97-AF65-F5344CB8AC3E}">
        <p14:creationId xmlns:p14="http://schemas.microsoft.com/office/powerpoint/2010/main" val="394243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10422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What is Performance Testing?</a:t>
            </a:r>
            <a:br>
              <a:rPr lang="en-US" dirty="0"/>
            </a:br>
            <a:r>
              <a:rPr kumimoji="0" lang="en-GB" sz="1200" b="0" i="0" u="none" strike="noStrike" kern="1200" cap="none" spc="0" normalizeH="0" baseline="0" noProof="0" dirty="0">
                <a:ln>
                  <a:noFill/>
                </a:ln>
                <a:solidFill>
                  <a:srgbClr val="374151"/>
                </a:solidFill>
                <a:effectLst/>
                <a:uLnTx/>
                <a:uFillTx/>
                <a:ea typeface="+mn-lt"/>
                <a:cs typeface="+mn-lt"/>
              </a:rPr>
              <a:t>Performance testing is a </a:t>
            </a:r>
            <a:r>
              <a:rPr lang="en-GB" dirty="0">
                <a:solidFill>
                  <a:srgbClr val="374151"/>
                </a:solidFill>
                <a:ea typeface="+mn-lt"/>
                <a:cs typeface="+mn-lt"/>
              </a:rPr>
              <a:t>crucial aspect of software testing that focuses on evaluating the speed, responsiveness, and overall efficiency of a software application or system under various conditions. The primary goal is to assess how well the system performs under different workloads and to identify potential bottlenecks or performance issues.</a:t>
            </a:r>
            <a:endParaRPr lang="en-GB" dirty="0">
              <a:solidFill>
                <a:srgbClr val="000000"/>
              </a:solidFill>
              <a:ea typeface="+mn-lt"/>
            </a:endParaRPr>
          </a:p>
          <a:p>
            <a:pPr>
              <a:tabLst/>
              <a:defRPr/>
            </a:pPr>
            <a:endParaRPr lang="en-GB" dirty="0">
              <a:solidFill>
                <a:srgbClr val="374151"/>
              </a:solidFill>
              <a:ea typeface="+mn-lt"/>
              <a:cs typeface="+mn-lt"/>
            </a:endParaRPr>
          </a:p>
          <a:p>
            <a:pPr>
              <a:tabLst/>
              <a:defRPr/>
            </a:pPr>
            <a:r>
              <a:rPr lang="en-GB" dirty="0">
                <a:solidFill>
                  <a:srgbClr val="374151"/>
                </a:solidFill>
                <a:ea typeface="+mn-lt"/>
                <a:cs typeface="+mn-lt"/>
              </a:rPr>
              <a:t> This </a:t>
            </a:r>
            <a:r>
              <a:rPr kumimoji="0" lang="en-GB" sz="1200" b="0" i="0" u="none" strike="noStrike" kern="1200" cap="none" spc="0" normalizeH="0" baseline="0" noProof="0" dirty="0">
                <a:ln>
                  <a:noFill/>
                </a:ln>
                <a:solidFill>
                  <a:srgbClr val="374151"/>
                </a:solidFill>
                <a:effectLst/>
                <a:uLnTx/>
                <a:uFillTx/>
                <a:ea typeface="+mn-lt"/>
                <a:cs typeface="+mn-lt"/>
              </a:rPr>
              <a:t>type of testing</a:t>
            </a:r>
            <a:r>
              <a:rPr lang="en-GB" dirty="0">
                <a:solidFill>
                  <a:srgbClr val="374151"/>
                </a:solidFill>
                <a:ea typeface="+mn-lt"/>
                <a:cs typeface="+mn-lt"/>
              </a:rPr>
              <a:t> helps ensure that the application meets performance requirements, delivers a satisfactory user experience, and can handle the expected load without degradation in performance</a:t>
            </a:r>
            <a:r>
              <a:rPr kumimoji="0" lang="en-GB" sz="1200" b="0" i="0" u="none" strike="noStrike" kern="1200" cap="none" spc="0" normalizeH="0" baseline="0" noProof="0" dirty="0">
                <a:ln>
                  <a:noFill/>
                </a:ln>
                <a:solidFill>
                  <a:srgbClr val="374151"/>
                </a:solidFill>
                <a:effectLst/>
                <a:uLnTx/>
                <a:uFillTx/>
                <a:ea typeface="+mn-lt"/>
                <a:cs typeface="+mn-lt"/>
              </a:rPr>
              <a:t>.</a:t>
            </a:r>
            <a:r>
              <a:rPr lang="en-GB" dirty="0">
                <a:solidFill>
                  <a:srgbClr val="374151"/>
                </a:solidFill>
                <a:ea typeface="+mn-lt"/>
                <a:cs typeface="+mn-lt"/>
              </a:rPr>
              <a:t> Performance testing typically involves activities such as load testing, stress testing, and scalability testing to simulate real-world usage scenarios and assess the system's robustness and stability.</a:t>
            </a:r>
          </a:p>
          <a:p>
            <a:pPr>
              <a:tabLst/>
              <a:defRPr/>
            </a:pPr>
            <a:endParaRPr lang="en-GB" dirty="0">
              <a:solidFill>
                <a:srgbClr val="374151"/>
              </a:solidFill>
              <a:ea typeface="+mn-lt"/>
              <a:cs typeface="+mn-lt"/>
            </a:endParaRPr>
          </a:p>
          <a:p>
            <a:pPr>
              <a:tabLst/>
              <a:defRPr/>
            </a:pPr>
            <a:endParaRPr lang="en-GB" dirty="0">
              <a:solidFill>
                <a:srgbClr val="374151"/>
              </a:solidFill>
              <a:ea typeface="+mn-lt"/>
              <a:cs typeface="+mn-lt"/>
            </a:endParaRPr>
          </a:p>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Why is Important?</a:t>
            </a:r>
          </a:p>
          <a:p>
            <a:pPr>
              <a:tabLst/>
              <a:defRPr/>
            </a:pPr>
            <a:r>
              <a:rPr lang="en-GB" b="1" dirty="0">
                <a:solidFill>
                  <a:prstClr val="black"/>
                </a:solidFill>
                <a:ea typeface="+mn-lt"/>
                <a:cs typeface="+mn-lt"/>
              </a:rPr>
              <a:t>Risk Mitigation:</a:t>
            </a:r>
            <a:r>
              <a:rPr lang="en-GB" dirty="0">
                <a:solidFill>
                  <a:srgbClr val="374151"/>
                </a:solidFill>
                <a:ea typeface="+mn-lt"/>
                <a:cs typeface="+mn-lt"/>
              </a:rPr>
              <a:t> Performance testing aids in identifying and mitigating potential risks associated with system performance, providing confidence in the application's ability to handle varying workloads in real-world scenarios.</a:t>
            </a:r>
            <a:endParaRPr lang="en-GB" dirty="0">
              <a:ea typeface="Calibri"/>
            </a:endParaRPr>
          </a:p>
          <a:p>
            <a:endParaRPr lang="en-GB" dirty="0">
              <a:solidFill>
                <a:srgbClr val="374151"/>
              </a:solidFill>
              <a:ea typeface="Calibri"/>
              <a:cs typeface="Calibri"/>
            </a:endParaRPr>
          </a:p>
          <a:p>
            <a:r>
              <a:rPr lang="en-GB" b="1" dirty="0">
                <a:solidFill>
                  <a:srgbClr val="374151"/>
                </a:solidFill>
                <a:ea typeface="+mn-lt"/>
                <a:cs typeface="+mn-lt"/>
              </a:rPr>
              <a:t>User Experience Assurance:</a:t>
            </a:r>
            <a:r>
              <a:rPr lang="en-GB" dirty="0">
                <a:solidFill>
                  <a:srgbClr val="374151"/>
                </a:solidFill>
                <a:ea typeface="+mn-lt"/>
                <a:cs typeface="+mn-lt"/>
              </a:rPr>
              <a:t> Performance testing helps ensure that the software application delivers a seamless and responsive user experience, meeting user expectations for speed and reliability.</a:t>
            </a:r>
            <a:endParaRPr lang="en-GB" dirty="0"/>
          </a:p>
          <a:p>
            <a:endParaRPr lang="en-GB" dirty="0">
              <a:solidFill>
                <a:srgbClr val="374151"/>
              </a:solidFill>
              <a:ea typeface="Calibri"/>
              <a:cs typeface="Calibri"/>
            </a:endParaRPr>
          </a:p>
          <a:p>
            <a:r>
              <a:rPr lang="en-GB" b="1" dirty="0">
                <a:solidFill>
                  <a:srgbClr val="374151"/>
                </a:solidFill>
                <a:ea typeface="+mn-lt"/>
                <a:cs typeface="+mn-lt"/>
              </a:rPr>
              <a:t>Identifying Bottlenecks:</a:t>
            </a:r>
            <a:r>
              <a:rPr lang="en-GB" dirty="0">
                <a:solidFill>
                  <a:srgbClr val="374151"/>
                </a:solidFill>
                <a:ea typeface="+mn-lt"/>
                <a:cs typeface="+mn-lt"/>
              </a:rPr>
              <a:t> By simulating various levels of user loads, performance testing helps identify potential bottlenecks and weaknesses in the system, enabling proactive optimization before deployment.</a:t>
            </a:r>
            <a:endParaRPr lang="en-GB" dirty="0"/>
          </a:p>
          <a:p>
            <a:endParaRPr lang="en-GB" dirty="0">
              <a:solidFill>
                <a:srgbClr val="374151"/>
              </a:solidFill>
              <a:ea typeface="Calibri"/>
              <a:cs typeface="Calibri"/>
            </a:endParaRPr>
          </a:p>
          <a:p>
            <a:r>
              <a:rPr lang="en-GB" b="1" dirty="0">
                <a:solidFill>
                  <a:srgbClr val="374151"/>
                </a:solidFill>
                <a:ea typeface="+mn-lt"/>
                <a:cs typeface="+mn-lt"/>
              </a:rPr>
              <a:t>Scalability Assessment:</a:t>
            </a:r>
            <a:r>
              <a:rPr lang="en-GB" dirty="0">
                <a:solidFill>
                  <a:srgbClr val="374151"/>
                </a:solidFill>
                <a:ea typeface="+mn-lt"/>
                <a:cs typeface="+mn-lt"/>
              </a:rPr>
              <a:t> It assesses the system's scalability by testing its ability to handle increasing loads, helping organizations plan for future growth and ensuring the system's capacity aligns with business needs.</a:t>
            </a:r>
            <a:endParaRPr lang="en-GB" dirty="0">
              <a:ea typeface="+mn-lt"/>
              <a:cs typeface="+mn-lt"/>
            </a:endParaRPr>
          </a:p>
          <a:p>
            <a:endParaRPr lang="en-GB" dirty="0">
              <a:solidFill>
                <a:srgbClr val="374151"/>
              </a:solidFill>
              <a:ea typeface="Calibri"/>
              <a:cs typeface="Calibri"/>
            </a:endParaRPr>
          </a:p>
          <a:p>
            <a:endParaRPr lang="en-GB" dirty="0">
              <a:solidFill>
                <a:srgbClr val="374151"/>
              </a:solidFill>
              <a:ea typeface="Calibri"/>
              <a:cs typeface="Calibri"/>
            </a:endParaRPr>
          </a:p>
          <a:p>
            <a:endParaRPr lang="en-US" dirty="0">
              <a:ea typeface="Calibri"/>
            </a:endParaRPr>
          </a:p>
          <a:p>
            <a:pPr>
              <a:tabLst/>
              <a:defRPr/>
            </a:pPr>
            <a:endParaRPr lang="en-GB" dirty="0">
              <a:solidFill>
                <a:prstClr val="black"/>
              </a:solidFill>
            </a:endParaRPr>
          </a:p>
        </p:txBody>
      </p:sp>
    </p:spTree>
    <p:extLst>
      <p:ext uri="{BB962C8B-B14F-4D97-AF65-F5344CB8AC3E}">
        <p14:creationId xmlns:p14="http://schemas.microsoft.com/office/powerpoint/2010/main" val="1749272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64165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What is Performance Testing?</a:t>
            </a:r>
            <a:br>
              <a:rPr lang="en-US" dirty="0"/>
            </a:br>
            <a:r>
              <a:rPr kumimoji="0" lang="en-GB" sz="1200" b="0" i="0" u="none" strike="noStrike" kern="1200" cap="none" spc="0" normalizeH="0" baseline="0" noProof="0" dirty="0">
                <a:ln>
                  <a:noFill/>
                </a:ln>
                <a:solidFill>
                  <a:srgbClr val="374151"/>
                </a:solidFill>
                <a:effectLst/>
                <a:uLnTx/>
                <a:uFillTx/>
                <a:ea typeface="+mn-lt"/>
                <a:cs typeface="+mn-lt"/>
              </a:rPr>
              <a:t>Performance testing is a </a:t>
            </a:r>
            <a:r>
              <a:rPr lang="en-GB" dirty="0">
                <a:solidFill>
                  <a:srgbClr val="374151"/>
                </a:solidFill>
                <a:ea typeface="+mn-lt"/>
                <a:cs typeface="+mn-lt"/>
              </a:rPr>
              <a:t>crucial aspect of software testing that focuses on evaluating the speed, responsiveness, and overall efficiency of a software application or system under various conditions. The primary goal is to assess how well the system performs under different workloads and to identify potential bottlenecks or performance issues.</a:t>
            </a:r>
            <a:endParaRPr lang="en-GB" dirty="0">
              <a:solidFill>
                <a:srgbClr val="000000"/>
              </a:solidFill>
              <a:ea typeface="+mn-lt"/>
            </a:endParaRPr>
          </a:p>
          <a:p>
            <a:pPr>
              <a:tabLst/>
              <a:defRPr/>
            </a:pPr>
            <a:endParaRPr lang="en-GB" dirty="0">
              <a:solidFill>
                <a:srgbClr val="374151"/>
              </a:solidFill>
              <a:ea typeface="+mn-lt"/>
              <a:cs typeface="+mn-lt"/>
            </a:endParaRPr>
          </a:p>
          <a:p>
            <a:pPr>
              <a:tabLst/>
              <a:defRPr/>
            </a:pPr>
            <a:r>
              <a:rPr lang="en-GB" dirty="0">
                <a:solidFill>
                  <a:srgbClr val="374151"/>
                </a:solidFill>
                <a:ea typeface="+mn-lt"/>
                <a:cs typeface="+mn-lt"/>
              </a:rPr>
              <a:t> This </a:t>
            </a:r>
            <a:r>
              <a:rPr kumimoji="0" lang="en-GB" sz="1200" b="0" i="0" u="none" strike="noStrike" kern="1200" cap="none" spc="0" normalizeH="0" baseline="0" noProof="0" dirty="0">
                <a:ln>
                  <a:noFill/>
                </a:ln>
                <a:solidFill>
                  <a:srgbClr val="374151"/>
                </a:solidFill>
                <a:effectLst/>
                <a:uLnTx/>
                <a:uFillTx/>
                <a:ea typeface="+mn-lt"/>
                <a:cs typeface="+mn-lt"/>
              </a:rPr>
              <a:t>type of testing</a:t>
            </a:r>
            <a:r>
              <a:rPr lang="en-GB" dirty="0">
                <a:solidFill>
                  <a:srgbClr val="374151"/>
                </a:solidFill>
                <a:ea typeface="+mn-lt"/>
                <a:cs typeface="+mn-lt"/>
              </a:rPr>
              <a:t> helps ensure that the application meets performance requirements, delivers a satisfactory user experience, and can handle the expected load without degradation in performance</a:t>
            </a:r>
            <a:r>
              <a:rPr kumimoji="0" lang="en-GB" sz="1200" b="0" i="0" u="none" strike="noStrike" kern="1200" cap="none" spc="0" normalizeH="0" baseline="0" noProof="0" dirty="0">
                <a:ln>
                  <a:noFill/>
                </a:ln>
                <a:solidFill>
                  <a:srgbClr val="374151"/>
                </a:solidFill>
                <a:effectLst/>
                <a:uLnTx/>
                <a:uFillTx/>
                <a:ea typeface="+mn-lt"/>
                <a:cs typeface="+mn-lt"/>
              </a:rPr>
              <a:t>.</a:t>
            </a:r>
            <a:r>
              <a:rPr lang="en-GB" dirty="0">
                <a:solidFill>
                  <a:srgbClr val="374151"/>
                </a:solidFill>
                <a:ea typeface="+mn-lt"/>
                <a:cs typeface="+mn-lt"/>
              </a:rPr>
              <a:t> Performance testing typically involves activities such as load testing, stress testing, and scalability testing to simulate real-world usage scenarios and assess the system's robustness and stability.</a:t>
            </a:r>
          </a:p>
          <a:p>
            <a:pPr>
              <a:tabLst/>
              <a:defRPr/>
            </a:pPr>
            <a:endParaRPr lang="en-GB" dirty="0">
              <a:solidFill>
                <a:srgbClr val="374151"/>
              </a:solidFill>
              <a:ea typeface="+mn-lt"/>
              <a:cs typeface="+mn-lt"/>
            </a:endParaRPr>
          </a:p>
          <a:p>
            <a:pPr>
              <a:tabLst/>
              <a:defRPr/>
            </a:pPr>
            <a:endParaRPr lang="en-GB" dirty="0">
              <a:solidFill>
                <a:srgbClr val="374151"/>
              </a:solidFill>
              <a:ea typeface="+mn-lt"/>
              <a:cs typeface="+mn-lt"/>
            </a:endParaRPr>
          </a:p>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Why is Important?</a:t>
            </a:r>
          </a:p>
          <a:p>
            <a:pPr>
              <a:tabLst/>
              <a:defRPr/>
            </a:pPr>
            <a:r>
              <a:rPr lang="en-GB" b="1" dirty="0">
                <a:solidFill>
                  <a:prstClr val="black"/>
                </a:solidFill>
                <a:ea typeface="+mn-lt"/>
                <a:cs typeface="+mn-lt"/>
              </a:rPr>
              <a:t>Risk Mitigation:</a:t>
            </a:r>
            <a:r>
              <a:rPr lang="en-GB" dirty="0">
                <a:solidFill>
                  <a:srgbClr val="374151"/>
                </a:solidFill>
                <a:ea typeface="+mn-lt"/>
                <a:cs typeface="+mn-lt"/>
              </a:rPr>
              <a:t> Performance testing aids in identifying and mitigating potential risks associated with system performance, providing confidence in the application's ability to handle varying workloads in real-world scenarios.</a:t>
            </a:r>
            <a:endParaRPr lang="en-GB" dirty="0">
              <a:ea typeface="Calibri"/>
            </a:endParaRPr>
          </a:p>
          <a:p>
            <a:endParaRPr lang="en-GB" dirty="0">
              <a:solidFill>
                <a:srgbClr val="374151"/>
              </a:solidFill>
              <a:ea typeface="Calibri"/>
              <a:cs typeface="Calibri"/>
            </a:endParaRPr>
          </a:p>
          <a:p>
            <a:r>
              <a:rPr lang="en-GB" b="1" dirty="0">
                <a:solidFill>
                  <a:srgbClr val="374151"/>
                </a:solidFill>
                <a:ea typeface="+mn-lt"/>
                <a:cs typeface="+mn-lt"/>
              </a:rPr>
              <a:t>User Experience Assurance:</a:t>
            </a:r>
            <a:r>
              <a:rPr lang="en-GB" dirty="0">
                <a:solidFill>
                  <a:srgbClr val="374151"/>
                </a:solidFill>
                <a:ea typeface="+mn-lt"/>
                <a:cs typeface="+mn-lt"/>
              </a:rPr>
              <a:t> Performance testing helps ensure that the software application delivers a seamless and responsive user experience, meeting user expectations for speed and reliability.</a:t>
            </a:r>
            <a:endParaRPr lang="en-GB" dirty="0"/>
          </a:p>
          <a:p>
            <a:endParaRPr lang="en-GB" dirty="0">
              <a:solidFill>
                <a:srgbClr val="374151"/>
              </a:solidFill>
              <a:ea typeface="Calibri"/>
              <a:cs typeface="Calibri"/>
            </a:endParaRPr>
          </a:p>
          <a:p>
            <a:r>
              <a:rPr lang="en-GB" b="1" dirty="0">
                <a:solidFill>
                  <a:srgbClr val="374151"/>
                </a:solidFill>
                <a:ea typeface="+mn-lt"/>
                <a:cs typeface="+mn-lt"/>
              </a:rPr>
              <a:t>Identifying Bottlenecks:</a:t>
            </a:r>
            <a:r>
              <a:rPr lang="en-GB" dirty="0">
                <a:solidFill>
                  <a:srgbClr val="374151"/>
                </a:solidFill>
                <a:ea typeface="+mn-lt"/>
                <a:cs typeface="+mn-lt"/>
              </a:rPr>
              <a:t> By simulating various levels of user loads, performance testing helps identify potential bottlenecks and weaknesses in the system, enabling proactive optimization before deployment.</a:t>
            </a:r>
            <a:endParaRPr lang="en-GB" dirty="0"/>
          </a:p>
          <a:p>
            <a:endParaRPr lang="en-GB" dirty="0">
              <a:solidFill>
                <a:srgbClr val="374151"/>
              </a:solidFill>
              <a:ea typeface="Calibri"/>
              <a:cs typeface="Calibri"/>
            </a:endParaRPr>
          </a:p>
          <a:p>
            <a:r>
              <a:rPr lang="en-GB" b="1" dirty="0">
                <a:solidFill>
                  <a:srgbClr val="374151"/>
                </a:solidFill>
                <a:ea typeface="+mn-lt"/>
                <a:cs typeface="+mn-lt"/>
              </a:rPr>
              <a:t>Scalability Assessment:</a:t>
            </a:r>
            <a:r>
              <a:rPr lang="en-GB" dirty="0">
                <a:solidFill>
                  <a:srgbClr val="374151"/>
                </a:solidFill>
                <a:ea typeface="+mn-lt"/>
                <a:cs typeface="+mn-lt"/>
              </a:rPr>
              <a:t> It assesses the system's scalability by testing its ability to handle increasing loads, helping organizations plan for future growth and ensuring the system's capacity aligns with business needs.</a:t>
            </a:r>
            <a:endParaRPr lang="en-GB" dirty="0">
              <a:ea typeface="+mn-lt"/>
              <a:cs typeface="+mn-lt"/>
            </a:endParaRPr>
          </a:p>
          <a:p>
            <a:endParaRPr lang="en-GB" dirty="0">
              <a:solidFill>
                <a:srgbClr val="374151"/>
              </a:solidFill>
              <a:ea typeface="Calibri"/>
              <a:cs typeface="Calibri"/>
            </a:endParaRPr>
          </a:p>
          <a:p>
            <a:endParaRPr lang="en-GB" dirty="0">
              <a:solidFill>
                <a:srgbClr val="374151"/>
              </a:solidFill>
              <a:ea typeface="Calibri"/>
              <a:cs typeface="Calibri"/>
            </a:endParaRPr>
          </a:p>
          <a:p>
            <a:endParaRPr lang="en-US" dirty="0">
              <a:ea typeface="Calibri"/>
            </a:endParaRPr>
          </a:p>
          <a:p>
            <a:pPr>
              <a:tabLst/>
              <a:defRPr/>
            </a:pPr>
            <a:endParaRPr lang="en-GB" dirty="0">
              <a:solidFill>
                <a:prstClr val="black"/>
              </a:solidFill>
            </a:endParaRPr>
          </a:p>
        </p:txBody>
      </p:sp>
    </p:spTree>
    <p:extLst>
      <p:ext uri="{BB962C8B-B14F-4D97-AF65-F5344CB8AC3E}">
        <p14:creationId xmlns:p14="http://schemas.microsoft.com/office/powerpoint/2010/main" val="3257941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the </a:t>
            </a:r>
            <a:r>
              <a:rPr lang="en-US" dirty="0" err="1"/>
              <a:t>biuggest</a:t>
            </a:r>
            <a:r>
              <a:rPr lang="en-US" dirty="0"/>
              <a:t> challenges for HA</a:t>
            </a:r>
          </a:p>
        </p:txBody>
      </p:sp>
      <p:sp>
        <p:nvSpPr>
          <p:cNvPr id="4" name="Slide Number Placeholder 3"/>
          <p:cNvSpPr>
            <a:spLocks noGrp="1"/>
          </p:cNvSpPr>
          <p:nvPr>
            <p:ph type="sldNum" sz="quarter" idx="5"/>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3635151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What is Performance Testing?</a:t>
            </a:r>
            <a:br>
              <a:rPr lang="en-US" dirty="0"/>
            </a:br>
            <a:r>
              <a:rPr kumimoji="0" lang="en-GB" sz="1200" b="0" i="0" u="none" strike="noStrike" kern="1200" cap="none" spc="0" normalizeH="0" baseline="0" noProof="0" dirty="0">
                <a:ln>
                  <a:noFill/>
                </a:ln>
                <a:solidFill>
                  <a:srgbClr val="374151"/>
                </a:solidFill>
                <a:effectLst/>
                <a:uLnTx/>
                <a:uFillTx/>
                <a:ea typeface="+mn-lt"/>
                <a:cs typeface="+mn-lt"/>
              </a:rPr>
              <a:t>Performance testing is a </a:t>
            </a:r>
            <a:r>
              <a:rPr lang="en-GB" dirty="0">
                <a:solidFill>
                  <a:srgbClr val="374151"/>
                </a:solidFill>
                <a:ea typeface="+mn-lt"/>
                <a:cs typeface="+mn-lt"/>
              </a:rPr>
              <a:t>crucial aspect of software testing that focuses on evaluating the speed, responsiveness, and overall efficiency of a software application or system under various conditions. The primary goal is to assess how well the system performs under different workloads and to identify potential bottlenecks or performance issues.</a:t>
            </a:r>
            <a:endParaRPr lang="en-GB" dirty="0">
              <a:solidFill>
                <a:srgbClr val="000000"/>
              </a:solidFill>
              <a:ea typeface="+mn-lt"/>
            </a:endParaRPr>
          </a:p>
          <a:p>
            <a:pPr>
              <a:tabLst/>
              <a:defRPr/>
            </a:pPr>
            <a:endParaRPr lang="en-GB" dirty="0">
              <a:solidFill>
                <a:srgbClr val="374151"/>
              </a:solidFill>
              <a:ea typeface="+mn-lt"/>
              <a:cs typeface="+mn-lt"/>
            </a:endParaRPr>
          </a:p>
          <a:p>
            <a:pPr>
              <a:tabLst/>
              <a:defRPr/>
            </a:pPr>
            <a:r>
              <a:rPr lang="en-GB" dirty="0">
                <a:solidFill>
                  <a:srgbClr val="374151"/>
                </a:solidFill>
                <a:ea typeface="+mn-lt"/>
                <a:cs typeface="+mn-lt"/>
              </a:rPr>
              <a:t> This </a:t>
            </a:r>
            <a:r>
              <a:rPr kumimoji="0" lang="en-GB" sz="1200" b="0" i="0" u="none" strike="noStrike" kern="1200" cap="none" spc="0" normalizeH="0" baseline="0" noProof="0" dirty="0">
                <a:ln>
                  <a:noFill/>
                </a:ln>
                <a:solidFill>
                  <a:srgbClr val="374151"/>
                </a:solidFill>
                <a:effectLst/>
                <a:uLnTx/>
                <a:uFillTx/>
                <a:ea typeface="+mn-lt"/>
                <a:cs typeface="+mn-lt"/>
              </a:rPr>
              <a:t>type of testing</a:t>
            </a:r>
            <a:r>
              <a:rPr lang="en-GB" dirty="0">
                <a:solidFill>
                  <a:srgbClr val="374151"/>
                </a:solidFill>
                <a:ea typeface="+mn-lt"/>
                <a:cs typeface="+mn-lt"/>
              </a:rPr>
              <a:t> helps ensure that the application meets performance requirements, delivers a satisfactory user experience, and can handle the expected load without degradation in performance</a:t>
            </a:r>
            <a:r>
              <a:rPr kumimoji="0" lang="en-GB" sz="1200" b="0" i="0" u="none" strike="noStrike" kern="1200" cap="none" spc="0" normalizeH="0" baseline="0" noProof="0" dirty="0">
                <a:ln>
                  <a:noFill/>
                </a:ln>
                <a:solidFill>
                  <a:srgbClr val="374151"/>
                </a:solidFill>
                <a:effectLst/>
                <a:uLnTx/>
                <a:uFillTx/>
                <a:ea typeface="+mn-lt"/>
                <a:cs typeface="+mn-lt"/>
              </a:rPr>
              <a:t>.</a:t>
            </a:r>
            <a:r>
              <a:rPr lang="en-GB" dirty="0">
                <a:solidFill>
                  <a:srgbClr val="374151"/>
                </a:solidFill>
                <a:ea typeface="+mn-lt"/>
                <a:cs typeface="+mn-lt"/>
              </a:rPr>
              <a:t> Performance testing typically involves activities such as load testing, stress testing, and scalability testing to simulate real-world usage scenarios and assess the system's robustness and stability.</a:t>
            </a:r>
          </a:p>
          <a:p>
            <a:pPr>
              <a:tabLst/>
              <a:defRPr/>
            </a:pPr>
            <a:endParaRPr lang="en-GB" dirty="0">
              <a:solidFill>
                <a:srgbClr val="374151"/>
              </a:solidFill>
              <a:ea typeface="+mn-lt"/>
              <a:cs typeface="+mn-lt"/>
            </a:endParaRPr>
          </a:p>
          <a:p>
            <a:pPr>
              <a:tabLst/>
              <a:defRPr/>
            </a:pPr>
            <a:endParaRPr lang="en-GB" dirty="0">
              <a:solidFill>
                <a:srgbClr val="374151"/>
              </a:solidFill>
              <a:ea typeface="+mn-lt"/>
              <a:cs typeface="+mn-lt"/>
            </a:endParaRPr>
          </a:p>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Why is Important?</a:t>
            </a:r>
          </a:p>
          <a:p>
            <a:pPr>
              <a:tabLst/>
              <a:defRPr/>
            </a:pPr>
            <a:r>
              <a:rPr lang="en-GB" b="1" dirty="0">
                <a:solidFill>
                  <a:prstClr val="black"/>
                </a:solidFill>
                <a:ea typeface="+mn-lt"/>
                <a:cs typeface="+mn-lt"/>
              </a:rPr>
              <a:t>Risk Mitigation:</a:t>
            </a:r>
            <a:r>
              <a:rPr lang="en-GB" dirty="0">
                <a:solidFill>
                  <a:srgbClr val="374151"/>
                </a:solidFill>
                <a:ea typeface="+mn-lt"/>
                <a:cs typeface="+mn-lt"/>
              </a:rPr>
              <a:t> Performance testing aids in identifying and mitigating potential risks associated with system performance, providing confidence in the application's ability to handle varying workloads in real-world scenarios.</a:t>
            </a:r>
            <a:endParaRPr lang="en-GB" dirty="0">
              <a:ea typeface="Calibri"/>
            </a:endParaRPr>
          </a:p>
          <a:p>
            <a:endParaRPr lang="en-GB" dirty="0">
              <a:solidFill>
                <a:srgbClr val="374151"/>
              </a:solidFill>
              <a:ea typeface="Calibri"/>
              <a:cs typeface="Calibri"/>
            </a:endParaRPr>
          </a:p>
          <a:p>
            <a:r>
              <a:rPr lang="en-GB" b="1" dirty="0">
                <a:solidFill>
                  <a:srgbClr val="374151"/>
                </a:solidFill>
                <a:ea typeface="+mn-lt"/>
                <a:cs typeface="+mn-lt"/>
              </a:rPr>
              <a:t>User Experience Assurance:</a:t>
            </a:r>
            <a:r>
              <a:rPr lang="en-GB" dirty="0">
                <a:solidFill>
                  <a:srgbClr val="374151"/>
                </a:solidFill>
                <a:ea typeface="+mn-lt"/>
                <a:cs typeface="+mn-lt"/>
              </a:rPr>
              <a:t> Performance testing helps ensure that the software application delivers a seamless and responsive user experience, meeting user expectations for speed and reliability.</a:t>
            </a:r>
            <a:endParaRPr lang="en-GB" dirty="0"/>
          </a:p>
          <a:p>
            <a:endParaRPr lang="en-GB" dirty="0">
              <a:solidFill>
                <a:srgbClr val="374151"/>
              </a:solidFill>
              <a:ea typeface="Calibri"/>
              <a:cs typeface="Calibri"/>
            </a:endParaRPr>
          </a:p>
          <a:p>
            <a:r>
              <a:rPr lang="en-GB" b="1" dirty="0">
                <a:solidFill>
                  <a:srgbClr val="374151"/>
                </a:solidFill>
                <a:ea typeface="+mn-lt"/>
                <a:cs typeface="+mn-lt"/>
              </a:rPr>
              <a:t>Identifying Bottlenecks:</a:t>
            </a:r>
            <a:r>
              <a:rPr lang="en-GB" dirty="0">
                <a:solidFill>
                  <a:srgbClr val="374151"/>
                </a:solidFill>
                <a:ea typeface="+mn-lt"/>
                <a:cs typeface="+mn-lt"/>
              </a:rPr>
              <a:t> By simulating various levels of user loads, performance testing helps identify potential bottlenecks and weaknesses in the system, enabling proactive optimization before deployment.</a:t>
            </a:r>
            <a:endParaRPr lang="en-GB" dirty="0"/>
          </a:p>
          <a:p>
            <a:endParaRPr lang="en-GB" dirty="0">
              <a:solidFill>
                <a:srgbClr val="374151"/>
              </a:solidFill>
              <a:ea typeface="Calibri"/>
              <a:cs typeface="Calibri"/>
            </a:endParaRPr>
          </a:p>
          <a:p>
            <a:r>
              <a:rPr lang="en-GB" b="1" dirty="0">
                <a:solidFill>
                  <a:srgbClr val="374151"/>
                </a:solidFill>
                <a:ea typeface="+mn-lt"/>
                <a:cs typeface="+mn-lt"/>
              </a:rPr>
              <a:t>Scalability Assessment:</a:t>
            </a:r>
            <a:r>
              <a:rPr lang="en-GB" dirty="0">
                <a:solidFill>
                  <a:srgbClr val="374151"/>
                </a:solidFill>
                <a:ea typeface="+mn-lt"/>
                <a:cs typeface="+mn-lt"/>
              </a:rPr>
              <a:t> It assesses the system's scalability by testing its ability to handle increasing loads, helping organizations plan for future growth and ensuring the system's capacity aligns with business needs.</a:t>
            </a:r>
            <a:endParaRPr lang="en-GB" dirty="0">
              <a:ea typeface="+mn-lt"/>
              <a:cs typeface="+mn-lt"/>
            </a:endParaRPr>
          </a:p>
          <a:p>
            <a:endParaRPr lang="en-GB" dirty="0">
              <a:solidFill>
                <a:srgbClr val="374151"/>
              </a:solidFill>
              <a:ea typeface="Calibri"/>
              <a:cs typeface="Calibri"/>
            </a:endParaRPr>
          </a:p>
          <a:p>
            <a:endParaRPr lang="en-GB" dirty="0">
              <a:solidFill>
                <a:srgbClr val="374151"/>
              </a:solidFill>
              <a:ea typeface="Calibri"/>
              <a:cs typeface="Calibri"/>
            </a:endParaRPr>
          </a:p>
          <a:p>
            <a:endParaRPr lang="en-US" dirty="0">
              <a:ea typeface="Calibri"/>
            </a:endParaRPr>
          </a:p>
          <a:p>
            <a:pPr>
              <a:tabLst/>
              <a:defRPr/>
            </a:pPr>
            <a:endParaRPr lang="en-GB" dirty="0">
              <a:solidFill>
                <a:prstClr val="black"/>
              </a:solidFill>
            </a:endParaRPr>
          </a:p>
        </p:txBody>
      </p:sp>
    </p:spTree>
    <p:extLst>
      <p:ext uri="{BB962C8B-B14F-4D97-AF65-F5344CB8AC3E}">
        <p14:creationId xmlns:p14="http://schemas.microsoft.com/office/powerpoint/2010/main" val="153889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What is Performance Testing?</a:t>
            </a:r>
            <a:br>
              <a:rPr lang="en-US" dirty="0"/>
            </a:br>
            <a:r>
              <a:rPr kumimoji="0" lang="en-GB" sz="1200" b="0" i="0" u="none" strike="noStrike" kern="1200" cap="none" spc="0" normalizeH="0" baseline="0" noProof="0" dirty="0">
                <a:ln>
                  <a:noFill/>
                </a:ln>
                <a:solidFill>
                  <a:srgbClr val="374151"/>
                </a:solidFill>
                <a:effectLst/>
                <a:uLnTx/>
                <a:uFillTx/>
                <a:ea typeface="+mn-lt"/>
                <a:cs typeface="+mn-lt"/>
              </a:rPr>
              <a:t>Performance testing is a </a:t>
            </a:r>
            <a:r>
              <a:rPr lang="en-GB" dirty="0">
                <a:solidFill>
                  <a:srgbClr val="374151"/>
                </a:solidFill>
                <a:ea typeface="+mn-lt"/>
                <a:cs typeface="+mn-lt"/>
              </a:rPr>
              <a:t>crucial aspect of software testing that focuses on evaluating the speed, responsiveness, and overall efficiency of a software application or system under various conditions. The primary goal is to assess how well the system performs under different workloads and to identify potential bottlenecks or performance issues.</a:t>
            </a:r>
            <a:endParaRPr lang="en-GB" dirty="0">
              <a:solidFill>
                <a:srgbClr val="000000"/>
              </a:solidFill>
              <a:ea typeface="+mn-lt"/>
            </a:endParaRPr>
          </a:p>
          <a:p>
            <a:pPr>
              <a:tabLst/>
              <a:defRPr/>
            </a:pPr>
            <a:endParaRPr lang="en-GB" dirty="0">
              <a:solidFill>
                <a:srgbClr val="374151"/>
              </a:solidFill>
              <a:ea typeface="+mn-lt"/>
              <a:cs typeface="+mn-lt"/>
            </a:endParaRPr>
          </a:p>
          <a:p>
            <a:pPr>
              <a:tabLst/>
              <a:defRPr/>
            </a:pPr>
            <a:r>
              <a:rPr lang="en-GB" dirty="0">
                <a:solidFill>
                  <a:srgbClr val="374151"/>
                </a:solidFill>
                <a:ea typeface="+mn-lt"/>
                <a:cs typeface="+mn-lt"/>
              </a:rPr>
              <a:t> This </a:t>
            </a:r>
            <a:r>
              <a:rPr kumimoji="0" lang="en-GB" sz="1200" b="0" i="0" u="none" strike="noStrike" kern="1200" cap="none" spc="0" normalizeH="0" baseline="0" noProof="0" dirty="0">
                <a:ln>
                  <a:noFill/>
                </a:ln>
                <a:solidFill>
                  <a:srgbClr val="374151"/>
                </a:solidFill>
                <a:effectLst/>
                <a:uLnTx/>
                <a:uFillTx/>
                <a:ea typeface="+mn-lt"/>
                <a:cs typeface="+mn-lt"/>
              </a:rPr>
              <a:t>type of testing</a:t>
            </a:r>
            <a:r>
              <a:rPr lang="en-GB" dirty="0">
                <a:solidFill>
                  <a:srgbClr val="374151"/>
                </a:solidFill>
                <a:ea typeface="+mn-lt"/>
                <a:cs typeface="+mn-lt"/>
              </a:rPr>
              <a:t> helps ensure that the application meets performance requirements, delivers a satisfactory user experience, and can handle the expected load without degradation in performance</a:t>
            </a:r>
            <a:r>
              <a:rPr kumimoji="0" lang="en-GB" sz="1200" b="0" i="0" u="none" strike="noStrike" kern="1200" cap="none" spc="0" normalizeH="0" baseline="0" noProof="0" dirty="0">
                <a:ln>
                  <a:noFill/>
                </a:ln>
                <a:solidFill>
                  <a:srgbClr val="374151"/>
                </a:solidFill>
                <a:effectLst/>
                <a:uLnTx/>
                <a:uFillTx/>
                <a:ea typeface="+mn-lt"/>
                <a:cs typeface="+mn-lt"/>
              </a:rPr>
              <a:t>.</a:t>
            </a:r>
            <a:r>
              <a:rPr lang="en-GB" dirty="0">
                <a:solidFill>
                  <a:srgbClr val="374151"/>
                </a:solidFill>
                <a:ea typeface="+mn-lt"/>
                <a:cs typeface="+mn-lt"/>
              </a:rPr>
              <a:t> Performance testing typically involves activities such as load testing, stress testing, and scalability testing to simulate real-world usage scenarios and assess the system's robustness and stability.</a:t>
            </a:r>
          </a:p>
          <a:p>
            <a:pPr>
              <a:tabLst/>
              <a:defRPr/>
            </a:pPr>
            <a:endParaRPr lang="en-GB" dirty="0">
              <a:solidFill>
                <a:srgbClr val="374151"/>
              </a:solidFill>
              <a:ea typeface="+mn-lt"/>
              <a:cs typeface="+mn-lt"/>
            </a:endParaRPr>
          </a:p>
          <a:p>
            <a:pPr>
              <a:tabLst/>
              <a:defRPr/>
            </a:pPr>
            <a:endParaRPr lang="en-GB" dirty="0">
              <a:solidFill>
                <a:srgbClr val="374151"/>
              </a:solidFill>
              <a:ea typeface="+mn-lt"/>
              <a:cs typeface="+mn-lt"/>
            </a:endParaRPr>
          </a:p>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Why is Important?</a:t>
            </a:r>
          </a:p>
          <a:p>
            <a:pPr>
              <a:tabLst/>
              <a:defRPr/>
            </a:pPr>
            <a:r>
              <a:rPr lang="en-GB" b="1" dirty="0">
                <a:solidFill>
                  <a:prstClr val="black"/>
                </a:solidFill>
                <a:ea typeface="+mn-lt"/>
                <a:cs typeface="+mn-lt"/>
              </a:rPr>
              <a:t>Risk Mitigation:</a:t>
            </a:r>
            <a:r>
              <a:rPr lang="en-GB" dirty="0">
                <a:solidFill>
                  <a:srgbClr val="374151"/>
                </a:solidFill>
                <a:ea typeface="+mn-lt"/>
                <a:cs typeface="+mn-lt"/>
              </a:rPr>
              <a:t> Performance testing aids in identifying and mitigating potential risks associated with system performance, providing confidence in the application's ability to handle varying workloads in real-world scenarios.</a:t>
            </a:r>
            <a:endParaRPr lang="en-GB" dirty="0">
              <a:ea typeface="Calibri"/>
            </a:endParaRPr>
          </a:p>
          <a:p>
            <a:endParaRPr lang="en-GB" dirty="0">
              <a:solidFill>
                <a:srgbClr val="374151"/>
              </a:solidFill>
              <a:ea typeface="Calibri"/>
              <a:cs typeface="Calibri"/>
            </a:endParaRPr>
          </a:p>
          <a:p>
            <a:r>
              <a:rPr lang="en-GB" b="1" dirty="0">
                <a:solidFill>
                  <a:srgbClr val="374151"/>
                </a:solidFill>
                <a:ea typeface="+mn-lt"/>
                <a:cs typeface="+mn-lt"/>
              </a:rPr>
              <a:t>User Experience Assurance:</a:t>
            </a:r>
            <a:r>
              <a:rPr lang="en-GB" dirty="0">
                <a:solidFill>
                  <a:srgbClr val="374151"/>
                </a:solidFill>
                <a:ea typeface="+mn-lt"/>
                <a:cs typeface="+mn-lt"/>
              </a:rPr>
              <a:t> Performance testing helps ensure that the software application delivers a seamless and responsive user experience, meeting user expectations for speed and reliability.</a:t>
            </a:r>
            <a:endParaRPr lang="en-GB" dirty="0"/>
          </a:p>
          <a:p>
            <a:endParaRPr lang="en-GB" dirty="0">
              <a:solidFill>
                <a:srgbClr val="374151"/>
              </a:solidFill>
              <a:ea typeface="Calibri"/>
              <a:cs typeface="Calibri"/>
            </a:endParaRPr>
          </a:p>
          <a:p>
            <a:r>
              <a:rPr lang="en-GB" b="1" dirty="0">
                <a:solidFill>
                  <a:srgbClr val="374151"/>
                </a:solidFill>
                <a:ea typeface="+mn-lt"/>
                <a:cs typeface="+mn-lt"/>
              </a:rPr>
              <a:t>Identifying Bottlenecks:</a:t>
            </a:r>
            <a:r>
              <a:rPr lang="en-GB" dirty="0">
                <a:solidFill>
                  <a:srgbClr val="374151"/>
                </a:solidFill>
                <a:ea typeface="+mn-lt"/>
                <a:cs typeface="+mn-lt"/>
              </a:rPr>
              <a:t> By simulating various levels of user loads, performance testing helps identify potential bottlenecks and weaknesses in the system, enabling proactive optimization before deployment.</a:t>
            </a:r>
            <a:endParaRPr lang="en-GB" dirty="0"/>
          </a:p>
          <a:p>
            <a:endParaRPr lang="en-GB" dirty="0">
              <a:solidFill>
                <a:srgbClr val="374151"/>
              </a:solidFill>
              <a:ea typeface="Calibri"/>
              <a:cs typeface="Calibri"/>
            </a:endParaRPr>
          </a:p>
          <a:p>
            <a:r>
              <a:rPr lang="en-GB" b="1" dirty="0">
                <a:solidFill>
                  <a:srgbClr val="374151"/>
                </a:solidFill>
                <a:ea typeface="+mn-lt"/>
                <a:cs typeface="+mn-lt"/>
              </a:rPr>
              <a:t>Scalability Assessment:</a:t>
            </a:r>
            <a:r>
              <a:rPr lang="en-GB" dirty="0">
                <a:solidFill>
                  <a:srgbClr val="374151"/>
                </a:solidFill>
                <a:ea typeface="+mn-lt"/>
                <a:cs typeface="+mn-lt"/>
              </a:rPr>
              <a:t> It assesses the system's scalability by testing its ability to handle increasing loads, helping organizations plan for future growth and ensuring the system's capacity aligns with business needs.</a:t>
            </a:r>
            <a:endParaRPr lang="en-GB" dirty="0">
              <a:ea typeface="+mn-lt"/>
              <a:cs typeface="+mn-lt"/>
            </a:endParaRPr>
          </a:p>
          <a:p>
            <a:endParaRPr lang="en-GB" dirty="0">
              <a:solidFill>
                <a:srgbClr val="374151"/>
              </a:solidFill>
              <a:ea typeface="Calibri"/>
              <a:cs typeface="Calibri"/>
            </a:endParaRPr>
          </a:p>
          <a:p>
            <a:endParaRPr lang="en-GB" dirty="0">
              <a:solidFill>
                <a:srgbClr val="374151"/>
              </a:solidFill>
              <a:ea typeface="Calibri"/>
              <a:cs typeface="Calibri"/>
            </a:endParaRPr>
          </a:p>
          <a:p>
            <a:endParaRPr lang="en-US" dirty="0">
              <a:ea typeface="Calibri"/>
            </a:endParaRPr>
          </a:p>
          <a:p>
            <a:pPr>
              <a:tabLst/>
              <a:defRPr/>
            </a:pPr>
            <a:endParaRPr lang="en-GB" dirty="0">
              <a:solidFill>
                <a:prstClr val="black"/>
              </a:solidFill>
            </a:endParaRPr>
          </a:p>
        </p:txBody>
      </p:sp>
    </p:spTree>
    <p:extLst>
      <p:ext uri="{BB962C8B-B14F-4D97-AF65-F5344CB8AC3E}">
        <p14:creationId xmlns:p14="http://schemas.microsoft.com/office/powerpoint/2010/main" val="4259457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64820" y="3048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647700"/>
            <a:ext cx="5400000" cy="5479895"/>
          </a:xfrm>
          <a:prstGeom prst="rect">
            <a:avLst/>
          </a:prstGeom>
        </p:spPr>
        <p:txBody>
          <a:bodyPr/>
          <a:lstStyle/>
          <a:p>
            <a:r>
              <a:rPr lang="en-US" noProof="0"/>
              <a:t>Click icon to add picture</a:t>
            </a:r>
            <a:endParaRPr lang="en-US" noProof="0" dirty="0"/>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471171" y="5186207"/>
            <a:ext cx="4446269" cy="895983"/>
          </a:xfrm>
          <a:prstGeom prst="rect">
            <a:avLst/>
          </a:prstGeom>
        </p:spPr>
        <p:txBody>
          <a:bodyPr anchor="b" anchorCtr="0">
            <a:noAutofit/>
          </a:bodyPr>
          <a:lstStyle>
            <a:lvl1pPr algn="l">
              <a:lnSpc>
                <a:spcPts val="3200"/>
              </a:lnSpc>
              <a:defRPr sz="3200" b="0">
                <a:solidFill>
                  <a:schemeClr val="accent3"/>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dirty="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7117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1487035599"/>
      </p:ext>
    </p:extLst>
  </p:cSld>
  <p:clrMapOvr>
    <a:masterClrMapping/>
  </p:clrMapOvr>
  <p:transition>
    <p:fade/>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2 column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954C1B-9B85-4D98-9B7C-DD27C71008EC}"/>
              </a:ext>
            </a:extLst>
          </p:cNvPr>
          <p:cNvGraphicFramePr>
            <a:graphicFrameLocks noChangeAspect="1"/>
          </p:cNvGraphicFramePr>
          <p:nvPr userDrawn="1">
            <p:custDataLst>
              <p:tags r:id="rId1"/>
            </p:custDataLst>
            <p:extLst>
              <p:ext uri="{D42A27DB-BD31-4B8C-83A1-F6EECF244321}">
                <p14:modId xmlns:p14="http://schemas.microsoft.com/office/powerpoint/2010/main" val="3625065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954C1B-9B85-4D98-9B7C-DD27C71008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Text Placeholder 8">
            <a:extLst>
              <a:ext uri="{FF2B5EF4-FFF2-40B4-BE49-F238E27FC236}">
                <a16:creationId xmlns:a16="http://schemas.microsoft.com/office/drawing/2014/main" id="{E4C9C465-5F81-4C4E-AE36-82D75EF23CE9}"/>
              </a:ext>
            </a:extLst>
          </p:cNvPr>
          <p:cNvSpPr>
            <a:spLocks noGrp="1"/>
          </p:cNvSpPr>
          <p:nvPr>
            <p:ph type="body" sz="quarter" idx="13" hasCustomPrompt="1"/>
          </p:nvPr>
        </p:nvSpPr>
        <p:spPr>
          <a:xfrm>
            <a:off x="467200" y="651600"/>
            <a:ext cx="11274551"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3" name="Title Placeholder 1">
            <a:extLst>
              <a:ext uri="{FF2B5EF4-FFF2-40B4-BE49-F238E27FC236}">
                <a16:creationId xmlns:a16="http://schemas.microsoft.com/office/drawing/2014/main" id="{A108B9C2-D6E9-4F22-A358-F556910FD39C}"/>
              </a:ext>
            </a:extLst>
          </p:cNvPr>
          <p:cNvSpPr>
            <a:spLocks noGrp="1"/>
          </p:cNvSpPr>
          <p:nvPr>
            <p:ph type="title" hasCustomPrompt="1"/>
          </p:nvPr>
        </p:nvSpPr>
        <p:spPr bwMode="gray">
          <a:xfrm>
            <a:off x="467200" y="304800"/>
            <a:ext cx="11274551" cy="3429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2" name="Content Placeholder 3">
            <a:extLst>
              <a:ext uri="{FF2B5EF4-FFF2-40B4-BE49-F238E27FC236}">
                <a16:creationId xmlns:a16="http://schemas.microsoft.com/office/drawing/2014/main" id="{5BFF838E-71C3-028A-F0FE-965263CADF67}"/>
              </a:ext>
            </a:extLst>
          </p:cNvPr>
          <p:cNvSpPr>
            <a:spLocks noGrp="1"/>
          </p:cNvSpPr>
          <p:nvPr>
            <p:ph sz="quarter" idx="10"/>
          </p:nvPr>
        </p:nvSpPr>
        <p:spPr>
          <a:xfrm>
            <a:off x="463296" y="1688592"/>
            <a:ext cx="5518404" cy="427024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Content Placeholder 3">
            <a:extLst>
              <a:ext uri="{FF2B5EF4-FFF2-40B4-BE49-F238E27FC236}">
                <a16:creationId xmlns:a16="http://schemas.microsoft.com/office/drawing/2014/main" id="{7E9FA443-C4CB-6895-3C16-7A22BF378285}"/>
              </a:ext>
            </a:extLst>
          </p:cNvPr>
          <p:cNvSpPr>
            <a:spLocks noGrp="1"/>
          </p:cNvSpPr>
          <p:nvPr>
            <p:ph sz="quarter" idx="20"/>
          </p:nvPr>
        </p:nvSpPr>
        <p:spPr>
          <a:xfrm>
            <a:off x="6217924" y="1688592"/>
            <a:ext cx="5486397" cy="427024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Content Placeholder 3">
            <a:extLst>
              <a:ext uri="{FF2B5EF4-FFF2-40B4-BE49-F238E27FC236}">
                <a16:creationId xmlns:a16="http://schemas.microsoft.com/office/drawing/2014/main" id="{D3373867-D4E2-0DE6-A9D8-DD6A372C4E4C}"/>
              </a:ext>
            </a:extLst>
          </p:cNvPr>
          <p:cNvSpPr>
            <a:spLocks noGrp="1"/>
          </p:cNvSpPr>
          <p:nvPr>
            <p:ph sz="quarter" idx="14" hasCustomPrompt="1"/>
          </p:nvPr>
        </p:nvSpPr>
        <p:spPr>
          <a:xfrm>
            <a:off x="471983" y="6070213"/>
            <a:ext cx="11274552" cy="265176"/>
          </a:xfrm>
          <a:prstGeom prst="rect">
            <a:avLst/>
          </a:prstGeom>
        </p:spPr>
        <p:txBody>
          <a:bodyPr wrap="none">
            <a:noAutofit/>
          </a:bodyPr>
          <a:lstStyle>
            <a:lvl1pPr>
              <a:spcAft>
                <a:spcPts val="0"/>
              </a:spcAft>
              <a:defRPr sz="800"/>
            </a:lvl1pPr>
          </a:lstStyle>
          <a:p>
            <a:pPr lvl="0"/>
            <a:r>
              <a:rPr lang="en-US" dirty="0"/>
              <a:t>Click to add notes and sources</a:t>
            </a:r>
          </a:p>
        </p:txBody>
      </p:sp>
    </p:spTree>
    <p:extLst>
      <p:ext uri="{BB962C8B-B14F-4D97-AF65-F5344CB8AC3E}">
        <p14:creationId xmlns:p14="http://schemas.microsoft.com/office/powerpoint/2010/main" val="1490455098"/>
      </p:ext>
    </p:extLst>
  </p:cSld>
  <p:clrMapOvr>
    <a:masterClrMapping/>
  </p:clrMapOvr>
  <p:transition>
    <p:fade/>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3 column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954C1B-9B85-4D98-9B7C-DD27C71008EC}"/>
              </a:ext>
            </a:extLst>
          </p:cNvPr>
          <p:cNvGraphicFramePr>
            <a:graphicFrameLocks noChangeAspect="1"/>
          </p:cNvGraphicFramePr>
          <p:nvPr userDrawn="1">
            <p:custDataLst>
              <p:tags r:id="rId1"/>
            </p:custDataLst>
            <p:extLst>
              <p:ext uri="{D42A27DB-BD31-4B8C-83A1-F6EECF244321}">
                <p14:modId xmlns:p14="http://schemas.microsoft.com/office/powerpoint/2010/main" val="3625065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954C1B-9B85-4D98-9B7C-DD27C71008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 Placeholder 8">
            <a:extLst>
              <a:ext uri="{FF2B5EF4-FFF2-40B4-BE49-F238E27FC236}">
                <a16:creationId xmlns:a16="http://schemas.microsoft.com/office/drawing/2014/main" id="{30DD0439-3866-9082-0BA3-C34129B4B8D4}"/>
              </a:ext>
            </a:extLst>
          </p:cNvPr>
          <p:cNvSpPr>
            <a:spLocks noGrp="1"/>
          </p:cNvSpPr>
          <p:nvPr>
            <p:ph type="body" sz="quarter" idx="13" hasCustomPrompt="1"/>
          </p:nvPr>
        </p:nvSpPr>
        <p:spPr>
          <a:xfrm>
            <a:off x="467200" y="651600"/>
            <a:ext cx="11267599"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5" name="Title Placeholder 1">
            <a:extLst>
              <a:ext uri="{FF2B5EF4-FFF2-40B4-BE49-F238E27FC236}">
                <a16:creationId xmlns:a16="http://schemas.microsoft.com/office/drawing/2014/main" id="{7CE59E06-DEAD-10A7-AD71-20495728D153}"/>
              </a:ext>
            </a:extLst>
          </p:cNvPr>
          <p:cNvSpPr>
            <a:spLocks noGrp="1"/>
          </p:cNvSpPr>
          <p:nvPr>
            <p:ph type="title" hasCustomPrompt="1"/>
          </p:nvPr>
        </p:nvSpPr>
        <p:spPr bwMode="gray">
          <a:xfrm>
            <a:off x="467200" y="304800"/>
            <a:ext cx="11267599" cy="3429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a:extLst>
              <a:ext uri="{FF2B5EF4-FFF2-40B4-BE49-F238E27FC236}">
                <a16:creationId xmlns:a16="http://schemas.microsoft.com/office/drawing/2014/main" id="{385F1FB2-6FEE-1D57-1F89-AA2E56D58EF3}"/>
              </a:ext>
            </a:extLst>
          </p:cNvPr>
          <p:cNvSpPr>
            <a:spLocks noGrp="1"/>
          </p:cNvSpPr>
          <p:nvPr>
            <p:ph sz="quarter" idx="10"/>
          </p:nvPr>
        </p:nvSpPr>
        <p:spPr>
          <a:xfrm>
            <a:off x="463296" y="1688592"/>
            <a:ext cx="3549904" cy="427024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Content Placeholder 3">
            <a:extLst>
              <a:ext uri="{FF2B5EF4-FFF2-40B4-BE49-F238E27FC236}">
                <a16:creationId xmlns:a16="http://schemas.microsoft.com/office/drawing/2014/main" id="{E21C0AC5-3796-8C38-826D-30C36F07209B}"/>
              </a:ext>
            </a:extLst>
          </p:cNvPr>
          <p:cNvSpPr>
            <a:spLocks noGrp="1"/>
          </p:cNvSpPr>
          <p:nvPr>
            <p:ph sz="quarter" idx="14"/>
          </p:nvPr>
        </p:nvSpPr>
        <p:spPr>
          <a:xfrm>
            <a:off x="4324096" y="1684020"/>
            <a:ext cx="3549904" cy="427024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Content Placeholder 3">
            <a:extLst>
              <a:ext uri="{FF2B5EF4-FFF2-40B4-BE49-F238E27FC236}">
                <a16:creationId xmlns:a16="http://schemas.microsoft.com/office/drawing/2014/main" id="{5C365DF0-7568-5ECF-060B-EE8581A70F28}"/>
              </a:ext>
            </a:extLst>
          </p:cNvPr>
          <p:cNvSpPr>
            <a:spLocks noGrp="1"/>
          </p:cNvSpPr>
          <p:nvPr>
            <p:ph sz="quarter" idx="15"/>
          </p:nvPr>
        </p:nvSpPr>
        <p:spPr>
          <a:xfrm>
            <a:off x="8190991" y="1684020"/>
            <a:ext cx="3549904" cy="427024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7" name="Content Placeholder 3">
            <a:extLst>
              <a:ext uri="{FF2B5EF4-FFF2-40B4-BE49-F238E27FC236}">
                <a16:creationId xmlns:a16="http://schemas.microsoft.com/office/drawing/2014/main" id="{AF0E5EE4-4FA0-9E50-A648-BDC14EEC491D}"/>
              </a:ext>
            </a:extLst>
          </p:cNvPr>
          <p:cNvSpPr>
            <a:spLocks noGrp="1"/>
          </p:cNvSpPr>
          <p:nvPr>
            <p:ph sz="quarter" idx="16" hasCustomPrompt="1"/>
          </p:nvPr>
        </p:nvSpPr>
        <p:spPr>
          <a:xfrm>
            <a:off x="471983" y="6100693"/>
            <a:ext cx="11274552" cy="265176"/>
          </a:xfrm>
          <a:prstGeom prst="rect">
            <a:avLst/>
          </a:prstGeom>
        </p:spPr>
        <p:txBody>
          <a:bodyPr wrap="none">
            <a:noAutofit/>
          </a:bodyPr>
          <a:lstStyle>
            <a:lvl1pPr>
              <a:spcAft>
                <a:spcPts val="0"/>
              </a:spcAft>
              <a:defRPr sz="800"/>
            </a:lvl1pPr>
          </a:lstStyle>
          <a:p>
            <a:pPr lvl="0"/>
            <a:r>
              <a:rPr lang="en-US" dirty="0"/>
              <a:t>Click to add notes and sources</a:t>
            </a:r>
          </a:p>
        </p:txBody>
      </p:sp>
    </p:spTree>
    <p:extLst>
      <p:ext uri="{BB962C8B-B14F-4D97-AF65-F5344CB8AC3E}">
        <p14:creationId xmlns:p14="http://schemas.microsoft.com/office/powerpoint/2010/main" val="4054097567"/>
      </p:ext>
    </p:extLst>
  </p:cSld>
  <p:clrMapOvr>
    <a:masterClrMapping/>
  </p:clrMapOvr>
  <p:transition>
    <p:fade/>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4 column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954C1B-9B85-4D98-9B7C-DD27C71008EC}"/>
              </a:ext>
            </a:extLst>
          </p:cNvPr>
          <p:cNvGraphicFramePr>
            <a:graphicFrameLocks noChangeAspect="1"/>
          </p:cNvGraphicFramePr>
          <p:nvPr userDrawn="1">
            <p:custDataLst>
              <p:tags r:id="rId1"/>
            </p:custDataLst>
            <p:extLst>
              <p:ext uri="{D42A27DB-BD31-4B8C-83A1-F6EECF244321}">
                <p14:modId xmlns:p14="http://schemas.microsoft.com/office/powerpoint/2010/main" val="3625065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954C1B-9B85-4D98-9B7C-DD27C71008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 Placeholder 8">
            <a:extLst>
              <a:ext uri="{FF2B5EF4-FFF2-40B4-BE49-F238E27FC236}">
                <a16:creationId xmlns:a16="http://schemas.microsoft.com/office/drawing/2014/main" id="{1BBB9896-0B95-CB6F-B2E6-4166A5EE89B1}"/>
              </a:ext>
            </a:extLst>
          </p:cNvPr>
          <p:cNvSpPr>
            <a:spLocks noGrp="1"/>
          </p:cNvSpPr>
          <p:nvPr>
            <p:ph type="body" sz="quarter" idx="13" hasCustomPrompt="1"/>
          </p:nvPr>
        </p:nvSpPr>
        <p:spPr>
          <a:xfrm>
            <a:off x="463295" y="65246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14" name="Title Placeholder 1">
            <a:extLst>
              <a:ext uri="{FF2B5EF4-FFF2-40B4-BE49-F238E27FC236}">
                <a16:creationId xmlns:a16="http://schemas.microsoft.com/office/drawing/2014/main" id="{FF047BD9-DCEF-9477-148A-1153F1CC01AF}"/>
              </a:ext>
            </a:extLst>
          </p:cNvPr>
          <p:cNvSpPr>
            <a:spLocks noGrp="1"/>
          </p:cNvSpPr>
          <p:nvPr>
            <p:ph type="title" hasCustomPrompt="1"/>
          </p:nvPr>
        </p:nvSpPr>
        <p:spPr>
          <a:xfrm>
            <a:off x="463295" y="315512"/>
            <a:ext cx="11277600"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16" name="Content Placeholder 3">
            <a:extLst>
              <a:ext uri="{FF2B5EF4-FFF2-40B4-BE49-F238E27FC236}">
                <a16:creationId xmlns:a16="http://schemas.microsoft.com/office/drawing/2014/main" id="{3AA439D1-5700-3F7E-2EF9-688D15E8BCE8}"/>
              </a:ext>
            </a:extLst>
          </p:cNvPr>
          <p:cNvSpPr>
            <a:spLocks noGrp="1"/>
          </p:cNvSpPr>
          <p:nvPr>
            <p:ph sz="quarter" idx="10"/>
          </p:nvPr>
        </p:nvSpPr>
        <p:spPr>
          <a:xfrm>
            <a:off x="463296" y="1684020"/>
            <a:ext cx="2685018" cy="4270248"/>
          </a:xfrm>
          <a:prstGeom prst="rect">
            <a:avLst/>
          </a:prstGeom>
        </p:spPr>
        <p:txBody>
          <a:bodyPr>
            <a:noAutofit/>
          </a:bodyPr>
          <a:lstStyle>
            <a:lvl1pPr marL="0" indent="0" algn="l">
              <a:buFontTx/>
              <a:buNone/>
              <a:tabLst>
                <a:tab pos="3771900" algn="r"/>
              </a:tabLst>
              <a:defRPr sz="1200">
                <a:latin typeface="+mn-lt"/>
              </a:defRPr>
            </a:lvl1pPr>
            <a:lvl2pPr marL="104775" indent="-104775" algn="l">
              <a:buClrTx/>
              <a:buSzPct val="100000"/>
              <a:buFont typeface="Arial" panose="020B0604020202020204" pitchFamily="34" charset="0"/>
              <a:buChar char="•"/>
              <a:tabLst>
                <a:tab pos="3771900" algn="r"/>
              </a:tabLst>
              <a:defRPr sz="1200">
                <a:latin typeface="+mj-lt"/>
              </a:defRPr>
            </a:lvl2pPr>
            <a:lvl3pPr marL="228600" indent="-104775" algn="l">
              <a:buClrTx/>
              <a:buSzPct val="100000"/>
              <a:buFont typeface="Arial" panose="020B0604020202020204" pitchFamily="34" charset="0"/>
              <a:buChar char="−"/>
              <a:tabLst>
                <a:tab pos="3771900" algn="r"/>
              </a:tabLst>
              <a:defRPr sz="1200">
                <a:latin typeface="+mn-lt"/>
              </a:defRPr>
            </a:lvl3pPr>
            <a:lvl4pPr marL="352425" indent="-104775" algn="l">
              <a:buClrTx/>
              <a:buSzPct val="100000"/>
              <a:buFont typeface="Arial" panose="020B0604020202020204" pitchFamily="34" charset="0"/>
              <a:buChar char="◦"/>
              <a:tabLst>
                <a:tab pos="377190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7" name="Content Placeholder 3">
            <a:extLst>
              <a:ext uri="{FF2B5EF4-FFF2-40B4-BE49-F238E27FC236}">
                <a16:creationId xmlns:a16="http://schemas.microsoft.com/office/drawing/2014/main" id="{52870624-0CB5-C61B-6B54-4F9EBA2CE675}"/>
              </a:ext>
            </a:extLst>
          </p:cNvPr>
          <p:cNvSpPr>
            <a:spLocks noGrp="1"/>
          </p:cNvSpPr>
          <p:nvPr>
            <p:ph sz="quarter" idx="14"/>
          </p:nvPr>
        </p:nvSpPr>
        <p:spPr>
          <a:xfrm>
            <a:off x="3331888" y="1684020"/>
            <a:ext cx="2685018" cy="4270248"/>
          </a:xfrm>
          <a:prstGeom prst="rect">
            <a:avLst/>
          </a:prstGeom>
        </p:spPr>
        <p:txBody>
          <a:bodyPr>
            <a:noAutofit/>
          </a:bodyPr>
          <a:lstStyle>
            <a:lvl1pPr marL="0" indent="0" algn="l">
              <a:buFontTx/>
              <a:buNone/>
              <a:tabLst>
                <a:tab pos="3771900" algn="r"/>
              </a:tabLst>
              <a:defRPr sz="1200">
                <a:latin typeface="+mn-lt"/>
              </a:defRPr>
            </a:lvl1pPr>
            <a:lvl2pPr marL="104775" indent="-104775" algn="l">
              <a:buClrTx/>
              <a:buSzPct val="100000"/>
              <a:buFont typeface="Arial" panose="020B0604020202020204" pitchFamily="34" charset="0"/>
              <a:buChar char="•"/>
              <a:tabLst>
                <a:tab pos="3771900" algn="r"/>
              </a:tabLst>
              <a:defRPr sz="1200">
                <a:latin typeface="+mj-lt"/>
              </a:defRPr>
            </a:lvl2pPr>
            <a:lvl3pPr marL="228600" indent="-104775" algn="l">
              <a:buClrTx/>
              <a:buSzPct val="100000"/>
              <a:buFont typeface="Arial" panose="020B0604020202020204" pitchFamily="34" charset="0"/>
              <a:buChar char="−"/>
              <a:tabLst>
                <a:tab pos="3771900" algn="r"/>
              </a:tabLst>
              <a:defRPr sz="1200">
                <a:latin typeface="+mn-lt"/>
              </a:defRPr>
            </a:lvl3pPr>
            <a:lvl4pPr marL="352425" indent="-104775" algn="l">
              <a:buClrTx/>
              <a:buSzPct val="100000"/>
              <a:buFont typeface="Arial" panose="020B0604020202020204" pitchFamily="34" charset="0"/>
              <a:buChar char="◦"/>
              <a:tabLst>
                <a:tab pos="377190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8" name="Content Placeholder 3">
            <a:extLst>
              <a:ext uri="{FF2B5EF4-FFF2-40B4-BE49-F238E27FC236}">
                <a16:creationId xmlns:a16="http://schemas.microsoft.com/office/drawing/2014/main" id="{E9B4C4D2-D63F-486E-4323-819C2180D3D6}"/>
              </a:ext>
            </a:extLst>
          </p:cNvPr>
          <p:cNvSpPr>
            <a:spLocks noGrp="1"/>
          </p:cNvSpPr>
          <p:nvPr>
            <p:ph sz="quarter" idx="15"/>
          </p:nvPr>
        </p:nvSpPr>
        <p:spPr>
          <a:xfrm>
            <a:off x="6200480" y="1684020"/>
            <a:ext cx="2685018" cy="4270248"/>
          </a:xfrm>
          <a:prstGeom prst="rect">
            <a:avLst/>
          </a:prstGeom>
        </p:spPr>
        <p:txBody>
          <a:bodyPr>
            <a:noAutofit/>
          </a:bodyPr>
          <a:lstStyle>
            <a:lvl1pPr marL="0" indent="0" algn="l">
              <a:buFontTx/>
              <a:buNone/>
              <a:tabLst>
                <a:tab pos="3771900" algn="r"/>
              </a:tabLst>
              <a:defRPr sz="1200">
                <a:latin typeface="+mn-lt"/>
              </a:defRPr>
            </a:lvl1pPr>
            <a:lvl2pPr marL="104775" indent="-104775" algn="l">
              <a:buClrTx/>
              <a:buSzPct val="100000"/>
              <a:buFont typeface="Arial" panose="020B0604020202020204" pitchFamily="34" charset="0"/>
              <a:buChar char="•"/>
              <a:tabLst>
                <a:tab pos="3771900" algn="r"/>
              </a:tabLst>
              <a:defRPr sz="1200">
                <a:latin typeface="+mj-lt"/>
              </a:defRPr>
            </a:lvl2pPr>
            <a:lvl3pPr marL="228600" indent="-104775" algn="l">
              <a:buClrTx/>
              <a:buSzPct val="100000"/>
              <a:buFont typeface="Arial" panose="020B0604020202020204" pitchFamily="34" charset="0"/>
              <a:buChar char="−"/>
              <a:tabLst>
                <a:tab pos="3771900" algn="r"/>
              </a:tabLst>
              <a:defRPr sz="1200">
                <a:latin typeface="+mn-lt"/>
              </a:defRPr>
            </a:lvl3pPr>
            <a:lvl4pPr marL="352425" indent="-104775" algn="l">
              <a:buClrTx/>
              <a:buSzPct val="100000"/>
              <a:buFont typeface="Arial" panose="020B0604020202020204" pitchFamily="34" charset="0"/>
              <a:buChar char="◦"/>
              <a:tabLst>
                <a:tab pos="377190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Content Placeholder 3">
            <a:extLst>
              <a:ext uri="{FF2B5EF4-FFF2-40B4-BE49-F238E27FC236}">
                <a16:creationId xmlns:a16="http://schemas.microsoft.com/office/drawing/2014/main" id="{3CC00C14-814D-4DB5-E24B-D0135DCA10EB}"/>
              </a:ext>
            </a:extLst>
          </p:cNvPr>
          <p:cNvSpPr>
            <a:spLocks noGrp="1"/>
          </p:cNvSpPr>
          <p:nvPr>
            <p:ph sz="quarter" idx="16"/>
          </p:nvPr>
        </p:nvSpPr>
        <p:spPr>
          <a:xfrm>
            <a:off x="9069072" y="1684020"/>
            <a:ext cx="2685018" cy="4270248"/>
          </a:xfrm>
          <a:prstGeom prst="rect">
            <a:avLst/>
          </a:prstGeom>
        </p:spPr>
        <p:txBody>
          <a:bodyPr>
            <a:noAutofit/>
          </a:bodyPr>
          <a:lstStyle>
            <a:lvl1pPr marL="0" indent="0" algn="l">
              <a:buFontTx/>
              <a:buNone/>
              <a:tabLst>
                <a:tab pos="3771900" algn="r"/>
              </a:tabLst>
              <a:defRPr sz="1200">
                <a:latin typeface="+mn-lt"/>
              </a:defRPr>
            </a:lvl1pPr>
            <a:lvl2pPr marL="104775" indent="-104775" algn="l">
              <a:buClrTx/>
              <a:buSzPct val="100000"/>
              <a:buFont typeface="Arial" panose="020B0604020202020204" pitchFamily="34" charset="0"/>
              <a:buChar char="•"/>
              <a:tabLst>
                <a:tab pos="3771900" algn="r"/>
              </a:tabLst>
              <a:defRPr sz="1200">
                <a:latin typeface="+mj-lt"/>
              </a:defRPr>
            </a:lvl2pPr>
            <a:lvl3pPr marL="228600" indent="-104775" algn="l">
              <a:buClrTx/>
              <a:buSzPct val="100000"/>
              <a:buFont typeface="Arial" panose="020B0604020202020204" pitchFamily="34" charset="0"/>
              <a:buChar char="−"/>
              <a:tabLst>
                <a:tab pos="3771900" algn="r"/>
              </a:tabLst>
              <a:defRPr sz="1200">
                <a:latin typeface="+mn-lt"/>
              </a:defRPr>
            </a:lvl3pPr>
            <a:lvl4pPr marL="352425" indent="-104775" algn="l">
              <a:buClrTx/>
              <a:buSzPct val="100000"/>
              <a:buFont typeface="Arial" panose="020B0604020202020204" pitchFamily="34" charset="0"/>
              <a:buChar char="◦"/>
              <a:tabLst>
                <a:tab pos="377190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a:t>
            </a:r>
            <a:r>
              <a:rPr lang="en-US" noProof="0" dirty="0" err="1"/>
              <a:t>levelz</a:t>
            </a:r>
            <a:endParaRPr lang="en-US" noProof="0" dirty="0"/>
          </a:p>
        </p:txBody>
      </p:sp>
      <p:sp>
        <p:nvSpPr>
          <p:cNvPr id="20" name="Content Placeholder 3">
            <a:extLst>
              <a:ext uri="{FF2B5EF4-FFF2-40B4-BE49-F238E27FC236}">
                <a16:creationId xmlns:a16="http://schemas.microsoft.com/office/drawing/2014/main" id="{153C2E35-10B1-48FE-7FDB-5810AA1CFB73}"/>
              </a:ext>
            </a:extLst>
          </p:cNvPr>
          <p:cNvSpPr>
            <a:spLocks noGrp="1"/>
          </p:cNvSpPr>
          <p:nvPr>
            <p:ph sz="quarter" idx="17" hasCustomPrompt="1"/>
          </p:nvPr>
        </p:nvSpPr>
        <p:spPr>
          <a:xfrm>
            <a:off x="471983" y="6070213"/>
            <a:ext cx="11274552" cy="265176"/>
          </a:xfrm>
          <a:prstGeom prst="rect">
            <a:avLst/>
          </a:prstGeom>
        </p:spPr>
        <p:txBody>
          <a:bodyPr wrap="none">
            <a:noAutofit/>
          </a:bodyPr>
          <a:lstStyle>
            <a:lvl1pPr>
              <a:spcAft>
                <a:spcPts val="0"/>
              </a:spcAft>
              <a:defRPr sz="800"/>
            </a:lvl1pPr>
          </a:lstStyle>
          <a:p>
            <a:pPr lvl="0"/>
            <a:r>
              <a:rPr lang="en-US" dirty="0"/>
              <a:t>Click to add notes and sources</a:t>
            </a:r>
          </a:p>
        </p:txBody>
      </p:sp>
    </p:spTree>
    <p:extLst>
      <p:ext uri="{BB962C8B-B14F-4D97-AF65-F5344CB8AC3E}">
        <p14:creationId xmlns:p14="http://schemas.microsoft.com/office/powerpoint/2010/main" val="4220101394"/>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profile ">
    <p:spTree>
      <p:nvGrpSpPr>
        <p:cNvPr id="1" name=""/>
        <p:cNvGrpSpPr/>
        <p:nvPr/>
      </p:nvGrpSpPr>
      <p:grpSpPr>
        <a:xfrm>
          <a:off x="0" y="0"/>
          <a:ext cx="0" cy="0"/>
          <a:chOff x="0" y="0"/>
          <a:chExt cx="0" cy="0"/>
        </a:xfrm>
      </p:grpSpPr>
      <p:sp>
        <p:nvSpPr>
          <p:cNvPr id="16" name="Text Placeholder 8">
            <a:extLst>
              <a:ext uri="{FF2B5EF4-FFF2-40B4-BE49-F238E27FC236}">
                <a16:creationId xmlns:a16="http://schemas.microsoft.com/office/drawing/2014/main" id="{C2FDA775-7453-495D-ABC5-C379E37806BE}"/>
              </a:ext>
            </a:extLst>
          </p:cNvPr>
          <p:cNvSpPr>
            <a:spLocks noGrp="1"/>
          </p:cNvSpPr>
          <p:nvPr>
            <p:ph type="body" sz="quarter" idx="22" hasCustomPrompt="1"/>
          </p:nvPr>
        </p:nvSpPr>
        <p:spPr>
          <a:xfrm>
            <a:off x="463295" y="65246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17" name="Title Placeholder 1">
            <a:extLst>
              <a:ext uri="{FF2B5EF4-FFF2-40B4-BE49-F238E27FC236}">
                <a16:creationId xmlns:a16="http://schemas.microsoft.com/office/drawing/2014/main" id="{D55BC33C-2B71-4E68-81E3-F520AB4629F5}"/>
              </a:ext>
            </a:extLst>
          </p:cNvPr>
          <p:cNvSpPr>
            <a:spLocks noGrp="1"/>
          </p:cNvSpPr>
          <p:nvPr>
            <p:ph type="title" hasCustomPrompt="1"/>
          </p:nvPr>
        </p:nvSpPr>
        <p:spPr>
          <a:xfrm>
            <a:off x="463295" y="315512"/>
            <a:ext cx="11277600"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2" name="Picture Placeholder 11">
            <a:extLst>
              <a:ext uri="{FF2B5EF4-FFF2-40B4-BE49-F238E27FC236}">
                <a16:creationId xmlns:a16="http://schemas.microsoft.com/office/drawing/2014/main" id="{0D8F34B8-DFAD-6DD7-E1A1-4572B7969DDD}"/>
              </a:ext>
            </a:extLst>
          </p:cNvPr>
          <p:cNvSpPr>
            <a:spLocks noGrp="1"/>
          </p:cNvSpPr>
          <p:nvPr>
            <p:ph type="pic" sz="quarter" idx="25"/>
          </p:nvPr>
        </p:nvSpPr>
        <p:spPr>
          <a:xfrm>
            <a:off x="469440" y="1880213"/>
            <a:ext cx="1476000" cy="1476000"/>
          </a:xfrm>
          <a:prstGeom prst="rect">
            <a:avLst/>
          </a:prstGeom>
        </p:spPr>
        <p:txBody>
          <a:bodyPr>
            <a:normAutofit/>
          </a:bodyPr>
          <a:lstStyle>
            <a:lvl1pPr algn="ctr">
              <a:defRPr sz="1200"/>
            </a:lvl1pPr>
          </a:lstStyle>
          <a:p>
            <a:r>
              <a:rPr lang="en-US"/>
              <a:t>Click icon to add picture</a:t>
            </a:r>
            <a:endParaRPr lang="en-GB" dirty="0"/>
          </a:p>
        </p:txBody>
      </p:sp>
      <p:sp>
        <p:nvSpPr>
          <p:cNvPr id="3" name="Picture Placeholder 11">
            <a:extLst>
              <a:ext uri="{FF2B5EF4-FFF2-40B4-BE49-F238E27FC236}">
                <a16:creationId xmlns:a16="http://schemas.microsoft.com/office/drawing/2014/main" id="{90D3C277-40A7-31AF-87D8-848A84CDC70C}"/>
              </a:ext>
            </a:extLst>
          </p:cNvPr>
          <p:cNvSpPr>
            <a:spLocks noGrp="1"/>
          </p:cNvSpPr>
          <p:nvPr>
            <p:ph type="pic" sz="quarter" idx="27"/>
          </p:nvPr>
        </p:nvSpPr>
        <p:spPr>
          <a:xfrm>
            <a:off x="6263184" y="1880213"/>
            <a:ext cx="1476000" cy="1476000"/>
          </a:xfrm>
          <a:prstGeom prst="rect">
            <a:avLst/>
          </a:prstGeom>
        </p:spPr>
        <p:txBody>
          <a:bodyPr>
            <a:normAutofit/>
          </a:bodyPr>
          <a:lstStyle>
            <a:lvl1pPr algn="ctr">
              <a:defRPr sz="1200"/>
            </a:lvl1pPr>
          </a:lstStyle>
          <a:p>
            <a:r>
              <a:rPr lang="en-US"/>
              <a:t>Click icon to add picture</a:t>
            </a:r>
            <a:endParaRPr lang="en-GB" dirty="0"/>
          </a:p>
        </p:txBody>
      </p:sp>
      <p:sp>
        <p:nvSpPr>
          <p:cNvPr id="4" name="Picture Placeholder 11">
            <a:extLst>
              <a:ext uri="{FF2B5EF4-FFF2-40B4-BE49-F238E27FC236}">
                <a16:creationId xmlns:a16="http://schemas.microsoft.com/office/drawing/2014/main" id="{6B0BFB5D-1E54-FF08-195B-949B6341E16B}"/>
              </a:ext>
            </a:extLst>
          </p:cNvPr>
          <p:cNvSpPr>
            <a:spLocks noGrp="1"/>
          </p:cNvSpPr>
          <p:nvPr>
            <p:ph type="pic" sz="quarter" idx="29"/>
          </p:nvPr>
        </p:nvSpPr>
        <p:spPr>
          <a:xfrm>
            <a:off x="469440" y="4256213"/>
            <a:ext cx="1476000" cy="1476000"/>
          </a:xfrm>
          <a:prstGeom prst="rect">
            <a:avLst/>
          </a:prstGeom>
        </p:spPr>
        <p:txBody>
          <a:bodyPr>
            <a:normAutofit/>
          </a:bodyPr>
          <a:lstStyle>
            <a:lvl1pPr algn="ctr">
              <a:defRPr sz="1200"/>
            </a:lvl1pPr>
          </a:lstStyle>
          <a:p>
            <a:r>
              <a:rPr lang="en-US"/>
              <a:t>Click icon to add picture</a:t>
            </a:r>
            <a:endParaRPr lang="en-GB" dirty="0"/>
          </a:p>
        </p:txBody>
      </p:sp>
      <p:sp>
        <p:nvSpPr>
          <p:cNvPr id="5" name="Picture Placeholder 11">
            <a:extLst>
              <a:ext uri="{FF2B5EF4-FFF2-40B4-BE49-F238E27FC236}">
                <a16:creationId xmlns:a16="http://schemas.microsoft.com/office/drawing/2014/main" id="{B70C4541-64E0-0D36-F531-9180AEBAADAD}"/>
              </a:ext>
            </a:extLst>
          </p:cNvPr>
          <p:cNvSpPr>
            <a:spLocks noGrp="1"/>
          </p:cNvSpPr>
          <p:nvPr>
            <p:ph type="pic" sz="quarter" idx="31"/>
          </p:nvPr>
        </p:nvSpPr>
        <p:spPr>
          <a:xfrm>
            <a:off x="6263184" y="4256213"/>
            <a:ext cx="1476000" cy="1476000"/>
          </a:xfrm>
          <a:prstGeom prst="rect">
            <a:avLst/>
          </a:prstGeom>
        </p:spPr>
        <p:txBody>
          <a:bodyPr>
            <a:normAutofit/>
          </a:bodyPr>
          <a:lstStyle>
            <a:lvl1pPr algn="ctr">
              <a:defRPr sz="1200"/>
            </a:lvl1pPr>
          </a:lstStyle>
          <a:p>
            <a:r>
              <a:rPr lang="en-US"/>
              <a:t>Click icon to add picture</a:t>
            </a:r>
            <a:endParaRPr lang="en-GB" dirty="0"/>
          </a:p>
        </p:txBody>
      </p:sp>
      <p:sp>
        <p:nvSpPr>
          <p:cNvPr id="6" name="Text Placeholder 12">
            <a:extLst>
              <a:ext uri="{FF2B5EF4-FFF2-40B4-BE49-F238E27FC236}">
                <a16:creationId xmlns:a16="http://schemas.microsoft.com/office/drawing/2014/main" id="{4FC28274-B484-ADCB-6FAD-CD816034B792}"/>
              </a:ext>
            </a:extLst>
          </p:cNvPr>
          <p:cNvSpPr>
            <a:spLocks noGrp="1"/>
          </p:cNvSpPr>
          <p:nvPr>
            <p:ph type="body" sz="quarter" idx="32"/>
          </p:nvPr>
        </p:nvSpPr>
        <p:spPr>
          <a:xfrm>
            <a:off x="2104052" y="1880213"/>
            <a:ext cx="3846100" cy="1944000"/>
          </a:xfrm>
          <a:prstGeom prst="rect">
            <a:avLst/>
          </a:prstGeom>
        </p:spPr>
        <p:txBody>
          <a:bodyPr/>
          <a:lstStyle>
            <a:lvl1pPr>
              <a:spcAft>
                <a:spcPts val="0"/>
              </a:spcAft>
              <a:defRPr sz="1200" b="1"/>
            </a:lvl1pPr>
            <a:lvl2pPr>
              <a:spcAft>
                <a:spcPts val="0"/>
              </a:spcAft>
              <a:defRPr sz="1200" b="0"/>
            </a:lvl2pPr>
          </a:lstStyle>
          <a:p>
            <a:pPr lvl="0"/>
            <a:r>
              <a:rPr lang="en-US"/>
              <a:t>Click to edit Master text styles</a:t>
            </a:r>
          </a:p>
          <a:p>
            <a:pPr lvl="1"/>
            <a:r>
              <a:rPr lang="en-US"/>
              <a:t>Second level</a:t>
            </a:r>
          </a:p>
        </p:txBody>
      </p:sp>
      <p:sp>
        <p:nvSpPr>
          <p:cNvPr id="7" name="Text Placeholder 12">
            <a:extLst>
              <a:ext uri="{FF2B5EF4-FFF2-40B4-BE49-F238E27FC236}">
                <a16:creationId xmlns:a16="http://schemas.microsoft.com/office/drawing/2014/main" id="{9D3FBE01-C9A4-F88D-C153-2816D6207A40}"/>
              </a:ext>
            </a:extLst>
          </p:cNvPr>
          <p:cNvSpPr>
            <a:spLocks noGrp="1"/>
          </p:cNvSpPr>
          <p:nvPr>
            <p:ph type="body" sz="quarter" idx="33"/>
          </p:nvPr>
        </p:nvSpPr>
        <p:spPr>
          <a:xfrm>
            <a:off x="7892540" y="1880213"/>
            <a:ext cx="3846100" cy="1944000"/>
          </a:xfrm>
          <a:prstGeom prst="rect">
            <a:avLst/>
          </a:prstGeom>
        </p:spPr>
        <p:txBody>
          <a:bodyPr/>
          <a:lstStyle>
            <a:lvl1pPr>
              <a:spcAft>
                <a:spcPts val="0"/>
              </a:spcAft>
              <a:defRPr sz="1200" b="1"/>
            </a:lvl1pPr>
            <a:lvl2pPr>
              <a:spcAft>
                <a:spcPts val="0"/>
              </a:spcAft>
              <a:defRPr sz="1200" b="0"/>
            </a:lvl2pPr>
          </a:lstStyle>
          <a:p>
            <a:pPr lvl="0"/>
            <a:r>
              <a:rPr lang="en-US"/>
              <a:t>Click to edit Master text styles</a:t>
            </a:r>
          </a:p>
          <a:p>
            <a:pPr lvl="1"/>
            <a:r>
              <a:rPr lang="en-US"/>
              <a:t>Second level</a:t>
            </a:r>
          </a:p>
        </p:txBody>
      </p:sp>
      <p:sp>
        <p:nvSpPr>
          <p:cNvPr id="8" name="Text Placeholder 12">
            <a:extLst>
              <a:ext uri="{FF2B5EF4-FFF2-40B4-BE49-F238E27FC236}">
                <a16:creationId xmlns:a16="http://schemas.microsoft.com/office/drawing/2014/main" id="{7004DE48-1AC3-4F21-0968-B38909044342}"/>
              </a:ext>
            </a:extLst>
          </p:cNvPr>
          <p:cNvSpPr>
            <a:spLocks noGrp="1"/>
          </p:cNvSpPr>
          <p:nvPr>
            <p:ph type="body" sz="quarter" idx="34"/>
          </p:nvPr>
        </p:nvSpPr>
        <p:spPr>
          <a:xfrm>
            <a:off x="2104051" y="4256213"/>
            <a:ext cx="3824765" cy="1944000"/>
          </a:xfrm>
          <a:prstGeom prst="rect">
            <a:avLst/>
          </a:prstGeom>
        </p:spPr>
        <p:txBody>
          <a:bodyPr/>
          <a:lstStyle>
            <a:lvl1pPr>
              <a:spcAft>
                <a:spcPts val="0"/>
              </a:spcAft>
              <a:defRPr sz="1200" b="1"/>
            </a:lvl1pPr>
            <a:lvl2pPr>
              <a:spcAft>
                <a:spcPts val="0"/>
              </a:spcAft>
              <a:defRPr sz="1200" b="0"/>
            </a:lvl2pPr>
          </a:lstStyle>
          <a:p>
            <a:pPr lvl="0"/>
            <a:r>
              <a:rPr lang="en-US"/>
              <a:t>Click to edit Master text styles</a:t>
            </a:r>
          </a:p>
          <a:p>
            <a:pPr lvl="1"/>
            <a:r>
              <a:rPr lang="en-US"/>
              <a:t>Second level</a:t>
            </a:r>
          </a:p>
        </p:txBody>
      </p:sp>
      <p:sp>
        <p:nvSpPr>
          <p:cNvPr id="9" name="Text Placeholder 12">
            <a:extLst>
              <a:ext uri="{FF2B5EF4-FFF2-40B4-BE49-F238E27FC236}">
                <a16:creationId xmlns:a16="http://schemas.microsoft.com/office/drawing/2014/main" id="{684A23D9-9F8C-5A70-1B87-0DD004B8D96E}"/>
              </a:ext>
            </a:extLst>
          </p:cNvPr>
          <p:cNvSpPr>
            <a:spLocks noGrp="1"/>
          </p:cNvSpPr>
          <p:nvPr>
            <p:ph type="body" sz="quarter" idx="35"/>
          </p:nvPr>
        </p:nvSpPr>
        <p:spPr>
          <a:xfrm>
            <a:off x="7892539" y="4256213"/>
            <a:ext cx="3848355" cy="1944000"/>
          </a:xfrm>
          <a:prstGeom prst="rect">
            <a:avLst/>
          </a:prstGeom>
        </p:spPr>
        <p:txBody>
          <a:bodyPr/>
          <a:lstStyle>
            <a:lvl1pPr>
              <a:spcAft>
                <a:spcPts val="0"/>
              </a:spcAft>
              <a:defRPr sz="1200" b="1"/>
            </a:lvl1pPr>
            <a:lvl2pPr>
              <a:spcAft>
                <a:spcPts val="0"/>
              </a:spcAft>
              <a:defRPr sz="1200" b="0"/>
            </a:lvl2pPr>
          </a:lstStyle>
          <a:p>
            <a:pPr lvl="0"/>
            <a:r>
              <a:rPr lang="en-US"/>
              <a:t>Click to edit Master text styles</a:t>
            </a:r>
          </a:p>
          <a:p>
            <a:pPr lvl="1"/>
            <a:r>
              <a:rPr lang="en-US"/>
              <a:t>Second level</a:t>
            </a:r>
          </a:p>
        </p:txBody>
      </p:sp>
      <p:sp>
        <p:nvSpPr>
          <p:cNvPr id="10" name="Rectangle 9">
            <a:extLst>
              <a:ext uri="{FF2B5EF4-FFF2-40B4-BE49-F238E27FC236}">
                <a16:creationId xmlns:a16="http://schemas.microsoft.com/office/drawing/2014/main" id="{8B1455C2-E21F-06D2-DADD-7FD7A0C6A036}"/>
              </a:ext>
            </a:extLst>
          </p:cNvPr>
          <p:cNvSpPr/>
          <p:nvPr userDrawn="1"/>
        </p:nvSpPr>
        <p:spPr>
          <a:xfrm>
            <a:off x="6256583" y="1677307"/>
            <a:ext cx="54864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1" name="Rectangle 10">
            <a:extLst>
              <a:ext uri="{FF2B5EF4-FFF2-40B4-BE49-F238E27FC236}">
                <a16:creationId xmlns:a16="http://schemas.microsoft.com/office/drawing/2014/main" id="{96B116F3-3D63-C235-3E40-D7EA6B934CF2}"/>
              </a:ext>
            </a:extLst>
          </p:cNvPr>
          <p:cNvSpPr/>
          <p:nvPr userDrawn="1"/>
        </p:nvSpPr>
        <p:spPr>
          <a:xfrm>
            <a:off x="463752" y="1677307"/>
            <a:ext cx="54864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2" name="Rectangle 11">
            <a:extLst>
              <a:ext uri="{FF2B5EF4-FFF2-40B4-BE49-F238E27FC236}">
                <a16:creationId xmlns:a16="http://schemas.microsoft.com/office/drawing/2014/main" id="{4F46C436-A721-2D60-1AEA-13F0DD3A9223}"/>
              </a:ext>
            </a:extLst>
          </p:cNvPr>
          <p:cNvSpPr/>
          <p:nvPr userDrawn="1"/>
        </p:nvSpPr>
        <p:spPr>
          <a:xfrm>
            <a:off x="6256583" y="4044901"/>
            <a:ext cx="54864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3" name="Rectangle 12">
            <a:extLst>
              <a:ext uri="{FF2B5EF4-FFF2-40B4-BE49-F238E27FC236}">
                <a16:creationId xmlns:a16="http://schemas.microsoft.com/office/drawing/2014/main" id="{C62ED75E-FA16-E5BA-B5F1-A58E06F1A408}"/>
              </a:ext>
            </a:extLst>
          </p:cNvPr>
          <p:cNvSpPr/>
          <p:nvPr userDrawn="1"/>
        </p:nvSpPr>
        <p:spPr>
          <a:xfrm>
            <a:off x="463752" y="4044901"/>
            <a:ext cx="54864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Tree>
    <p:extLst>
      <p:ext uri="{BB962C8B-B14F-4D97-AF65-F5344CB8AC3E}">
        <p14:creationId xmlns:p14="http://schemas.microsoft.com/office/powerpoint/2010/main" val="9314417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28" name="Text Placeholder 8">
            <a:extLst>
              <a:ext uri="{FF2B5EF4-FFF2-40B4-BE49-F238E27FC236}">
                <a16:creationId xmlns:a16="http://schemas.microsoft.com/office/drawing/2014/main" id="{CD54EF50-1F75-4251-9838-5413705270C9}"/>
              </a:ext>
            </a:extLst>
          </p:cNvPr>
          <p:cNvSpPr>
            <a:spLocks noGrp="1"/>
          </p:cNvSpPr>
          <p:nvPr>
            <p:ph type="body" sz="quarter" idx="21" hasCustomPrompt="1"/>
          </p:nvPr>
        </p:nvSpPr>
        <p:spPr>
          <a:xfrm>
            <a:off x="463295" y="65246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29" name="Title Placeholder 1">
            <a:extLst>
              <a:ext uri="{FF2B5EF4-FFF2-40B4-BE49-F238E27FC236}">
                <a16:creationId xmlns:a16="http://schemas.microsoft.com/office/drawing/2014/main" id="{580152B0-65C5-4969-BA13-FFC077318B84}"/>
              </a:ext>
            </a:extLst>
          </p:cNvPr>
          <p:cNvSpPr>
            <a:spLocks noGrp="1"/>
          </p:cNvSpPr>
          <p:nvPr>
            <p:ph type="title" hasCustomPrompt="1"/>
          </p:nvPr>
        </p:nvSpPr>
        <p:spPr>
          <a:xfrm>
            <a:off x="463295" y="315512"/>
            <a:ext cx="11277600"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12" name="Rectangle 11">
            <a:extLst>
              <a:ext uri="{FF2B5EF4-FFF2-40B4-BE49-F238E27FC236}">
                <a16:creationId xmlns:a16="http://schemas.microsoft.com/office/drawing/2014/main" id="{DD670E7F-2D5F-E74D-FF59-5BD6C5BC34F1}"/>
              </a:ext>
            </a:extLst>
          </p:cNvPr>
          <p:cNvSpPr/>
          <p:nvPr userDrawn="1"/>
        </p:nvSpPr>
        <p:spPr>
          <a:xfrm>
            <a:off x="6256583" y="1677307"/>
            <a:ext cx="54864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7" name="Rectangle 16">
            <a:extLst>
              <a:ext uri="{FF2B5EF4-FFF2-40B4-BE49-F238E27FC236}">
                <a16:creationId xmlns:a16="http://schemas.microsoft.com/office/drawing/2014/main" id="{0CD4E13F-35DC-E442-82C0-9B5EE61D2906}"/>
              </a:ext>
            </a:extLst>
          </p:cNvPr>
          <p:cNvSpPr/>
          <p:nvPr userDrawn="1"/>
        </p:nvSpPr>
        <p:spPr>
          <a:xfrm>
            <a:off x="463752" y="1677307"/>
            <a:ext cx="54864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8" name="Text Placeholder 8">
            <a:extLst>
              <a:ext uri="{FF2B5EF4-FFF2-40B4-BE49-F238E27FC236}">
                <a16:creationId xmlns:a16="http://schemas.microsoft.com/office/drawing/2014/main" id="{B77A00D6-826F-053D-85E0-56290FB76FBD}"/>
              </a:ext>
            </a:extLst>
          </p:cNvPr>
          <p:cNvSpPr>
            <a:spLocks noGrp="1"/>
          </p:cNvSpPr>
          <p:nvPr>
            <p:ph type="body" sz="quarter" idx="17"/>
          </p:nvPr>
        </p:nvSpPr>
        <p:spPr>
          <a:xfrm>
            <a:off x="470131" y="1807979"/>
            <a:ext cx="5486400" cy="4345376"/>
          </a:xfrm>
          <a:prstGeom prst="rect">
            <a:avLst/>
          </a:prstGeom>
        </p:spPr>
        <p:txBody>
          <a:bodyPr/>
          <a:lstStyle>
            <a:lvl1pPr>
              <a:spcAft>
                <a:spcPts val="1000"/>
              </a:spcAft>
              <a:defRPr b="1">
                <a:solidFill>
                  <a:schemeClr val="accent3"/>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8">
            <a:extLst>
              <a:ext uri="{FF2B5EF4-FFF2-40B4-BE49-F238E27FC236}">
                <a16:creationId xmlns:a16="http://schemas.microsoft.com/office/drawing/2014/main" id="{DBD4F1B8-4B40-207D-993D-623E7F0E42AA}"/>
              </a:ext>
            </a:extLst>
          </p:cNvPr>
          <p:cNvSpPr>
            <a:spLocks noGrp="1"/>
          </p:cNvSpPr>
          <p:nvPr>
            <p:ph type="body" sz="quarter" idx="27"/>
          </p:nvPr>
        </p:nvSpPr>
        <p:spPr>
          <a:xfrm>
            <a:off x="6258518" y="1807979"/>
            <a:ext cx="5486400" cy="4345376"/>
          </a:xfrm>
          <a:prstGeom prst="rect">
            <a:avLst/>
          </a:prstGeom>
        </p:spPr>
        <p:txBody>
          <a:bodyPr/>
          <a:lstStyle>
            <a:lvl1pPr>
              <a:spcAft>
                <a:spcPts val="1000"/>
              </a:spcAft>
              <a:defRPr b="1">
                <a:solidFill>
                  <a:schemeClr val="accent3"/>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1">
            <a:extLst>
              <a:ext uri="{FF2B5EF4-FFF2-40B4-BE49-F238E27FC236}">
                <a16:creationId xmlns:a16="http://schemas.microsoft.com/office/drawing/2014/main" id="{32DA993B-B409-E5C0-E8A1-3920C08FA402}"/>
              </a:ext>
            </a:extLst>
          </p:cNvPr>
          <p:cNvSpPr>
            <a:spLocks noGrp="1"/>
          </p:cNvSpPr>
          <p:nvPr>
            <p:ph type="pic" sz="quarter" idx="28"/>
          </p:nvPr>
        </p:nvSpPr>
        <p:spPr>
          <a:xfrm>
            <a:off x="4480531" y="1807979"/>
            <a:ext cx="1476000" cy="1476000"/>
          </a:xfrm>
          <a:prstGeom prst="rect">
            <a:avLst/>
          </a:prstGeom>
        </p:spPr>
        <p:txBody>
          <a:bodyPr>
            <a:normAutofit/>
          </a:bodyPr>
          <a:lstStyle>
            <a:lvl1pPr algn="ctr">
              <a:defRPr sz="1200"/>
            </a:lvl1pPr>
          </a:lstStyle>
          <a:p>
            <a:r>
              <a:rPr lang="en-US"/>
              <a:t>Click icon to add picture</a:t>
            </a:r>
            <a:endParaRPr lang="en-GB" dirty="0"/>
          </a:p>
        </p:txBody>
      </p:sp>
      <p:sp>
        <p:nvSpPr>
          <p:cNvPr id="21" name="Picture Placeholder 11">
            <a:extLst>
              <a:ext uri="{FF2B5EF4-FFF2-40B4-BE49-F238E27FC236}">
                <a16:creationId xmlns:a16="http://schemas.microsoft.com/office/drawing/2014/main" id="{9EA35630-FAAB-0992-9BD2-E2CF77317F5E}"/>
              </a:ext>
            </a:extLst>
          </p:cNvPr>
          <p:cNvSpPr>
            <a:spLocks noGrp="1"/>
          </p:cNvSpPr>
          <p:nvPr>
            <p:ph type="pic" sz="quarter" idx="29"/>
          </p:nvPr>
        </p:nvSpPr>
        <p:spPr>
          <a:xfrm>
            <a:off x="10268918" y="1807979"/>
            <a:ext cx="1476000" cy="1476000"/>
          </a:xfrm>
          <a:prstGeom prst="rect">
            <a:avLst/>
          </a:prstGeom>
        </p:spPr>
        <p:txBody>
          <a:bodyPr>
            <a:normAutofit/>
          </a:bodyPr>
          <a:lstStyle>
            <a:lvl1pPr algn="ctr">
              <a:defRPr sz="1200"/>
            </a:lvl1pPr>
          </a:lstStyle>
          <a:p>
            <a:r>
              <a:rPr lang="en-US"/>
              <a:t>Click icon to add picture</a:t>
            </a:r>
            <a:endParaRPr lang="en-GB" dirty="0"/>
          </a:p>
        </p:txBody>
      </p:sp>
    </p:spTree>
    <p:extLst>
      <p:ext uri="{BB962C8B-B14F-4D97-AF65-F5344CB8AC3E}">
        <p14:creationId xmlns:p14="http://schemas.microsoft.com/office/powerpoint/2010/main" val="84620436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with image - Black">
    <p:bg>
      <p:bgRef idx="1001">
        <a:schemeClr val="bg1"/>
      </p:bgRef>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dirty="0"/>
              <a:t>Click icon to add picture</a:t>
            </a:r>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78220" y="315747"/>
            <a:ext cx="5465380" cy="484791"/>
          </a:xfrm>
          <a:prstGeom prst="rect">
            <a:avLst/>
          </a:prstGeom>
        </p:spPr>
        <p:txBody>
          <a:bodyPr>
            <a:noAutofit/>
          </a:bodyPr>
          <a:lstStyle>
            <a:lvl1pPr>
              <a:defRPr sz="3200" b="1">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dirty="0"/>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78220" y="800539"/>
            <a:ext cx="5465380" cy="863162"/>
          </a:xfrm>
          <a:prstGeom prst="rect">
            <a:avLst/>
          </a:prstGeom>
        </p:spPr>
        <p:txBody>
          <a:bodyPr>
            <a:noAutofit/>
          </a:bodyPr>
          <a:lstStyle>
            <a:lvl1pPr>
              <a:defRPr sz="3200" b="0">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dirty="0"/>
              <a:t>Click to edit Master text styles</a:t>
            </a:r>
          </a:p>
        </p:txBody>
      </p:sp>
    </p:spTree>
    <p:extLst>
      <p:ext uri="{BB962C8B-B14F-4D97-AF65-F5344CB8AC3E}">
        <p14:creationId xmlns:p14="http://schemas.microsoft.com/office/powerpoint/2010/main" val="26697292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 Black">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9E7CE24-FDA7-453D-848B-51687DD68D40}"/>
              </a:ext>
            </a:extLst>
          </p:cNvPr>
          <p:cNvGraphicFramePr>
            <a:graphicFrameLocks noChangeAspect="1"/>
          </p:cNvGraphicFramePr>
          <p:nvPr userDrawn="1">
            <p:custDataLst>
              <p:tags r:id="rId1"/>
            </p:custDataLst>
            <p:extLst>
              <p:ext uri="{D42A27DB-BD31-4B8C-83A1-F6EECF244321}">
                <p14:modId xmlns:p14="http://schemas.microsoft.com/office/powerpoint/2010/main" val="18555800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a:extLst>
                          <a:ext uri="{FF2B5EF4-FFF2-40B4-BE49-F238E27FC236}">
                            <a16:creationId xmlns:a16="http://schemas.microsoft.com/office/drawing/2014/main" id="{89E7CE24-FDA7-453D-848B-51687DD68D4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aseCode">
            <a:extLst>
              <a:ext uri="{FF2B5EF4-FFF2-40B4-BE49-F238E27FC236}">
                <a16:creationId xmlns:a16="http://schemas.microsoft.com/office/drawing/2014/main" id="{4D067F15-7090-4FD4-8B55-76CB78DD9BD0}"/>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Presentation title</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A13EFA35-A937-47F7-93E5-9465F8876AC6}"/>
              </a:ext>
            </a:extLst>
          </p:cNvPr>
          <p:cNvSpPr txBox="1"/>
          <p:nvPr userDrawn="1"/>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Member firms and DTTL: Insert appropriate copyright</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D39B4359-4F20-4FAE-B7A0-C54983A639ED}"/>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
        <p:nvSpPr>
          <p:cNvPr id="11" name="Title Placeholder 1">
            <a:extLst>
              <a:ext uri="{FF2B5EF4-FFF2-40B4-BE49-F238E27FC236}">
                <a16:creationId xmlns:a16="http://schemas.microsoft.com/office/drawing/2014/main" id="{F894959D-5837-4BF7-8AA5-2572907695C1}"/>
              </a:ext>
            </a:extLst>
          </p:cNvPr>
          <p:cNvSpPr>
            <a:spLocks noGrp="1"/>
          </p:cNvSpPr>
          <p:nvPr>
            <p:ph type="title" hasCustomPrompt="1"/>
          </p:nvPr>
        </p:nvSpPr>
        <p:spPr bwMode="gray">
          <a:xfrm>
            <a:off x="457040" y="304800"/>
            <a:ext cx="11277759" cy="342900"/>
          </a:xfrm>
          <a:prstGeom prst="rect">
            <a:avLst/>
          </a:prstGeom>
        </p:spPr>
        <p:txBody>
          <a:bodyPr vert="horz" lIns="0" tIns="0" rIns="0" bIns="0" rtlCol="0" anchor="t" anchorCtr="0">
            <a:noAutofit/>
          </a:bodyPr>
          <a:lstStyle>
            <a:lvl1pPr>
              <a:defRPr>
                <a:solidFill>
                  <a:schemeClr val="bg1"/>
                </a:solidFill>
              </a:defRPr>
            </a:lvl1pPr>
          </a:lstStyle>
          <a:p>
            <a:r>
              <a:rPr lang="en-US" noProof="0" dirty="0"/>
              <a:t>Click to add title</a:t>
            </a:r>
          </a:p>
        </p:txBody>
      </p:sp>
    </p:spTree>
    <p:extLst>
      <p:ext uri="{BB962C8B-B14F-4D97-AF65-F5344CB8AC3E}">
        <p14:creationId xmlns:p14="http://schemas.microsoft.com/office/powerpoint/2010/main" val="15251188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ubtitle - Black">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0635050-01AE-41CE-9250-53C62890708F}"/>
              </a:ext>
            </a:extLst>
          </p:cNvPr>
          <p:cNvGraphicFramePr>
            <a:graphicFrameLocks noChangeAspect="1"/>
          </p:cNvGraphicFramePr>
          <p:nvPr userDrawn="1">
            <p:custDataLst>
              <p:tags r:id="rId1"/>
            </p:custDataLst>
            <p:extLst>
              <p:ext uri="{D42A27DB-BD31-4B8C-83A1-F6EECF244321}">
                <p14:modId xmlns:p14="http://schemas.microsoft.com/office/powerpoint/2010/main" val="21949538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50635050-01AE-41CE-9250-53C62890708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ext Placeholder 8">
            <a:extLst>
              <a:ext uri="{FF2B5EF4-FFF2-40B4-BE49-F238E27FC236}">
                <a16:creationId xmlns:a16="http://schemas.microsoft.com/office/drawing/2014/main" id="{9FCADB32-14E1-40ED-ABFA-39BA17EE1EDA}"/>
              </a:ext>
            </a:extLst>
          </p:cNvPr>
          <p:cNvSpPr>
            <a:spLocks noGrp="1"/>
          </p:cNvSpPr>
          <p:nvPr>
            <p:ph type="body" sz="quarter" idx="13" hasCustomPrompt="1"/>
          </p:nvPr>
        </p:nvSpPr>
        <p:spPr>
          <a:xfrm>
            <a:off x="457040" y="651600"/>
            <a:ext cx="11277759" cy="757255"/>
          </a:xfrm>
          <a:prstGeom prst="rect">
            <a:avLst/>
          </a:prstGeom>
        </p:spPr>
        <p:txBody>
          <a:bodyPr lIns="0" tIns="0" rIns="0" bIns="0">
            <a:noAutofit/>
          </a:bodyPr>
          <a:lstStyle>
            <a:lvl1pPr marL="0" indent="0">
              <a:buNone/>
              <a:defRPr sz="1800" b="0">
                <a:solidFill>
                  <a:srgbClr val="BBBCBC"/>
                </a:solidFill>
              </a:defRPr>
            </a:lvl1pPr>
          </a:lstStyle>
          <a:p>
            <a:pPr lvl="0"/>
            <a:r>
              <a:rPr lang="en-US" dirty="0"/>
              <a:t>Click to add subtitle</a:t>
            </a:r>
          </a:p>
        </p:txBody>
      </p:sp>
      <p:sp>
        <p:nvSpPr>
          <p:cNvPr id="8" name="Title Placeholder 1">
            <a:extLst>
              <a:ext uri="{FF2B5EF4-FFF2-40B4-BE49-F238E27FC236}">
                <a16:creationId xmlns:a16="http://schemas.microsoft.com/office/drawing/2014/main" id="{0E9FF4B9-2071-4F05-988E-0575B99A670C}"/>
              </a:ext>
            </a:extLst>
          </p:cNvPr>
          <p:cNvSpPr>
            <a:spLocks noGrp="1"/>
          </p:cNvSpPr>
          <p:nvPr>
            <p:ph type="title" hasCustomPrompt="1"/>
          </p:nvPr>
        </p:nvSpPr>
        <p:spPr bwMode="gray">
          <a:xfrm>
            <a:off x="457040" y="304800"/>
            <a:ext cx="11277759" cy="342900"/>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8057488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3 columns - Black">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954C1B-9B85-4D98-9B7C-DD27C71008EC}"/>
              </a:ext>
            </a:extLst>
          </p:cNvPr>
          <p:cNvGraphicFramePr>
            <a:graphicFrameLocks noChangeAspect="1"/>
          </p:cNvGraphicFramePr>
          <p:nvPr userDrawn="1">
            <p:custDataLst>
              <p:tags r:id="rId1"/>
            </p:custDataLst>
            <p:extLst>
              <p:ext uri="{D42A27DB-BD31-4B8C-83A1-F6EECF244321}">
                <p14:modId xmlns:p14="http://schemas.microsoft.com/office/powerpoint/2010/main" val="3625065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954C1B-9B85-4D98-9B7C-DD27C71008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 Placeholder 8">
            <a:extLst>
              <a:ext uri="{FF2B5EF4-FFF2-40B4-BE49-F238E27FC236}">
                <a16:creationId xmlns:a16="http://schemas.microsoft.com/office/drawing/2014/main" id="{90AE8130-5E9B-D7DF-2839-4AF30CD698F9}"/>
              </a:ext>
            </a:extLst>
          </p:cNvPr>
          <p:cNvSpPr>
            <a:spLocks noGrp="1"/>
          </p:cNvSpPr>
          <p:nvPr>
            <p:ph type="body" sz="quarter" idx="13" hasCustomPrompt="1"/>
          </p:nvPr>
        </p:nvSpPr>
        <p:spPr>
          <a:xfrm>
            <a:off x="463295" y="652460"/>
            <a:ext cx="11277600" cy="757255"/>
          </a:xfrm>
          <a:prstGeom prst="rect">
            <a:avLst/>
          </a:prstGeom>
        </p:spPr>
        <p:txBody>
          <a:bodyPr lIns="0" tIns="0" rIns="0" bIns="0">
            <a:noAutofit/>
          </a:bodyPr>
          <a:lstStyle>
            <a:lvl1pPr marL="0" indent="0">
              <a:buNone/>
              <a:defRPr sz="1800" b="0">
                <a:solidFill>
                  <a:schemeClr val="tx1">
                    <a:lumMod val="65000"/>
                  </a:schemeClr>
                </a:solidFill>
              </a:defRPr>
            </a:lvl1pPr>
          </a:lstStyle>
          <a:p>
            <a:pPr lvl="0"/>
            <a:r>
              <a:rPr lang="en-US" dirty="0"/>
              <a:t>Click to add subtitle</a:t>
            </a:r>
          </a:p>
        </p:txBody>
      </p:sp>
      <p:sp>
        <p:nvSpPr>
          <p:cNvPr id="5" name="Title Placeholder 1">
            <a:extLst>
              <a:ext uri="{FF2B5EF4-FFF2-40B4-BE49-F238E27FC236}">
                <a16:creationId xmlns:a16="http://schemas.microsoft.com/office/drawing/2014/main" id="{02203B1E-CC67-47A7-4805-23947EAC5EB7}"/>
              </a:ext>
            </a:extLst>
          </p:cNvPr>
          <p:cNvSpPr>
            <a:spLocks noGrp="1"/>
          </p:cNvSpPr>
          <p:nvPr>
            <p:ph type="title" hasCustomPrompt="1"/>
          </p:nvPr>
        </p:nvSpPr>
        <p:spPr>
          <a:xfrm>
            <a:off x="463295" y="315512"/>
            <a:ext cx="11277600" cy="334099"/>
          </a:xfrm>
          <a:prstGeom prst="rect">
            <a:avLst/>
          </a:prstGeom>
        </p:spPr>
        <p:txBody>
          <a:bodyPr vert="horz" lIns="0" tIns="0" rIns="0" bIns="0" rtlCol="0" anchor="t" anchorCtr="0">
            <a:noAutofit/>
          </a:bodyPr>
          <a:lstStyle>
            <a:lvl1pPr>
              <a:defRPr sz="2100">
                <a:solidFill>
                  <a:schemeClr val="tx1"/>
                </a:solidFill>
                <a:latin typeface="+mj-lt"/>
              </a:defRPr>
            </a:lvl1pPr>
          </a:lstStyle>
          <a:p>
            <a:r>
              <a:rPr lang="en-US" dirty="0"/>
              <a:t>Click to add title</a:t>
            </a:r>
          </a:p>
        </p:txBody>
      </p:sp>
      <p:sp>
        <p:nvSpPr>
          <p:cNvPr id="6" name="Content Placeholder 3">
            <a:extLst>
              <a:ext uri="{FF2B5EF4-FFF2-40B4-BE49-F238E27FC236}">
                <a16:creationId xmlns:a16="http://schemas.microsoft.com/office/drawing/2014/main" id="{5484FE19-8D95-64F2-FA92-45484FD5FBE4}"/>
              </a:ext>
            </a:extLst>
          </p:cNvPr>
          <p:cNvSpPr>
            <a:spLocks noGrp="1"/>
          </p:cNvSpPr>
          <p:nvPr>
            <p:ph sz="quarter" idx="10"/>
          </p:nvPr>
        </p:nvSpPr>
        <p:spPr>
          <a:xfrm>
            <a:off x="463296" y="1688592"/>
            <a:ext cx="3549904" cy="4270248"/>
          </a:xfrm>
          <a:prstGeom prst="rect">
            <a:avLst/>
          </a:prstGeom>
        </p:spPr>
        <p:txBody>
          <a:bodyPr>
            <a:noAutofit/>
          </a:bodyPr>
          <a:lstStyle>
            <a:lvl1pPr marL="0" indent="0" algn="l">
              <a:buFontTx/>
              <a:buNone/>
              <a:tabLst>
                <a:tab pos="3771900" algn="r"/>
              </a:tabLst>
              <a:defRPr sz="1200">
                <a:solidFill>
                  <a:schemeClr val="tx1"/>
                </a:solidFill>
              </a:defRPr>
            </a:lvl1pPr>
            <a:lvl2pPr marL="104775" indent="-104775" algn="l">
              <a:buClrTx/>
              <a:buSzPct val="100000"/>
              <a:buFont typeface="Arial" panose="020B0604020202020204" pitchFamily="34" charset="0"/>
              <a:buChar char="•"/>
              <a:tabLst>
                <a:tab pos="3771900" algn="r"/>
              </a:tabLst>
              <a:defRPr sz="1200">
                <a:solidFill>
                  <a:schemeClr val="tx1"/>
                </a:solidFill>
              </a:defRPr>
            </a:lvl2pPr>
            <a:lvl3pPr marL="228600" indent="-104775" algn="l">
              <a:buClrTx/>
              <a:buSzPct val="100000"/>
              <a:buFont typeface="Arial" panose="020B0604020202020204" pitchFamily="34" charset="0"/>
              <a:buChar char="−"/>
              <a:tabLst>
                <a:tab pos="3771900" algn="r"/>
              </a:tabLst>
              <a:defRPr sz="1200">
                <a:solidFill>
                  <a:schemeClr val="tx1"/>
                </a:solidFill>
              </a:defRPr>
            </a:lvl3pPr>
            <a:lvl4pPr marL="352425" indent="-104775" algn="l">
              <a:buClrTx/>
              <a:buSzPct val="100000"/>
              <a:buFont typeface="Arial" panose="020B0604020202020204" pitchFamily="34" charset="0"/>
              <a:buChar char="◦"/>
              <a:tabLst>
                <a:tab pos="3771900" algn="r"/>
              </a:tabLst>
              <a:defRPr sz="1200">
                <a:solidFill>
                  <a:schemeClr val="tx1"/>
                </a:solidFill>
              </a:defRPr>
            </a:lvl4pPr>
            <a:lvl5pPr marL="476250" indent="-104775" algn="l">
              <a:buClrTx/>
              <a:buSzPct val="100000"/>
              <a:buFont typeface="Arial" panose="020B0604020202020204" pitchFamily="34" charset="0"/>
              <a:buChar char="−"/>
              <a:tabLst>
                <a:tab pos="3771900" algn="r"/>
              </a:tabLst>
              <a:defRPr sz="1200" baseline="0">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Content Placeholder 3">
            <a:extLst>
              <a:ext uri="{FF2B5EF4-FFF2-40B4-BE49-F238E27FC236}">
                <a16:creationId xmlns:a16="http://schemas.microsoft.com/office/drawing/2014/main" id="{99001569-960A-8508-A577-0ECA6D2CD253}"/>
              </a:ext>
            </a:extLst>
          </p:cNvPr>
          <p:cNvSpPr>
            <a:spLocks noGrp="1"/>
          </p:cNvSpPr>
          <p:nvPr>
            <p:ph sz="quarter" idx="14"/>
          </p:nvPr>
        </p:nvSpPr>
        <p:spPr>
          <a:xfrm>
            <a:off x="4324096" y="1684020"/>
            <a:ext cx="3549904" cy="4270248"/>
          </a:xfrm>
          <a:prstGeom prst="rect">
            <a:avLst/>
          </a:prstGeom>
        </p:spPr>
        <p:txBody>
          <a:bodyPr>
            <a:noAutofit/>
          </a:bodyPr>
          <a:lstStyle>
            <a:lvl1pPr marL="0" indent="0" algn="l">
              <a:buFontTx/>
              <a:buNone/>
              <a:tabLst>
                <a:tab pos="3771900" algn="r"/>
              </a:tabLst>
              <a:defRPr sz="1200">
                <a:solidFill>
                  <a:schemeClr val="tx1"/>
                </a:solidFill>
              </a:defRPr>
            </a:lvl1pPr>
            <a:lvl2pPr marL="104775" indent="-104775" algn="l">
              <a:buClrTx/>
              <a:buSzPct val="100000"/>
              <a:buFont typeface="Arial" panose="020B0604020202020204" pitchFamily="34" charset="0"/>
              <a:buChar char="•"/>
              <a:tabLst>
                <a:tab pos="3771900" algn="r"/>
              </a:tabLst>
              <a:defRPr sz="1200">
                <a:solidFill>
                  <a:schemeClr val="tx1"/>
                </a:solidFill>
              </a:defRPr>
            </a:lvl2pPr>
            <a:lvl3pPr marL="228600" indent="-104775" algn="l">
              <a:buClrTx/>
              <a:buSzPct val="100000"/>
              <a:buFont typeface="Arial" panose="020B0604020202020204" pitchFamily="34" charset="0"/>
              <a:buChar char="−"/>
              <a:tabLst>
                <a:tab pos="3771900" algn="r"/>
              </a:tabLst>
              <a:defRPr sz="1200">
                <a:solidFill>
                  <a:schemeClr val="tx1"/>
                </a:solidFill>
              </a:defRPr>
            </a:lvl3pPr>
            <a:lvl4pPr marL="352425" indent="-104775" algn="l">
              <a:buClrTx/>
              <a:buSzPct val="100000"/>
              <a:buFont typeface="Arial" panose="020B0604020202020204" pitchFamily="34" charset="0"/>
              <a:buChar char="◦"/>
              <a:tabLst>
                <a:tab pos="3771900" algn="r"/>
              </a:tabLst>
              <a:defRPr sz="1200">
                <a:solidFill>
                  <a:schemeClr val="tx1"/>
                </a:solidFill>
              </a:defRPr>
            </a:lvl4pPr>
            <a:lvl5pPr marL="476250" indent="-104775" algn="l">
              <a:buClrTx/>
              <a:buSzPct val="100000"/>
              <a:buFont typeface="Arial" panose="020B0604020202020204" pitchFamily="34" charset="0"/>
              <a:buChar char="−"/>
              <a:tabLst>
                <a:tab pos="3771900" algn="r"/>
              </a:tabLst>
              <a:defRPr sz="1200" baseline="0">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Content Placeholder 3">
            <a:extLst>
              <a:ext uri="{FF2B5EF4-FFF2-40B4-BE49-F238E27FC236}">
                <a16:creationId xmlns:a16="http://schemas.microsoft.com/office/drawing/2014/main" id="{63CCA112-C4D4-6060-7387-DA8294D14723}"/>
              </a:ext>
            </a:extLst>
          </p:cNvPr>
          <p:cNvSpPr>
            <a:spLocks noGrp="1"/>
          </p:cNvSpPr>
          <p:nvPr>
            <p:ph sz="quarter" idx="15"/>
          </p:nvPr>
        </p:nvSpPr>
        <p:spPr>
          <a:xfrm>
            <a:off x="8190991" y="1684020"/>
            <a:ext cx="3549904" cy="4270248"/>
          </a:xfrm>
          <a:prstGeom prst="rect">
            <a:avLst/>
          </a:prstGeom>
        </p:spPr>
        <p:txBody>
          <a:bodyPr>
            <a:noAutofit/>
          </a:bodyPr>
          <a:lstStyle>
            <a:lvl1pPr marL="0" indent="0" algn="l">
              <a:buFontTx/>
              <a:buNone/>
              <a:tabLst>
                <a:tab pos="3771900" algn="r"/>
              </a:tabLst>
              <a:defRPr sz="1200">
                <a:solidFill>
                  <a:schemeClr val="tx1"/>
                </a:solidFill>
              </a:defRPr>
            </a:lvl1pPr>
            <a:lvl2pPr marL="104775" indent="-104775" algn="l">
              <a:buClrTx/>
              <a:buSzPct val="100000"/>
              <a:buFont typeface="Arial" panose="020B0604020202020204" pitchFamily="34" charset="0"/>
              <a:buChar char="•"/>
              <a:tabLst>
                <a:tab pos="3771900" algn="r"/>
              </a:tabLst>
              <a:defRPr sz="1200">
                <a:solidFill>
                  <a:schemeClr val="tx1"/>
                </a:solidFill>
              </a:defRPr>
            </a:lvl2pPr>
            <a:lvl3pPr marL="228600" indent="-104775" algn="l">
              <a:buClrTx/>
              <a:buSzPct val="100000"/>
              <a:buFont typeface="Arial" panose="020B0604020202020204" pitchFamily="34" charset="0"/>
              <a:buChar char="−"/>
              <a:tabLst>
                <a:tab pos="3771900" algn="r"/>
              </a:tabLst>
              <a:defRPr sz="1200">
                <a:solidFill>
                  <a:schemeClr val="tx1"/>
                </a:solidFill>
              </a:defRPr>
            </a:lvl3pPr>
            <a:lvl4pPr marL="352425" indent="-104775" algn="l">
              <a:buClrTx/>
              <a:buSzPct val="100000"/>
              <a:buFont typeface="Arial" panose="020B0604020202020204" pitchFamily="34" charset="0"/>
              <a:buChar char="◦"/>
              <a:tabLst>
                <a:tab pos="3771900" algn="r"/>
              </a:tabLst>
              <a:defRPr sz="1200">
                <a:solidFill>
                  <a:schemeClr val="tx1"/>
                </a:solidFill>
              </a:defRPr>
            </a:lvl4pPr>
            <a:lvl5pPr marL="476250" indent="-104775" algn="l">
              <a:buClrTx/>
              <a:buSzPct val="100000"/>
              <a:buFont typeface="Arial" panose="020B0604020202020204" pitchFamily="34" charset="0"/>
              <a:buChar char="−"/>
              <a:tabLst>
                <a:tab pos="3771900" algn="r"/>
              </a:tabLst>
              <a:defRPr sz="1200" baseline="0">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7" name="Content Placeholder 3">
            <a:extLst>
              <a:ext uri="{FF2B5EF4-FFF2-40B4-BE49-F238E27FC236}">
                <a16:creationId xmlns:a16="http://schemas.microsoft.com/office/drawing/2014/main" id="{5249F98E-D398-9FFB-5418-C634329BDE1F}"/>
              </a:ext>
            </a:extLst>
          </p:cNvPr>
          <p:cNvSpPr>
            <a:spLocks noGrp="1"/>
          </p:cNvSpPr>
          <p:nvPr>
            <p:ph sz="quarter" idx="16" hasCustomPrompt="1"/>
          </p:nvPr>
        </p:nvSpPr>
        <p:spPr>
          <a:xfrm>
            <a:off x="471983" y="6070213"/>
            <a:ext cx="11274552" cy="265176"/>
          </a:xfrm>
          <a:prstGeom prst="rect">
            <a:avLst/>
          </a:prstGeom>
        </p:spPr>
        <p:txBody>
          <a:bodyPr wrap="none">
            <a:noAutofit/>
          </a:bodyPr>
          <a:lstStyle>
            <a:lvl1pPr>
              <a:spcAft>
                <a:spcPts val="0"/>
              </a:spcAft>
              <a:defRPr sz="800">
                <a:solidFill>
                  <a:schemeClr val="tx1"/>
                </a:solidFill>
              </a:defRPr>
            </a:lvl1pPr>
          </a:lstStyle>
          <a:p>
            <a:pPr lvl="0"/>
            <a:r>
              <a:rPr lang="en-US" dirty="0"/>
              <a:t>Click to add notes and sources</a:t>
            </a:r>
          </a:p>
        </p:txBody>
      </p:sp>
    </p:spTree>
    <p:extLst>
      <p:ext uri="{BB962C8B-B14F-4D97-AF65-F5344CB8AC3E}">
        <p14:creationId xmlns:p14="http://schemas.microsoft.com/office/powerpoint/2010/main" val="341933000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4 columns - Black">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954C1B-9B85-4D98-9B7C-DD27C71008EC}"/>
              </a:ext>
            </a:extLst>
          </p:cNvPr>
          <p:cNvGraphicFramePr>
            <a:graphicFrameLocks noChangeAspect="1"/>
          </p:cNvGraphicFramePr>
          <p:nvPr userDrawn="1">
            <p:custDataLst>
              <p:tags r:id="rId1"/>
            </p:custDataLst>
            <p:extLst>
              <p:ext uri="{D42A27DB-BD31-4B8C-83A1-F6EECF244321}">
                <p14:modId xmlns:p14="http://schemas.microsoft.com/office/powerpoint/2010/main" val="3625065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954C1B-9B85-4D98-9B7C-DD27C71008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 Placeholder 8">
            <a:extLst>
              <a:ext uri="{FF2B5EF4-FFF2-40B4-BE49-F238E27FC236}">
                <a16:creationId xmlns:a16="http://schemas.microsoft.com/office/drawing/2014/main" id="{6C740112-8ED9-3017-F804-B96E3951C4EC}"/>
              </a:ext>
            </a:extLst>
          </p:cNvPr>
          <p:cNvSpPr>
            <a:spLocks noGrp="1"/>
          </p:cNvSpPr>
          <p:nvPr>
            <p:ph type="body" sz="quarter" idx="13" hasCustomPrompt="1"/>
          </p:nvPr>
        </p:nvSpPr>
        <p:spPr>
          <a:xfrm>
            <a:off x="463295" y="652460"/>
            <a:ext cx="11277600" cy="757255"/>
          </a:xfrm>
          <a:prstGeom prst="rect">
            <a:avLst/>
          </a:prstGeom>
        </p:spPr>
        <p:txBody>
          <a:bodyPr lIns="0" tIns="0" rIns="0" bIns="0">
            <a:noAutofit/>
          </a:bodyPr>
          <a:lstStyle>
            <a:lvl1pPr marL="0" indent="0">
              <a:buNone/>
              <a:defRPr sz="1800" b="0">
                <a:solidFill>
                  <a:schemeClr val="tx1">
                    <a:lumMod val="65000"/>
                  </a:schemeClr>
                </a:solidFill>
              </a:defRPr>
            </a:lvl1pPr>
          </a:lstStyle>
          <a:p>
            <a:pPr lvl="0"/>
            <a:r>
              <a:rPr lang="en-US" dirty="0"/>
              <a:t>Click to add subtitle</a:t>
            </a:r>
          </a:p>
        </p:txBody>
      </p:sp>
      <p:sp>
        <p:nvSpPr>
          <p:cNvPr id="14" name="Title Placeholder 1">
            <a:extLst>
              <a:ext uri="{FF2B5EF4-FFF2-40B4-BE49-F238E27FC236}">
                <a16:creationId xmlns:a16="http://schemas.microsoft.com/office/drawing/2014/main" id="{B29B78A5-0B47-ABEB-BD69-3A922CB4A015}"/>
              </a:ext>
            </a:extLst>
          </p:cNvPr>
          <p:cNvSpPr>
            <a:spLocks noGrp="1"/>
          </p:cNvSpPr>
          <p:nvPr>
            <p:ph type="title" hasCustomPrompt="1"/>
          </p:nvPr>
        </p:nvSpPr>
        <p:spPr>
          <a:xfrm>
            <a:off x="463295" y="315512"/>
            <a:ext cx="11277600" cy="334099"/>
          </a:xfrm>
          <a:prstGeom prst="rect">
            <a:avLst/>
          </a:prstGeom>
        </p:spPr>
        <p:txBody>
          <a:bodyPr vert="horz" lIns="0" tIns="0" rIns="0" bIns="0" rtlCol="0" anchor="t" anchorCtr="0">
            <a:noAutofit/>
          </a:bodyPr>
          <a:lstStyle>
            <a:lvl1pPr>
              <a:defRPr sz="2100">
                <a:solidFill>
                  <a:schemeClr val="tx1"/>
                </a:solidFill>
                <a:latin typeface="+mj-lt"/>
              </a:defRPr>
            </a:lvl1pPr>
          </a:lstStyle>
          <a:p>
            <a:r>
              <a:rPr lang="en-US" dirty="0"/>
              <a:t>Click to add title</a:t>
            </a:r>
          </a:p>
        </p:txBody>
      </p:sp>
      <p:sp>
        <p:nvSpPr>
          <p:cNvPr id="16" name="Content Placeholder 3">
            <a:extLst>
              <a:ext uri="{FF2B5EF4-FFF2-40B4-BE49-F238E27FC236}">
                <a16:creationId xmlns:a16="http://schemas.microsoft.com/office/drawing/2014/main" id="{8777064C-D95C-A59A-6160-C4341FE30C3A}"/>
              </a:ext>
            </a:extLst>
          </p:cNvPr>
          <p:cNvSpPr>
            <a:spLocks noGrp="1"/>
          </p:cNvSpPr>
          <p:nvPr>
            <p:ph sz="quarter" idx="10"/>
          </p:nvPr>
        </p:nvSpPr>
        <p:spPr>
          <a:xfrm>
            <a:off x="463296" y="1684020"/>
            <a:ext cx="2685018" cy="4270248"/>
          </a:xfrm>
          <a:prstGeom prst="rect">
            <a:avLst/>
          </a:prstGeom>
        </p:spPr>
        <p:txBody>
          <a:bodyPr>
            <a:noAutofit/>
          </a:bodyPr>
          <a:lstStyle>
            <a:lvl1pPr marL="0" indent="0" algn="l">
              <a:buFontTx/>
              <a:buNone/>
              <a:tabLst>
                <a:tab pos="3771900" algn="r"/>
              </a:tabLst>
              <a:defRPr sz="1200">
                <a:solidFill>
                  <a:schemeClr val="tx1"/>
                </a:solidFill>
                <a:latin typeface="+mn-lt"/>
              </a:defRPr>
            </a:lvl1pPr>
            <a:lvl2pPr marL="104775" indent="-104775" algn="l">
              <a:buClrTx/>
              <a:buSzPct val="100000"/>
              <a:buFont typeface="Arial" panose="020B0604020202020204" pitchFamily="34" charset="0"/>
              <a:buChar char="•"/>
              <a:tabLst>
                <a:tab pos="3771900" algn="r"/>
              </a:tabLst>
              <a:defRPr sz="1200">
                <a:solidFill>
                  <a:schemeClr val="tx1"/>
                </a:solidFill>
                <a:latin typeface="+mj-lt"/>
              </a:defRPr>
            </a:lvl2pPr>
            <a:lvl3pPr marL="228600" indent="-104775" algn="l">
              <a:buClrTx/>
              <a:buSzPct val="100000"/>
              <a:buFont typeface="Arial" panose="020B0604020202020204" pitchFamily="34" charset="0"/>
              <a:buChar char="−"/>
              <a:tabLst>
                <a:tab pos="3771900" algn="r"/>
              </a:tabLst>
              <a:defRPr sz="1200">
                <a:solidFill>
                  <a:schemeClr val="tx1"/>
                </a:solidFill>
                <a:latin typeface="+mn-lt"/>
              </a:defRPr>
            </a:lvl3pPr>
            <a:lvl4pPr marL="352425" indent="-104775" algn="l">
              <a:buClrTx/>
              <a:buSzPct val="100000"/>
              <a:buFont typeface="Arial" panose="020B0604020202020204" pitchFamily="34" charset="0"/>
              <a:buChar char="◦"/>
              <a:tabLst>
                <a:tab pos="3771900" algn="r"/>
              </a:tabLst>
              <a:defRPr sz="1200">
                <a:solidFill>
                  <a:schemeClr val="tx1"/>
                </a:solidFill>
                <a:latin typeface="+mn-lt"/>
              </a:defRPr>
            </a:lvl4pPr>
            <a:lvl5pPr marL="476250" indent="-104775" algn="l">
              <a:buClrTx/>
              <a:buSzPct val="100000"/>
              <a:buFont typeface="Arial" panose="020B0604020202020204" pitchFamily="34" charset="0"/>
              <a:buChar char="−"/>
              <a:tabLst>
                <a:tab pos="3771900" algn="r"/>
              </a:tabLst>
              <a:defRPr sz="1200" baseline="0">
                <a:solidFill>
                  <a:schemeClr val="tx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7" name="Content Placeholder 3">
            <a:extLst>
              <a:ext uri="{FF2B5EF4-FFF2-40B4-BE49-F238E27FC236}">
                <a16:creationId xmlns:a16="http://schemas.microsoft.com/office/drawing/2014/main" id="{C14BC354-6417-CC8C-BDE7-9FBCDDE0658F}"/>
              </a:ext>
            </a:extLst>
          </p:cNvPr>
          <p:cNvSpPr>
            <a:spLocks noGrp="1"/>
          </p:cNvSpPr>
          <p:nvPr>
            <p:ph sz="quarter" idx="14"/>
          </p:nvPr>
        </p:nvSpPr>
        <p:spPr>
          <a:xfrm>
            <a:off x="3331888" y="1684020"/>
            <a:ext cx="2685018" cy="4270248"/>
          </a:xfrm>
          <a:prstGeom prst="rect">
            <a:avLst/>
          </a:prstGeom>
        </p:spPr>
        <p:txBody>
          <a:bodyPr>
            <a:noAutofit/>
          </a:bodyPr>
          <a:lstStyle>
            <a:lvl1pPr marL="0" indent="0" algn="l">
              <a:buFontTx/>
              <a:buNone/>
              <a:tabLst>
                <a:tab pos="3771900" algn="r"/>
              </a:tabLst>
              <a:defRPr sz="1200">
                <a:solidFill>
                  <a:schemeClr val="tx1"/>
                </a:solidFill>
                <a:latin typeface="+mn-lt"/>
              </a:defRPr>
            </a:lvl1pPr>
            <a:lvl2pPr marL="104775" indent="-104775" algn="l">
              <a:buClrTx/>
              <a:buSzPct val="100000"/>
              <a:buFont typeface="Arial" panose="020B0604020202020204" pitchFamily="34" charset="0"/>
              <a:buChar char="•"/>
              <a:tabLst>
                <a:tab pos="3771900" algn="r"/>
              </a:tabLst>
              <a:defRPr sz="1200">
                <a:solidFill>
                  <a:schemeClr val="tx1"/>
                </a:solidFill>
                <a:latin typeface="+mj-lt"/>
              </a:defRPr>
            </a:lvl2pPr>
            <a:lvl3pPr marL="228600" indent="-104775" algn="l">
              <a:buClrTx/>
              <a:buSzPct val="100000"/>
              <a:buFont typeface="Arial" panose="020B0604020202020204" pitchFamily="34" charset="0"/>
              <a:buChar char="−"/>
              <a:tabLst>
                <a:tab pos="3771900" algn="r"/>
              </a:tabLst>
              <a:defRPr sz="1200">
                <a:solidFill>
                  <a:schemeClr val="tx1"/>
                </a:solidFill>
                <a:latin typeface="+mn-lt"/>
              </a:defRPr>
            </a:lvl3pPr>
            <a:lvl4pPr marL="352425" indent="-104775" algn="l">
              <a:buClrTx/>
              <a:buSzPct val="100000"/>
              <a:buFont typeface="Arial" panose="020B0604020202020204" pitchFamily="34" charset="0"/>
              <a:buChar char="◦"/>
              <a:tabLst>
                <a:tab pos="3771900" algn="r"/>
              </a:tabLst>
              <a:defRPr sz="1200">
                <a:solidFill>
                  <a:schemeClr val="tx1"/>
                </a:solidFill>
                <a:latin typeface="+mn-lt"/>
              </a:defRPr>
            </a:lvl4pPr>
            <a:lvl5pPr marL="476250" indent="-104775" algn="l">
              <a:buClrTx/>
              <a:buSzPct val="100000"/>
              <a:buFont typeface="Arial" panose="020B0604020202020204" pitchFamily="34" charset="0"/>
              <a:buChar char="−"/>
              <a:tabLst>
                <a:tab pos="3771900" algn="r"/>
              </a:tabLst>
              <a:defRPr sz="1200" baseline="0">
                <a:solidFill>
                  <a:schemeClr val="tx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8" name="Content Placeholder 3">
            <a:extLst>
              <a:ext uri="{FF2B5EF4-FFF2-40B4-BE49-F238E27FC236}">
                <a16:creationId xmlns:a16="http://schemas.microsoft.com/office/drawing/2014/main" id="{24D9B20D-424A-92F5-4413-27D0ADA88B75}"/>
              </a:ext>
            </a:extLst>
          </p:cNvPr>
          <p:cNvSpPr>
            <a:spLocks noGrp="1"/>
          </p:cNvSpPr>
          <p:nvPr>
            <p:ph sz="quarter" idx="15"/>
          </p:nvPr>
        </p:nvSpPr>
        <p:spPr>
          <a:xfrm>
            <a:off x="6200480" y="1684020"/>
            <a:ext cx="2685018" cy="4270248"/>
          </a:xfrm>
          <a:prstGeom prst="rect">
            <a:avLst/>
          </a:prstGeom>
        </p:spPr>
        <p:txBody>
          <a:bodyPr>
            <a:noAutofit/>
          </a:bodyPr>
          <a:lstStyle>
            <a:lvl1pPr marL="0" indent="0" algn="l">
              <a:buFontTx/>
              <a:buNone/>
              <a:tabLst>
                <a:tab pos="3771900" algn="r"/>
              </a:tabLst>
              <a:defRPr sz="1200">
                <a:solidFill>
                  <a:schemeClr val="tx1"/>
                </a:solidFill>
                <a:latin typeface="+mn-lt"/>
              </a:defRPr>
            </a:lvl1pPr>
            <a:lvl2pPr marL="104775" indent="-104775" algn="l">
              <a:buClrTx/>
              <a:buSzPct val="100000"/>
              <a:buFont typeface="Arial" panose="020B0604020202020204" pitchFamily="34" charset="0"/>
              <a:buChar char="•"/>
              <a:tabLst>
                <a:tab pos="3771900" algn="r"/>
              </a:tabLst>
              <a:defRPr sz="1200">
                <a:solidFill>
                  <a:schemeClr val="tx1"/>
                </a:solidFill>
                <a:latin typeface="+mj-lt"/>
              </a:defRPr>
            </a:lvl2pPr>
            <a:lvl3pPr marL="228600" indent="-104775" algn="l">
              <a:buClrTx/>
              <a:buSzPct val="100000"/>
              <a:buFont typeface="Arial" panose="020B0604020202020204" pitchFamily="34" charset="0"/>
              <a:buChar char="−"/>
              <a:tabLst>
                <a:tab pos="3771900" algn="r"/>
              </a:tabLst>
              <a:defRPr sz="1200">
                <a:solidFill>
                  <a:schemeClr val="tx1"/>
                </a:solidFill>
                <a:latin typeface="+mn-lt"/>
              </a:defRPr>
            </a:lvl3pPr>
            <a:lvl4pPr marL="352425" indent="-104775" algn="l">
              <a:buClrTx/>
              <a:buSzPct val="100000"/>
              <a:buFont typeface="Arial" panose="020B0604020202020204" pitchFamily="34" charset="0"/>
              <a:buChar char="◦"/>
              <a:tabLst>
                <a:tab pos="3771900" algn="r"/>
              </a:tabLst>
              <a:defRPr sz="1200">
                <a:solidFill>
                  <a:schemeClr val="tx1"/>
                </a:solidFill>
                <a:latin typeface="+mn-lt"/>
              </a:defRPr>
            </a:lvl4pPr>
            <a:lvl5pPr marL="476250" indent="-104775" algn="l">
              <a:buClrTx/>
              <a:buSzPct val="100000"/>
              <a:buFont typeface="Arial" panose="020B0604020202020204" pitchFamily="34" charset="0"/>
              <a:buChar char="−"/>
              <a:tabLst>
                <a:tab pos="3771900" algn="r"/>
              </a:tabLst>
              <a:defRPr sz="1200" baseline="0">
                <a:solidFill>
                  <a:schemeClr val="tx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Content Placeholder 3">
            <a:extLst>
              <a:ext uri="{FF2B5EF4-FFF2-40B4-BE49-F238E27FC236}">
                <a16:creationId xmlns:a16="http://schemas.microsoft.com/office/drawing/2014/main" id="{2FF47FDB-2277-829A-C91B-1DC836A446B7}"/>
              </a:ext>
            </a:extLst>
          </p:cNvPr>
          <p:cNvSpPr>
            <a:spLocks noGrp="1"/>
          </p:cNvSpPr>
          <p:nvPr>
            <p:ph sz="quarter" idx="16"/>
          </p:nvPr>
        </p:nvSpPr>
        <p:spPr>
          <a:xfrm>
            <a:off x="9069072" y="1684020"/>
            <a:ext cx="2685018" cy="4270248"/>
          </a:xfrm>
          <a:prstGeom prst="rect">
            <a:avLst/>
          </a:prstGeom>
        </p:spPr>
        <p:txBody>
          <a:bodyPr>
            <a:noAutofit/>
          </a:bodyPr>
          <a:lstStyle>
            <a:lvl1pPr marL="0" indent="0" algn="l">
              <a:buFontTx/>
              <a:buNone/>
              <a:tabLst>
                <a:tab pos="3771900" algn="r"/>
              </a:tabLst>
              <a:defRPr sz="1200">
                <a:solidFill>
                  <a:schemeClr val="tx1"/>
                </a:solidFill>
                <a:latin typeface="+mn-lt"/>
              </a:defRPr>
            </a:lvl1pPr>
            <a:lvl2pPr marL="104775" indent="-104775" algn="l">
              <a:buClrTx/>
              <a:buSzPct val="100000"/>
              <a:buFont typeface="Arial" panose="020B0604020202020204" pitchFamily="34" charset="0"/>
              <a:buChar char="•"/>
              <a:tabLst>
                <a:tab pos="3771900" algn="r"/>
              </a:tabLst>
              <a:defRPr sz="1200">
                <a:solidFill>
                  <a:schemeClr val="tx1"/>
                </a:solidFill>
                <a:latin typeface="+mj-lt"/>
              </a:defRPr>
            </a:lvl2pPr>
            <a:lvl3pPr marL="228600" indent="-104775" algn="l">
              <a:buClrTx/>
              <a:buSzPct val="100000"/>
              <a:buFont typeface="Arial" panose="020B0604020202020204" pitchFamily="34" charset="0"/>
              <a:buChar char="−"/>
              <a:tabLst>
                <a:tab pos="3771900" algn="r"/>
              </a:tabLst>
              <a:defRPr sz="1200">
                <a:solidFill>
                  <a:schemeClr val="tx1"/>
                </a:solidFill>
                <a:latin typeface="+mn-lt"/>
              </a:defRPr>
            </a:lvl3pPr>
            <a:lvl4pPr marL="352425" indent="-104775" algn="l">
              <a:buClrTx/>
              <a:buSzPct val="100000"/>
              <a:buFont typeface="Arial" panose="020B0604020202020204" pitchFamily="34" charset="0"/>
              <a:buChar char="◦"/>
              <a:tabLst>
                <a:tab pos="3771900" algn="r"/>
              </a:tabLst>
              <a:defRPr sz="1200">
                <a:solidFill>
                  <a:schemeClr val="tx1"/>
                </a:solidFill>
                <a:latin typeface="+mn-lt"/>
              </a:defRPr>
            </a:lvl4pPr>
            <a:lvl5pPr marL="476250" indent="-104775" algn="l">
              <a:buClrTx/>
              <a:buSzPct val="100000"/>
              <a:buFont typeface="Arial" panose="020B0604020202020204" pitchFamily="34" charset="0"/>
              <a:buChar char="−"/>
              <a:tabLst>
                <a:tab pos="3771900" algn="r"/>
              </a:tabLst>
              <a:defRPr sz="1200" baseline="0">
                <a:solidFill>
                  <a:schemeClr val="tx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a:t>
            </a:r>
            <a:r>
              <a:rPr lang="en-US" noProof="0" dirty="0" err="1"/>
              <a:t>levelz</a:t>
            </a:r>
            <a:endParaRPr lang="en-US" noProof="0" dirty="0"/>
          </a:p>
        </p:txBody>
      </p:sp>
      <p:sp>
        <p:nvSpPr>
          <p:cNvPr id="20" name="Content Placeholder 3">
            <a:extLst>
              <a:ext uri="{FF2B5EF4-FFF2-40B4-BE49-F238E27FC236}">
                <a16:creationId xmlns:a16="http://schemas.microsoft.com/office/drawing/2014/main" id="{D0572E86-91AD-7001-00FA-D7A70644DE81}"/>
              </a:ext>
            </a:extLst>
          </p:cNvPr>
          <p:cNvSpPr>
            <a:spLocks noGrp="1"/>
          </p:cNvSpPr>
          <p:nvPr>
            <p:ph sz="quarter" idx="17" hasCustomPrompt="1"/>
          </p:nvPr>
        </p:nvSpPr>
        <p:spPr>
          <a:xfrm>
            <a:off x="471983" y="6070213"/>
            <a:ext cx="11274552" cy="265176"/>
          </a:xfrm>
          <a:prstGeom prst="rect">
            <a:avLst/>
          </a:prstGeom>
        </p:spPr>
        <p:txBody>
          <a:bodyPr wrap="none">
            <a:noAutofit/>
          </a:bodyPr>
          <a:lstStyle>
            <a:lvl1pPr>
              <a:spcAft>
                <a:spcPts val="0"/>
              </a:spcAft>
              <a:defRPr sz="800">
                <a:solidFill>
                  <a:schemeClr val="tx1"/>
                </a:solidFill>
              </a:defRPr>
            </a:lvl1pPr>
          </a:lstStyle>
          <a:p>
            <a:pPr lvl="0"/>
            <a:r>
              <a:rPr lang="en-US" dirty="0"/>
              <a:t>Click to add notes and sources</a:t>
            </a:r>
          </a:p>
        </p:txBody>
      </p:sp>
    </p:spTree>
    <p:extLst>
      <p:ext uri="{BB962C8B-B14F-4D97-AF65-F5344CB8AC3E}">
        <p14:creationId xmlns:p14="http://schemas.microsoft.com/office/powerpoint/2010/main" val="6806047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47117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471171" y="5186207"/>
            <a:ext cx="4446269" cy="895983"/>
          </a:xfrm>
          <a:prstGeom prst="rect">
            <a:avLst/>
          </a:prstGeom>
        </p:spPr>
        <p:txBody>
          <a:bodyPr anchor="b" anchorCtr="0">
            <a:noAutofit/>
          </a:bodyPr>
          <a:lstStyle>
            <a:lvl1pPr algn="l">
              <a:lnSpc>
                <a:spcPts val="3200"/>
              </a:lnSpc>
              <a:defRPr sz="3200" b="0">
                <a:solidFill>
                  <a:schemeClr val="accent3"/>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dirty="0"/>
              <a:t>Click to edit Master title style</a:t>
            </a:r>
          </a:p>
        </p:txBody>
      </p:sp>
      <p:grpSp>
        <p:nvGrpSpPr>
          <p:cNvPr id="16" name="Group 15">
            <a:extLst>
              <a:ext uri="{FF2B5EF4-FFF2-40B4-BE49-F238E27FC236}">
                <a16:creationId xmlns:a16="http://schemas.microsoft.com/office/drawing/2014/main" id="{A9C69D3A-9342-44F5-B9CA-54CF037C26A3}"/>
              </a:ext>
            </a:extLst>
          </p:cNvPr>
          <p:cNvGrpSpPr>
            <a:grpSpLocks noChangeAspect="1"/>
          </p:cNvGrpSpPr>
          <p:nvPr userDrawn="1"/>
        </p:nvGrpSpPr>
        <p:grpSpPr>
          <a:xfrm>
            <a:off x="464820" y="304381"/>
            <a:ext cx="1998000" cy="374400"/>
            <a:chOff x="398463" y="404813"/>
            <a:chExt cx="1627187" cy="307976"/>
          </a:xfrm>
          <a:solidFill>
            <a:schemeClr val="bg1"/>
          </a:solidFill>
        </p:grpSpPr>
        <p:sp>
          <p:nvSpPr>
            <p:cNvPr id="18" name="Oval 5">
              <a:extLst>
                <a:ext uri="{FF2B5EF4-FFF2-40B4-BE49-F238E27FC236}">
                  <a16:creationId xmlns:a16="http://schemas.microsoft.com/office/drawing/2014/main" id="{918C70E5-7AF3-4E95-870F-DE0CEBAACA48}"/>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accent1"/>
                </a:solidFill>
              </a:endParaRPr>
            </a:p>
          </p:txBody>
        </p:sp>
        <p:sp>
          <p:nvSpPr>
            <p:cNvPr id="19" name="Freeform 6">
              <a:extLst>
                <a:ext uri="{FF2B5EF4-FFF2-40B4-BE49-F238E27FC236}">
                  <a16:creationId xmlns:a16="http://schemas.microsoft.com/office/drawing/2014/main" id="{36F3D1FD-C295-49F1-BDC4-7303D59959C1}"/>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Rectangle 7">
              <a:extLst>
                <a:ext uri="{FF2B5EF4-FFF2-40B4-BE49-F238E27FC236}">
                  <a16:creationId xmlns:a16="http://schemas.microsoft.com/office/drawing/2014/main" id="{6108E91A-96CB-4F56-86E8-C0E2738294C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Freeform 8">
              <a:extLst>
                <a:ext uri="{FF2B5EF4-FFF2-40B4-BE49-F238E27FC236}">
                  <a16:creationId xmlns:a16="http://schemas.microsoft.com/office/drawing/2014/main" id="{50A4CE42-CA03-4073-BBA8-0BDF31C3FEA0}"/>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Rectangle 9">
              <a:extLst>
                <a:ext uri="{FF2B5EF4-FFF2-40B4-BE49-F238E27FC236}">
                  <a16:creationId xmlns:a16="http://schemas.microsoft.com/office/drawing/2014/main" id="{E5B07CB7-3810-42E1-907C-0E9B0BE6C840}"/>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10">
              <a:extLst>
                <a:ext uri="{FF2B5EF4-FFF2-40B4-BE49-F238E27FC236}">
                  <a16:creationId xmlns:a16="http://schemas.microsoft.com/office/drawing/2014/main" id="{D10581EB-241E-411F-91ED-EAA54960478C}"/>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11">
              <a:extLst>
                <a:ext uri="{FF2B5EF4-FFF2-40B4-BE49-F238E27FC236}">
                  <a16:creationId xmlns:a16="http://schemas.microsoft.com/office/drawing/2014/main" id="{4104E715-D893-4295-8339-2B75A7BDA786}"/>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Freeform 12">
              <a:extLst>
                <a:ext uri="{FF2B5EF4-FFF2-40B4-BE49-F238E27FC236}">
                  <a16:creationId xmlns:a16="http://schemas.microsoft.com/office/drawing/2014/main" id="{608A9120-92D1-400E-B1C2-2AEF92A7DC7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13">
              <a:extLst>
                <a:ext uri="{FF2B5EF4-FFF2-40B4-BE49-F238E27FC236}">
                  <a16:creationId xmlns:a16="http://schemas.microsoft.com/office/drawing/2014/main" id="{E0BF5E88-7BF3-4667-9305-25B93D52961E}"/>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4">
              <a:extLst>
                <a:ext uri="{FF2B5EF4-FFF2-40B4-BE49-F238E27FC236}">
                  <a16:creationId xmlns:a16="http://schemas.microsoft.com/office/drawing/2014/main" id="{FEC5F6DB-BB32-489D-A2BC-DCE3A6F65D7F}"/>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2103948341"/>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1172" y="4211955"/>
            <a:ext cx="8528936" cy="2169796"/>
          </a:xfrm>
          <a:prstGeom prst="rect">
            <a:avLst/>
          </a:prstGeom>
        </p:spPr>
        <p:txBody>
          <a:bodyPr anchor="b" anchorCtr="0">
            <a:noAutofit/>
          </a:bodyPr>
          <a:lstStyle>
            <a:lvl1pPr>
              <a:lnSpc>
                <a:spcPct val="100000"/>
              </a:lnSpc>
              <a:spcAft>
                <a:spcPts val="600"/>
              </a:spcAft>
              <a:defRPr sz="800">
                <a:solidFill>
                  <a:schemeClr val="bg1"/>
                </a:solidFill>
              </a:defRPr>
            </a:lvl1pPr>
          </a:lstStyle>
          <a:p>
            <a:pPr lvl="0"/>
            <a:r>
              <a:rPr lang="en-US" dirty="0"/>
              <a:t>Click to edit Master text styles</a:t>
            </a:r>
          </a:p>
        </p:txBody>
      </p:sp>
      <p:sp>
        <p:nvSpPr>
          <p:cNvPr id="3" name="Picture Placeholder 2"/>
          <p:cNvSpPr>
            <a:spLocks noGrp="1"/>
          </p:cNvSpPr>
          <p:nvPr>
            <p:ph type="pic" sz="quarter" idx="14" hasCustomPrompt="1"/>
          </p:nvPr>
        </p:nvSpPr>
        <p:spPr>
          <a:xfrm>
            <a:off x="9401327" y="4211955"/>
            <a:ext cx="2319503" cy="1725448"/>
          </a:xfrm>
          <a:prstGeom prst="rect">
            <a:avLst/>
          </a:prstGeom>
        </p:spPr>
        <p:txBody>
          <a:bodyPr anchor="ctr" anchorCtr="0">
            <a:normAutofit/>
          </a:bodyPr>
          <a:lstStyle>
            <a:lvl1pPr algn="ctr">
              <a:defRPr sz="800">
                <a:solidFill>
                  <a:schemeClr val="bg1"/>
                </a:solidFill>
              </a:defRPr>
            </a:lvl1pPr>
          </a:lstStyle>
          <a:p>
            <a:r>
              <a:rPr lang="en-GB" sz="900" dirty="0"/>
              <a:t>Insert sponsorship mark here</a:t>
            </a:r>
            <a:endParaRPr lang="en-GB" dirty="0"/>
          </a:p>
        </p:txBody>
      </p:sp>
      <p:sp>
        <p:nvSpPr>
          <p:cNvPr id="8" name="Text Placeholder 7"/>
          <p:cNvSpPr>
            <a:spLocks noGrp="1"/>
          </p:cNvSpPr>
          <p:nvPr>
            <p:ph type="body" sz="quarter" idx="15"/>
          </p:nvPr>
        </p:nvSpPr>
        <p:spPr>
          <a:xfrm>
            <a:off x="9401330" y="6018028"/>
            <a:ext cx="2319501" cy="363722"/>
          </a:xfrm>
          <a:prstGeom prst="rect">
            <a:avLst/>
          </a:prstGeom>
        </p:spPr>
        <p:txBody>
          <a:bodyPr anchor="b" anchorCtr="0">
            <a:noAutofit/>
          </a:bodyPr>
          <a:lstStyle>
            <a:lvl1pPr>
              <a:lnSpc>
                <a:spcPct val="100000"/>
              </a:lnSpc>
              <a:defRPr sz="800">
                <a:solidFill>
                  <a:schemeClr val="bg1"/>
                </a:solidFill>
              </a:defRPr>
            </a:lvl1pPr>
          </a:lstStyle>
          <a:p>
            <a:pPr lvl="0"/>
            <a:r>
              <a:rPr lang="en-US"/>
              <a:t>Click to edit Master text styles</a:t>
            </a:r>
          </a:p>
        </p:txBody>
      </p:sp>
      <p:grpSp>
        <p:nvGrpSpPr>
          <p:cNvPr id="16" name="Group 15">
            <a:extLst>
              <a:ext uri="{FF2B5EF4-FFF2-40B4-BE49-F238E27FC236}">
                <a16:creationId xmlns:a16="http://schemas.microsoft.com/office/drawing/2014/main" id="{CF8FD89F-482B-4AF9-900A-5BA2DBDE301D}"/>
              </a:ext>
            </a:extLst>
          </p:cNvPr>
          <p:cNvGrpSpPr>
            <a:grpSpLocks noChangeAspect="1"/>
          </p:cNvGrpSpPr>
          <p:nvPr userDrawn="1"/>
        </p:nvGrpSpPr>
        <p:grpSpPr>
          <a:xfrm>
            <a:off x="467090" y="314960"/>
            <a:ext cx="1998000" cy="374400"/>
            <a:chOff x="398463" y="404813"/>
            <a:chExt cx="1627187" cy="307976"/>
          </a:xfrm>
          <a:solidFill>
            <a:schemeClr val="bg1"/>
          </a:solidFill>
        </p:grpSpPr>
        <p:sp>
          <p:nvSpPr>
            <p:cNvPr id="17" name="Oval 5">
              <a:extLst>
                <a:ext uri="{FF2B5EF4-FFF2-40B4-BE49-F238E27FC236}">
                  <a16:creationId xmlns:a16="http://schemas.microsoft.com/office/drawing/2014/main" id="{4B321D47-1AE7-42B2-8C49-2BE2D02810B7}"/>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accent1"/>
                </a:solidFill>
              </a:endParaRPr>
            </a:p>
          </p:txBody>
        </p:sp>
        <p:sp>
          <p:nvSpPr>
            <p:cNvPr id="18" name="Freeform 6">
              <a:extLst>
                <a:ext uri="{FF2B5EF4-FFF2-40B4-BE49-F238E27FC236}">
                  <a16:creationId xmlns:a16="http://schemas.microsoft.com/office/drawing/2014/main" id="{A24B1CA9-3A55-41D7-A277-8C3445AB1623}"/>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a:extLst>
                <a:ext uri="{FF2B5EF4-FFF2-40B4-BE49-F238E27FC236}">
                  <a16:creationId xmlns:a16="http://schemas.microsoft.com/office/drawing/2014/main" id="{60C81AC0-233F-4638-A82C-0E8B5E7124DC}"/>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a:extLst>
                <a:ext uri="{FF2B5EF4-FFF2-40B4-BE49-F238E27FC236}">
                  <a16:creationId xmlns:a16="http://schemas.microsoft.com/office/drawing/2014/main" id="{83AF813C-C975-4939-AD65-34F74EAD5F57}"/>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a:extLst>
                <a:ext uri="{FF2B5EF4-FFF2-40B4-BE49-F238E27FC236}">
                  <a16:creationId xmlns:a16="http://schemas.microsoft.com/office/drawing/2014/main" id="{DABFD676-85B1-4F89-ACB7-217A1A11A5C5}"/>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a:extLst>
                <a:ext uri="{FF2B5EF4-FFF2-40B4-BE49-F238E27FC236}">
                  <a16:creationId xmlns:a16="http://schemas.microsoft.com/office/drawing/2014/main" id="{115332E4-4D91-461B-9649-D8D831FC2BA1}"/>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a:extLst>
                <a:ext uri="{FF2B5EF4-FFF2-40B4-BE49-F238E27FC236}">
                  <a16:creationId xmlns:a16="http://schemas.microsoft.com/office/drawing/2014/main" id="{3D094DD5-179B-42FE-A04C-94E98E23F800}"/>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a:extLst>
                <a:ext uri="{FF2B5EF4-FFF2-40B4-BE49-F238E27FC236}">
                  <a16:creationId xmlns:a16="http://schemas.microsoft.com/office/drawing/2014/main" id="{1D434C23-672C-470F-BF32-401B59F2B063}"/>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a:extLst>
                <a:ext uri="{FF2B5EF4-FFF2-40B4-BE49-F238E27FC236}">
                  <a16:creationId xmlns:a16="http://schemas.microsoft.com/office/drawing/2014/main" id="{5FB7A9B0-2BA9-485C-A151-3AB823E5ECF4}"/>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a:extLst>
                <a:ext uri="{FF2B5EF4-FFF2-40B4-BE49-F238E27FC236}">
                  <a16:creationId xmlns:a16="http://schemas.microsoft.com/office/drawing/2014/main" id="{23B43EE4-1C15-419C-AB4B-F9DBF97B5FD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40225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 Deloitte Accessible Green">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1705670"/>
            <a:ext cx="10517717"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Text Placeholder 2"/>
          <p:cNvSpPr>
            <a:spLocks noGrp="1"/>
          </p:cNvSpPr>
          <p:nvPr>
            <p:ph type="body" idx="1"/>
          </p:nvPr>
        </p:nvSpPr>
        <p:spPr bwMode="gray">
          <a:xfrm>
            <a:off x="457200" y="3429000"/>
            <a:ext cx="10517717" cy="1566532"/>
          </a:xfrm>
          <a:prstGeom prst="rect">
            <a:avLst/>
          </a:prstGeo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31649632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 Deloitte Accessible Teal">
    <p:bg bwMode="gray">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6880" y="1705670"/>
            <a:ext cx="10514651"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Text Placeholder 2"/>
          <p:cNvSpPr>
            <a:spLocks noGrp="1"/>
          </p:cNvSpPr>
          <p:nvPr>
            <p:ph type="body" idx="1"/>
          </p:nvPr>
        </p:nvSpPr>
        <p:spPr bwMode="gray">
          <a:xfrm>
            <a:off x="456880" y="3429000"/>
            <a:ext cx="10517717" cy="1566532"/>
          </a:xfrm>
          <a:prstGeom prst="rect">
            <a:avLst/>
          </a:prstGeo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544628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ivider - Deloitte Accessible Blue">
    <p:bg bwMode="gray">
      <p:bgPr>
        <a:solidFill>
          <a:schemeClr val="accent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D0DB801-6C6E-478E-BB10-8624955E3E8F}"/>
              </a:ext>
            </a:extLst>
          </p:cNvPr>
          <p:cNvSpPr>
            <a:spLocks noGrp="1"/>
          </p:cNvSpPr>
          <p:nvPr>
            <p:ph type="title"/>
          </p:nvPr>
        </p:nvSpPr>
        <p:spPr bwMode="gray">
          <a:xfrm>
            <a:off x="467040" y="1705670"/>
            <a:ext cx="10514651"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dirty="0"/>
              <a:t>Click to edit Master title style</a:t>
            </a:r>
          </a:p>
        </p:txBody>
      </p:sp>
      <p:sp>
        <p:nvSpPr>
          <p:cNvPr id="5" name="Text Placeholder 2">
            <a:extLst>
              <a:ext uri="{FF2B5EF4-FFF2-40B4-BE49-F238E27FC236}">
                <a16:creationId xmlns:a16="http://schemas.microsoft.com/office/drawing/2014/main" id="{391BFAD2-A383-46D8-868F-4252F2955AE0}"/>
              </a:ext>
            </a:extLst>
          </p:cNvPr>
          <p:cNvSpPr>
            <a:spLocks noGrp="1"/>
          </p:cNvSpPr>
          <p:nvPr>
            <p:ph type="body" idx="1"/>
          </p:nvPr>
        </p:nvSpPr>
        <p:spPr bwMode="gray">
          <a:xfrm>
            <a:off x="467040" y="3429000"/>
            <a:ext cx="10517717" cy="1566532"/>
          </a:xfrm>
          <a:prstGeom prst="rect">
            <a:avLst/>
          </a:prstGeo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44501360"/>
      </p:ext>
    </p:extLst>
  </p:cSld>
  <p:clrMapOvr>
    <a:masterClrMapping/>
  </p:clrMapOvr>
  <p:transition>
    <p:fade/>
  </p:transition>
  <p:extLst>
    <p:ext uri="{DCECCB84-F9BA-43D5-87BE-67443E8EF086}">
      <p15:sldGuideLst xmlns:p15="http://schemas.microsoft.com/office/powerpoint/2012/main">
        <p15:guide id="1" orient="horz" pos="21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3DDD40C4-2735-45B0-A822-4742F70CE616}"/>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dirty="0"/>
              <a:t>Click icon to add picture</a:t>
            </a:r>
          </a:p>
        </p:txBody>
      </p:sp>
      <p:sp>
        <p:nvSpPr>
          <p:cNvPr id="4" name="Text Placeholder 8">
            <a:extLst>
              <a:ext uri="{FF2B5EF4-FFF2-40B4-BE49-F238E27FC236}">
                <a16:creationId xmlns:a16="http://schemas.microsoft.com/office/drawing/2014/main" id="{FDAD04DD-D75C-4774-BC84-8A0881483DE3}"/>
              </a:ext>
            </a:extLst>
          </p:cNvPr>
          <p:cNvSpPr>
            <a:spLocks noGrp="1"/>
          </p:cNvSpPr>
          <p:nvPr>
            <p:ph type="body" sz="quarter" idx="22" hasCustomPrompt="1"/>
          </p:nvPr>
        </p:nvSpPr>
        <p:spPr>
          <a:xfrm>
            <a:off x="463296" y="771729"/>
            <a:ext cx="5480305" cy="757255"/>
          </a:xfrm>
          <a:prstGeom prst="rect">
            <a:avLst/>
          </a:prstGeom>
        </p:spPr>
        <p:txBody>
          <a:bodyPr lIns="0" tIns="0" rIns="0" bIns="0">
            <a:noAutofit/>
          </a:bodyPr>
          <a:lstStyle>
            <a:lvl1pPr marL="0" indent="0">
              <a:buNone/>
              <a:defRPr sz="3200" b="0">
                <a:solidFill>
                  <a:schemeClr val="tx1"/>
                </a:solidFill>
              </a:defRPr>
            </a:lvl1pPr>
          </a:lstStyle>
          <a:p>
            <a:pPr lvl="0"/>
            <a:r>
              <a:rPr lang="en-US" dirty="0"/>
              <a:t>Click to add subtitle</a:t>
            </a:r>
          </a:p>
        </p:txBody>
      </p:sp>
      <p:sp>
        <p:nvSpPr>
          <p:cNvPr id="5" name="Title Placeholder 1">
            <a:extLst>
              <a:ext uri="{FF2B5EF4-FFF2-40B4-BE49-F238E27FC236}">
                <a16:creationId xmlns:a16="http://schemas.microsoft.com/office/drawing/2014/main" id="{8BDBADB0-01C3-4206-A230-94A274363CC9}"/>
              </a:ext>
            </a:extLst>
          </p:cNvPr>
          <p:cNvSpPr>
            <a:spLocks noGrp="1"/>
          </p:cNvSpPr>
          <p:nvPr>
            <p:ph type="title" hasCustomPrompt="1"/>
          </p:nvPr>
        </p:nvSpPr>
        <p:spPr>
          <a:xfrm>
            <a:off x="463296" y="315513"/>
            <a:ext cx="5480305" cy="339809"/>
          </a:xfrm>
          <a:prstGeom prst="rect">
            <a:avLst/>
          </a:prstGeom>
        </p:spPr>
        <p:txBody>
          <a:bodyPr vert="horz" lIns="0" tIns="0" rIns="0" bIns="0" rtlCol="0" anchor="t" anchorCtr="0">
            <a:noAutofit/>
          </a:bodyPr>
          <a:lstStyle>
            <a:lvl1pPr>
              <a:defRPr sz="3200" b="1">
                <a:latin typeface="+mj-lt"/>
              </a:defRPr>
            </a:lvl1pPr>
          </a:lstStyle>
          <a:p>
            <a:r>
              <a:rPr lang="en-US" dirty="0"/>
              <a:t>Click to add title</a:t>
            </a:r>
          </a:p>
        </p:txBody>
      </p:sp>
    </p:spTree>
    <p:extLst>
      <p:ext uri="{BB962C8B-B14F-4D97-AF65-F5344CB8AC3E}">
        <p14:creationId xmlns:p14="http://schemas.microsoft.com/office/powerpoint/2010/main" val="30282578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5049338-7875-4927-82E0-03C95D83209A}"/>
              </a:ext>
            </a:extLst>
          </p:cNvPr>
          <p:cNvGraphicFramePr>
            <a:graphicFrameLocks noChangeAspect="1"/>
          </p:cNvGraphicFramePr>
          <p:nvPr userDrawn="1">
            <p:custDataLst>
              <p:tags r:id="rId1"/>
            </p:custDataLst>
            <p:extLst>
              <p:ext uri="{D42A27DB-BD31-4B8C-83A1-F6EECF244321}">
                <p14:modId xmlns:p14="http://schemas.microsoft.com/office/powerpoint/2010/main" val="30186581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a:extLst>
                          <a:ext uri="{FF2B5EF4-FFF2-40B4-BE49-F238E27FC236}">
                            <a16:creationId xmlns:a16="http://schemas.microsoft.com/office/drawing/2014/main" id="{35049338-7875-4927-82E0-03C95D8320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Placeholder 1">
            <a:extLst>
              <a:ext uri="{FF2B5EF4-FFF2-40B4-BE49-F238E27FC236}">
                <a16:creationId xmlns:a16="http://schemas.microsoft.com/office/drawing/2014/main" id="{5AA52354-AD0C-4278-A20C-E161AEB4D16F}"/>
              </a:ext>
            </a:extLst>
          </p:cNvPr>
          <p:cNvSpPr>
            <a:spLocks noGrp="1"/>
          </p:cNvSpPr>
          <p:nvPr>
            <p:ph type="title" hasCustomPrompt="1"/>
          </p:nvPr>
        </p:nvSpPr>
        <p:spPr bwMode="gray">
          <a:xfrm>
            <a:off x="467201" y="304800"/>
            <a:ext cx="11201400" cy="342900"/>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67895528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A96709-DC00-4570-B140-895E15716A4C}"/>
              </a:ext>
            </a:extLst>
          </p:cNvPr>
          <p:cNvGraphicFramePr>
            <a:graphicFrameLocks noChangeAspect="1"/>
          </p:cNvGraphicFramePr>
          <p:nvPr userDrawn="1">
            <p:custDataLst>
              <p:tags r:id="rId1"/>
            </p:custDataLst>
            <p:extLst>
              <p:ext uri="{D42A27DB-BD31-4B8C-83A1-F6EECF244321}">
                <p14:modId xmlns:p14="http://schemas.microsoft.com/office/powerpoint/2010/main" val="2815583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A96709-DC00-4570-B140-895E15716A4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468058" y="651600"/>
            <a:ext cx="112014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6" name="Title Placeholder 1">
            <a:extLst>
              <a:ext uri="{FF2B5EF4-FFF2-40B4-BE49-F238E27FC236}">
                <a16:creationId xmlns:a16="http://schemas.microsoft.com/office/drawing/2014/main" id="{8F5CB4A9-3C7F-4829-BD7E-C42F05177654}"/>
              </a:ext>
            </a:extLst>
          </p:cNvPr>
          <p:cNvSpPr>
            <a:spLocks noGrp="1"/>
          </p:cNvSpPr>
          <p:nvPr>
            <p:ph type="title" hasCustomPrompt="1"/>
          </p:nvPr>
        </p:nvSpPr>
        <p:spPr bwMode="gray">
          <a:xfrm>
            <a:off x="467201" y="304800"/>
            <a:ext cx="11201400" cy="342900"/>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3414386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1 column ">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66A5C41-60AA-4C25-8080-4F0DFF19B9CD}"/>
              </a:ext>
            </a:extLst>
          </p:cNvPr>
          <p:cNvGraphicFramePr>
            <a:graphicFrameLocks noChangeAspect="1"/>
          </p:cNvGraphicFramePr>
          <p:nvPr userDrawn="1">
            <p:custDataLst>
              <p:tags r:id="rId1"/>
            </p:custDataLst>
            <p:extLst>
              <p:ext uri="{D42A27DB-BD31-4B8C-83A1-F6EECF244321}">
                <p14:modId xmlns:p14="http://schemas.microsoft.com/office/powerpoint/2010/main" val="42116254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a:extLst>
                          <a:ext uri="{FF2B5EF4-FFF2-40B4-BE49-F238E27FC236}">
                            <a16:creationId xmlns:a16="http://schemas.microsoft.com/office/drawing/2014/main" id="{966A5C41-60AA-4C25-8080-4F0DFF19B9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 Placeholder 8">
            <a:extLst>
              <a:ext uri="{FF2B5EF4-FFF2-40B4-BE49-F238E27FC236}">
                <a16:creationId xmlns:a16="http://schemas.microsoft.com/office/drawing/2014/main" id="{D5544814-ED77-5424-AA44-FCF607EC724C}"/>
              </a:ext>
            </a:extLst>
          </p:cNvPr>
          <p:cNvSpPr>
            <a:spLocks noGrp="1"/>
          </p:cNvSpPr>
          <p:nvPr>
            <p:ph type="body" sz="quarter" idx="13" hasCustomPrompt="1"/>
          </p:nvPr>
        </p:nvSpPr>
        <p:spPr>
          <a:xfrm>
            <a:off x="466344" y="649224"/>
            <a:ext cx="11277599" cy="1010919"/>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6" name="Text Placeholder 18">
            <a:extLst>
              <a:ext uri="{FF2B5EF4-FFF2-40B4-BE49-F238E27FC236}">
                <a16:creationId xmlns:a16="http://schemas.microsoft.com/office/drawing/2014/main" id="{92C75D35-8730-843D-1A9B-7A3EF8BDC3E6}"/>
              </a:ext>
            </a:extLst>
          </p:cNvPr>
          <p:cNvSpPr>
            <a:spLocks noGrp="1"/>
          </p:cNvSpPr>
          <p:nvPr>
            <p:ph idx="1"/>
          </p:nvPr>
        </p:nvSpPr>
        <p:spPr>
          <a:xfrm>
            <a:off x="471983" y="1684020"/>
            <a:ext cx="11277600" cy="4269740"/>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3">
            <a:extLst>
              <a:ext uri="{FF2B5EF4-FFF2-40B4-BE49-F238E27FC236}">
                <a16:creationId xmlns:a16="http://schemas.microsoft.com/office/drawing/2014/main" id="{C2764C76-8970-695F-1D5D-E85887CA625C}"/>
              </a:ext>
            </a:extLst>
          </p:cNvPr>
          <p:cNvSpPr>
            <a:spLocks noGrp="1"/>
          </p:cNvSpPr>
          <p:nvPr>
            <p:ph sz="quarter" idx="14" hasCustomPrompt="1"/>
          </p:nvPr>
        </p:nvSpPr>
        <p:spPr>
          <a:xfrm>
            <a:off x="471983" y="6070213"/>
            <a:ext cx="11274552" cy="265176"/>
          </a:xfrm>
          <a:prstGeom prst="rect">
            <a:avLst/>
          </a:prstGeom>
        </p:spPr>
        <p:txBody>
          <a:bodyPr wrap="none">
            <a:noAutofit/>
          </a:bodyPr>
          <a:lstStyle>
            <a:lvl1pPr>
              <a:spcAft>
                <a:spcPts val="0"/>
              </a:spcAft>
              <a:defRPr sz="800"/>
            </a:lvl1pPr>
          </a:lstStyle>
          <a:p>
            <a:pPr lvl="0"/>
            <a:r>
              <a:rPr lang="en-US" dirty="0"/>
              <a:t>Click to add notes and sources</a:t>
            </a:r>
          </a:p>
        </p:txBody>
      </p:sp>
      <p:sp>
        <p:nvSpPr>
          <p:cNvPr id="13" name="Title Placeholder 1">
            <a:extLst>
              <a:ext uri="{FF2B5EF4-FFF2-40B4-BE49-F238E27FC236}">
                <a16:creationId xmlns:a16="http://schemas.microsoft.com/office/drawing/2014/main" id="{B6D0D5CA-F83B-4C19-758D-C3C6659EBE6E}"/>
              </a:ext>
            </a:extLst>
          </p:cNvPr>
          <p:cNvSpPr>
            <a:spLocks noGrp="1"/>
          </p:cNvSpPr>
          <p:nvPr>
            <p:ph type="title" hasCustomPrompt="1"/>
          </p:nvPr>
        </p:nvSpPr>
        <p:spPr bwMode="gray">
          <a:xfrm>
            <a:off x="467201" y="304800"/>
            <a:ext cx="11201400" cy="342900"/>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655300795"/>
      </p:ext>
    </p:extLst>
  </p:cSld>
  <p:clrMapOvr>
    <a:masterClrMapping/>
  </p:clrMapOvr>
  <p:transition>
    <p:fade/>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2"/>
            </p:custDataLst>
            <p:extLst>
              <p:ext uri="{D42A27DB-BD31-4B8C-83A1-F6EECF244321}">
                <p14:modId xmlns:p14="http://schemas.microsoft.com/office/powerpoint/2010/main" val="738288939"/>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4" name="Object 3" hidden="1"/>
                      <p:cNvPicPr/>
                      <p:nvPr/>
                    </p:nvPicPr>
                    <p:blipFill>
                      <a:blip r:embed="rId24"/>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7200" y="304800"/>
            <a:ext cx="11267599" cy="34290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467200" y="1676400"/>
            <a:ext cx="11267599" cy="46863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TextBox 2"/>
          <p:cNvSpPr txBox="1"/>
          <p:nvPr userDrawn="1"/>
        </p:nvSpPr>
        <p:spPr>
          <a:xfrm>
            <a:off x="11412857" y="6477001"/>
            <a:ext cx="307975" cy="123111"/>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8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800" noProof="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911953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3816" r:id="rId3"/>
    <p:sldLayoutId id="2147483817" r:id="rId4"/>
    <p:sldLayoutId id="2147484094" r:id="rId5"/>
    <p:sldLayoutId id="2147484110" r:id="rId6"/>
    <p:sldLayoutId id="2147484088" r:id="rId7"/>
    <p:sldLayoutId id="2147484087" r:id="rId8"/>
    <p:sldLayoutId id="2147484067" r:id="rId9"/>
    <p:sldLayoutId id="2147484075" r:id="rId10"/>
    <p:sldLayoutId id="2147484107" r:id="rId11"/>
    <p:sldLayoutId id="2147484106" r:id="rId12"/>
    <p:sldLayoutId id="2147484112" r:id="rId13"/>
    <p:sldLayoutId id="2147484113" r:id="rId14"/>
    <p:sldLayoutId id="2147484114" r:id="rId15"/>
    <p:sldLayoutId id="2147484105" r:id="rId16"/>
    <p:sldLayoutId id="2147484093" r:id="rId17"/>
    <p:sldLayoutId id="2147484108" r:id="rId18"/>
    <p:sldLayoutId id="2147484109" r:id="rId19"/>
    <p:sldLayoutId id="2147484091" r:id="rId20"/>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600"/>
        </a:spcAft>
        <a:buSzPct val="100000"/>
        <a:buFontTx/>
        <a:buNone/>
        <a:defRPr sz="12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600"/>
        </a:spcAft>
        <a:buClrTx/>
        <a:buSzPct val="100000"/>
        <a:buFont typeface="Arial" panose="020B0604020202020204" pitchFamily="34" charset="0"/>
        <a:buChar char="•"/>
        <a:defRPr lang="en-US" sz="1200" b="0"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600"/>
        </a:spcAft>
        <a:buClrTx/>
        <a:buSzPct val="100000"/>
        <a:buFont typeface="Arial" panose="020B0604020202020204" pitchFamily="34" charset="0"/>
        <a:buChar char="◦"/>
        <a:defRPr lang="en-US" sz="12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6" orient="horz" pos="4008" userDrawn="1">
          <p15:clr>
            <a:srgbClr val="F26B43"/>
          </p15:clr>
        </p15:guide>
        <p15:guide id="51" orient="horz" pos="4080" userDrawn="1">
          <p15:clr>
            <a:srgbClr val="F26B43"/>
          </p15:clr>
        </p15:guide>
        <p15:guide id="52" pos="3840" userDrawn="1">
          <p15:clr>
            <a:srgbClr val="F26B43"/>
          </p15:clr>
        </p15:guide>
        <p15:guide id="53" pos="3912" userDrawn="1">
          <p15:clr>
            <a:srgbClr val="F26B43"/>
          </p15:clr>
        </p15:guide>
        <p15:guide id="54" pos="3768" userDrawn="1">
          <p15:clr>
            <a:srgbClr val="F26B43"/>
          </p15:clr>
        </p15:guide>
        <p15:guide id="63" pos="288" userDrawn="1">
          <p15:clr>
            <a:srgbClr val="F26B43"/>
          </p15:clr>
        </p15:guide>
        <p15:guide id="64" orient="horz" pos="1056" userDrawn="1">
          <p15:clr>
            <a:srgbClr val="F26B43"/>
          </p15:clr>
        </p15:guide>
        <p15:guide id="65" orient="horz" pos="408" userDrawn="1">
          <p15:clr>
            <a:srgbClr val="F26B43"/>
          </p15:clr>
        </p15:guide>
        <p15:guide id="66" orient="horz" pos="192" userDrawn="1">
          <p15:clr>
            <a:srgbClr val="F26B43"/>
          </p15:clr>
        </p15:guide>
        <p15:guide id="67" pos="7392" userDrawn="1">
          <p15:clr>
            <a:srgbClr val="F26B43"/>
          </p15:clr>
        </p15:guide>
        <p15:guide id="6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sv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4.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76.pn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5.svg"/><Relationship Id="rId2" Type="http://schemas.openxmlformats.org/officeDocument/2006/relationships/notesSlide" Target="../notesSlides/notesSlide12.xml"/><Relationship Id="rId16" Type="http://schemas.openxmlformats.org/officeDocument/2006/relationships/image" Target="../media/image79.svg"/><Relationship Id="rId1" Type="http://schemas.openxmlformats.org/officeDocument/2006/relationships/slideLayout" Target="../slideLayouts/slideLayout11.xml"/><Relationship Id="rId6" Type="http://schemas.openxmlformats.org/officeDocument/2006/relationships/image" Target="../media/image69.sv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svg"/><Relationship Id="rId4" Type="http://schemas.openxmlformats.org/officeDocument/2006/relationships/image" Target="../media/image67.svg"/><Relationship Id="rId9" Type="http://schemas.openxmlformats.org/officeDocument/2006/relationships/image" Target="../media/image72.png"/><Relationship Id="rId14" Type="http://schemas.openxmlformats.org/officeDocument/2006/relationships/image" Target="../media/image77.svg"/></Relationships>
</file>

<file path=ppt/slides/_rels/slide18.xml.rels><?xml version="1.0" encoding="UTF-8" standalone="yes"?>
<Relationships xmlns="http://schemas.openxmlformats.org/package/2006/relationships"><Relationship Id="rId8" Type="http://schemas.openxmlformats.org/officeDocument/2006/relationships/image" Target="../media/image69.svg"/><Relationship Id="rId13" Type="http://schemas.openxmlformats.org/officeDocument/2006/relationships/image" Target="../media/image78.png"/><Relationship Id="rId18" Type="http://schemas.openxmlformats.org/officeDocument/2006/relationships/image" Target="../media/image83.svg"/><Relationship Id="rId3" Type="http://schemas.openxmlformats.org/officeDocument/2006/relationships/image" Target="../media/image74.png"/><Relationship Id="rId7" Type="http://schemas.openxmlformats.org/officeDocument/2006/relationships/image" Target="../media/image68.png"/><Relationship Id="rId12" Type="http://schemas.openxmlformats.org/officeDocument/2006/relationships/image" Target="../media/image73.svg"/><Relationship Id="rId17" Type="http://schemas.openxmlformats.org/officeDocument/2006/relationships/image" Target="../media/image82.png"/><Relationship Id="rId2" Type="http://schemas.openxmlformats.org/officeDocument/2006/relationships/notesSlide" Target="../notesSlides/notesSlide13.xml"/><Relationship Id="rId16" Type="http://schemas.openxmlformats.org/officeDocument/2006/relationships/image" Target="../media/image81.svg"/><Relationship Id="rId20" Type="http://schemas.openxmlformats.org/officeDocument/2006/relationships/image" Target="../media/image85.svg"/><Relationship Id="rId1" Type="http://schemas.openxmlformats.org/officeDocument/2006/relationships/slideLayout" Target="../slideLayouts/slideLayout11.xml"/><Relationship Id="rId6" Type="http://schemas.openxmlformats.org/officeDocument/2006/relationships/image" Target="../media/image67.svg"/><Relationship Id="rId11" Type="http://schemas.openxmlformats.org/officeDocument/2006/relationships/image" Target="../media/image72.png"/><Relationship Id="rId5" Type="http://schemas.openxmlformats.org/officeDocument/2006/relationships/image" Target="../media/image66.png"/><Relationship Id="rId15" Type="http://schemas.openxmlformats.org/officeDocument/2006/relationships/image" Target="../media/image80.png"/><Relationship Id="rId10" Type="http://schemas.openxmlformats.org/officeDocument/2006/relationships/image" Target="../media/image71.svg"/><Relationship Id="rId19" Type="http://schemas.openxmlformats.org/officeDocument/2006/relationships/image" Target="../media/image84.png"/><Relationship Id="rId4" Type="http://schemas.openxmlformats.org/officeDocument/2006/relationships/image" Target="../media/image75.svg"/><Relationship Id="rId9" Type="http://schemas.openxmlformats.org/officeDocument/2006/relationships/image" Target="../media/image70.png"/><Relationship Id="rId14" Type="http://schemas.openxmlformats.org/officeDocument/2006/relationships/image" Target="../media/image79.svg"/></Relationships>
</file>

<file path=ppt/slides/_rels/slide19.xml.rels><?xml version="1.0" encoding="UTF-8" standalone="yes"?>
<Relationships xmlns="http://schemas.openxmlformats.org/package/2006/relationships"><Relationship Id="rId8" Type="http://schemas.openxmlformats.org/officeDocument/2006/relationships/image" Target="../media/image73.svg"/><Relationship Id="rId13" Type="http://schemas.openxmlformats.org/officeDocument/2006/relationships/image" Target="../media/image86.png"/><Relationship Id="rId18" Type="http://schemas.openxmlformats.org/officeDocument/2006/relationships/image" Target="../media/image69.svg"/><Relationship Id="rId3" Type="http://schemas.openxmlformats.org/officeDocument/2006/relationships/image" Target="../media/image66.png"/><Relationship Id="rId7" Type="http://schemas.openxmlformats.org/officeDocument/2006/relationships/image" Target="../media/image72.png"/><Relationship Id="rId12" Type="http://schemas.openxmlformats.org/officeDocument/2006/relationships/image" Target="../media/image75.svg"/><Relationship Id="rId17" Type="http://schemas.openxmlformats.org/officeDocument/2006/relationships/image" Target="../media/image68.png"/><Relationship Id="rId2" Type="http://schemas.openxmlformats.org/officeDocument/2006/relationships/notesSlide" Target="../notesSlides/notesSlide14.xml"/><Relationship Id="rId16" Type="http://schemas.openxmlformats.org/officeDocument/2006/relationships/image" Target="../media/image89.svg"/><Relationship Id="rId20" Type="http://schemas.openxmlformats.org/officeDocument/2006/relationships/image" Target="../media/image91.svg"/><Relationship Id="rId1" Type="http://schemas.openxmlformats.org/officeDocument/2006/relationships/slideLayout" Target="../slideLayouts/slideLayout11.xml"/><Relationship Id="rId6" Type="http://schemas.openxmlformats.org/officeDocument/2006/relationships/image" Target="../media/image71.svg"/><Relationship Id="rId11" Type="http://schemas.openxmlformats.org/officeDocument/2006/relationships/image" Target="../media/image74.png"/><Relationship Id="rId5" Type="http://schemas.openxmlformats.org/officeDocument/2006/relationships/image" Target="../media/image70.png"/><Relationship Id="rId15" Type="http://schemas.openxmlformats.org/officeDocument/2006/relationships/image" Target="../media/image88.png"/><Relationship Id="rId10" Type="http://schemas.openxmlformats.org/officeDocument/2006/relationships/image" Target="../media/image79.svg"/><Relationship Id="rId19" Type="http://schemas.openxmlformats.org/officeDocument/2006/relationships/image" Target="../media/image90.png"/><Relationship Id="rId4" Type="http://schemas.openxmlformats.org/officeDocument/2006/relationships/image" Target="../media/image67.svg"/><Relationship Id="rId9" Type="http://schemas.openxmlformats.org/officeDocument/2006/relationships/image" Target="../media/image78.png"/><Relationship Id="rId14" Type="http://schemas.openxmlformats.org/officeDocument/2006/relationships/image" Target="../media/image87.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image" Target="../media/image73.svg"/><Relationship Id="rId13" Type="http://schemas.openxmlformats.org/officeDocument/2006/relationships/image" Target="../media/image86.png"/><Relationship Id="rId18" Type="http://schemas.openxmlformats.org/officeDocument/2006/relationships/image" Target="../media/image91.svg"/><Relationship Id="rId3" Type="http://schemas.openxmlformats.org/officeDocument/2006/relationships/image" Target="../media/image66.png"/><Relationship Id="rId7" Type="http://schemas.openxmlformats.org/officeDocument/2006/relationships/image" Target="../media/image72.png"/><Relationship Id="rId12" Type="http://schemas.openxmlformats.org/officeDocument/2006/relationships/image" Target="../media/image75.svg"/><Relationship Id="rId17" Type="http://schemas.openxmlformats.org/officeDocument/2006/relationships/image" Target="../media/image90.png"/><Relationship Id="rId2" Type="http://schemas.openxmlformats.org/officeDocument/2006/relationships/notesSlide" Target="../notesSlides/notesSlide15.xml"/><Relationship Id="rId16" Type="http://schemas.openxmlformats.org/officeDocument/2006/relationships/image" Target="../media/image89.svg"/><Relationship Id="rId1" Type="http://schemas.openxmlformats.org/officeDocument/2006/relationships/slideLayout" Target="../slideLayouts/slideLayout11.xml"/><Relationship Id="rId6" Type="http://schemas.openxmlformats.org/officeDocument/2006/relationships/image" Target="../media/image71.svg"/><Relationship Id="rId11" Type="http://schemas.openxmlformats.org/officeDocument/2006/relationships/image" Target="../media/image74.png"/><Relationship Id="rId5" Type="http://schemas.openxmlformats.org/officeDocument/2006/relationships/image" Target="../media/image70.png"/><Relationship Id="rId15" Type="http://schemas.openxmlformats.org/officeDocument/2006/relationships/image" Target="../media/image88.png"/><Relationship Id="rId10" Type="http://schemas.openxmlformats.org/officeDocument/2006/relationships/image" Target="../media/image79.svg"/><Relationship Id="rId4" Type="http://schemas.openxmlformats.org/officeDocument/2006/relationships/image" Target="../media/image67.svg"/><Relationship Id="rId9" Type="http://schemas.openxmlformats.org/officeDocument/2006/relationships/image" Target="../media/image78.png"/><Relationship Id="rId14" Type="http://schemas.openxmlformats.org/officeDocument/2006/relationships/image" Target="../media/image87.svg"/></Relationships>
</file>

<file path=ppt/slides/_rels/slide21.xml.rels><?xml version="1.0" encoding="UTF-8" standalone="yes"?>
<Relationships xmlns="http://schemas.openxmlformats.org/package/2006/relationships"><Relationship Id="rId8" Type="http://schemas.openxmlformats.org/officeDocument/2006/relationships/image" Target="../media/image73.svg"/><Relationship Id="rId13" Type="http://schemas.openxmlformats.org/officeDocument/2006/relationships/image" Target="../media/image68.png"/><Relationship Id="rId18" Type="http://schemas.openxmlformats.org/officeDocument/2006/relationships/image" Target="../media/image75.svg"/><Relationship Id="rId3" Type="http://schemas.openxmlformats.org/officeDocument/2006/relationships/image" Target="../media/image66.png"/><Relationship Id="rId7" Type="http://schemas.openxmlformats.org/officeDocument/2006/relationships/image" Target="../media/image72.png"/><Relationship Id="rId12" Type="http://schemas.openxmlformats.org/officeDocument/2006/relationships/image" Target="../media/image87.svg"/><Relationship Id="rId17" Type="http://schemas.openxmlformats.org/officeDocument/2006/relationships/image" Target="../media/image74.png"/><Relationship Id="rId2" Type="http://schemas.openxmlformats.org/officeDocument/2006/relationships/notesSlide" Target="../notesSlides/notesSlide16.xml"/><Relationship Id="rId16" Type="http://schemas.openxmlformats.org/officeDocument/2006/relationships/image" Target="../media/image89.svg"/><Relationship Id="rId20" Type="http://schemas.openxmlformats.org/officeDocument/2006/relationships/image" Target="../media/image91.svg"/><Relationship Id="rId1" Type="http://schemas.openxmlformats.org/officeDocument/2006/relationships/slideLayout" Target="../slideLayouts/slideLayout11.xml"/><Relationship Id="rId6" Type="http://schemas.openxmlformats.org/officeDocument/2006/relationships/image" Target="../media/image71.svg"/><Relationship Id="rId11" Type="http://schemas.openxmlformats.org/officeDocument/2006/relationships/image" Target="../media/image86.png"/><Relationship Id="rId5" Type="http://schemas.openxmlformats.org/officeDocument/2006/relationships/image" Target="../media/image70.png"/><Relationship Id="rId15" Type="http://schemas.openxmlformats.org/officeDocument/2006/relationships/image" Target="../media/image88.png"/><Relationship Id="rId10" Type="http://schemas.openxmlformats.org/officeDocument/2006/relationships/image" Target="../media/image79.svg"/><Relationship Id="rId19" Type="http://schemas.openxmlformats.org/officeDocument/2006/relationships/image" Target="../media/image90.png"/><Relationship Id="rId4" Type="http://schemas.openxmlformats.org/officeDocument/2006/relationships/image" Target="../media/image67.svg"/><Relationship Id="rId9" Type="http://schemas.openxmlformats.org/officeDocument/2006/relationships/image" Target="../media/image78.png"/><Relationship Id="rId14" Type="http://schemas.openxmlformats.org/officeDocument/2006/relationships/image" Target="../media/image69.svg"/></Relationships>
</file>

<file path=ppt/slides/_rels/slide22.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9" Type="http://schemas.openxmlformats.org/officeDocument/2006/relationships/image" Target="../media/image43.png"/><Relationship Id="rId21" Type="http://schemas.openxmlformats.org/officeDocument/2006/relationships/image" Target="../media/image25.png"/><Relationship Id="rId34" Type="http://schemas.openxmlformats.org/officeDocument/2006/relationships/image" Target="../media/image38.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38" Type="http://schemas.openxmlformats.org/officeDocument/2006/relationships/image" Target="../media/image42.png"/><Relationship Id="rId2" Type="http://schemas.openxmlformats.org/officeDocument/2006/relationships/notesSlide" Target="../notesSlides/notesSlide4.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11.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37" Type="http://schemas.openxmlformats.org/officeDocument/2006/relationships/image" Target="../media/image41.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36" Type="http://schemas.openxmlformats.org/officeDocument/2006/relationships/image" Target="../media/image40.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jpeg"/><Relationship Id="rId9" Type="http://schemas.openxmlformats.org/officeDocument/2006/relationships/image" Target="../media/image13.png"/><Relationship Id="rId14" Type="http://schemas.openxmlformats.org/officeDocument/2006/relationships/image" Target="../media/image18.jpe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39.png"/><Relationship Id="rId8" Type="http://schemas.openxmlformats.org/officeDocument/2006/relationships/image" Target="../media/image12.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50.jpeg"/><Relationship Id="rId13" Type="http://schemas.openxmlformats.org/officeDocument/2006/relationships/image" Target="../media/image55.jpeg"/><Relationship Id="rId3" Type="http://schemas.openxmlformats.org/officeDocument/2006/relationships/image" Target="../media/image45.jpe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notesSlide" Target="../notesSlides/notesSlide6.xml"/><Relationship Id="rId16" Type="http://schemas.openxmlformats.org/officeDocument/2006/relationships/image" Target="../media/image58.png"/><Relationship Id="rId1" Type="http://schemas.openxmlformats.org/officeDocument/2006/relationships/slideLayout" Target="../slideLayouts/slideLayout11.xml"/><Relationship Id="rId6" Type="http://schemas.openxmlformats.org/officeDocument/2006/relationships/image" Target="../media/image48.jpeg"/><Relationship Id="rId11" Type="http://schemas.openxmlformats.org/officeDocument/2006/relationships/image" Target="../media/image53.png"/><Relationship Id="rId5" Type="http://schemas.openxmlformats.org/officeDocument/2006/relationships/image" Target="../media/image47.jpeg"/><Relationship Id="rId1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ieces of metal hardware (nuts) forming a circle. Represents &quot;Single image many parts&quot; style of on brand circular motifs.">
            <a:extLst>
              <a:ext uri="{FF2B5EF4-FFF2-40B4-BE49-F238E27FC236}">
                <a16:creationId xmlns:a16="http://schemas.microsoft.com/office/drawing/2014/main" id="{CCAB432B-E0E7-4F80-A4A1-76DCDC1FBF7B}"/>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l="739" r="739"/>
          <a:stretch>
            <a:fillRect/>
          </a:stretch>
        </p:blipFill>
        <p:spPr/>
      </p:pic>
      <p:sp>
        <p:nvSpPr>
          <p:cNvPr id="12" name="Title 11">
            <a:extLst>
              <a:ext uri="{FF2B5EF4-FFF2-40B4-BE49-F238E27FC236}">
                <a16:creationId xmlns:a16="http://schemas.microsoft.com/office/drawing/2014/main" id="{C2F03B24-5911-487D-A541-83315BB92292}"/>
              </a:ext>
            </a:extLst>
          </p:cNvPr>
          <p:cNvSpPr>
            <a:spLocks noGrp="1"/>
          </p:cNvSpPr>
          <p:nvPr>
            <p:ph type="ctrTitle"/>
          </p:nvPr>
        </p:nvSpPr>
        <p:spPr>
          <a:xfrm>
            <a:off x="471171" y="5186207"/>
            <a:ext cx="5493694" cy="895983"/>
          </a:xfrm>
        </p:spPr>
        <p:txBody>
          <a:bodyPr/>
          <a:lstStyle/>
          <a:p>
            <a:r>
              <a:rPr lang="en-US" dirty="0">
                <a:solidFill>
                  <a:schemeClr val="accent3"/>
                </a:solidFill>
              </a:rPr>
              <a:t>Introduction to Hight Availability</a:t>
            </a:r>
          </a:p>
        </p:txBody>
      </p:sp>
      <p:pic>
        <p:nvPicPr>
          <p:cNvPr id="11" name="Picture 10" descr="Deloitte Heritage Seal - MAKING AN IMPACT THAT MATTERS SINCE 1845">
            <a:extLst>
              <a:ext uri="{FF2B5EF4-FFF2-40B4-BE49-F238E27FC236}">
                <a16:creationId xmlns:a16="http://schemas.microsoft.com/office/drawing/2014/main" id="{24091ED7-C412-487B-88AC-F1B76F6BA2F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10694852" y="5659120"/>
            <a:ext cx="1198880" cy="1198880"/>
          </a:xfrm>
          <a:prstGeom prst="rect">
            <a:avLst/>
          </a:prstGeom>
        </p:spPr>
      </p:pic>
    </p:spTree>
    <p:extLst>
      <p:ext uri="{BB962C8B-B14F-4D97-AF65-F5344CB8AC3E}">
        <p14:creationId xmlns:p14="http://schemas.microsoft.com/office/powerpoint/2010/main" val="75390142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737251-2B72-B211-437D-A9F78BB0A25D}"/>
              </a:ext>
            </a:extLst>
          </p:cNvPr>
          <p:cNvPicPr>
            <a:picLocks noChangeAspect="1"/>
          </p:cNvPicPr>
          <p:nvPr/>
        </p:nvPicPr>
        <p:blipFill>
          <a:blip r:embed="rId3"/>
          <a:stretch>
            <a:fillRect/>
          </a:stretch>
        </p:blipFill>
        <p:spPr>
          <a:xfrm>
            <a:off x="4267199" y="1205077"/>
            <a:ext cx="4447845" cy="4447845"/>
          </a:xfrm>
          <a:prstGeom prst="rect">
            <a:avLst/>
          </a:prstGeom>
        </p:spPr>
      </p:pic>
      <p:sp>
        <p:nvSpPr>
          <p:cNvPr id="10" name="TextBox 9">
            <a:extLst>
              <a:ext uri="{FF2B5EF4-FFF2-40B4-BE49-F238E27FC236}">
                <a16:creationId xmlns:a16="http://schemas.microsoft.com/office/drawing/2014/main" id="{60F0691A-4B2F-5256-4711-161668301D6E}"/>
              </a:ext>
            </a:extLst>
          </p:cNvPr>
          <p:cNvSpPr txBox="1"/>
          <p:nvPr/>
        </p:nvSpPr>
        <p:spPr>
          <a:xfrm>
            <a:off x="739664" y="2864850"/>
            <a:ext cx="2800350" cy="707886"/>
          </a:xfrm>
          <a:prstGeom prst="rect">
            <a:avLst/>
          </a:prstGeom>
          <a:noFill/>
        </p:spPr>
        <p:txBody>
          <a:bodyPr wrap="square">
            <a:spAutoFit/>
          </a:bodyPr>
          <a:lstStyle/>
          <a:p>
            <a:pPr>
              <a:tabLst/>
              <a:defRPr/>
            </a:pPr>
            <a:r>
              <a:rPr kumimoji="0" lang="en-US" sz="4000" b="1" i="0" u="none" strike="noStrike" kern="1200" cap="none" spc="0" normalizeH="0" baseline="0" noProof="0" dirty="0">
                <a:ln>
                  <a:noFill/>
                </a:ln>
                <a:solidFill>
                  <a:schemeClr val="accent2"/>
                </a:solidFill>
                <a:effectLst/>
                <a:uLnTx/>
                <a:uFillTx/>
                <a:latin typeface="+mj-lt"/>
                <a:ea typeface="+mn-ea"/>
                <a:cs typeface="Calibri Light"/>
              </a:rPr>
              <a:t>Scan the QR</a:t>
            </a:r>
          </a:p>
        </p:txBody>
      </p:sp>
    </p:spTree>
    <p:extLst>
      <p:ext uri="{BB962C8B-B14F-4D97-AF65-F5344CB8AC3E}">
        <p14:creationId xmlns:p14="http://schemas.microsoft.com/office/powerpoint/2010/main" val="8900472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ieces of metal hardware (nuts) forming a circle. Represents &quot;Single image many parts&quot; style of on brand circular motifs.">
            <a:extLst>
              <a:ext uri="{FF2B5EF4-FFF2-40B4-BE49-F238E27FC236}">
                <a16:creationId xmlns:a16="http://schemas.microsoft.com/office/drawing/2014/main" id="{CCAB432B-E0E7-4F80-A4A1-76DCDC1FBF7B}"/>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l="739" r="739"/>
          <a:stretch>
            <a:fillRect/>
          </a:stretch>
        </p:blipFill>
        <p:spPr/>
      </p:pic>
      <p:sp>
        <p:nvSpPr>
          <p:cNvPr id="12" name="Title 11">
            <a:extLst>
              <a:ext uri="{FF2B5EF4-FFF2-40B4-BE49-F238E27FC236}">
                <a16:creationId xmlns:a16="http://schemas.microsoft.com/office/drawing/2014/main" id="{C2F03B24-5911-487D-A541-83315BB92292}"/>
              </a:ext>
            </a:extLst>
          </p:cNvPr>
          <p:cNvSpPr>
            <a:spLocks noGrp="1"/>
          </p:cNvSpPr>
          <p:nvPr>
            <p:ph type="ctrTitle"/>
          </p:nvPr>
        </p:nvSpPr>
        <p:spPr>
          <a:xfrm>
            <a:off x="471171" y="5186207"/>
            <a:ext cx="5493694" cy="895983"/>
          </a:xfrm>
        </p:spPr>
        <p:txBody>
          <a:bodyPr/>
          <a:lstStyle/>
          <a:p>
            <a:r>
              <a:rPr lang="en-US" dirty="0">
                <a:solidFill>
                  <a:schemeClr val="accent3"/>
                </a:solidFill>
              </a:rPr>
              <a:t>Activ</a:t>
            </a:r>
            <a:r>
              <a:rPr lang="en-US" dirty="0"/>
              <a:t>e vs Passive Server Introduction</a:t>
            </a:r>
            <a:endParaRPr lang="en-US" dirty="0">
              <a:solidFill>
                <a:schemeClr val="accent3"/>
              </a:solidFill>
            </a:endParaRPr>
          </a:p>
        </p:txBody>
      </p:sp>
      <p:pic>
        <p:nvPicPr>
          <p:cNvPr id="11" name="Picture 10" descr="Deloitte Heritage Seal - MAKING AN IMPACT THAT MATTERS SINCE 1845">
            <a:extLst>
              <a:ext uri="{FF2B5EF4-FFF2-40B4-BE49-F238E27FC236}">
                <a16:creationId xmlns:a16="http://schemas.microsoft.com/office/drawing/2014/main" id="{24091ED7-C412-487B-88AC-F1B76F6BA2F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10694852" y="5659120"/>
            <a:ext cx="1198880" cy="1198880"/>
          </a:xfrm>
          <a:prstGeom prst="rect">
            <a:avLst/>
          </a:prstGeom>
        </p:spPr>
      </p:pic>
    </p:spTree>
    <p:extLst>
      <p:ext uri="{BB962C8B-B14F-4D97-AF65-F5344CB8AC3E}">
        <p14:creationId xmlns:p14="http://schemas.microsoft.com/office/powerpoint/2010/main" val="8420825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463295" y="782429"/>
            <a:ext cx="5297827" cy="4918692"/>
          </a:xfrm>
        </p:spPr>
        <p:txBody>
          <a:bodyPr vert="horz" lIns="0" tIns="0" rIns="0" bIns="0" rtlCol="0" anchor="t">
            <a:noAutofit/>
          </a:bodyPr>
          <a:lstStyle/>
          <a:p>
            <a:pPr>
              <a:tabLst/>
              <a:defRPr/>
            </a:pPr>
            <a:r>
              <a:rPr kumimoji="0" lang="en-US" sz="3200" b="1" i="0" u="none" strike="noStrike" kern="1200" cap="none" spc="0" normalizeH="0" baseline="0" noProof="0" dirty="0">
                <a:ln>
                  <a:noFill/>
                </a:ln>
                <a:solidFill>
                  <a:schemeClr val="accent2"/>
                </a:solidFill>
                <a:effectLst/>
                <a:uLnTx/>
                <a:uFillTx/>
                <a:latin typeface="+mj-lt"/>
                <a:ea typeface="+mn-ea"/>
                <a:cs typeface="Calibri Light"/>
              </a:rPr>
              <a:t>What is Active and Passive Server?</a:t>
            </a:r>
          </a:p>
          <a:p>
            <a:pPr>
              <a:tabLst/>
              <a:defRPr/>
            </a:pPr>
            <a:endParaRPr lang="en-US" sz="3200" b="1" dirty="0">
              <a:solidFill>
                <a:schemeClr val="accent2"/>
              </a:solidFill>
              <a:latin typeface="+mj-lt"/>
              <a:cs typeface="Calibri Light"/>
            </a:endParaRPr>
          </a:p>
          <a:p>
            <a:pPr>
              <a:tabLst/>
              <a:defRPr/>
            </a:pPr>
            <a:r>
              <a:rPr lang="en-US" sz="2400" dirty="0">
                <a:solidFill>
                  <a:srgbClr val="374151"/>
                </a:solidFill>
                <a:ea typeface="+mn-lt"/>
                <a:cs typeface="+mn-lt"/>
              </a:rPr>
              <a:t>This </a:t>
            </a:r>
            <a:r>
              <a:rPr lang="en-US" sz="2400" b="1" dirty="0">
                <a:solidFill>
                  <a:srgbClr val="374151"/>
                </a:solidFill>
                <a:ea typeface="+mn-lt"/>
                <a:cs typeface="+mn-lt"/>
              </a:rPr>
              <a:t>multi-server</a:t>
            </a:r>
            <a:r>
              <a:rPr lang="en-US" sz="2400" dirty="0">
                <a:solidFill>
                  <a:srgbClr val="374151"/>
                </a:solidFill>
                <a:ea typeface="+mn-lt"/>
                <a:cs typeface="+mn-lt"/>
              </a:rPr>
              <a:t> strategy minimizes downtime, balances loads, and ensures seamless process.</a:t>
            </a:r>
          </a:p>
        </p:txBody>
      </p:sp>
      <p:sp>
        <p:nvSpPr>
          <p:cNvPr id="4" name="Content Placeholder 3">
            <a:extLst>
              <a:ext uri="{FF2B5EF4-FFF2-40B4-BE49-F238E27FC236}">
                <a16:creationId xmlns:a16="http://schemas.microsoft.com/office/drawing/2014/main" id="{EA0A69C3-CFD7-FBE2-0CFF-5214DBAA6481}"/>
              </a:ext>
            </a:extLst>
          </p:cNvPr>
          <p:cNvSpPr>
            <a:spLocks noGrp="1"/>
          </p:cNvSpPr>
          <p:nvPr>
            <p:ph sz="quarter" idx="14"/>
          </p:nvPr>
        </p:nvSpPr>
        <p:spPr>
          <a:xfrm>
            <a:off x="5761122" y="647699"/>
            <a:ext cx="6191417" cy="5427871"/>
          </a:xfrm>
        </p:spPr>
        <p:txBody>
          <a:bodyPr vert="horz" lIns="0" tIns="0" rIns="0" bIns="0" rtlCol="0" anchor="t">
            <a:noAutofit/>
          </a:bodyPr>
          <a:lstStyle/>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endParaRPr kumimoji="0" lang="en-US" sz="3200" b="1" i="0" u="none" strike="noStrike" kern="1200" cap="none" spc="0" normalizeH="0" baseline="0" noProof="0" dirty="0">
              <a:ln>
                <a:noFill/>
              </a:ln>
              <a:solidFill>
                <a:schemeClr val="accent2"/>
              </a:solidFill>
              <a:effectLst/>
              <a:uLnTx/>
              <a:uFillTx/>
              <a:latin typeface="+mj-lt"/>
              <a:ea typeface="+mn-ea"/>
              <a:cs typeface="Calibri Light"/>
            </a:endParaRPr>
          </a:p>
          <a:p>
            <a:endParaRPr lang="en-GB" sz="2400" dirty="0">
              <a:solidFill>
                <a:srgbClr val="374151"/>
              </a:solidFill>
              <a:ea typeface="Calibri"/>
              <a:cs typeface="Calibri"/>
            </a:endParaRPr>
          </a:p>
          <a:p>
            <a:endParaRPr lang="en-US" sz="2400" dirty="0">
              <a:ea typeface="Calibri"/>
            </a:endParaRPr>
          </a:p>
        </p:txBody>
      </p:sp>
      <p:pic>
        <p:nvPicPr>
          <p:cNvPr id="5" name="Graphic 4" descr="Server outline">
            <a:extLst>
              <a:ext uri="{FF2B5EF4-FFF2-40B4-BE49-F238E27FC236}">
                <a16:creationId xmlns:a16="http://schemas.microsoft.com/office/drawing/2014/main" id="{5AD4E4B0-3331-FAF0-3957-4AFA5E2232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3429000"/>
            <a:ext cx="1714500" cy="1714500"/>
          </a:xfrm>
          <a:prstGeom prst="rect">
            <a:avLst/>
          </a:prstGeom>
        </p:spPr>
      </p:pic>
      <p:pic>
        <p:nvPicPr>
          <p:cNvPr id="6" name="Graphic 5" descr="Server outline">
            <a:extLst>
              <a:ext uri="{FF2B5EF4-FFF2-40B4-BE49-F238E27FC236}">
                <a16:creationId xmlns:a16="http://schemas.microsoft.com/office/drawing/2014/main" id="{6DACF77E-816D-D3A5-7F49-7D2623AEDB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93296" y="1178526"/>
            <a:ext cx="1714500" cy="1714500"/>
          </a:xfrm>
          <a:prstGeom prst="rect">
            <a:avLst/>
          </a:prstGeom>
        </p:spPr>
      </p:pic>
      <p:pic>
        <p:nvPicPr>
          <p:cNvPr id="8" name="Graphic 7" descr="Server outline">
            <a:extLst>
              <a:ext uri="{FF2B5EF4-FFF2-40B4-BE49-F238E27FC236}">
                <a16:creationId xmlns:a16="http://schemas.microsoft.com/office/drawing/2014/main" id="{73F19699-C3FF-3ED0-FC05-1035DA25D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32950" y="3429000"/>
            <a:ext cx="1714500" cy="1714500"/>
          </a:xfrm>
          <a:prstGeom prst="rect">
            <a:avLst/>
          </a:prstGeom>
        </p:spPr>
      </p:pic>
      <p:cxnSp>
        <p:nvCxnSpPr>
          <p:cNvPr id="10" name="Straight Arrow Connector 9">
            <a:extLst>
              <a:ext uri="{FF2B5EF4-FFF2-40B4-BE49-F238E27FC236}">
                <a16:creationId xmlns:a16="http://schemas.microsoft.com/office/drawing/2014/main" id="{2606E3CA-5548-A281-0A85-8DE81BD22759}"/>
              </a:ext>
            </a:extLst>
          </p:cNvPr>
          <p:cNvCxnSpPr>
            <a:cxnSpLocks/>
          </p:cNvCxnSpPr>
          <p:nvPr/>
        </p:nvCxnSpPr>
        <p:spPr>
          <a:xfrm flipV="1">
            <a:off x="6768552" y="1950237"/>
            <a:ext cx="1057171" cy="1478763"/>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D3C4DB4-1CB8-EF33-EB56-4721D9C9AC11}"/>
              </a:ext>
            </a:extLst>
          </p:cNvPr>
          <p:cNvCxnSpPr>
            <a:cxnSpLocks/>
            <a:stCxn id="5" idx="3"/>
            <a:endCxn id="8" idx="1"/>
          </p:cNvCxnSpPr>
          <p:nvPr/>
        </p:nvCxnSpPr>
        <p:spPr>
          <a:xfrm>
            <a:off x="7810500" y="4286250"/>
            <a:ext cx="182245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B0B2D16-BCB1-3A79-03F1-EE45FE49AE46}"/>
              </a:ext>
            </a:extLst>
          </p:cNvPr>
          <p:cNvCxnSpPr>
            <a:cxnSpLocks/>
            <a:stCxn id="8" idx="0"/>
            <a:endCxn id="6" idx="3"/>
          </p:cNvCxnSpPr>
          <p:nvPr/>
        </p:nvCxnSpPr>
        <p:spPr>
          <a:xfrm flipH="1" flipV="1">
            <a:off x="9407796" y="2035776"/>
            <a:ext cx="1082404" cy="1393224"/>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2906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E4EFDBE-75EF-4291-9BA1-41CAF95B9340}"/>
              </a:ext>
            </a:extLst>
          </p:cNvPr>
          <p:cNvGrpSpPr/>
          <p:nvPr/>
        </p:nvGrpSpPr>
        <p:grpSpPr>
          <a:xfrm>
            <a:off x="523400" y="998273"/>
            <a:ext cx="11145201" cy="4861453"/>
            <a:chOff x="1490547" y="1660184"/>
            <a:chExt cx="9210908" cy="3911452"/>
          </a:xfrm>
        </p:grpSpPr>
        <p:sp>
          <p:nvSpPr>
            <p:cNvPr id="4" name="Text Placeholder 5"/>
            <p:cNvSpPr txBox="1">
              <a:spLocks/>
            </p:cNvSpPr>
            <p:nvPr>
              <p:custDataLst>
                <p:tags r:id="rId1"/>
              </p:custDataLst>
            </p:nvPr>
          </p:nvSpPr>
          <p:spPr>
            <a:xfrm>
              <a:off x="1490547" y="1660184"/>
              <a:ext cx="3341866" cy="3911452"/>
            </a:xfrm>
            <a:prstGeom prst="homePlate">
              <a:avLst>
                <a:gd name="adj" fmla="val 8173"/>
              </a:avLst>
            </a:prstGeom>
            <a:solidFill>
              <a:sysClr val="window" lastClr="FFFFFF"/>
            </a:solidFill>
            <a:ln w="28575">
              <a:solidFill>
                <a:srgbClr val="046A38"/>
              </a:solidFill>
            </a:ln>
          </p:spPr>
          <p:txBody>
            <a:bodyPr wrap="square" lIns="88900" tIns="88900" rIns="88900" bIns="88900" anchor="ct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0"/>
                </a:spcBef>
                <a:spcAft>
                  <a:spcPts val="600"/>
                </a:spcAft>
                <a:defRPr/>
              </a:pPr>
              <a:endParaRPr lang="en-US" sz="1600" b="1" i="0" dirty="0">
                <a:solidFill>
                  <a:srgbClr val="0D0D0D"/>
                </a:solidFill>
                <a:effectLst/>
                <a:latin typeface="Söhne"/>
              </a:endParaRPr>
            </a:p>
          </p:txBody>
        </p:sp>
        <p:sp>
          <p:nvSpPr>
            <p:cNvPr id="5" name="Text Placeholder 5"/>
            <p:cNvSpPr txBox="1">
              <a:spLocks/>
            </p:cNvSpPr>
            <p:nvPr/>
          </p:nvSpPr>
          <p:spPr>
            <a:xfrm flipH="1">
              <a:off x="7096242" y="1660184"/>
              <a:ext cx="3605213" cy="3911452"/>
            </a:xfrm>
            <a:prstGeom prst="homePlate">
              <a:avLst>
                <a:gd name="adj" fmla="val 8173"/>
              </a:avLst>
            </a:prstGeom>
            <a:solidFill>
              <a:sysClr val="window" lastClr="FFFFFF"/>
            </a:solidFill>
            <a:ln w="28575">
              <a:solidFill>
                <a:srgbClr val="046A38"/>
              </a:solidFill>
            </a:ln>
          </p:spPr>
          <p:txBody>
            <a:bodyPr wrap="square" lIns="274320" tIns="88900" rIns="88900" bIns="8890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0"/>
                </a:spcBef>
                <a:spcAft>
                  <a:spcPts val="600"/>
                </a:spcAft>
                <a:defRPr/>
              </a:pPr>
              <a:endParaRPr lang="en-US" sz="1200" dirty="0">
                <a:solidFill>
                  <a:srgbClr val="0D0D0D"/>
                </a:solidFill>
                <a:latin typeface="Söhne"/>
              </a:endParaRPr>
            </a:p>
            <a:p>
              <a:pPr>
                <a:spcBef>
                  <a:spcPts val="0"/>
                </a:spcBef>
                <a:spcAft>
                  <a:spcPts val="600"/>
                </a:spcAft>
                <a:defRPr/>
              </a:pPr>
              <a:endParaRPr lang="en-US" sz="1200" b="0" i="0" dirty="0">
                <a:solidFill>
                  <a:srgbClr val="0D0D0D"/>
                </a:solidFill>
                <a:effectLst/>
                <a:latin typeface="Söhne"/>
              </a:endParaRPr>
            </a:p>
          </p:txBody>
        </p:sp>
        <p:sp>
          <p:nvSpPr>
            <p:cNvPr id="6" name="Oval 5"/>
            <p:cNvSpPr>
              <a:spLocks noChangeArrowheads="1"/>
            </p:cNvSpPr>
            <p:nvPr>
              <p:custDataLst>
                <p:tags r:id="rId2"/>
              </p:custDataLst>
            </p:nvPr>
          </p:nvSpPr>
          <p:spPr bwMode="auto">
            <a:xfrm>
              <a:off x="4832413" y="2482696"/>
              <a:ext cx="2263829" cy="2266427"/>
            </a:xfrm>
            <a:prstGeom prst="ellipse">
              <a:avLst/>
            </a:prstGeom>
            <a:solidFill>
              <a:schemeClr val="accent4"/>
            </a:solidFill>
            <a:ln w="28575" algn="ctr">
              <a:solidFill>
                <a:srgbClr val="046A38"/>
              </a:solidFill>
              <a:round/>
              <a:headEnd/>
              <a:tailEnd/>
            </a:ln>
          </p:spPr>
          <p:txBody>
            <a:bodyPr lIns="88900" tIns="88900" rIns="88900" bIns="88900" anchor="ctr"/>
            <a:lstStyle/>
            <a:p>
              <a:pPr algn="ctr">
                <a:defRPr/>
              </a:pPr>
              <a:r>
                <a:rPr lang="en-US" sz="2000" b="1" kern="0" dirty="0">
                  <a:solidFill>
                    <a:prstClr val="white"/>
                  </a:solidFill>
                  <a:latin typeface="+mj-lt"/>
                  <a:ea typeface="ＭＳ Ｐゴシック" pitchFamily="50" charset="-128"/>
                </a:rPr>
                <a:t>Active VS Passive</a:t>
              </a:r>
            </a:p>
          </p:txBody>
        </p:sp>
      </p:grpSp>
      <p:sp>
        <p:nvSpPr>
          <p:cNvPr id="3" name="Title 2"/>
          <p:cNvSpPr>
            <a:spLocks noGrp="1"/>
          </p:cNvSpPr>
          <p:nvPr>
            <p:ph type="title"/>
          </p:nvPr>
        </p:nvSpPr>
        <p:spPr>
          <a:xfrm>
            <a:off x="523400" y="315683"/>
            <a:ext cx="11201400" cy="342900"/>
          </a:xfrm>
        </p:spPr>
        <p:txBody>
          <a:bodyPr/>
          <a:lstStyle/>
          <a:p>
            <a:r>
              <a:rPr lang="en-US" b="1" i="0" dirty="0">
                <a:solidFill>
                  <a:schemeClr val="accent1"/>
                </a:solidFill>
                <a:effectLst/>
                <a:latin typeface="Söhne"/>
              </a:rPr>
              <a:t>Active Vs Passive Servers</a:t>
            </a:r>
            <a:endParaRPr lang="en-US" b="1" dirty="0">
              <a:solidFill>
                <a:schemeClr val="accent1"/>
              </a:solidFill>
              <a:latin typeface="Söhne"/>
            </a:endParaRPr>
          </a:p>
        </p:txBody>
      </p:sp>
      <p:sp>
        <p:nvSpPr>
          <p:cNvPr id="2" name="TextBox 1">
            <a:extLst>
              <a:ext uri="{FF2B5EF4-FFF2-40B4-BE49-F238E27FC236}">
                <a16:creationId xmlns:a16="http://schemas.microsoft.com/office/drawing/2014/main" id="{5E283BB6-EEC0-BCC6-0FF9-6C8F8E29A570}"/>
              </a:ext>
            </a:extLst>
          </p:cNvPr>
          <p:cNvSpPr txBox="1"/>
          <p:nvPr/>
        </p:nvSpPr>
        <p:spPr>
          <a:xfrm>
            <a:off x="1200150" y="1124125"/>
            <a:ext cx="1942519" cy="430887"/>
          </a:xfrm>
          <a:prstGeom prst="rect">
            <a:avLst/>
          </a:prstGeom>
          <a:noFill/>
        </p:spPr>
        <p:txBody>
          <a:bodyPr wrap="none" lIns="0" tIns="0" rIns="0" bIns="0" rtlCol="0">
            <a:spAutoFit/>
          </a:bodyPr>
          <a:lstStyle/>
          <a:p>
            <a:pPr>
              <a:spcBef>
                <a:spcPts val="600"/>
              </a:spcBef>
              <a:buSzPct val="100000"/>
            </a:pPr>
            <a:r>
              <a:rPr lang="en-US" sz="2800" b="1" dirty="0">
                <a:solidFill>
                  <a:srgbClr val="313131"/>
                </a:solidFill>
              </a:rPr>
              <a:t>Active server</a:t>
            </a:r>
          </a:p>
        </p:txBody>
      </p:sp>
      <p:sp>
        <p:nvSpPr>
          <p:cNvPr id="10" name="TextBox 9">
            <a:extLst>
              <a:ext uri="{FF2B5EF4-FFF2-40B4-BE49-F238E27FC236}">
                <a16:creationId xmlns:a16="http://schemas.microsoft.com/office/drawing/2014/main" id="{DDE64945-C92F-968D-27B5-C69DED127B47}"/>
              </a:ext>
            </a:extLst>
          </p:cNvPr>
          <p:cNvSpPr txBox="1"/>
          <p:nvPr/>
        </p:nvSpPr>
        <p:spPr>
          <a:xfrm>
            <a:off x="8754823" y="1124125"/>
            <a:ext cx="2095830" cy="430887"/>
          </a:xfrm>
          <a:prstGeom prst="rect">
            <a:avLst/>
          </a:prstGeom>
          <a:noFill/>
        </p:spPr>
        <p:txBody>
          <a:bodyPr wrap="none" lIns="0" tIns="0" rIns="0" bIns="0" rtlCol="0">
            <a:spAutoFit/>
          </a:bodyPr>
          <a:lstStyle/>
          <a:p>
            <a:pPr>
              <a:spcBef>
                <a:spcPts val="600"/>
              </a:spcBef>
              <a:buSzPct val="100000"/>
            </a:pPr>
            <a:r>
              <a:rPr lang="en-US" sz="2800" b="1" dirty="0">
                <a:solidFill>
                  <a:srgbClr val="313131"/>
                </a:solidFill>
              </a:rPr>
              <a:t>Passive server</a:t>
            </a:r>
          </a:p>
        </p:txBody>
      </p:sp>
      <p:sp>
        <p:nvSpPr>
          <p:cNvPr id="12" name="TextBox 11">
            <a:extLst>
              <a:ext uri="{FF2B5EF4-FFF2-40B4-BE49-F238E27FC236}">
                <a16:creationId xmlns:a16="http://schemas.microsoft.com/office/drawing/2014/main" id="{DCEF955B-EE02-5F5F-1C3C-1F5E36079841}"/>
              </a:ext>
            </a:extLst>
          </p:cNvPr>
          <p:cNvSpPr txBox="1"/>
          <p:nvPr/>
        </p:nvSpPr>
        <p:spPr>
          <a:xfrm>
            <a:off x="617140" y="2020554"/>
            <a:ext cx="3856177" cy="2862322"/>
          </a:xfrm>
          <a:prstGeom prst="rect">
            <a:avLst/>
          </a:prstGeom>
          <a:noFill/>
        </p:spPr>
        <p:txBody>
          <a:bodyPr wrap="square">
            <a:spAutoFit/>
          </a:bodyPr>
          <a:lstStyle/>
          <a:p>
            <a:pPr algn="l">
              <a:buFont typeface="Arial" panose="020B0604020202020204" pitchFamily="34" charset="0"/>
              <a:buChar char="•"/>
            </a:pPr>
            <a:r>
              <a:rPr lang="en-US" sz="2000" b="1" dirty="0">
                <a:solidFill>
                  <a:srgbClr val="313131"/>
                </a:solidFill>
              </a:rPr>
              <a:t>Operational</a:t>
            </a:r>
            <a:r>
              <a:rPr lang="en-US" sz="2000" dirty="0">
                <a:solidFill>
                  <a:srgbClr val="313131"/>
                </a:solidFill>
              </a:rPr>
              <a:t>: Actively running and managing requests.</a:t>
            </a:r>
          </a:p>
          <a:p>
            <a:pPr algn="l">
              <a:buFont typeface="Arial" panose="020B0604020202020204" pitchFamily="34" charset="0"/>
              <a:buChar char="•"/>
            </a:pPr>
            <a:r>
              <a:rPr lang="en-US" sz="2000" b="1" dirty="0">
                <a:solidFill>
                  <a:srgbClr val="313131"/>
                </a:solidFill>
              </a:rPr>
              <a:t>Load Handling</a:t>
            </a:r>
            <a:r>
              <a:rPr lang="en-US" sz="2000" dirty="0">
                <a:solidFill>
                  <a:srgbClr val="313131"/>
                </a:solidFill>
              </a:rPr>
              <a:t>: Manages the primary workload.</a:t>
            </a:r>
          </a:p>
          <a:p>
            <a:pPr algn="l">
              <a:buFont typeface="Arial" panose="020B0604020202020204" pitchFamily="34" charset="0"/>
              <a:buChar char="•"/>
            </a:pPr>
            <a:r>
              <a:rPr lang="en-US" sz="2000" b="1" dirty="0">
                <a:solidFill>
                  <a:srgbClr val="313131"/>
                </a:solidFill>
              </a:rPr>
              <a:t>Continuous Monitoring</a:t>
            </a:r>
            <a:r>
              <a:rPr lang="en-US" sz="2000" dirty="0">
                <a:solidFill>
                  <a:srgbClr val="313131"/>
                </a:solidFill>
              </a:rPr>
              <a:t>: Regularly monitored to ensure optimal performance.</a:t>
            </a:r>
          </a:p>
          <a:p>
            <a:pPr algn="l">
              <a:buFont typeface="Arial" panose="020B0604020202020204" pitchFamily="34" charset="0"/>
              <a:buChar char="•"/>
            </a:pPr>
            <a:r>
              <a:rPr lang="en-US" sz="2000" b="1" dirty="0">
                <a:solidFill>
                  <a:srgbClr val="313131"/>
                </a:solidFill>
              </a:rPr>
              <a:t>Optimization</a:t>
            </a:r>
            <a:r>
              <a:rPr lang="en-US" sz="2000" dirty="0">
                <a:solidFill>
                  <a:srgbClr val="313131"/>
                </a:solidFill>
              </a:rPr>
              <a:t>: Frequently optimized to maintain efficiency.</a:t>
            </a:r>
          </a:p>
        </p:txBody>
      </p:sp>
      <p:sp>
        <p:nvSpPr>
          <p:cNvPr id="16" name="TextBox 15">
            <a:extLst>
              <a:ext uri="{FF2B5EF4-FFF2-40B4-BE49-F238E27FC236}">
                <a16:creationId xmlns:a16="http://schemas.microsoft.com/office/drawing/2014/main" id="{FF24D112-D2F8-F95E-EFF0-3391E6DF9CC9}"/>
              </a:ext>
            </a:extLst>
          </p:cNvPr>
          <p:cNvSpPr txBox="1"/>
          <p:nvPr/>
        </p:nvSpPr>
        <p:spPr>
          <a:xfrm>
            <a:off x="7807626" y="1859337"/>
            <a:ext cx="3853127" cy="3477875"/>
          </a:xfrm>
          <a:prstGeom prst="rect">
            <a:avLst/>
          </a:prstGeom>
          <a:noFill/>
        </p:spPr>
        <p:txBody>
          <a:bodyPr wrap="square">
            <a:spAutoFit/>
          </a:bodyPr>
          <a:lstStyle/>
          <a:p>
            <a:pPr algn="l">
              <a:buFont typeface="Arial" panose="020B0604020202020204" pitchFamily="34" charset="0"/>
              <a:buChar char="•"/>
            </a:pPr>
            <a:r>
              <a:rPr lang="en-US" sz="2000" b="1" dirty="0">
                <a:solidFill>
                  <a:srgbClr val="313131"/>
                </a:solidFill>
              </a:rPr>
              <a:t>Standby Mode</a:t>
            </a:r>
            <a:r>
              <a:rPr lang="en-US" sz="2000" dirty="0">
                <a:solidFill>
                  <a:srgbClr val="313131"/>
                </a:solidFill>
              </a:rPr>
              <a:t>: Not handling requests actively but ready for activation.</a:t>
            </a:r>
          </a:p>
          <a:p>
            <a:pPr algn="l">
              <a:buFont typeface="Arial" panose="020B0604020202020204" pitchFamily="34" charset="0"/>
              <a:buChar char="•"/>
            </a:pPr>
            <a:r>
              <a:rPr lang="en-US" sz="2000" b="1" dirty="0">
                <a:solidFill>
                  <a:srgbClr val="313131"/>
                </a:solidFill>
              </a:rPr>
              <a:t>Redundancy</a:t>
            </a:r>
            <a:r>
              <a:rPr lang="en-US" sz="2000" dirty="0">
                <a:solidFill>
                  <a:srgbClr val="313131"/>
                </a:solidFill>
              </a:rPr>
              <a:t>: Provides a backup in case the active server fails.</a:t>
            </a:r>
          </a:p>
          <a:p>
            <a:pPr algn="l">
              <a:buFont typeface="Arial" panose="020B0604020202020204" pitchFamily="34" charset="0"/>
              <a:buChar char="•"/>
            </a:pPr>
            <a:r>
              <a:rPr lang="en-US" sz="2000" b="1" dirty="0">
                <a:solidFill>
                  <a:srgbClr val="313131"/>
                </a:solidFill>
              </a:rPr>
              <a:t>No Primary Load</a:t>
            </a:r>
            <a:r>
              <a:rPr lang="en-US" sz="2000" dirty="0">
                <a:solidFill>
                  <a:srgbClr val="313131"/>
                </a:solidFill>
              </a:rPr>
              <a:t>: Does not manage the primary workload but can assume it if needed.</a:t>
            </a:r>
          </a:p>
          <a:p>
            <a:pPr algn="l">
              <a:buFont typeface="Arial" panose="020B0604020202020204" pitchFamily="34" charset="0"/>
              <a:buChar char="•"/>
            </a:pPr>
            <a:r>
              <a:rPr lang="en-US" sz="2000" b="1" dirty="0">
                <a:solidFill>
                  <a:srgbClr val="313131"/>
                </a:solidFill>
              </a:rPr>
              <a:t>Regular Testing</a:t>
            </a:r>
            <a:r>
              <a:rPr lang="en-US" sz="2000" dirty="0">
                <a:solidFill>
                  <a:srgbClr val="313131"/>
                </a:solidFill>
              </a:rPr>
              <a:t>: Periodically tested to ensure it can take over when necessary.</a:t>
            </a:r>
          </a:p>
        </p:txBody>
      </p:sp>
    </p:spTree>
    <p:extLst>
      <p:ext uri="{BB962C8B-B14F-4D97-AF65-F5344CB8AC3E}">
        <p14:creationId xmlns:p14="http://schemas.microsoft.com/office/powerpoint/2010/main" val="18545639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463295" y="782429"/>
            <a:ext cx="5297827" cy="570121"/>
          </a:xfrm>
        </p:spPr>
        <p:txBody>
          <a:bodyPr vert="horz" lIns="0" tIns="0" rIns="0" bIns="0" rtlCol="0" anchor="t">
            <a:noAutofit/>
          </a:bodyPr>
          <a:lstStyle/>
          <a:p>
            <a:pPr>
              <a:tabLst/>
              <a:defRPr/>
            </a:pPr>
            <a:r>
              <a:rPr kumimoji="0" lang="en-US" sz="3200" b="1" i="0" u="none" strike="noStrike" kern="1200" cap="none" spc="0" normalizeH="0" baseline="0" noProof="0" dirty="0">
                <a:ln>
                  <a:noFill/>
                </a:ln>
                <a:solidFill>
                  <a:schemeClr val="accent2"/>
                </a:solidFill>
                <a:effectLst/>
                <a:uLnTx/>
                <a:uFillTx/>
                <a:latin typeface="+mj-lt"/>
                <a:ea typeface="+mn-ea"/>
                <a:cs typeface="Calibri Light"/>
              </a:rPr>
              <a:t>How does it work…</a:t>
            </a:r>
          </a:p>
          <a:p>
            <a:pPr>
              <a:tabLst/>
              <a:defRPr/>
            </a:pPr>
            <a:endParaRPr lang="en-US" sz="3200" dirty="0"/>
          </a:p>
          <a:p>
            <a:pPr>
              <a:tabLst/>
              <a:defRPr/>
            </a:pPr>
            <a:br>
              <a:rPr lang="en-US" sz="2400" dirty="0"/>
            </a:br>
            <a:r>
              <a:rPr lang="en-US" sz="2400" dirty="0">
                <a:solidFill>
                  <a:srgbClr val="374151"/>
                </a:solidFill>
                <a:ea typeface="+mn-lt"/>
                <a:cs typeface="+mn-lt"/>
              </a:rPr>
              <a:t>The process of </a:t>
            </a:r>
            <a:r>
              <a:rPr lang="en-US" sz="2400" b="1" dirty="0">
                <a:solidFill>
                  <a:srgbClr val="374151"/>
                </a:solidFill>
                <a:ea typeface="+mn-lt"/>
                <a:cs typeface="+mn-lt"/>
              </a:rPr>
              <a:t>handling</a:t>
            </a:r>
            <a:r>
              <a:rPr lang="en-US" sz="2400" dirty="0">
                <a:solidFill>
                  <a:srgbClr val="374151"/>
                </a:solidFill>
                <a:ea typeface="+mn-lt"/>
                <a:cs typeface="+mn-lt"/>
              </a:rPr>
              <a:t> transactions efficiently involves load balancing and failover mechanisms. This ensures that user requests are distributed across multiple servers to optimize performance and reliability.</a:t>
            </a:r>
          </a:p>
        </p:txBody>
      </p:sp>
      <p:pic>
        <p:nvPicPr>
          <p:cNvPr id="3076" name="Picture 4" descr="System Design — Load Balancing. Concepts about load balancers and… | by  Larry | Peng Yang | Computer Science Fundamentals | Medium">
            <a:extLst>
              <a:ext uri="{FF2B5EF4-FFF2-40B4-BE49-F238E27FC236}">
                <a16:creationId xmlns:a16="http://schemas.microsoft.com/office/drawing/2014/main" id="{0B0D976D-542D-D80E-23BF-E62DBB22905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0" y="2183710"/>
            <a:ext cx="5831599" cy="2490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340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040" y="772797"/>
            <a:ext cx="11277759" cy="525220"/>
          </a:xfrm>
        </p:spPr>
        <p:txBody>
          <a:bodyPr/>
          <a:lstStyle/>
          <a:p>
            <a:r>
              <a:rPr lang="en-US" b="0" i="0" dirty="0">
                <a:solidFill>
                  <a:srgbClr val="000000"/>
                </a:solidFill>
                <a:effectLst/>
                <a:latin typeface="Open Sans" panose="020B0606030504020204" pitchFamily="34" charset="0"/>
              </a:rPr>
              <a:t> </a:t>
            </a:r>
            <a:r>
              <a:rPr lang="en-US" dirty="0">
                <a:solidFill>
                  <a:schemeClr val="tx1"/>
                </a:solidFill>
                <a:latin typeface="Söhne"/>
                <a:cs typeface="+mn-cs"/>
              </a:rPr>
              <a:t>This ensures that user requests are distributed across multiple servers to optimize performance and reliability</a:t>
            </a:r>
          </a:p>
        </p:txBody>
      </p:sp>
      <p:sp>
        <p:nvSpPr>
          <p:cNvPr id="610305" name="Title 28"/>
          <p:cNvSpPr>
            <a:spLocks noGrp="1"/>
          </p:cNvSpPr>
          <p:nvPr>
            <p:ph type="title"/>
          </p:nvPr>
        </p:nvSpPr>
        <p:spPr/>
        <p:txBody>
          <a:bodyPr/>
          <a:lstStyle/>
          <a:p>
            <a:r>
              <a:rPr lang="en-US" b="1" i="1" dirty="0">
                <a:solidFill>
                  <a:schemeClr val="accent1"/>
                </a:solidFill>
                <a:effectLst/>
                <a:latin typeface="Söhne"/>
              </a:rPr>
              <a:t>Types  of load balancer systems</a:t>
            </a:r>
            <a:endParaRPr lang="en-US" b="1" dirty="0">
              <a:solidFill>
                <a:schemeClr val="accent1"/>
              </a:solidFill>
            </a:endParaRPr>
          </a:p>
        </p:txBody>
      </p:sp>
      <p:sp>
        <p:nvSpPr>
          <p:cNvPr id="22" name="Text Placeholder 5">
            <a:extLst>
              <a:ext uri="{FF2B5EF4-FFF2-40B4-BE49-F238E27FC236}">
                <a16:creationId xmlns:a16="http://schemas.microsoft.com/office/drawing/2014/main" id="{B507F7A2-81E9-4B46-8C17-DDC097F940DA}"/>
              </a:ext>
            </a:extLst>
          </p:cNvPr>
          <p:cNvSpPr txBox="1">
            <a:spLocks/>
          </p:cNvSpPr>
          <p:nvPr/>
        </p:nvSpPr>
        <p:spPr>
          <a:xfrm>
            <a:off x="6400719" y="1719841"/>
            <a:ext cx="4556044" cy="553998"/>
          </a:xfrm>
          <a:prstGeom prst="rect">
            <a:avLst/>
          </a:prstGeom>
        </p:spPr>
        <p:txBody>
          <a:bodyPr wrap="square" lIns="0" tIns="0" rIns="0" bIns="0">
            <a:sp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lgn="l"/>
            <a:r>
              <a:rPr lang="en-US" sz="1800" b="0" i="0" dirty="0">
                <a:solidFill>
                  <a:schemeClr val="tx1"/>
                </a:solidFill>
                <a:effectLst/>
                <a:latin typeface="Söhne"/>
              </a:rPr>
              <a:t>These are dedicated physical devices placed in the data center to manage network traffic.</a:t>
            </a:r>
          </a:p>
        </p:txBody>
      </p:sp>
      <p:cxnSp>
        <p:nvCxnSpPr>
          <p:cNvPr id="24" name="AutoShape 8">
            <a:extLst>
              <a:ext uri="{FF2B5EF4-FFF2-40B4-BE49-F238E27FC236}">
                <a16:creationId xmlns:a16="http://schemas.microsoft.com/office/drawing/2014/main" id="{7DA44499-6E84-4F07-BC49-E4D739C51FA0}"/>
              </a:ext>
            </a:extLst>
          </p:cNvPr>
          <p:cNvCxnSpPr>
            <a:cxnSpLocks noChangeShapeType="1"/>
            <a:stCxn id="29" idx="1"/>
            <a:endCxn id="28" idx="3"/>
          </p:cNvCxnSpPr>
          <p:nvPr/>
        </p:nvCxnSpPr>
        <p:spPr bwMode="auto">
          <a:xfrm rot="10800000" flipV="1">
            <a:off x="3437378" y="1977544"/>
            <a:ext cx="1006098" cy="1908175"/>
          </a:xfrm>
          <a:prstGeom prst="bentConnector3">
            <a:avLst>
              <a:gd name="adj1" fmla="val 50000"/>
            </a:avLst>
          </a:prstGeom>
          <a:noFill/>
          <a:ln w="6350">
            <a:solidFill>
              <a:srgbClr val="BBBCBC"/>
            </a:solidFill>
            <a:miter lim="800000"/>
            <a:headEnd type="none" w="sm" len="sm"/>
            <a:tailEnd type="none" w="med" len="lg"/>
          </a:ln>
        </p:spPr>
      </p:cxnSp>
      <p:cxnSp>
        <p:nvCxnSpPr>
          <p:cNvPr id="25" name="AutoShape 9">
            <a:extLst>
              <a:ext uri="{FF2B5EF4-FFF2-40B4-BE49-F238E27FC236}">
                <a16:creationId xmlns:a16="http://schemas.microsoft.com/office/drawing/2014/main" id="{65AF2419-EED0-4AE7-B697-36CB33B2332A}"/>
              </a:ext>
            </a:extLst>
          </p:cNvPr>
          <p:cNvCxnSpPr>
            <a:cxnSpLocks noChangeShapeType="1"/>
            <a:stCxn id="28" idx="3"/>
            <a:endCxn id="30" idx="1"/>
          </p:cNvCxnSpPr>
          <p:nvPr/>
        </p:nvCxnSpPr>
        <p:spPr bwMode="auto">
          <a:xfrm flipV="1">
            <a:off x="3437378" y="3249662"/>
            <a:ext cx="1006098" cy="636058"/>
          </a:xfrm>
          <a:prstGeom prst="bentConnector3">
            <a:avLst>
              <a:gd name="adj1" fmla="val 50000"/>
            </a:avLst>
          </a:prstGeom>
          <a:noFill/>
          <a:ln w="6350">
            <a:solidFill>
              <a:srgbClr val="BBBCBC"/>
            </a:solidFill>
            <a:miter lim="800000"/>
            <a:headEnd type="none" w="sm" len="sm"/>
            <a:tailEnd type="none" w="med" len="lg"/>
          </a:ln>
        </p:spPr>
      </p:cxnSp>
      <p:cxnSp>
        <p:nvCxnSpPr>
          <p:cNvPr id="26" name="AutoShape 10">
            <a:extLst>
              <a:ext uri="{FF2B5EF4-FFF2-40B4-BE49-F238E27FC236}">
                <a16:creationId xmlns:a16="http://schemas.microsoft.com/office/drawing/2014/main" id="{9E54E4B5-0986-4CF8-A953-F6E2064694A3}"/>
              </a:ext>
            </a:extLst>
          </p:cNvPr>
          <p:cNvCxnSpPr>
            <a:cxnSpLocks noChangeShapeType="1"/>
            <a:stCxn id="28" idx="3"/>
            <a:endCxn id="31" idx="1"/>
          </p:cNvCxnSpPr>
          <p:nvPr/>
        </p:nvCxnSpPr>
        <p:spPr bwMode="auto">
          <a:xfrm>
            <a:off x="3437378" y="3885720"/>
            <a:ext cx="1006098" cy="636059"/>
          </a:xfrm>
          <a:prstGeom prst="bentConnector3">
            <a:avLst>
              <a:gd name="adj1" fmla="val 50000"/>
            </a:avLst>
          </a:prstGeom>
          <a:noFill/>
          <a:ln w="6350">
            <a:solidFill>
              <a:srgbClr val="BBBCBC"/>
            </a:solidFill>
            <a:miter lim="800000"/>
            <a:headEnd type="none" w="sm" len="sm"/>
            <a:tailEnd type="none" w="med" len="lg"/>
          </a:ln>
        </p:spPr>
      </p:cxnSp>
      <p:sp>
        <p:nvSpPr>
          <p:cNvPr id="28" name="Rectangle 27">
            <a:extLst>
              <a:ext uri="{FF2B5EF4-FFF2-40B4-BE49-F238E27FC236}">
                <a16:creationId xmlns:a16="http://schemas.microsoft.com/office/drawing/2014/main" id="{39337A69-760F-41BB-BE66-47444810DEBF}"/>
              </a:ext>
            </a:extLst>
          </p:cNvPr>
          <p:cNvSpPr>
            <a:spLocks noChangeArrowheads="1"/>
          </p:cNvSpPr>
          <p:nvPr/>
        </p:nvSpPr>
        <p:spPr bwMode="auto">
          <a:xfrm>
            <a:off x="881349" y="3519960"/>
            <a:ext cx="2556029" cy="731520"/>
          </a:xfrm>
          <a:prstGeom prst="rect">
            <a:avLst/>
          </a:prstGeom>
          <a:noFill/>
          <a:ln w="12700" algn="ctr">
            <a:solidFill>
              <a:schemeClr val="bg1"/>
            </a:solidFill>
            <a:miter lim="800000"/>
            <a:headEnd type="none" w="sm" len="sm"/>
            <a:tailEnd type="none" w="med" len="lg"/>
          </a:ln>
        </p:spPr>
        <p:txBody>
          <a:bodyPr lIns="88900" tIns="88900" rIns="88900" bIns="88900" anchor="ctr"/>
          <a:lstStyle/>
          <a:p>
            <a:pPr>
              <a:defRPr/>
            </a:pPr>
            <a:r>
              <a:rPr lang="en-US" sz="2400" b="1" i="1" dirty="0">
                <a:effectLst/>
                <a:latin typeface="Söhne"/>
              </a:rPr>
              <a:t>Load Balancing types</a:t>
            </a:r>
            <a:endParaRPr lang="en-US" altLang="ja-JP" sz="2400" b="1" dirty="0">
              <a:ea typeface="ＭＳ Ｐゴシック" pitchFamily="50" charset="-128"/>
            </a:endParaRPr>
          </a:p>
        </p:txBody>
      </p:sp>
      <p:sp>
        <p:nvSpPr>
          <p:cNvPr id="29" name="Rectangle 28">
            <a:extLst>
              <a:ext uri="{FF2B5EF4-FFF2-40B4-BE49-F238E27FC236}">
                <a16:creationId xmlns:a16="http://schemas.microsoft.com/office/drawing/2014/main" id="{EC8CC30E-9AD8-490B-9636-E9539C23243C}"/>
              </a:ext>
            </a:extLst>
          </p:cNvPr>
          <p:cNvSpPr>
            <a:spLocks noChangeArrowheads="1"/>
          </p:cNvSpPr>
          <p:nvPr/>
        </p:nvSpPr>
        <p:spPr bwMode="auto">
          <a:xfrm>
            <a:off x="4443476" y="1611785"/>
            <a:ext cx="1554480" cy="731520"/>
          </a:xfrm>
          <a:prstGeom prst="rect">
            <a:avLst/>
          </a:prstGeom>
          <a:noFill/>
          <a:ln w="12700" algn="ctr">
            <a:solidFill>
              <a:schemeClr val="accent3"/>
            </a:solidFill>
            <a:miter lim="800000"/>
            <a:headEnd type="none" w="sm" len="sm"/>
            <a:tailEnd type="none" w="med" len="lg"/>
          </a:ln>
        </p:spPr>
        <p:txBody>
          <a:bodyPr lIns="88900" tIns="88900" rIns="88900" bIns="88900" anchor="ctr"/>
          <a:lstStyle/>
          <a:p>
            <a:pPr>
              <a:defRPr/>
            </a:pPr>
            <a:r>
              <a:rPr lang="en-US" altLang="ja-JP" dirty="0">
                <a:solidFill>
                  <a:schemeClr val="accent3"/>
                </a:solidFill>
                <a:ea typeface="ＭＳ Ｐゴシック" pitchFamily="50" charset="-128"/>
              </a:rPr>
              <a:t>Hardware balancer</a:t>
            </a:r>
          </a:p>
        </p:txBody>
      </p:sp>
      <p:sp>
        <p:nvSpPr>
          <p:cNvPr id="30" name="Rectangle 29">
            <a:extLst>
              <a:ext uri="{FF2B5EF4-FFF2-40B4-BE49-F238E27FC236}">
                <a16:creationId xmlns:a16="http://schemas.microsoft.com/office/drawing/2014/main" id="{BB745285-E09F-46D6-96E2-7C9B4A0755A9}"/>
              </a:ext>
            </a:extLst>
          </p:cNvPr>
          <p:cNvSpPr>
            <a:spLocks noChangeArrowheads="1"/>
          </p:cNvSpPr>
          <p:nvPr/>
        </p:nvSpPr>
        <p:spPr bwMode="auto">
          <a:xfrm>
            <a:off x="4443476" y="2883902"/>
            <a:ext cx="1554480" cy="731520"/>
          </a:xfrm>
          <a:prstGeom prst="rect">
            <a:avLst/>
          </a:prstGeom>
          <a:noFill/>
          <a:ln w="12700" algn="ctr">
            <a:solidFill>
              <a:schemeClr val="accent3"/>
            </a:solidFill>
            <a:miter lim="800000"/>
            <a:headEnd type="none" w="sm" len="sm"/>
            <a:tailEnd type="none" w="med" len="lg"/>
          </a:ln>
        </p:spPr>
        <p:txBody>
          <a:bodyPr lIns="88900" tIns="88900" rIns="88900" bIns="88900" anchor="ctr"/>
          <a:lstStyle/>
          <a:p>
            <a:pPr>
              <a:defRPr/>
            </a:pPr>
            <a:r>
              <a:rPr lang="en-US" altLang="ja-JP" dirty="0">
                <a:solidFill>
                  <a:schemeClr val="accent3"/>
                </a:solidFill>
                <a:ea typeface="ＭＳ Ｐゴシック" pitchFamily="50" charset="-128"/>
              </a:rPr>
              <a:t>Software balancer</a:t>
            </a:r>
          </a:p>
        </p:txBody>
      </p:sp>
      <p:sp>
        <p:nvSpPr>
          <p:cNvPr id="31" name="Rectangle 30">
            <a:extLst>
              <a:ext uri="{FF2B5EF4-FFF2-40B4-BE49-F238E27FC236}">
                <a16:creationId xmlns:a16="http://schemas.microsoft.com/office/drawing/2014/main" id="{8E3BD99D-3D9F-4874-9400-9D6A37A95FB2}"/>
              </a:ext>
            </a:extLst>
          </p:cNvPr>
          <p:cNvSpPr>
            <a:spLocks noChangeArrowheads="1"/>
          </p:cNvSpPr>
          <p:nvPr/>
        </p:nvSpPr>
        <p:spPr bwMode="auto">
          <a:xfrm>
            <a:off x="4443476" y="4156019"/>
            <a:ext cx="1554480" cy="731520"/>
          </a:xfrm>
          <a:prstGeom prst="rect">
            <a:avLst/>
          </a:prstGeom>
          <a:noFill/>
          <a:ln w="12700" algn="ctr">
            <a:solidFill>
              <a:schemeClr val="accent3"/>
            </a:solidFill>
            <a:miter lim="800000"/>
            <a:headEnd type="none" w="sm" len="sm"/>
            <a:tailEnd type="none" w="med" len="lg"/>
          </a:ln>
        </p:spPr>
        <p:txBody>
          <a:bodyPr lIns="88900" tIns="88900" rIns="88900" bIns="88900" anchor="ctr"/>
          <a:lstStyle/>
          <a:p>
            <a:pPr>
              <a:defRPr/>
            </a:pPr>
            <a:r>
              <a:rPr lang="en-US" altLang="ja-JP" dirty="0">
                <a:solidFill>
                  <a:schemeClr val="accent3"/>
                </a:solidFill>
                <a:ea typeface="ＭＳ Ｐゴシック" pitchFamily="50" charset="-128"/>
              </a:rPr>
              <a:t>Cloud balancer</a:t>
            </a:r>
          </a:p>
        </p:txBody>
      </p:sp>
      <p:sp>
        <p:nvSpPr>
          <p:cNvPr id="33" name="Text Placeholder 5">
            <a:extLst>
              <a:ext uri="{FF2B5EF4-FFF2-40B4-BE49-F238E27FC236}">
                <a16:creationId xmlns:a16="http://schemas.microsoft.com/office/drawing/2014/main" id="{2D9465BD-C54D-4C24-993D-41F09519F634}"/>
              </a:ext>
            </a:extLst>
          </p:cNvPr>
          <p:cNvSpPr txBox="1">
            <a:spLocks/>
          </p:cNvSpPr>
          <p:nvPr/>
        </p:nvSpPr>
        <p:spPr>
          <a:xfrm>
            <a:off x="6400719" y="2931632"/>
            <a:ext cx="4114800" cy="830997"/>
          </a:xfrm>
          <a:prstGeom prst="rect">
            <a:avLst/>
          </a:prstGeom>
        </p:spPr>
        <p:txBody>
          <a:bodyPr wrap="square" lIns="0" tIns="0" rIns="0" bIns="0">
            <a:sp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lgn="l"/>
            <a:r>
              <a:rPr lang="en-US" sz="1800" b="0" i="0" dirty="0">
                <a:solidFill>
                  <a:schemeClr val="tx1"/>
                </a:solidFill>
                <a:effectLst/>
                <a:latin typeface="Söhne"/>
              </a:rPr>
              <a:t>These are applications that run on standard servers and perform load balancing functions</a:t>
            </a:r>
          </a:p>
        </p:txBody>
      </p:sp>
      <p:sp>
        <p:nvSpPr>
          <p:cNvPr id="4" name="TextBox 3">
            <a:extLst>
              <a:ext uri="{FF2B5EF4-FFF2-40B4-BE49-F238E27FC236}">
                <a16:creationId xmlns:a16="http://schemas.microsoft.com/office/drawing/2014/main" id="{4A0EB4AF-95A8-A0E7-43CE-5FB429545E76}"/>
              </a:ext>
            </a:extLst>
          </p:cNvPr>
          <p:cNvSpPr txBox="1"/>
          <p:nvPr/>
        </p:nvSpPr>
        <p:spPr>
          <a:xfrm>
            <a:off x="6297382" y="4060114"/>
            <a:ext cx="4321473" cy="923330"/>
          </a:xfrm>
          <a:prstGeom prst="rect">
            <a:avLst/>
          </a:prstGeom>
          <a:noFill/>
        </p:spPr>
        <p:txBody>
          <a:bodyPr wrap="square">
            <a:spAutoFit/>
          </a:bodyPr>
          <a:lstStyle/>
          <a:p>
            <a:r>
              <a:rPr lang="en-US" dirty="0">
                <a:latin typeface="Söhne"/>
              </a:rPr>
              <a:t>These are services offered by cloud providers that manage load balancing as part of their infrastructure.</a:t>
            </a:r>
          </a:p>
        </p:txBody>
      </p:sp>
    </p:spTree>
    <p:extLst>
      <p:ext uri="{BB962C8B-B14F-4D97-AF65-F5344CB8AC3E}">
        <p14:creationId xmlns:p14="http://schemas.microsoft.com/office/powerpoint/2010/main" val="74284156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463295" y="782429"/>
            <a:ext cx="5850419" cy="570121"/>
          </a:xfrm>
        </p:spPr>
        <p:txBody>
          <a:bodyPr vert="horz" lIns="0" tIns="0" rIns="0" bIns="0" rtlCol="0" anchor="t">
            <a:noAutofit/>
          </a:bodyPr>
          <a:lstStyle/>
          <a:p>
            <a:pPr>
              <a:tabLst/>
              <a:defRPr/>
            </a:pPr>
            <a:r>
              <a:rPr kumimoji="0" lang="en-US" sz="3600" b="1" i="0" u="none" strike="noStrike" kern="1200" cap="none" spc="0" normalizeH="0" baseline="0" noProof="0" dirty="0">
                <a:ln>
                  <a:noFill/>
                </a:ln>
                <a:solidFill>
                  <a:schemeClr val="accent2"/>
                </a:solidFill>
                <a:effectLst/>
                <a:uLnTx/>
                <a:uFillTx/>
                <a:latin typeface="+mj-lt"/>
                <a:ea typeface="+mn-ea"/>
                <a:cs typeface="Calibri Light"/>
              </a:rPr>
              <a:t>Common Balancer Algorithms</a:t>
            </a:r>
          </a:p>
          <a:p>
            <a:pPr>
              <a:tabLst/>
              <a:defRPr/>
            </a:pPr>
            <a:endParaRPr lang="en-US" sz="1000" dirty="0"/>
          </a:p>
          <a:p>
            <a:pPr marL="171450" indent="-171450">
              <a:buFont typeface="Arial" panose="020B0604020202020204" pitchFamily="34" charset="0"/>
              <a:buChar char="•"/>
              <a:tabLst/>
              <a:defRPr/>
            </a:pPr>
            <a:r>
              <a:rPr lang="en-US" sz="1400" b="1" dirty="0"/>
              <a:t>Round Robin</a:t>
            </a:r>
            <a:r>
              <a:rPr lang="en-US" sz="1400" dirty="0"/>
              <a:t>: Distributes requests sequentially among all available servers.</a:t>
            </a:r>
          </a:p>
          <a:p>
            <a:pPr marL="171450" indent="-171450">
              <a:buFont typeface="Arial" panose="020B0604020202020204" pitchFamily="34" charset="0"/>
              <a:buChar char="•"/>
              <a:tabLst/>
              <a:defRPr/>
            </a:pPr>
            <a:r>
              <a:rPr lang="en-US" sz="1400" b="1" dirty="0"/>
              <a:t>Least Connections</a:t>
            </a:r>
            <a:r>
              <a:rPr lang="en-US" sz="1400" dirty="0"/>
              <a:t>: Sends requests to the server with the fewest active connections.</a:t>
            </a:r>
          </a:p>
          <a:p>
            <a:pPr marL="171450" indent="-171450">
              <a:buFont typeface="Arial" panose="020B0604020202020204" pitchFamily="34" charset="0"/>
              <a:buChar char="•"/>
              <a:tabLst/>
              <a:defRPr/>
            </a:pPr>
            <a:r>
              <a:rPr lang="en-US" sz="1400" b="1" dirty="0"/>
              <a:t>IP Hash</a:t>
            </a:r>
            <a:r>
              <a:rPr lang="en-US" sz="1400" dirty="0"/>
              <a:t>: Assigns requests based on the client's IP address, ensuring that requests from the same client go to the same server.</a:t>
            </a:r>
          </a:p>
          <a:p>
            <a:pPr marL="171450" indent="-171450">
              <a:buFont typeface="Arial" panose="020B0604020202020204" pitchFamily="34" charset="0"/>
              <a:buChar char="•"/>
              <a:tabLst/>
              <a:defRPr/>
            </a:pPr>
            <a:r>
              <a:rPr lang="en-US" sz="1400" b="1" dirty="0"/>
              <a:t>Least Response Time</a:t>
            </a:r>
            <a:r>
              <a:rPr lang="en-US" sz="1400" dirty="0"/>
              <a:t>: Sends requests to the server with the lowest current response time.</a:t>
            </a:r>
          </a:p>
          <a:p>
            <a:pPr marL="171450" indent="-171450">
              <a:buFont typeface="Arial" panose="020B0604020202020204" pitchFamily="34" charset="0"/>
              <a:buChar char="•"/>
              <a:tabLst/>
              <a:defRPr/>
            </a:pPr>
            <a:r>
              <a:rPr lang="en-US" sz="1400" b="1" dirty="0"/>
              <a:t>Source IP Hash</a:t>
            </a:r>
            <a:r>
              <a:rPr lang="en-US" sz="1400" dirty="0"/>
              <a:t>: Uses a hash of the source IP address to determine the server to which the request should be sent, maintaining session affinity.</a:t>
            </a:r>
          </a:p>
          <a:p>
            <a:pPr marL="171450" indent="-171450">
              <a:buFont typeface="Arial" panose="020B0604020202020204" pitchFamily="34" charset="0"/>
              <a:buChar char="•"/>
              <a:tabLst/>
              <a:defRPr/>
            </a:pPr>
            <a:r>
              <a:rPr lang="en-US" sz="1400" b="1" dirty="0"/>
              <a:t>Weighted Round Robin</a:t>
            </a:r>
            <a:r>
              <a:rPr lang="en-US" sz="1400" dirty="0"/>
              <a:t>: Assigns a weight to each server and distributes requests based on these weights, with servers of higher capacity receiving more requests.</a:t>
            </a:r>
          </a:p>
          <a:p>
            <a:pPr marL="171450" indent="-171450">
              <a:buFont typeface="Arial" panose="020B0604020202020204" pitchFamily="34" charset="0"/>
              <a:buChar char="•"/>
              <a:tabLst/>
              <a:defRPr/>
            </a:pPr>
            <a:r>
              <a:rPr lang="en-US" sz="1400" b="1" dirty="0"/>
              <a:t>Weighted Least Connections</a:t>
            </a:r>
            <a:r>
              <a:rPr lang="en-US" sz="1400" dirty="0"/>
              <a:t>: Like the least connections algorithm, but also considers a weight assigned to each server, with servers of higher capacity and fewer connections receiving more requests.</a:t>
            </a:r>
          </a:p>
          <a:p>
            <a:pPr>
              <a:tabLst/>
              <a:defRPr/>
            </a:pPr>
            <a:endParaRPr lang="en-US" sz="1400" dirty="0">
              <a:solidFill>
                <a:srgbClr val="374151"/>
              </a:solidFill>
              <a:ea typeface="+mn-lt"/>
              <a:cs typeface="+mn-lt"/>
            </a:endParaRPr>
          </a:p>
        </p:txBody>
      </p:sp>
      <p:pic>
        <p:nvPicPr>
          <p:cNvPr id="5124" name="Picture 4" descr="Algorithm - Free interface icons">
            <a:extLst>
              <a:ext uri="{FF2B5EF4-FFF2-40B4-BE49-F238E27FC236}">
                <a16:creationId xmlns:a16="http://schemas.microsoft.com/office/drawing/2014/main" id="{56DB5BF2-3380-2769-287A-D4C5AB743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914" y="1352550"/>
            <a:ext cx="3483429" cy="348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17620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368024" y="413114"/>
            <a:ext cx="5297827" cy="570121"/>
          </a:xfrm>
        </p:spPr>
        <p:txBody>
          <a:bodyPr vert="horz" lIns="0" tIns="0" rIns="0" bIns="0" rtlCol="0" anchor="t">
            <a:noAutofit/>
          </a:bodyPr>
          <a:lstStyle/>
          <a:p>
            <a:pPr>
              <a:tabLst/>
              <a:defRPr/>
            </a:pPr>
            <a:r>
              <a:rPr kumimoji="0" lang="en-US" sz="3600" b="1" i="0" u="none" strike="noStrike" kern="1200" cap="none" spc="0" normalizeH="0" baseline="0" noProof="0" dirty="0">
                <a:ln>
                  <a:noFill/>
                </a:ln>
                <a:solidFill>
                  <a:schemeClr val="accent2"/>
                </a:solidFill>
                <a:effectLst/>
                <a:uLnTx/>
                <a:uFillTx/>
                <a:latin typeface="+mj-lt"/>
                <a:ea typeface="+mn-ea"/>
                <a:cs typeface="Calibri Light"/>
              </a:rPr>
              <a:t>Normal process high traffic </a:t>
            </a:r>
          </a:p>
          <a:p>
            <a:pPr algn="l">
              <a:buFont typeface="+mj-lt"/>
              <a:buAutoNum type="arabicPeriod"/>
            </a:pPr>
            <a:endParaRPr lang="en-US" b="1" i="0" dirty="0">
              <a:solidFill>
                <a:srgbClr val="000000"/>
              </a:solidFill>
              <a:effectLst/>
              <a:latin typeface="+mj-lt"/>
            </a:endParaRPr>
          </a:p>
          <a:p>
            <a:pPr algn="l">
              <a:buFont typeface="+mj-lt"/>
              <a:buAutoNum type="arabicPeriod"/>
            </a:pPr>
            <a:endParaRPr lang="en-US" b="1" dirty="0">
              <a:solidFill>
                <a:srgbClr val="000000"/>
              </a:solidFill>
              <a:latin typeface="+mj-lt"/>
            </a:endParaRPr>
          </a:p>
          <a:p>
            <a:pPr>
              <a:tabLst/>
              <a:defRPr/>
            </a:pPr>
            <a:endParaRPr lang="en-US" sz="1000" dirty="0"/>
          </a:p>
        </p:txBody>
      </p:sp>
      <p:pic>
        <p:nvPicPr>
          <p:cNvPr id="3" name="Graphic 2" descr="User with solid fill">
            <a:extLst>
              <a:ext uri="{FF2B5EF4-FFF2-40B4-BE49-F238E27FC236}">
                <a16:creationId xmlns:a16="http://schemas.microsoft.com/office/drawing/2014/main" id="{40DD4CF8-4A0F-5879-E533-1FB4FDBD97D4}"/>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4909" y="2176393"/>
            <a:ext cx="481372" cy="481372"/>
          </a:xfrm>
          <a:prstGeom prst="rect">
            <a:avLst/>
          </a:prstGeom>
        </p:spPr>
      </p:pic>
      <p:pic>
        <p:nvPicPr>
          <p:cNvPr id="4" name="Graphic 3" descr="Database outline">
            <a:extLst>
              <a:ext uri="{FF2B5EF4-FFF2-40B4-BE49-F238E27FC236}">
                <a16:creationId xmlns:a16="http://schemas.microsoft.com/office/drawing/2014/main" id="{6E98F3CA-1280-F07E-C57C-44FE6CD5E0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03956" y="2627731"/>
            <a:ext cx="914400" cy="914400"/>
          </a:xfrm>
          <a:prstGeom prst="rect">
            <a:avLst/>
          </a:prstGeom>
        </p:spPr>
      </p:pic>
      <p:pic>
        <p:nvPicPr>
          <p:cNvPr id="6" name="Graphic 5" descr="World with solid fill">
            <a:extLst>
              <a:ext uri="{FF2B5EF4-FFF2-40B4-BE49-F238E27FC236}">
                <a16:creationId xmlns:a16="http://schemas.microsoft.com/office/drawing/2014/main" id="{7D4C6768-31EB-DA53-F01B-99F6956C55D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89190" y="3084931"/>
            <a:ext cx="1032811" cy="1032811"/>
          </a:xfrm>
          <a:prstGeom prst="rect">
            <a:avLst/>
          </a:prstGeom>
        </p:spPr>
      </p:pic>
      <p:pic>
        <p:nvPicPr>
          <p:cNvPr id="7" name="Graphic 6" descr="Branching diagram with solid fill">
            <a:extLst>
              <a:ext uri="{FF2B5EF4-FFF2-40B4-BE49-F238E27FC236}">
                <a16:creationId xmlns:a16="http://schemas.microsoft.com/office/drawing/2014/main" id="{0F29561F-10CA-4FC5-3749-6A9BC933FC19}"/>
              </a:ext>
            </a:extLst>
          </p:cNvPr>
          <p:cNvPicPr>
            <a:picLocks noChangeAspect="1"/>
          </p:cNvPicPr>
          <p:nvPr/>
        </p:nvPicPr>
        <p:blipFill>
          <a:blip r:embed="rId9" cstate="email">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30807" y="2767986"/>
            <a:ext cx="722163" cy="722163"/>
          </a:xfrm>
          <a:prstGeom prst="rect">
            <a:avLst/>
          </a:prstGeom>
        </p:spPr>
      </p:pic>
      <p:pic>
        <p:nvPicPr>
          <p:cNvPr id="13" name="Graphic 12" descr="User with solid fill">
            <a:extLst>
              <a:ext uri="{FF2B5EF4-FFF2-40B4-BE49-F238E27FC236}">
                <a16:creationId xmlns:a16="http://schemas.microsoft.com/office/drawing/2014/main" id="{C245BF4C-53B2-0BF8-BEF5-5E717AB9660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983" y="2738259"/>
            <a:ext cx="481372" cy="481372"/>
          </a:xfrm>
          <a:prstGeom prst="rect">
            <a:avLst/>
          </a:prstGeom>
        </p:spPr>
      </p:pic>
      <p:pic>
        <p:nvPicPr>
          <p:cNvPr id="14" name="Graphic 13" descr="User with solid fill">
            <a:extLst>
              <a:ext uri="{FF2B5EF4-FFF2-40B4-BE49-F238E27FC236}">
                <a16:creationId xmlns:a16="http://schemas.microsoft.com/office/drawing/2014/main" id="{9658FC53-B5F6-4213-29FE-E4077F393D77}"/>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2996" y="4004044"/>
            <a:ext cx="481372" cy="481372"/>
          </a:xfrm>
          <a:prstGeom prst="rect">
            <a:avLst/>
          </a:prstGeom>
        </p:spPr>
      </p:pic>
      <p:pic>
        <p:nvPicPr>
          <p:cNvPr id="40" name="Graphic 39" descr="Database with solid fill">
            <a:extLst>
              <a:ext uri="{FF2B5EF4-FFF2-40B4-BE49-F238E27FC236}">
                <a16:creationId xmlns:a16="http://schemas.microsoft.com/office/drawing/2014/main" id="{35125D28-5A16-C5B3-1F3C-77F582D5017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12481" y="4793351"/>
            <a:ext cx="962744" cy="962744"/>
          </a:xfrm>
          <a:prstGeom prst="rect">
            <a:avLst/>
          </a:prstGeom>
        </p:spPr>
      </p:pic>
      <p:cxnSp>
        <p:nvCxnSpPr>
          <p:cNvPr id="52" name="Straight Arrow Connector 51">
            <a:extLst>
              <a:ext uri="{FF2B5EF4-FFF2-40B4-BE49-F238E27FC236}">
                <a16:creationId xmlns:a16="http://schemas.microsoft.com/office/drawing/2014/main" id="{D81E1B83-9A69-4863-1D10-8E7FC875BFBC}"/>
              </a:ext>
            </a:extLst>
          </p:cNvPr>
          <p:cNvCxnSpPr>
            <a:cxnSpLocks/>
            <a:stCxn id="6" idx="0"/>
            <a:endCxn id="3" idx="2"/>
          </p:cNvCxnSpPr>
          <p:nvPr/>
        </p:nvCxnSpPr>
        <p:spPr>
          <a:xfrm flipH="1" flipV="1">
            <a:off x="2105595" y="2657765"/>
            <a:ext cx="1" cy="427166"/>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817479D-7684-858D-8CBB-884BEAAA8D63}"/>
              </a:ext>
            </a:extLst>
          </p:cNvPr>
          <p:cNvCxnSpPr>
            <a:cxnSpLocks/>
          </p:cNvCxnSpPr>
          <p:nvPr/>
        </p:nvCxnSpPr>
        <p:spPr>
          <a:xfrm>
            <a:off x="1156998" y="3191095"/>
            <a:ext cx="448069" cy="162518"/>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77" name="Rectangle 3076">
            <a:extLst>
              <a:ext uri="{FF2B5EF4-FFF2-40B4-BE49-F238E27FC236}">
                <a16:creationId xmlns:a16="http://schemas.microsoft.com/office/drawing/2014/main" id="{8D8A04D6-58CD-7DE1-BA4A-B860D2720D0D}"/>
              </a:ext>
            </a:extLst>
          </p:cNvPr>
          <p:cNvSpPr/>
          <p:nvPr/>
        </p:nvSpPr>
        <p:spPr bwMode="gray">
          <a:xfrm>
            <a:off x="3866452" y="2444220"/>
            <a:ext cx="1644213" cy="2352039"/>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3079" name="Graphic 3078" descr="User outline">
            <a:extLst>
              <a:ext uri="{FF2B5EF4-FFF2-40B4-BE49-F238E27FC236}">
                <a16:creationId xmlns:a16="http://schemas.microsoft.com/office/drawing/2014/main" id="{CD1F6FA7-E915-46D1-2CCD-5E2C0FA8A25C}"/>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40571" y="4644980"/>
            <a:ext cx="530048" cy="530048"/>
          </a:xfrm>
          <a:prstGeom prst="rect">
            <a:avLst/>
          </a:prstGeom>
        </p:spPr>
      </p:pic>
      <p:cxnSp>
        <p:nvCxnSpPr>
          <p:cNvPr id="3102" name="Straight Arrow Connector 3101">
            <a:extLst>
              <a:ext uri="{FF2B5EF4-FFF2-40B4-BE49-F238E27FC236}">
                <a16:creationId xmlns:a16="http://schemas.microsoft.com/office/drawing/2014/main" id="{C99B79FA-CA3E-1C30-CFA2-258E425EAE81}"/>
              </a:ext>
            </a:extLst>
          </p:cNvPr>
          <p:cNvCxnSpPr>
            <a:cxnSpLocks/>
            <a:stCxn id="14" idx="3"/>
          </p:cNvCxnSpPr>
          <p:nvPr/>
        </p:nvCxnSpPr>
        <p:spPr>
          <a:xfrm flipV="1">
            <a:off x="1194368" y="4004044"/>
            <a:ext cx="432192" cy="240686"/>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07" name="Straight Arrow Connector 3106">
            <a:extLst>
              <a:ext uri="{FF2B5EF4-FFF2-40B4-BE49-F238E27FC236}">
                <a16:creationId xmlns:a16="http://schemas.microsoft.com/office/drawing/2014/main" id="{22A6D22F-61F0-EE1F-DF25-56F0E82AD657}"/>
              </a:ext>
            </a:extLst>
          </p:cNvPr>
          <p:cNvCxnSpPr>
            <a:cxnSpLocks/>
            <a:stCxn id="3079" idx="0"/>
            <a:endCxn id="6" idx="2"/>
          </p:cNvCxnSpPr>
          <p:nvPr/>
        </p:nvCxnSpPr>
        <p:spPr>
          <a:xfrm flipV="1">
            <a:off x="2105595" y="4117742"/>
            <a:ext cx="1" cy="527238"/>
          </a:xfrm>
          <a:prstGeom prst="straightConnector1">
            <a:avLst/>
          </a:prstGeom>
          <a:ln>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111" name="TextBox 3110">
            <a:extLst>
              <a:ext uri="{FF2B5EF4-FFF2-40B4-BE49-F238E27FC236}">
                <a16:creationId xmlns:a16="http://schemas.microsoft.com/office/drawing/2014/main" id="{007DDFB3-35C0-4E7F-A5D5-04E68D77A6E2}"/>
              </a:ext>
            </a:extLst>
          </p:cNvPr>
          <p:cNvSpPr txBox="1"/>
          <p:nvPr/>
        </p:nvSpPr>
        <p:spPr>
          <a:xfrm>
            <a:off x="1768792" y="5604459"/>
            <a:ext cx="795371" cy="184666"/>
          </a:xfrm>
          <a:prstGeom prst="rect">
            <a:avLst/>
          </a:prstGeom>
          <a:noFill/>
        </p:spPr>
        <p:txBody>
          <a:bodyPr wrap="square" lIns="0" tIns="0" rIns="0" bIns="0" rtlCol="0">
            <a:spAutoFit/>
          </a:bodyPr>
          <a:lstStyle/>
          <a:p>
            <a:pPr>
              <a:spcBef>
                <a:spcPts val="600"/>
              </a:spcBef>
              <a:buSzPct val="100000"/>
            </a:pPr>
            <a:r>
              <a:rPr lang="en-US" sz="1200" b="1" dirty="0">
                <a:solidFill>
                  <a:srgbClr val="313131"/>
                </a:solidFill>
              </a:rPr>
              <a:t>New User</a:t>
            </a:r>
          </a:p>
        </p:txBody>
      </p:sp>
      <p:sp>
        <p:nvSpPr>
          <p:cNvPr id="3112" name="Oval 3111">
            <a:extLst>
              <a:ext uri="{FF2B5EF4-FFF2-40B4-BE49-F238E27FC236}">
                <a16:creationId xmlns:a16="http://schemas.microsoft.com/office/drawing/2014/main" id="{2B12A3E1-7283-122A-2634-C831CA46EE2D}"/>
              </a:ext>
            </a:extLst>
          </p:cNvPr>
          <p:cNvSpPr/>
          <p:nvPr/>
        </p:nvSpPr>
        <p:spPr bwMode="gray">
          <a:xfrm>
            <a:off x="1456643" y="5514671"/>
            <a:ext cx="1297903" cy="375190"/>
          </a:xfrm>
          <a:prstGeom prst="ellipse">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114" name="Straight Arrow Connector 3113">
            <a:extLst>
              <a:ext uri="{FF2B5EF4-FFF2-40B4-BE49-F238E27FC236}">
                <a16:creationId xmlns:a16="http://schemas.microsoft.com/office/drawing/2014/main" id="{06490416-BD13-BB55-F635-F3C6E72DAE4F}"/>
              </a:ext>
            </a:extLst>
          </p:cNvPr>
          <p:cNvCxnSpPr>
            <a:cxnSpLocks/>
            <a:stCxn id="3112" idx="0"/>
            <a:endCxn id="3079" idx="2"/>
          </p:cNvCxnSpPr>
          <p:nvPr/>
        </p:nvCxnSpPr>
        <p:spPr>
          <a:xfrm flipV="1">
            <a:off x="2105595" y="5175028"/>
            <a:ext cx="0" cy="33964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21" name="TextBox 3120">
            <a:extLst>
              <a:ext uri="{FF2B5EF4-FFF2-40B4-BE49-F238E27FC236}">
                <a16:creationId xmlns:a16="http://schemas.microsoft.com/office/drawing/2014/main" id="{4F86EC02-7A90-2D4E-FAF5-6B4EFCD0D9C4}"/>
              </a:ext>
            </a:extLst>
          </p:cNvPr>
          <p:cNvSpPr txBox="1"/>
          <p:nvPr/>
        </p:nvSpPr>
        <p:spPr>
          <a:xfrm>
            <a:off x="3535173" y="5789125"/>
            <a:ext cx="1606253" cy="738664"/>
          </a:xfrm>
          <a:prstGeom prst="rect">
            <a:avLst/>
          </a:prstGeom>
          <a:noFill/>
          <a:ln>
            <a:solidFill>
              <a:schemeClr val="tx1"/>
            </a:solidFill>
          </a:ln>
        </p:spPr>
        <p:txBody>
          <a:bodyPr wrap="square" lIns="0" tIns="0" rIns="0" bIns="0" rtlCol="0">
            <a:spAutoFit/>
          </a:bodyPr>
          <a:lstStyle/>
          <a:p>
            <a:pPr>
              <a:spcBef>
                <a:spcPts val="600"/>
              </a:spcBef>
              <a:buSzPct val="100000"/>
            </a:pPr>
            <a:r>
              <a:rPr lang="en-US" sz="1200" b="1" i="0" dirty="0">
                <a:solidFill>
                  <a:srgbClr val="000000"/>
                </a:solidFill>
                <a:effectLst/>
                <a:latin typeface="Aptos" panose="020B0004020202020204" pitchFamily="34" charset="0"/>
              </a:rPr>
              <a:t>Traffic Sure Detection</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US" sz="1200" b="0" i="0" dirty="0">
                <a:solidFill>
                  <a:srgbClr val="000000"/>
                </a:solidFill>
                <a:effectLst/>
                <a:latin typeface="Aptos" panose="020B0004020202020204" pitchFamily="34" charset="0"/>
              </a:rPr>
              <a:t>Load balancer detects</a:t>
            </a:r>
            <a:br>
              <a:rPr lang="en-US" sz="1200" b="0" i="0" dirty="0">
                <a:solidFill>
                  <a:srgbClr val="000000"/>
                </a:solidFill>
                <a:effectLst/>
                <a:latin typeface="Aptos" panose="020B0004020202020204" pitchFamily="34" charset="0"/>
              </a:rPr>
            </a:br>
            <a:r>
              <a:rPr lang="en-US" sz="1200" b="0" i="0" dirty="0">
                <a:solidFill>
                  <a:srgbClr val="000000"/>
                </a:solidFill>
                <a:effectLst/>
                <a:latin typeface="Aptos" panose="020B0004020202020204" pitchFamily="34" charset="0"/>
              </a:rPr>
              <a:t>increase in incoming </a:t>
            </a:r>
            <a:br>
              <a:rPr lang="en-US" sz="1200" b="0" i="0" dirty="0">
                <a:solidFill>
                  <a:srgbClr val="000000"/>
                </a:solidFill>
                <a:effectLst/>
                <a:latin typeface="Aptos" panose="020B0004020202020204" pitchFamily="34" charset="0"/>
              </a:rPr>
            </a:br>
            <a:r>
              <a:rPr lang="en-US" sz="1200" b="0" i="0" dirty="0">
                <a:solidFill>
                  <a:srgbClr val="000000"/>
                </a:solidFill>
                <a:effectLst/>
                <a:latin typeface="Aptos" panose="020B0004020202020204" pitchFamily="34" charset="0"/>
              </a:rPr>
              <a:t>traffic.</a:t>
            </a:r>
          </a:p>
        </p:txBody>
      </p:sp>
      <p:sp>
        <p:nvSpPr>
          <p:cNvPr id="3122" name="Oval 3121">
            <a:extLst>
              <a:ext uri="{FF2B5EF4-FFF2-40B4-BE49-F238E27FC236}">
                <a16:creationId xmlns:a16="http://schemas.microsoft.com/office/drawing/2014/main" id="{BBE8DBAC-EC29-D18A-805A-3105768714A1}"/>
              </a:ext>
            </a:extLst>
          </p:cNvPr>
          <p:cNvSpPr/>
          <p:nvPr/>
        </p:nvSpPr>
        <p:spPr bwMode="gray">
          <a:xfrm>
            <a:off x="3016938" y="4973588"/>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1</a:t>
            </a:r>
          </a:p>
        </p:txBody>
      </p:sp>
      <p:cxnSp>
        <p:nvCxnSpPr>
          <p:cNvPr id="3127" name="Straight Connector 3126">
            <a:extLst>
              <a:ext uri="{FF2B5EF4-FFF2-40B4-BE49-F238E27FC236}">
                <a16:creationId xmlns:a16="http://schemas.microsoft.com/office/drawing/2014/main" id="{17ABB13D-9F25-E152-0A83-D09CA1506D24}"/>
              </a:ext>
            </a:extLst>
          </p:cNvPr>
          <p:cNvCxnSpPr>
            <a:cxnSpLocks/>
            <a:stCxn id="3122" idx="5"/>
            <a:endCxn id="3121" idx="1"/>
          </p:cNvCxnSpPr>
          <p:nvPr/>
        </p:nvCxnSpPr>
        <p:spPr>
          <a:xfrm>
            <a:off x="3375086" y="5329415"/>
            <a:ext cx="160087" cy="829042"/>
          </a:xfrm>
          <a:prstGeom prst="line">
            <a:avLst/>
          </a:prstGeom>
          <a:ln>
            <a:solidFill>
              <a:srgbClr val="86BC25"/>
            </a:solidFill>
            <a:prstDash val="sysDash"/>
          </a:ln>
        </p:spPr>
        <p:style>
          <a:lnRef idx="1">
            <a:schemeClr val="accent1"/>
          </a:lnRef>
          <a:fillRef idx="0">
            <a:schemeClr val="accent1"/>
          </a:fillRef>
          <a:effectRef idx="0">
            <a:schemeClr val="accent1"/>
          </a:effectRef>
          <a:fontRef idx="minor">
            <a:schemeClr val="tx1"/>
          </a:fontRef>
        </p:style>
      </p:cxnSp>
      <p:cxnSp>
        <p:nvCxnSpPr>
          <p:cNvPr id="3149" name="Straight Arrow Connector 3148">
            <a:extLst>
              <a:ext uri="{FF2B5EF4-FFF2-40B4-BE49-F238E27FC236}">
                <a16:creationId xmlns:a16="http://schemas.microsoft.com/office/drawing/2014/main" id="{7257E241-BEF1-FEBB-B664-A2781A90FDB3}"/>
              </a:ext>
            </a:extLst>
          </p:cNvPr>
          <p:cNvCxnSpPr>
            <a:cxnSpLocks/>
            <a:stCxn id="3122" idx="7"/>
          </p:cNvCxnSpPr>
          <p:nvPr/>
        </p:nvCxnSpPr>
        <p:spPr>
          <a:xfrm flipV="1">
            <a:off x="3375086" y="4769011"/>
            <a:ext cx="381336" cy="26562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50" name="Straight Arrow Connector 3149">
            <a:extLst>
              <a:ext uri="{FF2B5EF4-FFF2-40B4-BE49-F238E27FC236}">
                <a16:creationId xmlns:a16="http://schemas.microsoft.com/office/drawing/2014/main" id="{BE09A9F2-A0E1-08B0-0DFF-67DFF301AAAC}"/>
              </a:ext>
            </a:extLst>
          </p:cNvPr>
          <p:cNvCxnSpPr>
            <a:cxnSpLocks/>
            <a:stCxn id="3122" idx="2"/>
            <a:endCxn id="3079" idx="3"/>
          </p:cNvCxnSpPr>
          <p:nvPr/>
        </p:nvCxnSpPr>
        <p:spPr>
          <a:xfrm flipH="1" flipV="1">
            <a:off x="2370619" y="4910004"/>
            <a:ext cx="646319" cy="272023"/>
          </a:xfrm>
          <a:prstGeom prst="straightConnector1">
            <a:avLst/>
          </a:prstGeom>
          <a:ln>
            <a:solidFill>
              <a:srgbClr val="86BC25"/>
            </a:solidFill>
            <a:tailEnd type="triangle"/>
          </a:ln>
        </p:spPr>
        <p:style>
          <a:lnRef idx="1">
            <a:schemeClr val="accent1"/>
          </a:lnRef>
          <a:fillRef idx="0">
            <a:schemeClr val="accent1"/>
          </a:fillRef>
          <a:effectRef idx="0">
            <a:schemeClr val="accent1"/>
          </a:effectRef>
          <a:fontRef idx="minor">
            <a:schemeClr val="tx1"/>
          </a:fontRef>
        </p:style>
      </p:cxnSp>
      <p:pic>
        <p:nvPicPr>
          <p:cNvPr id="3176" name="Graphic 3175" descr="Syncing cloud outline">
            <a:extLst>
              <a:ext uri="{FF2B5EF4-FFF2-40B4-BE49-F238E27FC236}">
                <a16:creationId xmlns:a16="http://schemas.microsoft.com/office/drawing/2014/main" id="{C2AFE642-F290-24E4-1D5C-7F5D0E2CD557}"/>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82539" y="3784927"/>
            <a:ext cx="826532" cy="826532"/>
          </a:xfrm>
          <a:prstGeom prst="rect">
            <a:avLst/>
          </a:prstGeom>
        </p:spPr>
      </p:pic>
      <p:sp>
        <p:nvSpPr>
          <p:cNvPr id="3177" name="TextBox 3176">
            <a:extLst>
              <a:ext uri="{FF2B5EF4-FFF2-40B4-BE49-F238E27FC236}">
                <a16:creationId xmlns:a16="http://schemas.microsoft.com/office/drawing/2014/main" id="{ED761416-09F6-6A6B-D167-BB86B59618B7}"/>
              </a:ext>
            </a:extLst>
          </p:cNvPr>
          <p:cNvSpPr txBox="1"/>
          <p:nvPr/>
        </p:nvSpPr>
        <p:spPr>
          <a:xfrm>
            <a:off x="4309172" y="3438408"/>
            <a:ext cx="799899" cy="338554"/>
          </a:xfrm>
          <a:prstGeom prst="rect">
            <a:avLst/>
          </a:prstGeom>
          <a:noFill/>
        </p:spPr>
        <p:txBody>
          <a:bodyPr wrap="none" lIns="0" tIns="0" rIns="0" bIns="0" rtlCol="0">
            <a:spAutoFit/>
          </a:bodyPr>
          <a:lstStyle/>
          <a:p>
            <a:pPr algn="ctr">
              <a:spcBef>
                <a:spcPts val="600"/>
              </a:spcBef>
              <a:buSzPct val="100000"/>
            </a:pPr>
            <a:r>
              <a:rPr lang="en-US" sz="1100" dirty="0">
                <a:solidFill>
                  <a:srgbClr val="313131"/>
                </a:solidFill>
              </a:rPr>
              <a:t>Load balancer</a:t>
            </a:r>
            <a:br>
              <a:rPr lang="en-US" sz="1100" dirty="0">
                <a:solidFill>
                  <a:srgbClr val="313131"/>
                </a:solidFill>
              </a:rPr>
            </a:br>
            <a:r>
              <a:rPr lang="en-US" sz="1100" dirty="0">
                <a:solidFill>
                  <a:srgbClr val="313131"/>
                </a:solidFill>
              </a:rPr>
              <a:t> algorithm</a:t>
            </a:r>
          </a:p>
        </p:txBody>
      </p:sp>
      <p:sp>
        <p:nvSpPr>
          <p:cNvPr id="3178" name="TextBox 3177">
            <a:extLst>
              <a:ext uri="{FF2B5EF4-FFF2-40B4-BE49-F238E27FC236}">
                <a16:creationId xmlns:a16="http://schemas.microsoft.com/office/drawing/2014/main" id="{DF70F764-8BE3-A746-BDE6-1C49DECE729B}"/>
              </a:ext>
            </a:extLst>
          </p:cNvPr>
          <p:cNvSpPr txBox="1"/>
          <p:nvPr/>
        </p:nvSpPr>
        <p:spPr>
          <a:xfrm>
            <a:off x="4288889" y="4430457"/>
            <a:ext cx="799899" cy="338554"/>
          </a:xfrm>
          <a:prstGeom prst="rect">
            <a:avLst/>
          </a:prstGeom>
          <a:noFill/>
        </p:spPr>
        <p:txBody>
          <a:bodyPr wrap="none" lIns="0" tIns="0" rIns="0" bIns="0" rtlCol="0">
            <a:spAutoFit/>
          </a:bodyPr>
          <a:lstStyle/>
          <a:p>
            <a:pPr algn="ctr">
              <a:spcBef>
                <a:spcPts val="600"/>
              </a:spcBef>
              <a:buSzPct val="100000"/>
            </a:pPr>
            <a:r>
              <a:rPr lang="en-US" sz="1100" dirty="0">
                <a:solidFill>
                  <a:srgbClr val="313131"/>
                </a:solidFill>
              </a:rPr>
              <a:t>Load balancer</a:t>
            </a:r>
            <a:br>
              <a:rPr lang="en-US" sz="1100" dirty="0">
                <a:solidFill>
                  <a:srgbClr val="313131"/>
                </a:solidFill>
              </a:rPr>
            </a:br>
            <a:r>
              <a:rPr lang="en-US" sz="1100" dirty="0">
                <a:solidFill>
                  <a:srgbClr val="313131"/>
                </a:solidFill>
              </a:rPr>
              <a:t> cloud</a:t>
            </a:r>
          </a:p>
        </p:txBody>
      </p:sp>
      <p:sp>
        <p:nvSpPr>
          <p:cNvPr id="3179" name="Oval 3178">
            <a:extLst>
              <a:ext uri="{FF2B5EF4-FFF2-40B4-BE49-F238E27FC236}">
                <a16:creationId xmlns:a16="http://schemas.microsoft.com/office/drawing/2014/main" id="{14302AF6-496D-7C0F-0261-697BD9CF8717}"/>
              </a:ext>
            </a:extLst>
          </p:cNvPr>
          <p:cNvSpPr/>
          <p:nvPr/>
        </p:nvSpPr>
        <p:spPr bwMode="gray">
          <a:xfrm>
            <a:off x="3446518" y="1822021"/>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3</a:t>
            </a:r>
          </a:p>
        </p:txBody>
      </p:sp>
      <p:sp>
        <p:nvSpPr>
          <p:cNvPr id="3180" name="TextBox 3179">
            <a:extLst>
              <a:ext uri="{FF2B5EF4-FFF2-40B4-BE49-F238E27FC236}">
                <a16:creationId xmlns:a16="http://schemas.microsoft.com/office/drawing/2014/main" id="{53688FBD-CB64-668A-1B00-61DE85E1A01C}"/>
              </a:ext>
            </a:extLst>
          </p:cNvPr>
          <p:cNvSpPr txBox="1"/>
          <p:nvPr/>
        </p:nvSpPr>
        <p:spPr>
          <a:xfrm>
            <a:off x="386494" y="1490890"/>
            <a:ext cx="1644213" cy="738664"/>
          </a:xfrm>
          <a:prstGeom prst="rect">
            <a:avLst/>
          </a:prstGeom>
          <a:noFill/>
          <a:ln>
            <a:solidFill>
              <a:schemeClr val="tx1"/>
            </a:solidFill>
          </a:ln>
        </p:spPr>
        <p:txBody>
          <a:bodyPr wrap="square" lIns="0" tIns="0" rIns="0" bIns="0" rtlCol="0">
            <a:spAutoFit/>
          </a:bodyPr>
          <a:lstStyle/>
          <a:p>
            <a:pPr>
              <a:spcBef>
                <a:spcPts val="600"/>
              </a:spcBef>
              <a:buSzPct val="100000"/>
            </a:pPr>
            <a:r>
              <a:rPr lang="en-US" sz="1200" b="1" i="0" dirty="0">
                <a:solidFill>
                  <a:srgbClr val="000000"/>
                </a:solidFill>
                <a:effectLst/>
                <a:latin typeface="+mj-lt"/>
              </a:rPr>
              <a:t>Algorith</a:t>
            </a:r>
            <a:r>
              <a:rPr lang="en-US" sz="1200" b="1" dirty="0">
                <a:solidFill>
                  <a:srgbClr val="000000"/>
                </a:solidFill>
                <a:latin typeface="+mj-lt"/>
              </a:rPr>
              <a:t>m Selection: </a:t>
            </a:r>
            <a:r>
              <a:rPr lang="en-US" sz="1200" b="0" i="0" dirty="0">
                <a:solidFill>
                  <a:srgbClr val="000000"/>
                </a:solidFill>
                <a:effectLst/>
                <a:latin typeface="+mj-lt"/>
              </a:rPr>
              <a:t>Uses Round Robin algorithm to distribute incoming requests.</a:t>
            </a:r>
            <a:endParaRPr lang="en-US" sz="1200" b="0" i="0" dirty="0">
              <a:solidFill>
                <a:srgbClr val="000000"/>
              </a:solidFill>
              <a:effectLst/>
              <a:latin typeface="Aptos" panose="020B0004020202020204" pitchFamily="34" charset="0"/>
            </a:endParaRPr>
          </a:p>
        </p:txBody>
      </p:sp>
      <p:cxnSp>
        <p:nvCxnSpPr>
          <p:cNvPr id="3184" name="Straight Connector 3183">
            <a:extLst>
              <a:ext uri="{FF2B5EF4-FFF2-40B4-BE49-F238E27FC236}">
                <a16:creationId xmlns:a16="http://schemas.microsoft.com/office/drawing/2014/main" id="{F22C9D6C-534C-9D5B-CC18-B75ABBDF9BBA}"/>
              </a:ext>
            </a:extLst>
          </p:cNvPr>
          <p:cNvCxnSpPr>
            <a:cxnSpLocks/>
            <a:stCxn id="3179" idx="2"/>
            <a:endCxn id="3180" idx="3"/>
          </p:cNvCxnSpPr>
          <p:nvPr/>
        </p:nvCxnSpPr>
        <p:spPr>
          <a:xfrm flipH="1" flipV="1">
            <a:off x="2030707" y="1860222"/>
            <a:ext cx="1415811" cy="170238"/>
          </a:xfrm>
          <a:prstGeom prst="line">
            <a:avLst/>
          </a:prstGeom>
          <a:ln>
            <a:solidFill>
              <a:srgbClr val="86BC25"/>
            </a:solidFill>
            <a:prstDash val="sysDash"/>
          </a:ln>
        </p:spPr>
        <p:style>
          <a:lnRef idx="1">
            <a:schemeClr val="accent1"/>
          </a:lnRef>
          <a:fillRef idx="0">
            <a:schemeClr val="accent1"/>
          </a:fillRef>
          <a:effectRef idx="0">
            <a:schemeClr val="accent1"/>
          </a:effectRef>
          <a:fontRef idx="minor">
            <a:schemeClr val="tx1"/>
          </a:fontRef>
        </p:style>
      </p:cxnSp>
      <p:pic>
        <p:nvPicPr>
          <p:cNvPr id="3188" name="Graphic 3187" descr="Database outline">
            <a:extLst>
              <a:ext uri="{FF2B5EF4-FFF2-40B4-BE49-F238E27FC236}">
                <a16:creationId xmlns:a16="http://schemas.microsoft.com/office/drawing/2014/main" id="{95D22787-4A19-E181-6089-1BD2B7589B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44811" y="2064545"/>
            <a:ext cx="914400" cy="914400"/>
          </a:xfrm>
          <a:prstGeom prst="rect">
            <a:avLst/>
          </a:prstGeom>
        </p:spPr>
      </p:pic>
      <p:pic>
        <p:nvPicPr>
          <p:cNvPr id="3191" name="Graphic 3190" descr="Database outline">
            <a:extLst>
              <a:ext uri="{FF2B5EF4-FFF2-40B4-BE49-F238E27FC236}">
                <a16:creationId xmlns:a16="http://schemas.microsoft.com/office/drawing/2014/main" id="{179E1AB8-636C-8977-6CB4-0D6FFC1A85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44825" y="4261048"/>
            <a:ext cx="914400" cy="914400"/>
          </a:xfrm>
          <a:prstGeom prst="rect">
            <a:avLst/>
          </a:prstGeom>
        </p:spPr>
      </p:pic>
      <p:pic>
        <p:nvPicPr>
          <p:cNvPr id="3192" name="Graphic 3191" descr="Database with solid fill">
            <a:extLst>
              <a:ext uri="{FF2B5EF4-FFF2-40B4-BE49-F238E27FC236}">
                <a16:creationId xmlns:a16="http://schemas.microsoft.com/office/drawing/2014/main" id="{5E037FDC-92CE-1B6F-98FB-A0F3DC67BF2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07451" y="2559463"/>
            <a:ext cx="962744" cy="962744"/>
          </a:xfrm>
          <a:prstGeom prst="rect">
            <a:avLst/>
          </a:prstGeom>
        </p:spPr>
      </p:pic>
      <p:pic>
        <p:nvPicPr>
          <p:cNvPr id="3193" name="Graphic 3192" descr="Database with solid fill">
            <a:extLst>
              <a:ext uri="{FF2B5EF4-FFF2-40B4-BE49-F238E27FC236}">
                <a16:creationId xmlns:a16="http://schemas.microsoft.com/office/drawing/2014/main" id="{491F7EF0-5060-A2C9-B65F-34F9BF454B6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77153" y="4074228"/>
            <a:ext cx="962744" cy="962744"/>
          </a:xfrm>
          <a:prstGeom prst="rect">
            <a:avLst/>
          </a:prstGeom>
        </p:spPr>
      </p:pic>
      <p:cxnSp>
        <p:nvCxnSpPr>
          <p:cNvPr id="3194" name="Straight Arrow Connector 3193">
            <a:extLst>
              <a:ext uri="{FF2B5EF4-FFF2-40B4-BE49-F238E27FC236}">
                <a16:creationId xmlns:a16="http://schemas.microsoft.com/office/drawing/2014/main" id="{440245C9-1DBB-07C5-05EE-6BA17CA5F585}"/>
              </a:ext>
            </a:extLst>
          </p:cNvPr>
          <p:cNvCxnSpPr>
            <a:cxnSpLocks/>
            <a:stCxn id="3179" idx="5"/>
          </p:cNvCxnSpPr>
          <p:nvPr/>
        </p:nvCxnSpPr>
        <p:spPr>
          <a:xfrm>
            <a:off x="3804666" y="2177848"/>
            <a:ext cx="616327" cy="65160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198" name="Oval 3197">
            <a:extLst>
              <a:ext uri="{FF2B5EF4-FFF2-40B4-BE49-F238E27FC236}">
                <a16:creationId xmlns:a16="http://schemas.microsoft.com/office/drawing/2014/main" id="{5758D123-EEDC-1FD6-A5A2-0D9B608610CE}"/>
              </a:ext>
            </a:extLst>
          </p:cNvPr>
          <p:cNvSpPr/>
          <p:nvPr/>
        </p:nvSpPr>
        <p:spPr bwMode="gray">
          <a:xfrm>
            <a:off x="5953889" y="4657198"/>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2</a:t>
            </a:r>
          </a:p>
        </p:txBody>
      </p:sp>
      <p:sp>
        <p:nvSpPr>
          <p:cNvPr id="3207" name="TextBox 3206">
            <a:extLst>
              <a:ext uri="{FF2B5EF4-FFF2-40B4-BE49-F238E27FC236}">
                <a16:creationId xmlns:a16="http://schemas.microsoft.com/office/drawing/2014/main" id="{25597DE0-67C1-9FBF-F5F1-F1C337E32B6D}"/>
              </a:ext>
            </a:extLst>
          </p:cNvPr>
          <p:cNvSpPr txBox="1"/>
          <p:nvPr/>
        </p:nvSpPr>
        <p:spPr>
          <a:xfrm>
            <a:off x="5819937" y="5504419"/>
            <a:ext cx="1644213" cy="738664"/>
          </a:xfrm>
          <a:prstGeom prst="rect">
            <a:avLst/>
          </a:prstGeom>
          <a:noFill/>
          <a:ln>
            <a:solidFill>
              <a:schemeClr val="tx1"/>
            </a:solidFill>
          </a:ln>
        </p:spPr>
        <p:txBody>
          <a:bodyPr wrap="square" lIns="0" tIns="0" rIns="0" bIns="0" rtlCol="0">
            <a:spAutoFit/>
          </a:bodyPr>
          <a:lstStyle/>
          <a:p>
            <a:pPr>
              <a:spcBef>
                <a:spcPts val="600"/>
              </a:spcBef>
              <a:buSzPct val="100000"/>
            </a:pPr>
            <a:r>
              <a:rPr lang="en-US" sz="1200" b="1" dirty="0">
                <a:solidFill>
                  <a:srgbClr val="000000"/>
                </a:solidFill>
                <a:latin typeface="+mj-lt"/>
              </a:rPr>
              <a:t>Cloud Balancer: </a:t>
            </a:r>
            <a:r>
              <a:rPr lang="en-US" sz="1200" dirty="0">
                <a:solidFill>
                  <a:srgbClr val="000000"/>
                </a:solidFill>
                <a:latin typeface="+mj-lt"/>
              </a:rPr>
              <a:t>Inspect the load and determine the type (http, https, TCP, etc.)</a:t>
            </a:r>
            <a:endParaRPr lang="en-US" sz="1200" b="0" i="0" dirty="0">
              <a:solidFill>
                <a:srgbClr val="000000"/>
              </a:solidFill>
              <a:effectLst/>
              <a:latin typeface="Aptos" panose="020B0004020202020204" pitchFamily="34" charset="0"/>
            </a:endParaRPr>
          </a:p>
        </p:txBody>
      </p:sp>
      <p:cxnSp>
        <p:nvCxnSpPr>
          <p:cNvPr id="3209" name="Straight Connector 3208">
            <a:extLst>
              <a:ext uri="{FF2B5EF4-FFF2-40B4-BE49-F238E27FC236}">
                <a16:creationId xmlns:a16="http://schemas.microsoft.com/office/drawing/2014/main" id="{66CCCC85-EBD8-6F12-4D5B-DD4C4EF6371B}"/>
              </a:ext>
            </a:extLst>
          </p:cNvPr>
          <p:cNvCxnSpPr>
            <a:cxnSpLocks/>
            <a:stCxn id="3198" idx="5"/>
            <a:endCxn id="3207" idx="0"/>
          </p:cNvCxnSpPr>
          <p:nvPr/>
        </p:nvCxnSpPr>
        <p:spPr>
          <a:xfrm>
            <a:off x="6312037" y="5013025"/>
            <a:ext cx="330007" cy="491394"/>
          </a:xfrm>
          <a:prstGeom prst="line">
            <a:avLst/>
          </a:prstGeom>
          <a:ln>
            <a:solidFill>
              <a:srgbClr val="86BC25"/>
            </a:solidFill>
            <a:prstDash val="sysDash"/>
          </a:ln>
        </p:spPr>
        <p:style>
          <a:lnRef idx="1">
            <a:schemeClr val="accent1"/>
          </a:lnRef>
          <a:fillRef idx="0">
            <a:schemeClr val="accent1"/>
          </a:fillRef>
          <a:effectRef idx="0">
            <a:schemeClr val="accent1"/>
          </a:effectRef>
          <a:fontRef idx="minor">
            <a:schemeClr val="tx1"/>
          </a:fontRef>
        </p:style>
      </p:cxnSp>
      <p:cxnSp>
        <p:nvCxnSpPr>
          <p:cNvPr id="3215" name="Straight Arrow Connector 3214">
            <a:extLst>
              <a:ext uri="{FF2B5EF4-FFF2-40B4-BE49-F238E27FC236}">
                <a16:creationId xmlns:a16="http://schemas.microsoft.com/office/drawing/2014/main" id="{5DF899B2-D473-A3C0-CF2C-D4AA6403B8A2}"/>
              </a:ext>
            </a:extLst>
          </p:cNvPr>
          <p:cNvCxnSpPr>
            <a:cxnSpLocks/>
            <a:stCxn id="3198" idx="1"/>
            <a:endCxn id="3176" idx="3"/>
          </p:cNvCxnSpPr>
          <p:nvPr/>
        </p:nvCxnSpPr>
        <p:spPr>
          <a:xfrm flipH="1" flipV="1">
            <a:off x="5109071" y="4198193"/>
            <a:ext cx="906266" cy="52005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224" name="Oval 3223">
            <a:extLst>
              <a:ext uri="{FF2B5EF4-FFF2-40B4-BE49-F238E27FC236}">
                <a16:creationId xmlns:a16="http://schemas.microsoft.com/office/drawing/2014/main" id="{4404FA12-1D48-7468-6F2C-6E80350192CB}"/>
              </a:ext>
            </a:extLst>
          </p:cNvPr>
          <p:cNvSpPr/>
          <p:nvPr/>
        </p:nvSpPr>
        <p:spPr bwMode="gray">
          <a:xfrm>
            <a:off x="8538996" y="3690117"/>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4</a:t>
            </a:r>
          </a:p>
        </p:txBody>
      </p:sp>
      <p:pic>
        <p:nvPicPr>
          <p:cNvPr id="3226" name="Graphic 3225" descr="User with solid fill">
            <a:extLst>
              <a:ext uri="{FF2B5EF4-FFF2-40B4-BE49-F238E27FC236}">
                <a16:creationId xmlns:a16="http://schemas.microsoft.com/office/drawing/2014/main" id="{EBD341A0-16BD-53D2-C6F6-7F48C1160A65}"/>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73730" y="2800149"/>
            <a:ext cx="481372" cy="481372"/>
          </a:xfrm>
          <a:prstGeom prst="rect">
            <a:avLst/>
          </a:prstGeom>
        </p:spPr>
      </p:pic>
      <p:pic>
        <p:nvPicPr>
          <p:cNvPr id="3227" name="Graphic 3226" descr="User with solid fill">
            <a:extLst>
              <a:ext uri="{FF2B5EF4-FFF2-40B4-BE49-F238E27FC236}">
                <a16:creationId xmlns:a16="http://schemas.microsoft.com/office/drawing/2014/main" id="{A9274312-1F29-8FD6-6061-6D0AD700E186}"/>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7220" y="5649175"/>
            <a:ext cx="481372" cy="481372"/>
          </a:xfrm>
          <a:prstGeom prst="rect">
            <a:avLst/>
          </a:prstGeom>
        </p:spPr>
      </p:pic>
      <p:pic>
        <p:nvPicPr>
          <p:cNvPr id="3228" name="Graphic 3227" descr="User with solid fill">
            <a:extLst>
              <a:ext uri="{FF2B5EF4-FFF2-40B4-BE49-F238E27FC236}">
                <a16:creationId xmlns:a16="http://schemas.microsoft.com/office/drawing/2014/main" id="{C1CDBCFB-4C76-EB68-1671-3B7E8EE5C4C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3878" y="4236876"/>
            <a:ext cx="481372" cy="481372"/>
          </a:xfrm>
          <a:prstGeom prst="rect">
            <a:avLst/>
          </a:prstGeom>
        </p:spPr>
      </p:pic>
      <p:pic>
        <p:nvPicPr>
          <p:cNvPr id="3229" name="Graphic 3228" descr="User outline">
            <a:extLst>
              <a:ext uri="{FF2B5EF4-FFF2-40B4-BE49-F238E27FC236}">
                <a16:creationId xmlns:a16="http://schemas.microsoft.com/office/drawing/2014/main" id="{EFC8C977-0D93-8491-5F35-640617D02BFC}"/>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758247" y="5156915"/>
            <a:ext cx="530048" cy="530048"/>
          </a:xfrm>
          <a:prstGeom prst="rect">
            <a:avLst/>
          </a:prstGeom>
        </p:spPr>
      </p:pic>
      <p:sp>
        <p:nvSpPr>
          <p:cNvPr id="3231" name="TextBox 3230">
            <a:extLst>
              <a:ext uri="{FF2B5EF4-FFF2-40B4-BE49-F238E27FC236}">
                <a16:creationId xmlns:a16="http://schemas.microsoft.com/office/drawing/2014/main" id="{BE839EF7-156D-9801-8FC7-4945BA17A5FA}"/>
              </a:ext>
            </a:extLst>
          </p:cNvPr>
          <p:cNvSpPr txBox="1"/>
          <p:nvPr/>
        </p:nvSpPr>
        <p:spPr>
          <a:xfrm>
            <a:off x="10615360" y="5900007"/>
            <a:ext cx="1247154" cy="184666"/>
          </a:xfrm>
          <a:prstGeom prst="rect">
            <a:avLst/>
          </a:prstGeom>
          <a:noFill/>
        </p:spPr>
        <p:txBody>
          <a:bodyPr wrap="square" lIns="0" tIns="0" rIns="0" bIns="0" rtlCol="0">
            <a:spAutoFit/>
          </a:bodyPr>
          <a:lstStyle/>
          <a:p>
            <a:pPr>
              <a:spcBef>
                <a:spcPts val="600"/>
              </a:spcBef>
              <a:buSzPct val="100000"/>
            </a:pPr>
            <a:r>
              <a:rPr lang="en-US" sz="1200" b="1" dirty="0">
                <a:solidFill>
                  <a:srgbClr val="313131"/>
                </a:solidFill>
              </a:rPr>
              <a:t>New User Assigned</a:t>
            </a:r>
          </a:p>
        </p:txBody>
      </p:sp>
      <p:sp>
        <p:nvSpPr>
          <p:cNvPr id="3232" name="Oval 3231">
            <a:extLst>
              <a:ext uri="{FF2B5EF4-FFF2-40B4-BE49-F238E27FC236}">
                <a16:creationId xmlns:a16="http://schemas.microsoft.com/office/drawing/2014/main" id="{43DE783E-E4D5-E5D9-573F-BC543ECED021}"/>
              </a:ext>
            </a:extLst>
          </p:cNvPr>
          <p:cNvSpPr/>
          <p:nvPr/>
        </p:nvSpPr>
        <p:spPr bwMode="gray">
          <a:xfrm>
            <a:off x="10520759" y="5713035"/>
            <a:ext cx="1482523" cy="530048"/>
          </a:xfrm>
          <a:prstGeom prst="ellipse">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233" name="Straight Arrow Connector 3232">
            <a:extLst>
              <a:ext uri="{FF2B5EF4-FFF2-40B4-BE49-F238E27FC236}">
                <a16:creationId xmlns:a16="http://schemas.microsoft.com/office/drawing/2014/main" id="{2DC1DE42-715F-7942-D97A-E64DA3998D01}"/>
              </a:ext>
            </a:extLst>
          </p:cNvPr>
          <p:cNvCxnSpPr>
            <a:cxnSpLocks/>
          </p:cNvCxnSpPr>
          <p:nvPr/>
        </p:nvCxnSpPr>
        <p:spPr>
          <a:xfrm flipH="1" flipV="1">
            <a:off x="10129111" y="5756095"/>
            <a:ext cx="318367" cy="2065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97" name="Straight Arrow Connector 3296">
            <a:extLst>
              <a:ext uri="{FF2B5EF4-FFF2-40B4-BE49-F238E27FC236}">
                <a16:creationId xmlns:a16="http://schemas.microsoft.com/office/drawing/2014/main" id="{5C6FCA25-9709-481E-9788-7F87DE4AC975}"/>
              </a:ext>
            </a:extLst>
          </p:cNvPr>
          <p:cNvCxnSpPr>
            <a:cxnSpLocks/>
            <a:endCxn id="3224" idx="5"/>
          </p:cNvCxnSpPr>
          <p:nvPr/>
        </p:nvCxnSpPr>
        <p:spPr>
          <a:xfrm flipH="1" flipV="1">
            <a:off x="8897144" y="4045944"/>
            <a:ext cx="795399" cy="395874"/>
          </a:xfrm>
          <a:prstGeom prst="straightConnector1">
            <a:avLst/>
          </a:prstGeom>
          <a:ln>
            <a:solidFill>
              <a:srgbClr val="86BC2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99" name="Straight Connector 3298">
            <a:extLst>
              <a:ext uri="{FF2B5EF4-FFF2-40B4-BE49-F238E27FC236}">
                <a16:creationId xmlns:a16="http://schemas.microsoft.com/office/drawing/2014/main" id="{E3C1B04E-008C-40DA-62EA-D6FDC80BEA55}"/>
              </a:ext>
            </a:extLst>
          </p:cNvPr>
          <p:cNvCxnSpPr>
            <a:cxnSpLocks/>
            <a:stCxn id="3224" idx="6"/>
          </p:cNvCxnSpPr>
          <p:nvPr/>
        </p:nvCxnSpPr>
        <p:spPr>
          <a:xfrm>
            <a:off x="8958592" y="3898556"/>
            <a:ext cx="1424289" cy="21140"/>
          </a:xfrm>
          <a:prstGeom prst="line">
            <a:avLst/>
          </a:prstGeom>
          <a:ln>
            <a:solidFill>
              <a:srgbClr val="86BC25"/>
            </a:solidFill>
            <a:prstDash val="sysDash"/>
          </a:ln>
        </p:spPr>
        <p:style>
          <a:lnRef idx="1">
            <a:schemeClr val="accent1"/>
          </a:lnRef>
          <a:fillRef idx="0">
            <a:schemeClr val="accent1"/>
          </a:fillRef>
          <a:effectRef idx="0">
            <a:schemeClr val="accent1"/>
          </a:effectRef>
          <a:fontRef idx="minor">
            <a:schemeClr val="tx1"/>
          </a:fontRef>
        </p:style>
      </p:cxnSp>
      <p:sp>
        <p:nvSpPr>
          <p:cNvPr id="3306" name="Oval 3305">
            <a:extLst>
              <a:ext uri="{FF2B5EF4-FFF2-40B4-BE49-F238E27FC236}">
                <a16:creationId xmlns:a16="http://schemas.microsoft.com/office/drawing/2014/main" id="{310C3955-ECE3-025E-0FA8-A7A69B183AD9}"/>
              </a:ext>
            </a:extLst>
          </p:cNvPr>
          <p:cNvSpPr/>
          <p:nvPr/>
        </p:nvSpPr>
        <p:spPr bwMode="gray">
          <a:xfrm>
            <a:off x="5879378" y="1967954"/>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5</a:t>
            </a:r>
          </a:p>
        </p:txBody>
      </p:sp>
      <p:sp>
        <p:nvSpPr>
          <p:cNvPr id="3309" name="TextBox 3308">
            <a:extLst>
              <a:ext uri="{FF2B5EF4-FFF2-40B4-BE49-F238E27FC236}">
                <a16:creationId xmlns:a16="http://schemas.microsoft.com/office/drawing/2014/main" id="{5F679A0A-EB53-9807-1802-C2DC7BE5EA12}"/>
              </a:ext>
            </a:extLst>
          </p:cNvPr>
          <p:cNvSpPr txBox="1"/>
          <p:nvPr/>
        </p:nvSpPr>
        <p:spPr>
          <a:xfrm>
            <a:off x="10375869" y="3458031"/>
            <a:ext cx="1716319" cy="923330"/>
          </a:xfrm>
          <a:prstGeom prst="rect">
            <a:avLst/>
          </a:prstGeom>
          <a:noFill/>
          <a:ln>
            <a:solidFill>
              <a:schemeClr val="tx1"/>
            </a:solidFill>
          </a:ln>
        </p:spPr>
        <p:txBody>
          <a:bodyPr wrap="square" lIns="0" tIns="0" rIns="0" bIns="0" rtlCol="0">
            <a:spAutoFit/>
          </a:bodyPr>
          <a:lstStyle/>
          <a:p>
            <a:pPr>
              <a:spcBef>
                <a:spcPts val="600"/>
              </a:spcBef>
              <a:buSzPct val="100000"/>
            </a:pPr>
            <a:r>
              <a:rPr lang="en-US" sz="1200" b="1" dirty="0">
                <a:solidFill>
                  <a:srgbClr val="000000"/>
                </a:solidFill>
                <a:latin typeface="+mj-lt"/>
              </a:rPr>
              <a:t>Assignation of the request:</a:t>
            </a:r>
            <a:br>
              <a:rPr lang="en-US" sz="1200" b="1" dirty="0">
                <a:solidFill>
                  <a:srgbClr val="000000"/>
                </a:solidFill>
                <a:latin typeface="+mj-lt"/>
              </a:rPr>
            </a:br>
            <a:r>
              <a:rPr lang="en-US" sz="1200" b="0" i="0" dirty="0">
                <a:solidFill>
                  <a:srgbClr val="000000"/>
                </a:solidFill>
                <a:effectLst/>
              </a:rPr>
              <a:t>The load balancer sequentially assigns each incoming request to the next server in the list.</a:t>
            </a:r>
          </a:p>
        </p:txBody>
      </p:sp>
      <p:sp>
        <p:nvSpPr>
          <p:cNvPr id="3318" name="TextBox 3317">
            <a:extLst>
              <a:ext uri="{FF2B5EF4-FFF2-40B4-BE49-F238E27FC236}">
                <a16:creationId xmlns:a16="http://schemas.microsoft.com/office/drawing/2014/main" id="{AA8AEA71-D4A9-77F7-FD51-42C575B33F37}"/>
              </a:ext>
            </a:extLst>
          </p:cNvPr>
          <p:cNvSpPr txBox="1"/>
          <p:nvPr/>
        </p:nvSpPr>
        <p:spPr>
          <a:xfrm>
            <a:off x="6724767" y="890885"/>
            <a:ext cx="2820058" cy="553998"/>
          </a:xfrm>
          <a:prstGeom prst="rect">
            <a:avLst/>
          </a:prstGeom>
          <a:noFill/>
          <a:ln>
            <a:solidFill>
              <a:schemeClr val="tx1"/>
            </a:solidFill>
          </a:ln>
        </p:spPr>
        <p:txBody>
          <a:bodyPr wrap="square" lIns="0" tIns="0" rIns="0" bIns="0" rtlCol="0">
            <a:spAutoFit/>
          </a:bodyPr>
          <a:lstStyle/>
          <a:p>
            <a:pPr>
              <a:spcBef>
                <a:spcPts val="600"/>
              </a:spcBef>
              <a:buSzPct val="100000"/>
            </a:pPr>
            <a:r>
              <a:rPr lang="en-US" sz="1200" b="1" dirty="0">
                <a:solidFill>
                  <a:srgbClr val="000000"/>
                </a:solidFill>
                <a:latin typeface="+mj-lt"/>
              </a:rPr>
              <a:t>Start again from server:</a:t>
            </a:r>
            <a:br>
              <a:rPr lang="en-US" sz="1200" b="1" dirty="0">
                <a:solidFill>
                  <a:srgbClr val="000000"/>
                </a:solidFill>
                <a:latin typeface="+mj-lt"/>
              </a:rPr>
            </a:br>
            <a:r>
              <a:rPr lang="en-US" sz="1200" b="0" i="0" dirty="0">
                <a:solidFill>
                  <a:srgbClr val="000000"/>
                </a:solidFill>
                <a:effectLst/>
              </a:rPr>
              <a:t>Once the last server in the list is reached, the process starts again from the first server.</a:t>
            </a:r>
          </a:p>
        </p:txBody>
      </p:sp>
      <p:cxnSp>
        <p:nvCxnSpPr>
          <p:cNvPr id="3319" name="Straight Connector 3318">
            <a:extLst>
              <a:ext uri="{FF2B5EF4-FFF2-40B4-BE49-F238E27FC236}">
                <a16:creationId xmlns:a16="http://schemas.microsoft.com/office/drawing/2014/main" id="{2733E272-B76E-EA6D-B94B-97ADA35CE5AF}"/>
              </a:ext>
            </a:extLst>
          </p:cNvPr>
          <p:cNvCxnSpPr>
            <a:cxnSpLocks/>
            <a:stCxn id="3318" idx="1"/>
            <a:endCxn id="3306" idx="7"/>
          </p:cNvCxnSpPr>
          <p:nvPr/>
        </p:nvCxnSpPr>
        <p:spPr>
          <a:xfrm flipH="1">
            <a:off x="6237526" y="1167884"/>
            <a:ext cx="487241" cy="861120"/>
          </a:xfrm>
          <a:prstGeom prst="line">
            <a:avLst/>
          </a:prstGeom>
          <a:ln>
            <a:solidFill>
              <a:srgbClr val="86BC25"/>
            </a:solidFill>
            <a:prstDash val="sysDash"/>
          </a:ln>
        </p:spPr>
        <p:style>
          <a:lnRef idx="1">
            <a:schemeClr val="accent1"/>
          </a:lnRef>
          <a:fillRef idx="0">
            <a:schemeClr val="accent1"/>
          </a:fillRef>
          <a:effectRef idx="0">
            <a:schemeClr val="accent1"/>
          </a:effectRef>
          <a:fontRef idx="minor">
            <a:schemeClr val="tx1"/>
          </a:fontRef>
        </p:style>
      </p:cxnSp>
      <p:sp>
        <p:nvSpPr>
          <p:cNvPr id="3324" name="TextBox 3323">
            <a:extLst>
              <a:ext uri="{FF2B5EF4-FFF2-40B4-BE49-F238E27FC236}">
                <a16:creationId xmlns:a16="http://schemas.microsoft.com/office/drawing/2014/main" id="{CF621490-42DD-B350-AC1A-56A23E8FF95B}"/>
              </a:ext>
            </a:extLst>
          </p:cNvPr>
          <p:cNvSpPr txBox="1"/>
          <p:nvPr/>
        </p:nvSpPr>
        <p:spPr>
          <a:xfrm>
            <a:off x="10382881" y="4746974"/>
            <a:ext cx="914400" cy="369332"/>
          </a:xfrm>
          <a:prstGeom prst="rect">
            <a:avLst/>
          </a:prstGeom>
          <a:noFill/>
        </p:spPr>
        <p:txBody>
          <a:bodyPr wrap="square" lIns="0" tIns="0" rIns="0" bIns="0" rtlCol="0">
            <a:spAutoFit/>
          </a:bodyPr>
          <a:lstStyle/>
          <a:p>
            <a:pPr>
              <a:spcBef>
                <a:spcPts val="600"/>
              </a:spcBef>
              <a:buSzPct val="100000"/>
            </a:pPr>
            <a:r>
              <a:rPr lang="en-US" sz="1200" b="1" dirty="0">
                <a:solidFill>
                  <a:srgbClr val="313131"/>
                </a:solidFill>
              </a:rPr>
              <a:t>Server Passive Next Ready</a:t>
            </a:r>
          </a:p>
        </p:txBody>
      </p:sp>
      <p:sp>
        <p:nvSpPr>
          <p:cNvPr id="3325" name="TextBox 3324">
            <a:extLst>
              <a:ext uri="{FF2B5EF4-FFF2-40B4-BE49-F238E27FC236}">
                <a16:creationId xmlns:a16="http://schemas.microsoft.com/office/drawing/2014/main" id="{D1677C54-386E-53E1-810D-E50080399C87}"/>
              </a:ext>
            </a:extLst>
          </p:cNvPr>
          <p:cNvSpPr txBox="1"/>
          <p:nvPr/>
        </p:nvSpPr>
        <p:spPr>
          <a:xfrm>
            <a:off x="10297902" y="2527281"/>
            <a:ext cx="914400" cy="184666"/>
          </a:xfrm>
          <a:prstGeom prst="rect">
            <a:avLst/>
          </a:prstGeom>
          <a:noFill/>
        </p:spPr>
        <p:txBody>
          <a:bodyPr wrap="square" lIns="0" tIns="0" rIns="0" bIns="0" rtlCol="0">
            <a:spAutoFit/>
          </a:bodyPr>
          <a:lstStyle/>
          <a:p>
            <a:pPr>
              <a:spcBef>
                <a:spcPts val="600"/>
              </a:spcBef>
              <a:buSzPct val="100000"/>
            </a:pPr>
            <a:r>
              <a:rPr lang="en-US" sz="1200" b="1" dirty="0">
                <a:solidFill>
                  <a:srgbClr val="313131"/>
                </a:solidFill>
              </a:rPr>
              <a:t>Server Active</a:t>
            </a:r>
          </a:p>
        </p:txBody>
      </p:sp>
      <p:sp>
        <p:nvSpPr>
          <p:cNvPr id="3327" name="TextBox 3326">
            <a:extLst>
              <a:ext uri="{FF2B5EF4-FFF2-40B4-BE49-F238E27FC236}">
                <a16:creationId xmlns:a16="http://schemas.microsoft.com/office/drawing/2014/main" id="{0BFC284C-F8A6-A86D-C67D-CD29FED27A36}"/>
              </a:ext>
            </a:extLst>
          </p:cNvPr>
          <p:cNvSpPr txBox="1"/>
          <p:nvPr/>
        </p:nvSpPr>
        <p:spPr>
          <a:xfrm>
            <a:off x="6146678" y="3061034"/>
            <a:ext cx="914400" cy="184666"/>
          </a:xfrm>
          <a:prstGeom prst="rect">
            <a:avLst/>
          </a:prstGeom>
          <a:noFill/>
        </p:spPr>
        <p:txBody>
          <a:bodyPr wrap="square" lIns="0" tIns="0" rIns="0" bIns="0" rtlCol="0">
            <a:spAutoFit/>
          </a:bodyPr>
          <a:lstStyle/>
          <a:p>
            <a:pPr>
              <a:spcBef>
                <a:spcPts val="600"/>
              </a:spcBef>
              <a:buSzPct val="100000"/>
            </a:pPr>
            <a:r>
              <a:rPr lang="en-US" sz="1200" b="1" dirty="0">
                <a:solidFill>
                  <a:srgbClr val="313131"/>
                </a:solidFill>
              </a:rPr>
              <a:t>Server Passive</a:t>
            </a:r>
          </a:p>
        </p:txBody>
      </p:sp>
      <p:sp>
        <p:nvSpPr>
          <p:cNvPr id="3328" name="TextBox 3327">
            <a:extLst>
              <a:ext uri="{FF2B5EF4-FFF2-40B4-BE49-F238E27FC236}">
                <a16:creationId xmlns:a16="http://schemas.microsoft.com/office/drawing/2014/main" id="{FA677C44-FB06-AFE4-57B2-7AD3B5FF5B6F}"/>
              </a:ext>
            </a:extLst>
          </p:cNvPr>
          <p:cNvSpPr txBox="1"/>
          <p:nvPr/>
        </p:nvSpPr>
        <p:spPr>
          <a:xfrm>
            <a:off x="6160604" y="3987114"/>
            <a:ext cx="914400" cy="184666"/>
          </a:xfrm>
          <a:prstGeom prst="rect">
            <a:avLst/>
          </a:prstGeom>
          <a:noFill/>
        </p:spPr>
        <p:txBody>
          <a:bodyPr wrap="square" lIns="0" tIns="0" rIns="0" bIns="0" rtlCol="0">
            <a:spAutoFit/>
          </a:bodyPr>
          <a:lstStyle/>
          <a:p>
            <a:pPr>
              <a:spcBef>
                <a:spcPts val="600"/>
              </a:spcBef>
              <a:buSzPct val="100000"/>
            </a:pPr>
            <a:r>
              <a:rPr lang="en-US" sz="1200" b="1" dirty="0">
                <a:solidFill>
                  <a:srgbClr val="313131"/>
                </a:solidFill>
              </a:rPr>
              <a:t>Server Active</a:t>
            </a:r>
          </a:p>
        </p:txBody>
      </p:sp>
      <p:sp>
        <p:nvSpPr>
          <p:cNvPr id="3329" name="TextBox 3328">
            <a:extLst>
              <a:ext uri="{FF2B5EF4-FFF2-40B4-BE49-F238E27FC236}">
                <a16:creationId xmlns:a16="http://schemas.microsoft.com/office/drawing/2014/main" id="{0D072B81-0AC4-EAB1-AAAC-569E2978123D}"/>
              </a:ext>
            </a:extLst>
          </p:cNvPr>
          <p:cNvSpPr txBox="1"/>
          <p:nvPr/>
        </p:nvSpPr>
        <p:spPr>
          <a:xfrm>
            <a:off x="8260706" y="1913565"/>
            <a:ext cx="914400" cy="184666"/>
          </a:xfrm>
          <a:prstGeom prst="rect">
            <a:avLst/>
          </a:prstGeom>
          <a:noFill/>
        </p:spPr>
        <p:txBody>
          <a:bodyPr wrap="square" lIns="0" tIns="0" rIns="0" bIns="0" rtlCol="0">
            <a:spAutoFit/>
          </a:bodyPr>
          <a:lstStyle/>
          <a:p>
            <a:pPr>
              <a:spcBef>
                <a:spcPts val="600"/>
              </a:spcBef>
              <a:buSzPct val="100000"/>
            </a:pPr>
            <a:r>
              <a:rPr lang="en-US" sz="1200" b="1" dirty="0">
                <a:solidFill>
                  <a:srgbClr val="313131"/>
                </a:solidFill>
              </a:rPr>
              <a:t>Server Passive</a:t>
            </a:r>
          </a:p>
        </p:txBody>
      </p:sp>
      <p:sp>
        <p:nvSpPr>
          <p:cNvPr id="3330" name="TextBox 3329">
            <a:extLst>
              <a:ext uri="{FF2B5EF4-FFF2-40B4-BE49-F238E27FC236}">
                <a16:creationId xmlns:a16="http://schemas.microsoft.com/office/drawing/2014/main" id="{211A32FE-02C3-D588-671B-99E49C8707B1}"/>
              </a:ext>
            </a:extLst>
          </p:cNvPr>
          <p:cNvSpPr txBox="1"/>
          <p:nvPr/>
        </p:nvSpPr>
        <p:spPr>
          <a:xfrm>
            <a:off x="7454662" y="5169459"/>
            <a:ext cx="914400" cy="184666"/>
          </a:xfrm>
          <a:prstGeom prst="rect">
            <a:avLst/>
          </a:prstGeom>
          <a:noFill/>
        </p:spPr>
        <p:txBody>
          <a:bodyPr wrap="square" lIns="0" tIns="0" rIns="0" bIns="0" rtlCol="0">
            <a:spAutoFit/>
          </a:bodyPr>
          <a:lstStyle/>
          <a:p>
            <a:pPr>
              <a:spcBef>
                <a:spcPts val="600"/>
              </a:spcBef>
              <a:buSzPct val="100000"/>
            </a:pPr>
            <a:r>
              <a:rPr lang="en-US" sz="1200" b="1" dirty="0">
                <a:solidFill>
                  <a:srgbClr val="313131"/>
                </a:solidFill>
              </a:rPr>
              <a:t>Server Active</a:t>
            </a:r>
          </a:p>
        </p:txBody>
      </p:sp>
      <p:cxnSp>
        <p:nvCxnSpPr>
          <p:cNvPr id="3333" name="Straight Arrow Connector 3332">
            <a:extLst>
              <a:ext uri="{FF2B5EF4-FFF2-40B4-BE49-F238E27FC236}">
                <a16:creationId xmlns:a16="http://schemas.microsoft.com/office/drawing/2014/main" id="{89822E0B-F36B-83A1-8D63-A708737BB41C}"/>
              </a:ext>
            </a:extLst>
          </p:cNvPr>
          <p:cNvCxnSpPr>
            <a:cxnSpLocks/>
            <a:stCxn id="3329" idx="1"/>
            <a:endCxn id="3306" idx="6"/>
          </p:cNvCxnSpPr>
          <p:nvPr/>
        </p:nvCxnSpPr>
        <p:spPr>
          <a:xfrm flipH="1">
            <a:off x="6298974" y="2005898"/>
            <a:ext cx="1961732" cy="170495"/>
          </a:xfrm>
          <a:prstGeom prst="straightConnector1">
            <a:avLst/>
          </a:prstGeom>
          <a:ln>
            <a:solidFill>
              <a:srgbClr val="86BC2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39" name="Straight Arrow Connector 3338">
            <a:extLst>
              <a:ext uri="{FF2B5EF4-FFF2-40B4-BE49-F238E27FC236}">
                <a16:creationId xmlns:a16="http://schemas.microsoft.com/office/drawing/2014/main" id="{BA1F06A3-DEDF-DD90-5C1B-B77E5069DE03}"/>
              </a:ext>
            </a:extLst>
          </p:cNvPr>
          <p:cNvCxnSpPr>
            <a:cxnSpLocks/>
            <a:stCxn id="3327" idx="0"/>
            <a:endCxn id="3306" idx="5"/>
          </p:cNvCxnSpPr>
          <p:nvPr/>
        </p:nvCxnSpPr>
        <p:spPr>
          <a:xfrm flipH="1" flipV="1">
            <a:off x="6237526" y="2323781"/>
            <a:ext cx="366352" cy="737253"/>
          </a:xfrm>
          <a:prstGeom prst="straightConnector1">
            <a:avLst/>
          </a:prstGeom>
          <a:ln>
            <a:solidFill>
              <a:srgbClr val="86BC2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46" name="Straight Arrow Connector 3345">
            <a:extLst>
              <a:ext uri="{FF2B5EF4-FFF2-40B4-BE49-F238E27FC236}">
                <a16:creationId xmlns:a16="http://schemas.microsoft.com/office/drawing/2014/main" id="{4DCEEFE2-7419-B343-4624-4CA5FDF06434}"/>
              </a:ext>
            </a:extLst>
          </p:cNvPr>
          <p:cNvCxnSpPr>
            <a:cxnSpLocks/>
          </p:cNvCxnSpPr>
          <p:nvPr/>
        </p:nvCxnSpPr>
        <p:spPr>
          <a:xfrm>
            <a:off x="2707864" y="3601337"/>
            <a:ext cx="913172" cy="9451"/>
          </a:xfrm>
          <a:prstGeom prst="straightConnector1">
            <a:avLst/>
          </a:prstGeom>
          <a:ln w="571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57" name="Straight Arrow Connector 3356">
            <a:extLst>
              <a:ext uri="{FF2B5EF4-FFF2-40B4-BE49-F238E27FC236}">
                <a16:creationId xmlns:a16="http://schemas.microsoft.com/office/drawing/2014/main" id="{CC6F715E-E700-9E10-79D5-88F11B8950E2}"/>
              </a:ext>
            </a:extLst>
          </p:cNvPr>
          <p:cNvCxnSpPr>
            <a:cxnSpLocks/>
          </p:cNvCxnSpPr>
          <p:nvPr/>
        </p:nvCxnSpPr>
        <p:spPr>
          <a:xfrm>
            <a:off x="5756081" y="3610788"/>
            <a:ext cx="925256" cy="0"/>
          </a:xfrm>
          <a:prstGeom prst="straightConnector1">
            <a:avLst/>
          </a:prstGeom>
          <a:ln w="571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62" name="Straight Connector 3361">
            <a:extLst>
              <a:ext uri="{FF2B5EF4-FFF2-40B4-BE49-F238E27FC236}">
                <a16:creationId xmlns:a16="http://schemas.microsoft.com/office/drawing/2014/main" id="{70274565-2BE5-59D5-05DC-87B461516D54}"/>
              </a:ext>
            </a:extLst>
          </p:cNvPr>
          <p:cNvCxnSpPr>
            <a:cxnSpLocks/>
            <a:stCxn id="3193" idx="0"/>
            <a:endCxn id="4" idx="2"/>
          </p:cNvCxnSpPr>
          <p:nvPr/>
        </p:nvCxnSpPr>
        <p:spPr>
          <a:xfrm flipV="1">
            <a:off x="7458525" y="3542131"/>
            <a:ext cx="2631" cy="53209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67" name="Straight Connector 3366">
            <a:extLst>
              <a:ext uri="{FF2B5EF4-FFF2-40B4-BE49-F238E27FC236}">
                <a16:creationId xmlns:a16="http://schemas.microsoft.com/office/drawing/2014/main" id="{40F0988B-E443-B35E-D59E-19E22DF4C65A}"/>
              </a:ext>
            </a:extLst>
          </p:cNvPr>
          <p:cNvCxnSpPr>
            <a:cxnSpLocks/>
          </p:cNvCxnSpPr>
          <p:nvPr/>
        </p:nvCxnSpPr>
        <p:spPr>
          <a:xfrm flipH="1">
            <a:off x="7787939" y="2349069"/>
            <a:ext cx="518320" cy="32006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74" name="Straight Connector 3373">
            <a:extLst>
              <a:ext uri="{FF2B5EF4-FFF2-40B4-BE49-F238E27FC236}">
                <a16:creationId xmlns:a16="http://schemas.microsoft.com/office/drawing/2014/main" id="{8E576A26-F45A-D3CE-96DC-3ACB9B4D7E94}"/>
              </a:ext>
            </a:extLst>
          </p:cNvPr>
          <p:cNvCxnSpPr>
            <a:cxnSpLocks/>
          </p:cNvCxnSpPr>
          <p:nvPr/>
        </p:nvCxnSpPr>
        <p:spPr>
          <a:xfrm>
            <a:off x="9175106" y="2323781"/>
            <a:ext cx="505524" cy="25618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78" name="Straight Connector 3377">
            <a:extLst>
              <a:ext uri="{FF2B5EF4-FFF2-40B4-BE49-F238E27FC236}">
                <a16:creationId xmlns:a16="http://schemas.microsoft.com/office/drawing/2014/main" id="{1DD0E6F6-972B-D8A7-46C5-BF4D39D3D133}"/>
              </a:ext>
            </a:extLst>
          </p:cNvPr>
          <p:cNvCxnSpPr>
            <a:cxnSpLocks/>
          </p:cNvCxnSpPr>
          <p:nvPr/>
        </p:nvCxnSpPr>
        <p:spPr>
          <a:xfrm>
            <a:off x="9925417" y="3574074"/>
            <a:ext cx="2062" cy="57093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84" name="Straight Connector 3383">
            <a:extLst>
              <a:ext uri="{FF2B5EF4-FFF2-40B4-BE49-F238E27FC236}">
                <a16:creationId xmlns:a16="http://schemas.microsoft.com/office/drawing/2014/main" id="{02435AF2-45FD-BDE5-B1E4-3E9DA380AB58}"/>
              </a:ext>
            </a:extLst>
          </p:cNvPr>
          <p:cNvCxnSpPr>
            <a:cxnSpLocks/>
          </p:cNvCxnSpPr>
          <p:nvPr/>
        </p:nvCxnSpPr>
        <p:spPr>
          <a:xfrm flipH="1">
            <a:off x="9194194" y="4939416"/>
            <a:ext cx="441820" cy="2693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88" name="Straight Connector 3387">
            <a:extLst>
              <a:ext uri="{FF2B5EF4-FFF2-40B4-BE49-F238E27FC236}">
                <a16:creationId xmlns:a16="http://schemas.microsoft.com/office/drawing/2014/main" id="{86CE9C93-DA36-2D50-BA05-9A29D332DD36}"/>
              </a:ext>
            </a:extLst>
          </p:cNvPr>
          <p:cNvCxnSpPr>
            <a:cxnSpLocks/>
          </p:cNvCxnSpPr>
          <p:nvPr/>
        </p:nvCxnSpPr>
        <p:spPr>
          <a:xfrm>
            <a:off x="7853401" y="4880475"/>
            <a:ext cx="505524" cy="25618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0137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6" name="Graphic 3165" descr="Database with solid fill">
            <a:extLst>
              <a:ext uri="{FF2B5EF4-FFF2-40B4-BE49-F238E27FC236}">
                <a16:creationId xmlns:a16="http://schemas.microsoft.com/office/drawing/2014/main" id="{06122373-FE63-AD69-2E54-16B5F630B62A}"/>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8457" y="4805592"/>
            <a:ext cx="649157" cy="649157"/>
          </a:xfrm>
          <a:prstGeom prst="rect">
            <a:avLst/>
          </a:prstGeom>
        </p:spPr>
      </p:pic>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238081" y="594183"/>
            <a:ext cx="3834930" cy="1164772"/>
          </a:xfrm>
        </p:spPr>
        <p:txBody>
          <a:bodyPr vert="horz" lIns="0" tIns="0" rIns="0" bIns="0" rtlCol="0" anchor="t">
            <a:noAutofit/>
          </a:bodyPr>
          <a:lstStyle/>
          <a:p>
            <a:pPr>
              <a:tabLst/>
              <a:defRPr/>
            </a:pPr>
            <a:r>
              <a:rPr kumimoji="0" lang="en-US" sz="3600" b="1" i="0" u="none" strike="noStrike" kern="1200" cap="none" spc="0" normalizeH="0" baseline="0" noProof="0" dirty="0">
                <a:ln>
                  <a:noFill/>
                </a:ln>
                <a:solidFill>
                  <a:schemeClr val="accent2"/>
                </a:solidFill>
                <a:effectLst/>
                <a:uLnTx/>
                <a:uFillTx/>
                <a:latin typeface="+mj-lt"/>
                <a:ea typeface="+mn-ea"/>
                <a:cs typeface="Calibri Light"/>
              </a:rPr>
              <a:t>Handling server failure</a:t>
            </a:r>
            <a:endParaRPr lang="en-US" sz="1000" dirty="0"/>
          </a:p>
          <a:p>
            <a:pPr algn="l">
              <a:buFont typeface="+mj-lt"/>
              <a:buAutoNum type="arabicPeriod"/>
            </a:pPr>
            <a:endParaRPr lang="en-US" b="1" i="0" dirty="0">
              <a:solidFill>
                <a:srgbClr val="000000"/>
              </a:solidFill>
              <a:effectLst/>
              <a:latin typeface="+mj-lt"/>
            </a:endParaRPr>
          </a:p>
          <a:p>
            <a:pPr algn="l">
              <a:buFont typeface="+mj-lt"/>
              <a:buAutoNum type="arabicPeriod"/>
            </a:pPr>
            <a:endParaRPr lang="en-US" b="1" dirty="0">
              <a:solidFill>
                <a:srgbClr val="000000"/>
              </a:solidFill>
              <a:latin typeface="+mj-lt"/>
            </a:endParaRPr>
          </a:p>
          <a:p>
            <a:pPr>
              <a:tabLst/>
              <a:defRPr/>
            </a:pPr>
            <a:endParaRPr lang="en-US" sz="1000" dirty="0"/>
          </a:p>
        </p:txBody>
      </p:sp>
      <p:pic>
        <p:nvPicPr>
          <p:cNvPr id="3" name="Graphic 2" descr="User with solid fill">
            <a:extLst>
              <a:ext uri="{FF2B5EF4-FFF2-40B4-BE49-F238E27FC236}">
                <a16:creationId xmlns:a16="http://schemas.microsoft.com/office/drawing/2014/main" id="{40DD4CF8-4A0F-5879-E533-1FB4FDBD97D4}"/>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38457" y="744966"/>
            <a:ext cx="481372" cy="481372"/>
          </a:xfrm>
          <a:prstGeom prst="rect">
            <a:avLst/>
          </a:prstGeom>
        </p:spPr>
      </p:pic>
      <p:pic>
        <p:nvPicPr>
          <p:cNvPr id="4" name="Graphic 3" descr="Database outline">
            <a:extLst>
              <a:ext uri="{FF2B5EF4-FFF2-40B4-BE49-F238E27FC236}">
                <a16:creationId xmlns:a16="http://schemas.microsoft.com/office/drawing/2014/main" id="{6E98F3CA-1280-F07E-C57C-44FE6CD5E0D6}"/>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9222" y="4086181"/>
            <a:ext cx="582414" cy="582414"/>
          </a:xfrm>
          <a:prstGeom prst="rect">
            <a:avLst/>
          </a:prstGeom>
        </p:spPr>
      </p:pic>
      <p:pic>
        <p:nvPicPr>
          <p:cNvPr id="6" name="Graphic 5" descr="World with solid fill">
            <a:extLst>
              <a:ext uri="{FF2B5EF4-FFF2-40B4-BE49-F238E27FC236}">
                <a16:creationId xmlns:a16="http://schemas.microsoft.com/office/drawing/2014/main" id="{7D4C6768-31EB-DA53-F01B-99F6956C55D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03445" y="1652325"/>
            <a:ext cx="914401" cy="914401"/>
          </a:xfrm>
          <a:prstGeom prst="rect">
            <a:avLst/>
          </a:prstGeom>
        </p:spPr>
      </p:pic>
      <p:pic>
        <p:nvPicPr>
          <p:cNvPr id="7" name="Graphic 6" descr="Branching diagram with solid fill">
            <a:extLst>
              <a:ext uri="{FF2B5EF4-FFF2-40B4-BE49-F238E27FC236}">
                <a16:creationId xmlns:a16="http://schemas.microsoft.com/office/drawing/2014/main" id="{0F29561F-10CA-4FC5-3749-6A9BC933FC19}"/>
              </a:ext>
            </a:extLst>
          </p:cNvPr>
          <p:cNvPicPr>
            <a:picLocks noChangeAspect="1"/>
          </p:cNvPicPr>
          <p:nvPr/>
        </p:nvPicPr>
        <p:blipFill>
          <a:blip r:embed="rId11" cstate="email">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34012" y="3370167"/>
            <a:ext cx="533510" cy="533510"/>
          </a:xfrm>
          <a:prstGeom prst="rect">
            <a:avLst/>
          </a:prstGeom>
        </p:spPr>
      </p:pic>
      <p:pic>
        <p:nvPicPr>
          <p:cNvPr id="13" name="Graphic 12" descr="User with solid fill">
            <a:extLst>
              <a:ext uri="{FF2B5EF4-FFF2-40B4-BE49-F238E27FC236}">
                <a16:creationId xmlns:a16="http://schemas.microsoft.com/office/drawing/2014/main" id="{C245BF4C-53B2-0BF8-BEF5-5E717AB96603}"/>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26159" y="616880"/>
            <a:ext cx="481372" cy="481372"/>
          </a:xfrm>
          <a:prstGeom prst="rect">
            <a:avLst/>
          </a:prstGeom>
        </p:spPr>
      </p:pic>
      <p:pic>
        <p:nvPicPr>
          <p:cNvPr id="14" name="Graphic 13" descr="User with solid fill">
            <a:extLst>
              <a:ext uri="{FF2B5EF4-FFF2-40B4-BE49-F238E27FC236}">
                <a16:creationId xmlns:a16="http://schemas.microsoft.com/office/drawing/2014/main" id="{9658FC53-B5F6-4213-29FE-E4077F393D77}"/>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0084" y="702745"/>
            <a:ext cx="481372" cy="481372"/>
          </a:xfrm>
          <a:prstGeom prst="rect">
            <a:avLst/>
          </a:prstGeom>
        </p:spPr>
      </p:pic>
      <p:cxnSp>
        <p:nvCxnSpPr>
          <p:cNvPr id="55" name="Straight Arrow Connector 54">
            <a:extLst>
              <a:ext uri="{FF2B5EF4-FFF2-40B4-BE49-F238E27FC236}">
                <a16:creationId xmlns:a16="http://schemas.microsoft.com/office/drawing/2014/main" id="{9817479D-7684-858D-8CBB-884BEAAA8D63}"/>
              </a:ext>
            </a:extLst>
          </p:cNvPr>
          <p:cNvCxnSpPr>
            <a:cxnSpLocks/>
          </p:cNvCxnSpPr>
          <p:nvPr/>
        </p:nvCxnSpPr>
        <p:spPr>
          <a:xfrm>
            <a:off x="4648995" y="1293613"/>
            <a:ext cx="284728" cy="38135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77" name="Rectangle 3076">
            <a:extLst>
              <a:ext uri="{FF2B5EF4-FFF2-40B4-BE49-F238E27FC236}">
                <a16:creationId xmlns:a16="http://schemas.microsoft.com/office/drawing/2014/main" id="{8D8A04D6-58CD-7DE1-BA4A-B860D2720D0D}"/>
              </a:ext>
            </a:extLst>
          </p:cNvPr>
          <p:cNvSpPr/>
          <p:nvPr/>
        </p:nvSpPr>
        <p:spPr bwMode="gray">
          <a:xfrm>
            <a:off x="4487482" y="3314158"/>
            <a:ext cx="1684326" cy="589519"/>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102" name="Straight Arrow Connector 3101">
            <a:extLst>
              <a:ext uri="{FF2B5EF4-FFF2-40B4-BE49-F238E27FC236}">
                <a16:creationId xmlns:a16="http://schemas.microsoft.com/office/drawing/2014/main" id="{C99B79FA-CA3E-1C30-CFA2-258E425EAE81}"/>
              </a:ext>
            </a:extLst>
          </p:cNvPr>
          <p:cNvCxnSpPr>
            <a:cxnSpLocks/>
            <a:stCxn id="6" idx="0"/>
            <a:endCxn id="13" idx="2"/>
          </p:cNvCxnSpPr>
          <p:nvPr/>
        </p:nvCxnSpPr>
        <p:spPr>
          <a:xfrm flipV="1">
            <a:off x="5260646" y="1098252"/>
            <a:ext cx="6199" cy="554073"/>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76" name="Graphic 3175" descr="Syncing cloud outline">
            <a:extLst>
              <a:ext uri="{FF2B5EF4-FFF2-40B4-BE49-F238E27FC236}">
                <a16:creationId xmlns:a16="http://schemas.microsoft.com/office/drawing/2014/main" id="{C2AFE642-F290-24E4-1D5C-7F5D0E2CD557}"/>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03131" y="3274825"/>
            <a:ext cx="593674" cy="593674"/>
          </a:xfrm>
          <a:prstGeom prst="rect">
            <a:avLst/>
          </a:prstGeom>
        </p:spPr>
      </p:pic>
      <p:sp>
        <p:nvSpPr>
          <p:cNvPr id="3177" name="TextBox 3176">
            <a:extLst>
              <a:ext uri="{FF2B5EF4-FFF2-40B4-BE49-F238E27FC236}">
                <a16:creationId xmlns:a16="http://schemas.microsoft.com/office/drawing/2014/main" id="{ED761416-09F6-6A6B-D167-BB86B59618B7}"/>
              </a:ext>
            </a:extLst>
          </p:cNvPr>
          <p:cNvSpPr txBox="1"/>
          <p:nvPr/>
        </p:nvSpPr>
        <p:spPr>
          <a:xfrm>
            <a:off x="3565857" y="3514639"/>
            <a:ext cx="799899" cy="169277"/>
          </a:xfrm>
          <a:prstGeom prst="rect">
            <a:avLst/>
          </a:prstGeom>
          <a:noFill/>
        </p:spPr>
        <p:txBody>
          <a:bodyPr wrap="square" lIns="0" tIns="0" rIns="0" bIns="0" rtlCol="0">
            <a:spAutoFit/>
          </a:bodyPr>
          <a:lstStyle/>
          <a:p>
            <a:pPr algn="ctr">
              <a:spcBef>
                <a:spcPts val="600"/>
              </a:spcBef>
              <a:buSzPct val="100000"/>
            </a:pPr>
            <a:r>
              <a:rPr lang="en-US" sz="1100" dirty="0">
                <a:solidFill>
                  <a:srgbClr val="313131"/>
                </a:solidFill>
              </a:rPr>
              <a:t>Load Balancer</a:t>
            </a:r>
          </a:p>
        </p:txBody>
      </p:sp>
      <p:pic>
        <p:nvPicPr>
          <p:cNvPr id="3192" name="Graphic 3191" descr="Database with solid fill">
            <a:extLst>
              <a:ext uri="{FF2B5EF4-FFF2-40B4-BE49-F238E27FC236}">
                <a16:creationId xmlns:a16="http://schemas.microsoft.com/office/drawing/2014/main" id="{5E037FDC-92CE-1B6F-98FB-A0F3DC67BF26}"/>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9300" y="5046578"/>
            <a:ext cx="649157" cy="649157"/>
          </a:xfrm>
          <a:prstGeom prst="rect">
            <a:avLst/>
          </a:prstGeom>
        </p:spPr>
      </p:pic>
      <p:sp>
        <p:nvSpPr>
          <p:cNvPr id="3329" name="TextBox 3328">
            <a:extLst>
              <a:ext uri="{FF2B5EF4-FFF2-40B4-BE49-F238E27FC236}">
                <a16:creationId xmlns:a16="http://schemas.microsoft.com/office/drawing/2014/main" id="{0D072B81-0AC4-EAB1-AAAC-569E2978123D}"/>
              </a:ext>
            </a:extLst>
          </p:cNvPr>
          <p:cNvSpPr txBox="1"/>
          <p:nvPr/>
        </p:nvSpPr>
        <p:spPr>
          <a:xfrm>
            <a:off x="4496964" y="5622165"/>
            <a:ext cx="70190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Passive</a:t>
            </a:r>
            <a:br>
              <a:rPr lang="en-US" sz="1200" b="1" dirty="0">
                <a:solidFill>
                  <a:srgbClr val="313131"/>
                </a:solidFill>
              </a:rPr>
            </a:br>
            <a:r>
              <a:rPr lang="en-US" sz="1200" b="1" dirty="0">
                <a:solidFill>
                  <a:srgbClr val="313131"/>
                </a:solidFill>
              </a:rPr>
              <a:t>Server</a:t>
            </a:r>
          </a:p>
        </p:txBody>
      </p:sp>
      <p:sp>
        <p:nvSpPr>
          <p:cNvPr id="3330" name="TextBox 3329">
            <a:extLst>
              <a:ext uri="{FF2B5EF4-FFF2-40B4-BE49-F238E27FC236}">
                <a16:creationId xmlns:a16="http://schemas.microsoft.com/office/drawing/2014/main" id="{211A32FE-02C3-D588-671B-99E49C8707B1}"/>
              </a:ext>
            </a:extLst>
          </p:cNvPr>
          <p:cNvSpPr txBox="1"/>
          <p:nvPr/>
        </p:nvSpPr>
        <p:spPr>
          <a:xfrm>
            <a:off x="5247210" y="5660882"/>
            <a:ext cx="588219" cy="372836"/>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Active</a:t>
            </a:r>
            <a:br>
              <a:rPr lang="en-US" sz="1200" b="1" dirty="0">
                <a:solidFill>
                  <a:srgbClr val="313131"/>
                </a:solidFill>
              </a:rPr>
            </a:br>
            <a:r>
              <a:rPr lang="en-US" sz="1200" b="1" dirty="0">
                <a:solidFill>
                  <a:srgbClr val="313131"/>
                </a:solidFill>
              </a:rPr>
              <a:t>Server</a:t>
            </a:r>
          </a:p>
        </p:txBody>
      </p:sp>
      <p:cxnSp>
        <p:nvCxnSpPr>
          <p:cNvPr id="27" name="Straight Arrow Connector 26">
            <a:extLst>
              <a:ext uri="{FF2B5EF4-FFF2-40B4-BE49-F238E27FC236}">
                <a16:creationId xmlns:a16="http://schemas.microsoft.com/office/drawing/2014/main" id="{864ED811-C4AD-95FE-4A00-5E49305A518E}"/>
              </a:ext>
            </a:extLst>
          </p:cNvPr>
          <p:cNvCxnSpPr>
            <a:cxnSpLocks/>
          </p:cNvCxnSpPr>
          <p:nvPr/>
        </p:nvCxnSpPr>
        <p:spPr>
          <a:xfrm flipV="1">
            <a:off x="5662548" y="1296611"/>
            <a:ext cx="294269" cy="386579"/>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8EA71E6-C3C1-0535-40E5-270370A9EC89}"/>
              </a:ext>
            </a:extLst>
          </p:cNvPr>
          <p:cNvCxnSpPr>
            <a:cxnSpLocks/>
            <a:endCxn id="6" idx="2"/>
          </p:cNvCxnSpPr>
          <p:nvPr/>
        </p:nvCxnSpPr>
        <p:spPr>
          <a:xfrm flipV="1">
            <a:off x="5260646" y="2566726"/>
            <a:ext cx="0" cy="638971"/>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36" name="Graphic 3135" descr="Badge Cross with solid fill">
            <a:extLst>
              <a:ext uri="{FF2B5EF4-FFF2-40B4-BE49-F238E27FC236}">
                <a16:creationId xmlns:a16="http://schemas.microsoft.com/office/drawing/2014/main" id="{44E98770-B04C-98D8-E5FA-E6B7CD176515}"/>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382415" y="5204958"/>
            <a:ext cx="296755" cy="296755"/>
          </a:xfrm>
          <a:prstGeom prst="rect">
            <a:avLst/>
          </a:prstGeom>
        </p:spPr>
      </p:pic>
      <p:pic>
        <p:nvPicPr>
          <p:cNvPr id="3142" name="Graphic 3141" descr="Database outline">
            <a:extLst>
              <a:ext uri="{FF2B5EF4-FFF2-40B4-BE49-F238E27FC236}">
                <a16:creationId xmlns:a16="http://schemas.microsoft.com/office/drawing/2014/main" id="{6D9AB41D-C6D8-3736-BED7-CD7CC2FECD50}"/>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65807" y="4741491"/>
            <a:ext cx="582414" cy="582414"/>
          </a:xfrm>
          <a:prstGeom prst="rect">
            <a:avLst/>
          </a:prstGeom>
        </p:spPr>
      </p:pic>
      <p:pic>
        <p:nvPicPr>
          <p:cNvPr id="3160" name="Graphic 3159" descr="Database outline">
            <a:extLst>
              <a:ext uri="{FF2B5EF4-FFF2-40B4-BE49-F238E27FC236}">
                <a16:creationId xmlns:a16="http://schemas.microsoft.com/office/drawing/2014/main" id="{64EC06EE-6784-6039-F5E6-64DC679257A9}"/>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78341" y="5001443"/>
            <a:ext cx="582414" cy="582414"/>
          </a:xfrm>
          <a:prstGeom prst="rect">
            <a:avLst/>
          </a:prstGeom>
        </p:spPr>
      </p:pic>
      <p:sp>
        <p:nvSpPr>
          <p:cNvPr id="3163" name="TextBox 3162">
            <a:extLst>
              <a:ext uri="{FF2B5EF4-FFF2-40B4-BE49-F238E27FC236}">
                <a16:creationId xmlns:a16="http://schemas.microsoft.com/office/drawing/2014/main" id="{14D4EE3F-8762-5075-906C-0E5A7E950827}"/>
              </a:ext>
            </a:extLst>
          </p:cNvPr>
          <p:cNvSpPr txBox="1"/>
          <p:nvPr/>
        </p:nvSpPr>
        <p:spPr>
          <a:xfrm>
            <a:off x="3646898" y="5306312"/>
            <a:ext cx="70190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Passive</a:t>
            </a:r>
            <a:br>
              <a:rPr lang="en-US" sz="1200" b="1" dirty="0">
                <a:solidFill>
                  <a:srgbClr val="313131"/>
                </a:solidFill>
              </a:rPr>
            </a:br>
            <a:r>
              <a:rPr lang="en-US" sz="1200" b="1" dirty="0">
                <a:solidFill>
                  <a:srgbClr val="313131"/>
                </a:solidFill>
              </a:rPr>
              <a:t>Server</a:t>
            </a:r>
          </a:p>
        </p:txBody>
      </p:sp>
      <p:sp>
        <p:nvSpPr>
          <p:cNvPr id="3164" name="TextBox 3163">
            <a:extLst>
              <a:ext uri="{FF2B5EF4-FFF2-40B4-BE49-F238E27FC236}">
                <a16:creationId xmlns:a16="http://schemas.microsoft.com/office/drawing/2014/main" id="{C227FC8F-F8FA-18BE-7840-0B981C60ADFE}"/>
              </a:ext>
            </a:extLst>
          </p:cNvPr>
          <p:cNvSpPr txBox="1"/>
          <p:nvPr/>
        </p:nvSpPr>
        <p:spPr>
          <a:xfrm>
            <a:off x="3317160" y="4757650"/>
            <a:ext cx="70190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Passive</a:t>
            </a:r>
            <a:br>
              <a:rPr lang="en-US" sz="1200" b="1" dirty="0">
                <a:solidFill>
                  <a:srgbClr val="313131"/>
                </a:solidFill>
              </a:rPr>
            </a:br>
            <a:r>
              <a:rPr lang="en-US" sz="1200" b="1" dirty="0">
                <a:solidFill>
                  <a:srgbClr val="313131"/>
                </a:solidFill>
              </a:rPr>
              <a:t>Server</a:t>
            </a:r>
          </a:p>
        </p:txBody>
      </p:sp>
      <p:pic>
        <p:nvPicPr>
          <p:cNvPr id="3167" name="Graphic 3166" descr="Database outline">
            <a:extLst>
              <a:ext uri="{FF2B5EF4-FFF2-40B4-BE49-F238E27FC236}">
                <a16:creationId xmlns:a16="http://schemas.microsoft.com/office/drawing/2014/main" id="{0C4F0EE1-BBD8-3D31-4408-2DBA47AABC20}"/>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80491" y="4154014"/>
            <a:ext cx="582414" cy="582414"/>
          </a:xfrm>
          <a:prstGeom prst="rect">
            <a:avLst/>
          </a:prstGeom>
        </p:spPr>
      </p:pic>
      <p:sp>
        <p:nvSpPr>
          <p:cNvPr id="3196" name="TextBox 3195">
            <a:extLst>
              <a:ext uri="{FF2B5EF4-FFF2-40B4-BE49-F238E27FC236}">
                <a16:creationId xmlns:a16="http://schemas.microsoft.com/office/drawing/2014/main" id="{3E145192-AE50-4959-69D2-3BCB9E2949FF}"/>
              </a:ext>
            </a:extLst>
          </p:cNvPr>
          <p:cNvSpPr txBox="1"/>
          <p:nvPr/>
        </p:nvSpPr>
        <p:spPr>
          <a:xfrm>
            <a:off x="5767081" y="5401761"/>
            <a:ext cx="94605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Active</a:t>
            </a:r>
            <a:br>
              <a:rPr lang="en-US" sz="1200" b="1" dirty="0">
                <a:solidFill>
                  <a:srgbClr val="313131"/>
                </a:solidFill>
              </a:rPr>
            </a:br>
            <a:r>
              <a:rPr lang="en-US" sz="1200" b="1" dirty="0">
                <a:solidFill>
                  <a:srgbClr val="313131"/>
                </a:solidFill>
              </a:rPr>
              <a:t>Server failure </a:t>
            </a:r>
          </a:p>
        </p:txBody>
      </p:sp>
      <p:sp>
        <p:nvSpPr>
          <p:cNvPr id="3197" name="TextBox 3196">
            <a:extLst>
              <a:ext uri="{FF2B5EF4-FFF2-40B4-BE49-F238E27FC236}">
                <a16:creationId xmlns:a16="http://schemas.microsoft.com/office/drawing/2014/main" id="{EE617F18-1CE7-A28F-2816-BF324571698A}"/>
              </a:ext>
            </a:extLst>
          </p:cNvPr>
          <p:cNvSpPr txBox="1"/>
          <p:nvPr/>
        </p:nvSpPr>
        <p:spPr>
          <a:xfrm>
            <a:off x="6461240" y="4655690"/>
            <a:ext cx="70190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Passive</a:t>
            </a:r>
            <a:br>
              <a:rPr lang="en-US" sz="1200" b="1" dirty="0">
                <a:solidFill>
                  <a:srgbClr val="313131"/>
                </a:solidFill>
              </a:rPr>
            </a:br>
            <a:r>
              <a:rPr lang="en-US" sz="1200" b="1" dirty="0">
                <a:solidFill>
                  <a:srgbClr val="313131"/>
                </a:solidFill>
              </a:rPr>
              <a:t>Server</a:t>
            </a:r>
          </a:p>
        </p:txBody>
      </p:sp>
      <p:sp>
        <p:nvSpPr>
          <p:cNvPr id="3200" name="Oval 3199">
            <a:extLst>
              <a:ext uri="{FF2B5EF4-FFF2-40B4-BE49-F238E27FC236}">
                <a16:creationId xmlns:a16="http://schemas.microsoft.com/office/drawing/2014/main" id="{590E2347-5AD3-2213-27FD-DB0A347BE7F7}"/>
              </a:ext>
            </a:extLst>
          </p:cNvPr>
          <p:cNvSpPr/>
          <p:nvPr/>
        </p:nvSpPr>
        <p:spPr bwMode="gray">
          <a:xfrm>
            <a:off x="5194678" y="4876252"/>
            <a:ext cx="215093" cy="212138"/>
          </a:xfrm>
          <a:prstGeom prst="ellipse">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A</a:t>
            </a:r>
          </a:p>
        </p:txBody>
      </p:sp>
      <p:sp>
        <p:nvSpPr>
          <p:cNvPr id="3202" name="Oval 3201">
            <a:extLst>
              <a:ext uri="{FF2B5EF4-FFF2-40B4-BE49-F238E27FC236}">
                <a16:creationId xmlns:a16="http://schemas.microsoft.com/office/drawing/2014/main" id="{0D05EC42-FA30-BCE1-CA7C-FF69D7168F81}"/>
              </a:ext>
            </a:extLst>
          </p:cNvPr>
          <p:cNvSpPr/>
          <p:nvPr/>
        </p:nvSpPr>
        <p:spPr bwMode="gray">
          <a:xfrm>
            <a:off x="5962572" y="4614768"/>
            <a:ext cx="215093" cy="212138"/>
          </a:xfrm>
          <a:prstGeom prst="ellipse">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B</a:t>
            </a:r>
          </a:p>
        </p:txBody>
      </p:sp>
      <p:pic>
        <p:nvPicPr>
          <p:cNvPr id="3210" name="Graphic 3209" descr="Warning with solid fill">
            <a:extLst>
              <a:ext uri="{FF2B5EF4-FFF2-40B4-BE49-F238E27FC236}">
                <a16:creationId xmlns:a16="http://schemas.microsoft.com/office/drawing/2014/main" id="{D1A611E4-2F29-A299-2BD9-8556BA9CB01F}"/>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982620" y="4905751"/>
            <a:ext cx="375047" cy="375047"/>
          </a:xfrm>
          <a:prstGeom prst="rect">
            <a:avLst/>
          </a:prstGeom>
        </p:spPr>
      </p:pic>
      <p:cxnSp>
        <p:nvCxnSpPr>
          <p:cNvPr id="3214" name="Straight Arrow Connector 3213">
            <a:extLst>
              <a:ext uri="{FF2B5EF4-FFF2-40B4-BE49-F238E27FC236}">
                <a16:creationId xmlns:a16="http://schemas.microsoft.com/office/drawing/2014/main" id="{556B14B3-87ED-5771-2002-19177A4F4980}"/>
              </a:ext>
            </a:extLst>
          </p:cNvPr>
          <p:cNvCxnSpPr>
            <a:stCxn id="3077" idx="2"/>
          </p:cNvCxnSpPr>
          <p:nvPr/>
        </p:nvCxnSpPr>
        <p:spPr>
          <a:xfrm>
            <a:off x="5329645" y="3903677"/>
            <a:ext cx="100945" cy="93667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16" name="Straight Arrow Connector 3215">
            <a:extLst>
              <a:ext uri="{FF2B5EF4-FFF2-40B4-BE49-F238E27FC236}">
                <a16:creationId xmlns:a16="http://schemas.microsoft.com/office/drawing/2014/main" id="{22B554B9-D8A8-923A-987B-6DC48BC86153}"/>
              </a:ext>
            </a:extLst>
          </p:cNvPr>
          <p:cNvCxnSpPr>
            <a:cxnSpLocks/>
            <a:stCxn id="3077" idx="2"/>
          </p:cNvCxnSpPr>
          <p:nvPr/>
        </p:nvCxnSpPr>
        <p:spPr>
          <a:xfrm>
            <a:off x="5329645" y="3903677"/>
            <a:ext cx="530742" cy="76491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219" name="Graphic 3218" descr="Database with solid fill">
            <a:extLst>
              <a:ext uri="{FF2B5EF4-FFF2-40B4-BE49-F238E27FC236}">
                <a16:creationId xmlns:a16="http://schemas.microsoft.com/office/drawing/2014/main" id="{062123E8-14BC-F1D0-D25B-2701CA0F90C7}"/>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225766" y="4905544"/>
            <a:ext cx="649157" cy="649157"/>
          </a:xfrm>
          <a:prstGeom prst="rect">
            <a:avLst/>
          </a:prstGeom>
        </p:spPr>
      </p:pic>
      <p:pic>
        <p:nvPicPr>
          <p:cNvPr id="3220" name="Graphic 3219" descr="User with solid fill">
            <a:extLst>
              <a:ext uri="{FF2B5EF4-FFF2-40B4-BE49-F238E27FC236}">
                <a16:creationId xmlns:a16="http://schemas.microsoft.com/office/drawing/2014/main" id="{10E92339-CD56-9508-A7EE-B482C90B869A}"/>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25766" y="844918"/>
            <a:ext cx="481372" cy="481372"/>
          </a:xfrm>
          <a:prstGeom prst="rect">
            <a:avLst/>
          </a:prstGeom>
        </p:spPr>
      </p:pic>
      <p:pic>
        <p:nvPicPr>
          <p:cNvPr id="3221" name="Graphic 3220" descr="Database outline">
            <a:extLst>
              <a:ext uri="{FF2B5EF4-FFF2-40B4-BE49-F238E27FC236}">
                <a16:creationId xmlns:a16="http://schemas.microsoft.com/office/drawing/2014/main" id="{4B3C1559-2905-EB5A-8F4F-C8D49A34F5D4}"/>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86531" y="4186133"/>
            <a:ext cx="582414" cy="582414"/>
          </a:xfrm>
          <a:prstGeom prst="rect">
            <a:avLst/>
          </a:prstGeom>
        </p:spPr>
      </p:pic>
      <p:pic>
        <p:nvPicPr>
          <p:cNvPr id="3222" name="Graphic 3221" descr="World with solid fill">
            <a:extLst>
              <a:ext uri="{FF2B5EF4-FFF2-40B4-BE49-F238E27FC236}">
                <a16:creationId xmlns:a16="http://schemas.microsoft.com/office/drawing/2014/main" id="{814633B6-85B2-FABA-6F04-2C1B89C8DF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90754" y="1752277"/>
            <a:ext cx="914401" cy="914401"/>
          </a:xfrm>
          <a:prstGeom prst="rect">
            <a:avLst/>
          </a:prstGeom>
        </p:spPr>
      </p:pic>
      <p:pic>
        <p:nvPicPr>
          <p:cNvPr id="3223" name="Graphic 3222" descr="Branching diagram with solid fill">
            <a:extLst>
              <a:ext uri="{FF2B5EF4-FFF2-40B4-BE49-F238E27FC236}">
                <a16:creationId xmlns:a16="http://schemas.microsoft.com/office/drawing/2014/main" id="{98A08872-25AF-D48E-66AA-04AC27AFC925}"/>
              </a:ext>
            </a:extLst>
          </p:cNvPr>
          <p:cNvPicPr>
            <a:picLocks noChangeAspect="1"/>
          </p:cNvPicPr>
          <p:nvPr/>
        </p:nvPicPr>
        <p:blipFill>
          <a:blip r:embed="rId11" cstate="email">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21321" y="3470119"/>
            <a:ext cx="533510" cy="533510"/>
          </a:xfrm>
          <a:prstGeom prst="rect">
            <a:avLst/>
          </a:prstGeom>
        </p:spPr>
      </p:pic>
      <p:pic>
        <p:nvPicPr>
          <p:cNvPr id="3225" name="Graphic 3224" descr="User with solid fill">
            <a:extLst>
              <a:ext uri="{FF2B5EF4-FFF2-40B4-BE49-F238E27FC236}">
                <a16:creationId xmlns:a16="http://schemas.microsoft.com/office/drawing/2014/main" id="{31178208-6DC2-D849-DEB1-58B0F33FF023}"/>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13468" y="716832"/>
            <a:ext cx="481372" cy="481372"/>
          </a:xfrm>
          <a:prstGeom prst="rect">
            <a:avLst/>
          </a:prstGeom>
        </p:spPr>
      </p:pic>
      <p:pic>
        <p:nvPicPr>
          <p:cNvPr id="3230" name="Graphic 3229" descr="User with solid fill">
            <a:extLst>
              <a:ext uri="{FF2B5EF4-FFF2-40B4-BE49-F238E27FC236}">
                <a16:creationId xmlns:a16="http://schemas.microsoft.com/office/drawing/2014/main" id="{F14AEB7E-78EB-42ED-3C99-A550EBB6DAD3}"/>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87393" y="802697"/>
            <a:ext cx="481372" cy="481372"/>
          </a:xfrm>
          <a:prstGeom prst="rect">
            <a:avLst/>
          </a:prstGeom>
        </p:spPr>
      </p:pic>
      <p:cxnSp>
        <p:nvCxnSpPr>
          <p:cNvPr id="3234" name="Straight Arrow Connector 3233">
            <a:extLst>
              <a:ext uri="{FF2B5EF4-FFF2-40B4-BE49-F238E27FC236}">
                <a16:creationId xmlns:a16="http://schemas.microsoft.com/office/drawing/2014/main" id="{BC039884-3B4F-2F3E-63B1-AEC89C796BC7}"/>
              </a:ext>
            </a:extLst>
          </p:cNvPr>
          <p:cNvCxnSpPr>
            <a:cxnSpLocks/>
          </p:cNvCxnSpPr>
          <p:nvPr/>
        </p:nvCxnSpPr>
        <p:spPr>
          <a:xfrm>
            <a:off x="9036304" y="1393565"/>
            <a:ext cx="284728" cy="38135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35" name="Rectangle 3234">
            <a:extLst>
              <a:ext uri="{FF2B5EF4-FFF2-40B4-BE49-F238E27FC236}">
                <a16:creationId xmlns:a16="http://schemas.microsoft.com/office/drawing/2014/main" id="{4A3B831D-91F5-98CB-00A3-FD4315F5B5C3}"/>
              </a:ext>
            </a:extLst>
          </p:cNvPr>
          <p:cNvSpPr/>
          <p:nvPr/>
        </p:nvSpPr>
        <p:spPr bwMode="gray">
          <a:xfrm>
            <a:off x="8874791" y="3414110"/>
            <a:ext cx="1684326" cy="589519"/>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236" name="Straight Arrow Connector 3235">
            <a:extLst>
              <a:ext uri="{FF2B5EF4-FFF2-40B4-BE49-F238E27FC236}">
                <a16:creationId xmlns:a16="http://schemas.microsoft.com/office/drawing/2014/main" id="{AAFF6650-2188-F43D-5AFF-369B16FED188}"/>
              </a:ext>
            </a:extLst>
          </p:cNvPr>
          <p:cNvCxnSpPr>
            <a:cxnSpLocks/>
            <a:stCxn id="3222" idx="0"/>
            <a:endCxn id="3225" idx="2"/>
          </p:cNvCxnSpPr>
          <p:nvPr/>
        </p:nvCxnSpPr>
        <p:spPr>
          <a:xfrm flipV="1">
            <a:off x="9647955" y="1198204"/>
            <a:ext cx="6199" cy="554073"/>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37" name="Graphic 3236" descr="Syncing cloud outline">
            <a:extLst>
              <a:ext uri="{FF2B5EF4-FFF2-40B4-BE49-F238E27FC236}">
                <a16:creationId xmlns:a16="http://schemas.microsoft.com/office/drawing/2014/main" id="{89726BBD-91D4-FA28-A758-4123C4E8860F}"/>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690440" y="3374777"/>
            <a:ext cx="593674" cy="593674"/>
          </a:xfrm>
          <a:prstGeom prst="rect">
            <a:avLst/>
          </a:prstGeom>
        </p:spPr>
      </p:pic>
      <p:sp>
        <p:nvSpPr>
          <p:cNvPr id="3238" name="TextBox 3237">
            <a:extLst>
              <a:ext uri="{FF2B5EF4-FFF2-40B4-BE49-F238E27FC236}">
                <a16:creationId xmlns:a16="http://schemas.microsoft.com/office/drawing/2014/main" id="{8583F96E-B2EE-40E0-0B3A-7CEC4F95AE3B}"/>
              </a:ext>
            </a:extLst>
          </p:cNvPr>
          <p:cNvSpPr txBox="1"/>
          <p:nvPr/>
        </p:nvSpPr>
        <p:spPr>
          <a:xfrm>
            <a:off x="9774981" y="3159670"/>
            <a:ext cx="799899" cy="169277"/>
          </a:xfrm>
          <a:prstGeom prst="rect">
            <a:avLst/>
          </a:prstGeom>
          <a:noFill/>
        </p:spPr>
        <p:txBody>
          <a:bodyPr wrap="square" lIns="0" tIns="0" rIns="0" bIns="0" rtlCol="0">
            <a:spAutoFit/>
          </a:bodyPr>
          <a:lstStyle/>
          <a:p>
            <a:pPr algn="ctr">
              <a:spcBef>
                <a:spcPts val="600"/>
              </a:spcBef>
              <a:buSzPct val="100000"/>
            </a:pPr>
            <a:r>
              <a:rPr lang="en-US" sz="1100" dirty="0">
                <a:solidFill>
                  <a:srgbClr val="313131"/>
                </a:solidFill>
              </a:rPr>
              <a:t>Load Balancer</a:t>
            </a:r>
          </a:p>
        </p:txBody>
      </p:sp>
      <p:pic>
        <p:nvPicPr>
          <p:cNvPr id="3239" name="Graphic 3238" descr="Database with solid fill">
            <a:extLst>
              <a:ext uri="{FF2B5EF4-FFF2-40B4-BE49-F238E27FC236}">
                <a16:creationId xmlns:a16="http://schemas.microsoft.com/office/drawing/2014/main" id="{D3EA7900-DBEB-2BAD-D5DA-674E8557CC16}"/>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6609" y="5146530"/>
            <a:ext cx="649157" cy="649157"/>
          </a:xfrm>
          <a:prstGeom prst="rect">
            <a:avLst/>
          </a:prstGeom>
        </p:spPr>
      </p:pic>
      <p:sp>
        <p:nvSpPr>
          <p:cNvPr id="3240" name="TextBox 3239">
            <a:extLst>
              <a:ext uri="{FF2B5EF4-FFF2-40B4-BE49-F238E27FC236}">
                <a16:creationId xmlns:a16="http://schemas.microsoft.com/office/drawing/2014/main" id="{271F1C63-8A1C-B06E-584A-9E7FBBC6777C}"/>
              </a:ext>
            </a:extLst>
          </p:cNvPr>
          <p:cNvSpPr txBox="1"/>
          <p:nvPr/>
        </p:nvSpPr>
        <p:spPr>
          <a:xfrm>
            <a:off x="8884273" y="5722117"/>
            <a:ext cx="70190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Passive</a:t>
            </a:r>
            <a:br>
              <a:rPr lang="en-US" sz="1200" b="1" dirty="0">
                <a:solidFill>
                  <a:srgbClr val="313131"/>
                </a:solidFill>
              </a:rPr>
            </a:br>
            <a:r>
              <a:rPr lang="en-US" sz="1200" b="1" dirty="0">
                <a:solidFill>
                  <a:srgbClr val="313131"/>
                </a:solidFill>
              </a:rPr>
              <a:t>Server</a:t>
            </a:r>
          </a:p>
        </p:txBody>
      </p:sp>
      <p:sp>
        <p:nvSpPr>
          <p:cNvPr id="3241" name="TextBox 3240">
            <a:extLst>
              <a:ext uri="{FF2B5EF4-FFF2-40B4-BE49-F238E27FC236}">
                <a16:creationId xmlns:a16="http://schemas.microsoft.com/office/drawing/2014/main" id="{493EA43D-177E-9E9F-5319-9B12532145CB}"/>
              </a:ext>
            </a:extLst>
          </p:cNvPr>
          <p:cNvSpPr txBox="1"/>
          <p:nvPr/>
        </p:nvSpPr>
        <p:spPr>
          <a:xfrm>
            <a:off x="9634519" y="5760834"/>
            <a:ext cx="588219" cy="372836"/>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Active</a:t>
            </a:r>
            <a:br>
              <a:rPr lang="en-US" sz="1200" b="1" dirty="0">
                <a:solidFill>
                  <a:srgbClr val="313131"/>
                </a:solidFill>
              </a:rPr>
            </a:br>
            <a:r>
              <a:rPr lang="en-US" sz="1200" b="1" dirty="0">
                <a:solidFill>
                  <a:srgbClr val="313131"/>
                </a:solidFill>
              </a:rPr>
              <a:t>Server</a:t>
            </a:r>
          </a:p>
        </p:txBody>
      </p:sp>
      <p:cxnSp>
        <p:nvCxnSpPr>
          <p:cNvPr id="3242" name="Straight Arrow Connector 3241">
            <a:extLst>
              <a:ext uri="{FF2B5EF4-FFF2-40B4-BE49-F238E27FC236}">
                <a16:creationId xmlns:a16="http://schemas.microsoft.com/office/drawing/2014/main" id="{3CF2C0A3-B8A2-358A-4787-51C2DB3F66F4}"/>
              </a:ext>
            </a:extLst>
          </p:cNvPr>
          <p:cNvCxnSpPr>
            <a:cxnSpLocks/>
          </p:cNvCxnSpPr>
          <p:nvPr/>
        </p:nvCxnSpPr>
        <p:spPr>
          <a:xfrm flipV="1">
            <a:off x="10049857" y="1396563"/>
            <a:ext cx="294269" cy="386579"/>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43" name="Straight Arrow Connector 3242">
            <a:extLst>
              <a:ext uri="{FF2B5EF4-FFF2-40B4-BE49-F238E27FC236}">
                <a16:creationId xmlns:a16="http://schemas.microsoft.com/office/drawing/2014/main" id="{FC11E476-FC2A-BB6D-D460-D4BBB08C4455}"/>
              </a:ext>
            </a:extLst>
          </p:cNvPr>
          <p:cNvCxnSpPr>
            <a:cxnSpLocks/>
            <a:endCxn id="3222" idx="2"/>
          </p:cNvCxnSpPr>
          <p:nvPr/>
        </p:nvCxnSpPr>
        <p:spPr>
          <a:xfrm flipV="1">
            <a:off x="9647955" y="2666678"/>
            <a:ext cx="0" cy="638971"/>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45" name="Graphic 3244" descr="Database outline">
            <a:extLst>
              <a:ext uri="{FF2B5EF4-FFF2-40B4-BE49-F238E27FC236}">
                <a16:creationId xmlns:a16="http://schemas.microsoft.com/office/drawing/2014/main" id="{EB6DA2D1-98DB-834A-DC40-B9873373FA2B}"/>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53116" y="4841443"/>
            <a:ext cx="582414" cy="582414"/>
          </a:xfrm>
          <a:prstGeom prst="rect">
            <a:avLst/>
          </a:prstGeom>
        </p:spPr>
      </p:pic>
      <p:pic>
        <p:nvPicPr>
          <p:cNvPr id="3246" name="Graphic 3245" descr="Database outline">
            <a:extLst>
              <a:ext uri="{FF2B5EF4-FFF2-40B4-BE49-F238E27FC236}">
                <a16:creationId xmlns:a16="http://schemas.microsoft.com/office/drawing/2014/main" id="{435309FA-EE5D-9896-106A-83FB1EBE5FA6}"/>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65650" y="5101395"/>
            <a:ext cx="582414" cy="582414"/>
          </a:xfrm>
          <a:prstGeom prst="rect">
            <a:avLst/>
          </a:prstGeom>
        </p:spPr>
      </p:pic>
      <p:sp>
        <p:nvSpPr>
          <p:cNvPr id="3247" name="TextBox 3246">
            <a:extLst>
              <a:ext uri="{FF2B5EF4-FFF2-40B4-BE49-F238E27FC236}">
                <a16:creationId xmlns:a16="http://schemas.microsoft.com/office/drawing/2014/main" id="{4EC21195-9F59-D339-65B0-8E1EE95CB615}"/>
              </a:ext>
            </a:extLst>
          </p:cNvPr>
          <p:cNvSpPr txBox="1"/>
          <p:nvPr/>
        </p:nvSpPr>
        <p:spPr>
          <a:xfrm>
            <a:off x="8034207" y="5406264"/>
            <a:ext cx="70190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Passive</a:t>
            </a:r>
            <a:br>
              <a:rPr lang="en-US" sz="1200" b="1" dirty="0">
                <a:solidFill>
                  <a:srgbClr val="313131"/>
                </a:solidFill>
              </a:rPr>
            </a:br>
            <a:r>
              <a:rPr lang="en-US" sz="1200" b="1" dirty="0">
                <a:solidFill>
                  <a:srgbClr val="313131"/>
                </a:solidFill>
              </a:rPr>
              <a:t>Server</a:t>
            </a:r>
          </a:p>
        </p:txBody>
      </p:sp>
      <p:sp>
        <p:nvSpPr>
          <p:cNvPr id="3248" name="TextBox 3247">
            <a:extLst>
              <a:ext uri="{FF2B5EF4-FFF2-40B4-BE49-F238E27FC236}">
                <a16:creationId xmlns:a16="http://schemas.microsoft.com/office/drawing/2014/main" id="{33AE49D8-11BC-8834-73FD-39B7E0D31427}"/>
              </a:ext>
            </a:extLst>
          </p:cNvPr>
          <p:cNvSpPr txBox="1"/>
          <p:nvPr/>
        </p:nvSpPr>
        <p:spPr>
          <a:xfrm>
            <a:off x="7704469" y="4857602"/>
            <a:ext cx="70190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Passive</a:t>
            </a:r>
            <a:br>
              <a:rPr lang="en-US" sz="1200" b="1" dirty="0">
                <a:solidFill>
                  <a:srgbClr val="313131"/>
                </a:solidFill>
              </a:rPr>
            </a:br>
            <a:r>
              <a:rPr lang="en-US" sz="1200" b="1" dirty="0">
                <a:solidFill>
                  <a:srgbClr val="313131"/>
                </a:solidFill>
              </a:rPr>
              <a:t>Server</a:t>
            </a:r>
          </a:p>
        </p:txBody>
      </p:sp>
      <p:sp>
        <p:nvSpPr>
          <p:cNvPr id="3250" name="TextBox 3249">
            <a:extLst>
              <a:ext uri="{FF2B5EF4-FFF2-40B4-BE49-F238E27FC236}">
                <a16:creationId xmlns:a16="http://schemas.microsoft.com/office/drawing/2014/main" id="{61FBFC4A-919C-BF3D-0C0C-39EB68375EAA}"/>
              </a:ext>
            </a:extLst>
          </p:cNvPr>
          <p:cNvSpPr txBox="1"/>
          <p:nvPr/>
        </p:nvSpPr>
        <p:spPr>
          <a:xfrm>
            <a:off x="10260269" y="5501713"/>
            <a:ext cx="94605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Server </a:t>
            </a:r>
            <a:br>
              <a:rPr lang="en-US" sz="1200" b="1" dirty="0">
                <a:solidFill>
                  <a:srgbClr val="313131"/>
                </a:solidFill>
              </a:rPr>
            </a:br>
            <a:r>
              <a:rPr lang="en-US" sz="1200" b="1" dirty="0">
                <a:solidFill>
                  <a:srgbClr val="313131"/>
                </a:solidFill>
              </a:rPr>
              <a:t>Inactive</a:t>
            </a:r>
          </a:p>
        </p:txBody>
      </p:sp>
      <p:sp>
        <p:nvSpPr>
          <p:cNvPr id="3251" name="TextBox 3250">
            <a:extLst>
              <a:ext uri="{FF2B5EF4-FFF2-40B4-BE49-F238E27FC236}">
                <a16:creationId xmlns:a16="http://schemas.microsoft.com/office/drawing/2014/main" id="{3998D97E-6733-9E98-C16D-146160519B25}"/>
              </a:ext>
            </a:extLst>
          </p:cNvPr>
          <p:cNvSpPr txBox="1"/>
          <p:nvPr/>
        </p:nvSpPr>
        <p:spPr>
          <a:xfrm>
            <a:off x="10848549" y="4755642"/>
            <a:ext cx="70190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Passive</a:t>
            </a:r>
            <a:br>
              <a:rPr lang="en-US" sz="1200" b="1" dirty="0">
                <a:solidFill>
                  <a:srgbClr val="313131"/>
                </a:solidFill>
              </a:rPr>
            </a:br>
            <a:r>
              <a:rPr lang="en-US" sz="1200" b="1" dirty="0">
                <a:solidFill>
                  <a:srgbClr val="313131"/>
                </a:solidFill>
              </a:rPr>
              <a:t>Server</a:t>
            </a:r>
          </a:p>
        </p:txBody>
      </p:sp>
      <p:sp>
        <p:nvSpPr>
          <p:cNvPr id="3252" name="Oval 3251">
            <a:extLst>
              <a:ext uri="{FF2B5EF4-FFF2-40B4-BE49-F238E27FC236}">
                <a16:creationId xmlns:a16="http://schemas.microsoft.com/office/drawing/2014/main" id="{59B58551-B442-8EC9-1BB5-8DC4B7D2FD9F}"/>
              </a:ext>
            </a:extLst>
          </p:cNvPr>
          <p:cNvSpPr/>
          <p:nvPr/>
        </p:nvSpPr>
        <p:spPr bwMode="gray">
          <a:xfrm>
            <a:off x="9602806" y="4976204"/>
            <a:ext cx="215093" cy="212138"/>
          </a:xfrm>
          <a:prstGeom prst="ellipse">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A</a:t>
            </a:r>
          </a:p>
        </p:txBody>
      </p:sp>
      <p:sp>
        <p:nvSpPr>
          <p:cNvPr id="3253" name="Oval 3252">
            <a:extLst>
              <a:ext uri="{FF2B5EF4-FFF2-40B4-BE49-F238E27FC236}">
                <a16:creationId xmlns:a16="http://schemas.microsoft.com/office/drawing/2014/main" id="{256F4B3F-B279-C406-DFF9-B633258ECEA8}"/>
              </a:ext>
            </a:extLst>
          </p:cNvPr>
          <p:cNvSpPr/>
          <p:nvPr/>
        </p:nvSpPr>
        <p:spPr bwMode="gray">
          <a:xfrm>
            <a:off x="10625750" y="4064244"/>
            <a:ext cx="215093" cy="212138"/>
          </a:xfrm>
          <a:prstGeom prst="ellipse">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B</a:t>
            </a:r>
          </a:p>
        </p:txBody>
      </p:sp>
      <p:pic>
        <p:nvPicPr>
          <p:cNvPr id="3254" name="Graphic 3253" descr="Warning with solid fill">
            <a:extLst>
              <a:ext uri="{FF2B5EF4-FFF2-40B4-BE49-F238E27FC236}">
                <a16:creationId xmlns:a16="http://schemas.microsoft.com/office/drawing/2014/main" id="{9C94BE8C-C03F-9548-99D1-E98D1F1BAC40}"/>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408131" y="5021194"/>
            <a:ext cx="375047" cy="375047"/>
          </a:xfrm>
          <a:prstGeom prst="rect">
            <a:avLst/>
          </a:prstGeom>
        </p:spPr>
      </p:pic>
      <p:cxnSp>
        <p:nvCxnSpPr>
          <p:cNvPr id="3255" name="Straight Arrow Connector 3254">
            <a:extLst>
              <a:ext uri="{FF2B5EF4-FFF2-40B4-BE49-F238E27FC236}">
                <a16:creationId xmlns:a16="http://schemas.microsoft.com/office/drawing/2014/main" id="{7CE5E19F-5AF4-E6B7-23DC-1F3189C62340}"/>
              </a:ext>
            </a:extLst>
          </p:cNvPr>
          <p:cNvCxnSpPr>
            <a:stCxn id="3235" idx="2"/>
          </p:cNvCxnSpPr>
          <p:nvPr/>
        </p:nvCxnSpPr>
        <p:spPr>
          <a:xfrm>
            <a:off x="9716954" y="4003629"/>
            <a:ext cx="100945" cy="93667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56" name="Straight Arrow Connector 3255">
            <a:extLst>
              <a:ext uri="{FF2B5EF4-FFF2-40B4-BE49-F238E27FC236}">
                <a16:creationId xmlns:a16="http://schemas.microsoft.com/office/drawing/2014/main" id="{955CDECC-D9AE-3F72-486B-EBE37DEDF7C7}"/>
              </a:ext>
            </a:extLst>
          </p:cNvPr>
          <p:cNvCxnSpPr>
            <a:cxnSpLocks/>
            <a:stCxn id="3235" idx="2"/>
          </p:cNvCxnSpPr>
          <p:nvPr/>
        </p:nvCxnSpPr>
        <p:spPr>
          <a:xfrm>
            <a:off x="9716954" y="4003629"/>
            <a:ext cx="746225" cy="412349"/>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3258" name="Graphic 3257" descr="Database with solid fill">
            <a:extLst>
              <a:ext uri="{FF2B5EF4-FFF2-40B4-BE49-F238E27FC236}">
                <a16:creationId xmlns:a16="http://schemas.microsoft.com/office/drawing/2014/main" id="{5879CEF4-9EDB-6AE6-0172-CE3E8DF3BC54}"/>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17322" y="4281595"/>
            <a:ext cx="649157" cy="649157"/>
          </a:xfrm>
          <a:prstGeom prst="rect">
            <a:avLst/>
          </a:prstGeom>
        </p:spPr>
      </p:pic>
      <p:sp>
        <p:nvSpPr>
          <p:cNvPr id="3262" name="TextBox 3261">
            <a:extLst>
              <a:ext uri="{FF2B5EF4-FFF2-40B4-BE49-F238E27FC236}">
                <a16:creationId xmlns:a16="http://schemas.microsoft.com/office/drawing/2014/main" id="{E0D2C806-1276-B166-F7EF-838A4EF34286}"/>
              </a:ext>
            </a:extLst>
          </p:cNvPr>
          <p:cNvSpPr txBox="1"/>
          <p:nvPr/>
        </p:nvSpPr>
        <p:spPr>
          <a:xfrm>
            <a:off x="6515715" y="3071148"/>
            <a:ext cx="1072979" cy="338554"/>
          </a:xfrm>
          <a:prstGeom prst="rect">
            <a:avLst/>
          </a:prstGeom>
          <a:noFill/>
        </p:spPr>
        <p:txBody>
          <a:bodyPr wrap="square" lIns="0" tIns="0" rIns="0" bIns="0" rtlCol="0">
            <a:spAutoFit/>
          </a:bodyPr>
          <a:lstStyle/>
          <a:p>
            <a:pPr algn="ctr">
              <a:spcBef>
                <a:spcPts val="600"/>
              </a:spcBef>
              <a:buSzPct val="100000"/>
            </a:pPr>
            <a:r>
              <a:rPr lang="en-US" sz="1100" dirty="0">
                <a:solidFill>
                  <a:srgbClr val="313131"/>
                </a:solidFill>
              </a:rPr>
              <a:t>Server with load </a:t>
            </a:r>
            <a:r>
              <a:rPr lang="en-US" sz="1100" b="1" dirty="0">
                <a:solidFill>
                  <a:srgbClr val="313131"/>
                </a:solidFill>
              </a:rPr>
              <a:t>B</a:t>
            </a:r>
            <a:r>
              <a:rPr lang="en-US" sz="1100" dirty="0">
                <a:solidFill>
                  <a:srgbClr val="313131"/>
                </a:solidFill>
              </a:rPr>
              <a:t> is failing </a:t>
            </a:r>
          </a:p>
        </p:txBody>
      </p:sp>
      <p:sp>
        <p:nvSpPr>
          <p:cNvPr id="3263" name="Oval 3262">
            <a:extLst>
              <a:ext uri="{FF2B5EF4-FFF2-40B4-BE49-F238E27FC236}">
                <a16:creationId xmlns:a16="http://schemas.microsoft.com/office/drawing/2014/main" id="{7203177B-E462-DF5E-0339-B5A08CA993EC}"/>
              </a:ext>
            </a:extLst>
          </p:cNvPr>
          <p:cNvSpPr/>
          <p:nvPr/>
        </p:nvSpPr>
        <p:spPr bwMode="gray">
          <a:xfrm>
            <a:off x="6307052" y="2908130"/>
            <a:ext cx="1552298" cy="638971"/>
          </a:xfrm>
          <a:prstGeom prst="ellipse">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270" name="Connector: Elbow 3269">
            <a:extLst>
              <a:ext uri="{FF2B5EF4-FFF2-40B4-BE49-F238E27FC236}">
                <a16:creationId xmlns:a16="http://schemas.microsoft.com/office/drawing/2014/main" id="{B9726D35-D88D-FC3E-1789-4F065869B911}"/>
              </a:ext>
            </a:extLst>
          </p:cNvPr>
          <p:cNvCxnSpPr>
            <a:cxnSpLocks/>
            <a:stCxn id="3263" idx="4"/>
            <a:endCxn id="3196" idx="3"/>
          </p:cNvCxnSpPr>
          <p:nvPr/>
        </p:nvCxnSpPr>
        <p:spPr>
          <a:xfrm rot="5400000">
            <a:off x="5878505" y="4381731"/>
            <a:ext cx="2039326" cy="370067"/>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73" name="TextBox 3272">
            <a:extLst>
              <a:ext uri="{FF2B5EF4-FFF2-40B4-BE49-F238E27FC236}">
                <a16:creationId xmlns:a16="http://schemas.microsoft.com/office/drawing/2014/main" id="{8B094256-8EF0-60D0-A174-C788CA86C19C}"/>
              </a:ext>
            </a:extLst>
          </p:cNvPr>
          <p:cNvSpPr txBox="1"/>
          <p:nvPr/>
        </p:nvSpPr>
        <p:spPr>
          <a:xfrm>
            <a:off x="10747173" y="1910349"/>
            <a:ext cx="1348275" cy="338554"/>
          </a:xfrm>
          <a:prstGeom prst="rect">
            <a:avLst/>
          </a:prstGeom>
          <a:noFill/>
        </p:spPr>
        <p:txBody>
          <a:bodyPr wrap="square" lIns="0" tIns="0" rIns="0" bIns="0" rtlCol="0">
            <a:spAutoFit/>
          </a:bodyPr>
          <a:lstStyle/>
          <a:p>
            <a:pPr algn="ctr">
              <a:spcBef>
                <a:spcPts val="600"/>
              </a:spcBef>
              <a:buSzPct val="100000"/>
            </a:pPr>
            <a:r>
              <a:rPr lang="en-US" sz="1100" dirty="0">
                <a:solidFill>
                  <a:srgbClr val="313131"/>
                </a:solidFill>
              </a:rPr>
              <a:t>Load </a:t>
            </a:r>
            <a:r>
              <a:rPr lang="en-US" sz="1100" b="1" dirty="0">
                <a:solidFill>
                  <a:srgbClr val="313131"/>
                </a:solidFill>
              </a:rPr>
              <a:t>B</a:t>
            </a:r>
            <a:r>
              <a:rPr lang="en-US" sz="1100" dirty="0">
                <a:solidFill>
                  <a:srgbClr val="313131"/>
                </a:solidFill>
              </a:rPr>
              <a:t> is supported by another server ready</a:t>
            </a:r>
          </a:p>
        </p:txBody>
      </p:sp>
      <p:sp>
        <p:nvSpPr>
          <p:cNvPr id="3274" name="Oval 3273">
            <a:extLst>
              <a:ext uri="{FF2B5EF4-FFF2-40B4-BE49-F238E27FC236}">
                <a16:creationId xmlns:a16="http://schemas.microsoft.com/office/drawing/2014/main" id="{9C61CF90-2232-D835-0A1B-D1F4F9D6A26A}"/>
              </a:ext>
            </a:extLst>
          </p:cNvPr>
          <p:cNvSpPr/>
          <p:nvPr/>
        </p:nvSpPr>
        <p:spPr bwMode="gray">
          <a:xfrm>
            <a:off x="10625750" y="1760141"/>
            <a:ext cx="1552298" cy="638971"/>
          </a:xfrm>
          <a:prstGeom prst="ellipse">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275" name="Connector: Elbow 3274">
            <a:extLst>
              <a:ext uri="{FF2B5EF4-FFF2-40B4-BE49-F238E27FC236}">
                <a16:creationId xmlns:a16="http://schemas.microsoft.com/office/drawing/2014/main" id="{C58B8F5C-0682-A89D-7A99-9ADD83AA4CAE}"/>
              </a:ext>
            </a:extLst>
          </p:cNvPr>
          <p:cNvCxnSpPr>
            <a:cxnSpLocks/>
            <a:stCxn id="3274" idx="4"/>
            <a:endCxn id="3251" idx="3"/>
          </p:cNvCxnSpPr>
          <p:nvPr/>
        </p:nvCxnSpPr>
        <p:spPr>
          <a:xfrm rot="16200000" flipH="1">
            <a:off x="10205577" y="3595433"/>
            <a:ext cx="2541196" cy="148553"/>
          </a:xfrm>
          <a:prstGeom prst="bentConnector4">
            <a:avLst>
              <a:gd name="adj1" fmla="val 46367"/>
              <a:gd name="adj2" fmla="val 207376"/>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84" name="Rectangle 3283">
            <a:extLst>
              <a:ext uri="{FF2B5EF4-FFF2-40B4-BE49-F238E27FC236}">
                <a16:creationId xmlns:a16="http://schemas.microsoft.com/office/drawing/2014/main" id="{2C2DC2BF-FED9-EAE4-2E4E-90DCD717B4CF}"/>
              </a:ext>
            </a:extLst>
          </p:cNvPr>
          <p:cNvSpPr/>
          <p:nvPr/>
        </p:nvSpPr>
        <p:spPr bwMode="gray">
          <a:xfrm>
            <a:off x="238716" y="2399111"/>
            <a:ext cx="2984988" cy="2016867"/>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287" name="TextBox 3286">
            <a:extLst>
              <a:ext uri="{FF2B5EF4-FFF2-40B4-BE49-F238E27FC236}">
                <a16:creationId xmlns:a16="http://schemas.microsoft.com/office/drawing/2014/main" id="{EE9249F5-45E2-7C88-8068-E39E37A98D12}"/>
              </a:ext>
            </a:extLst>
          </p:cNvPr>
          <p:cNvSpPr txBox="1"/>
          <p:nvPr/>
        </p:nvSpPr>
        <p:spPr>
          <a:xfrm>
            <a:off x="230544" y="2642675"/>
            <a:ext cx="3314095" cy="1477328"/>
          </a:xfrm>
          <a:prstGeom prst="rect">
            <a:avLst/>
          </a:prstGeom>
          <a:noFill/>
        </p:spPr>
        <p:txBody>
          <a:bodyPr wrap="square">
            <a:spAutoFit/>
          </a:bodyPr>
          <a:lstStyle/>
          <a:p>
            <a:pPr algn="l">
              <a:buFont typeface="+mj-lt"/>
              <a:buAutoNum type="arabicPeriod"/>
            </a:pPr>
            <a:r>
              <a:rPr lang="en-US" b="1" i="0" dirty="0">
                <a:solidFill>
                  <a:srgbClr val="000000"/>
                </a:solidFill>
                <a:effectLst/>
                <a:latin typeface="+mj-lt"/>
              </a:rPr>
              <a:t>Health Checks</a:t>
            </a:r>
          </a:p>
          <a:p>
            <a:pPr algn="l">
              <a:buFont typeface="+mj-lt"/>
              <a:buAutoNum type="arabicPeriod"/>
            </a:pPr>
            <a:r>
              <a:rPr lang="en-US" b="1" i="0" dirty="0">
                <a:solidFill>
                  <a:srgbClr val="000000"/>
                </a:solidFill>
                <a:effectLst/>
                <a:latin typeface="+mj-lt"/>
              </a:rPr>
              <a:t>Detection of Failure</a:t>
            </a:r>
          </a:p>
          <a:p>
            <a:pPr algn="l">
              <a:buFont typeface="+mj-lt"/>
              <a:buAutoNum type="arabicPeriod"/>
            </a:pPr>
            <a:r>
              <a:rPr lang="en-US" b="1" i="0" dirty="0">
                <a:solidFill>
                  <a:srgbClr val="000000"/>
                </a:solidFill>
                <a:effectLst/>
                <a:latin typeface="+mj-lt"/>
              </a:rPr>
              <a:t>Traffic Redirection</a:t>
            </a:r>
          </a:p>
          <a:p>
            <a:pPr algn="l">
              <a:buFont typeface="+mj-lt"/>
              <a:buAutoNum type="arabicPeriod"/>
            </a:pPr>
            <a:r>
              <a:rPr lang="en-US" b="1" i="0" dirty="0">
                <a:solidFill>
                  <a:srgbClr val="000000"/>
                </a:solidFill>
                <a:effectLst/>
                <a:latin typeface="+mj-lt"/>
              </a:rPr>
              <a:t>Alerting and Logging</a:t>
            </a:r>
          </a:p>
          <a:p>
            <a:pPr algn="l">
              <a:buFont typeface="+mj-lt"/>
              <a:buAutoNum type="arabicPeriod"/>
            </a:pPr>
            <a:r>
              <a:rPr lang="en-US" b="1" i="0" dirty="0">
                <a:solidFill>
                  <a:srgbClr val="000000"/>
                </a:solidFill>
                <a:effectLst/>
                <a:latin typeface="+mj-lt"/>
              </a:rPr>
              <a:t>Recovery and Re-integration</a:t>
            </a:r>
          </a:p>
        </p:txBody>
      </p:sp>
    </p:spTree>
    <p:extLst>
      <p:ext uri="{BB962C8B-B14F-4D97-AF65-F5344CB8AC3E}">
        <p14:creationId xmlns:p14="http://schemas.microsoft.com/office/powerpoint/2010/main" val="27272031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463295" y="782429"/>
            <a:ext cx="7442455" cy="570121"/>
          </a:xfrm>
        </p:spPr>
        <p:txBody>
          <a:bodyPr vert="horz" lIns="0" tIns="0" rIns="0" bIns="0" rtlCol="0" anchor="t">
            <a:noAutofit/>
          </a:bodyPr>
          <a:lstStyle/>
          <a:p>
            <a:pPr>
              <a:tabLst/>
              <a:defRPr/>
            </a:pPr>
            <a:r>
              <a:rPr kumimoji="0" lang="en-US" sz="3600" b="1" i="0" u="none" strike="noStrike" kern="1200" cap="none" spc="0" normalizeH="0" baseline="0" noProof="0" dirty="0">
                <a:ln>
                  <a:noFill/>
                </a:ln>
                <a:solidFill>
                  <a:schemeClr val="accent2"/>
                </a:solidFill>
                <a:effectLst/>
                <a:uLnTx/>
                <a:uFillTx/>
                <a:latin typeface="+mj-lt"/>
                <a:ea typeface="+mn-ea"/>
                <a:cs typeface="Calibri Light"/>
              </a:rPr>
              <a:t>Scalable load balancing - Horizontal </a:t>
            </a:r>
            <a:endParaRPr lang="en-US" sz="1000" dirty="0"/>
          </a:p>
        </p:txBody>
      </p:sp>
      <p:pic>
        <p:nvPicPr>
          <p:cNvPr id="3108" name="Graphic 3107" descr="User with solid fill">
            <a:extLst>
              <a:ext uri="{FF2B5EF4-FFF2-40B4-BE49-F238E27FC236}">
                <a16:creationId xmlns:a16="http://schemas.microsoft.com/office/drawing/2014/main" id="{9C361DB3-50ED-B47E-3875-E4298CC35B2F}"/>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295" y="3187006"/>
            <a:ext cx="481372" cy="481372"/>
          </a:xfrm>
          <a:prstGeom prst="rect">
            <a:avLst/>
          </a:prstGeom>
        </p:spPr>
      </p:pic>
      <p:pic>
        <p:nvPicPr>
          <p:cNvPr id="3110" name="Graphic 3109" descr="World with solid fill">
            <a:extLst>
              <a:ext uri="{FF2B5EF4-FFF2-40B4-BE49-F238E27FC236}">
                <a16:creationId xmlns:a16="http://schemas.microsoft.com/office/drawing/2014/main" id="{E5DC23BA-5305-C328-A156-B0253DF516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4441" y="3046074"/>
            <a:ext cx="914401" cy="914401"/>
          </a:xfrm>
          <a:prstGeom prst="rect">
            <a:avLst/>
          </a:prstGeom>
        </p:spPr>
      </p:pic>
      <p:pic>
        <p:nvPicPr>
          <p:cNvPr id="3111" name="Graphic 3110" descr="Branching diagram with solid fill">
            <a:extLst>
              <a:ext uri="{FF2B5EF4-FFF2-40B4-BE49-F238E27FC236}">
                <a16:creationId xmlns:a16="http://schemas.microsoft.com/office/drawing/2014/main" id="{408467FF-CD7E-8BB1-9F21-FB35E7ECE205}"/>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15403" y="3249620"/>
            <a:ext cx="533510" cy="533510"/>
          </a:xfrm>
          <a:prstGeom prst="rect">
            <a:avLst/>
          </a:prstGeom>
        </p:spPr>
      </p:pic>
      <p:pic>
        <p:nvPicPr>
          <p:cNvPr id="3112" name="Graphic 3111" descr="User with solid fill">
            <a:extLst>
              <a:ext uri="{FF2B5EF4-FFF2-40B4-BE49-F238E27FC236}">
                <a16:creationId xmlns:a16="http://schemas.microsoft.com/office/drawing/2014/main" id="{F8ED1CE8-2180-17B5-D507-C758E9D4CE05}"/>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295" y="3786807"/>
            <a:ext cx="481372" cy="481372"/>
          </a:xfrm>
          <a:prstGeom prst="rect">
            <a:avLst/>
          </a:prstGeom>
        </p:spPr>
      </p:pic>
      <p:pic>
        <p:nvPicPr>
          <p:cNvPr id="3113" name="Graphic 3112" descr="User with solid fill">
            <a:extLst>
              <a:ext uri="{FF2B5EF4-FFF2-40B4-BE49-F238E27FC236}">
                <a16:creationId xmlns:a16="http://schemas.microsoft.com/office/drawing/2014/main" id="{3272BCCF-F480-3ADC-6F5A-5A238301EC94}"/>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295" y="2623959"/>
            <a:ext cx="481372" cy="481372"/>
          </a:xfrm>
          <a:prstGeom prst="rect">
            <a:avLst/>
          </a:prstGeom>
        </p:spPr>
      </p:pic>
      <p:cxnSp>
        <p:nvCxnSpPr>
          <p:cNvPr id="3114" name="Straight Arrow Connector 3113">
            <a:extLst>
              <a:ext uri="{FF2B5EF4-FFF2-40B4-BE49-F238E27FC236}">
                <a16:creationId xmlns:a16="http://schemas.microsoft.com/office/drawing/2014/main" id="{78F97FB3-2E49-5A58-0020-9ADB00CD1F3C}"/>
              </a:ext>
            </a:extLst>
          </p:cNvPr>
          <p:cNvCxnSpPr>
            <a:cxnSpLocks/>
          </p:cNvCxnSpPr>
          <p:nvPr/>
        </p:nvCxnSpPr>
        <p:spPr>
          <a:xfrm>
            <a:off x="944667" y="3458920"/>
            <a:ext cx="548475" cy="11539"/>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15" name="Rectangle 3114">
            <a:extLst>
              <a:ext uri="{FF2B5EF4-FFF2-40B4-BE49-F238E27FC236}">
                <a16:creationId xmlns:a16="http://schemas.microsoft.com/office/drawing/2014/main" id="{CDFF2206-F4F9-B6B1-BBD7-C8D11DBA8F6A}"/>
              </a:ext>
            </a:extLst>
          </p:cNvPr>
          <p:cNvSpPr/>
          <p:nvPr/>
        </p:nvSpPr>
        <p:spPr bwMode="gray">
          <a:xfrm>
            <a:off x="4612663" y="3182445"/>
            <a:ext cx="1684326" cy="589519"/>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116" name="Straight Arrow Connector 3115">
            <a:extLst>
              <a:ext uri="{FF2B5EF4-FFF2-40B4-BE49-F238E27FC236}">
                <a16:creationId xmlns:a16="http://schemas.microsoft.com/office/drawing/2014/main" id="{39B04752-2AFE-B463-F998-0D4CA2919F26}"/>
              </a:ext>
            </a:extLst>
          </p:cNvPr>
          <p:cNvCxnSpPr>
            <a:cxnSpLocks/>
            <a:stCxn id="3113" idx="3"/>
          </p:cNvCxnSpPr>
          <p:nvPr/>
        </p:nvCxnSpPr>
        <p:spPr>
          <a:xfrm>
            <a:off x="944667" y="2864645"/>
            <a:ext cx="505856" cy="289467"/>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17" name="Graphic 3116" descr="Syncing cloud outline">
            <a:extLst>
              <a:ext uri="{FF2B5EF4-FFF2-40B4-BE49-F238E27FC236}">
                <a16:creationId xmlns:a16="http://schemas.microsoft.com/office/drawing/2014/main" id="{8419D5F6-10CB-C875-69A7-FB45D4FF2BD2}"/>
              </a:ext>
            </a:extLst>
          </p:cNvPr>
          <p:cNvPicPr>
            <a:picLocks noChangeAspect="1"/>
          </p:cNvPicPr>
          <p:nvPr/>
        </p:nvPicPr>
        <p:blipFill>
          <a:blip r:embed="rId9" cstate="email">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61673" y="3171279"/>
            <a:ext cx="593674" cy="593674"/>
          </a:xfrm>
          <a:prstGeom prst="rect">
            <a:avLst/>
          </a:prstGeom>
        </p:spPr>
      </p:pic>
      <p:sp>
        <p:nvSpPr>
          <p:cNvPr id="3118" name="TextBox 3117">
            <a:extLst>
              <a:ext uri="{FF2B5EF4-FFF2-40B4-BE49-F238E27FC236}">
                <a16:creationId xmlns:a16="http://schemas.microsoft.com/office/drawing/2014/main" id="{2B331B2E-3A76-4A0C-43F0-E8F57B6BB16C}"/>
              </a:ext>
            </a:extLst>
          </p:cNvPr>
          <p:cNvSpPr txBox="1"/>
          <p:nvPr/>
        </p:nvSpPr>
        <p:spPr>
          <a:xfrm>
            <a:off x="5454826" y="3849760"/>
            <a:ext cx="799899" cy="169277"/>
          </a:xfrm>
          <a:prstGeom prst="rect">
            <a:avLst/>
          </a:prstGeom>
          <a:noFill/>
        </p:spPr>
        <p:txBody>
          <a:bodyPr wrap="square" lIns="0" tIns="0" rIns="0" bIns="0" rtlCol="0">
            <a:spAutoFit/>
          </a:bodyPr>
          <a:lstStyle/>
          <a:p>
            <a:pPr algn="ctr">
              <a:spcBef>
                <a:spcPts val="600"/>
              </a:spcBef>
              <a:buSzPct val="100000"/>
            </a:pPr>
            <a:r>
              <a:rPr lang="en-US" sz="1100" dirty="0">
                <a:solidFill>
                  <a:srgbClr val="313131"/>
                </a:solidFill>
              </a:rPr>
              <a:t>Load Balancer</a:t>
            </a:r>
          </a:p>
        </p:txBody>
      </p:sp>
      <p:pic>
        <p:nvPicPr>
          <p:cNvPr id="3119" name="Graphic 3118" descr="Database with solid fill">
            <a:extLst>
              <a:ext uri="{FF2B5EF4-FFF2-40B4-BE49-F238E27FC236}">
                <a16:creationId xmlns:a16="http://schemas.microsoft.com/office/drawing/2014/main" id="{5D3B479E-1EC3-0914-95C0-39F0E0A4DCB6}"/>
              </a:ext>
            </a:extLst>
          </p:cNvPr>
          <p:cNvPicPr>
            <a:picLocks noChangeAspect="1"/>
          </p:cNvPicPr>
          <p:nvPr/>
        </p:nvPicPr>
        <p:blipFill>
          <a:blip r:embed="rId11" cstate="email">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25097" y="3341830"/>
            <a:ext cx="649157" cy="649157"/>
          </a:xfrm>
          <a:prstGeom prst="rect">
            <a:avLst/>
          </a:prstGeom>
        </p:spPr>
      </p:pic>
      <p:cxnSp>
        <p:nvCxnSpPr>
          <p:cNvPr id="3122" name="Straight Arrow Connector 3121">
            <a:extLst>
              <a:ext uri="{FF2B5EF4-FFF2-40B4-BE49-F238E27FC236}">
                <a16:creationId xmlns:a16="http://schemas.microsoft.com/office/drawing/2014/main" id="{923B240D-7A37-018F-0B94-9DF6B7A01F15}"/>
              </a:ext>
            </a:extLst>
          </p:cNvPr>
          <p:cNvCxnSpPr>
            <a:cxnSpLocks/>
            <a:stCxn id="3112" idx="3"/>
          </p:cNvCxnSpPr>
          <p:nvPr/>
        </p:nvCxnSpPr>
        <p:spPr>
          <a:xfrm flipV="1">
            <a:off x="944667" y="3786807"/>
            <a:ext cx="525257" cy="240686"/>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23" name="Straight Arrow Connector 3122">
            <a:extLst>
              <a:ext uri="{FF2B5EF4-FFF2-40B4-BE49-F238E27FC236}">
                <a16:creationId xmlns:a16="http://schemas.microsoft.com/office/drawing/2014/main" id="{BD6A6AF2-5D7E-66F4-392C-C4AFF7D50B6F}"/>
              </a:ext>
            </a:extLst>
          </p:cNvPr>
          <p:cNvCxnSpPr>
            <a:cxnSpLocks/>
            <a:endCxn id="3138" idx="3"/>
          </p:cNvCxnSpPr>
          <p:nvPr/>
        </p:nvCxnSpPr>
        <p:spPr>
          <a:xfrm flipH="1">
            <a:off x="2497084" y="3508225"/>
            <a:ext cx="554974"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34" name="Straight Arrow Connector 3133">
            <a:extLst>
              <a:ext uri="{FF2B5EF4-FFF2-40B4-BE49-F238E27FC236}">
                <a16:creationId xmlns:a16="http://schemas.microsoft.com/office/drawing/2014/main" id="{30C92AA8-9424-D55C-A0E7-2C63CFB4BE9F}"/>
              </a:ext>
            </a:extLst>
          </p:cNvPr>
          <p:cNvCxnSpPr>
            <a:cxnSpLocks/>
            <a:stCxn id="19" idx="0"/>
            <a:endCxn id="3138" idx="2"/>
          </p:cNvCxnSpPr>
          <p:nvPr/>
        </p:nvCxnSpPr>
        <p:spPr>
          <a:xfrm flipV="1">
            <a:off x="1756856" y="3965425"/>
            <a:ext cx="283028" cy="6440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35" name="Straight Arrow Connector 3134">
            <a:extLst>
              <a:ext uri="{FF2B5EF4-FFF2-40B4-BE49-F238E27FC236}">
                <a16:creationId xmlns:a16="http://schemas.microsoft.com/office/drawing/2014/main" id="{DCE0C545-43C6-25EF-8681-327A992B85FA}"/>
              </a:ext>
            </a:extLst>
          </p:cNvPr>
          <p:cNvCxnSpPr>
            <a:cxnSpLocks/>
            <a:stCxn id="26" idx="0"/>
          </p:cNvCxnSpPr>
          <p:nvPr/>
        </p:nvCxnSpPr>
        <p:spPr>
          <a:xfrm flipV="1">
            <a:off x="4572294" y="3804984"/>
            <a:ext cx="799799" cy="97664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138" name="Graphic 3137" descr="Hockey Stick Curve Graph with solid fill">
            <a:extLst>
              <a:ext uri="{FF2B5EF4-FFF2-40B4-BE49-F238E27FC236}">
                <a16:creationId xmlns:a16="http://schemas.microsoft.com/office/drawing/2014/main" id="{36A3F697-29A0-DD1B-D95D-FC8E0D0C008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582684" y="3051025"/>
            <a:ext cx="914400" cy="914400"/>
          </a:xfrm>
          <a:prstGeom prst="rect">
            <a:avLst/>
          </a:prstGeom>
        </p:spPr>
      </p:pic>
      <p:cxnSp>
        <p:nvCxnSpPr>
          <p:cNvPr id="3153" name="Straight Arrow Connector 3152">
            <a:extLst>
              <a:ext uri="{FF2B5EF4-FFF2-40B4-BE49-F238E27FC236}">
                <a16:creationId xmlns:a16="http://schemas.microsoft.com/office/drawing/2014/main" id="{40742713-6059-9565-AC28-EED452CC33B7}"/>
              </a:ext>
            </a:extLst>
          </p:cNvPr>
          <p:cNvCxnSpPr>
            <a:cxnSpLocks/>
          </p:cNvCxnSpPr>
          <p:nvPr/>
        </p:nvCxnSpPr>
        <p:spPr>
          <a:xfrm flipH="1">
            <a:off x="3925805" y="3499057"/>
            <a:ext cx="588568"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 name="Graphic 6" descr="Processor with solid fill">
            <a:extLst>
              <a:ext uri="{FF2B5EF4-FFF2-40B4-BE49-F238E27FC236}">
                <a16:creationId xmlns:a16="http://schemas.microsoft.com/office/drawing/2014/main" id="{55B446D9-8D12-B543-CA71-B9402C5D9649}"/>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29637" y="3960475"/>
            <a:ext cx="440076" cy="440076"/>
          </a:xfrm>
          <a:prstGeom prst="rect">
            <a:avLst/>
          </a:prstGeom>
        </p:spPr>
      </p:pic>
      <p:pic>
        <p:nvPicPr>
          <p:cNvPr id="10" name="Graphic 9" descr="Database outline">
            <a:extLst>
              <a:ext uri="{FF2B5EF4-FFF2-40B4-BE49-F238E27FC236}">
                <a16:creationId xmlns:a16="http://schemas.microsoft.com/office/drawing/2014/main" id="{786CA0A5-435E-9B28-9059-5EC124F73786}"/>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738186" y="3340872"/>
            <a:ext cx="649157" cy="649157"/>
          </a:xfrm>
          <a:prstGeom prst="rect">
            <a:avLst/>
          </a:prstGeom>
        </p:spPr>
      </p:pic>
      <p:pic>
        <p:nvPicPr>
          <p:cNvPr id="12" name="Graphic 11" descr="Database with solid fill">
            <a:extLst>
              <a:ext uri="{FF2B5EF4-FFF2-40B4-BE49-F238E27FC236}">
                <a16:creationId xmlns:a16="http://schemas.microsoft.com/office/drawing/2014/main" id="{939AAD57-DF23-8C46-EF4A-23AA0C7312C4}"/>
              </a:ext>
            </a:extLst>
          </p:cNvPr>
          <p:cNvPicPr>
            <a:picLocks noChangeAspect="1"/>
          </p:cNvPicPr>
          <p:nvPr/>
        </p:nvPicPr>
        <p:blipFill>
          <a:blip r:embed="rId11" cstate="email">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21987" y="3341830"/>
            <a:ext cx="649157" cy="649157"/>
          </a:xfrm>
          <a:prstGeom prst="rect">
            <a:avLst/>
          </a:prstGeom>
        </p:spPr>
      </p:pic>
      <p:pic>
        <p:nvPicPr>
          <p:cNvPr id="13" name="Graphic 12" descr="Processor with solid fill">
            <a:extLst>
              <a:ext uri="{FF2B5EF4-FFF2-40B4-BE49-F238E27FC236}">
                <a16:creationId xmlns:a16="http://schemas.microsoft.com/office/drawing/2014/main" id="{97A773AA-BEAF-3EE3-8452-3D519047CD5C}"/>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726527" y="3972335"/>
            <a:ext cx="440076" cy="440076"/>
          </a:xfrm>
          <a:prstGeom prst="rect">
            <a:avLst/>
          </a:prstGeom>
        </p:spPr>
      </p:pic>
      <p:pic>
        <p:nvPicPr>
          <p:cNvPr id="14" name="Graphic 13" descr="Processor outline">
            <a:extLst>
              <a:ext uri="{FF2B5EF4-FFF2-40B4-BE49-F238E27FC236}">
                <a16:creationId xmlns:a16="http://schemas.microsoft.com/office/drawing/2014/main" id="{A862272C-E5A7-70E0-71ED-7D8EFB865728}"/>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842726" y="3973873"/>
            <a:ext cx="440076" cy="440076"/>
          </a:xfrm>
          <a:prstGeom prst="rect">
            <a:avLst/>
          </a:prstGeom>
        </p:spPr>
      </p:pic>
      <p:pic>
        <p:nvPicPr>
          <p:cNvPr id="15" name="Graphic 14" descr="Database outline">
            <a:extLst>
              <a:ext uri="{FF2B5EF4-FFF2-40B4-BE49-F238E27FC236}">
                <a16:creationId xmlns:a16="http://schemas.microsoft.com/office/drawing/2014/main" id="{6F2E7A93-6630-C863-F9F2-0C1546E2BEC1}"/>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394608" y="3327474"/>
            <a:ext cx="649157" cy="649157"/>
          </a:xfrm>
          <a:prstGeom prst="rect">
            <a:avLst/>
          </a:prstGeom>
        </p:spPr>
      </p:pic>
      <p:pic>
        <p:nvPicPr>
          <p:cNvPr id="16" name="Graphic 15" descr="Processor outline">
            <a:extLst>
              <a:ext uri="{FF2B5EF4-FFF2-40B4-BE49-F238E27FC236}">
                <a16:creationId xmlns:a16="http://schemas.microsoft.com/office/drawing/2014/main" id="{97C755BC-BF12-59A2-B053-895BC27EF6DA}"/>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499148" y="3960475"/>
            <a:ext cx="440076" cy="440076"/>
          </a:xfrm>
          <a:prstGeom prst="rect">
            <a:avLst/>
          </a:prstGeom>
        </p:spPr>
      </p:pic>
      <p:pic>
        <p:nvPicPr>
          <p:cNvPr id="17" name="Graphic 16" descr="Database outline">
            <a:extLst>
              <a:ext uri="{FF2B5EF4-FFF2-40B4-BE49-F238E27FC236}">
                <a16:creationId xmlns:a16="http://schemas.microsoft.com/office/drawing/2014/main" id="{402BB201-AAC5-3826-D58C-91800582D4C4}"/>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079529" y="3327474"/>
            <a:ext cx="649157" cy="649157"/>
          </a:xfrm>
          <a:prstGeom prst="rect">
            <a:avLst/>
          </a:prstGeom>
        </p:spPr>
      </p:pic>
      <p:pic>
        <p:nvPicPr>
          <p:cNvPr id="18" name="Graphic 17" descr="Processor outline">
            <a:extLst>
              <a:ext uri="{FF2B5EF4-FFF2-40B4-BE49-F238E27FC236}">
                <a16:creationId xmlns:a16="http://schemas.microsoft.com/office/drawing/2014/main" id="{BA76913B-2A9C-3228-2403-772A07F71E03}"/>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184069" y="3960475"/>
            <a:ext cx="440076" cy="440076"/>
          </a:xfrm>
          <a:prstGeom prst="rect">
            <a:avLst/>
          </a:prstGeom>
        </p:spPr>
      </p:pic>
      <p:sp>
        <p:nvSpPr>
          <p:cNvPr id="19" name="TextBox 18">
            <a:extLst>
              <a:ext uri="{FF2B5EF4-FFF2-40B4-BE49-F238E27FC236}">
                <a16:creationId xmlns:a16="http://schemas.microsoft.com/office/drawing/2014/main" id="{8E567207-6A82-FF05-CC35-225CCC6A53CD}"/>
              </a:ext>
            </a:extLst>
          </p:cNvPr>
          <p:cNvSpPr txBox="1"/>
          <p:nvPr/>
        </p:nvSpPr>
        <p:spPr>
          <a:xfrm>
            <a:off x="1356906" y="4609480"/>
            <a:ext cx="799899" cy="507831"/>
          </a:xfrm>
          <a:prstGeom prst="rect">
            <a:avLst/>
          </a:prstGeom>
          <a:noFill/>
          <a:ln>
            <a:solidFill>
              <a:schemeClr val="tx1"/>
            </a:solidFill>
          </a:ln>
        </p:spPr>
        <p:txBody>
          <a:bodyPr wrap="square" lIns="0" tIns="0" rIns="0" bIns="0" rtlCol="0">
            <a:spAutoFit/>
          </a:bodyPr>
          <a:lstStyle/>
          <a:p>
            <a:pPr algn="ctr">
              <a:spcBef>
                <a:spcPts val="600"/>
              </a:spcBef>
              <a:buSzPct val="100000"/>
            </a:pPr>
            <a:r>
              <a:rPr lang="en-US" sz="1100" dirty="0">
                <a:solidFill>
                  <a:srgbClr val="313131"/>
                </a:solidFill>
              </a:rPr>
              <a:t>Load increase with more users</a:t>
            </a:r>
          </a:p>
        </p:txBody>
      </p:sp>
      <p:sp>
        <p:nvSpPr>
          <p:cNvPr id="20" name="Oval 19">
            <a:extLst>
              <a:ext uri="{FF2B5EF4-FFF2-40B4-BE49-F238E27FC236}">
                <a16:creationId xmlns:a16="http://schemas.microsoft.com/office/drawing/2014/main" id="{073D1599-1C1A-473F-3712-DA4444F49B42}"/>
              </a:ext>
            </a:extLst>
          </p:cNvPr>
          <p:cNvSpPr/>
          <p:nvPr/>
        </p:nvSpPr>
        <p:spPr bwMode="gray">
          <a:xfrm>
            <a:off x="1050328" y="4174542"/>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1</a:t>
            </a:r>
          </a:p>
        </p:txBody>
      </p:sp>
      <p:sp>
        <p:nvSpPr>
          <p:cNvPr id="26" name="TextBox 25">
            <a:extLst>
              <a:ext uri="{FF2B5EF4-FFF2-40B4-BE49-F238E27FC236}">
                <a16:creationId xmlns:a16="http://schemas.microsoft.com/office/drawing/2014/main" id="{D69666FF-7C1F-758B-60F8-0FD21177203A}"/>
              </a:ext>
            </a:extLst>
          </p:cNvPr>
          <p:cNvSpPr txBox="1"/>
          <p:nvPr/>
        </p:nvSpPr>
        <p:spPr>
          <a:xfrm>
            <a:off x="3620843" y="4781625"/>
            <a:ext cx="1902902" cy="846386"/>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0" i="0" dirty="0">
                <a:solidFill>
                  <a:srgbClr val="000000"/>
                </a:solidFill>
                <a:effectLst/>
                <a:latin typeface="Open Sans" panose="020B0606030504020204" pitchFamily="34" charset="0"/>
              </a:rPr>
              <a:t>Load balancers distribute traffic across multiple servers, making it easy to add or remove servers as needed.</a:t>
            </a:r>
          </a:p>
        </p:txBody>
      </p:sp>
      <p:sp>
        <p:nvSpPr>
          <p:cNvPr id="27" name="Oval 26">
            <a:extLst>
              <a:ext uri="{FF2B5EF4-FFF2-40B4-BE49-F238E27FC236}">
                <a16:creationId xmlns:a16="http://schemas.microsoft.com/office/drawing/2014/main" id="{64AFC8A0-AD47-06B3-120A-2CAACBA963CA}"/>
              </a:ext>
            </a:extLst>
          </p:cNvPr>
          <p:cNvSpPr/>
          <p:nvPr/>
        </p:nvSpPr>
        <p:spPr bwMode="gray">
          <a:xfrm>
            <a:off x="3782844" y="4249368"/>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2</a:t>
            </a:r>
          </a:p>
        </p:txBody>
      </p:sp>
      <p:sp>
        <p:nvSpPr>
          <p:cNvPr id="30" name="TextBox 29">
            <a:extLst>
              <a:ext uri="{FF2B5EF4-FFF2-40B4-BE49-F238E27FC236}">
                <a16:creationId xmlns:a16="http://schemas.microsoft.com/office/drawing/2014/main" id="{E0D7BEC7-6F22-BAEF-99E9-94027A341DC9}"/>
              </a:ext>
            </a:extLst>
          </p:cNvPr>
          <p:cNvSpPr txBox="1"/>
          <p:nvPr/>
        </p:nvSpPr>
        <p:spPr>
          <a:xfrm>
            <a:off x="8379900" y="1913050"/>
            <a:ext cx="1902902" cy="338554"/>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0" i="0" dirty="0">
                <a:solidFill>
                  <a:srgbClr val="000000"/>
                </a:solidFill>
                <a:effectLst/>
                <a:latin typeface="Open Sans" panose="020B0606030504020204" pitchFamily="34" charset="0"/>
              </a:rPr>
              <a:t>Passive servers are ad</a:t>
            </a:r>
            <a:r>
              <a:rPr lang="en-US" sz="1100" dirty="0">
                <a:solidFill>
                  <a:srgbClr val="000000"/>
                </a:solidFill>
                <a:latin typeface="Open Sans" panose="020B0606030504020204" pitchFamily="34" charset="0"/>
              </a:rPr>
              <a:t>ded to the active servers</a:t>
            </a:r>
            <a:endParaRPr lang="en-US" sz="1100" b="0" i="0" dirty="0">
              <a:solidFill>
                <a:srgbClr val="000000"/>
              </a:solidFill>
              <a:effectLst/>
              <a:latin typeface="Open Sans" panose="020B0606030504020204" pitchFamily="34" charset="0"/>
            </a:endParaRPr>
          </a:p>
        </p:txBody>
      </p:sp>
      <p:sp>
        <p:nvSpPr>
          <p:cNvPr id="31" name="Oval 30">
            <a:extLst>
              <a:ext uri="{FF2B5EF4-FFF2-40B4-BE49-F238E27FC236}">
                <a16:creationId xmlns:a16="http://schemas.microsoft.com/office/drawing/2014/main" id="{45377E5D-92B1-BEAF-2CBE-9A7D189285F4}"/>
              </a:ext>
            </a:extLst>
          </p:cNvPr>
          <p:cNvSpPr/>
          <p:nvPr/>
        </p:nvSpPr>
        <p:spPr bwMode="gray">
          <a:xfrm>
            <a:off x="7898623" y="1882617"/>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3</a:t>
            </a:r>
          </a:p>
        </p:txBody>
      </p:sp>
      <p:sp>
        <p:nvSpPr>
          <p:cNvPr id="32" name="Left Brace 31">
            <a:extLst>
              <a:ext uri="{FF2B5EF4-FFF2-40B4-BE49-F238E27FC236}">
                <a16:creationId xmlns:a16="http://schemas.microsoft.com/office/drawing/2014/main" id="{201E5A73-16AA-AAB9-38C3-A8A108D99DDC}"/>
              </a:ext>
            </a:extLst>
          </p:cNvPr>
          <p:cNvSpPr/>
          <p:nvPr/>
        </p:nvSpPr>
        <p:spPr>
          <a:xfrm rot="5400000">
            <a:off x="7817178" y="2125977"/>
            <a:ext cx="416879" cy="1991966"/>
          </a:xfrm>
          <a:prstGeom prst="leftBrace">
            <a:avLst>
              <a:gd name="adj1" fmla="val 34366"/>
              <a:gd name="adj2"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02EF4E18-320A-E03A-5A96-2902215968D1}"/>
              </a:ext>
            </a:extLst>
          </p:cNvPr>
          <p:cNvCxnSpPr>
            <a:cxnSpLocks/>
            <a:stCxn id="30" idx="2"/>
            <a:endCxn id="41" idx="0"/>
          </p:cNvCxnSpPr>
          <p:nvPr/>
        </p:nvCxnSpPr>
        <p:spPr>
          <a:xfrm>
            <a:off x="9331351" y="2251604"/>
            <a:ext cx="735046" cy="10758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Left Brace 36">
            <a:extLst>
              <a:ext uri="{FF2B5EF4-FFF2-40B4-BE49-F238E27FC236}">
                <a16:creationId xmlns:a16="http://schemas.microsoft.com/office/drawing/2014/main" id="{9EB21832-EB8F-7405-AFA9-48837453F022}"/>
              </a:ext>
            </a:extLst>
          </p:cNvPr>
          <p:cNvSpPr/>
          <p:nvPr/>
        </p:nvSpPr>
        <p:spPr>
          <a:xfrm rot="5400000">
            <a:off x="10509265" y="2176671"/>
            <a:ext cx="331247" cy="1805286"/>
          </a:xfrm>
          <a:prstGeom prst="leftBrace">
            <a:avLst>
              <a:gd name="adj1" fmla="val 34366"/>
              <a:gd name="adj2"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40">
            <a:extLst>
              <a:ext uri="{FF2B5EF4-FFF2-40B4-BE49-F238E27FC236}">
                <a16:creationId xmlns:a16="http://schemas.microsoft.com/office/drawing/2014/main" id="{6056C1CD-EE2B-6ECF-FAAD-B22FF44A46C1}"/>
              </a:ext>
            </a:extLst>
          </p:cNvPr>
          <p:cNvSpPr/>
          <p:nvPr/>
        </p:nvSpPr>
        <p:spPr bwMode="gray">
          <a:xfrm>
            <a:off x="9738186" y="3327474"/>
            <a:ext cx="656421" cy="1100638"/>
          </a:xfrm>
          <a:prstGeom prst="rect">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3" name="TextBox 42">
            <a:extLst>
              <a:ext uri="{FF2B5EF4-FFF2-40B4-BE49-F238E27FC236}">
                <a16:creationId xmlns:a16="http://schemas.microsoft.com/office/drawing/2014/main" id="{4510406D-BA9A-6606-905E-33AB124E725C}"/>
              </a:ext>
            </a:extLst>
          </p:cNvPr>
          <p:cNvSpPr txBox="1"/>
          <p:nvPr/>
        </p:nvSpPr>
        <p:spPr>
          <a:xfrm>
            <a:off x="7014962" y="2717956"/>
            <a:ext cx="2006640" cy="169277"/>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0" i="0" dirty="0">
                <a:solidFill>
                  <a:srgbClr val="000000"/>
                </a:solidFill>
                <a:effectLst/>
                <a:latin typeface="Open Sans" panose="020B0606030504020204" pitchFamily="34" charset="0"/>
              </a:rPr>
              <a:t>Active Servers</a:t>
            </a:r>
          </a:p>
        </p:txBody>
      </p:sp>
      <p:sp>
        <p:nvSpPr>
          <p:cNvPr id="44" name="TextBox 43">
            <a:extLst>
              <a:ext uri="{FF2B5EF4-FFF2-40B4-BE49-F238E27FC236}">
                <a16:creationId xmlns:a16="http://schemas.microsoft.com/office/drawing/2014/main" id="{52FF67E0-C52A-C568-3E37-E62F74583D1D}"/>
              </a:ext>
            </a:extLst>
          </p:cNvPr>
          <p:cNvSpPr txBox="1"/>
          <p:nvPr/>
        </p:nvSpPr>
        <p:spPr>
          <a:xfrm>
            <a:off x="9687763" y="2720114"/>
            <a:ext cx="1902902" cy="169277"/>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0" i="0" dirty="0">
                <a:solidFill>
                  <a:srgbClr val="000000"/>
                </a:solidFill>
                <a:effectLst/>
                <a:latin typeface="Open Sans" panose="020B0606030504020204" pitchFamily="34" charset="0"/>
              </a:rPr>
              <a:t>Passive Servers</a:t>
            </a:r>
          </a:p>
        </p:txBody>
      </p:sp>
      <p:cxnSp>
        <p:nvCxnSpPr>
          <p:cNvPr id="45" name="Straight Arrow Connector 44">
            <a:extLst>
              <a:ext uri="{FF2B5EF4-FFF2-40B4-BE49-F238E27FC236}">
                <a16:creationId xmlns:a16="http://schemas.microsoft.com/office/drawing/2014/main" id="{FC247DC6-64FB-4DCC-EABE-41A8D89BE1E5}"/>
              </a:ext>
            </a:extLst>
          </p:cNvPr>
          <p:cNvCxnSpPr>
            <a:cxnSpLocks/>
          </p:cNvCxnSpPr>
          <p:nvPr/>
        </p:nvCxnSpPr>
        <p:spPr>
          <a:xfrm flipH="1">
            <a:off x="6417275" y="3508225"/>
            <a:ext cx="470996"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9483384-BE71-7818-D693-447B5F2E0EFD}"/>
              </a:ext>
            </a:extLst>
          </p:cNvPr>
          <p:cNvSpPr txBox="1"/>
          <p:nvPr/>
        </p:nvSpPr>
        <p:spPr>
          <a:xfrm>
            <a:off x="8368104" y="5123959"/>
            <a:ext cx="1902902" cy="507831"/>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1" i="0" dirty="0">
                <a:solidFill>
                  <a:srgbClr val="000000"/>
                </a:solidFill>
                <a:effectLst/>
                <a:latin typeface="Open Sans" panose="020B0606030504020204" pitchFamily="34" charset="0"/>
              </a:rPr>
              <a:t>IMPORTANT</a:t>
            </a:r>
            <a:r>
              <a:rPr lang="en-US" sz="1100" b="0" i="0" dirty="0">
                <a:solidFill>
                  <a:srgbClr val="000000"/>
                </a:solidFill>
                <a:effectLst/>
                <a:latin typeface="Open Sans" panose="020B0606030504020204" pitchFamily="34" charset="0"/>
              </a:rPr>
              <a:t>: All Servers (passive and active have one module)</a:t>
            </a:r>
          </a:p>
        </p:txBody>
      </p:sp>
      <p:sp>
        <p:nvSpPr>
          <p:cNvPr id="3151" name="Rectangle 3150">
            <a:extLst>
              <a:ext uri="{FF2B5EF4-FFF2-40B4-BE49-F238E27FC236}">
                <a16:creationId xmlns:a16="http://schemas.microsoft.com/office/drawing/2014/main" id="{FC74962A-4240-7FA9-9949-FA395D156225}"/>
              </a:ext>
            </a:extLst>
          </p:cNvPr>
          <p:cNvSpPr/>
          <p:nvPr/>
        </p:nvSpPr>
        <p:spPr bwMode="gray">
          <a:xfrm>
            <a:off x="8323212" y="3335535"/>
            <a:ext cx="656421" cy="1100638"/>
          </a:xfrm>
          <a:prstGeom prst="rect">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152" name="Straight Arrow Connector 3151">
            <a:extLst>
              <a:ext uri="{FF2B5EF4-FFF2-40B4-BE49-F238E27FC236}">
                <a16:creationId xmlns:a16="http://schemas.microsoft.com/office/drawing/2014/main" id="{239B7368-1BA1-AA4E-7AF7-4E6B5B83EB0E}"/>
              </a:ext>
            </a:extLst>
          </p:cNvPr>
          <p:cNvCxnSpPr>
            <a:cxnSpLocks/>
            <a:stCxn id="41" idx="1"/>
            <a:endCxn id="3151" idx="3"/>
          </p:cNvCxnSpPr>
          <p:nvPr/>
        </p:nvCxnSpPr>
        <p:spPr>
          <a:xfrm flipH="1">
            <a:off x="8979633" y="3877793"/>
            <a:ext cx="758553" cy="806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68" name="Left Brace 3167">
            <a:extLst>
              <a:ext uri="{FF2B5EF4-FFF2-40B4-BE49-F238E27FC236}">
                <a16:creationId xmlns:a16="http://schemas.microsoft.com/office/drawing/2014/main" id="{5D7A4915-825F-9F64-80C9-F6EE72F48DFB}"/>
              </a:ext>
            </a:extLst>
          </p:cNvPr>
          <p:cNvSpPr/>
          <p:nvPr/>
        </p:nvSpPr>
        <p:spPr>
          <a:xfrm rot="16200000">
            <a:off x="9111116" y="2582622"/>
            <a:ext cx="416879" cy="4609183"/>
          </a:xfrm>
          <a:prstGeom prst="leftBrace">
            <a:avLst>
              <a:gd name="adj1" fmla="val 34366"/>
              <a:gd name="adj2"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0" name="TextBox 3169">
            <a:extLst>
              <a:ext uri="{FF2B5EF4-FFF2-40B4-BE49-F238E27FC236}">
                <a16:creationId xmlns:a16="http://schemas.microsoft.com/office/drawing/2014/main" id="{42300317-41BE-9551-DC7C-F89011280287}"/>
              </a:ext>
            </a:extLst>
          </p:cNvPr>
          <p:cNvSpPr txBox="1"/>
          <p:nvPr/>
        </p:nvSpPr>
        <p:spPr>
          <a:xfrm>
            <a:off x="463295" y="1491950"/>
            <a:ext cx="5858116" cy="923330"/>
          </a:xfrm>
          <a:prstGeom prst="rect">
            <a:avLst/>
          </a:prstGeom>
          <a:noFill/>
          <a:ln>
            <a:solidFill>
              <a:schemeClr val="tx1"/>
            </a:solidFill>
          </a:ln>
        </p:spPr>
        <p:txBody>
          <a:bodyPr wrap="square">
            <a:spAutoFit/>
          </a:bodyPr>
          <a:lstStyle/>
          <a:p>
            <a:pPr lvl="1"/>
            <a:r>
              <a:rPr lang="en-US" sz="1800" b="1" i="0" dirty="0">
                <a:solidFill>
                  <a:srgbClr val="000000"/>
                </a:solidFill>
                <a:effectLst/>
                <a:latin typeface="+mj-lt"/>
              </a:rPr>
              <a:t>Horizontal: Adding more servers to handle increased load. </a:t>
            </a:r>
            <a:r>
              <a:rPr lang="en-US" b="1" dirty="0">
                <a:solidFill>
                  <a:srgbClr val="000000"/>
                </a:solidFill>
                <a:latin typeface="+mj-lt"/>
              </a:rPr>
              <a:t>Provides flexibility to scale out (add more servers) or scale in (remove servers) based on demand.</a:t>
            </a:r>
          </a:p>
        </p:txBody>
      </p:sp>
    </p:spTree>
    <p:extLst>
      <p:ext uri="{BB962C8B-B14F-4D97-AF65-F5344CB8AC3E}">
        <p14:creationId xmlns:p14="http://schemas.microsoft.com/office/powerpoint/2010/main" val="40926583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CABF4D-F702-C07A-273B-061D451F4E04}"/>
              </a:ext>
            </a:extLst>
          </p:cNvPr>
          <p:cNvPicPr>
            <a:picLocks noChangeAspect="1"/>
          </p:cNvPicPr>
          <p:nvPr/>
        </p:nvPicPr>
        <p:blipFill>
          <a:blip r:embed="rId3"/>
          <a:stretch>
            <a:fillRect/>
          </a:stretch>
        </p:blipFill>
        <p:spPr>
          <a:xfrm>
            <a:off x="4040898" y="1373900"/>
            <a:ext cx="4110199" cy="4110199"/>
          </a:xfrm>
          <a:prstGeom prst="rect">
            <a:avLst/>
          </a:prstGeom>
        </p:spPr>
      </p:pic>
      <p:sp>
        <p:nvSpPr>
          <p:cNvPr id="5" name="TextBox 4">
            <a:extLst>
              <a:ext uri="{FF2B5EF4-FFF2-40B4-BE49-F238E27FC236}">
                <a16:creationId xmlns:a16="http://schemas.microsoft.com/office/drawing/2014/main" id="{B993A7D3-92F7-3B74-EE11-F26C55806A5F}"/>
              </a:ext>
            </a:extLst>
          </p:cNvPr>
          <p:cNvSpPr txBox="1"/>
          <p:nvPr/>
        </p:nvSpPr>
        <p:spPr>
          <a:xfrm>
            <a:off x="3524246" y="5843982"/>
            <a:ext cx="5143501" cy="369332"/>
          </a:xfrm>
          <a:prstGeom prst="rect">
            <a:avLst/>
          </a:prstGeom>
          <a:noFill/>
        </p:spPr>
        <p:txBody>
          <a:bodyPr wrap="square">
            <a:spAutoFit/>
          </a:bodyPr>
          <a:lstStyle/>
          <a:p>
            <a:r>
              <a:rPr lang="en-US" dirty="0"/>
              <a:t>https://app.sli.do/event/qvzgHQ8Nug5ABqRj5hUJt6</a:t>
            </a:r>
          </a:p>
        </p:txBody>
      </p:sp>
      <p:sp>
        <p:nvSpPr>
          <p:cNvPr id="7" name="TextBox 6">
            <a:extLst>
              <a:ext uri="{FF2B5EF4-FFF2-40B4-BE49-F238E27FC236}">
                <a16:creationId xmlns:a16="http://schemas.microsoft.com/office/drawing/2014/main" id="{ACCA569E-BBC4-90F6-0573-AD4E499C844B}"/>
              </a:ext>
            </a:extLst>
          </p:cNvPr>
          <p:cNvSpPr txBox="1"/>
          <p:nvPr/>
        </p:nvSpPr>
        <p:spPr>
          <a:xfrm>
            <a:off x="571498" y="3075056"/>
            <a:ext cx="2800350" cy="707886"/>
          </a:xfrm>
          <a:prstGeom prst="rect">
            <a:avLst/>
          </a:prstGeom>
          <a:noFill/>
        </p:spPr>
        <p:txBody>
          <a:bodyPr wrap="square">
            <a:spAutoFit/>
          </a:bodyPr>
          <a:lstStyle/>
          <a:p>
            <a:pPr>
              <a:tabLst/>
              <a:defRPr/>
            </a:pPr>
            <a:r>
              <a:rPr kumimoji="0" lang="en-US" sz="4000" b="1" i="0" u="none" strike="noStrike" kern="1200" cap="none" spc="0" normalizeH="0" baseline="0" noProof="0" dirty="0">
                <a:ln>
                  <a:noFill/>
                </a:ln>
                <a:solidFill>
                  <a:schemeClr val="accent2"/>
                </a:solidFill>
                <a:effectLst/>
                <a:uLnTx/>
                <a:uFillTx/>
                <a:latin typeface="+mj-lt"/>
                <a:ea typeface="+mn-ea"/>
                <a:cs typeface="Calibri Light"/>
              </a:rPr>
              <a:t>Scan the QR</a:t>
            </a:r>
          </a:p>
        </p:txBody>
      </p:sp>
    </p:spTree>
    <p:extLst>
      <p:ext uri="{BB962C8B-B14F-4D97-AF65-F5344CB8AC3E}">
        <p14:creationId xmlns:p14="http://schemas.microsoft.com/office/powerpoint/2010/main" val="28510282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463295" y="782429"/>
            <a:ext cx="7442455" cy="570121"/>
          </a:xfrm>
        </p:spPr>
        <p:txBody>
          <a:bodyPr vert="horz" lIns="0" tIns="0" rIns="0" bIns="0" rtlCol="0" anchor="t">
            <a:noAutofit/>
          </a:bodyPr>
          <a:lstStyle/>
          <a:p>
            <a:pPr>
              <a:tabLst/>
              <a:defRPr/>
            </a:pPr>
            <a:r>
              <a:rPr kumimoji="0" lang="en-US" sz="3600" b="1" i="0" u="none" strike="noStrike" kern="1200" cap="none" spc="0" normalizeH="0" baseline="0" noProof="0" dirty="0">
                <a:ln>
                  <a:noFill/>
                </a:ln>
                <a:solidFill>
                  <a:schemeClr val="accent2"/>
                </a:solidFill>
                <a:effectLst/>
                <a:uLnTx/>
                <a:uFillTx/>
                <a:latin typeface="+mj-lt"/>
                <a:ea typeface="+mn-ea"/>
                <a:cs typeface="Calibri Light"/>
              </a:rPr>
              <a:t>Scalable load balancing - Vertical </a:t>
            </a:r>
            <a:endParaRPr lang="en-US" sz="1000" dirty="0"/>
          </a:p>
        </p:txBody>
      </p:sp>
      <p:pic>
        <p:nvPicPr>
          <p:cNvPr id="3108" name="Graphic 3107" descr="User with solid fill">
            <a:extLst>
              <a:ext uri="{FF2B5EF4-FFF2-40B4-BE49-F238E27FC236}">
                <a16:creationId xmlns:a16="http://schemas.microsoft.com/office/drawing/2014/main" id="{9C361DB3-50ED-B47E-3875-E4298CC35B2F}"/>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295" y="3121692"/>
            <a:ext cx="481372" cy="481372"/>
          </a:xfrm>
          <a:prstGeom prst="rect">
            <a:avLst/>
          </a:prstGeom>
        </p:spPr>
      </p:pic>
      <p:pic>
        <p:nvPicPr>
          <p:cNvPr id="3110" name="Graphic 3109" descr="World with solid fill">
            <a:extLst>
              <a:ext uri="{FF2B5EF4-FFF2-40B4-BE49-F238E27FC236}">
                <a16:creationId xmlns:a16="http://schemas.microsoft.com/office/drawing/2014/main" id="{E5DC23BA-5305-C328-A156-B0253DF516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4441" y="2980760"/>
            <a:ext cx="914401" cy="914401"/>
          </a:xfrm>
          <a:prstGeom prst="rect">
            <a:avLst/>
          </a:prstGeom>
        </p:spPr>
      </p:pic>
      <p:pic>
        <p:nvPicPr>
          <p:cNvPr id="3111" name="Graphic 3110" descr="Branching diagram with solid fill">
            <a:extLst>
              <a:ext uri="{FF2B5EF4-FFF2-40B4-BE49-F238E27FC236}">
                <a16:creationId xmlns:a16="http://schemas.microsoft.com/office/drawing/2014/main" id="{408467FF-CD7E-8BB1-9F21-FB35E7ECE205}"/>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15403" y="3184306"/>
            <a:ext cx="533510" cy="533510"/>
          </a:xfrm>
          <a:prstGeom prst="rect">
            <a:avLst/>
          </a:prstGeom>
        </p:spPr>
      </p:pic>
      <p:pic>
        <p:nvPicPr>
          <p:cNvPr id="3112" name="Graphic 3111" descr="User with solid fill">
            <a:extLst>
              <a:ext uri="{FF2B5EF4-FFF2-40B4-BE49-F238E27FC236}">
                <a16:creationId xmlns:a16="http://schemas.microsoft.com/office/drawing/2014/main" id="{F8ED1CE8-2180-17B5-D507-C758E9D4CE05}"/>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295" y="3721493"/>
            <a:ext cx="481372" cy="481372"/>
          </a:xfrm>
          <a:prstGeom prst="rect">
            <a:avLst/>
          </a:prstGeom>
        </p:spPr>
      </p:pic>
      <p:pic>
        <p:nvPicPr>
          <p:cNvPr id="3113" name="Graphic 3112" descr="User with solid fill">
            <a:extLst>
              <a:ext uri="{FF2B5EF4-FFF2-40B4-BE49-F238E27FC236}">
                <a16:creationId xmlns:a16="http://schemas.microsoft.com/office/drawing/2014/main" id="{3272BCCF-F480-3ADC-6F5A-5A238301EC94}"/>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295" y="2558645"/>
            <a:ext cx="481372" cy="481372"/>
          </a:xfrm>
          <a:prstGeom prst="rect">
            <a:avLst/>
          </a:prstGeom>
        </p:spPr>
      </p:pic>
      <p:cxnSp>
        <p:nvCxnSpPr>
          <p:cNvPr id="3114" name="Straight Arrow Connector 3113">
            <a:extLst>
              <a:ext uri="{FF2B5EF4-FFF2-40B4-BE49-F238E27FC236}">
                <a16:creationId xmlns:a16="http://schemas.microsoft.com/office/drawing/2014/main" id="{78F97FB3-2E49-5A58-0020-9ADB00CD1F3C}"/>
              </a:ext>
            </a:extLst>
          </p:cNvPr>
          <p:cNvCxnSpPr>
            <a:cxnSpLocks/>
          </p:cNvCxnSpPr>
          <p:nvPr/>
        </p:nvCxnSpPr>
        <p:spPr>
          <a:xfrm>
            <a:off x="944667" y="3393606"/>
            <a:ext cx="548475" cy="11539"/>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15" name="Rectangle 3114">
            <a:extLst>
              <a:ext uri="{FF2B5EF4-FFF2-40B4-BE49-F238E27FC236}">
                <a16:creationId xmlns:a16="http://schemas.microsoft.com/office/drawing/2014/main" id="{CDFF2206-F4F9-B6B1-BBD7-C8D11DBA8F6A}"/>
              </a:ext>
            </a:extLst>
          </p:cNvPr>
          <p:cNvSpPr/>
          <p:nvPr/>
        </p:nvSpPr>
        <p:spPr bwMode="gray">
          <a:xfrm>
            <a:off x="4612663" y="3117131"/>
            <a:ext cx="1684326" cy="589519"/>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116" name="Straight Arrow Connector 3115">
            <a:extLst>
              <a:ext uri="{FF2B5EF4-FFF2-40B4-BE49-F238E27FC236}">
                <a16:creationId xmlns:a16="http://schemas.microsoft.com/office/drawing/2014/main" id="{39B04752-2AFE-B463-F998-0D4CA2919F26}"/>
              </a:ext>
            </a:extLst>
          </p:cNvPr>
          <p:cNvCxnSpPr>
            <a:cxnSpLocks/>
            <a:stCxn id="3113" idx="3"/>
          </p:cNvCxnSpPr>
          <p:nvPr/>
        </p:nvCxnSpPr>
        <p:spPr>
          <a:xfrm>
            <a:off x="944667" y="2799331"/>
            <a:ext cx="505856" cy="289467"/>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17" name="Graphic 3116" descr="Syncing cloud outline">
            <a:extLst>
              <a:ext uri="{FF2B5EF4-FFF2-40B4-BE49-F238E27FC236}">
                <a16:creationId xmlns:a16="http://schemas.microsoft.com/office/drawing/2014/main" id="{8419D5F6-10CB-C875-69A7-FB45D4FF2BD2}"/>
              </a:ext>
            </a:extLst>
          </p:cNvPr>
          <p:cNvPicPr>
            <a:picLocks noChangeAspect="1"/>
          </p:cNvPicPr>
          <p:nvPr/>
        </p:nvPicPr>
        <p:blipFill>
          <a:blip r:embed="rId9" cstate="email">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61673" y="3105965"/>
            <a:ext cx="593674" cy="593674"/>
          </a:xfrm>
          <a:prstGeom prst="rect">
            <a:avLst/>
          </a:prstGeom>
        </p:spPr>
      </p:pic>
      <p:sp>
        <p:nvSpPr>
          <p:cNvPr id="3118" name="TextBox 3117">
            <a:extLst>
              <a:ext uri="{FF2B5EF4-FFF2-40B4-BE49-F238E27FC236}">
                <a16:creationId xmlns:a16="http://schemas.microsoft.com/office/drawing/2014/main" id="{2B331B2E-3A76-4A0C-43F0-E8F57B6BB16C}"/>
              </a:ext>
            </a:extLst>
          </p:cNvPr>
          <p:cNvSpPr txBox="1"/>
          <p:nvPr/>
        </p:nvSpPr>
        <p:spPr>
          <a:xfrm>
            <a:off x="5454826" y="3784446"/>
            <a:ext cx="799899" cy="169277"/>
          </a:xfrm>
          <a:prstGeom prst="rect">
            <a:avLst/>
          </a:prstGeom>
          <a:noFill/>
        </p:spPr>
        <p:txBody>
          <a:bodyPr wrap="square" lIns="0" tIns="0" rIns="0" bIns="0" rtlCol="0">
            <a:spAutoFit/>
          </a:bodyPr>
          <a:lstStyle/>
          <a:p>
            <a:pPr algn="ctr">
              <a:spcBef>
                <a:spcPts val="600"/>
              </a:spcBef>
              <a:buSzPct val="100000"/>
            </a:pPr>
            <a:r>
              <a:rPr lang="en-US" sz="1100" dirty="0">
                <a:solidFill>
                  <a:srgbClr val="313131"/>
                </a:solidFill>
              </a:rPr>
              <a:t>Load Balancer</a:t>
            </a:r>
          </a:p>
        </p:txBody>
      </p:sp>
      <p:pic>
        <p:nvPicPr>
          <p:cNvPr id="3119" name="Graphic 3118" descr="Database with solid fill">
            <a:extLst>
              <a:ext uri="{FF2B5EF4-FFF2-40B4-BE49-F238E27FC236}">
                <a16:creationId xmlns:a16="http://schemas.microsoft.com/office/drawing/2014/main" id="{5D3B479E-1EC3-0914-95C0-39F0E0A4DCB6}"/>
              </a:ext>
            </a:extLst>
          </p:cNvPr>
          <p:cNvPicPr>
            <a:picLocks noChangeAspect="1"/>
          </p:cNvPicPr>
          <p:nvPr/>
        </p:nvPicPr>
        <p:blipFill>
          <a:blip r:embed="rId11" cstate="email">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65562" y="2662043"/>
            <a:ext cx="933919" cy="933919"/>
          </a:xfrm>
          <a:prstGeom prst="rect">
            <a:avLst/>
          </a:prstGeom>
        </p:spPr>
      </p:pic>
      <p:cxnSp>
        <p:nvCxnSpPr>
          <p:cNvPr id="3122" name="Straight Arrow Connector 3121">
            <a:extLst>
              <a:ext uri="{FF2B5EF4-FFF2-40B4-BE49-F238E27FC236}">
                <a16:creationId xmlns:a16="http://schemas.microsoft.com/office/drawing/2014/main" id="{923B240D-7A37-018F-0B94-9DF6B7A01F15}"/>
              </a:ext>
            </a:extLst>
          </p:cNvPr>
          <p:cNvCxnSpPr>
            <a:cxnSpLocks/>
            <a:stCxn id="3112" idx="3"/>
          </p:cNvCxnSpPr>
          <p:nvPr/>
        </p:nvCxnSpPr>
        <p:spPr>
          <a:xfrm flipV="1">
            <a:off x="944667" y="3721493"/>
            <a:ext cx="525257" cy="240686"/>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23" name="Straight Arrow Connector 3122">
            <a:extLst>
              <a:ext uri="{FF2B5EF4-FFF2-40B4-BE49-F238E27FC236}">
                <a16:creationId xmlns:a16="http://schemas.microsoft.com/office/drawing/2014/main" id="{BD6A6AF2-5D7E-66F4-392C-C4AFF7D50B6F}"/>
              </a:ext>
            </a:extLst>
          </p:cNvPr>
          <p:cNvCxnSpPr>
            <a:cxnSpLocks/>
            <a:endCxn id="3138" idx="3"/>
          </p:cNvCxnSpPr>
          <p:nvPr/>
        </p:nvCxnSpPr>
        <p:spPr>
          <a:xfrm flipH="1">
            <a:off x="2497084" y="3442911"/>
            <a:ext cx="554974"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34" name="Straight Arrow Connector 3133">
            <a:extLst>
              <a:ext uri="{FF2B5EF4-FFF2-40B4-BE49-F238E27FC236}">
                <a16:creationId xmlns:a16="http://schemas.microsoft.com/office/drawing/2014/main" id="{30C92AA8-9424-D55C-A0E7-2C63CFB4BE9F}"/>
              </a:ext>
            </a:extLst>
          </p:cNvPr>
          <p:cNvCxnSpPr>
            <a:cxnSpLocks/>
            <a:stCxn id="19" idx="0"/>
            <a:endCxn id="3138" idx="2"/>
          </p:cNvCxnSpPr>
          <p:nvPr/>
        </p:nvCxnSpPr>
        <p:spPr>
          <a:xfrm flipV="1">
            <a:off x="1756856" y="3900111"/>
            <a:ext cx="283028" cy="6440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35" name="Straight Arrow Connector 3134">
            <a:extLst>
              <a:ext uri="{FF2B5EF4-FFF2-40B4-BE49-F238E27FC236}">
                <a16:creationId xmlns:a16="http://schemas.microsoft.com/office/drawing/2014/main" id="{DCE0C545-43C6-25EF-8681-327A992B85FA}"/>
              </a:ext>
            </a:extLst>
          </p:cNvPr>
          <p:cNvCxnSpPr>
            <a:cxnSpLocks/>
            <a:stCxn id="26" idx="1"/>
            <a:endCxn id="3115" idx="0"/>
          </p:cNvCxnSpPr>
          <p:nvPr/>
        </p:nvCxnSpPr>
        <p:spPr>
          <a:xfrm flipH="1">
            <a:off x="5454826" y="1653644"/>
            <a:ext cx="2156738" cy="146348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138" name="Graphic 3137" descr="Hockey Stick Curve Graph with solid fill">
            <a:extLst>
              <a:ext uri="{FF2B5EF4-FFF2-40B4-BE49-F238E27FC236}">
                <a16:creationId xmlns:a16="http://schemas.microsoft.com/office/drawing/2014/main" id="{36A3F697-29A0-DD1B-D95D-FC8E0D0C008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582684" y="2985711"/>
            <a:ext cx="914400" cy="914400"/>
          </a:xfrm>
          <a:prstGeom prst="rect">
            <a:avLst/>
          </a:prstGeom>
        </p:spPr>
      </p:pic>
      <p:cxnSp>
        <p:nvCxnSpPr>
          <p:cNvPr id="3153" name="Straight Arrow Connector 3152">
            <a:extLst>
              <a:ext uri="{FF2B5EF4-FFF2-40B4-BE49-F238E27FC236}">
                <a16:creationId xmlns:a16="http://schemas.microsoft.com/office/drawing/2014/main" id="{40742713-6059-9565-AC28-EED452CC33B7}"/>
              </a:ext>
            </a:extLst>
          </p:cNvPr>
          <p:cNvCxnSpPr>
            <a:cxnSpLocks/>
          </p:cNvCxnSpPr>
          <p:nvPr/>
        </p:nvCxnSpPr>
        <p:spPr>
          <a:xfrm flipH="1">
            <a:off x="3925805" y="3433743"/>
            <a:ext cx="588568"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 name="Graphic 6" descr="Processor with solid fill">
            <a:extLst>
              <a:ext uri="{FF2B5EF4-FFF2-40B4-BE49-F238E27FC236}">
                <a16:creationId xmlns:a16="http://schemas.microsoft.com/office/drawing/2014/main" id="{55B446D9-8D12-B543-CA71-B9402C5D9649}"/>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251239" y="3629372"/>
            <a:ext cx="440076" cy="440076"/>
          </a:xfrm>
          <a:prstGeom prst="rect">
            <a:avLst/>
          </a:prstGeom>
        </p:spPr>
      </p:pic>
      <p:pic>
        <p:nvPicPr>
          <p:cNvPr id="13" name="Graphic 12" descr="Processor with solid fill">
            <a:extLst>
              <a:ext uri="{FF2B5EF4-FFF2-40B4-BE49-F238E27FC236}">
                <a16:creationId xmlns:a16="http://schemas.microsoft.com/office/drawing/2014/main" id="{97A773AA-BEAF-3EE3-8452-3D519047CD5C}"/>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371427" y="3635503"/>
            <a:ext cx="440076" cy="440076"/>
          </a:xfrm>
          <a:prstGeom prst="rect">
            <a:avLst/>
          </a:prstGeom>
        </p:spPr>
      </p:pic>
      <p:sp>
        <p:nvSpPr>
          <p:cNvPr id="19" name="TextBox 18">
            <a:extLst>
              <a:ext uri="{FF2B5EF4-FFF2-40B4-BE49-F238E27FC236}">
                <a16:creationId xmlns:a16="http://schemas.microsoft.com/office/drawing/2014/main" id="{8E567207-6A82-FF05-CC35-225CCC6A53CD}"/>
              </a:ext>
            </a:extLst>
          </p:cNvPr>
          <p:cNvSpPr txBox="1"/>
          <p:nvPr/>
        </p:nvSpPr>
        <p:spPr>
          <a:xfrm>
            <a:off x="1356906" y="4544166"/>
            <a:ext cx="799899" cy="507831"/>
          </a:xfrm>
          <a:prstGeom prst="rect">
            <a:avLst/>
          </a:prstGeom>
          <a:noFill/>
          <a:ln>
            <a:solidFill>
              <a:schemeClr val="tx1"/>
            </a:solidFill>
          </a:ln>
        </p:spPr>
        <p:txBody>
          <a:bodyPr wrap="square" lIns="0" tIns="0" rIns="0" bIns="0" rtlCol="0">
            <a:spAutoFit/>
          </a:bodyPr>
          <a:lstStyle/>
          <a:p>
            <a:pPr algn="ctr">
              <a:spcBef>
                <a:spcPts val="600"/>
              </a:spcBef>
              <a:buSzPct val="100000"/>
            </a:pPr>
            <a:r>
              <a:rPr lang="en-US" sz="1100" dirty="0">
                <a:solidFill>
                  <a:srgbClr val="313131"/>
                </a:solidFill>
              </a:rPr>
              <a:t>Load increase with more users</a:t>
            </a:r>
          </a:p>
        </p:txBody>
      </p:sp>
      <p:sp>
        <p:nvSpPr>
          <p:cNvPr id="20" name="Oval 19">
            <a:extLst>
              <a:ext uri="{FF2B5EF4-FFF2-40B4-BE49-F238E27FC236}">
                <a16:creationId xmlns:a16="http://schemas.microsoft.com/office/drawing/2014/main" id="{073D1599-1C1A-473F-3712-DA4444F49B42}"/>
              </a:ext>
            </a:extLst>
          </p:cNvPr>
          <p:cNvSpPr/>
          <p:nvPr/>
        </p:nvSpPr>
        <p:spPr bwMode="gray">
          <a:xfrm>
            <a:off x="1050328" y="4109228"/>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1</a:t>
            </a:r>
          </a:p>
        </p:txBody>
      </p:sp>
      <p:sp>
        <p:nvSpPr>
          <p:cNvPr id="26" name="TextBox 25">
            <a:extLst>
              <a:ext uri="{FF2B5EF4-FFF2-40B4-BE49-F238E27FC236}">
                <a16:creationId xmlns:a16="http://schemas.microsoft.com/office/drawing/2014/main" id="{D69666FF-7C1F-758B-60F8-0FD21177203A}"/>
              </a:ext>
            </a:extLst>
          </p:cNvPr>
          <p:cNvSpPr txBox="1"/>
          <p:nvPr/>
        </p:nvSpPr>
        <p:spPr>
          <a:xfrm>
            <a:off x="7611564" y="1230451"/>
            <a:ext cx="1902902" cy="846386"/>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0" i="0" dirty="0">
                <a:solidFill>
                  <a:srgbClr val="000000"/>
                </a:solidFill>
                <a:effectLst/>
                <a:latin typeface="Open Sans" panose="020B0606030504020204" pitchFamily="34" charset="0"/>
              </a:rPr>
              <a:t>Load balancers distribute traffic across multiple servers, making it easy to add or remove servers as needed.</a:t>
            </a:r>
          </a:p>
        </p:txBody>
      </p:sp>
      <p:sp>
        <p:nvSpPr>
          <p:cNvPr id="27" name="Oval 26">
            <a:extLst>
              <a:ext uri="{FF2B5EF4-FFF2-40B4-BE49-F238E27FC236}">
                <a16:creationId xmlns:a16="http://schemas.microsoft.com/office/drawing/2014/main" id="{64AFC8A0-AD47-06B3-120A-2CAACBA963CA}"/>
              </a:ext>
            </a:extLst>
          </p:cNvPr>
          <p:cNvSpPr/>
          <p:nvPr/>
        </p:nvSpPr>
        <p:spPr bwMode="gray">
          <a:xfrm>
            <a:off x="7018711" y="1264213"/>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2</a:t>
            </a:r>
          </a:p>
        </p:txBody>
      </p:sp>
      <p:sp>
        <p:nvSpPr>
          <p:cNvPr id="30" name="TextBox 29">
            <a:extLst>
              <a:ext uri="{FF2B5EF4-FFF2-40B4-BE49-F238E27FC236}">
                <a16:creationId xmlns:a16="http://schemas.microsoft.com/office/drawing/2014/main" id="{E0D7BEC7-6F22-BAEF-99E9-94027A341DC9}"/>
              </a:ext>
            </a:extLst>
          </p:cNvPr>
          <p:cNvSpPr txBox="1"/>
          <p:nvPr/>
        </p:nvSpPr>
        <p:spPr>
          <a:xfrm>
            <a:off x="4284964" y="4425219"/>
            <a:ext cx="1902902" cy="338554"/>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dirty="0">
                <a:solidFill>
                  <a:srgbClr val="000000"/>
                </a:solidFill>
                <a:latin typeface="Open Sans" panose="020B0606030504020204" pitchFamily="34" charset="0"/>
              </a:rPr>
              <a:t>CPU are added to the existing servers</a:t>
            </a:r>
            <a:endParaRPr lang="en-US" sz="1100" b="0" i="0" dirty="0">
              <a:solidFill>
                <a:srgbClr val="000000"/>
              </a:solidFill>
              <a:effectLst/>
              <a:latin typeface="Open Sans" panose="020B0606030504020204" pitchFamily="34" charset="0"/>
            </a:endParaRPr>
          </a:p>
        </p:txBody>
      </p:sp>
      <p:sp>
        <p:nvSpPr>
          <p:cNvPr id="31" name="Oval 30">
            <a:extLst>
              <a:ext uri="{FF2B5EF4-FFF2-40B4-BE49-F238E27FC236}">
                <a16:creationId xmlns:a16="http://schemas.microsoft.com/office/drawing/2014/main" id="{45377E5D-92B1-BEAF-2CBE-9A7D189285F4}"/>
              </a:ext>
            </a:extLst>
          </p:cNvPr>
          <p:cNvSpPr/>
          <p:nvPr/>
        </p:nvSpPr>
        <p:spPr bwMode="gray">
          <a:xfrm>
            <a:off x="3764559" y="4379616"/>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3</a:t>
            </a:r>
          </a:p>
        </p:txBody>
      </p:sp>
      <p:sp>
        <p:nvSpPr>
          <p:cNvPr id="32" name="Left Brace 31">
            <a:extLst>
              <a:ext uri="{FF2B5EF4-FFF2-40B4-BE49-F238E27FC236}">
                <a16:creationId xmlns:a16="http://schemas.microsoft.com/office/drawing/2014/main" id="{201E5A73-16AA-AAB9-38C3-A8A108D99DDC}"/>
              </a:ext>
            </a:extLst>
          </p:cNvPr>
          <p:cNvSpPr/>
          <p:nvPr/>
        </p:nvSpPr>
        <p:spPr>
          <a:xfrm rot="5400000">
            <a:off x="8437865" y="788184"/>
            <a:ext cx="268923" cy="3398877"/>
          </a:xfrm>
          <a:prstGeom prst="leftBrace">
            <a:avLst>
              <a:gd name="adj1" fmla="val 34366"/>
              <a:gd name="adj2"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02EF4E18-320A-E03A-5A96-2902215968D1}"/>
              </a:ext>
            </a:extLst>
          </p:cNvPr>
          <p:cNvCxnSpPr>
            <a:cxnSpLocks/>
            <a:stCxn id="30" idx="2"/>
            <a:endCxn id="3151" idx="1"/>
          </p:cNvCxnSpPr>
          <p:nvPr/>
        </p:nvCxnSpPr>
        <p:spPr>
          <a:xfrm>
            <a:off x="5236415" y="4763773"/>
            <a:ext cx="1729147" cy="62624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510406D-BA9A-6606-905E-33AB124E725C}"/>
              </a:ext>
            </a:extLst>
          </p:cNvPr>
          <p:cNvSpPr txBox="1"/>
          <p:nvPr/>
        </p:nvSpPr>
        <p:spPr>
          <a:xfrm>
            <a:off x="7611564" y="2138297"/>
            <a:ext cx="1902902" cy="169277"/>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0" i="0" dirty="0">
                <a:solidFill>
                  <a:srgbClr val="000000"/>
                </a:solidFill>
                <a:effectLst/>
                <a:latin typeface="Open Sans" panose="020B0606030504020204" pitchFamily="34" charset="0"/>
              </a:rPr>
              <a:t>Active Servers</a:t>
            </a:r>
          </a:p>
        </p:txBody>
      </p:sp>
      <p:cxnSp>
        <p:nvCxnSpPr>
          <p:cNvPr id="45" name="Straight Arrow Connector 44">
            <a:extLst>
              <a:ext uri="{FF2B5EF4-FFF2-40B4-BE49-F238E27FC236}">
                <a16:creationId xmlns:a16="http://schemas.microsoft.com/office/drawing/2014/main" id="{FC247DC6-64FB-4DCC-EABE-41A8D89BE1E5}"/>
              </a:ext>
            </a:extLst>
          </p:cNvPr>
          <p:cNvCxnSpPr>
            <a:cxnSpLocks/>
          </p:cNvCxnSpPr>
          <p:nvPr/>
        </p:nvCxnSpPr>
        <p:spPr>
          <a:xfrm flipH="1">
            <a:off x="6417275" y="3442911"/>
            <a:ext cx="470996"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51" name="Rectangle 3150">
            <a:extLst>
              <a:ext uri="{FF2B5EF4-FFF2-40B4-BE49-F238E27FC236}">
                <a16:creationId xmlns:a16="http://schemas.microsoft.com/office/drawing/2014/main" id="{FC74962A-4240-7FA9-9949-FA395D156225}"/>
              </a:ext>
            </a:extLst>
          </p:cNvPr>
          <p:cNvSpPr/>
          <p:nvPr/>
        </p:nvSpPr>
        <p:spPr bwMode="gray">
          <a:xfrm>
            <a:off x="6965562" y="4787728"/>
            <a:ext cx="3306203" cy="1204571"/>
          </a:xfrm>
          <a:prstGeom prst="rect">
            <a:avLst/>
          </a:prstGeom>
          <a:noFill/>
          <a:ln w="19050" algn="ctr">
            <a:solidFill>
              <a:schemeClr val="tx1"/>
            </a:solidFill>
            <a:prstDash val="solid"/>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 name="TextBox 3">
            <a:extLst>
              <a:ext uri="{FF2B5EF4-FFF2-40B4-BE49-F238E27FC236}">
                <a16:creationId xmlns:a16="http://schemas.microsoft.com/office/drawing/2014/main" id="{DE241EED-F668-E17B-96E6-F4A75CF782B7}"/>
              </a:ext>
            </a:extLst>
          </p:cNvPr>
          <p:cNvSpPr txBox="1"/>
          <p:nvPr/>
        </p:nvSpPr>
        <p:spPr>
          <a:xfrm>
            <a:off x="463295" y="1534292"/>
            <a:ext cx="5724571" cy="923330"/>
          </a:xfrm>
          <a:prstGeom prst="rect">
            <a:avLst/>
          </a:prstGeom>
          <a:noFill/>
          <a:ln w="6350">
            <a:solidFill>
              <a:schemeClr val="tx1"/>
            </a:solidFill>
          </a:ln>
        </p:spPr>
        <p:txBody>
          <a:bodyPr wrap="square">
            <a:spAutoFit/>
          </a:bodyPr>
          <a:lstStyle/>
          <a:p>
            <a:r>
              <a:rPr lang="en-US" sz="1800" b="1" i="0" dirty="0">
                <a:solidFill>
                  <a:srgbClr val="000000"/>
                </a:solidFill>
                <a:effectLst/>
                <a:latin typeface="+mj-lt"/>
              </a:rPr>
              <a:t>Vertical: Increasing the capacity of existing servers (e.g., adding more CPU, memory). </a:t>
            </a:r>
            <a:r>
              <a:rPr lang="en-US" b="1" dirty="0">
                <a:solidFill>
                  <a:srgbClr val="000000"/>
                </a:solidFill>
                <a:latin typeface="+mj-lt"/>
              </a:rPr>
              <a:t>Enhances the capacity of individual servers to handle more load.</a:t>
            </a:r>
          </a:p>
        </p:txBody>
      </p:sp>
      <p:pic>
        <p:nvPicPr>
          <p:cNvPr id="8" name="Graphic 7" descr="Processor with solid fill">
            <a:extLst>
              <a:ext uri="{FF2B5EF4-FFF2-40B4-BE49-F238E27FC236}">
                <a16:creationId xmlns:a16="http://schemas.microsoft.com/office/drawing/2014/main" id="{74DA7A81-47BE-2433-B650-AC711ECB031A}"/>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515359" y="3629372"/>
            <a:ext cx="440076" cy="440076"/>
          </a:xfrm>
          <a:prstGeom prst="rect">
            <a:avLst/>
          </a:prstGeom>
        </p:spPr>
      </p:pic>
      <p:pic>
        <p:nvPicPr>
          <p:cNvPr id="9" name="Graphic 8" descr="Processor outline">
            <a:extLst>
              <a:ext uri="{FF2B5EF4-FFF2-40B4-BE49-F238E27FC236}">
                <a16:creationId xmlns:a16="http://schemas.microsoft.com/office/drawing/2014/main" id="{02FFFE03-05EE-4BE8-E9C9-D6ECD0E72106}"/>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281559" y="5407511"/>
            <a:ext cx="440076" cy="440076"/>
          </a:xfrm>
          <a:prstGeom prst="rect">
            <a:avLst/>
          </a:prstGeom>
        </p:spPr>
      </p:pic>
      <p:pic>
        <p:nvPicPr>
          <p:cNvPr id="22" name="Graphic 21" descr="Database with solid fill">
            <a:extLst>
              <a:ext uri="{FF2B5EF4-FFF2-40B4-BE49-F238E27FC236}">
                <a16:creationId xmlns:a16="http://schemas.microsoft.com/office/drawing/2014/main" id="{A550BEB5-8106-50C6-0B16-EB2FD75EB0B6}"/>
              </a:ext>
            </a:extLst>
          </p:cNvPr>
          <p:cNvPicPr>
            <a:picLocks noChangeAspect="1"/>
          </p:cNvPicPr>
          <p:nvPr/>
        </p:nvPicPr>
        <p:blipFill>
          <a:blip r:embed="rId11" cstate="email">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05366" y="2662043"/>
            <a:ext cx="933919" cy="933919"/>
          </a:xfrm>
          <a:prstGeom prst="rect">
            <a:avLst/>
          </a:prstGeom>
        </p:spPr>
      </p:pic>
      <p:pic>
        <p:nvPicPr>
          <p:cNvPr id="23" name="Graphic 22" descr="Database with solid fill">
            <a:extLst>
              <a:ext uri="{FF2B5EF4-FFF2-40B4-BE49-F238E27FC236}">
                <a16:creationId xmlns:a16="http://schemas.microsoft.com/office/drawing/2014/main" id="{D4A96A45-C3FF-C200-1185-32A6A0FE9166}"/>
              </a:ext>
            </a:extLst>
          </p:cNvPr>
          <p:cNvPicPr>
            <a:picLocks noChangeAspect="1"/>
          </p:cNvPicPr>
          <p:nvPr/>
        </p:nvPicPr>
        <p:blipFill>
          <a:blip r:embed="rId11" cstate="email">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68438" y="2668927"/>
            <a:ext cx="933919" cy="933919"/>
          </a:xfrm>
          <a:prstGeom prst="rect">
            <a:avLst/>
          </a:prstGeom>
        </p:spPr>
      </p:pic>
      <p:pic>
        <p:nvPicPr>
          <p:cNvPr id="24" name="Graphic 23" descr="Processor outline">
            <a:extLst>
              <a:ext uri="{FF2B5EF4-FFF2-40B4-BE49-F238E27FC236}">
                <a16:creationId xmlns:a16="http://schemas.microsoft.com/office/drawing/2014/main" id="{738BB7D5-A51A-B869-89DC-78436A4113C9}"/>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390229" y="4934025"/>
            <a:ext cx="440076" cy="440076"/>
          </a:xfrm>
          <a:prstGeom prst="rect">
            <a:avLst/>
          </a:prstGeom>
        </p:spPr>
      </p:pic>
      <p:pic>
        <p:nvPicPr>
          <p:cNvPr id="25" name="Graphic 24" descr="Processor outline">
            <a:extLst>
              <a:ext uri="{FF2B5EF4-FFF2-40B4-BE49-F238E27FC236}">
                <a16:creationId xmlns:a16="http://schemas.microsoft.com/office/drawing/2014/main" id="{61212DD2-145A-CE7D-0218-CA69602A5501}"/>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390229" y="5407511"/>
            <a:ext cx="440076" cy="440076"/>
          </a:xfrm>
          <a:prstGeom prst="rect">
            <a:avLst/>
          </a:prstGeom>
        </p:spPr>
      </p:pic>
      <p:pic>
        <p:nvPicPr>
          <p:cNvPr id="28" name="Graphic 27" descr="Processor outline">
            <a:extLst>
              <a:ext uri="{FF2B5EF4-FFF2-40B4-BE49-F238E27FC236}">
                <a16:creationId xmlns:a16="http://schemas.microsoft.com/office/drawing/2014/main" id="{10EFDD3C-4227-7F1B-C033-D4C5D6BEBB3A}"/>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534161" y="4934025"/>
            <a:ext cx="440076" cy="440076"/>
          </a:xfrm>
          <a:prstGeom prst="rect">
            <a:avLst/>
          </a:prstGeom>
        </p:spPr>
      </p:pic>
      <p:pic>
        <p:nvPicPr>
          <p:cNvPr id="29" name="Graphic 28" descr="Processor outline">
            <a:extLst>
              <a:ext uri="{FF2B5EF4-FFF2-40B4-BE49-F238E27FC236}">
                <a16:creationId xmlns:a16="http://schemas.microsoft.com/office/drawing/2014/main" id="{12726144-9A98-6997-7DFF-DE27CE5633BA}"/>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534161" y="5407511"/>
            <a:ext cx="440076" cy="440076"/>
          </a:xfrm>
          <a:prstGeom prst="rect">
            <a:avLst/>
          </a:prstGeom>
        </p:spPr>
      </p:pic>
      <p:sp>
        <p:nvSpPr>
          <p:cNvPr id="35" name="Rectangle 34">
            <a:extLst>
              <a:ext uri="{FF2B5EF4-FFF2-40B4-BE49-F238E27FC236}">
                <a16:creationId xmlns:a16="http://schemas.microsoft.com/office/drawing/2014/main" id="{2D012772-D960-2FE4-074F-C73E147754EC}"/>
              </a:ext>
            </a:extLst>
          </p:cNvPr>
          <p:cNvSpPr/>
          <p:nvPr/>
        </p:nvSpPr>
        <p:spPr bwMode="gray">
          <a:xfrm>
            <a:off x="7331767" y="5053877"/>
            <a:ext cx="284541" cy="245789"/>
          </a:xfrm>
          <a:prstGeom prst="rect">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36" name="Graphic 35" descr="Processor with solid fill">
            <a:extLst>
              <a:ext uri="{FF2B5EF4-FFF2-40B4-BE49-F238E27FC236}">
                <a16:creationId xmlns:a16="http://schemas.microsoft.com/office/drawing/2014/main" id="{0EFE19CB-12D1-6283-5315-FAEDD6F16EAF}"/>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251239" y="4100011"/>
            <a:ext cx="440076" cy="440076"/>
          </a:xfrm>
          <a:prstGeom prst="rect">
            <a:avLst/>
          </a:prstGeom>
        </p:spPr>
      </p:pic>
      <p:cxnSp>
        <p:nvCxnSpPr>
          <p:cNvPr id="39" name="Connector: Curved 38">
            <a:extLst>
              <a:ext uri="{FF2B5EF4-FFF2-40B4-BE49-F238E27FC236}">
                <a16:creationId xmlns:a16="http://schemas.microsoft.com/office/drawing/2014/main" id="{E012DE6A-17D7-0738-E139-949D55A09487}"/>
              </a:ext>
            </a:extLst>
          </p:cNvPr>
          <p:cNvCxnSpPr>
            <a:cxnSpLocks/>
            <a:stCxn id="35" idx="1"/>
            <a:endCxn id="36" idx="1"/>
          </p:cNvCxnSpPr>
          <p:nvPr/>
        </p:nvCxnSpPr>
        <p:spPr>
          <a:xfrm rot="10800000">
            <a:off x="7251239" y="4320050"/>
            <a:ext cx="80528" cy="856723"/>
          </a:xfrm>
          <a:prstGeom prst="curvedConnector3">
            <a:avLst>
              <a:gd name="adj1" fmla="val 85700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D84374D8-9278-C556-E2A6-A21EA8E06FBF}"/>
              </a:ext>
            </a:extLst>
          </p:cNvPr>
          <p:cNvSpPr/>
          <p:nvPr/>
        </p:nvSpPr>
        <p:spPr bwMode="gray">
          <a:xfrm>
            <a:off x="8465787" y="4248066"/>
            <a:ext cx="281121" cy="243527"/>
          </a:xfrm>
          <a:prstGeom prst="rect">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0" name="Rectangle 49">
            <a:extLst>
              <a:ext uri="{FF2B5EF4-FFF2-40B4-BE49-F238E27FC236}">
                <a16:creationId xmlns:a16="http://schemas.microsoft.com/office/drawing/2014/main" id="{F87F334F-36AE-E3B5-2ED8-2098C5CA6D32}"/>
              </a:ext>
            </a:extLst>
          </p:cNvPr>
          <p:cNvSpPr/>
          <p:nvPr/>
        </p:nvSpPr>
        <p:spPr bwMode="gray">
          <a:xfrm>
            <a:off x="6954450" y="2670720"/>
            <a:ext cx="1009910" cy="1886269"/>
          </a:xfrm>
          <a:prstGeom prst="rect">
            <a:avLst/>
          </a:prstGeom>
          <a:noFill/>
          <a:ln w="19050" algn="ctr">
            <a:solidFill>
              <a:schemeClr val="tx1"/>
            </a:solidFill>
            <a:prstDash val="solid"/>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2" name="Rectangle 51">
            <a:extLst>
              <a:ext uri="{FF2B5EF4-FFF2-40B4-BE49-F238E27FC236}">
                <a16:creationId xmlns:a16="http://schemas.microsoft.com/office/drawing/2014/main" id="{F1381EA4-BE63-A992-A911-522B05876839}"/>
              </a:ext>
            </a:extLst>
          </p:cNvPr>
          <p:cNvSpPr/>
          <p:nvPr/>
        </p:nvSpPr>
        <p:spPr bwMode="gray">
          <a:xfrm>
            <a:off x="8143952" y="2652827"/>
            <a:ext cx="1009910" cy="1904162"/>
          </a:xfrm>
          <a:prstGeom prst="rect">
            <a:avLst/>
          </a:prstGeom>
          <a:noFill/>
          <a:ln w="19050" algn="ctr">
            <a:solidFill>
              <a:schemeClr val="tx1"/>
            </a:solidFill>
            <a:prstDash val="solid"/>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3" name="Rectangle 52">
            <a:extLst>
              <a:ext uri="{FF2B5EF4-FFF2-40B4-BE49-F238E27FC236}">
                <a16:creationId xmlns:a16="http://schemas.microsoft.com/office/drawing/2014/main" id="{E01DFEF2-C79A-8610-C9C9-5AAC19381D3A}"/>
              </a:ext>
            </a:extLst>
          </p:cNvPr>
          <p:cNvSpPr/>
          <p:nvPr/>
        </p:nvSpPr>
        <p:spPr bwMode="gray">
          <a:xfrm>
            <a:off x="9239708" y="2659711"/>
            <a:ext cx="1009910" cy="1904162"/>
          </a:xfrm>
          <a:prstGeom prst="rect">
            <a:avLst/>
          </a:prstGeom>
          <a:noFill/>
          <a:ln w="19050" algn="ctr">
            <a:solidFill>
              <a:schemeClr val="tx1"/>
            </a:solidFill>
            <a:prstDash val="solid"/>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4" name="Rectangle 53">
            <a:extLst>
              <a:ext uri="{FF2B5EF4-FFF2-40B4-BE49-F238E27FC236}">
                <a16:creationId xmlns:a16="http://schemas.microsoft.com/office/drawing/2014/main" id="{5AF498EF-5DE9-EEA3-E257-A9BC85BFDDCB}"/>
              </a:ext>
            </a:extLst>
          </p:cNvPr>
          <p:cNvSpPr/>
          <p:nvPr/>
        </p:nvSpPr>
        <p:spPr bwMode="gray">
          <a:xfrm>
            <a:off x="9613638" y="4248066"/>
            <a:ext cx="281121" cy="243527"/>
          </a:xfrm>
          <a:prstGeom prst="rect">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55" name="Connector: Curved 54">
            <a:extLst>
              <a:ext uri="{FF2B5EF4-FFF2-40B4-BE49-F238E27FC236}">
                <a16:creationId xmlns:a16="http://schemas.microsoft.com/office/drawing/2014/main" id="{9874C6D7-DE2E-F117-5BE4-55A1C7CA3F27}"/>
              </a:ext>
            </a:extLst>
          </p:cNvPr>
          <p:cNvCxnSpPr>
            <a:cxnSpLocks/>
            <a:stCxn id="24" idx="1"/>
            <a:endCxn id="48" idx="1"/>
          </p:cNvCxnSpPr>
          <p:nvPr/>
        </p:nvCxnSpPr>
        <p:spPr>
          <a:xfrm rot="10800000" flipH="1">
            <a:off x="8390229" y="4369831"/>
            <a:ext cx="75558" cy="784233"/>
          </a:xfrm>
          <a:prstGeom prst="curvedConnector3">
            <a:avLst>
              <a:gd name="adj1" fmla="val -302549"/>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00AA4DC3-7DE4-C1FD-17DE-E8CF68FEB4B6}"/>
              </a:ext>
            </a:extLst>
          </p:cNvPr>
          <p:cNvCxnSpPr>
            <a:cxnSpLocks/>
            <a:stCxn id="28" idx="1"/>
            <a:endCxn id="54" idx="1"/>
          </p:cNvCxnSpPr>
          <p:nvPr/>
        </p:nvCxnSpPr>
        <p:spPr>
          <a:xfrm rot="10800000" flipH="1">
            <a:off x="9534160" y="4369831"/>
            <a:ext cx="79477" cy="784233"/>
          </a:xfrm>
          <a:prstGeom prst="curvedConnector3">
            <a:avLst>
              <a:gd name="adj1" fmla="val -287630"/>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37457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463295" y="782429"/>
            <a:ext cx="9203219" cy="570121"/>
          </a:xfrm>
        </p:spPr>
        <p:txBody>
          <a:bodyPr vert="horz" lIns="0" tIns="0" rIns="0" bIns="0" rtlCol="0" anchor="t">
            <a:noAutofit/>
          </a:bodyPr>
          <a:lstStyle/>
          <a:p>
            <a:pPr>
              <a:tabLst/>
              <a:defRPr/>
            </a:pPr>
            <a:r>
              <a:rPr kumimoji="0" lang="en-US" sz="3600" b="1" i="0" u="none" strike="noStrike" kern="1200" cap="none" spc="0" normalizeH="0" baseline="0" noProof="0" dirty="0">
                <a:ln>
                  <a:noFill/>
                </a:ln>
                <a:solidFill>
                  <a:schemeClr val="accent2"/>
                </a:solidFill>
                <a:effectLst/>
                <a:uLnTx/>
                <a:uFillTx/>
                <a:latin typeface="+mj-lt"/>
                <a:ea typeface="+mn-ea"/>
                <a:cs typeface="Calibri Light"/>
              </a:rPr>
              <a:t>Scalable load balancing system Auto – Scaling</a:t>
            </a:r>
            <a:endParaRPr lang="en-US" sz="1000" dirty="0"/>
          </a:p>
        </p:txBody>
      </p:sp>
      <p:sp>
        <p:nvSpPr>
          <p:cNvPr id="3" name="TextBox 2">
            <a:extLst>
              <a:ext uri="{FF2B5EF4-FFF2-40B4-BE49-F238E27FC236}">
                <a16:creationId xmlns:a16="http://schemas.microsoft.com/office/drawing/2014/main" id="{C9D1121F-6CB2-18AA-4A11-3BF435B3865E}"/>
              </a:ext>
            </a:extLst>
          </p:cNvPr>
          <p:cNvSpPr txBox="1"/>
          <p:nvPr/>
        </p:nvSpPr>
        <p:spPr>
          <a:xfrm>
            <a:off x="463295" y="1512521"/>
            <a:ext cx="6096000" cy="1200329"/>
          </a:xfrm>
          <a:prstGeom prst="rect">
            <a:avLst/>
          </a:prstGeom>
          <a:noFill/>
          <a:ln w="6350">
            <a:solidFill>
              <a:schemeClr val="tx1"/>
            </a:solidFill>
          </a:ln>
        </p:spPr>
        <p:txBody>
          <a:bodyPr wrap="square">
            <a:spAutoFit/>
          </a:bodyPr>
          <a:lstStyle/>
          <a:p>
            <a:r>
              <a:rPr lang="en-US" sz="1800" b="1" i="0" dirty="0">
                <a:solidFill>
                  <a:srgbClr val="000000"/>
                </a:solidFill>
                <a:effectLst/>
                <a:latin typeface="+mj-lt"/>
              </a:rPr>
              <a:t>Auto - Scaling</a:t>
            </a:r>
            <a:r>
              <a:rPr lang="en-US" sz="1800" b="0" i="0" dirty="0">
                <a:solidFill>
                  <a:srgbClr val="000000"/>
                </a:solidFill>
                <a:effectLst/>
                <a:latin typeface="Open Sans" panose="020B0606030504020204" pitchFamily="34" charset="0"/>
              </a:rPr>
              <a:t>: </a:t>
            </a:r>
            <a:r>
              <a:rPr lang="en-US" b="1" dirty="0">
                <a:solidFill>
                  <a:srgbClr val="000000"/>
                </a:solidFill>
                <a:latin typeface="+mj-lt"/>
              </a:rPr>
              <a:t>Automatically adding or removing servers based on predefined metrics (e.g., CPU usage, response time).</a:t>
            </a:r>
            <a:r>
              <a:rPr lang="en-US" sz="1800" b="0" i="0" dirty="0">
                <a:solidFill>
                  <a:srgbClr val="000000"/>
                </a:solidFill>
                <a:effectLst/>
                <a:latin typeface="Open Sans" panose="020B0606030504020204" pitchFamily="34" charset="0"/>
              </a:rPr>
              <a:t> </a:t>
            </a:r>
            <a:r>
              <a:rPr lang="en-US" b="1" dirty="0">
                <a:solidFill>
                  <a:srgbClr val="000000"/>
                </a:solidFill>
                <a:latin typeface="+mj-lt"/>
              </a:rPr>
              <a:t>Ensures optimal resource utilization and cost efficiency by scaling resources in real-time</a:t>
            </a:r>
          </a:p>
        </p:txBody>
      </p:sp>
      <p:pic>
        <p:nvPicPr>
          <p:cNvPr id="54" name="Graphic 53" descr="User with solid fill">
            <a:extLst>
              <a:ext uri="{FF2B5EF4-FFF2-40B4-BE49-F238E27FC236}">
                <a16:creationId xmlns:a16="http://schemas.microsoft.com/office/drawing/2014/main" id="{053E2B65-AB2B-F3C6-69CA-799E362A04EE}"/>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295" y="3557120"/>
            <a:ext cx="481372" cy="481372"/>
          </a:xfrm>
          <a:prstGeom prst="rect">
            <a:avLst/>
          </a:prstGeom>
        </p:spPr>
      </p:pic>
      <p:pic>
        <p:nvPicPr>
          <p:cNvPr id="55" name="Graphic 54" descr="World with solid fill">
            <a:extLst>
              <a:ext uri="{FF2B5EF4-FFF2-40B4-BE49-F238E27FC236}">
                <a16:creationId xmlns:a16="http://schemas.microsoft.com/office/drawing/2014/main" id="{310D4C39-1BF7-C3A8-F9AD-BEB569449E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4441" y="3416188"/>
            <a:ext cx="914401" cy="914401"/>
          </a:xfrm>
          <a:prstGeom prst="rect">
            <a:avLst/>
          </a:prstGeom>
        </p:spPr>
      </p:pic>
      <p:pic>
        <p:nvPicPr>
          <p:cNvPr id="56" name="Graphic 55" descr="Branching diagram with solid fill">
            <a:extLst>
              <a:ext uri="{FF2B5EF4-FFF2-40B4-BE49-F238E27FC236}">
                <a16:creationId xmlns:a16="http://schemas.microsoft.com/office/drawing/2014/main" id="{3B33771B-57FB-00F3-87C7-D764223070E2}"/>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15403" y="3619734"/>
            <a:ext cx="533510" cy="533510"/>
          </a:xfrm>
          <a:prstGeom prst="rect">
            <a:avLst/>
          </a:prstGeom>
        </p:spPr>
      </p:pic>
      <p:pic>
        <p:nvPicPr>
          <p:cNvPr id="57" name="Graphic 56" descr="User with solid fill">
            <a:extLst>
              <a:ext uri="{FF2B5EF4-FFF2-40B4-BE49-F238E27FC236}">
                <a16:creationId xmlns:a16="http://schemas.microsoft.com/office/drawing/2014/main" id="{123F826E-FCAF-5921-62DD-D0DB5A2C112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295" y="4156921"/>
            <a:ext cx="481372" cy="481372"/>
          </a:xfrm>
          <a:prstGeom prst="rect">
            <a:avLst/>
          </a:prstGeom>
        </p:spPr>
      </p:pic>
      <p:cxnSp>
        <p:nvCxnSpPr>
          <p:cNvPr id="58" name="Straight Arrow Connector 57">
            <a:extLst>
              <a:ext uri="{FF2B5EF4-FFF2-40B4-BE49-F238E27FC236}">
                <a16:creationId xmlns:a16="http://schemas.microsoft.com/office/drawing/2014/main" id="{D58B5C9C-25E6-4732-AEC6-A75628FF29D6}"/>
              </a:ext>
            </a:extLst>
          </p:cNvPr>
          <p:cNvCxnSpPr>
            <a:cxnSpLocks/>
          </p:cNvCxnSpPr>
          <p:nvPr/>
        </p:nvCxnSpPr>
        <p:spPr>
          <a:xfrm>
            <a:off x="944667" y="3829034"/>
            <a:ext cx="548475" cy="11539"/>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7BEFB331-AA0D-5C84-33C9-06A146A26797}"/>
              </a:ext>
            </a:extLst>
          </p:cNvPr>
          <p:cNvSpPr/>
          <p:nvPr/>
        </p:nvSpPr>
        <p:spPr bwMode="gray">
          <a:xfrm>
            <a:off x="4612663" y="3552559"/>
            <a:ext cx="1684326" cy="589519"/>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60" name="Straight Arrow Connector 59">
            <a:extLst>
              <a:ext uri="{FF2B5EF4-FFF2-40B4-BE49-F238E27FC236}">
                <a16:creationId xmlns:a16="http://schemas.microsoft.com/office/drawing/2014/main" id="{1DC46AF5-CF7A-4D93-EEA4-2BEF4014CE7B}"/>
              </a:ext>
            </a:extLst>
          </p:cNvPr>
          <p:cNvCxnSpPr>
            <a:cxnSpLocks/>
          </p:cNvCxnSpPr>
          <p:nvPr/>
        </p:nvCxnSpPr>
        <p:spPr>
          <a:xfrm>
            <a:off x="944667" y="3234759"/>
            <a:ext cx="505856" cy="289467"/>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1" name="Graphic 60" descr="Syncing cloud outline">
            <a:extLst>
              <a:ext uri="{FF2B5EF4-FFF2-40B4-BE49-F238E27FC236}">
                <a16:creationId xmlns:a16="http://schemas.microsoft.com/office/drawing/2014/main" id="{94316563-F568-8698-E89F-B4CB1DC05813}"/>
              </a:ext>
            </a:extLst>
          </p:cNvPr>
          <p:cNvPicPr>
            <a:picLocks noChangeAspect="1"/>
          </p:cNvPicPr>
          <p:nvPr/>
        </p:nvPicPr>
        <p:blipFill>
          <a:blip r:embed="rId9" cstate="email">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61673" y="3541393"/>
            <a:ext cx="593674" cy="593674"/>
          </a:xfrm>
          <a:prstGeom prst="rect">
            <a:avLst/>
          </a:prstGeom>
        </p:spPr>
      </p:pic>
      <p:sp>
        <p:nvSpPr>
          <p:cNvPr id="62" name="TextBox 61">
            <a:extLst>
              <a:ext uri="{FF2B5EF4-FFF2-40B4-BE49-F238E27FC236}">
                <a16:creationId xmlns:a16="http://schemas.microsoft.com/office/drawing/2014/main" id="{3D1156FE-BDEE-3CD5-6AA7-8BEC0352D5D0}"/>
              </a:ext>
            </a:extLst>
          </p:cNvPr>
          <p:cNvSpPr txBox="1"/>
          <p:nvPr/>
        </p:nvSpPr>
        <p:spPr>
          <a:xfrm>
            <a:off x="5432981" y="3347970"/>
            <a:ext cx="799899" cy="169277"/>
          </a:xfrm>
          <a:prstGeom prst="rect">
            <a:avLst/>
          </a:prstGeom>
          <a:noFill/>
        </p:spPr>
        <p:txBody>
          <a:bodyPr wrap="square" lIns="0" tIns="0" rIns="0" bIns="0" rtlCol="0">
            <a:spAutoFit/>
          </a:bodyPr>
          <a:lstStyle/>
          <a:p>
            <a:pPr algn="ctr">
              <a:spcBef>
                <a:spcPts val="600"/>
              </a:spcBef>
              <a:buSzPct val="100000"/>
            </a:pPr>
            <a:r>
              <a:rPr lang="en-US" sz="1100" dirty="0">
                <a:solidFill>
                  <a:srgbClr val="313131"/>
                </a:solidFill>
              </a:rPr>
              <a:t>Load Balancer</a:t>
            </a:r>
          </a:p>
        </p:txBody>
      </p:sp>
      <p:cxnSp>
        <p:nvCxnSpPr>
          <p:cNvPr id="63" name="Straight Arrow Connector 62">
            <a:extLst>
              <a:ext uri="{FF2B5EF4-FFF2-40B4-BE49-F238E27FC236}">
                <a16:creationId xmlns:a16="http://schemas.microsoft.com/office/drawing/2014/main" id="{236B74A4-A3D3-90DE-53AE-C764D5B9F1F9}"/>
              </a:ext>
            </a:extLst>
          </p:cNvPr>
          <p:cNvCxnSpPr>
            <a:cxnSpLocks/>
            <a:stCxn id="57" idx="3"/>
          </p:cNvCxnSpPr>
          <p:nvPr/>
        </p:nvCxnSpPr>
        <p:spPr>
          <a:xfrm flipV="1">
            <a:off x="944667" y="4156921"/>
            <a:ext cx="525257" cy="240686"/>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05450B5-B4C1-0AE1-3C51-BAD52B84617E}"/>
              </a:ext>
            </a:extLst>
          </p:cNvPr>
          <p:cNvCxnSpPr>
            <a:cxnSpLocks/>
            <a:endCxn id="66" idx="3"/>
          </p:cNvCxnSpPr>
          <p:nvPr/>
        </p:nvCxnSpPr>
        <p:spPr>
          <a:xfrm flipH="1">
            <a:off x="2497084" y="3878339"/>
            <a:ext cx="554974"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8C42B95-E6C2-CD4F-1FDF-91A0A1FF6C2A}"/>
              </a:ext>
            </a:extLst>
          </p:cNvPr>
          <p:cNvCxnSpPr>
            <a:cxnSpLocks/>
            <a:stCxn id="68" idx="0"/>
            <a:endCxn id="66" idx="2"/>
          </p:cNvCxnSpPr>
          <p:nvPr/>
        </p:nvCxnSpPr>
        <p:spPr>
          <a:xfrm flipV="1">
            <a:off x="1209911" y="4335539"/>
            <a:ext cx="829973" cy="5652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6" name="Graphic 65" descr="Hockey Stick Curve Graph with solid fill">
            <a:extLst>
              <a:ext uri="{FF2B5EF4-FFF2-40B4-BE49-F238E27FC236}">
                <a16:creationId xmlns:a16="http://schemas.microsoft.com/office/drawing/2014/main" id="{7F7BA7AF-0B82-BE89-67C3-190B49396FB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582684" y="3421139"/>
            <a:ext cx="914400" cy="914400"/>
          </a:xfrm>
          <a:prstGeom prst="rect">
            <a:avLst/>
          </a:prstGeom>
        </p:spPr>
      </p:pic>
      <p:cxnSp>
        <p:nvCxnSpPr>
          <p:cNvPr id="67" name="Straight Arrow Connector 66">
            <a:extLst>
              <a:ext uri="{FF2B5EF4-FFF2-40B4-BE49-F238E27FC236}">
                <a16:creationId xmlns:a16="http://schemas.microsoft.com/office/drawing/2014/main" id="{82DBAFA0-2FC6-3AA2-7F29-147B609E7FE8}"/>
              </a:ext>
            </a:extLst>
          </p:cNvPr>
          <p:cNvCxnSpPr>
            <a:cxnSpLocks/>
          </p:cNvCxnSpPr>
          <p:nvPr/>
        </p:nvCxnSpPr>
        <p:spPr>
          <a:xfrm flipH="1">
            <a:off x="3925805" y="3869171"/>
            <a:ext cx="588568"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B294305-4FDE-683D-FCC7-34F909984E26}"/>
              </a:ext>
            </a:extLst>
          </p:cNvPr>
          <p:cNvSpPr txBox="1"/>
          <p:nvPr/>
        </p:nvSpPr>
        <p:spPr>
          <a:xfrm>
            <a:off x="809961" y="4900760"/>
            <a:ext cx="799899" cy="507831"/>
          </a:xfrm>
          <a:prstGeom prst="rect">
            <a:avLst/>
          </a:prstGeom>
          <a:noFill/>
          <a:ln>
            <a:solidFill>
              <a:schemeClr val="tx1"/>
            </a:solidFill>
          </a:ln>
        </p:spPr>
        <p:txBody>
          <a:bodyPr wrap="square" lIns="0" tIns="0" rIns="0" bIns="0" rtlCol="0">
            <a:spAutoFit/>
          </a:bodyPr>
          <a:lstStyle/>
          <a:p>
            <a:pPr algn="ctr">
              <a:spcBef>
                <a:spcPts val="600"/>
              </a:spcBef>
              <a:buSzPct val="100000"/>
            </a:pPr>
            <a:r>
              <a:rPr lang="en-US" sz="1100" dirty="0">
                <a:solidFill>
                  <a:srgbClr val="313131"/>
                </a:solidFill>
              </a:rPr>
              <a:t>Load increase with more users</a:t>
            </a:r>
          </a:p>
        </p:txBody>
      </p:sp>
      <p:sp>
        <p:nvSpPr>
          <p:cNvPr id="69" name="Oval 68">
            <a:extLst>
              <a:ext uri="{FF2B5EF4-FFF2-40B4-BE49-F238E27FC236}">
                <a16:creationId xmlns:a16="http://schemas.microsoft.com/office/drawing/2014/main" id="{2E629CFF-E853-B0E0-AF63-1A40F800AB7F}"/>
              </a:ext>
            </a:extLst>
          </p:cNvPr>
          <p:cNvSpPr/>
          <p:nvPr/>
        </p:nvSpPr>
        <p:spPr bwMode="gray">
          <a:xfrm>
            <a:off x="277094" y="4872192"/>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1</a:t>
            </a:r>
          </a:p>
        </p:txBody>
      </p:sp>
      <p:sp>
        <p:nvSpPr>
          <p:cNvPr id="70" name="TextBox 69">
            <a:extLst>
              <a:ext uri="{FF2B5EF4-FFF2-40B4-BE49-F238E27FC236}">
                <a16:creationId xmlns:a16="http://schemas.microsoft.com/office/drawing/2014/main" id="{8B70AD65-0487-C4EE-DEFC-91E30B1F9FFA}"/>
              </a:ext>
            </a:extLst>
          </p:cNvPr>
          <p:cNvSpPr txBox="1"/>
          <p:nvPr/>
        </p:nvSpPr>
        <p:spPr>
          <a:xfrm>
            <a:off x="3774065" y="5838433"/>
            <a:ext cx="1902902" cy="338554"/>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dirty="0">
                <a:solidFill>
                  <a:srgbClr val="000000"/>
                </a:solidFill>
                <a:latin typeface="Open Sans" panose="020B0606030504020204" pitchFamily="34" charset="0"/>
              </a:rPr>
              <a:t>CPU are added to the existing servers</a:t>
            </a:r>
            <a:endParaRPr lang="en-US" sz="1100" b="0" i="0" dirty="0">
              <a:solidFill>
                <a:srgbClr val="000000"/>
              </a:solidFill>
              <a:effectLst/>
              <a:latin typeface="Open Sans" panose="020B0606030504020204" pitchFamily="34" charset="0"/>
            </a:endParaRPr>
          </a:p>
        </p:txBody>
      </p:sp>
      <p:sp>
        <p:nvSpPr>
          <p:cNvPr id="71" name="Oval 70">
            <a:extLst>
              <a:ext uri="{FF2B5EF4-FFF2-40B4-BE49-F238E27FC236}">
                <a16:creationId xmlns:a16="http://schemas.microsoft.com/office/drawing/2014/main" id="{E5001136-6B33-4192-7F4F-945A98BDA4F2}"/>
              </a:ext>
            </a:extLst>
          </p:cNvPr>
          <p:cNvSpPr/>
          <p:nvPr/>
        </p:nvSpPr>
        <p:spPr bwMode="gray">
          <a:xfrm>
            <a:off x="3253660" y="5792830"/>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3</a:t>
            </a:r>
          </a:p>
        </p:txBody>
      </p:sp>
      <p:pic>
        <p:nvPicPr>
          <p:cNvPr id="72" name="Graphic 71" descr="User with solid fill">
            <a:extLst>
              <a:ext uri="{FF2B5EF4-FFF2-40B4-BE49-F238E27FC236}">
                <a16:creationId xmlns:a16="http://schemas.microsoft.com/office/drawing/2014/main" id="{323A3807-C917-8DC0-9F87-E543357D5FB0}"/>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1961" y="2893021"/>
            <a:ext cx="481372" cy="481372"/>
          </a:xfrm>
          <a:prstGeom prst="rect">
            <a:avLst/>
          </a:prstGeom>
        </p:spPr>
      </p:pic>
      <p:pic>
        <p:nvPicPr>
          <p:cNvPr id="74" name="Graphic 73" descr="Database outline">
            <a:extLst>
              <a:ext uri="{FF2B5EF4-FFF2-40B4-BE49-F238E27FC236}">
                <a16:creationId xmlns:a16="http://schemas.microsoft.com/office/drawing/2014/main" id="{39301C2C-5252-B1CB-6466-5A5E509FECA7}"/>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74948" y="2757540"/>
            <a:ext cx="649157" cy="649157"/>
          </a:xfrm>
          <a:prstGeom prst="rect">
            <a:avLst/>
          </a:prstGeom>
        </p:spPr>
      </p:pic>
      <p:pic>
        <p:nvPicPr>
          <p:cNvPr id="78" name="Graphic 77" descr="Database outline">
            <a:extLst>
              <a:ext uri="{FF2B5EF4-FFF2-40B4-BE49-F238E27FC236}">
                <a16:creationId xmlns:a16="http://schemas.microsoft.com/office/drawing/2014/main" id="{4C8D5DB9-86C4-2088-94E3-37EB8F6AF4F1}"/>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252297" y="2191799"/>
            <a:ext cx="594337" cy="594337"/>
          </a:xfrm>
          <a:prstGeom prst="rect">
            <a:avLst/>
          </a:prstGeom>
        </p:spPr>
      </p:pic>
      <p:sp>
        <p:nvSpPr>
          <p:cNvPr id="82" name="Left Brace 81">
            <a:extLst>
              <a:ext uri="{FF2B5EF4-FFF2-40B4-BE49-F238E27FC236}">
                <a16:creationId xmlns:a16="http://schemas.microsoft.com/office/drawing/2014/main" id="{CAE4B91D-0D49-6800-0ED3-B52D50E73FEA}"/>
              </a:ext>
            </a:extLst>
          </p:cNvPr>
          <p:cNvSpPr/>
          <p:nvPr/>
        </p:nvSpPr>
        <p:spPr>
          <a:xfrm rot="5400000">
            <a:off x="7704947" y="1034222"/>
            <a:ext cx="416879" cy="1991966"/>
          </a:xfrm>
          <a:prstGeom prst="leftBrace">
            <a:avLst>
              <a:gd name="adj1" fmla="val 34366"/>
              <a:gd name="adj2"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Left Brace 82">
            <a:extLst>
              <a:ext uri="{FF2B5EF4-FFF2-40B4-BE49-F238E27FC236}">
                <a16:creationId xmlns:a16="http://schemas.microsoft.com/office/drawing/2014/main" id="{836DAB59-ED26-25FF-9352-2C8C95B71EAD}"/>
              </a:ext>
            </a:extLst>
          </p:cNvPr>
          <p:cNvSpPr/>
          <p:nvPr/>
        </p:nvSpPr>
        <p:spPr>
          <a:xfrm rot="5400000">
            <a:off x="10397034" y="1084916"/>
            <a:ext cx="331247" cy="1805286"/>
          </a:xfrm>
          <a:prstGeom prst="leftBrace">
            <a:avLst>
              <a:gd name="adj1" fmla="val 34366"/>
              <a:gd name="adj2"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TextBox 84">
            <a:extLst>
              <a:ext uri="{FF2B5EF4-FFF2-40B4-BE49-F238E27FC236}">
                <a16:creationId xmlns:a16="http://schemas.microsoft.com/office/drawing/2014/main" id="{5E3440D4-9E10-8E02-2B5C-ADA4798349E6}"/>
              </a:ext>
            </a:extLst>
          </p:cNvPr>
          <p:cNvSpPr txBox="1"/>
          <p:nvPr/>
        </p:nvSpPr>
        <p:spPr>
          <a:xfrm>
            <a:off x="6902731" y="1626201"/>
            <a:ext cx="2006640" cy="169277"/>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0" i="0" dirty="0">
                <a:solidFill>
                  <a:srgbClr val="000000"/>
                </a:solidFill>
                <a:effectLst/>
                <a:latin typeface="Open Sans" panose="020B0606030504020204" pitchFamily="34" charset="0"/>
              </a:rPr>
              <a:t>Active Servers</a:t>
            </a:r>
          </a:p>
        </p:txBody>
      </p:sp>
      <p:sp>
        <p:nvSpPr>
          <p:cNvPr id="86" name="TextBox 85">
            <a:extLst>
              <a:ext uri="{FF2B5EF4-FFF2-40B4-BE49-F238E27FC236}">
                <a16:creationId xmlns:a16="http://schemas.microsoft.com/office/drawing/2014/main" id="{E3A82F72-8265-5F9C-EE0A-B9CAAEFFFC3D}"/>
              </a:ext>
            </a:extLst>
          </p:cNvPr>
          <p:cNvSpPr txBox="1"/>
          <p:nvPr/>
        </p:nvSpPr>
        <p:spPr>
          <a:xfrm>
            <a:off x="9575532" y="1628359"/>
            <a:ext cx="1902902" cy="169277"/>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0" i="0" dirty="0">
                <a:solidFill>
                  <a:srgbClr val="000000"/>
                </a:solidFill>
                <a:effectLst/>
                <a:latin typeface="Open Sans" panose="020B0606030504020204" pitchFamily="34" charset="0"/>
              </a:rPr>
              <a:t>Passive Servers</a:t>
            </a:r>
          </a:p>
        </p:txBody>
      </p:sp>
      <p:cxnSp>
        <p:nvCxnSpPr>
          <p:cNvPr id="89" name="Straight Arrow Connector 88">
            <a:extLst>
              <a:ext uri="{FF2B5EF4-FFF2-40B4-BE49-F238E27FC236}">
                <a16:creationId xmlns:a16="http://schemas.microsoft.com/office/drawing/2014/main" id="{E42BFDB0-8FB9-E441-3EC9-728DBFAC8805}"/>
              </a:ext>
            </a:extLst>
          </p:cNvPr>
          <p:cNvCxnSpPr>
            <a:cxnSpLocks/>
            <a:stCxn id="173" idx="2"/>
            <a:endCxn id="74" idx="3"/>
          </p:cNvCxnSpPr>
          <p:nvPr/>
        </p:nvCxnSpPr>
        <p:spPr>
          <a:xfrm flipH="1">
            <a:off x="8924105" y="2502401"/>
            <a:ext cx="887771" cy="57971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93" name="Graphic 92" descr="Processor with solid fill">
            <a:extLst>
              <a:ext uri="{FF2B5EF4-FFF2-40B4-BE49-F238E27FC236}">
                <a16:creationId xmlns:a16="http://schemas.microsoft.com/office/drawing/2014/main" id="{0F549081-7DAF-3053-BED1-11067C0CD0E3}"/>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62255" y="4125179"/>
            <a:ext cx="440076" cy="440076"/>
          </a:xfrm>
          <a:prstGeom prst="rect">
            <a:avLst/>
          </a:prstGeom>
        </p:spPr>
      </p:pic>
      <p:sp>
        <p:nvSpPr>
          <p:cNvPr id="103" name="Rectangle 102">
            <a:extLst>
              <a:ext uri="{FF2B5EF4-FFF2-40B4-BE49-F238E27FC236}">
                <a16:creationId xmlns:a16="http://schemas.microsoft.com/office/drawing/2014/main" id="{CC3FB8D6-510D-8C2D-A274-550BFC63D3E2}"/>
              </a:ext>
            </a:extLst>
          </p:cNvPr>
          <p:cNvSpPr/>
          <p:nvPr/>
        </p:nvSpPr>
        <p:spPr bwMode="gray">
          <a:xfrm>
            <a:off x="7827843" y="5387073"/>
            <a:ext cx="284541" cy="245789"/>
          </a:xfrm>
          <a:prstGeom prst="rect">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111" name="Connector: Curved 110">
            <a:extLst>
              <a:ext uri="{FF2B5EF4-FFF2-40B4-BE49-F238E27FC236}">
                <a16:creationId xmlns:a16="http://schemas.microsoft.com/office/drawing/2014/main" id="{9CCBF348-3417-6569-2B2E-7454B1671C4B}"/>
              </a:ext>
            </a:extLst>
          </p:cNvPr>
          <p:cNvCxnSpPr>
            <a:cxnSpLocks/>
            <a:stCxn id="164" idx="2"/>
            <a:endCxn id="103" idx="2"/>
          </p:cNvCxnSpPr>
          <p:nvPr/>
        </p:nvCxnSpPr>
        <p:spPr>
          <a:xfrm rot="5400000" flipH="1">
            <a:off x="9240736" y="4362240"/>
            <a:ext cx="102135" cy="2643380"/>
          </a:xfrm>
          <a:prstGeom prst="curvedConnector3">
            <a:avLst>
              <a:gd name="adj1" fmla="val -22382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2" name="Connector: Curved 111">
            <a:extLst>
              <a:ext uri="{FF2B5EF4-FFF2-40B4-BE49-F238E27FC236}">
                <a16:creationId xmlns:a16="http://schemas.microsoft.com/office/drawing/2014/main" id="{30B14072-F9F7-B9CE-96BE-FA431ABA5F24}"/>
              </a:ext>
            </a:extLst>
          </p:cNvPr>
          <p:cNvCxnSpPr>
            <a:cxnSpLocks/>
            <a:stCxn id="163" idx="1"/>
            <a:endCxn id="196" idx="3"/>
          </p:cNvCxnSpPr>
          <p:nvPr/>
        </p:nvCxnSpPr>
        <p:spPr>
          <a:xfrm rot="10800000">
            <a:off x="8745084" y="5520679"/>
            <a:ext cx="991951" cy="7678"/>
          </a:xfrm>
          <a:prstGeom prst="curvedConnector3">
            <a:avLst>
              <a:gd name="adj1" fmla="val 54390"/>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5" name="Graphic 114" descr="Database with solid fill">
            <a:extLst>
              <a:ext uri="{FF2B5EF4-FFF2-40B4-BE49-F238E27FC236}">
                <a16:creationId xmlns:a16="http://schemas.microsoft.com/office/drawing/2014/main" id="{598399A8-B3E1-6361-714B-28A323D38E48}"/>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90136" y="2140627"/>
            <a:ext cx="616913" cy="616913"/>
          </a:xfrm>
          <a:prstGeom prst="rect">
            <a:avLst/>
          </a:prstGeom>
        </p:spPr>
      </p:pic>
      <p:pic>
        <p:nvPicPr>
          <p:cNvPr id="116" name="Graphic 115" descr="Database with solid fill">
            <a:extLst>
              <a:ext uri="{FF2B5EF4-FFF2-40B4-BE49-F238E27FC236}">
                <a16:creationId xmlns:a16="http://schemas.microsoft.com/office/drawing/2014/main" id="{1F4B374D-CFA0-037F-A592-B9199B21238B}"/>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252729" y="2129736"/>
            <a:ext cx="616913" cy="616913"/>
          </a:xfrm>
          <a:prstGeom prst="rect">
            <a:avLst/>
          </a:prstGeom>
        </p:spPr>
      </p:pic>
      <p:pic>
        <p:nvPicPr>
          <p:cNvPr id="117" name="Graphic 116" descr="Database with solid fill">
            <a:extLst>
              <a:ext uri="{FF2B5EF4-FFF2-40B4-BE49-F238E27FC236}">
                <a16:creationId xmlns:a16="http://schemas.microsoft.com/office/drawing/2014/main" id="{768A6BF2-D0A1-1AE8-A49E-90CAC9E43530}"/>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21432" y="2140627"/>
            <a:ext cx="616913" cy="616913"/>
          </a:xfrm>
          <a:prstGeom prst="rect">
            <a:avLst/>
          </a:prstGeom>
        </p:spPr>
      </p:pic>
      <p:sp>
        <p:nvSpPr>
          <p:cNvPr id="120" name="Rectangle 119">
            <a:extLst>
              <a:ext uri="{FF2B5EF4-FFF2-40B4-BE49-F238E27FC236}">
                <a16:creationId xmlns:a16="http://schemas.microsoft.com/office/drawing/2014/main" id="{B31B2CBC-89EC-4186-4FDC-CF53381BD971}"/>
              </a:ext>
            </a:extLst>
          </p:cNvPr>
          <p:cNvSpPr/>
          <p:nvPr/>
        </p:nvSpPr>
        <p:spPr bwMode="gray">
          <a:xfrm>
            <a:off x="9836888" y="4842333"/>
            <a:ext cx="281121" cy="243527"/>
          </a:xfrm>
          <a:prstGeom prst="rect">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126" name="Graphic 125" descr="Database with solid fill">
            <a:extLst>
              <a:ext uri="{FF2B5EF4-FFF2-40B4-BE49-F238E27FC236}">
                <a16:creationId xmlns:a16="http://schemas.microsoft.com/office/drawing/2014/main" id="{8A4D39B2-E251-8339-5FB4-25E9DBCA2586}"/>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78711" y="2807844"/>
            <a:ext cx="616913" cy="616913"/>
          </a:xfrm>
          <a:prstGeom prst="rect">
            <a:avLst/>
          </a:prstGeom>
        </p:spPr>
      </p:pic>
      <p:pic>
        <p:nvPicPr>
          <p:cNvPr id="127" name="Graphic 126" descr="Database with solid fill">
            <a:extLst>
              <a:ext uri="{FF2B5EF4-FFF2-40B4-BE49-F238E27FC236}">
                <a16:creationId xmlns:a16="http://schemas.microsoft.com/office/drawing/2014/main" id="{29B8F81A-3AF0-2BC4-285B-A30A391E0EBC}"/>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44786" y="2780204"/>
            <a:ext cx="616913" cy="616913"/>
          </a:xfrm>
          <a:prstGeom prst="rect">
            <a:avLst/>
          </a:prstGeom>
        </p:spPr>
      </p:pic>
      <p:pic>
        <p:nvPicPr>
          <p:cNvPr id="128" name="Graphic 127" descr="Database with solid fill">
            <a:extLst>
              <a:ext uri="{FF2B5EF4-FFF2-40B4-BE49-F238E27FC236}">
                <a16:creationId xmlns:a16="http://schemas.microsoft.com/office/drawing/2014/main" id="{9BC88A28-52B5-B5A8-FCFC-4582496ECB00}"/>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44786" y="3432609"/>
            <a:ext cx="616913" cy="616913"/>
          </a:xfrm>
          <a:prstGeom prst="rect">
            <a:avLst/>
          </a:prstGeom>
        </p:spPr>
      </p:pic>
      <p:pic>
        <p:nvPicPr>
          <p:cNvPr id="129" name="Graphic 128" descr="Database with solid fill">
            <a:extLst>
              <a:ext uri="{FF2B5EF4-FFF2-40B4-BE49-F238E27FC236}">
                <a16:creationId xmlns:a16="http://schemas.microsoft.com/office/drawing/2014/main" id="{CD0BC5F6-64B5-D59B-79C8-590B06EB44FB}"/>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84860" y="3389036"/>
            <a:ext cx="616913" cy="616913"/>
          </a:xfrm>
          <a:prstGeom prst="rect">
            <a:avLst/>
          </a:prstGeom>
        </p:spPr>
      </p:pic>
      <p:sp>
        <p:nvSpPr>
          <p:cNvPr id="150" name="Cylinder 149">
            <a:extLst>
              <a:ext uri="{FF2B5EF4-FFF2-40B4-BE49-F238E27FC236}">
                <a16:creationId xmlns:a16="http://schemas.microsoft.com/office/drawing/2014/main" id="{36F20A64-2424-DE67-FF0F-A0E55A914405}"/>
              </a:ext>
            </a:extLst>
          </p:cNvPr>
          <p:cNvSpPr/>
          <p:nvPr/>
        </p:nvSpPr>
        <p:spPr bwMode="gray">
          <a:xfrm>
            <a:off x="8409597" y="3468863"/>
            <a:ext cx="379857" cy="532400"/>
          </a:xfrm>
          <a:prstGeom prst="can">
            <a:avLst>
              <a:gd name="adj" fmla="val 48477"/>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151" name="Graphic 150" descr="Processor with solid fill">
            <a:extLst>
              <a:ext uri="{FF2B5EF4-FFF2-40B4-BE49-F238E27FC236}">
                <a16:creationId xmlns:a16="http://schemas.microsoft.com/office/drawing/2014/main" id="{7D80C3B2-D395-2774-D0F7-60E2CC1FD19A}"/>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63518" y="4756170"/>
            <a:ext cx="440076" cy="440076"/>
          </a:xfrm>
          <a:prstGeom prst="rect">
            <a:avLst/>
          </a:prstGeom>
        </p:spPr>
      </p:pic>
      <p:pic>
        <p:nvPicPr>
          <p:cNvPr id="152" name="Graphic 151" descr="Processor with solid fill">
            <a:extLst>
              <a:ext uri="{FF2B5EF4-FFF2-40B4-BE49-F238E27FC236}">
                <a16:creationId xmlns:a16="http://schemas.microsoft.com/office/drawing/2014/main" id="{5BC14EFA-5E49-6F98-2D85-D8375BE4A232}"/>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79404" y="5294921"/>
            <a:ext cx="440076" cy="440076"/>
          </a:xfrm>
          <a:prstGeom prst="rect">
            <a:avLst/>
          </a:prstGeom>
        </p:spPr>
      </p:pic>
      <p:pic>
        <p:nvPicPr>
          <p:cNvPr id="155" name="Graphic 154" descr="Processor with solid fill">
            <a:extLst>
              <a:ext uri="{FF2B5EF4-FFF2-40B4-BE49-F238E27FC236}">
                <a16:creationId xmlns:a16="http://schemas.microsoft.com/office/drawing/2014/main" id="{DD88D729-9B4E-5FBC-356E-E9EFC1AED670}"/>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748439" y="4123630"/>
            <a:ext cx="440076" cy="440076"/>
          </a:xfrm>
          <a:prstGeom prst="rect">
            <a:avLst/>
          </a:prstGeom>
        </p:spPr>
      </p:pic>
      <p:pic>
        <p:nvPicPr>
          <p:cNvPr id="156" name="Graphic 155" descr="Processor with solid fill">
            <a:extLst>
              <a:ext uri="{FF2B5EF4-FFF2-40B4-BE49-F238E27FC236}">
                <a16:creationId xmlns:a16="http://schemas.microsoft.com/office/drawing/2014/main" id="{AF72CCD7-1D9C-A138-A3B4-654933B77AE4}"/>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748439" y="4747868"/>
            <a:ext cx="440076" cy="440076"/>
          </a:xfrm>
          <a:prstGeom prst="rect">
            <a:avLst/>
          </a:prstGeom>
        </p:spPr>
      </p:pic>
      <p:pic>
        <p:nvPicPr>
          <p:cNvPr id="158" name="Graphic 157" descr="Processor outline">
            <a:extLst>
              <a:ext uri="{FF2B5EF4-FFF2-40B4-BE49-F238E27FC236}">
                <a16:creationId xmlns:a16="http://schemas.microsoft.com/office/drawing/2014/main" id="{E71BAC76-83F4-C64E-03FF-94AB9F8A5A9C}"/>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93456" y="4217040"/>
            <a:ext cx="440076" cy="440076"/>
          </a:xfrm>
          <a:prstGeom prst="rect">
            <a:avLst/>
          </a:prstGeom>
        </p:spPr>
      </p:pic>
      <p:pic>
        <p:nvPicPr>
          <p:cNvPr id="159" name="Graphic 158" descr="Processor outline">
            <a:extLst>
              <a:ext uri="{FF2B5EF4-FFF2-40B4-BE49-F238E27FC236}">
                <a16:creationId xmlns:a16="http://schemas.microsoft.com/office/drawing/2014/main" id="{63CA6680-5862-CF77-196B-23817FC7AA3D}"/>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078377" y="4217040"/>
            <a:ext cx="440076" cy="440076"/>
          </a:xfrm>
          <a:prstGeom prst="rect">
            <a:avLst/>
          </a:prstGeom>
        </p:spPr>
      </p:pic>
      <p:pic>
        <p:nvPicPr>
          <p:cNvPr id="160" name="Graphic 159" descr="Processor outline">
            <a:extLst>
              <a:ext uri="{FF2B5EF4-FFF2-40B4-BE49-F238E27FC236}">
                <a16:creationId xmlns:a16="http://schemas.microsoft.com/office/drawing/2014/main" id="{95B74640-9021-C5BB-502E-3E019E89C398}"/>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408480" y="4118590"/>
            <a:ext cx="440076" cy="440076"/>
          </a:xfrm>
          <a:prstGeom prst="rect">
            <a:avLst/>
          </a:prstGeom>
        </p:spPr>
      </p:pic>
      <p:pic>
        <p:nvPicPr>
          <p:cNvPr id="161" name="Graphic 160" descr="Processor outline">
            <a:extLst>
              <a:ext uri="{FF2B5EF4-FFF2-40B4-BE49-F238E27FC236}">
                <a16:creationId xmlns:a16="http://schemas.microsoft.com/office/drawing/2014/main" id="{C7422667-F47C-33B4-8868-DFDF60A5F14B}"/>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93456" y="4753397"/>
            <a:ext cx="440076" cy="440076"/>
          </a:xfrm>
          <a:prstGeom prst="rect">
            <a:avLst/>
          </a:prstGeom>
        </p:spPr>
      </p:pic>
      <p:pic>
        <p:nvPicPr>
          <p:cNvPr id="162" name="Graphic 161" descr="Processor outline">
            <a:extLst>
              <a:ext uri="{FF2B5EF4-FFF2-40B4-BE49-F238E27FC236}">
                <a16:creationId xmlns:a16="http://schemas.microsoft.com/office/drawing/2014/main" id="{6DC44EBB-A574-0325-2A7F-519DFCFA37EB}"/>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078377" y="4753397"/>
            <a:ext cx="440076" cy="440076"/>
          </a:xfrm>
          <a:prstGeom prst="rect">
            <a:avLst/>
          </a:prstGeom>
        </p:spPr>
      </p:pic>
      <p:pic>
        <p:nvPicPr>
          <p:cNvPr id="163" name="Graphic 162" descr="Processor outline">
            <a:extLst>
              <a:ext uri="{FF2B5EF4-FFF2-40B4-BE49-F238E27FC236}">
                <a16:creationId xmlns:a16="http://schemas.microsoft.com/office/drawing/2014/main" id="{1E751678-0841-B3F7-6F28-EAEB48B7C314}"/>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737034" y="5308319"/>
            <a:ext cx="440076" cy="440076"/>
          </a:xfrm>
          <a:prstGeom prst="rect">
            <a:avLst/>
          </a:prstGeom>
        </p:spPr>
      </p:pic>
      <p:pic>
        <p:nvPicPr>
          <p:cNvPr id="164" name="Graphic 163" descr="Processor outline">
            <a:extLst>
              <a:ext uri="{FF2B5EF4-FFF2-40B4-BE49-F238E27FC236}">
                <a16:creationId xmlns:a16="http://schemas.microsoft.com/office/drawing/2014/main" id="{BA734842-15F7-AD1A-F03B-7A50DC0F0966}"/>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93456" y="5294921"/>
            <a:ext cx="440076" cy="440076"/>
          </a:xfrm>
          <a:prstGeom prst="rect">
            <a:avLst/>
          </a:prstGeom>
        </p:spPr>
      </p:pic>
      <p:pic>
        <p:nvPicPr>
          <p:cNvPr id="165" name="Graphic 164" descr="Processor outline">
            <a:extLst>
              <a:ext uri="{FF2B5EF4-FFF2-40B4-BE49-F238E27FC236}">
                <a16:creationId xmlns:a16="http://schemas.microsoft.com/office/drawing/2014/main" id="{555F56D5-5F82-3219-D1E5-D698C5E06985}"/>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078377" y="5294921"/>
            <a:ext cx="440076" cy="440076"/>
          </a:xfrm>
          <a:prstGeom prst="rect">
            <a:avLst/>
          </a:prstGeom>
        </p:spPr>
      </p:pic>
      <p:sp>
        <p:nvSpPr>
          <p:cNvPr id="173" name="Cylinder 172">
            <a:extLst>
              <a:ext uri="{FF2B5EF4-FFF2-40B4-BE49-F238E27FC236}">
                <a16:creationId xmlns:a16="http://schemas.microsoft.com/office/drawing/2014/main" id="{B98A0DBA-42F8-CC40-D16E-066C629BF58F}"/>
              </a:ext>
            </a:extLst>
          </p:cNvPr>
          <p:cNvSpPr/>
          <p:nvPr/>
        </p:nvSpPr>
        <p:spPr bwMode="gray">
          <a:xfrm>
            <a:off x="9811876" y="2236201"/>
            <a:ext cx="379857" cy="532400"/>
          </a:xfrm>
          <a:prstGeom prst="can">
            <a:avLst>
              <a:gd name="adj" fmla="val 48477"/>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174" name="Graphic 173" descr="Database outline">
            <a:extLst>
              <a:ext uri="{FF2B5EF4-FFF2-40B4-BE49-F238E27FC236}">
                <a16:creationId xmlns:a16="http://schemas.microsoft.com/office/drawing/2014/main" id="{A27D72F9-FC60-F22B-EFEC-ED74BB481136}"/>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836798" y="2191799"/>
            <a:ext cx="594337" cy="594337"/>
          </a:xfrm>
          <a:prstGeom prst="rect">
            <a:avLst/>
          </a:prstGeom>
        </p:spPr>
      </p:pic>
      <p:pic>
        <p:nvPicPr>
          <p:cNvPr id="175" name="Graphic 174" descr="Database outline">
            <a:extLst>
              <a:ext uri="{FF2B5EF4-FFF2-40B4-BE49-F238E27FC236}">
                <a16:creationId xmlns:a16="http://schemas.microsoft.com/office/drawing/2014/main" id="{0F165EBA-723A-9E50-E988-08B2C3C0FE31}"/>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685199" y="2802140"/>
            <a:ext cx="594337" cy="594337"/>
          </a:xfrm>
          <a:prstGeom prst="rect">
            <a:avLst/>
          </a:prstGeom>
        </p:spPr>
      </p:pic>
      <p:pic>
        <p:nvPicPr>
          <p:cNvPr id="176" name="Graphic 175" descr="Database outline">
            <a:extLst>
              <a:ext uri="{FF2B5EF4-FFF2-40B4-BE49-F238E27FC236}">
                <a16:creationId xmlns:a16="http://schemas.microsoft.com/office/drawing/2014/main" id="{8807FA0C-C852-B0D0-9518-BA5CEDE4503E}"/>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269700" y="2802140"/>
            <a:ext cx="594337" cy="594337"/>
          </a:xfrm>
          <a:prstGeom prst="rect">
            <a:avLst/>
          </a:prstGeom>
        </p:spPr>
      </p:pic>
      <p:pic>
        <p:nvPicPr>
          <p:cNvPr id="177" name="Graphic 176" descr="Database outline">
            <a:extLst>
              <a:ext uri="{FF2B5EF4-FFF2-40B4-BE49-F238E27FC236}">
                <a16:creationId xmlns:a16="http://schemas.microsoft.com/office/drawing/2014/main" id="{3A58E243-1684-29B1-77F1-6425E2CEF12D}"/>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893933" y="2779437"/>
            <a:ext cx="594337" cy="594337"/>
          </a:xfrm>
          <a:prstGeom prst="rect">
            <a:avLst/>
          </a:prstGeom>
        </p:spPr>
      </p:pic>
      <p:pic>
        <p:nvPicPr>
          <p:cNvPr id="178" name="Graphic 177" descr="Database outline">
            <a:extLst>
              <a:ext uri="{FF2B5EF4-FFF2-40B4-BE49-F238E27FC236}">
                <a16:creationId xmlns:a16="http://schemas.microsoft.com/office/drawing/2014/main" id="{64311099-D61E-F36F-10B3-CA25DCF168AF}"/>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680281" y="3396477"/>
            <a:ext cx="594337" cy="594337"/>
          </a:xfrm>
          <a:prstGeom prst="rect">
            <a:avLst/>
          </a:prstGeom>
        </p:spPr>
      </p:pic>
      <p:pic>
        <p:nvPicPr>
          <p:cNvPr id="180" name="Graphic 179" descr="Database outline">
            <a:extLst>
              <a:ext uri="{FF2B5EF4-FFF2-40B4-BE49-F238E27FC236}">
                <a16:creationId xmlns:a16="http://schemas.microsoft.com/office/drawing/2014/main" id="{2BE30F45-C417-47F5-811A-6CA347B481AB}"/>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247415" y="3389778"/>
            <a:ext cx="594337" cy="594337"/>
          </a:xfrm>
          <a:prstGeom prst="rect">
            <a:avLst/>
          </a:prstGeom>
        </p:spPr>
      </p:pic>
      <p:pic>
        <p:nvPicPr>
          <p:cNvPr id="181" name="Graphic 180" descr="Database outline">
            <a:extLst>
              <a:ext uri="{FF2B5EF4-FFF2-40B4-BE49-F238E27FC236}">
                <a16:creationId xmlns:a16="http://schemas.microsoft.com/office/drawing/2014/main" id="{6506DF85-59CE-E645-7B69-77D0D63BB96F}"/>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871648" y="3367075"/>
            <a:ext cx="594337" cy="594337"/>
          </a:xfrm>
          <a:prstGeom prst="rect">
            <a:avLst/>
          </a:prstGeom>
        </p:spPr>
      </p:pic>
      <p:cxnSp>
        <p:nvCxnSpPr>
          <p:cNvPr id="185" name="Straight Arrow Connector 184">
            <a:extLst>
              <a:ext uri="{FF2B5EF4-FFF2-40B4-BE49-F238E27FC236}">
                <a16:creationId xmlns:a16="http://schemas.microsoft.com/office/drawing/2014/main" id="{ED9078E3-F180-1A93-54A5-C1F131745C23}"/>
              </a:ext>
            </a:extLst>
          </p:cNvPr>
          <p:cNvCxnSpPr>
            <a:cxnSpLocks/>
            <a:stCxn id="175" idx="1"/>
          </p:cNvCxnSpPr>
          <p:nvPr/>
        </p:nvCxnSpPr>
        <p:spPr>
          <a:xfrm flipH="1">
            <a:off x="8869642" y="3099309"/>
            <a:ext cx="815557" cy="562527"/>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242EA7E6-61ED-E391-FFF3-FAA91ED98F62}"/>
              </a:ext>
            </a:extLst>
          </p:cNvPr>
          <p:cNvCxnSpPr>
            <a:cxnSpLocks/>
            <a:endCxn id="160" idx="3"/>
          </p:cNvCxnSpPr>
          <p:nvPr/>
        </p:nvCxnSpPr>
        <p:spPr>
          <a:xfrm flipH="1" flipV="1">
            <a:off x="8848556" y="4338628"/>
            <a:ext cx="888478" cy="11184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BB788A6F-E019-FABC-A8BD-D5B56D69E923}"/>
              </a:ext>
            </a:extLst>
          </p:cNvPr>
          <p:cNvSpPr/>
          <p:nvPr/>
        </p:nvSpPr>
        <p:spPr bwMode="gray">
          <a:xfrm>
            <a:off x="8463962" y="5398915"/>
            <a:ext cx="281121" cy="243527"/>
          </a:xfrm>
          <a:prstGeom prst="rect">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197" name="Graphic 196" descr="Processor outline">
            <a:extLst>
              <a:ext uri="{FF2B5EF4-FFF2-40B4-BE49-F238E27FC236}">
                <a16:creationId xmlns:a16="http://schemas.microsoft.com/office/drawing/2014/main" id="{803E7937-978A-890B-BF7E-0E302B107E54}"/>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408480" y="4716224"/>
            <a:ext cx="440076" cy="440076"/>
          </a:xfrm>
          <a:prstGeom prst="rect">
            <a:avLst/>
          </a:prstGeom>
        </p:spPr>
      </p:pic>
      <p:sp>
        <p:nvSpPr>
          <p:cNvPr id="199" name="Rectangle 198">
            <a:extLst>
              <a:ext uri="{FF2B5EF4-FFF2-40B4-BE49-F238E27FC236}">
                <a16:creationId xmlns:a16="http://schemas.microsoft.com/office/drawing/2014/main" id="{597235FB-A59A-1C2A-CE06-57EC771F8B37}"/>
              </a:ext>
            </a:extLst>
          </p:cNvPr>
          <p:cNvSpPr/>
          <p:nvPr/>
        </p:nvSpPr>
        <p:spPr bwMode="gray">
          <a:xfrm>
            <a:off x="9836888" y="4343869"/>
            <a:ext cx="281121" cy="243527"/>
          </a:xfrm>
          <a:prstGeom prst="rect">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200" name="Straight Arrow Connector 199">
            <a:extLst>
              <a:ext uri="{FF2B5EF4-FFF2-40B4-BE49-F238E27FC236}">
                <a16:creationId xmlns:a16="http://schemas.microsoft.com/office/drawing/2014/main" id="{76404255-D8A9-6D9B-D08E-DFCD984AE811}"/>
              </a:ext>
            </a:extLst>
          </p:cNvPr>
          <p:cNvCxnSpPr>
            <a:cxnSpLocks/>
            <a:stCxn id="120" idx="1"/>
            <a:endCxn id="197" idx="3"/>
          </p:cNvCxnSpPr>
          <p:nvPr/>
        </p:nvCxnSpPr>
        <p:spPr>
          <a:xfrm flipH="1" flipV="1">
            <a:off x="8848556" y="4936262"/>
            <a:ext cx="988332" cy="2783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1" name="Rectangle 210">
            <a:extLst>
              <a:ext uri="{FF2B5EF4-FFF2-40B4-BE49-F238E27FC236}">
                <a16:creationId xmlns:a16="http://schemas.microsoft.com/office/drawing/2014/main" id="{0C14EEFD-3BE5-D561-DE09-245C97DE1C1C}"/>
              </a:ext>
            </a:extLst>
          </p:cNvPr>
          <p:cNvSpPr/>
          <p:nvPr/>
        </p:nvSpPr>
        <p:spPr bwMode="gray">
          <a:xfrm>
            <a:off x="6766710" y="1518074"/>
            <a:ext cx="4976041" cy="4720530"/>
          </a:xfrm>
          <a:prstGeom prst="rect">
            <a:avLst/>
          </a:prstGeom>
          <a:noFill/>
          <a:ln w="19050" algn="ctr">
            <a:solidFill>
              <a:schemeClr val="tx1"/>
            </a:solidFill>
            <a:prstDash val="solid"/>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214" name="Connector: Curved 213">
            <a:extLst>
              <a:ext uri="{FF2B5EF4-FFF2-40B4-BE49-F238E27FC236}">
                <a16:creationId xmlns:a16="http://schemas.microsoft.com/office/drawing/2014/main" id="{89E04C1E-FB9D-3BF2-77C5-B31BADBE11DB}"/>
              </a:ext>
            </a:extLst>
          </p:cNvPr>
          <p:cNvCxnSpPr>
            <a:cxnSpLocks/>
            <a:stCxn id="70" idx="2"/>
            <a:endCxn id="211" idx="2"/>
          </p:cNvCxnSpPr>
          <p:nvPr/>
        </p:nvCxnSpPr>
        <p:spPr>
          <a:xfrm rot="16200000" flipH="1">
            <a:off x="6959315" y="3943187"/>
            <a:ext cx="61617" cy="4529215"/>
          </a:xfrm>
          <a:prstGeom prst="curvedConnector3">
            <a:avLst>
              <a:gd name="adj1" fmla="val 63000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18" name="TextBox 217">
            <a:extLst>
              <a:ext uri="{FF2B5EF4-FFF2-40B4-BE49-F238E27FC236}">
                <a16:creationId xmlns:a16="http://schemas.microsoft.com/office/drawing/2014/main" id="{E13EB935-0E10-7E58-F558-BBA54E559FE4}"/>
              </a:ext>
            </a:extLst>
          </p:cNvPr>
          <p:cNvSpPr txBox="1"/>
          <p:nvPr/>
        </p:nvSpPr>
        <p:spPr>
          <a:xfrm>
            <a:off x="2912501" y="4604697"/>
            <a:ext cx="1902902" cy="507831"/>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0" i="0" dirty="0">
                <a:solidFill>
                  <a:srgbClr val="000000"/>
                </a:solidFill>
                <a:effectLst/>
                <a:latin typeface="Open Sans" panose="020B0606030504020204" pitchFamily="34" charset="0"/>
              </a:rPr>
              <a:t>Load balancers distribute traffic using horizontal and vertical scaling</a:t>
            </a:r>
          </a:p>
        </p:txBody>
      </p:sp>
      <p:sp>
        <p:nvSpPr>
          <p:cNvPr id="219" name="Oval 218">
            <a:extLst>
              <a:ext uri="{FF2B5EF4-FFF2-40B4-BE49-F238E27FC236}">
                <a16:creationId xmlns:a16="http://schemas.microsoft.com/office/drawing/2014/main" id="{2C0B60BC-1F73-AAB5-17B9-3A04958FEA21}"/>
              </a:ext>
            </a:extLst>
          </p:cNvPr>
          <p:cNvSpPr/>
          <p:nvPr/>
        </p:nvSpPr>
        <p:spPr bwMode="gray">
          <a:xfrm>
            <a:off x="2386105" y="4663753"/>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2</a:t>
            </a:r>
          </a:p>
        </p:txBody>
      </p:sp>
      <p:cxnSp>
        <p:nvCxnSpPr>
          <p:cNvPr id="221" name="Connector: Curved 220">
            <a:extLst>
              <a:ext uri="{FF2B5EF4-FFF2-40B4-BE49-F238E27FC236}">
                <a16:creationId xmlns:a16="http://schemas.microsoft.com/office/drawing/2014/main" id="{339E731D-8999-2B88-57F7-10CDAA12DBB7}"/>
              </a:ext>
            </a:extLst>
          </p:cNvPr>
          <p:cNvCxnSpPr>
            <a:cxnSpLocks/>
            <a:stCxn id="218" idx="3"/>
          </p:cNvCxnSpPr>
          <p:nvPr/>
        </p:nvCxnSpPr>
        <p:spPr>
          <a:xfrm flipV="1">
            <a:off x="4815403" y="4156918"/>
            <a:ext cx="671651" cy="701695"/>
          </a:xfrm>
          <a:prstGeom prst="curvedConnector2">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95601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467200" y="1499405"/>
            <a:ext cx="5518404" cy="3988308"/>
          </a:xfrm>
        </p:spPr>
        <p:txBody>
          <a:bodyPr vert="horz" lIns="0" tIns="0" rIns="0" bIns="0" rtlCol="0">
            <a:normAutofit/>
          </a:bodyPr>
          <a:lstStyle/>
          <a:p>
            <a:pPr>
              <a:tabLst/>
              <a:defRPr/>
            </a:pPr>
            <a:r>
              <a:rPr kumimoji="0" lang="en-US" sz="4400" b="1" i="0" u="none" strike="noStrike" kern="1200" cap="none" spc="0" normalizeH="0" baseline="0" noProof="0" dirty="0">
                <a:ln>
                  <a:noFill/>
                </a:ln>
                <a:solidFill>
                  <a:schemeClr val="accent2"/>
                </a:solidFill>
                <a:effectLst/>
                <a:uLnTx/>
                <a:uFillTx/>
                <a:latin typeface="+mj-lt"/>
                <a:ea typeface="+mn-ea"/>
                <a:cs typeface="Calibri Light"/>
              </a:rPr>
              <a:t>Conclusion</a:t>
            </a:r>
          </a:p>
          <a:p>
            <a:pPr>
              <a:tabLst/>
              <a:defRPr/>
            </a:pPr>
            <a:r>
              <a:rPr lang="en-US" sz="2400" dirty="0"/>
              <a:t>High availability ensures system reliability by minimizing down time and efficiently managing the traffic. Load Balancing, combined with horizontal and vertical scaling allows seamless performance. Implementing the right strategies helps maintain optimal service and user experience.</a:t>
            </a:r>
            <a:endParaRPr lang="en-US" sz="2400" kern="100" dirty="0">
              <a:effectLst/>
            </a:endParaRPr>
          </a:p>
          <a:p>
            <a:pPr>
              <a:tabLst/>
              <a:defRPr/>
            </a:pPr>
            <a:endParaRPr lang="en-US" b="0" i="0" u="none" strike="noStrike" kern="1200" cap="none" spc="0" normalizeH="0" baseline="0" noProof="0" dirty="0">
              <a:ln>
                <a:noFill/>
              </a:ln>
              <a:effectLst/>
              <a:uLnTx/>
              <a:uFillTx/>
            </a:endParaRPr>
          </a:p>
        </p:txBody>
      </p:sp>
      <p:pic>
        <p:nvPicPr>
          <p:cNvPr id="1028" name="Picture 4" descr="Oracle 19c SE: Exploring High Availability Changes">
            <a:extLst>
              <a:ext uri="{FF2B5EF4-FFF2-40B4-BE49-F238E27FC236}">
                <a16:creationId xmlns:a16="http://schemas.microsoft.com/office/drawing/2014/main" id="{5C523748-DF26-406C-547D-2DDA05D9A59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p:blipFill>
        <p:spPr bwMode="auto">
          <a:xfrm>
            <a:off x="6104475" y="1499405"/>
            <a:ext cx="5486397" cy="42702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6082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2F03B24-5911-487D-A541-83315BB92292}"/>
              </a:ext>
            </a:extLst>
          </p:cNvPr>
          <p:cNvSpPr>
            <a:spLocks noGrp="1"/>
          </p:cNvSpPr>
          <p:nvPr>
            <p:ph type="ctrTitle"/>
          </p:nvPr>
        </p:nvSpPr>
        <p:spPr>
          <a:xfrm>
            <a:off x="1098773" y="2581276"/>
            <a:ext cx="4196079" cy="1229040"/>
          </a:xfrm>
        </p:spPr>
        <p:txBody>
          <a:bodyPr/>
          <a:lstStyle/>
          <a:p>
            <a:r>
              <a:rPr lang="en-US" sz="9600" b="1" dirty="0">
                <a:solidFill>
                  <a:schemeClr val="accent3"/>
                </a:solidFill>
              </a:rPr>
              <a:t>Thanks!</a:t>
            </a:r>
          </a:p>
        </p:txBody>
      </p:sp>
      <p:pic>
        <p:nvPicPr>
          <p:cNvPr id="11" name="Picture 10" descr="Deloitte Heritage Seal - MAKING AN IMPACT THAT MATTERS SINCE 1845">
            <a:extLst>
              <a:ext uri="{FF2B5EF4-FFF2-40B4-BE49-F238E27FC236}">
                <a16:creationId xmlns:a16="http://schemas.microsoft.com/office/drawing/2014/main" id="{24091ED7-C412-487B-88AC-F1B76F6BA2F2}"/>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10694852" y="5659120"/>
            <a:ext cx="1198880" cy="1198880"/>
          </a:xfrm>
          <a:prstGeom prst="rect">
            <a:avLst/>
          </a:prstGeom>
        </p:spPr>
      </p:pic>
      <p:pic>
        <p:nvPicPr>
          <p:cNvPr id="2052" name="Picture 4" descr="25,000+ Cat Saying Hello Stock Photos, Pictures &amp; Royalty-Free Images -  iStock">
            <a:extLst>
              <a:ext uri="{FF2B5EF4-FFF2-40B4-BE49-F238E27FC236}">
                <a16:creationId xmlns:a16="http://schemas.microsoft.com/office/drawing/2014/main" id="{074D23CA-5948-CB36-1279-4EFFF6D091AC}"/>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441" b="-441"/>
          <a:stretch/>
        </p:blipFill>
        <p:spPr bwMode="auto">
          <a:xfrm>
            <a:off x="5657850" y="1243012"/>
            <a:ext cx="5829300" cy="43719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3950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463295" y="782429"/>
            <a:ext cx="3827351" cy="4918692"/>
          </a:xfrm>
        </p:spPr>
        <p:txBody>
          <a:bodyPr vert="horz" lIns="0" tIns="0" rIns="0" bIns="0" rtlCol="0" anchor="t">
            <a:noAutofit/>
          </a:bodyPr>
          <a:lstStyle/>
          <a:p>
            <a:pPr>
              <a:tabLst/>
              <a:defRPr/>
            </a:pPr>
            <a:r>
              <a:rPr kumimoji="0" lang="en-US" sz="3200" b="1" i="0" u="none" strike="noStrike" kern="1200" cap="none" spc="0" normalizeH="0" baseline="0" noProof="0" dirty="0">
                <a:ln>
                  <a:noFill/>
                </a:ln>
                <a:solidFill>
                  <a:schemeClr val="accent2"/>
                </a:solidFill>
                <a:effectLst/>
                <a:uLnTx/>
                <a:uFillTx/>
                <a:latin typeface="+mj-lt"/>
                <a:ea typeface="+mn-ea"/>
                <a:cs typeface="Calibri Light"/>
              </a:rPr>
              <a:t>What is </a:t>
            </a:r>
            <a:r>
              <a:rPr lang="en-US" sz="3200" b="1" dirty="0">
                <a:solidFill>
                  <a:schemeClr val="accent2"/>
                </a:solidFill>
                <a:latin typeface="+mj-lt"/>
                <a:cs typeface="Calibri Light"/>
              </a:rPr>
              <a:t>High Availability</a:t>
            </a:r>
            <a:r>
              <a:rPr kumimoji="0" lang="en-US" sz="3200" b="1" i="0" u="none" strike="noStrike" kern="1200" cap="none" spc="0" normalizeH="0" baseline="0" noProof="0" dirty="0">
                <a:ln>
                  <a:noFill/>
                </a:ln>
                <a:solidFill>
                  <a:schemeClr val="accent2"/>
                </a:solidFill>
                <a:effectLst/>
                <a:uLnTx/>
                <a:uFillTx/>
                <a:latin typeface="+mj-lt"/>
                <a:ea typeface="+mn-ea"/>
                <a:cs typeface="Calibri Light"/>
              </a:rPr>
              <a:t>?</a:t>
            </a:r>
          </a:p>
          <a:p>
            <a:pPr>
              <a:tabLst/>
              <a:defRPr/>
            </a:pPr>
            <a:br>
              <a:rPr lang="en-US" sz="3200" dirty="0"/>
            </a:br>
            <a:r>
              <a:rPr lang="en-US" sz="3200" dirty="0">
                <a:solidFill>
                  <a:srgbClr val="374151"/>
                </a:solidFill>
                <a:ea typeface="+mn-lt"/>
                <a:cs typeface="+mn-lt"/>
              </a:rPr>
              <a:t>The High Availability system ensures </a:t>
            </a:r>
            <a:r>
              <a:rPr lang="en-US" sz="3200" b="1" dirty="0">
                <a:solidFill>
                  <a:srgbClr val="374151"/>
                </a:solidFill>
                <a:ea typeface="+mn-lt"/>
                <a:cs typeface="+mn-lt"/>
              </a:rPr>
              <a:t>reliability</a:t>
            </a:r>
            <a:r>
              <a:rPr lang="en-US" sz="3200" dirty="0">
                <a:solidFill>
                  <a:srgbClr val="374151"/>
                </a:solidFill>
                <a:ea typeface="+mn-lt"/>
                <a:cs typeface="+mn-lt"/>
              </a:rPr>
              <a:t>, </a:t>
            </a:r>
            <a:r>
              <a:rPr lang="en-US" sz="3200" b="1" dirty="0">
                <a:solidFill>
                  <a:srgbClr val="374151"/>
                </a:solidFill>
                <a:ea typeface="+mn-lt"/>
                <a:cs typeface="+mn-lt"/>
              </a:rPr>
              <a:t>scalability</a:t>
            </a:r>
            <a:r>
              <a:rPr lang="en-US" sz="3200" dirty="0">
                <a:solidFill>
                  <a:srgbClr val="374151"/>
                </a:solidFill>
                <a:ea typeface="+mn-lt"/>
                <a:cs typeface="+mn-lt"/>
              </a:rPr>
              <a:t>, and </a:t>
            </a:r>
            <a:r>
              <a:rPr lang="en-US" sz="3200" b="1" dirty="0">
                <a:solidFill>
                  <a:srgbClr val="374151"/>
                </a:solidFill>
                <a:ea typeface="+mn-lt"/>
                <a:cs typeface="+mn-lt"/>
              </a:rPr>
              <a:t>availability</a:t>
            </a:r>
            <a:r>
              <a:rPr lang="en-US" sz="3200" dirty="0">
                <a:solidFill>
                  <a:srgbClr val="374151"/>
                </a:solidFill>
                <a:ea typeface="+mn-lt"/>
                <a:cs typeface="+mn-lt"/>
              </a:rPr>
              <a:t> for critical production services</a:t>
            </a:r>
            <a:r>
              <a:rPr lang="en-US" sz="32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a:tabLst/>
              <a:defRPr/>
            </a:pPr>
            <a:endParaRPr lang="en-US" sz="1800" b="0" i="0" u="none" strike="noStrike" kern="1200" cap="none" spc="0" normalizeH="0" baseline="0" noProof="0" dirty="0">
              <a:ln>
                <a:noFill/>
              </a:ln>
              <a:solidFill>
                <a:prstClr val="black"/>
              </a:solidFill>
              <a:effectLst/>
              <a:uLnTx/>
              <a:uFillTx/>
              <a:latin typeface="+mn-lt"/>
            </a:endParaRPr>
          </a:p>
        </p:txBody>
      </p:sp>
      <p:sp>
        <p:nvSpPr>
          <p:cNvPr id="4" name="Content Placeholder 3">
            <a:extLst>
              <a:ext uri="{FF2B5EF4-FFF2-40B4-BE49-F238E27FC236}">
                <a16:creationId xmlns:a16="http://schemas.microsoft.com/office/drawing/2014/main" id="{EA0A69C3-CFD7-FBE2-0CFF-5214DBAA6481}"/>
              </a:ext>
            </a:extLst>
          </p:cNvPr>
          <p:cNvSpPr>
            <a:spLocks noGrp="1"/>
          </p:cNvSpPr>
          <p:nvPr>
            <p:ph sz="quarter" idx="14"/>
          </p:nvPr>
        </p:nvSpPr>
        <p:spPr>
          <a:xfrm>
            <a:off x="5761122" y="647700"/>
            <a:ext cx="5176507" cy="5053422"/>
          </a:xfrm>
        </p:spPr>
        <p:txBody>
          <a:bodyPr vert="horz" lIns="0" tIns="0" rIns="0" bIns="0" rtlCol="0" anchor="t">
            <a:noAutofit/>
          </a:bodyPr>
          <a:lstStyle/>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endParaRPr kumimoji="0" lang="en-US" sz="3200" b="1" i="0" u="none" strike="noStrike" kern="1200" cap="none" spc="0" normalizeH="0" baseline="0" noProof="0" dirty="0">
              <a:ln>
                <a:noFill/>
              </a:ln>
              <a:solidFill>
                <a:schemeClr val="accent2"/>
              </a:solidFill>
              <a:effectLst/>
              <a:uLnTx/>
              <a:uFillTx/>
              <a:latin typeface="+mj-lt"/>
              <a:ea typeface="+mn-ea"/>
              <a:cs typeface="Calibri Light"/>
            </a:endParaRPr>
          </a:p>
          <a:p>
            <a:endParaRPr lang="en-GB" sz="2400" dirty="0">
              <a:solidFill>
                <a:srgbClr val="374151"/>
              </a:solidFill>
              <a:ea typeface="Calibri"/>
              <a:cs typeface="Calibri"/>
            </a:endParaRPr>
          </a:p>
          <a:p>
            <a:endParaRPr lang="en-US" sz="2400" dirty="0">
              <a:ea typeface="Calibri"/>
            </a:endParaRPr>
          </a:p>
        </p:txBody>
      </p:sp>
      <p:pic>
        <p:nvPicPr>
          <p:cNvPr id="7" name="Picture 6" descr="The futuristic interface of a planet">
            <a:extLst>
              <a:ext uri="{FF2B5EF4-FFF2-40B4-BE49-F238E27FC236}">
                <a16:creationId xmlns:a16="http://schemas.microsoft.com/office/drawing/2014/main" id="{F3F869FC-CBD1-A006-E147-93709598964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89337" y="782428"/>
            <a:ext cx="6939368" cy="4918693"/>
          </a:xfrm>
          <a:prstGeom prst="rect">
            <a:avLst/>
          </a:prstGeom>
          <a:ln>
            <a:noFill/>
          </a:ln>
          <a:effectLst>
            <a:softEdge rad="112500"/>
          </a:effectLst>
        </p:spPr>
      </p:pic>
    </p:spTree>
    <p:extLst>
      <p:ext uri="{BB962C8B-B14F-4D97-AF65-F5344CB8AC3E}">
        <p14:creationId xmlns:p14="http://schemas.microsoft.com/office/powerpoint/2010/main" val="27691694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bwMode="gray">
          <a:xfrm>
            <a:off x="3541539" y="664687"/>
            <a:ext cx="5855581" cy="5750632"/>
          </a:xfrm>
          <a:prstGeom prst="ellipse">
            <a:avLst/>
          </a:prstGeom>
          <a:noFill/>
          <a:ln w="76200" algn="ctr">
            <a:solidFill>
              <a:schemeClr val="bg1"/>
            </a:solidFill>
            <a:miter lim="800000"/>
            <a:headEnd/>
            <a:tailEnd/>
          </a:ln>
        </p:spPr>
        <p:txBody>
          <a:bodyPr wrap="square" lIns="72231" tIns="72231" rIns="72231" bIns="72231" rtlCol="0" anchor="ctr"/>
          <a:lstStyle/>
          <a:p>
            <a:pPr algn="ctr" defTabSz="742969">
              <a:lnSpc>
                <a:spcPct val="106000"/>
              </a:lnSpc>
              <a:defRPr/>
            </a:pPr>
            <a:endParaRPr lang="en-US" sz="1300" b="1" dirty="0">
              <a:solidFill>
                <a:prstClr val="white"/>
              </a:solidFill>
              <a:latin typeface="Calibri Light"/>
            </a:endParaRPr>
          </a:p>
        </p:txBody>
      </p:sp>
      <p:sp>
        <p:nvSpPr>
          <p:cNvPr id="26" name="Rectangle 25">
            <a:extLst>
              <a:ext uri="{FF2B5EF4-FFF2-40B4-BE49-F238E27FC236}">
                <a16:creationId xmlns:a16="http://schemas.microsoft.com/office/drawing/2014/main" id="{7A152C4D-26C5-4FF3-9076-51C9516C1EFF}"/>
              </a:ext>
            </a:extLst>
          </p:cNvPr>
          <p:cNvSpPr/>
          <p:nvPr/>
        </p:nvSpPr>
        <p:spPr bwMode="gray">
          <a:xfrm>
            <a:off x="1915687" y="419144"/>
            <a:ext cx="4762642" cy="6264685"/>
          </a:xfrm>
          <a:prstGeom prst="rect">
            <a:avLst/>
          </a:prstGeom>
          <a:solidFill>
            <a:schemeClr val="tx1"/>
          </a:solidFill>
          <a:ln w="19050" algn="ctr">
            <a:noFill/>
            <a:miter lim="800000"/>
            <a:headEnd/>
            <a:tailEnd/>
          </a:ln>
        </p:spPr>
        <p:txBody>
          <a:bodyPr wrap="square" lIns="72231" tIns="72231" rIns="72231" bIns="72231" rtlCol="0" anchor="ctr"/>
          <a:lstStyle/>
          <a:p>
            <a:pPr algn="ctr" defTabSz="742969">
              <a:lnSpc>
                <a:spcPct val="106000"/>
              </a:lnSpc>
              <a:defRPr/>
            </a:pPr>
            <a:endParaRPr lang="en-US" sz="1300" b="1" dirty="0">
              <a:solidFill>
                <a:prstClr val="white"/>
              </a:solidFill>
              <a:latin typeface="Calibri Light"/>
            </a:endParaRPr>
          </a:p>
        </p:txBody>
      </p:sp>
      <p:cxnSp>
        <p:nvCxnSpPr>
          <p:cNvPr id="9" name="Straight Connector 8"/>
          <p:cNvCxnSpPr/>
          <p:nvPr/>
        </p:nvCxnSpPr>
        <p:spPr>
          <a:xfrm>
            <a:off x="6096000" y="3191407"/>
            <a:ext cx="0" cy="6129337"/>
          </a:xfrm>
          <a:prstGeom prst="line">
            <a:avLst/>
          </a:prstGeom>
          <a:ln w="19050">
            <a:noFill/>
          </a:ln>
        </p:spPr>
        <p:style>
          <a:lnRef idx="1">
            <a:schemeClr val="dk1"/>
          </a:lnRef>
          <a:fillRef idx="0">
            <a:schemeClr val="dk1"/>
          </a:fillRef>
          <a:effectRef idx="0">
            <a:schemeClr val="dk1"/>
          </a:effectRef>
          <a:fontRef idx="minor">
            <a:schemeClr val="tx1"/>
          </a:fontRef>
        </p:style>
      </p:cxnSp>
      <p:sp>
        <p:nvSpPr>
          <p:cNvPr id="67" name="Rectangle 66"/>
          <p:cNvSpPr/>
          <p:nvPr/>
        </p:nvSpPr>
        <p:spPr>
          <a:xfrm>
            <a:off x="5613939" y="2847529"/>
            <a:ext cx="2966279" cy="1302344"/>
          </a:xfrm>
          <a:prstGeom prst="rect">
            <a:avLst/>
          </a:prstGeom>
        </p:spPr>
        <p:txBody>
          <a:bodyPr wrap="square" lIns="91440" tIns="45720" rIns="91440" bIns="45720" anchor="t">
            <a:spAutoFit/>
          </a:bodyPr>
          <a:lstStyle/>
          <a:p>
            <a:pPr defTabSz="742969">
              <a:defRPr/>
            </a:pPr>
            <a:r>
              <a:rPr lang="en-US" sz="3200" b="1" dirty="0">
                <a:solidFill>
                  <a:schemeClr val="accent2"/>
                </a:solidFill>
                <a:latin typeface="Calibri"/>
                <a:cs typeface="Calibri"/>
              </a:rPr>
              <a:t>Objectives of</a:t>
            </a:r>
          </a:p>
          <a:p>
            <a:pPr defTabSz="742969">
              <a:defRPr/>
            </a:pPr>
            <a:r>
              <a:rPr lang="en-US" sz="3200" b="1" dirty="0">
                <a:solidFill>
                  <a:schemeClr val="accent2"/>
                </a:solidFill>
                <a:latin typeface="Calibri"/>
                <a:cs typeface="Calibri"/>
              </a:rPr>
              <a:t>High Availability</a:t>
            </a:r>
            <a:endParaRPr lang="en-US" dirty="0">
              <a:solidFill>
                <a:schemeClr val="accent2"/>
              </a:solidFill>
            </a:endParaRPr>
          </a:p>
          <a:p>
            <a:pPr defTabSz="742969">
              <a:defRPr/>
            </a:pPr>
            <a:endParaRPr lang="en-US" sz="1463" b="1" dirty="0">
              <a:solidFill>
                <a:prstClr val="white"/>
              </a:solidFill>
              <a:latin typeface="Calibri Light"/>
            </a:endParaRPr>
          </a:p>
        </p:txBody>
      </p:sp>
      <p:grpSp>
        <p:nvGrpSpPr>
          <p:cNvPr id="15" name="Group 14"/>
          <p:cNvGrpSpPr/>
          <p:nvPr/>
        </p:nvGrpSpPr>
        <p:grpSpPr>
          <a:xfrm>
            <a:off x="3388242" y="5109826"/>
            <a:ext cx="2052582" cy="507172"/>
            <a:chOff x="3198310" y="766692"/>
            <a:chExt cx="3547336" cy="551297"/>
          </a:xfrm>
        </p:grpSpPr>
        <p:sp>
          <p:nvSpPr>
            <p:cNvPr id="12" name="Rectangle 11"/>
            <p:cNvSpPr/>
            <p:nvPr/>
          </p:nvSpPr>
          <p:spPr bwMode="gray">
            <a:xfrm>
              <a:off x="3942426" y="841716"/>
              <a:ext cx="2803220" cy="476273"/>
            </a:xfrm>
            <a:prstGeom prst="rect">
              <a:avLst/>
            </a:prstGeom>
            <a:solidFill>
              <a:srgbClr val="43B02A"/>
            </a:solidFill>
            <a:ln w="19050" algn="ctr">
              <a:noFill/>
              <a:miter lim="800000"/>
              <a:headEnd/>
              <a:tailEnd/>
            </a:ln>
          </p:spPr>
          <p:txBody>
            <a:bodyPr wrap="square" lIns="72231" tIns="72231" rIns="72231" bIns="72231" rtlCol="0" anchor="ctr"/>
            <a:lstStyle/>
            <a:p>
              <a:pPr algn="ctr" defTabSz="742969">
                <a:defRPr/>
              </a:pPr>
              <a:r>
                <a:rPr lang="en-US" sz="1050" b="1" dirty="0"/>
                <a:t>Provide Disaster Recovery</a:t>
              </a:r>
            </a:p>
          </p:txBody>
        </p:sp>
        <p:sp>
          <p:nvSpPr>
            <p:cNvPr id="13" name="TextBox 12"/>
            <p:cNvSpPr txBox="1"/>
            <p:nvPr/>
          </p:nvSpPr>
          <p:spPr>
            <a:xfrm>
              <a:off x="3198310" y="766692"/>
              <a:ext cx="805845" cy="334554"/>
            </a:xfrm>
            <a:prstGeom prst="rect">
              <a:avLst/>
            </a:prstGeom>
            <a:noFill/>
          </p:spPr>
          <p:txBody>
            <a:bodyPr wrap="square" lIns="0" tIns="0" rIns="0" bIns="0" rtlCol="0">
              <a:spAutoFit/>
            </a:bodyPr>
            <a:lstStyle/>
            <a:p>
              <a:pPr defTabSz="742969">
                <a:spcBef>
                  <a:spcPts val="488"/>
                </a:spcBef>
                <a:buSzPct val="100000"/>
                <a:defRPr/>
              </a:pPr>
              <a:r>
                <a:rPr lang="en-US" sz="2000" dirty="0">
                  <a:solidFill>
                    <a:prstClr val="white"/>
                  </a:solidFill>
                  <a:latin typeface="Calibri Light"/>
                </a:rPr>
                <a:t>08</a:t>
              </a:r>
            </a:p>
          </p:txBody>
        </p:sp>
      </p:grpSp>
      <p:grpSp>
        <p:nvGrpSpPr>
          <p:cNvPr id="73" name="Group 72"/>
          <p:cNvGrpSpPr/>
          <p:nvPr/>
        </p:nvGrpSpPr>
        <p:grpSpPr>
          <a:xfrm>
            <a:off x="3154202" y="1998074"/>
            <a:ext cx="2116071" cy="410431"/>
            <a:chOff x="3198310" y="763563"/>
            <a:chExt cx="3643020" cy="482104"/>
          </a:xfrm>
        </p:grpSpPr>
        <p:sp>
          <p:nvSpPr>
            <p:cNvPr id="74" name="Rectangle 73"/>
            <p:cNvSpPr/>
            <p:nvPr/>
          </p:nvSpPr>
          <p:spPr bwMode="gray">
            <a:xfrm>
              <a:off x="3942427" y="763563"/>
              <a:ext cx="2898903" cy="482104"/>
            </a:xfrm>
            <a:prstGeom prst="rect">
              <a:avLst/>
            </a:prstGeom>
            <a:solidFill>
              <a:srgbClr val="009A44"/>
            </a:solidFill>
            <a:ln w="19050" algn="ctr">
              <a:noFill/>
              <a:miter lim="800000"/>
              <a:headEnd/>
              <a:tailEnd/>
            </a:ln>
          </p:spPr>
          <p:txBody>
            <a:bodyPr wrap="square" lIns="72231" tIns="72231" rIns="72231" bIns="72231" rtlCol="0" anchor="ctr"/>
            <a:lstStyle/>
            <a:p>
              <a:pPr algn="ctr" defTabSz="742969">
                <a:defRPr/>
              </a:pPr>
              <a:r>
                <a:rPr lang="en-US" sz="1050" b="1" dirty="0">
                  <a:solidFill>
                    <a:prstClr val="white"/>
                  </a:solidFill>
                  <a:cs typeface="Calibri"/>
                </a:rPr>
                <a:t>Improve Fault Tolerance</a:t>
              </a:r>
              <a:endParaRPr lang="en-US" sz="1050" b="1" dirty="0">
                <a:solidFill>
                  <a:prstClr val="white"/>
                </a:solidFill>
              </a:endParaRPr>
            </a:p>
          </p:txBody>
        </p:sp>
        <p:sp>
          <p:nvSpPr>
            <p:cNvPr id="75" name="TextBox 74"/>
            <p:cNvSpPr txBox="1"/>
            <p:nvPr/>
          </p:nvSpPr>
          <p:spPr>
            <a:xfrm>
              <a:off x="3198310" y="766692"/>
              <a:ext cx="805845" cy="361524"/>
            </a:xfrm>
            <a:prstGeom prst="rect">
              <a:avLst/>
            </a:prstGeom>
            <a:noFill/>
          </p:spPr>
          <p:txBody>
            <a:bodyPr wrap="square" lIns="0" tIns="0" rIns="0" bIns="0" rtlCol="0">
              <a:spAutoFit/>
            </a:bodyPr>
            <a:lstStyle/>
            <a:p>
              <a:pPr defTabSz="742969">
                <a:spcBef>
                  <a:spcPts val="488"/>
                </a:spcBef>
                <a:buSzPct val="100000"/>
                <a:defRPr/>
              </a:pPr>
              <a:r>
                <a:rPr lang="en-US" sz="2000" dirty="0">
                  <a:solidFill>
                    <a:prstClr val="white"/>
                  </a:solidFill>
                  <a:latin typeface="Calibri Light"/>
                </a:rPr>
                <a:t>03</a:t>
              </a:r>
            </a:p>
          </p:txBody>
        </p:sp>
      </p:grpSp>
      <p:grpSp>
        <p:nvGrpSpPr>
          <p:cNvPr id="78" name="Group 77"/>
          <p:cNvGrpSpPr/>
          <p:nvPr/>
        </p:nvGrpSpPr>
        <p:grpSpPr>
          <a:xfrm>
            <a:off x="2855156" y="2608339"/>
            <a:ext cx="1682720" cy="410431"/>
            <a:chOff x="3198310" y="763563"/>
            <a:chExt cx="2896965" cy="482104"/>
          </a:xfrm>
        </p:grpSpPr>
        <p:sp>
          <p:nvSpPr>
            <p:cNvPr id="79" name="Rectangle 78"/>
            <p:cNvSpPr/>
            <p:nvPr/>
          </p:nvSpPr>
          <p:spPr bwMode="gray">
            <a:xfrm>
              <a:off x="3942427" y="763563"/>
              <a:ext cx="2152848" cy="482104"/>
            </a:xfrm>
            <a:prstGeom prst="rect">
              <a:avLst/>
            </a:prstGeom>
            <a:solidFill>
              <a:srgbClr val="0097A9"/>
            </a:solidFill>
            <a:ln w="19050" algn="ctr">
              <a:noFill/>
              <a:miter lim="800000"/>
              <a:headEnd/>
              <a:tailEnd/>
            </a:ln>
          </p:spPr>
          <p:txBody>
            <a:bodyPr wrap="square" lIns="72231" tIns="72231" rIns="72231" bIns="72231" rtlCol="0" anchor="ctr"/>
            <a:lstStyle/>
            <a:p>
              <a:pPr algn="ctr" defTabSz="742969">
                <a:defRPr/>
              </a:pPr>
              <a:r>
                <a:rPr lang="en-US" sz="1050" b="1" dirty="0">
                  <a:cs typeface="Calibri"/>
                </a:rPr>
                <a:t>Enhance Scalability</a:t>
              </a:r>
              <a:endParaRPr lang="en-US" sz="1050" b="1" dirty="0"/>
            </a:p>
          </p:txBody>
        </p:sp>
        <p:sp>
          <p:nvSpPr>
            <p:cNvPr id="80" name="TextBox 79"/>
            <p:cNvSpPr txBox="1"/>
            <p:nvPr/>
          </p:nvSpPr>
          <p:spPr>
            <a:xfrm>
              <a:off x="3198310" y="766692"/>
              <a:ext cx="805843" cy="361524"/>
            </a:xfrm>
            <a:prstGeom prst="rect">
              <a:avLst/>
            </a:prstGeom>
            <a:noFill/>
          </p:spPr>
          <p:txBody>
            <a:bodyPr wrap="square" lIns="0" tIns="0" rIns="0" bIns="0" rtlCol="0">
              <a:spAutoFit/>
            </a:bodyPr>
            <a:lstStyle/>
            <a:p>
              <a:pPr defTabSz="742969">
                <a:spcBef>
                  <a:spcPts val="488"/>
                </a:spcBef>
                <a:buSzPct val="100000"/>
                <a:defRPr/>
              </a:pPr>
              <a:r>
                <a:rPr lang="en-US" sz="2000" dirty="0">
                  <a:solidFill>
                    <a:prstClr val="white"/>
                  </a:solidFill>
                  <a:latin typeface="Calibri Light"/>
                </a:rPr>
                <a:t>04</a:t>
              </a:r>
            </a:p>
          </p:txBody>
        </p:sp>
      </p:grpSp>
      <p:grpSp>
        <p:nvGrpSpPr>
          <p:cNvPr id="83" name="Group 82"/>
          <p:cNvGrpSpPr/>
          <p:nvPr/>
        </p:nvGrpSpPr>
        <p:grpSpPr>
          <a:xfrm>
            <a:off x="2777507" y="3212016"/>
            <a:ext cx="2448003" cy="464797"/>
            <a:chOff x="3198310" y="766692"/>
            <a:chExt cx="4214473" cy="545963"/>
          </a:xfrm>
        </p:grpSpPr>
        <p:sp>
          <p:nvSpPr>
            <p:cNvPr id="84" name="Rectangle 83"/>
            <p:cNvSpPr/>
            <p:nvPr/>
          </p:nvSpPr>
          <p:spPr bwMode="gray">
            <a:xfrm>
              <a:off x="3942425" y="841717"/>
              <a:ext cx="3470358" cy="470938"/>
            </a:xfrm>
            <a:prstGeom prst="rect">
              <a:avLst/>
            </a:prstGeom>
            <a:solidFill>
              <a:srgbClr val="007680"/>
            </a:solidFill>
            <a:ln w="19050" algn="ctr">
              <a:noFill/>
              <a:miter lim="800000"/>
              <a:headEnd/>
              <a:tailEnd/>
            </a:ln>
          </p:spPr>
          <p:txBody>
            <a:bodyPr wrap="square" lIns="72231" tIns="72231" rIns="72231" bIns="72231" rtlCol="0" anchor="ctr"/>
            <a:lstStyle/>
            <a:p>
              <a:pPr algn="ctr" defTabSz="742969">
                <a:defRPr/>
              </a:pPr>
              <a:r>
                <a:rPr lang="en-US" sz="1050" b="1" dirty="0">
                  <a:solidFill>
                    <a:prstClr val="white"/>
                  </a:solidFill>
                  <a:cs typeface="Calibri"/>
                </a:rPr>
                <a:t>Automate Failover and Recovery</a:t>
              </a:r>
            </a:p>
          </p:txBody>
        </p:sp>
        <p:sp>
          <p:nvSpPr>
            <p:cNvPr id="85" name="TextBox 84"/>
            <p:cNvSpPr txBox="1"/>
            <p:nvPr/>
          </p:nvSpPr>
          <p:spPr>
            <a:xfrm>
              <a:off x="3198310" y="766692"/>
              <a:ext cx="805845" cy="361523"/>
            </a:xfrm>
            <a:prstGeom prst="rect">
              <a:avLst/>
            </a:prstGeom>
            <a:noFill/>
          </p:spPr>
          <p:txBody>
            <a:bodyPr wrap="square" lIns="0" tIns="0" rIns="0" bIns="0" rtlCol="0">
              <a:spAutoFit/>
            </a:bodyPr>
            <a:lstStyle/>
            <a:p>
              <a:pPr defTabSz="742969">
                <a:spcBef>
                  <a:spcPts val="488"/>
                </a:spcBef>
                <a:buSzPct val="100000"/>
                <a:defRPr/>
              </a:pPr>
              <a:r>
                <a:rPr lang="en-US" sz="2000" dirty="0">
                  <a:solidFill>
                    <a:prstClr val="white"/>
                  </a:solidFill>
                  <a:latin typeface="Calibri Light"/>
                </a:rPr>
                <a:t>05</a:t>
              </a:r>
            </a:p>
          </p:txBody>
        </p:sp>
      </p:grpSp>
      <p:grpSp>
        <p:nvGrpSpPr>
          <p:cNvPr id="88" name="Group 87"/>
          <p:cNvGrpSpPr/>
          <p:nvPr/>
        </p:nvGrpSpPr>
        <p:grpSpPr>
          <a:xfrm>
            <a:off x="2838967" y="3853145"/>
            <a:ext cx="2044014" cy="464797"/>
            <a:chOff x="3198310" y="766692"/>
            <a:chExt cx="3518967" cy="545963"/>
          </a:xfrm>
        </p:grpSpPr>
        <p:sp>
          <p:nvSpPr>
            <p:cNvPr id="89" name="Rectangle 88"/>
            <p:cNvSpPr/>
            <p:nvPr/>
          </p:nvSpPr>
          <p:spPr bwMode="gray">
            <a:xfrm>
              <a:off x="3942427" y="841717"/>
              <a:ext cx="2774850" cy="470938"/>
            </a:xfrm>
            <a:prstGeom prst="rect">
              <a:avLst/>
            </a:prstGeom>
            <a:solidFill>
              <a:srgbClr val="004F59"/>
            </a:solidFill>
            <a:ln w="19050" algn="ctr">
              <a:noFill/>
              <a:miter lim="800000"/>
              <a:headEnd/>
              <a:tailEnd/>
            </a:ln>
          </p:spPr>
          <p:txBody>
            <a:bodyPr wrap="square" lIns="72231" tIns="72231" rIns="72231" bIns="72231" rtlCol="0" anchor="ctr"/>
            <a:lstStyle/>
            <a:p>
              <a:pPr algn="ctr" defTabSz="742969">
                <a:defRPr/>
              </a:pPr>
              <a:r>
                <a:rPr lang="en-US" sz="1050" b="1" dirty="0">
                  <a:solidFill>
                    <a:prstClr val="white"/>
                  </a:solidFill>
                  <a:cs typeface="Calibri"/>
                </a:rPr>
                <a:t>Maintain Data Integrity</a:t>
              </a:r>
            </a:p>
          </p:txBody>
        </p:sp>
        <p:sp>
          <p:nvSpPr>
            <p:cNvPr id="90" name="TextBox 89"/>
            <p:cNvSpPr txBox="1"/>
            <p:nvPr/>
          </p:nvSpPr>
          <p:spPr>
            <a:xfrm>
              <a:off x="3198310" y="766692"/>
              <a:ext cx="805843" cy="361523"/>
            </a:xfrm>
            <a:prstGeom prst="rect">
              <a:avLst/>
            </a:prstGeom>
            <a:noFill/>
          </p:spPr>
          <p:txBody>
            <a:bodyPr wrap="square" lIns="0" tIns="0" rIns="0" bIns="0" rtlCol="0">
              <a:spAutoFit/>
            </a:bodyPr>
            <a:lstStyle/>
            <a:p>
              <a:pPr defTabSz="742969">
                <a:spcBef>
                  <a:spcPts val="488"/>
                </a:spcBef>
                <a:buSzPct val="100000"/>
                <a:defRPr/>
              </a:pPr>
              <a:r>
                <a:rPr lang="en-US" sz="2000" dirty="0">
                  <a:solidFill>
                    <a:prstClr val="white"/>
                  </a:solidFill>
                  <a:latin typeface="Calibri Light"/>
                </a:rPr>
                <a:t>06</a:t>
              </a:r>
            </a:p>
          </p:txBody>
        </p:sp>
      </p:grpSp>
      <p:grpSp>
        <p:nvGrpSpPr>
          <p:cNvPr id="93" name="Group 92"/>
          <p:cNvGrpSpPr/>
          <p:nvPr/>
        </p:nvGrpSpPr>
        <p:grpSpPr>
          <a:xfrm>
            <a:off x="3039316" y="4483509"/>
            <a:ext cx="2075539" cy="474302"/>
            <a:chOff x="3198310" y="766692"/>
            <a:chExt cx="3330313" cy="557128"/>
          </a:xfrm>
        </p:grpSpPr>
        <p:sp>
          <p:nvSpPr>
            <p:cNvPr id="94" name="Rectangle 93"/>
            <p:cNvSpPr/>
            <p:nvPr/>
          </p:nvSpPr>
          <p:spPr bwMode="gray">
            <a:xfrm>
              <a:off x="3942425" y="841715"/>
              <a:ext cx="2586198" cy="482105"/>
            </a:xfrm>
            <a:prstGeom prst="rect">
              <a:avLst/>
            </a:prstGeom>
            <a:solidFill>
              <a:srgbClr val="005587"/>
            </a:solidFill>
            <a:ln w="19050" algn="ctr">
              <a:noFill/>
              <a:miter lim="800000"/>
              <a:headEnd/>
              <a:tailEnd/>
            </a:ln>
          </p:spPr>
          <p:txBody>
            <a:bodyPr wrap="square" lIns="72231" tIns="72231" rIns="72231" bIns="72231" rtlCol="0" anchor="ctr"/>
            <a:lstStyle/>
            <a:p>
              <a:pPr algn="ctr" defTabSz="742969">
                <a:defRPr/>
              </a:pPr>
              <a:r>
                <a:rPr lang="en-US" sz="1050" b="1" dirty="0">
                  <a:solidFill>
                    <a:prstClr val="white"/>
                  </a:solidFill>
                </a:rPr>
                <a:t>Optimize Performance</a:t>
              </a:r>
            </a:p>
          </p:txBody>
        </p:sp>
        <p:sp>
          <p:nvSpPr>
            <p:cNvPr id="95" name="TextBox 94"/>
            <p:cNvSpPr txBox="1"/>
            <p:nvPr/>
          </p:nvSpPr>
          <p:spPr>
            <a:xfrm>
              <a:off x="3198310" y="766692"/>
              <a:ext cx="805844" cy="361523"/>
            </a:xfrm>
            <a:prstGeom prst="rect">
              <a:avLst/>
            </a:prstGeom>
            <a:noFill/>
          </p:spPr>
          <p:txBody>
            <a:bodyPr wrap="square" lIns="0" tIns="0" rIns="0" bIns="0" rtlCol="0">
              <a:spAutoFit/>
            </a:bodyPr>
            <a:lstStyle/>
            <a:p>
              <a:pPr defTabSz="742969">
                <a:spcBef>
                  <a:spcPts val="488"/>
                </a:spcBef>
                <a:buSzPct val="100000"/>
                <a:defRPr/>
              </a:pPr>
              <a:r>
                <a:rPr lang="en-US" sz="2000" dirty="0">
                  <a:solidFill>
                    <a:prstClr val="white"/>
                  </a:solidFill>
                  <a:latin typeface="Calibri Light"/>
                </a:rPr>
                <a:t>07</a:t>
              </a:r>
            </a:p>
          </p:txBody>
        </p:sp>
      </p:grpSp>
      <p:grpSp>
        <p:nvGrpSpPr>
          <p:cNvPr id="30" name="Group 29">
            <a:extLst>
              <a:ext uri="{FF2B5EF4-FFF2-40B4-BE49-F238E27FC236}">
                <a16:creationId xmlns:a16="http://schemas.microsoft.com/office/drawing/2014/main" id="{3DB51BBF-ECEE-3763-BC61-5B7B1E19F13A}"/>
              </a:ext>
            </a:extLst>
          </p:cNvPr>
          <p:cNvGrpSpPr/>
          <p:nvPr/>
        </p:nvGrpSpPr>
        <p:grpSpPr>
          <a:xfrm>
            <a:off x="3647483" y="1312219"/>
            <a:ext cx="1682720" cy="507172"/>
            <a:chOff x="3198310" y="766692"/>
            <a:chExt cx="2908129" cy="551297"/>
          </a:xfrm>
        </p:grpSpPr>
        <p:sp>
          <p:nvSpPr>
            <p:cNvPr id="31" name="Rectangle 30">
              <a:extLst>
                <a:ext uri="{FF2B5EF4-FFF2-40B4-BE49-F238E27FC236}">
                  <a16:creationId xmlns:a16="http://schemas.microsoft.com/office/drawing/2014/main" id="{634AA920-C346-1F7B-DF92-59EAF1319801}"/>
                </a:ext>
              </a:extLst>
            </p:cNvPr>
            <p:cNvSpPr/>
            <p:nvPr/>
          </p:nvSpPr>
          <p:spPr bwMode="gray">
            <a:xfrm>
              <a:off x="3942427" y="841716"/>
              <a:ext cx="2164012" cy="476273"/>
            </a:xfrm>
            <a:prstGeom prst="rect">
              <a:avLst/>
            </a:prstGeom>
            <a:solidFill>
              <a:srgbClr val="43B02A"/>
            </a:solidFill>
            <a:ln w="19050" algn="ctr">
              <a:noFill/>
              <a:miter lim="800000"/>
              <a:headEnd/>
              <a:tailEnd/>
            </a:ln>
          </p:spPr>
          <p:txBody>
            <a:bodyPr wrap="square" lIns="72231" tIns="72231" rIns="72231" bIns="72231" rtlCol="0" anchor="ctr"/>
            <a:lstStyle/>
            <a:p>
              <a:pPr algn="ctr" defTabSz="742969">
                <a:defRPr/>
              </a:pPr>
              <a:r>
                <a:rPr lang="en-US" sz="1050" b="1" dirty="0">
                  <a:cs typeface="Calibri"/>
                </a:rPr>
                <a:t>Ensure Reliability</a:t>
              </a:r>
              <a:endParaRPr lang="en-US" sz="1050" b="1" dirty="0"/>
            </a:p>
          </p:txBody>
        </p:sp>
        <p:sp>
          <p:nvSpPr>
            <p:cNvPr id="32" name="TextBox 31">
              <a:extLst>
                <a:ext uri="{FF2B5EF4-FFF2-40B4-BE49-F238E27FC236}">
                  <a16:creationId xmlns:a16="http://schemas.microsoft.com/office/drawing/2014/main" id="{2D39CCD3-637F-DEEB-0CE0-9E78273C9F60}"/>
                </a:ext>
              </a:extLst>
            </p:cNvPr>
            <p:cNvSpPr txBox="1"/>
            <p:nvPr/>
          </p:nvSpPr>
          <p:spPr>
            <a:xfrm>
              <a:off x="3198310" y="766692"/>
              <a:ext cx="805845" cy="334554"/>
            </a:xfrm>
            <a:prstGeom prst="rect">
              <a:avLst/>
            </a:prstGeom>
            <a:noFill/>
          </p:spPr>
          <p:txBody>
            <a:bodyPr wrap="square" lIns="0" tIns="0" rIns="0" bIns="0" rtlCol="0">
              <a:spAutoFit/>
            </a:bodyPr>
            <a:lstStyle/>
            <a:p>
              <a:pPr defTabSz="742969">
                <a:spcBef>
                  <a:spcPts val="488"/>
                </a:spcBef>
                <a:buSzPct val="100000"/>
                <a:defRPr/>
              </a:pPr>
              <a:r>
                <a:rPr lang="en-US" sz="2000" dirty="0">
                  <a:solidFill>
                    <a:prstClr val="white"/>
                  </a:solidFill>
                  <a:latin typeface="Calibri Light"/>
                </a:rPr>
                <a:t>02</a:t>
              </a:r>
            </a:p>
          </p:txBody>
        </p:sp>
      </p:grpSp>
      <p:grpSp>
        <p:nvGrpSpPr>
          <p:cNvPr id="33" name="Group 32">
            <a:extLst>
              <a:ext uri="{FF2B5EF4-FFF2-40B4-BE49-F238E27FC236}">
                <a16:creationId xmlns:a16="http://schemas.microsoft.com/office/drawing/2014/main" id="{6C24E7E4-86C8-CC91-2290-F9C0EB67F47F}"/>
              </a:ext>
            </a:extLst>
          </p:cNvPr>
          <p:cNvGrpSpPr/>
          <p:nvPr/>
        </p:nvGrpSpPr>
        <p:grpSpPr>
          <a:xfrm>
            <a:off x="4380758" y="740219"/>
            <a:ext cx="1812423" cy="474302"/>
            <a:chOff x="3198310" y="766692"/>
            <a:chExt cx="2908129" cy="557128"/>
          </a:xfrm>
        </p:grpSpPr>
        <p:sp>
          <p:nvSpPr>
            <p:cNvPr id="34" name="Rectangle 33">
              <a:extLst>
                <a:ext uri="{FF2B5EF4-FFF2-40B4-BE49-F238E27FC236}">
                  <a16:creationId xmlns:a16="http://schemas.microsoft.com/office/drawing/2014/main" id="{4917F4ED-82B2-B7A1-C1C8-122151F956E9}"/>
                </a:ext>
              </a:extLst>
            </p:cNvPr>
            <p:cNvSpPr/>
            <p:nvPr/>
          </p:nvSpPr>
          <p:spPr bwMode="gray">
            <a:xfrm>
              <a:off x="3942427" y="841716"/>
              <a:ext cx="2164012" cy="482104"/>
            </a:xfrm>
            <a:prstGeom prst="rect">
              <a:avLst/>
            </a:prstGeom>
            <a:solidFill>
              <a:srgbClr val="005587"/>
            </a:solidFill>
            <a:ln w="19050" algn="ctr">
              <a:noFill/>
              <a:miter lim="800000"/>
              <a:headEnd/>
              <a:tailEnd/>
            </a:ln>
          </p:spPr>
          <p:txBody>
            <a:bodyPr wrap="square" lIns="72231" tIns="72231" rIns="72231" bIns="72231" rtlCol="0" anchor="ctr"/>
            <a:lstStyle/>
            <a:p>
              <a:pPr algn="ctr" defTabSz="742969">
                <a:defRPr/>
              </a:pPr>
              <a:r>
                <a:rPr lang="en-US" sz="1050" b="1" dirty="0">
                  <a:solidFill>
                    <a:prstClr val="white"/>
                  </a:solidFill>
                  <a:cs typeface="Calibri"/>
                </a:rPr>
                <a:t>Minimize Downtime</a:t>
              </a:r>
              <a:endParaRPr lang="en-US" sz="1050" b="1" dirty="0">
                <a:solidFill>
                  <a:prstClr val="white"/>
                </a:solidFill>
              </a:endParaRPr>
            </a:p>
          </p:txBody>
        </p:sp>
        <p:sp>
          <p:nvSpPr>
            <p:cNvPr id="35" name="TextBox 34">
              <a:extLst>
                <a:ext uri="{FF2B5EF4-FFF2-40B4-BE49-F238E27FC236}">
                  <a16:creationId xmlns:a16="http://schemas.microsoft.com/office/drawing/2014/main" id="{6A8645D6-7525-41C3-7FD3-AD102C459CE3}"/>
                </a:ext>
              </a:extLst>
            </p:cNvPr>
            <p:cNvSpPr txBox="1"/>
            <p:nvPr/>
          </p:nvSpPr>
          <p:spPr>
            <a:xfrm>
              <a:off x="3198310" y="766692"/>
              <a:ext cx="805843" cy="361523"/>
            </a:xfrm>
            <a:prstGeom prst="rect">
              <a:avLst/>
            </a:prstGeom>
            <a:noFill/>
          </p:spPr>
          <p:txBody>
            <a:bodyPr wrap="square" lIns="0" tIns="0" rIns="0" bIns="0" rtlCol="0">
              <a:spAutoFit/>
            </a:bodyPr>
            <a:lstStyle/>
            <a:p>
              <a:pPr defTabSz="742969">
                <a:spcBef>
                  <a:spcPts val="488"/>
                </a:spcBef>
                <a:buSzPct val="100000"/>
                <a:defRPr/>
              </a:pPr>
              <a:r>
                <a:rPr lang="en-US" sz="2000" dirty="0">
                  <a:solidFill>
                    <a:prstClr val="white"/>
                  </a:solidFill>
                  <a:latin typeface="Calibri Light"/>
                </a:rPr>
                <a:t>01</a:t>
              </a:r>
            </a:p>
          </p:txBody>
        </p:sp>
      </p:grpSp>
      <p:grpSp>
        <p:nvGrpSpPr>
          <p:cNvPr id="36" name="Group 35">
            <a:extLst>
              <a:ext uri="{FF2B5EF4-FFF2-40B4-BE49-F238E27FC236}">
                <a16:creationId xmlns:a16="http://schemas.microsoft.com/office/drawing/2014/main" id="{4579DFC8-0DAF-4A8D-5F35-9B89BD52FAC3}"/>
              </a:ext>
            </a:extLst>
          </p:cNvPr>
          <p:cNvGrpSpPr/>
          <p:nvPr/>
        </p:nvGrpSpPr>
        <p:grpSpPr>
          <a:xfrm>
            <a:off x="4041621" y="5782882"/>
            <a:ext cx="2370065" cy="410431"/>
            <a:chOff x="3198310" y="763563"/>
            <a:chExt cx="4080296" cy="482104"/>
          </a:xfrm>
        </p:grpSpPr>
        <p:sp>
          <p:nvSpPr>
            <p:cNvPr id="37" name="Rectangle 36">
              <a:extLst>
                <a:ext uri="{FF2B5EF4-FFF2-40B4-BE49-F238E27FC236}">
                  <a16:creationId xmlns:a16="http://schemas.microsoft.com/office/drawing/2014/main" id="{6C058D0D-5B29-2B48-99C4-07395A605ECE}"/>
                </a:ext>
              </a:extLst>
            </p:cNvPr>
            <p:cNvSpPr/>
            <p:nvPr/>
          </p:nvSpPr>
          <p:spPr bwMode="gray">
            <a:xfrm>
              <a:off x="3942427" y="763563"/>
              <a:ext cx="3336179" cy="482104"/>
            </a:xfrm>
            <a:prstGeom prst="rect">
              <a:avLst/>
            </a:prstGeom>
            <a:solidFill>
              <a:srgbClr val="0097A9"/>
            </a:solidFill>
            <a:ln w="19050" algn="ctr">
              <a:noFill/>
              <a:miter lim="800000"/>
              <a:headEnd/>
              <a:tailEnd/>
            </a:ln>
          </p:spPr>
          <p:txBody>
            <a:bodyPr wrap="square" lIns="72231" tIns="72231" rIns="72231" bIns="72231" rtlCol="0" anchor="ctr"/>
            <a:lstStyle/>
            <a:p>
              <a:pPr algn="ctr" defTabSz="742969">
                <a:defRPr/>
              </a:pPr>
              <a:r>
                <a:rPr lang="en-US" sz="1050" b="1" dirty="0">
                  <a:cs typeface="Calibri"/>
                </a:rPr>
                <a:t>Ensure Compliance and Security</a:t>
              </a:r>
              <a:endParaRPr lang="en-US" sz="1050" b="1" dirty="0"/>
            </a:p>
          </p:txBody>
        </p:sp>
        <p:sp>
          <p:nvSpPr>
            <p:cNvPr id="38" name="TextBox 37">
              <a:extLst>
                <a:ext uri="{FF2B5EF4-FFF2-40B4-BE49-F238E27FC236}">
                  <a16:creationId xmlns:a16="http://schemas.microsoft.com/office/drawing/2014/main" id="{F13BB990-0EFD-8D23-D095-5D74AB3FCA50}"/>
                </a:ext>
              </a:extLst>
            </p:cNvPr>
            <p:cNvSpPr txBox="1"/>
            <p:nvPr/>
          </p:nvSpPr>
          <p:spPr>
            <a:xfrm>
              <a:off x="3198310" y="766692"/>
              <a:ext cx="805843" cy="361524"/>
            </a:xfrm>
            <a:prstGeom prst="rect">
              <a:avLst/>
            </a:prstGeom>
            <a:noFill/>
          </p:spPr>
          <p:txBody>
            <a:bodyPr wrap="square" lIns="0" tIns="0" rIns="0" bIns="0" rtlCol="0">
              <a:spAutoFit/>
            </a:bodyPr>
            <a:lstStyle/>
            <a:p>
              <a:pPr defTabSz="742969">
                <a:spcBef>
                  <a:spcPts val="488"/>
                </a:spcBef>
                <a:buSzPct val="100000"/>
                <a:defRPr/>
              </a:pPr>
              <a:r>
                <a:rPr lang="en-US" sz="2000" dirty="0">
                  <a:solidFill>
                    <a:prstClr val="white"/>
                  </a:solidFill>
                  <a:latin typeface="Calibri Light"/>
                </a:rPr>
                <a:t>09</a:t>
              </a:r>
            </a:p>
          </p:txBody>
        </p:sp>
      </p:grpSp>
    </p:spTree>
    <p:extLst>
      <p:ext uri="{BB962C8B-B14F-4D97-AF65-F5344CB8AC3E}">
        <p14:creationId xmlns:p14="http://schemas.microsoft.com/office/powerpoint/2010/main" val="31445451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198" y="494283"/>
            <a:ext cx="11201400" cy="342900"/>
          </a:xfrm>
        </p:spPr>
        <p:txBody>
          <a:bodyPr/>
          <a:lstStyle/>
          <a:p>
            <a:r>
              <a:rPr lang="en-US" sz="2800" dirty="0"/>
              <a:t>Some industries where the High Availability Systems are present</a:t>
            </a:r>
          </a:p>
        </p:txBody>
      </p:sp>
      <p:sp>
        <p:nvSpPr>
          <p:cNvPr id="8" name="Pentagon 7"/>
          <p:cNvSpPr/>
          <p:nvPr/>
        </p:nvSpPr>
        <p:spPr bwMode="gray">
          <a:xfrm>
            <a:off x="501650" y="1360890"/>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Financial Services</a:t>
            </a:r>
          </a:p>
        </p:txBody>
      </p:sp>
      <p:sp>
        <p:nvSpPr>
          <p:cNvPr id="10" name="Pentagon 9"/>
          <p:cNvSpPr/>
          <p:nvPr/>
        </p:nvSpPr>
        <p:spPr bwMode="gray">
          <a:xfrm>
            <a:off x="501650" y="3824450"/>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Healthcare</a:t>
            </a:r>
          </a:p>
        </p:txBody>
      </p:sp>
      <p:sp>
        <p:nvSpPr>
          <p:cNvPr id="12" name="Pentagon 11"/>
          <p:cNvSpPr/>
          <p:nvPr/>
        </p:nvSpPr>
        <p:spPr bwMode="gray">
          <a:xfrm>
            <a:off x="501650" y="5056231"/>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Telecommunications</a:t>
            </a:r>
          </a:p>
        </p:txBody>
      </p:sp>
      <p:sp>
        <p:nvSpPr>
          <p:cNvPr id="14" name="Pentagon 13"/>
          <p:cNvSpPr/>
          <p:nvPr/>
        </p:nvSpPr>
        <p:spPr bwMode="gray">
          <a:xfrm>
            <a:off x="501650" y="2592670"/>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E-commerce</a:t>
            </a:r>
          </a:p>
        </p:txBody>
      </p:sp>
      <p:sp>
        <p:nvSpPr>
          <p:cNvPr id="2" name="Pentagon 7">
            <a:extLst>
              <a:ext uri="{FF2B5EF4-FFF2-40B4-BE49-F238E27FC236}">
                <a16:creationId xmlns:a16="http://schemas.microsoft.com/office/drawing/2014/main" id="{8218207B-7C2D-6D34-EB3B-A9FCCADA52E9}"/>
              </a:ext>
            </a:extLst>
          </p:cNvPr>
          <p:cNvSpPr/>
          <p:nvPr/>
        </p:nvSpPr>
        <p:spPr bwMode="gray">
          <a:xfrm>
            <a:off x="3451308" y="1360890"/>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Cloud Services</a:t>
            </a:r>
          </a:p>
        </p:txBody>
      </p:sp>
      <p:sp>
        <p:nvSpPr>
          <p:cNvPr id="5" name="Pentagon 7">
            <a:extLst>
              <a:ext uri="{FF2B5EF4-FFF2-40B4-BE49-F238E27FC236}">
                <a16:creationId xmlns:a16="http://schemas.microsoft.com/office/drawing/2014/main" id="{B921958C-40EE-AD86-E5F3-70E2B40CE024}"/>
              </a:ext>
            </a:extLst>
          </p:cNvPr>
          <p:cNvSpPr/>
          <p:nvPr/>
        </p:nvSpPr>
        <p:spPr bwMode="gray">
          <a:xfrm>
            <a:off x="3451307" y="2535227"/>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Government Services</a:t>
            </a:r>
          </a:p>
        </p:txBody>
      </p:sp>
      <p:sp>
        <p:nvSpPr>
          <p:cNvPr id="6" name="Pentagon 7">
            <a:extLst>
              <a:ext uri="{FF2B5EF4-FFF2-40B4-BE49-F238E27FC236}">
                <a16:creationId xmlns:a16="http://schemas.microsoft.com/office/drawing/2014/main" id="{68848DDC-E92A-8FA0-777E-77B39408DC90}"/>
              </a:ext>
            </a:extLst>
          </p:cNvPr>
          <p:cNvSpPr/>
          <p:nvPr/>
        </p:nvSpPr>
        <p:spPr bwMode="gray">
          <a:xfrm>
            <a:off x="3451306" y="3821791"/>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Manufacturing</a:t>
            </a:r>
          </a:p>
        </p:txBody>
      </p:sp>
      <p:sp>
        <p:nvSpPr>
          <p:cNvPr id="7" name="Pentagon 7">
            <a:extLst>
              <a:ext uri="{FF2B5EF4-FFF2-40B4-BE49-F238E27FC236}">
                <a16:creationId xmlns:a16="http://schemas.microsoft.com/office/drawing/2014/main" id="{5F3070A9-7B6F-ABFF-8661-913CB7231EE5}"/>
              </a:ext>
            </a:extLst>
          </p:cNvPr>
          <p:cNvSpPr/>
          <p:nvPr/>
        </p:nvSpPr>
        <p:spPr bwMode="gray">
          <a:xfrm>
            <a:off x="3451305" y="5056231"/>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Media and Entertainment</a:t>
            </a:r>
          </a:p>
        </p:txBody>
      </p:sp>
      <p:sp>
        <p:nvSpPr>
          <p:cNvPr id="20" name="Pentagon 7">
            <a:extLst>
              <a:ext uri="{FF2B5EF4-FFF2-40B4-BE49-F238E27FC236}">
                <a16:creationId xmlns:a16="http://schemas.microsoft.com/office/drawing/2014/main" id="{BC067E48-AC29-5CAD-9845-492730BDBC97}"/>
              </a:ext>
            </a:extLst>
          </p:cNvPr>
          <p:cNvSpPr/>
          <p:nvPr/>
        </p:nvSpPr>
        <p:spPr bwMode="gray">
          <a:xfrm>
            <a:off x="6400966" y="1360890"/>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Transportation</a:t>
            </a:r>
          </a:p>
        </p:txBody>
      </p:sp>
      <p:sp>
        <p:nvSpPr>
          <p:cNvPr id="21" name="Pentagon 7">
            <a:extLst>
              <a:ext uri="{FF2B5EF4-FFF2-40B4-BE49-F238E27FC236}">
                <a16:creationId xmlns:a16="http://schemas.microsoft.com/office/drawing/2014/main" id="{103EC4EE-F2CF-8864-D96C-E12650C4884A}"/>
              </a:ext>
            </a:extLst>
          </p:cNvPr>
          <p:cNvSpPr/>
          <p:nvPr/>
        </p:nvSpPr>
        <p:spPr bwMode="gray">
          <a:xfrm>
            <a:off x="9350624" y="1360890"/>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Retail and Point Sales</a:t>
            </a:r>
          </a:p>
        </p:txBody>
      </p:sp>
      <p:sp>
        <p:nvSpPr>
          <p:cNvPr id="22" name="Pentagon 7">
            <a:extLst>
              <a:ext uri="{FF2B5EF4-FFF2-40B4-BE49-F238E27FC236}">
                <a16:creationId xmlns:a16="http://schemas.microsoft.com/office/drawing/2014/main" id="{B1316B4C-39E2-D3FB-29A6-810861E74B55}"/>
              </a:ext>
            </a:extLst>
          </p:cNvPr>
          <p:cNvSpPr/>
          <p:nvPr/>
        </p:nvSpPr>
        <p:spPr bwMode="gray">
          <a:xfrm>
            <a:off x="6400966" y="2535227"/>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Energy</a:t>
            </a:r>
          </a:p>
        </p:txBody>
      </p:sp>
      <p:sp>
        <p:nvSpPr>
          <p:cNvPr id="23" name="Pentagon 7">
            <a:extLst>
              <a:ext uri="{FF2B5EF4-FFF2-40B4-BE49-F238E27FC236}">
                <a16:creationId xmlns:a16="http://schemas.microsoft.com/office/drawing/2014/main" id="{D1C8029D-B659-ADA5-CB28-BB592E0E3617}"/>
              </a:ext>
            </a:extLst>
          </p:cNvPr>
          <p:cNvSpPr/>
          <p:nvPr/>
        </p:nvSpPr>
        <p:spPr bwMode="gray">
          <a:xfrm>
            <a:off x="6400962" y="3821791"/>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Online Gaming</a:t>
            </a:r>
          </a:p>
        </p:txBody>
      </p:sp>
      <p:sp>
        <p:nvSpPr>
          <p:cNvPr id="24" name="Pentagon 7">
            <a:extLst>
              <a:ext uri="{FF2B5EF4-FFF2-40B4-BE49-F238E27FC236}">
                <a16:creationId xmlns:a16="http://schemas.microsoft.com/office/drawing/2014/main" id="{D16C2E77-A329-E39B-8973-40FA19BF09E8}"/>
              </a:ext>
            </a:extLst>
          </p:cNvPr>
          <p:cNvSpPr/>
          <p:nvPr/>
        </p:nvSpPr>
        <p:spPr bwMode="gray">
          <a:xfrm>
            <a:off x="6400962" y="5056231"/>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Education</a:t>
            </a:r>
          </a:p>
        </p:txBody>
      </p:sp>
      <p:sp>
        <p:nvSpPr>
          <p:cNvPr id="25" name="Pentagon 7">
            <a:extLst>
              <a:ext uri="{FF2B5EF4-FFF2-40B4-BE49-F238E27FC236}">
                <a16:creationId xmlns:a16="http://schemas.microsoft.com/office/drawing/2014/main" id="{08547EAF-38ED-3944-BEFD-5DD7C58ADFB4}"/>
              </a:ext>
            </a:extLst>
          </p:cNvPr>
          <p:cNvSpPr/>
          <p:nvPr/>
        </p:nvSpPr>
        <p:spPr bwMode="gray">
          <a:xfrm>
            <a:off x="9350624" y="2546767"/>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Hospitality</a:t>
            </a:r>
          </a:p>
        </p:txBody>
      </p:sp>
      <p:sp>
        <p:nvSpPr>
          <p:cNvPr id="26" name="Pentagon 7">
            <a:extLst>
              <a:ext uri="{FF2B5EF4-FFF2-40B4-BE49-F238E27FC236}">
                <a16:creationId xmlns:a16="http://schemas.microsoft.com/office/drawing/2014/main" id="{8DEEF952-46C1-459D-B2C7-667DE66D8637}"/>
              </a:ext>
            </a:extLst>
          </p:cNvPr>
          <p:cNvSpPr/>
          <p:nvPr/>
        </p:nvSpPr>
        <p:spPr bwMode="gray">
          <a:xfrm>
            <a:off x="9350624" y="3821791"/>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Logistics and Supply chain</a:t>
            </a:r>
          </a:p>
        </p:txBody>
      </p:sp>
      <p:sp>
        <p:nvSpPr>
          <p:cNvPr id="27" name="Pentagon 7">
            <a:extLst>
              <a:ext uri="{FF2B5EF4-FFF2-40B4-BE49-F238E27FC236}">
                <a16:creationId xmlns:a16="http://schemas.microsoft.com/office/drawing/2014/main" id="{DA70D1AF-C891-0504-3ED5-FAB67E184E7C}"/>
              </a:ext>
            </a:extLst>
          </p:cNvPr>
          <p:cNvSpPr/>
          <p:nvPr/>
        </p:nvSpPr>
        <p:spPr bwMode="gray">
          <a:xfrm>
            <a:off x="9350624" y="5056231"/>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Many more….</a:t>
            </a:r>
          </a:p>
        </p:txBody>
      </p:sp>
    </p:spTree>
    <p:extLst>
      <p:ext uri="{BB962C8B-B14F-4D97-AF65-F5344CB8AC3E}">
        <p14:creationId xmlns:p14="http://schemas.microsoft.com/office/powerpoint/2010/main" val="11355497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A0A69C3-CFD7-FBE2-0CFF-5214DBAA6481}"/>
              </a:ext>
            </a:extLst>
          </p:cNvPr>
          <p:cNvSpPr>
            <a:spLocks noGrp="1"/>
          </p:cNvSpPr>
          <p:nvPr>
            <p:ph sz="quarter" idx="14"/>
          </p:nvPr>
        </p:nvSpPr>
        <p:spPr>
          <a:xfrm>
            <a:off x="338222" y="266338"/>
            <a:ext cx="11527207" cy="5982061"/>
          </a:xfrm>
        </p:spPr>
        <p:txBody>
          <a:bodyPr vert="horz" lIns="0" tIns="0" rIns="0" bIns="0" rtlCol="0" anchor="t">
            <a:noAutofit/>
          </a:bodyPr>
          <a:lstStyle/>
          <a:p>
            <a:pPr marL="0" marR="0" lvl="0" indent="0"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r>
              <a:rPr kumimoji="0" lang="en-US" sz="3200" b="1" i="0" u="none" strike="noStrike" kern="1200" cap="none" spc="0" normalizeH="0" baseline="0" noProof="0" dirty="0">
                <a:ln>
                  <a:noFill/>
                </a:ln>
                <a:solidFill>
                  <a:schemeClr val="accent2"/>
                </a:solidFill>
                <a:effectLst/>
                <a:uLnTx/>
                <a:uFillTx/>
                <a:latin typeface="+mj-lt"/>
                <a:ea typeface="+mn-ea"/>
                <a:cs typeface="Calibri Light"/>
              </a:rPr>
              <a:t>Where does the HA Systems are present?...</a:t>
            </a:r>
          </a:p>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endParaRPr kumimoji="0" lang="en-US" sz="3200" b="1" i="0" u="none" strike="noStrike" kern="1200" cap="none" spc="0" normalizeH="0" baseline="0" noProof="0" dirty="0">
              <a:ln>
                <a:noFill/>
              </a:ln>
              <a:solidFill>
                <a:schemeClr val="accent2"/>
              </a:solidFill>
              <a:effectLst/>
              <a:uLnTx/>
              <a:uFillTx/>
              <a:latin typeface="+mj-lt"/>
              <a:ea typeface="+mn-ea"/>
              <a:cs typeface="Calibri Light"/>
            </a:endParaRPr>
          </a:p>
          <a:p>
            <a:pPr>
              <a:tabLst/>
              <a:defRPr/>
            </a:pPr>
            <a:endParaRPr lang="en-GB" sz="2400" b="1" dirty="0">
              <a:solidFill>
                <a:srgbClr val="374151"/>
              </a:solidFill>
              <a:ea typeface="+mn-lt"/>
              <a:cs typeface="+mn-lt"/>
            </a:endParaRPr>
          </a:p>
          <a:p>
            <a:endParaRPr lang="en-GB" sz="2400" dirty="0">
              <a:solidFill>
                <a:srgbClr val="374151"/>
              </a:solidFill>
              <a:ea typeface="Calibri"/>
              <a:cs typeface="Calibri"/>
            </a:endParaRPr>
          </a:p>
          <a:p>
            <a:endParaRPr lang="en-US" sz="2400" dirty="0">
              <a:ea typeface="Calibri"/>
            </a:endParaRPr>
          </a:p>
        </p:txBody>
      </p:sp>
      <p:pic>
        <p:nvPicPr>
          <p:cNvPr id="1026" name="Picture 2" descr="JPMorgan Chase Logo, symbol, meaning ...">
            <a:extLst>
              <a:ext uri="{FF2B5EF4-FFF2-40B4-BE49-F238E27FC236}">
                <a16:creationId xmlns:a16="http://schemas.microsoft.com/office/drawing/2014/main" id="{BD4B113B-4A15-E48A-C509-0C94CA5A446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13184" y="1298474"/>
            <a:ext cx="1737646" cy="9730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sa logo png image #2017 - Free ...">
            <a:extLst>
              <a:ext uri="{FF2B5EF4-FFF2-40B4-BE49-F238E27FC236}">
                <a16:creationId xmlns:a16="http://schemas.microsoft.com/office/drawing/2014/main" id="{EE5AA821-643E-5E38-3E2E-6A41008AD580}"/>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00853" y="1131071"/>
            <a:ext cx="823749" cy="6864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ldman Sachs - Wikipedia, la ...">
            <a:extLst>
              <a:ext uri="{FF2B5EF4-FFF2-40B4-BE49-F238E27FC236}">
                <a16:creationId xmlns:a16="http://schemas.microsoft.com/office/drawing/2014/main" id="{7EB5DECA-1FD4-F341-1AD6-0D1B71DFE91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8813817" y="1263290"/>
            <a:ext cx="983498" cy="9834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rjeta de Regalo Digital Amazon.com.mx ...">
            <a:extLst>
              <a:ext uri="{FF2B5EF4-FFF2-40B4-BE49-F238E27FC236}">
                <a16:creationId xmlns:a16="http://schemas.microsoft.com/office/drawing/2014/main" id="{4E33934B-5454-0B3A-08D9-BD3BA8B38D01}"/>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288915" y="1331477"/>
            <a:ext cx="1385830" cy="8528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bay renueva su logotipo — Brandemia">
            <a:extLst>
              <a:ext uri="{FF2B5EF4-FFF2-40B4-BE49-F238E27FC236}">
                <a16:creationId xmlns:a16="http://schemas.microsoft.com/office/drawing/2014/main" id="{D6AACDDC-9382-950D-7F1A-429F3C146C9C}"/>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732124" y="1663647"/>
            <a:ext cx="1873024" cy="13673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libaba Logo: Meaning, History, Design ...">
            <a:extLst>
              <a:ext uri="{FF2B5EF4-FFF2-40B4-BE49-F238E27FC236}">
                <a16:creationId xmlns:a16="http://schemas.microsoft.com/office/drawing/2014/main" id="{4F654A20-AE96-7928-BFB9-9C8DDD3E5CA7}"/>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6984138" y="720727"/>
            <a:ext cx="1297299" cy="12915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erner Vector Logo | Free Download ...">
            <a:extLst>
              <a:ext uri="{FF2B5EF4-FFF2-40B4-BE49-F238E27FC236}">
                <a16:creationId xmlns:a16="http://schemas.microsoft.com/office/drawing/2014/main" id="{58600A12-1219-D141-CF3F-0D77C1E888C8}"/>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6807997" y="2801183"/>
            <a:ext cx="2456770" cy="136305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4D5B0E89-DC9B-6AA9-2BB8-E0693A6DCCF4}"/>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1052353" y="3267519"/>
            <a:ext cx="1103628" cy="43038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3FEBEC53-1997-F1AB-0C02-AF6D517B385C}"/>
              </a:ext>
            </a:extLst>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8674269" y="5598930"/>
            <a:ext cx="3052535" cy="41209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4E271952-4039-20C7-ECA2-EEF37903E13B}"/>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2515699" y="2842594"/>
            <a:ext cx="2791074" cy="114832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Verizon Logotipo Vector - Descarga ...">
            <a:extLst>
              <a:ext uri="{FF2B5EF4-FFF2-40B4-BE49-F238E27FC236}">
                <a16:creationId xmlns:a16="http://schemas.microsoft.com/office/drawing/2014/main" id="{AF1F4333-0E2B-8460-AC07-837A0D2953F1}"/>
              </a:ext>
            </a:extLst>
          </p:cNvPr>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7827712" y="1736415"/>
            <a:ext cx="886506" cy="88650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United States Department of State ...">
            <a:extLst>
              <a:ext uri="{FF2B5EF4-FFF2-40B4-BE49-F238E27FC236}">
                <a16:creationId xmlns:a16="http://schemas.microsoft.com/office/drawing/2014/main" id="{E8E814A5-B6AE-BE2C-4D28-02DFE3864AF7}"/>
              </a:ext>
            </a:extLst>
          </p:cNvPr>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9326893" y="3374158"/>
            <a:ext cx="1230086" cy="123557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52CE23BC-54AF-F718-D34A-2315BE7A3DB5}"/>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720994" y="4090972"/>
            <a:ext cx="1372696" cy="13726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NASA Logo PNG Vector (EPS) Free Download">
            <a:extLst>
              <a:ext uri="{FF2B5EF4-FFF2-40B4-BE49-F238E27FC236}">
                <a16:creationId xmlns:a16="http://schemas.microsoft.com/office/drawing/2014/main" id="{F7704DEF-5C5A-212F-49F5-3A304F0CFA5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88945" y="4520369"/>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Logo de Siemens: la historia y el ...">
            <a:extLst>
              <a:ext uri="{FF2B5EF4-FFF2-40B4-BE49-F238E27FC236}">
                <a16:creationId xmlns:a16="http://schemas.microsoft.com/office/drawing/2014/main" id="{8ECC87CD-2A5A-E318-2BD9-BF6FE7428E2A}"/>
              </a:ext>
            </a:extLst>
          </p:cNvPr>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5763948" y="3952438"/>
            <a:ext cx="1559379" cy="873252"/>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F195A2CF-0F0D-7F89-9F10-7E30F96FF161}"/>
              </a:ext>
            </a:extLst>
          </p:cNvPr>
          <p:cNvPicPr>
            <a:picLocks noChangeAspect="1" noChangeArrowheads="1"/>
          </p:cNvPicPr>
          <p:nvPr/>
        </p:nvPicPr>
        <p:blipFill>
          <a:blip r:embed="rId18" cstate="email">
            <a:extLst>
              <a:ext uri="{28A0092B-C50C-407E-A947-70E740481C1C}">
                <a14:useLocalDpi xmlns:a14="http://schemas.microsoft.com/office/drawing/2010/main" val="0"/>
              </a:ext>
            </a:extLst>
          </a:blip>
          <a:srcRect/>
          <a:stretch>
            <a:fillRect/>
          </a:stretch>
        </p:blipFill>
        <p:spPr bwMode="auto">
          <a:xfrm>
            <a:off x="10335874" y="2505069"/>
            <a:ext cx="1024867" cy="1024867"/>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Media Resources | Rockwell Automation">
            <a:extLst>
              <a:ext uri="{FF2B5EF4-FFF2-40B4-BE49-F238E27FC236}">
                <a16:creationId xmlns:a16="http://schemas.microsoft.com/office/drawing/2014/main" id="{1E0A9854-6923-C34F-E1CC-7526DDD23200}"/>
              </a:ext>
            </a:extLst>
          </p:cNvPr>
          <p:cNvPicPr>
            <a:picLocks noChangeAspect="1" noChangeArrowheads="1"/>
          </p:cNvPicPr>
          <p:nvPr/>
        </p:nvPicPr>
        <p:blipFill>
          <a:blip r:embed="rId19" cstate="email">
            <a:extLst>
              <a:ext uri="{28A0092B-C50C-407E-A947-70E740481C1C}">
                <a14:useLocalDpi xmlns:a14="http://schemas.microsoft.com/office/drawing/2010/main" val="0"/>
              </a:ext>
            </a:extLst>
          </a:blip>
          <a:srcRect/>
          <a:stretch>
            <a:fillRect/>
          </a:stretch>
        </p:blipFill>
        <p:spPr bwMode="auto">
          <a:xfrm>
            <a:off x="6028587" y="4609735"/>
            <a:ext cx="1713239" cy="959414"/>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Netflix | Brand Assets | Logos">
            <a:extLst>
              <a:ext uri="{FF2B5EF4-FFF2-40B4-BE49-F238E27FC236}">
                <a16:creationId xmlns:a16="http://schemas.microsoft.com/office/drawing/2014/main" id="{6A8E726C-DA5F-58FB-659C-9A11B375E5B1}"/>
              </a:ext>
            </a:extLst>
          </p:cNvPr>
          <p:cNvPicPr>
            <a:picLocks noChangeAspect="1"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1052353" y="2318409"/>
            <a:ext cx="1291492" cy="725654"/>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a:extLst>
              <a:ext uri="{FF2B5EF4-FFF2-40B4-BE49-F238E27FC236}">
                <a16:creationId xmlns:a16="http://schemas.microsoft.com/office/drawing/2014/main" id="{4DB89D48-9997-0D0C-4376-3B40A7AB695B}"/>
              </a:ext>
            </a:extLst>
          </p:cNvPr>
          <p:cNvPicPr>
            <a:picLocks noChangeAspect="1" noChangeArrowheads="1"/>
          </p:cNvPicPr>
          <p:nvPr/>
        </p:nvPicPr>
        <p:blipFill>
          <a:blip r:embed="rId21" cstate="email">
            <a:extLst>
              <a:ext uri="{28A0092B-C50C-407E-A947-70E740481C1C}">
                <a14:useLocalDpi xmlns:a14="http://schemas.microsoft.com/office/drawing/2010/main" val="0"/>
              </a:ext>
            </a:extLst>
          </a:blip>
          <a:srcRect/>
          <a:stretch>
            <a:fillRect/>
          </a:stretch>
        </p:blipFill>
        <p:spPr bwMode="auto">
          <a:xfrm>
            <a:off x="4372602" y="1239929"/>
            <a:ext cx="1299981" cy="703268"/>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Logo and Brand Assets — Spotify">
            <a:extLst>
              <a:ext uri="{FF2B5EF4-FFF2-40B4-BE49-F238E27FC236}">
                <a16:creationId xmlns:a16="http://schemas.microsoft.com/office/drawing/2014/main" id="{7DB7D671-9B64-44DA-C39A-9BC4B51B1115}"/>
              </a:ext>
            </a:extLst>
          </p:cNvPr>
          <p:cNvPicPr>
            <a:picLocks noChangeAspect="1" noChangeArrowheads="1"/>
          </p:cNvPicPr>
          <p:nvPr/>
        </p:nvPicPr>
        <p:blipFill>
          <a:blip r:embed="rId22" cstate="email">
            <a:extLst>
              <a:ext uri="{28A0092B-C50C-407E-A947-70E740481C1C}">
                <a14:useLocalDpi xmlns:a14="http://schemas.microsoft.com/office/drawing/2010/main" val="0"/>
              </a:ext>
            </a:extLst>
          </a:blip>
          <a:srcRect/>
          <a:stretch>
            <a:fillRect/>
          </a:stretch>
        </p:blipFill>
        <p:spPr bwMode="auto">
          <a:xfrm>
            <a:off x="4429783" y="2246788"/>
            <a:ext cx="783580" cy="787078"/>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Federal Aviation Administration - Wikipedia">
            <a:extLst>
              <a:ext uri="{FF2B5EF4-FFF2-40B4-BE49-F238E27FC236}">
                <a16:creationId xmlns:a16="http://schemas.microsoft.com/office/drawing/2014/main" id="{0BCC5D06-228A-E5FD-81AC-15C9196CCB54}"/>
              </a:ext>
            </a:extLst>
          </p:cNvPr>
          <p:cNvPicPr>
            <a:picLocks noChangeAspect="1" noChangeArrowheads="1"/>
          </p:cNvPicPr>
          <p:nvPr/>
        </p:nvPicPr>
        <p:blipFill>
          <a:blip r:embed="rId23" cstate="email">
            <a:extLst>
              <a:ext uri="{28A0092B-C50C-407E-A947-70E740481C1C}">
                <a14:useLocalDpi xmlns:a14="http://schemas.microsoft.com/office/drawing/2010/main" val="0"/>
              </a:ext>
            </a:extLst>
          </a:blip>
          <a:srcRect/>
          <a:stretch>
            <a:fillRect/>
          </a:stretch>
        </p:blipFill>
        <p:spPr bwMode="auto">
          <a:xfrm>
            <a:off x="5505519" y="2975333"/>
            <a:ext cx="876662" cy="876662"/>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Delta Air Lines Logo - símbolo ...">
            <a:extLst>
              <a:ext uri="{FF2B5EF4-FFF2-40B4-BE49-F238E27FC236}">
                <a16:creationId xmlns:a16="http://schemas.microsoft.com/office/drawing/2014/main" id="{6ED88DD3-7027-B4AE-F9F6-3361D199D9FE}"/>
              </a:ext>
            </a:extLst>
          </p:cNvPr>
          <p:cNvPicPr>
            <a:picLocks noChangeAspect="1" noChangeArrowheads="1"/>
          </p:cNvPicPr>
          <p:nvPr/>
        </p:nvPicPr>
        <p:blipFill>
          <a:blip r:embed="rId24" cstate="email">
            <a:extLst>
              <a:ext uri="{28A0092B-C50C-407E-A947-70E740481C1C}">
                <a14:useLocalDpi xmlns:a14="http://schemas.microsoft.com/office/drawing/2010/main" val="0"/>
              </a:ext>
            </a:extLst>
          </a:blip>
          <a:srcRect/>
          <a:stretch>
            <a:fillRect/>
          </a:stretch>
        </p:blipFill>
        <p:spPr bwMode="auto">
          <a:xfrm>
            <a:off x="9368072" y="4777320"/>
            <a:ext cx="1001612" cy="624244"/>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Uber's new logo is just the word 'Uber ...">
            <a:extLst>
              <a:ext uri="{FF2B5EF4-FFF2-40B4-BE49-F238E27FC236}">
                <a16:creationId xmlns:a16="http://schemas.microsoft.com/office/drawing/2014/main" id="{4337E276-CCD8-785E-986E-CBD1E14D2C4F}"/>
              </a:ext>
            </a:extLst>
          </p:cNvPr>
          <p:cNvPicPr>
            <a:picLocks noChangeAspect="1" noChangeArrowheads="1"/>
          </p:cNvPicPr>
          <p:nvPr/>
        </p:nvPicPr>
        <p:blipFill>
          <a:blip r:embed="rId25" cstate="email">
            <a:extLst>
              <a:ext uri="{28A0092B-C50C-407E-A947-70E740481C1C}">
                <a14:useLocalDpi xmlns:a14="http://schemas.microsoft.com/office/drawing/2010/main" val="0"/>
              </a:ext>
            </a:extLst>
          </a:blip>
          <a:srcRect/>
          <a:stretch>
            <a:fillRect/>
          </a:stretch>
        </p:blipFill>
        <p:spPr bwMode="auto">
          <a:xfrm>
            <a:off x="9082895" y="2644393"/>
            <a:ext cx="882692" cy="494307"/>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a:extLst>
              <a:ext uri="{FF2B5EF4-FFF2-40B4-BE49-F238E27FC236}">
                <a16:creationId xmlns:a16="http://schemas.microsoft.com/office/drawing/2014/main" id="{50FA162E-A11C-D3ED-9978-B526A099308B}"/>
              </a:ext>
            </a:extLst>
          </p:cNvPr>
          <p:cNvPicPr>
            <a:picLocks noChangeAspect="1" noChangeArrowheads="1"/>
          </p:cNvPicPr>
          <p:nvPr/>
        </p:nvPicPr>
        <p:blipFill>
          <a:blip r:embed="rId26" cstate="email">
            <a:extLst>
              <a:ext uri="{28A0092B-C50C-407E-A947-70E740481C1C}">
                <a14:useLocalDpi xmlns:a14="http://schemas.microsoft.com/office/drawing/2010/main" val="0"/>
              </a:ext>
            </a:extLst>
          </a:blip>
          <a:srcRect/>
          <a:stretch>
            <a:fillRect/>
          </a:stretch>
        </p:blipFill>
        <p:spPr bwMode="auto">
          <a:xfrm>
            <a:off x="2144838" y="4257874"/>
            <a:ext cx="1255415" cy="41632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a:extLst>
              <a:ext uri="{FF2B5EF4-FFF2-40B4-BE49-F238E27FC236}">
                <a16:creationId xmlns:a16="http://schemas.microsoft.com/office/drawing/2014/main" id="{5F90030A-7060-1D2A-B679-108FF0F213E9}"/>
              </a:ext>
            </a:extLst>
          </p:cNvPr>
          <p:cNvPicPr>
            <a:picLocks noChangeAspect="1" noChangeArrowheads="1"/>
          </p:cNvPicPr>
          <p:nvPr/>
        </p:nvPicPr>
        <p:blipFill>
          <a:blip r:embed="rId27" cstate="email">
            <a:extLst>
              <a:ext uri="{28A0092B-C50C-407E-A947-70E740481C1C}">
                <a14:useLocalDpi xmlns:a14="http://schemas.microsoft.com/office/drawing/2010/main" val="0"/>
              </a:ext>
            </a:extLst>
          </a:blip>
          <a:srcRect/>
          <a:stretch>
            <a:fillRect/>
          </a:stretch>
        </p:blipFill>
        <p:spPr bwMode="auto">
          <a:xfrm>
            <a:off x="3703927" y="3982149"/>
            <a:ext cx="1641522" cy="421472"/>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Company Profile: National Grid - We ...">
            <a:extLst>
              <a:ext uri="{FF2B5EF4-FFF2-40B4-BE49-F238E27FC236}">
                <a16:creationId xmlns:a16="http://schemas.microsoft.com/office/drawing/2014/main" id="{7A3E28D1-5F62-6DCE-6DCF-8C8FC792C62B}"/>
              </a:ext>
            </a:extLst>
          </p:cNvPr>
          <p:cNvPicPr>
            <a:picLocks noChangeAspect="1" noChangeArrowheads="1"/>
          </p:cNvPicPr>
          <p:nvPr/>
        </p:nvPicPr>
        <p:blipFill>
          <a:blip r:embed="rId28" cstate="email">
            <a:extLst>
              <a:ext uri="{28A0092B-C50C-407E-A947-70E740481C1C}">
                <a14:useLocalDpi xmlns:a14="http://schemas.microsoft.com/office/drawing/2010/main" val="0"/>
              </a:ext>
            </a:extLst>
          </a:blip>
          <a:srcRect/>
          <a:stretch>
            <a:fillRect/>
          </a:stretch>
        </p:blipFill>
        <p:spPr bwMode="auto">
          <a:xfrm>
            <a:off x="5543369" y="2279791"/>
            <a:ext cx="982656" cy="612430"/>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Epic Games Logo, symbol, meaning ...">
            <a:extLst>
              <a:ext uri="{FF2B5EF4-FFF2-40B4-BE49-F238E27FC236}">
                <a16:creationId xmlns:a16="http://schemas.microsoft.com/office/drawing/2014/main" id="{F02BECEB-8F3B-3B25-4792-ABDCC6150F62}"/>
              </a:ext>
            </a:extLst>
          </p:cNvPr>
          <p:cNvPicPr>
            <a:picLocks noChangeAspect="1" noChangeArrowheads="1"/>
          </p:cNvPicPr>
          <p:nvPr/>
        </p:nvPicPr>
        <p:blipFill>
          <a:blip r:embed="rId29" cstate="email">
            <a:extLst>
              <a:ext uri="{28A0092B-C50C-407E-A947-70E740481C1C}">
                <a14:useLocalDpi xmlns:a14="http://schemas.microsoft.com/office/drawing/2010/main" val="0"/>
              </a:ext>
            </a:extLst>
          </a:blip>
          <a:srcRect/>
          <a:stretch>
            <a:fillRect/>
          </a:stretch>
        </p:blipFill>
        <p:spPr bwMode="auto">
          <a:xfrm>
            <a:off x="10367098" y="4609735"/>
            <a:ext cx="1230087" cy="688849"/>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a:extLst>
              <a:ext uri="{FF2B5EF4-FFF2-40B4-BE49-F238E27FC236}">
                <a16:creationId xmlns:a16="http://schemas.microsoft.com/office/drawing/2014/main" id="{1B53241A-57E1-CC11-7254-9DAC25FF7A20}"/>
              </a:ext>
            </a:extLst>
          </p:cNvPr>
          <p:cNvPicPr>
            <a:picLocks noChangeAspect="1" noChangeArrowheads="1"/>
          </p:cNvPicPr>
          <p:nvPr/>
        </p:nvPicPr>
        <p:blipFill>
          <a:blip r:embed="rId30" cstate="email">
            <a:extLst>
              <a:ext uri="{28A0092B-C50C-407E-A947-70E740481C1C}">
                <a14:useLocalDpi xmlns:a14="http://schemas.microsoft.com/office/drawing/2010/main" val="0"/>
              </a:ext>
            </a:extLst>
          </a:blip>
          <a:srcRect/>
          <a:stretch>
            <a:fillRect/>
          </a:stretch>
        </p:blipFill>
        <p:spPr bwMode="auto">
          <a:xfrm>
            <a:off x="8020549" y="4392376"/>
            <a:ext cx="1187439" cy="712463"/>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Press | Riot Games">
            <a:extLst>
              <a:ext uri="{FF2B5EF4-FFF2-40B4-BE49-F238E27FC236}">
                <a16:creationId xmlns:a16="http://schemas.microsoft.com/office/drawing/2014/main" id="{86564B79-0B6E-E594-DE4A-78A1C15BF3F6}"/>
              </a:ext>
            </a:extLst>
          </p:cNvPr>
          <p:cNvPicPr>
            <a:picLocks noChangeAspect="1" noChangeArrowheads="1"/>
          </p:cNvPicPr>
          <p:nvPr/>
        </p:nvPicPr>
        <p:blipFill>
          <a:blip r:embed="rId31" cstate="email">
            <a:extLst>
              <a:ext uri="{28A0092B-C50C-407E-A947-70E740481C1C}">
                <a14:useLocalDpi xmlns:a14="http://schemas.microsoft.com/office/drawing/2010/main" val="0"/>
              </a:ext>
            </a:extLst>
          </a:blip>
          <a:srcRect/>
          <a:stretch>
            <a:fillRect/>
          </a:stretch>
        </p:blipFill>
        <p:spPr bwMode="auto">
          <a:xfrm>
            <a:off x="4734980" y="4578209"/>
            <a:ext cx="1078987" cy="604233"/>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Certificates, &amp; Free Online Courses">
            <a:extLst>
              <a:ext uri="{FF2B5EF4-FFF2-40B4-BE49-F238E27FC236}">
                <a16:creationId xmlns:a16="http://schemas.microsoft.com/office/drawing/2014/main" id="{BE0420E9-98C1-8BFB-8D15-61798DC5E507}"/>
              </a:ext>
            </a:extLst>
          </p:cNvPr>
          <p:cNvPicPr>
            <a:picLocks noChangeAspect="1" noChangeArrowheads="1"/>
          </p:cNvPicPr>
          <p:nvPr/>
        </p:nvPicPr>
        <p:blipFill>
          <a:blip r:embed="rId32" cstate="email">
            <a:extLst>
              <a:ext uri="{28A0092B-C50C-407E-A947-70E740481C1C}">
                <a14:useLocalDpi xmlns:a14="http://schemas.microsoft.com/office/drawing/2010/main" val="0"/>
              </a:ext>
            </a:extLst>
          </a:blip>
          <a:srcRect/>
          <a:stretch>
            <a:fillRect/>
          </a:stretch>
        </p:blipFill>
        <p:spPr bwMode="auto">
          <a:xfrm>
            <a:off x="4531650" y="5717310"/>
            <a:ext cx="2661995" cy="384159"/>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Udemy Logo, symbol, meaning, history ...">
            <a:extLst>
              <a:ext uri="{FF2B5EF4-FFF2-40B4-BE49-F238E27FC236}">
                <a16:creationId xmlns:a16="http://schemas.microsoft.com/office/drawing/2014/main" id="{E51122E9-8C31-0E7D-F95D-5C07017F56D2}"/>
              </a:ext>
            </a:extLst>
          </p:cNvPr>
          <p:cNvPicPr>
            <a:picLocks noChangeAspect="1" noChangeArrowheads="1"/>
          </p:cNvPicPr>
          <p:nvPr/>
        </p:nvPicPr>
        <p:blipFill>
          <a:blip r:embed="rId33" cstate="email">
            <a:extLst>
              <a:ext uri="{28A0092B-C50C-407E-A947-70E740481C1C}">
                <a14:useLocalDpi xmlns:a14="http://schemas.microsoft.com/office/drawing/2010/main" val="0"/>
              </a:ext>
            </a:extLst>
          </a:blip>
          <a:srcRect/>
          <a:stretch>
            <a:fillRect/>
          </a:stretch>
        </p:blipFill>
        <p:spPr bwMode="auto">
          <a:xfrm>
            <a:off x="8061570" y="2599815"/>
            <a:ext cx="1043770" cy="584511"/>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Walmart Logo - símbolo, significado ...">
            <a:extLst>
              <a:ext uri="{FF2B5EF4-FFF2-40B4-BE49-F238E27FC236}">
                <a16:creationId xmlns:a16="http://schemas.microsoft.com/office/drawing/2014/main" id="{55796AE8-FDB5-679E-26CD-9F0EA7EEB42B}"/>
              </a:ext>
            </a:extLst>
          </p:cNvPr>
          <p:cNvPicPr>
            <a:picLocks noChangeAspect="1" noChangeArrowheads="1"/>
          </p:cNvPicPr>
          <p:nvPr/>
        </p:nvPicPr>
        <p:blipFill>
          <a:blip r:embed="rId34" cstate="email">
            <a:extLst>
              <a:ext uri="{28A0092B-C50C-407E-A947-70E740481C1C}">
                <a14:useLocalDpi xmlns:a14="http://schemas.microsoft.com/office/drawing/2010/main" val="0"/>
              </a:ext>
            </a:extLst>
          </a:blip>
          <a:srcRect/>
          <a:stretch>
            <a:fillRect/>
          </a:stretch>
        </p:blipFill>
        <p:spPr bwMode="auto">
          <a:xfrm>
            <a:off x="7385406" y="3842680"/>
            <a:ext cx="1479159" cy="401535"/>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descr="Home Depot Logo - símbolo, significado ...">
            <a:extLst>
              <a:ext uri="{FF2B5EF4-FFF2-40B4-BE49-F238E27FC236}">
                <a16:creationId xmlns:a16="http://schemas.microsoft.com/office/drawing/2014/main" id="{083CB4D8-E905-2E08-0EAA-20309289AC84}"/>
              </a:ext>
            </a:extLst>
          </p:cNvPr>
          <p:cNvPicPr>
            <a:picLocks noChangeAspect="1" noChangeArrowheads="1"/>
          </p:cNvPicPr>
          <p:nvPr/>
        </p:nvPicPr>
        <p:blipFill>
          <a:blip r:embed="rId35" cstate="email">
            <a:extLst>
              <a:ext uri="{28A0092B-C50C-407E-A947-70E740481C1C}">
                <a14:useLocalDpi xmlns:a14="http://schemas.microsoft.com/office/drawing/2010/main" val="0"/>
              </a:ext>
            </a:extLst>
          </a:blip>
          <a:srcRect/>
          <a:stretch>
            <a:fillRect/>
          </a:stretch>
        </p:blipFill>
        <p:spPr bwMode="auto">
          <a:xfrm>
            <a:off x="7241303" y="5487246"/>
            <a:ext cx="1342152" cy="761153"/>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a:extLst>
              <a:ext uri="{FF2B5EF4-FFF2-40B4-BE49-F238E27FC236}">
                <a16:creationId xmlns:a16="http://schemas.microsoft.com/office/drawing/2014/main" id="{E25D3E8F-BD72-8212-2C01-8EE343EE7878}"/>
              </a:ext>
            </a:extLst>
          </p:cNvPr>
          <p:cNvPicPr>
            <a:picLocks noChangeAspect="1" noChangeArrowheads="1"/>
          </p:cNvPicPr>
          <p:nvPr/>
        </p:nvPicPr>
        <p:blipFill>
          <a:blip r:embed="rId36" cstate="email">
            <a:extLst>
              <a:ext uri="{28A0092B-C50C-407E-A947-70E740481C1C}">
                <a14:useLocalDpi xmlns:a14="http://schemas.microsoft.com/office/drawing/2010/main" val="0"/>
              </a:ext>
            </a:extLst>
          </a:blip>
          <a:srcRect/>
          <a:stretch>
            <a:fillRect/>
          </a:stretch>
        </p:blipFill>
        <p:spPr bwMode="auto">
          <a:xfrm>
            <a:off x="10170015" y="1062176"/>
            <a:ext cx="1556789" cy="1224510"/>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Expedia logo - símbolo, significado ...">
            <a:extLst>
              <a:ext uri="{FF2B5EF4-FFF2-40B4-BE49-F238E27FC236}">
                <a16:creationId xmlns:a16="http://schemas.microsoft.com/office/drawing/2014/main" id="{2E5C9FA6-5751-9A05-F7C4-99E01EC49E11}"/>
              </a:ext>
            </a:extLst>
          </p:cNvPr>
          <p:cNvPicPr>
            <a:picLocks noChangeAspect="1" noChangeArrowheads="1"/>
          </p:cNvPicPr>
          <p:nvPr/>
        </p:nvPicPr>
        <p:blipFill>
          <a:blip r:embed="rId37" cstate="email">
            <a:extLst>
              <a:ext uri="{28A0092B-C50C-407E-A947-70E740481C1C}">
                <a14:useLocalDpi xmlns:a14="http://schemas.microsoft.com/office/drawing/2010/main" val="0"/>
              </a:ext>
            </a:extLst>
          </a:blip>
          <a:srcRect/>
          <a:stretch>
            <a:fillRect/>
          </a:stretch>
        </p:blipFill>
        <p:spPr bwMode="auto">
          <a:xfrm>
            <a:off x="759452" y="5647782"/>
            <a:ext cx="1684086" cy="474897"/>
          </a:xfrm>
          <a:prstGeom prst="rect">
            <a:avLst/>
          </a:prstGeom>
          <a:noFill/>
          <a:extLst>
            <a:ext uri="{909E8E84-426E-40DD-AFC4-6F175D3DCCD1}">
              <a14:hiddenFill xmlns:a14="http://schemas.microsoft.com/office/drawing/2010/main">
                <a:solidFill>
                  <a:srgbClr val="FFFFFF"/>
                </a:solidFill>
              </a14:hiddenFill>
            </a:ext>
          </a:extLst>
        </p:spPr>
      </p:pic>
      <p:pic>
        <p:nvPicPr>
          <p:cNvPr id="1096" name="Picture 72" descr="famoso logotipo de FedEx ...">
            <a:extLst>
              <a:ext uri="{FF2B5EF4-FFF2-40B4-BE49-F238E27FC236}">
                <a16:creationId xmlns:a16="http://schemas.microsoft.com/office/drawing/2014/main" id="{AF41A841-F2BF-FCD0-1C72-EA58CAD5BF07}"/>
              </a:ext>
            </a:extLst>
          </p:cNvPr>
          <p:cNvPicPr>
            <a:picLocks noChangeAspect="1" noChangeArrowheads="1"/>
          </p:cNvPicPr>
          <p:nvPr/>
        </p:nvPicPr>
        <p:blipFill>
          <a:blip r:embed="rId38" cstate="email">
            <a:extLst>
              <a:ext uri="{28A0092B-C50C-407E-A947-70E740481C1C}">
                <a14:useLocalDpi xmlns:a14="http://schemas.microsoft.com/office/drawing/2010/main" val="0"/>
              </a:ext>
            </a:extLst>
          </a:blip>
          <a:srcRect/>
          <a:stretch>
            <a:fillRect/>
          </a:stretch>
        </p:blipFill>
        <p:spPr bwMode="auto">
          <a:xfrm>
            <a:off x="10752135" y="3494264"/>
            <a:ext cx="1159394" cy="868426"/>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DHL Logotipo Vector - Descarga Gratis ...">
            <a:extLst>
              <a:ext uri="{FF2B5EF4-FFF2-40B4-BE49-F238E27FC236}">
                <a16:creationId xmlns:a16="http://schemas.microsoft.com/office/drawing/2014/main" id="{C74006C2-6B38-149B-9699-93B64A68EB1D}"/>
              </a:ext>
            </a:extLst>
          </p:cNvPr>
          <p:cNvPicPr>
            <a:picLocks noChangeAspect="1" noChangeArrowheads="1"/>
          </p:cNvPicPr>
          <p:nvPr/>
        </p:nvPicPr>
        <p:blipFill>
          <a:blip r:embed="rId39" cstate="email">
            <a:extLst>
              <a:ext uri="{28A0092B-C50C-407E-A947-70E740481C1C}">
                <a14:useLocalDpi xmlns:a14="http://schemas.microsoft.com/office/drawing/2010/main" val="0"/>
              </a:ext>
            </a:extLst>
          </a:blip>
          <a:srcRect/>
          <a:stretch>
            <a:fillRect/>
          </a:stretch>
        </p:blipFill>
        <p:spPr bwMode="auto">
          <a:xfrm>
            <a:off x="6733538" y="2419717"/>
            <a:ext cx="920214" cy="58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9878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High Availability Systems can achieve just 99%  of coverage </a:t>
            </a:r>
          </a:p>
        </p:txBody>
      </p:sp>
      <p:graphicFrame>
        <p:nvGraphicFramePr>
          <p:cNvPr id="16" name="Chart Placeholder 15"/>
          <p:cNvGraphicFramePr>
            <a:graphicFrameLocks noGrp="1"/>
          </p:cNvGraphicFramePr>
          <p:nvPr>
            <p:ph type="chart" sz="quarter" idx="4294967295"/>
            <p:extLst>
              <p:ext uri="{D42A27DB-BD31-4B8C-83A1-F6EECF244321}">
                <p14:modId xmlns:p14="http://schemas.microsoft.com/office/powerpoint/2010/main" val="3362619914"/>
              </p:ext>
            </p:extLst>
          </p:nvPr>
        </p:nvGraphicFramePr>
        <p:xfrm>
          <a:off x="1533045" y="1211319"/>
          <a:ext cx="4154742" cy="4939004"/>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Box 18"/>
          <p:cNvSpPr txBox="1"/>
          <p:nvPr/>
        </p:nvSpPr>
        <p:spPr bwMode="gray">
          <a:xfrm>
            <a:off x="-122674" y="3403822"/>
            <a:ext cx="2399211" cy="276999"/>
          </a:xfrm>
          <a:prstGeom prst="rect">
            <a:avLst/>
          </a:prstGeom>
          <a:noFill/>
        </p:spPr>
        <p:txBody>
          <a:bodyPr wrap="square" lIns="0" tIns="0" rIns="0" bIns="0" rtlCol="0" anchor="ctr">
            <a:spAutoFit/>
          </a:bodyPr>
          <a:lstStyle/>
          <a:p>
            <a:pPr algn="ctr"/>
            <a:r>
              <a:rPr lang="en-US" dirty="0">
                <a:solidFill>
                  <a:schemeClr val="accent3"/>
                </a:solidFill>
              </a:rPr>
              <a:t>Coverage 99%</a:t>
            </a:r>
          </a:p>
        </p:txBody>
      </p:sp>
      <p:sp>
        <p:nvSpPr>
          <p:cNvPr id="9" name="TextBox 8">
            <a:extLst>
              <a:ext uri="{FF2B5EF4-FFF2-40B4-BE49-F238E27FC236}">
                <a16:creationId xmlns:a16="http://schemas.microsoft.com/office/drawing/2014/main" id="{17E54759-E3CF-1052-EAA4-7CE581AEFC89}"/>
              </a:ext>
            </a:extLst>
          </p:cNvPr>
          <p:cNvSpPr txBox="1"/>
          <p:nvPr/>
        </p:nvSpPr>
        <p:spPr bwMode="gray">
          <a:xfrm>
            <a:off x="5411290" y="3326879"/>
            <a:ext cx="2399211" cy="246221"/>
          </a:xfrm>
          <a:prstGeom prst="rect">
            <a:avLst/>
          </a:prstGeom>
          <a:noFill/>
        </p:spPr>
        <p:txBody>
          <a:bodyPr wrap="square" lIns="0" tIns="0" rIns="0" bIns="0" rtlCol="0" anchor="ctr">
            <a:spAutoFit/>
          </a:bodyPr>
          <a:lstStyle/>
          <a:p>
            <a:pPr algn="ctr"/>
            <a:r>
              <a:rPr lang="en-US" sz="1600" dirty="0">
                <a:solidFill>
                  <a:schemeClr val="accent1">
                    <a:lumMod val="20000"/>
                    <a:lumOff val="80000"/>
                  </a:schemeClr>
                </a:solidFill>
              </a:rPr>
              <a:t>Inherent limitations 1%</a:t>
            </a:r>
          </a:p>
        </p:txBody>
      </p:sp>
      <p:cxnSp>
        <p:nvCxnSpPr>
          <p:cNvPr id="11" name="Straight Connector 10">
            <a:extLst>
              <a:ext uri="{FF2B5EF4-FFF2-40B4-BE49-F238E27FC236}">
                <a16:creationId xmlns:a16="http://schemas.microsoft.com/office/drawing/2014/main" id="{E4E5841F-07E5-5A9D-E78C-9058208891E7}"/>
              </a:ext>
            </a:extLst>
          </p:cNvPr>
          <p:cNvCxnSpPr>
            <a:cxnSpLocks/>
          </p:cNvCxnSpPr>
          <p:nvPr/>
        </p:nvCxnSpPr>
        <p:spPr>
          <a:xfrm flipV="1">
            <a:off x="7598229" y="1895717"/>
            <a:ext cx="1055913" cy="142375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E015243-8A7F-A3F9-CBCE-470F3F95E45A}"/>
              </a:ext>
            </a:extLst>
          </p:cNvPr>
          <p:cNvCxnSpPr>
            <a:cxnSpLocks/>
          </p:cNvCxnSpPr>
          <p:nvPr/>
        </p:nvCxnSpPr>
        <p:spPr>
          <a:xfrm>
            <a:off x="7598229" y="3596474"/>
            <a:ext cx="968828" cy="147787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7102271-7A2C-8A78-746E-EFB214F41E35}"/>
              </a:ext>
            </a:extLst>
          </p:cNvPr>
          <p:cNvSpPr txBox="1"/>
          <p:nvPr/>
        </p:nvSpPr>
        <p:spPr>
          <a:xfrm>
            <a:off x="8654142" y="1895717"/>
            <a:ext cx="2794291" cy="3108543"/>
          </a:xfrm>
          <a:prstGeom prst="rect">
            <a:avLst/>
          </a:prstGeom>
          <a:noFill/>
        </p:spPr>
        <p:txBody>
          <a:bodyPr wrap="none" lIns="0" tIns="0" rIns="0" bIns="0" rtlCol="0">
            <a:spAutoFit/>
          </a:bodyPr>
          <a:lstStyle/>
          <a:p>
            <a:pPr marL="203200" indent="-203200">
              <a:spcBef>
                <a:spcPts val="600"/>
              </a:spcBef>
              <a:buSzPct val="100000"/>
              <a:buFont typeface="Arial"/>
              <a:buChar char="•"/>
            </a:pPr>
            <a:r>
              <a:rPr lang="en-US" dirty="0">
                <a:solidFill>
                  <a:schemeClr val="accent1">
                    <a:lumMod val="20000"/>
                    <a:lumOff val="80000"/>
                  </a:schemeClr>
                </a:solidFill>
              </a:rPr>
              <a:t>Hardware Failures</a:t>
            </a:r>
          </a:p>
          <a:p>
            <a:pPr marL="203200" indent="-203200">
              <a:spcBef>
                <a:spcPts val="600"/>
              </a:spcBef>
              <a:buSzPct val="100000"/>
              <a:buFont typeface="Arial"/>
              <a:buChar char="•"/>
            </a:pPr>
            <a:r>
              <a:rPr lang="en-US" dirty="0">
                <a:solidFill>
                  <a:schemeClr val="accent1">
                    <a:lumMod val="20000"/>
                    <a:lumOff val="80000"/>
                  </a:schemeClr>
                </a:solidFill>
              </a:rPr>
              <a:t>Software Bugs</a:t>
            </a:r>
          </a:p>
          <a:p>
            <a:pPr marL="203200" indent="-203200">
              <a:spcBef>
                <a:spcPts val="600"/>
              </a:spcBef>
              <a:buSzPct val="100000"/>
              <a:buFont typeface="Arial"/>
              <a:buChar char="•"/>
            </a:pPr>
            <a:r>
              <a:rPr lang="en-US" dirty="0">
                <a:solidFill>
                  <a:schemeClr val="accent1">
                    <a:lumMod val="20000"/>
                    <a:lumOff val="80000"/>
                  </a:schemeClr>
                </a:solidFill>
              </a:rPr>
              <a:t>Human Error</a:t>
            </a:r>
          </a:p>
          <a:p>
            <a:pPr marL="203200" indent="-203200">
              <a:spcBef>
                <a:spcPts val="600"/>
              </a:spcBef>
              <a:buSzPct val="100000"/>
              <a:buFont typeface="Arial"/>
              <a:buChar char="•"/>
            </a:pPr>
            <a:r>
              <a:rPr lang="en-US" dirty="0">
                <a:solidFill>
                  <a:schemeClr val="accent1">
                    <a:lumMod val="20000"/>
                    <a:lumOff val="80000"/>
                  </a:schemeClr>
                </a:solidFill>
              </a:rPr>
              <a:t>Network Issues</a:t>
            </a:r>
          </a:p>
          <a:p>
            <a:pPr marL="203200" indent="-203200">
              <a:spcBef>
                <a:spcPts val="600"/>
              </a:spcBef>
              <a:buSzPct val="100000"/>
              <a:buFont typeface="Arial"/>
              <a:buChar char="•"/>
            </a:pPr>
            <a:r>
              <a:rPr lang="en-US" dirty="0">
                <a:solidFill>
                  <a:schemeClr val="accent1">
                    <a:lumMod val="20000"/>
                    <a:lumOff val="80000"/>
                  </a:schemeClr>
                </a:solidFill>
              </a:rPr>
              <a:t>Natural Disasters</a:t>
            </a:r>
          </a:p>
          <a:p>
            <a:pPr marL="203200" indent="-203200">
              <a:spcBef>
                <a:spcPts val="600"/>
              </a:spcBef>
              <a:buSzPct val="100000"/>
              <a:buFont typeface="Arial"/>
              <a:buChar char="•"/>
            </a:pPr>
            <a:r>
              <a:rPr lang="en-US" dirty="0">
                <a:solidFill>
                  <a:schemeClr val="accent1">
                    <a:lumMod val="20000"/>
                    <a:lumOff val="80000"/>
                  </a:schemeClr>
                </a:solidFill>
              </a:rPr>
              <a:t>Power Outages</a:t>
            </a:r>
          </a:p>
          <a:p>
            <a:pPr marL="203200" indent="-203200">
              <a:spcBef>
                <a:spcPts val="600"/>
              </a:spcBef>
              <a:buSzPct val="100000"/>
              <a:buFont typeface="Arial"/>
              <a:buChar char="•"/>
            </a:pPr>
            <a:r>
              <a:rPr lang="en-US" dirty="0">
                <a:solidFill>
                  <a:schemeClr val="accent1">
                    <a:lumMod val="20000"/>
                    <a:lumOff val="80000"/>
                  </a:schemeClr>
                </a:solidFill>
              </a:rPr>
              <a:t>Maintenance and Upgrades</a:t>
            </a:r>
          </a:p>
          <a:p>
            <a:pPr marL="203200" indent="-203200">
              <a:spcBef>
                <a:spcPts val="600"/>
              </a:spcBef>
              <a:buSzPct val="100000"/>
              <a:buFont typeface="Arial"/>
              <a:buChar char="•"/>
            </a:pPr>
            <a:r>
              <a:rPr lang="en-US" dirty="0">
                <a:solidFill>
                  <a:schemeClr val="accent1">
                    <a:lumMod val="20000"/>
                    <a:lumOff val="80000"/>
                  </a:schemeClr>
                </a:solidFill>
              </a:rPr>
              <a:t>Security Threats</a:t>
            </a:r>
          </a:p>
          <a:p>
            <a:pPr marL="203200" indent="-203200">
              <a:spcBef>
                <a:spcPts val="600"/>
              </a:spcBef>
              <a:buSzPct val="100000"/>
              <a:buFont typeface="Arial"/>
              <a:buChar char="•"/>
            </a:pPr>
            <a:r>
              <a:rPr lang="en-US" dirty="0">
                <a:solidFill>
                  <a:schemeClr val="accent1">
                    <a:lumMod val="20000"/>
                    <a:lumOff val="80000"/>
                  </a:schemeClr>
                </a:solidFill>
              </a:rPr>
              <a:t>Etc.</a:t>
            </a:r>
          </a:p>
        </p:txBody>
      </p:sp>
    </p:spTree>
    <p:extLst>
      <p:ext uri="{BB962C8B-B14F-4D97-AF65-F5344CB8AC3E}">
        <p14:creationId xmlns:p14="http://schemas.microsoft.com/office/powerpoint/2010/main" val="119040444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9538D967-88F0-4855-B9A7-C3ECD264D887}"/>
              </a:ext>
            </a:extLst>
          </p:cNvPr>
          <p:cNvGrpSpPr/>
          <p:nvPr/>
        </p:nvGrpSpPr>
        <p:grpSpPr>
          <a:xfrm>
            <a:off x="1481301" y="2020461"/>
            <a:ext cx="3573178" cy="3592747"/>
            <a:chOff x="420422" y="1879634"/>
            <a:chExt cx="3573178" cy="3592747"/>
          </a:xfrm>
        </p:grpSpPr>
        <p:sp>
          <p:nvSpPr>
            <p:cNvPr id="42" name="Parallelogram 41">
              <a:extLst>
                <a:ext uri="{FF2B5EF4-FFF2-40B4-BE49-F238E27FC236}">
                  <a16:creationId xmlns:a16="http://schemas.microsoft.com/office/drawing/2014/main" id="{42671341-22E9-4A37-8E58-852D9C81D5AA}"/>
                </a:ext>
              </a:extLst>
            </p:cNvPr>
            <p:cNvSpPr/>
            <p:nvPr/>
          </p:nvSpPr>
          <p:spPr>
            <a:xfrm rot="300000">
              <a:off x="420422" y="4643110"/>
              <a:ext cx="3573178" cy="829271"/>
            </a:xfrm>
            <a:prstGeom prst="parallelogram">
              <a:avLst>
                <a:gd name="adj" fmla="val 129308"/>
              </a:avLst>
            </a:prstGeom>
            <a:solidFill>
              <a:srgbClr val="404040">
                <a:alpha val="82000"/>
              </a:srgb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lvl="0" algn="ctr">
                <a:defRPr/>
              </a:pPr>
              <a:r>
                <a:rPr lang="en-US" sz="1200" dirty="0">
                  <a:solidFill>
                    <a:srgbClr val="FFFFFF"/>
                  </a:solidFill>
                  <a:ea typeface="Verdana" panose="020B0604030504040204" pitchFamily="34" charset="0"/>
                  <a:cs typeface="Verdana" panose="020B0604030504040204" pitchFamily="34" charset="0"/>
                </a:rPr>
                <a:t>Geographic Redundancy</a:t>
              </a:r>
            </a:p>
          </p:txBody>
        </p:sp>
        <p:sp>
          <p:nvSpPr>
            <p:cNvPr id="43" name="Parallelogram 42">
              <a:extLst>
                <a:ext uri="{FF2B5EF4-FFF2-40B4-BE49-F238E27FC236}">
                  <a16:creationId xmlns:a16="http://schemas.microsoft.com/office/drawing/2014/main" id="{C0AAFE0C-8015-4685-97DF-C3803293EE51}"/>
                </a:ext>
              </a:extLst>
            </p:cNvPr>
            <p:cNvSpPr/>
            <p:nvPr/>
          </p:nvSpPr>
          <p:spPr>
            <a:xfrm rot="300000">
              <a:off x="420422" y="3969714"/>
              <a:ext cx="3573178" cy="829271"/>
            </a:xfrm>
            <a:prstGeom prst="parallelogram">
              <a:avLst>
                <a:gd name="adj" fmla="val 129308"/>
              </a:avLst>
            </a:prstGeom>
            <a:solidFill>
              <a:srgbClr val="7F7F7F">
                <a:alpha val="82000"/>
              </a:srgb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lvl="0" algn="ctr">
                <a:defRPr/>
              </a:pPr>
              <a:r>
                <a:rPr lang="en-US" sz="1200" dirty="0">
                  <a:solidFill>
                    <a:srgbClr val="FFFFFF"/>
                  </a:solidFill>
                  <a:ea typeface="Verdana" panose="020B0604030504040204" pitchFamily="34" charset="0"/>
                  <a:cs typeface="Verdana" panose="020B0604030504040204" pitchFamily="34" charset="0"/>
                </a:rPr>
                <a:t>Monitoring and Management</a:t>
              </a:r>
            </a:p>
          </p:txBody>
        </p:sp>
        <p:sp>
          <p:nvSpPr>
            <p:cNvPr id="44" name="Parallelogram 43">
              <a:extLst>
                <a:ext uri="{FF2B5EF4-FFF2-40B4-BE49-F238E27FC236}">
                  <a16:creationId xmlns:a16="http://schemas.microsoft.com/office/drawing/2014/main" id="{673DD155-7E43-4BD5-94D4-BD92FF8C5FB7}"/>
                </a:ext>
              </a:extLst>
            </p:cNvPr>
            <p:cNvSpPr/>
            <p:nvPr/>
          </p:nvSpPr>
          <p:spPr>
            <a:xfrm rot="300000">
              <a:off x="420422" y="3296318"/>
              <a:ext cx="3573178" cy="829271"/>
            </a:xfrm>
            <a:prstGeom prst="parallelogram">
              <a:avLst>
                <a:gd name="adj" fmla="val 129308"/>
              </a:avLst>
            </a:prstGeom>
            <a:solidFill>
              <a:schemeClr val="accent1">
                <a:lumMod val="40000"/>
                <a:lumOff val="60000"/>
                <a:alpha val="82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lvl="0" algn="ctr">
                <a:defRPr/>
              </a:pPr>
              <a:r>
                <a:rPr lang="en-US" sz="1200" dirty="0">
                  <a:solidFill>
                    <a:srgbClr val="000000"/>
                  </a:solidFill>
                  <a:ea typeface="Verdana" panose="020B0604030504040204" pitchFamily="34" charset="0"/>
                  <a:cs typeface="Verdana" panose="020B0604030504040204" pitchFamily="34" charset="0"/>
                </a:rPr>
                <a:t>Data Protection </a:t>
              </a:r>
            </a:p>
          </p:txBody>
        </p:sp>
        <p:sp>
          <p:nvSpPr>
            <p:cNvPr id="45" name="Parallelogram 44">
              <a:extLst>
                <a:ext uri="{FF2B5EF4-FFF2-40B4-BE49-F238E27FC236}">
                  <a16:creationId xmlns:a16="http://schemas.microsoft.com/office/drawing/2014/main" id="{28C8DA03-D75B-4C31-BBD8-7C786D0D6F67}"/>
                </a:ext>
              </a:extLst>
            </p:cNvPr>
            <p:cNvSpPr/>
            <p:nvPr/>
          </p:nvSpPr>
          <p:spPr>
            <a:xfrm rot="300000">
              <a:off x="420422" y="2622922"/>
              <a:ext cx="3573178" cy="829271"/>
            </a:xfrm>
            <a:prstGeom prst="parallelogram">
              <a:avLst>
                <a:gd name="adj" fmla="val 129308"/>
              </a:avLst>
            </a:prstGeom>
            <a:solidFill>
              <a:schemeClr val="accent1">
                <a:lumMod val="60000"/>
                <a:lumOff val="40000"/>
                <a:alpha val="82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lvl="0" algn="ctr">
                <a:defRPr/>
              </a:pPr>
              <a:r>
                <a:rPr lang="en-US" sz="1200" dirty="0">
                  <a:solidFill>
                    <a:srgbClr val="000000"/>
                  </a:solidFill>
                  <a:ea typeface="Verdana" panose="020B0604030504040204" pitchFamily="34" charset="0"/>
                  <a:cs typeface="Verdana" panose="020B0604030504040204" pitchFamily="34" charset="0"/>
                </a:rPr>
                <a:t>Resilience Mechanism </a:t>
              </a:r>
            </a:p>
          </p:txBody>
        </p:sp>
        <p:sp>
          <p:nvSpPr>
            <p:cNvPr id="46" name="Parallelogram 45">
              <a:extLst>
                <a:ext uri="{FF2B5EF4-FFF2-40B4-BE49-F238E27FC236}">
                  <a16:creationId xmlns:a16="http://schemas.microsoft.com/office/drawing/2014/main" id="{B1137AB4-79AA-408C-B526-A05DFCDA81BC}"/>
                </a:ext>
              </a:extLst>
            </p:cNvPr>
            <p:cNvSpPr/>
            <p:nvPr/>
          </p:nvSpPr>
          <p:spPr>
            <a:xfrm rot="300000">
              <a:off x="420422" y="1879634"/>
              <a:ext cx="3573178" cy="829271"/>
            </a:xfrm>
            <a:prstGeom prst="parallelogram">
              <a:avLst>
                <a:gd name="adj" fmla="val 129308"/>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lvl="0" algn="ctr">
                <a:defRPr/>
              </a:pPr>
              <a:r>
                <a:rPr lang="en-US" sz="1200" dirty="0">
                  <a:solidFill>
                    <a:srgbClr val="000000"/>
                  </a:solidFill>
                  <a:ea typeface="Verdana" panose="020B0604030504040204" pitchFamily="34" charset="0"/>
                  <a:cs typeface="Verdana" panose="020B0604030504040204" pitchFamily="34" charset="0"/>
                </a:rPr>
                <a:t>Redundant Hardware</a:t>
              </a:r>
            </a:p>
          </p:txBody>
        </p:sp>
      </p:grpSp>
      <p:cxnSp>
        <p:nvCxnSpPr>
          <p:cNvPr id="51" name="Straight Connector 50">
            <a:extLst>
              <a:ext uri="{FF2B5EF4-FFF2-40B4-BE49-F238E27FC236}">
                <a16:creationId xmlns:a16="http://schemas.microsoft.com/office/drawing/2014/main" id="{D179B4C5-B0AC-4983-98BC-19D4DA3810A4}"/>
              </a:ext>
            </a:extLst>
          </p:cNvPr>
          <p:cNvCxnSpPr/>
          <p:nvPr/>
        </p:nvCxnSpPr>
        <p:spPr>
          <a:xfrm>
            <a:off x="1164771" y="1599476"/>
            <a:ext cx="420624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A37D605E-19D9-45C7-AD40-89E032189BAF}"/>
              </a:ext>
            </a:extLst>
          </p:cNvPr>
          <p:cNvSpPr txBox="1"/>
          <p:nvPr/>
        </p:nvSpPr>
        <p:spPr>
          <a:xfrm>
            <a:off x="2562262" y="1187072"/>
            <a:ext cx="1411257" cy="307777"/>
          </a:xfrm>
          <a:prstGeom prst="rect">
            <a:avLst/>
          </a:prstGeom>
          <a:noFill/>
        </p:spPr>
        <p:txBody>
          <a:bodyPr wrap="square" lIns="0" tIns="0" rIns="0" bIns="0" rtlCol="0">
            <a:spAutoFit/>
          </a:bodyPr>
          <a:lstStyle/>
          <a:p>
            <a:pPr lvl="0">
              <a:defRPr/>
            </a:pPr>
            <a:r>
              <a:rPr lang="en-US" sz="2000" dirty="0">
                <a:solidFill>
                  <a:srgbClr val="000000"/>
                </a:solidFill>
                <a:ea typeface="Verdana" panose="020B0604030504040204" pitchFamily="34" charset="0"/>
                <a:cs typeface="Verdana" panose="020B0604030504040204" pitchFamily="34" charset="0"/>
              </a:rPr>
              <a:t>Component</a:t>
            </a:r>
          </a:p>
        </p:txBody>
      </p:sp>
      <p:cxnSp>
        <p:nvCxnSpPr>
          <p:cNvPr id="53" name="Straight Connector 52">
            <a:extLst>
              <a:ext uri="{FF2B5EF4-FFF2-40B4-BE49-F238E27FC236}">
                <a16:creationId xmlns:a16="http://schemas.microsoft.com/office/drawing/2014/main" id="{C6EE9C1E-52BD-4993-AB98-8696ADE5E5DF}"/>
              </a:ext>
            </a:extLst>
          </p:cNvPr>
          <p:cNvCxnSpPr/>
          <p:nvPr/>
        </p:nvCxnSpPr>
        <p:spPr>
          <a:xfrm>
            <a:off x="5639174" y="1599476"/>
            <a:ext cx="6053328"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27910DF8-27C3-412A-AFE8-EA971A57B0AB}"/>
              </a:ext>
            </a:extLst>
          </p:cNvPr>
          <p:cNvSpPr txBox="1"/>
          <p:nvPr/>
        </p:nvSpPr>
        <p:spPr>
          <a:xfrm>
            <a:off x="8065873" y="1187072"/>
            <a:ext cx="1197777" cy="307777"/>
          </a:xfrm>
          <a:prstGeom prst="rect">
            <a:avLst/>
          </a:prstGeom>
          <a:noFill/>
          <a:ln>
            <a:noFill/>
          </a:ln>
        </p:spPr>
        <p:txBody>
          <a:bodyPr wrap="square" lIns="0" tIns="0" rIns="0" bIns="0" rtlCol="0">
            <a:spAutoFit/>
          </a:bodyPr>
          <a:lstStyle/>
          <a:p>
            <a:pPr lvl="0">
              <a:defRPr/>
            </a:pPr>
            <a:r>
              <a:rPr lang="en-US" sz="2000" dirty="0">
                <a:solidFill>
                  <a:srgbClr val="000000"/>
                </a:solidFill>
                <a:ea typeface="Verdana" panose="020B0604030504040204" pitchFamily="34" charset="0"/>
                <a:cs typeface="Verdana" panose="020B0604030504040204" pitchFamily="34" charset="0"/>
              </a:rPr>
              <a:t>Description</a:t>
            </a:r>
          </a:p>
        </p:txBody>
      </p:sp>
      <p:pic>
        <p:nvPicPr>
          <p:cNvPr id="57" name="Picture 56">
            <a:extLst>
              <a:ext uri="{FF2B5EF4-FFF2-40B4-BE49-F238E27FC236}">
                <a16:creationId xmlns:a16="http://schemas.microsoft.com/office/drawing/2014/main" id="{D1773CD6-09CB-46DD-A57C-FA9BED7FF484}"/>
              </a:ext>
            </a:extLst>
          </p:cNvPr>
          <p:cNvPicPr>
            <a:picLocks noChangeAspect="1"/>
          </p:cNvPicPr>
          <p:nvPr/>
        </p:nvPicPr>
        <p:blipFill rotWithShape="1">
          <a:blip r:embed="rId3"/>
          <a:srcRect l="50479" t="26425" r="45512" b="69011"/>
          <a:stretch/>
        </p:blipFill>
        <p:spPr>
          <a:xfrm>
            <a:off x="11243515" y="4863395"/>
            <a:ext cx="448987" cy="274320"/>
          </a:xfrm>
          <a:prstGeom prst="rect">
            <a:avLst/>
          </a:prstGeom>
        </p:spPr>
      </p:pic>
      <p:pic>
        <p:nvPicPr>
          <p:cNvPr id="58" name="Picture 57">
            <a:extLst>
              <a:ext uri="{FF2B5EF4-FFF2-40B4-BE49-F238E27FC236}">
                <a16:creationId xmlns:a16="http://schemas.microsoft.com/office/drawing/2014/main" id="{077C99C4-8476-4133-AC2A-DDE1C1540D6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50658" t="39548" r="45735" b="55388"/>
          <a:stretch/>
        </p:blipFill>
        <p:spPr>
          <a:xfrm>
            <a:off x="8779582" y="4121161"/>
            <a:ext cx="356122" cy="268392"/>
          </a:xfrm>
          <a:prstGeom prst="rect">
            <a:avLst/>
          </a:prstGeom>
        </p:spPr>
      </p:pic>
      <p:pic>
        <p:nvPicPr>
          <p:cNvPr id="59" name="Picture 58">
            <a:extLst>
              <a:ext uri="{FF2B5EF4-FFF2-40B4-BE49-F238E27FC236}">
                <a16:creationId xmlns:a16="http://schemas.microsoft.com/office/drawing/2014/main" id="{8942D279-18DC-4A7A-8EE2-D70274A8079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50142" t="53678" r="44972" b="38547"/>
          <a:stretch/>
        </p:blipFill>
        <p:spPr>
          <a:xfrm>
            <a:off x="11257608" y="3480368"/>
            <a:ext cx="434894" cy="371412"/>
          </a:xfrm>
          <a:prstGeom prst="rect">
            <a:avLst/>
          </a:prstGeom>
        </p:spPr>
      </p:pic>
      <p:pic>
        <p:nvPicPr>
          <p:cNvPr id="60" name="Picture 59">
            <a:extLst>
              <a:ext uri="{FF2B5EF4-FFF2-40B4-BE49-F238E27FC236}">
                <a16:creationId xmlns:a16="http://schemas.microsoft.com/office/drawing/2014/main" id="{C6C1F890-4CE8-4293-B7EA-2DD26E8E43D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50342" t="68735" r="45356" b="25892"/>
          <a:stretch/>
        </p:blipFill>
        <p:spPr>
          <a:xfrm>
            <a:off x="11504322" y="2052906"/>
            <a:ext cx="400418" cy="268392"/>
          </a:xfrm>
          <a:prstGeom prst="rect">
            <a:avLst/>
          </a:prstGeom>
        </p:spPr>
      </p:pic>
      <p:pic>
        <p:nvPicPr>
          <p:cNvPr id="61" name="Picture 60">
            <a:extLst>
              <a:ext uri="{FF2B5EF4-FFF2-40B4-BE49-F238E27FC236}">
                <a16:creationId xmlns:a16="http://schemas.microsoft.com/office/drawing/2014/main" id="{12D9EC87-79C0-46CC-9638-2B1165550DE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49946" t="82082" r="44944" b="10583"/>
          <a:stretch/>
        </p:blipFill>
        <p:spPr>
          <a:xfrm>
            <a:off x="8604850" y="2745238"/>
            <a:ext cx="464820" cy="358140"/>
          </a:xfrm>
          <a:prstGeom prst="rect">
            <a:avLst/>
          </a:prstGeom>
        </p:spPr>
      </p:pic>
      <p:grpSp>
        <p:nvGrpSpPr>
          <p:cNvPr id="62" name="组合 268">
            <a:extLst>
              <a:ext uri="{FF2B5EF4-FFF2-40B4-BE49-F238E27FC236}">
                <a16:creationId xmlns:a16="http://schemas.microsoft.com/office/drawing/2014/main" id="{B305DFA1-97AF-43BC-83E5-DADADBC4C07C}"/>
              </a:ext>
            </a:extLst>
          </p:cNvPr>
          <p:cNvGrpSpPr/>
          <p:nvPr/>
        </p:nvGrpSpPr>
        <p:grpSpPr>
          <a:xfrm rot="16200000">
            <a:off x="-838599" y="3782606"/>
            <a:ext cx="3796637" cy="272424"/>
            <a:chOff x="499437" y="1535322"/>
            <a:chExt cx="862073" cy="192140"/>
          </a:xfrm>
        </p:grpSpPr>
        <p:cxnSp>
          <p:nvCxnSpPr>
            <p:cNvPr id="63" name="Straight Connector 20">
              <a:extLst>
                <a:ext uri="{FF2B5EF4-FFF2-40B4-BE49-F238E27FC236}">
                  <a16:creationId xmlns:a16="http://schemas.microsoft.com/office/drawing/2014/main" id="{7E90DFCE-5155-4D36-B2DB-AAD2E7197435}"/>
                </a:ext>
              </a:extLst>
            </p:cNvPr>
            <p:cNvCxnSpPr>
              <a:cxnSpLocks/>
            </p:cNvCxnSpPr>
            <p:nvPr/>
          </p:nvCxnSpPr>
          <p:spPr>
            <a:xfrm>
              <a:off x="500077" y="1629959"/>
              <a:ext cx="8614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20">
              <a:extLst>
                <a:ext uri="{FF2B5EF4-FFF2-40B4-BE49-F238E27FC236}">
                  <a16:creationId xmlns:a16="http://schemas.microsoft.com/office/drawing/2014/main" id="{9BDC6F16-08DE-42FF-B394-0B21207E5C23}"/>
                </a:ext>
              </a:extLst>
            </p:cNvPr>
            <p:cNvCxnSpPr>
              <a:cxnSpLocks/>
            </p:cNvCxnSpPr>
            <p:nvPr/>
          </p:nvCxnSpPr>
          <p:spPr>
            <a:xfrm flipV="1">
              <a:off x="1360497" y="1535322"/>
              <a:ext cx="0" cy="1921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20">
              <a:extLst>
                <a:ext uri="{FF2B5EF4-FFF2-40B4-BE49-F238E27FC236}">
                  <a16:creationId xmlns:a16="http://schemas.microsoft.com/office/drawing/2014/main" id="{3E969A22-EAC3-48C5-8232-B762C279C918}"/>
                </a:ext>
              </a:extLst>
            </p:cNvPr>
            <p:cNvCxnSpPr>
              <a:cxnSpLocks/>
            </p:cNvCxnSpPr>
            <p:nvPr/>
          </p:nvCxnSpPr>
          <p:spPr>
            <a:xfrm flipV="1">
              <a:off x="499437" y="1535322"/>
              <a:ext cx="0" cy="1921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6" name="Rectangle 65">
            <a:extLst>
              <a:ext uri="{FF2B5EF4-FFF2-40B4-BE49-F238E27FC236}">
                <a16:creationId xmlns:a16="http://schemas.microsoft.com/office/drawing/2014/main" id="{3F86F8EE-AEA6-43C0-ABF6-D65204E799C2}"/>
              </a:ext>
            </a:extLst>
          </p:cNvPr>
          <p:cNvSpPr/>
          <p:nvPr/>
        </p:nvSpPr>
        <p:spPr>
          <a:xfrm rot="16200000">
            <a:off x="-951203" y="3662731"/>
            <a:ext cx="3189660" cy="378099"/>
          </a:xfrm>
          <a:prstGeom prst="rect">
            <a:avLst/>
          </a:prstGeom>
        </p:spPr>
        <p:txBody>
          <a:bodyPr wrap="square" lIns="69643" tIns="34821" rIns="69643" bIns="34821">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86BC25"/>
                </a:solidFill>
                <a:effectLst/>
                <a:uLnTx/>
                <a:uFillTx/>
                <a:latin typeface="Calibri Light"/>
                <a:ea typeface="Verdana" panose="020B0604030504040204" pitchFamily="34" charset="0"/>
                <a:cs typeface="Verdana" panose="020B0604030504040204" pitchFamily="34" charset="0"/>
              </a:rPr>
              <a:t>High Availability system</a:t>
            </a:r>
          </a:p>
        </p:txBody>
      </p:sp>
      <p:sp>
        <p:nvSpPr>
          <p:cNvPr id="5" name="TextBox 4">
            <a:extLst>
              <a:ext uri="{FF2B5EF4-FFF2-40B4-BE49-F238E27FC236}">
                <a16:creationId xmlns:a16="http://schemas.microsoft.com/office/drawing/2014/main" id="{FE7F23DA-8BA7-E775-CF89-C12C93264841}"/>
              </a:ext>
            </a:extLst>
          </p:cNvPr>
          <p:cNvSpPr txBox="1"/>
          <p:nvPr/>
        </p:nvSpPr>
        <p:spPr>
          <a:xfrm>
            <a:off x="645863" y="461931"/>
            <a:ext cx="3175021" cy="307777"/>
          </a:xfrm>
          <a:prstGeom prst="rect">
            <a:avLst/>
          </a:prstGeom>
          <a:noFill/>
        </p:spPr>
        <p:txBody>
          <a:bodyPr wrap="square" lIns="0" tIns="0" rIns="0" bIns="0" rtlCol="0">
            <a:spAutoFit/>
          </a:bodyPr>
          <a:lstStyle/>
          <a:p>
            <a:pPr lvl="0">
              <a:defRPr/>
            </a:pPr>
            <a:r>
              <a:rPr lang="en-US" sz="2000" dirty="0">
                <a:solidFill>
                  <a:srgbClr val="000000"/>
                </a:solidFill>
                <a:ea typeface="Verdana" panose="020B0604030504040204" pitchFamily="34" charset="0"/>
                <a:cs typeface="Verdana" panose="020B0604030504040204" pitchFamily="34" charset="0"/>
              </a:rPr>
              <a:t>Components of HA</a:t>
            </a:r>
          </a:p>
        </p:txBody>
      </p:sp>
      <p:sp>
        <p:nvSpPr>
          <p:cNvPr id="11" name="TextBox 10">
            <a:extLst>
              <a:ext uri="{FF2B5EF4-FFF2-40B4-BE49-F238E27FC236}">
                <a16:creationId xmlns:a16="http://schemas.microsoft.com/office/drawing/2014/main" id="{E39B91DF-3213-B2DD-F192-A8CFA4F64DE0}"/>
              </a:ext>
            </a:extLst>
          </p:cNvPr>
          <p:cNvSpPr txBox="1"/>
          <p:nvPr/>
        </p:nvSpPr>
        <p:spPr>
          <a:xfrm>
            <a:off x="9228321" y="1704104"/>
            <a:ext cx="2622832" cy="89255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600" dirty="0">
                <a:solidFill>
                  <a:srgbClr val="313131"/>
                </a:solidFill>
              </a:rPr>
              <a:t>Multiple Servers</a:t>
            </a:r>
          </a:p>
          <a:p>
            <a:pPr marL="203200" indent="-203200">
              <a:spcBef>
                <a:spcPts val="600"/>
              </a:spcBef>
              <a:buSzPct val="100000"/>
              <a:buFont typeface="Arial"/>
              <a:buChar char="•"/>
            </a:pPr>
            <a:r>
              <a:rPr lang="en-US" sz="1600" dirty="0">
                <a:solidFill>
                  <a:srgbClr val="313131"/>
                </a:solidFill>
              </a:rPr>
              <a:t>Multiple Power supplies</a:t>
            </a:r>
          </a:p>
          <a:p>
            <a:pPr marL="203200" indent="-203200">
              <a:spcBef>
                <a:spcPts val="600"/>
              </a:spcBef>
              <a:buSzPct val="100000"/>
              <a:buFont typeface="Arial"/>
              <a:buChar char="•"/>
            </a:pPr>
            <a:r>
              <a:rPr lang="en-US" sz="1600" dirty="0">
                <a:solidFill>
                  <a:srgbClr val="313131"/>
                </a:solidFill>
              </a:rPr>
              <a:t>Network interfaces</a:t>
            </a:r>
          </a:p>
        </p:txBody>
      </p:sp>
      <p:cxnSp>
        <p:nvCxnSpPr>
          <p:cNvPr id="25" name="Straight Arrow Connector 24">
            <a:extLst>
              <a:ext uri="{FF2B5EF4-FFF2-40B4-BE49-F238E27FC236}">
                <a16:creationId xmlns:a16="http://schemas.microsoft.com/office/drawing/2014/main" id="{B9023569-916B-39C9-ECEC-6D6B072E0B4A}"/>
              </a:ext>
            </a:extLst>
          </p:cNvPr>
          <p:cNvCxnSpPr/>
          <p:nvPr/>
        </p:nvCxnSpPr>
        <p:spPr>
          <a:xfrm>
            <a:off x="5139331" y="2150380"/>
            <a:ext cx="3820886"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66B512A-B5F5-FBD7-21C8-4DF3A4E6E893}"/>
              </a:ext>
            </a:extLst>
          </p:cNvPr>
          <p:cNvCxnSpPr>
            <a:cxnSpLocks/>
          </p:cNvCxnSpPr>
          <p:nvPr/>
        </p:nvCxnSpPr>
        <p:spPr>
          <a:xfrm>
            <a:off x="5139332" y="2917371"/>
            <a:ext cx="1598925"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929E5D3-8EE5-6DD5-D946-D71763E7F3F7}"/>
              </a:ext>
            </a:extLst>
          </p:cNvPr>
          <p:cNvSpPr txBox="1"/>
          <p:nvPr/>
        </p:nvSpPr>
        <p:spPr>
          <a:xfrm>
            <a:off x="6815274" y="2498723"/>
            <a:ext cx="2622832" cy="89255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600" dirty="0">
                <a:solidFill>
                  <a:srgbClr val="313131"/>
                </a:solidFill>
              </a:rPr>
              <a:t>Automatic Failover</a:t>
            </a:r>
          </a:p>
          <a:p>
            <a:pPr marL="203200" indent="-203200">
              <a:spcBef>
                <a:spcPts val="600"/>
              </a:spcBef>
              <a:buSzPct val="100000"/>
              <a:buFont typeface="Arial"/>
              <a:buChar char="•"/>
            </a:pPr>
            <a:r>
              <a:rPr lang="en-US" sz="1600" dirty="0">
                <a:solidFill>
                  <a:srgbClr val="313131"/>
                </a:solidFill>
              </a:rPr>
              <a:t>Manual Failover</a:t>
            </a:r>
          </a:p>
          <a:p>
            <a:pPr marL="203200" indent="-203200">
              <a:spcBef>
                <a:spcPts val="600"/>
              </a:spcBef>
              <a:buSzPct val="100000"/>
              <a:buFont typeface="Arial"/>
              <a:buChar char="•"/>
            </a:pPr>
            <a:r>
              <a:rPr lang="en-US" sz="1600" dirty="0">
                <a:solidFill>
                  <a:srgbClr val="313131"/>
                </a:solidFill>
              </a:rPr>
              <a:t>Load Balancer</a:t>
            </a:r>
          </a:p>
        </p:txBody>
      </p:sp>
      <p:cxnSp>
        <p:nvCxnSpPr>
          <p:cNvPr id="32" name="Straight Arrow Connector 31">
            <a:extLst>
              <a:ext uri="{FF2B5EF4-FFF2-40B4-BE49-F238E27FC236}">
                <a16:creationId xmlns:a16="http://schemas.microsoft.com/office/drawing/2014/main" id="{ACBEC338-B155-D058-87A8-BDA454EC185F}"/>
              </a:ext>
            </a:extLst>
          </p:cNvPr>
          <p:cNvCxnSpPr>
            <a:cxnSpLocks/>
          </p:cNvCxnSpPr>
          <p:nvPr/>
        </p:nvCxnSpPr>
        <p:spPr>
          <a:xfrm flipV="1">
            <a:off x="5101869" y="3603170"/>
            <a:ext cx="3967801" cy="1"/>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7ADD9CE-7EAD-6274-6F4C-3E42AD4EEAA5}"/>
              </a:ext>
            </a:extLst>
          </p:cNvPr>
          <p:cNvSpPr txBox="1"/>
          <p:nvPr/>
        </p:nvSpPr>
        <p:spPr>
          <a:xfrm>
            <a:off x="9248771" y="3318477"/>
            <a:ext cx="2300535" cy="569387"/>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600" dirty="0">
                <a:solidFill>
                  <a:srgbClr val="313131"/>
                </a:solidFill>
              </a:rPr>
              <a:t>Data Replication</a:t>
            </a:r>
          </a:p>
          <a:p>
            <a:pPr marL="203200" indent="-203200">
              <a:spcBef>
                <a:spcPts val="600"/>
              </a:spcBef>
              <a:buSzPct val="100000"/>
              <a:buFont typeface="Arial"/>
              <a:buChar char="•"/>
            </a:pPr>
            <a:r>
              <a:rPr lang="en-US" sz="1600" dirty="0">
                <a:solidFill>
                  <a:srgbClr val="313131"/>
                </a:solidFill>
              </a:rPr>
              <a:t>Backup and Recovery</a:t>
            </a:r>
          </a:p>
        </p:txBody>
      </p:sp>
      <p:cxnSp>
        <p:nvCxnSpPr>
          <p:cNvPr id="36" name="Straight Arrow Connector 35">
            <a:extLst>
              <a:ext uri="{FF2B5EF4-FFF2-40B4-BE49-F238E27FC236}">
                <a16:creationId xmlns:a16="http://schemas.microsoft.com/office/drawing/2014/main" id="{DA48BE53-7FF7-79DB-CA50-E2F83F5A14E9}"/>
              </a:ext>
            </a:extLst>
          </p:cNvPr>
          <p:cNvCxnSpPr>
            <a:cxnSpLocks/>
          </p:cNvCxnSpPr>
          <p:nvPr/>
        </p:nvCxnSpPr>
        <p:spPr>
          <a:xfrm>
            <a:off x="5139331" y="4287973"/>
            <a:ext cx="1598925"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DCC6323-3F31-BCF2-EE4F-AE4342E69306}"/>
              </a:ext>
            </a:extLst>
          </p:cNvPr>
          <p:cNvSpPr txBox="1"/>
          <p:nvPr/>
        </p:nvSpPr>
        <p:spPr>
          <a:xfrm>
            <a:off x="6904358" y="4003280"/>
            <a:ext cx="2622832" cy="569387"/>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600" dirty="0">
                <a:solidFill>
                  <a:srgbClr val="313131"/>
                </a:solidFill>
              </a:rPr>
              <a:t>Monitoring system</a:t>
            </a:r>
          </a:p>
          <a:p>
            <a:pPr marL="203200" indent="-203200">
              <a:spcBef>
                <a:spcPts val="600"/>
              </a:spcBef>
              <a:buSzPct val="100000"/>
              <a:buFont typeface="Arial"/>
              <a:buChar char="•"/>
            </a:pPr>
            <a:r>
              <a:rPr lang="en-US" sz="1600" dirty="0">
                <a:solidFill>
                  <a:srgbClr val="313131"/>
                </a:solidFill>
              </a:rPr>
              <a:t>Alerting System</a:t>
            </a:r>
          </a:p>
        </p:txBody>
      </p:sp>
      <p:cxnSp>
        <p:nvCxnSpPr>
          <p:cNvPr id="38" name="Straight Arrow Connector 37">
            <a:extLst>
              <a:ext uri="{FF2B5EF4-FFF2-40B4-BE49-F238E27FC236}">
                <a16:creationId xmlns:a16="http://schemas.microsoft.com/office/drawing/2014/main" id="{FD885A46-6882-43DF-A819-AB0F58704BE2}"/>
              </a:ext>
            </a:extLst>
          </p:cNvPr>
          <p:cNvCxnSpPr>
            <a:cxnSpLocks/>
          </p:cNvCxnSpPr>
          <p:nvPr/>
        </p:nvCxnSpPr>
        <p:spPr>
          <a:xfrm>
            <a:off x="5139332" y="4963885"/>
            <a:ext cx="3820885"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3CD5ACC-54C7-A034-28A3-0E3D80D1B2A3}"/>
              </a:ext>
            </a:extLst>
          </p:cNvPr>
          <p:cNvSpPr txBox="1"/>
          <p:nvPr/>
        </p:nvSpPr>
        <p:spPr>
          <a:xfrm>
            <a:off x="9069670" y="4715862"/>
            <a:ext cx="2622832" cy="569387"/>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600" dirty="0">
                <a:solidFill>
                  <a:srgbClr val="313131"/>
                </a:solidFill>
              </a:rPr>
              <a:t>Multiple Data Centers</a:t>
            </a:r>
          </a:p>
          <a:p>
            <a:pPr marL="203200" indent="-203200">
              <a:spcBef>
                <a:spcPts val="600"/>
              </a:spcBef>
              <a:buSzPct val="100000"/>
              <a:buFont typeface="Arial"/>
              <a:buChar char="•"/>
            </a:pPr>
            <a:r>
              <a:rPr lang="en-US" sz="1600" dirty="0">
                <a:solidFill>
                  <a:srgbClr val="313131"/>
                </a:solidFill>
              </a:rPr>
              <a:t>Global Load Balancing</a:t>
            </a:r>
          </a:p>
        </p:txBody>
      </p:sp>
    </p:spTree>
    <p:extLst>
      <p:ext uri="{BB962C8B-B14F-4D97-AF65-F5344CB8AC3E}">
        <p14:creationId xmlns:p14="http://schemas.microsoft.com/office/powerpoint/2010/main" val="30819434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Dell PowerEdge Range – Naming scheme">
            <a:extLst>
              <a:ext uri="{FF2B5EF4-FFF2-40B4-BE49-F238E27FC236}">
                <a16:creationId xmlns:a16="http://schemas.microsoft.com/office/drawing/2014/main" id="{73FD8326-7531-F9A4-C612-66EB96DD4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571" y="838445"/>
            <a:ext cx="16192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P Proliant Servers Logo PNG Transparent &amp; SVG Vector ...">
            <a:extLst>
              <a:ext uri="{FF2B5EF4-FFF2-40B4-BE49-F238E27FC236}">
                <a16:creationId xmlns:a16="http://schemas.microsoft.com/office/drawing/2014/main" id="{75F6F7F2-A150-3D4E-3EF2-A7B4872A17FC}"/>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950103" y="2379418"/>
            <a:ext cx="1470734" cy="138422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641095" y="370693"/>
            <a:ext cx="9252205" cy="1071771"/>
          </a:xfrm>
        </p:spPr>
        <p:txBody>
          <a:bodyPr vert="horz" lIns="0" tIns="0" rIns="0" bIns="0" rtlCol="0" anchor="t">
            <a:noAutofit/>
          </a:bodyPr>
          <a:lstStyle/>
          <a:p>
            <a:pPr>
              <a:tabLst/>
              <a:defRPr/>
            </a:pPr>
            <a:r>
              <a:rPr lang="en-US" sz="3200" b="1" dirty="0">
                <a:solidFill>
                  <a:schemeClr val="accent2"/>
                </a:solidFill>
                <a:latin typeface="+mj-lt"/>
                <a:cs typeface="Calibri Light"/>
              </a:rPr>
              <a:t>Some popular services for HA available in the market</a:t>
            </a:r>
            <a:endParaRPr kumimoji="0" lang="en-US" sz="3200" b="1" i="0" u="none" strike="noStrike" kern="1200" cap="none" spc="0" normalizeH="0" baseline="0" noProof="0" dirty="0">
              <a:ln>
                <a:noFill/>
              </a:ln>
              <a:solidFill>
                <a:schemeClr val="accent2"/>
              </a:solidFill>
              <a:effectLst/>
              <a:uLnTx/>
              <a:uFillTx/>
              <a:latin typeface="+mj-lt"/>
              <a:ea typeface="+mn-ea"/>
              <a:cs typeface="Calibri Light"/>
            </a:endParaRPr>
          </a:p>
          <a:p>
            <a:pPr>
              <a:tabLst/>
              <a:defRPr/>
            </a:pPr>
            <a:br>
              <a:rPr lang="en-US" sz="1800" dirty="0"/>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What is Azure Site Recovery and Why Do You Need It?">
            <a:extLst>
              <a:ext uri="{FF2B5EF4-FFF2-40B4-BE49-F238E27FC236}">
                <a16:creationId xmlns:a16="http://schemas.microsoft.com/office/drawing/2014/main" id="{4D108174-51C1-804A-80A6-704452284F67}"/>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827966" y="1307647"/>
            <a:ext cx="1470734" cy="136349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PC by Schneider | Brands of the World™ | Download vector ...">
            <a:extLst>
              <a:ext uri="{FF2B5EF4-FFF2-40B4-BE49-F238E27FC236}">
                <a16:creationId xmlns:a16="http://schemas.microsoft.com/office/drawing/2014/main" id="{7567FC26-D705-08D1-BF20-D89E015A56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4821" y="950891"/>
            <a:ext cx="1857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Broadcom - Network adapter | SHI">
            <a:extLst>
              <a:ext uri="{FF2B5EF4-FFF2-40B4-BE49-F238E27FC236}">
                <a16:creationId xmlns:a16="http://schemas.microsoft.com/office/drawing/2014/main" id="{13866C1E-5F22-1899-F022-299864E36E0E}"/>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6070373" y="1126809"/>
            <a:ext cx="1857375" cy="139123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igh Availability and Pacemaker 101!">
            <a:extLst>
              <a:ext uri="{FF2B5EF4-FFF2-40B4-BE49-F238E27FC236}">
                <a16:creationId xmlns:a16="http://schemas.microsoft.com/office/drawing/2014/main" id="{F416EF9E-D617-D105-E500-D156953A70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4756" y="2321496"/>
            <a:ext cx="27051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AWS ELB: Elastic Load Balancer ...">
            <a:extLst>
              <a:ext uri="{FF2B5EF4-FFF2-40B4-BE49-F238E27FC236}">
                <a16:creationId xmlns:a16="http://schemas.microsoft.com/office/drawing/2014/main" id="{7FFE2A04-BA48-B947-D457-6B232936159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6082" y="2065093"/>
            <a:ext cx="274320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Azure Load Balancer Migration Adventure ...">
            <a:extLst>
              <a:ext uri="{FF2B5EF4-FFF2-40B4-BE49-F238E27FC236}">
                <a16:creationId xmlns:a16="http://schemas.microsoft.com/office/drawing/2014/main" id="{3729C721-3CEC-4E36-26DD-17C535B8939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2943" y="1141391"/>
            <a:ext cx="2752725" cy="155257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Toric + Amazon RDS | Data Integration">
            <a:extLst>
              <a:ext uri="{FF2B5EF4-FFF2-40B4-BE49-F238E27FC236}">
                <a16:creationId xmlns:a16="http://schemas.microsoft.com/office/drawing/2014/main" id="{CF3A9C45-AFE0-62AD-6E3D-10F5729C563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7942" y="3482011"/>
            <a:ext cx="32480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Qué es Cloud Spanner? | KeepCoding ...">
            <a:extLst>
              <a:ext uri="{FF2B5EF4-FFF2-40B4-BE49-F238E27FC236}">
                <a16:creationId xmlns:a16="http://schemas.microsoft.com/office/drawing/2014/main" id="{BCD907A1-F4D2-AF38-115A-F39FBFE1945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3996" y="3787087"/>
            <a:ext cx="278130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Azure Traffic Manager ? | Azure ...">
            <a:extLst>
              <a:ext uri="{FF2B5EF4-FFF2-40B4-BE49-F238E27FC236}">
                <a16:creationId xmlns:a16="http://schemas.microsoft.com/office/drawing/2014/main" id="{8089B03C-5C1C-B544-FA74-305374313E72}"/>
              </a:ext>
            </a:extLst>
          </p:cNvPr>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9091452" y="3048184"/>
            <a:ext cx="2532046" cy="1422688"/>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AWS Backup - Reviews, Pros &amp; Cons ...">
            <a:extLst>
              <a:ext uri="{FF2B5EF4-FFF2-40B4-BE49-F238E27FC236}">
                <a16:creationId xmlns:a16="http://schemas.microsoft.com/office/drawing/2014/main" id="{19F7848A-F0B4-3169-9E87-26264704CC9F}"/>
              </a:ext>
            </a:extLst>
          </p:cNvPr>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7656724" y="3893635"/>
            <a:ext cx="1434728" cy="1434728"/>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descr="IBM Cloud - DNA IT Solutions">
            <a:extLst>
              <a:ext uri="{FF2B5EF4-FFF2-40B4-BE49-F238E27FC236}">
                <a16:creationId xmlns:a16="http://schemas.microsoft.com/office/drawing/2014/main" id="{6A2C2ED6-15BB-8C0D-3570-685FAB63EFD2}"/>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2057480" y="4749827"/>
            <a:ext cx="1947710" cy="1296112"/>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Azure Monitor Alerting - Cloud, Systems ...">
            <a:extLst>
              <a:ext uri="{FF2B5EF4-FFF2-40B4-BE49-F238E27FC236}">
                <a16:creationId xmlns:a16="http://schemas.microsoft.com/office/drawing/2014/main" id="{BD244E8E-49F7-B74D-1AE7-C7383D5ABEC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91452" y="4491705"/>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53124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KEztrqPu0.ccF8qdOw.L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K8.aFC3p0ils54GIHuZg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af335053-5c13-4208-99bf-938eb2315e22">
      <Terms xmlns="http://schemas.microsoft.com/office/infopath/2007/PartnerControls"/>
    </lcf76f155ced4ddcb4097134ff3c332f>
    <TaxCatchAll xmlns="e05afce5-37c3-4abc-bc01-188d3993631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EC0AAA1F7DA114DA868E1ACE6E5C35D" ma:contentTypeVersion="14" ma:contentTypeDescription="Create a new document." ma:contentTypeScope="" ma:versionID="55852f54d9e97267c436eca5c0a9b60f">
  <xsd:schema xmlns:xsd="http://www.w3.org/2001/XMLSchema" xmlns:xs="http://www.w3.org/2001/XMLSchema" xmlns:p="http://schemas.microsoft.com/office/2006/metadata/properties" xmlns:ns2="e05afce5-37c3-4abc-bc01-188d39936319" xmlns:ns3="af335053-5c13-4208-99bf-938eb2315e22" targetNamespace="http://schemas.microsoft.com/office/2006/metadata/properties" ma:root="true" ma:fieldsID="7c713b77445c0154734b4b6e6ab5d17f" ns2:_="" ns3:_="">
    <xsd:import namespace="e05afce5-37c3-4abc-bc01-188d39936319"/>
    <xsd:import namespace="af335053-5c13-4208-99bf-938eb2315e2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MediaServiceObjectDetectorVersions" minOccurs="0"/>
                <xsd:element ref="ns3:MediaServiceSearchProperties"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5afce5-37c3-4abc-bc01-188d3993631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ee790425-4988-45ec-8dea-ba513c65785a}" ma:internalName="TaxCatchAll" ma:showField="CatchAllData" ma:web="e05afce5-37c3-4abc-bc01-188d3993631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f335053-5c13-4208-99bf-938eb2315e2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F0D35A-E0F3-477C-A926-88D47843BC7D}">
  <ds:schemaRefs>
    <ds:schemaRef ds:uri="http://purl.org/dc/dcmitype/"/>
    <ds:schemaRef ds:uri="e05afce5-37c3-4abc-bc01-188d39936319"/>
    <ds:schemaRef ds:uri="http://schemas.microsoft.com/office/2006/documentManagement/types"/>
    <ds:schemaRef ds:uri="af335053-5c13-4208-99bf-938eb2315e22"/>
    <ds:schemaRef ds:uri="http://purl.org/dc/term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D3F04C6-A508-41E4-B4B6-766021DFB9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5afce5-37c3-4abc-bc01-188d39936319"/>
    <ds:schemaRef ds:uri="af335053-5c13-4208-99bf-938eb2315e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59A333-EF14-4153-939A-86E133257A7B}">
  <ds:schemaRefs>
    <ds:schemaRef ds:uri="http://schemas.microsoft.com/sharepoint/v3/contenttype/forms"/>
  </ds:schemaRefs>
</ds:datastoreItem>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emplate/>
  <TotalTime>0</TotalTime>
  <Words>4142</Words>
  <Application>Microsoft Office PowerPoint</Application>
  <PresentationFormat>Widescreen</PresentationFormat>
  <Paragraphs>405</Paragraphs>
  <Slides>23</Slides>
  <Notes>17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4" baseType="lpstr">
      <vt:lpstr>ＭＳ Ｐゴシック</vt:lpstr>
      <vt:lpstr>Aptos</vt:lpstr>
      <vt:lpstr>Arial</vt:lpstr>
      <vt:lpstr>Calibri</vt:lpstr>
      <vt:lpstr>Calibri Light</vt:lpstr>
      <vt:lpstr>Open Sans</vt:lpstr>
      <vt:lpstr>Söhne</vt:lpstr>
      <vt:lpstr>Verdana</vt:lpstr>
      <vt:lpstr>Wingdings 2</vt:lpstr>
      <vt:lpstr>Deloitte Brand Theme</vt:lpstr>
      <vt:lpstr>think-cell Slide</vt:lpstr>
      <vt:lpstr>Introduction to Hight Availability</vt:lpstr>
      <vt:lpstr>PowerPoint Presentation</vt:lpstr>
      <vt:lpstr>PowerPoint Presentation</vt:lpstr>
      <vt:lpstr>PowerPoint Presentation</vt:lpstr>
      <vt:lpstr>Some industries where the High Availability Systems are present</vt:lpstr>
      <vt:lpstr>PowerPoint Presentation</vt:lpstr>
      <vt:lpstr>High Availability Systems can achieve just 99%  of coverage </vt:lpstr>
      <vt:lpstr>PowerPoint Presentation</vt:lpstr>
      <vt:lpstr>PowerPoint Presentation</vt:lpstr>
      <vt:lpstr>PowerPoint Presentation</vt:lpstr>
      <vt:lpstr>Active vs Passive Server Introduction</vt:lpstr>
      <vt:lpstr>PowerPoint Presentation</vt:lpstr>
      <vt:lpstr>Active Vs Passive Servers</vt:lpstr>
      <vt:lpstr>PowerPoint Presentation</vt:lpstr>
      <vt:lpstr>Types  of load balancer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Timesaver Charts, tables, diagrams, icons and more</dc:title>
  <dc:creator/>
  <cp:lastModifiedBy/>
  <cp:revision>185</cp:revision>
  <dcterms:created xsi:type="dcterms:W3CDTF">2020-04-09T19:41:06Z</dcterms:created>
  <dcterms:modified xsi:type="dcterms:W3CDTF">2025-03-07T23:45:52Z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2021-02-15T16:19:10Z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3415186a-2cc8-454a-80c2-1b89340bbe69</vt:lpwstr>
  </property>
  <property fmtid="{D5CDD505-2E9C-101B-9397-08002B2CF9AE}" pid="8" name="MSIP_Label_ea60d57e-af5b-4752-ac57-3e4f28ca11dc_ContentBits">
    <vt:lpwstr>0</vt:lpwstr>
  </property>
  <property fmtid="{D5CDD505-2E9C-101B-9397-08002B2CF9AE}" pid="9" name="ContentTypeId">
    <vt:lpwstr>0x010100FEC0AAA1F7DA114DA868E1ACE6E5C35D</vt:lpwstr>
  </property>
  <property fmtid="{D5CDD505-2E9C-101B-9397-08002B2CF9AE}" pid="10" name="MediaServiceImageTags">
    <vt:lpwstr/>
  </property>
</Properties>
</file>