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3" r:id="rId4"/>
  </p:sldMasterIdLst>
  <p:notesMasterIdLst>
    <p:notesMasterId r:id="rId33"/>
  </p:notesMasterIdLst>
  <p:sldIdLst>
    <p:sldId id="1600" r:id="rId5"/>
    <p:sldId id="1829" r:id="rId6"/>
    <p:sldId id="1870" r:id="rId7"/>
    <p:sldId id="1895" r:id="rId8"/>
    <p:sldId id="1896" r:id="rId9"/>
    <p:sldId id="497" r:id="rId10"/>
    <p:sldId id="273" r:id="rId11"/>
    <p:sldId id="1884" r:id="rId12"/>
    <p:sldId id="1897" r:id="rId13"/>
    <p:sldId id="1902" r:id="rId14"/>
    <p:sldId id="1900" r:id="rId15"/>
    <p:sldId id="1898" r:id="rId16"/>
    <p:sldId id="1899" r:id="rId17"/>
    <p:sldId id="1901" r:id="rId18"/>
    <p:sldId id="1881" r:id="rId19"/>
    <p:sldId id="737" r:id="rId20"/>
    <p:sldId id="569" r:id="rId21"/>
    <p:sldId id="1889" r:id="rId22"/>
    <p:sldId id="1885" r:id="rId23"/>
    <p:sldId id="1890" r:id="rId24"/>
    <p:sldId id="1891" r:id="rId25"/>
    <p:sldId id="1892" r:id="rId26"/>
    <p:sldId id="1893" r:id="rId27"/>
    <p:sldId id="574" r:id="rId28"/>
    <p:sldId id="456" r:id="rId29"/>
    <p:sldId id="596" r:id="rId30"/>
    <p:sldId id="1894" r:id="rId31"/>
    <p:sldId id="185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3D3"/>
    <a:srgbClr val="F0D578"/>
    <a:srgbClr val="E6B91E"/>
    <a:srgbClr val="FFFFFF"/>
    <a:srgbClr val="CDE49F"/>
    <a:srgbClr val="699841"/>
    <a:srgbClr val="6C911D"/>
    <a:srgbClr val="B0B0B0"/>
    <a:srgbClr val="90C226"/>
    <a:srgbClr val="508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E3218-4145-4E14-9044-80ABAAA1B4C6}" v="3" dt="2025-01-08T20:25:16.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94411" autoAdjust="0"/>
  </p:normalViewPr>
  <p:slideViewPr>
    <p:cSldViewPr snapToGrid="0">
      <p:cViewPr varScale="1">
        <p:scale>
          <a:sx n="56" d="100"/>
          <a:sy n="56" d="100"/>
        </p:scale>
        <p:origin x="90" y="1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64DA9-87AD-4B26-8687-77C894E767B0}"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5E28D-9E7C-4130-9173-435549C14D4A}" type="slidenum">
              <a:rPr lang="en-US" smtClean="0"/>
              <a:t>‹#›</a:t>
            </a:fld>
            <a:endParaRPr lang="en-US"/>
          </a:p>
        </p:txBody>
      </p:sp>
    </p:spTree>
    <p:extLst>
      <p:ext uri="{BB962C8B-B14F-4D97-AF65-F5344CB8AC3E}">
        <p14:creationId xmlns:p14="http://schemas.microsoft.com/office/powerpoint/2010/main" val="1814369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best practices for automation testing</a:t>
            </a:r>
          </a:p>
        </p:txBody>
      </p:sp>
      <p:sp>
        <p:nvSpPr>
          <p:cNvPr id="4" name="Slide Number Placeholder 3"/>
          <p:cNvSpPr>
            <a:spLocks noGrp="1"/>
          </p:cNvSpPr>
          <p:nvPr>
            <p:ph type="sldNum" sz="quarter" idx="5"/>
          </p:nvPr>
        </p:nvSpPr>
        <p:spPr/>
        <p:txBody>
          <a:bodyPr/>
          <a:lstStyle/>
          <a:p>
            <a:fld id="{69B5E28D-9E7C-4130-9173-435549C14D4A}" type="slidenum">
              <a:rPr lang="en-US" smtClean="0"/>
              <a:t>1</a:t>
            </a:fld>
            <a:endParaRPr lang="en-US"/>
          </a:p>
        </p:txBody>
      </p:sp>
    </p:spTree>
    <p:extLst>
      <p:ext uri="{BB962C8B-B14F-4D97-AF65-F5344CB8AC3E}">
        <p14:creationId xmlns:p14="http://schemas.microsoft.com/office/powerpoint/2010/main" val="4216299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Audience interaction</a:t>
            </a:r>
          </a:p>
          <a:p>
            <a:endParaRPr lang="en-US" b="1" dirty="0"/>
          </a:p>
          <a:p>
            <a:r>
              <a:rPr lang="en-US" b="0" dirty="0"/>
              <a:t>Which could be the best approach?</a:t>
            </a:r>
          </a:p>
          <a:p>
            <a:endParaRPr lang="en-US" b="0" dirty="0"/>
          </a:p>
          <a:p>
            <a:r>
              <a:rPr lang="en-US" b="0" dirty="0"/>
              <a:t>Answer in the chat which one will you select and why make it simple </a:t>
            </a:r>
          </a:p>
          <a:p>
            <a:endParaRPr lang="en-US" b="0" dirty="0"/>
          </a:p>
          <a:p>
            <a:r>
              <a:rPr lang="en-US" b="0" dirty="0"/>
              <a:t>We are going to analyze three approaches, that will fit for a different needs depending on the project </a:t>
            </a:r>
          </a:p>
        </p:txBody>
      </p:sp>
      <p:sp>
        <p:nvSpPr>
          <p:cNvPr id="4" name="Slide Number Placeholder 3"/>
          <p:cNvSpPr>
            <a:spLocks noGrp="1"/>
          </p:cNvSpPr>
          <p:nvPr>
            <p:ph type="sldNum" sz="quarter" idx="5"/>
          </p:nvPr>
        </p:nvSpPr>
        <p:spPr/>
        <p:txBody>
          <a:bodyPr/>
          <a:lstStyle/>
          <a:p>
            <a:fld id="{69B5E28D-9E7C-4130-9173-435549C14D4A}" type="slidenum">
              <a:rPr lang="en-US" smtClean="0"/>
              <a:t>10</a:t>
            </a:fld>
            <a:endParaRPr lang="en-US"/>
          </a:p>
        </p:txBody>
      </p:sp>
    </p:spTree>
    <p:extLst>
      <p:ext uri="{BB962C8B-B14F-4D97-AF65-F5344CB8AC3E}">
        <p14:creationId xmlns:p14="http://schemas.microsoft.com/office/powerpoint/2010/main" val="1536294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first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approach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that we have is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Cost benefit, focused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on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high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low</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complexity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you the final order of priority changes after apply the formula from the table in the left to the final table in the right side.  We notice the Workflow E was moved to second place in the priorities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Remember this one is focused on the workflows with high impact and low complexity  </a:t>
            </a:r>
          </a:p>
          <a:p>
            <a:endParaRPr lang="en-US" dirty="0"/>
          </a:p>
        </p:txBody>
      </p:sp>
      <p:sp>
        <p:nvSpPr>
          <p:cNvPr id="4" name="Slide Number Placeholder 3"/>
          <p:cNvSpPr>
            <a:spLocks noGrp="1"/>
          </p:cNvSpPr>
          <p:nvPr>
            <p:ph type="sldNum" sz="quarter" idx="5"/>
          </p:nvPr>
        </p:nvSpPr>
        <p:spPr/>
        <p:txBody>
          <a:bodyPr/>
          <a:lstStyle/>
          <a:p>
            <a:fld id="{69B5E28D-9E7C-4130-9173-435549C14D4A}" type="slidenum">
              <a:rPr lang="en-US" smtClean="0"/>
              <a:t>11</a:t>
            </a:fld>
            <a:endParaRPr lang="en-US"/>
          </a:p>
        </p:txBody>
      </p:sp>
    </p:spTree>
    <p:extLst>
      <p:ext uri="{BB962C8B-B14F-4D97-AF65-F5344CB8AC3E}">
        <p14:creationId xmlns:p14="http://schemas.microsoft.com/office/powerpoint/2010/main" val="2511738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Second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b="1" dirty="0"/>
              <a:t>Ease of Implementation Index </a:t>
            </a:r>
            <a:r>
              <a:rPr lang="en-US" dirty="0"/>
              <a:t>is a method </a:t>
            </a:r>
            <a:r>
              <a:rPr lang="en-US" b="1" dirty="0"/>
              <a:t>used</a:t>
            </a:r>
            <a:r>
              <a:rPr lang="en-US" dirty="0"/>
              <a:t> to </a:t>
            </a:r>
            <a:r>
              <a:rPr lang="en-US" b="1" dirty="0"/>
              <a:t>prioritize</a:t>
            </a:r>
            <a:r>
              <a:rPr lang="en-US" dirty="0"/>
              <a:t> </a:t>
            </a:r>
            <a:r>
              <a:rPr lang="en-US" b="1" dirty="0"/>
              <a:t>options</a:t>
            </a:r>
            <a:r>
              <a:rPr lang="en-US" dirty="0"/>
              <a:t> based on </a:t>
            </a:r>
            <a:r>
              <a:rPr lang="en-US" b="1" dirty="0"/>
              <a:t>how</a:t>
            </a:r>
            <a:r>
              <a:rPr lang="en-US" dirty="0"/>
              <a:t> </a:t>
            </a:r>
            <a:r>
              <a:rPr lang="en-US" b="1" dirty="0"/>
              <a:t>easily</a:t>
            </a:r>
            <a:r>
              <a:rPr lang="en-US" dirty="0"/>
              <a:t> </a:t>
            </a:r>
            <a:r>
              <a:rPr lang="en-US" b="1" dirty="0"/>
              <a:t>they</a:t>
            </a:r>
            <a:r>
              <a:rPr lang="en-US" dirty="0"/>
              <a:t> can be </a:t>
            </a:r>
            <a:r>
              <a:rPr lang="en-US" b="1" dirty="0"/>
              <a:t>implemented</a:t>
            </a:r>
            <a:r>
              <a:rPr lang="en-US" dirty="0"/>
              <a:t>, </a:t>
            </a:r>
            <a:r>
              <a:rPr lang="en-US" b="1" dirty="0"/>
              <a:t>while</a:t>
            </a:r>
            <a:r>
              <a:rPr lang="en-US" dirty="0"/>
              <a:t> still </a:t>
            </a:r>
            <a:r>
              <a:rPr lang="en-US" b="1" dirty="0"/>
              <a:t>considering</a:t>
            </a:r>
            <a:r>
              <a:rPr lang="en-US" dirty="0"/>
              <a:t> their </a:t>
            </a:r>
            <a:r>
              <a:rPr lang="en-US" b="1" dirty="0"/>
              <a:t>impact</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if you see the </a:t>
            </a:r>
            <a:r>
              <a:rPr lang="en-US" b="1" dirty="0"/>
              <a:t>final table in the right side </a:t>
            </a:r>
            <a:r>
              <a:rPr lang="en-US" dirty="0"/>
              <a:t>the priority </a:t>
            </a:r>
            <a:r>
              <a:rPr lang="en-US" b="1" dirty="0"/>
              <a:t>order of the workflows is changed </a:t>
            </a:r>
            <a:r>
              <a:rPr lang="en-US" b="0" dirty="0"/>
              <a:t>even though the E workflow  still in the first place in priority  the  workflows B, C, D F changed their position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Remember </a:t>
            </a:r>
            <a:r>
              <a:rPr lang="en-US" b="1" dirty="0"/>
              <a:t>this</a:t>
            </a:r>
            <a:r>
              <a:rPr lang="en-US" b="0" dirty="0"/>
              <a:t> </a:t>
            </a:r>
            <a:r>
              <a:rPr lang="en-US" b="1" dirty="0"/>
              <a:t>approach</a:t>
            </a:r>
            <a:r>
              <a:rPr lang="en-US" b="0" dirty="0"/>
              <a:t> is </a:t>
            </a:r>
            <a:r>
              <a:rPr lang="en-US" b="1" dirty="0"/>
              <a:t>focused</a:t>
            </a:r>
            <a:r>
              <a:rPr lang="en-US" b="0" dirty="0"/>
              <a:t> on how </a:t>
            </a:r>
            <a:r>
              <a:rPr lang="en-US" b="1" dirty="0"/>
              <a:t>easily</a:t>
            </a:r>
            <a:r>
              <a:rPr lang="en-US" b="0" dirty="0"/>
              <a:t> </a:t>
            </a:r>
            <a:r>
              <a:rPr lang="en-US" b="1" dirty="0"/>
              <a:t>can</a:t>
            </a:r>
            <a:r>
              <a:rPr lang="en-US" b="0" dirty="0"/>
              <a:t> the </a:t>
            </a:r>
            <a:r>
              <a:rPr lang="en-US" b="1" dirty="0"/>
              <a:t>workflows</a:t>
            </a:r>
            <a:r>
              <a:rPr lang="en-US" b="0" dirty="0"/>
              <a:t> be </a:t>
            </a:r>
            <a:r>
              <a:rPr lang="en-US" b="1" dirty="0"/>
              <a:t>automated</a:t>
            </a:r>
            <a:r>
              <a:rPr lang="en-US" b="0" dirty="0"/>
              <a:t> </a:t>
            </a:r>
            <a:r>
              <a:rPr lang="en-US" b="1" dirty="0"/>
              <a:t>without</a:t>
            </a:r>
            <a:r>
              <a:rPr lang="en-US" b="0" dirty="0"/>
              <a:t> </a:t>
            </a:r>
            <a:r>
              <a:rPr lang="en-US" b="1" dirty="0"/>
              <a:t>sacrificing</a:t>
            </a:r>
            <a:r>
              <a:rPr lang="en-US" b="0" dirty="0"/>
              <a:t> </a:t>
            </a:r>
            <a:r>
              <a:rPr lang="en-US" b="1" dirty="0"/>
              <a:t>too</a:t>
            </a:r>
            <a:r>
              <a:rPr lang="en-US" b="0" dirty="0"/>
              <a:t> </a:t>
            </a:r>
            <a:r>
              <a:rPr lang="en-US" b="1" dirty="0"/>
              <a:t>much</a:t>
            </a:r>
            <a:r>
              <a:rPr lang="en-US" b="0" dirty="0"/>
              <a:t> the </a:t>
            </a:r>
            <a:r>
              <a:rPr lang="en-US" b="1" dirty="0"/>
              <a:t>impact</a:t>
            </a:r>
          </a:p>
        </p:txBody>
      </p:sp>
      <p:sp>
        <p:nvSpPr>
          <p:cNvPr id="4" name="Slide Number Placeholder 3"/>
          <p:cNvSpPr>
            <a:spLocks noGrp="1"/>
          </p:cNvSpPr>
          <p:nvPr>
            <p:ph type="sldNum" sz="quarter" idx="5"/>
          </p:nvPr>
        </p:nvSpPr>
        <p:spPr/>
        <p:txBody>
          <a:bodyPr/>
          <a:lstStyle/>
          <a:p>
            <a:fld id="{69B5E28D-9E7C-4130-9173-435549C14D4A}" type="slidenum">
              <a:rPr lang="en-US" smtClean="0"/>
              <a:t>12</a:t>
            </a:fld>
            <a:endParaRPr lang="en-US"/>
          </a:p>
        </p:txBody>
      </p:sp>
    </p:spTree>
    <p:extLst>
      <p:ext uri="{BB962C8B-B14F-4D97-AF65-F5344CB8AC3E}">
        <p14:creationId xmlns:p14="http://schemas.microsoft.com/office/powerpoint/2010/main" val="1095585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a:t>
            </a:r>
            <a:r>
              <a:rPr lang="en-US" b="1" dirty="0"/>
              <a:t>last</a:t>
            </a:r>
            <a:r>
              <a:rPr lang="en-US" dirty="0"/>
              <a:t> </a:t>
            </a:r>
            <a:r>
              <a:rPr lang="en-US" b="1" dirty="0"/>
              <a:t>one</a:t>
            </a:r>
            <a:r>
              <a:rPr lang="en-US" dirty="0"/>
              <a:t> is the </a:t>
            </a:r>
            <a:r>
              <a:rPr lang="en-US" b="1" dirty="0"/>
              <a:t>Weighted</a:t>
            </a:r>
            <a:r>
              <a:rPr lang="en-US" dirty="0"/>
              <a:t> </a:t>
            </a:r>
            <a:r>
              <a:rPr lang="en-US" b="1" dirty="0"/>
              <a:t>Decision</a:t>
            </a:r>
            <a:r>
              <a:rPr lang="en-US" dirty="0"/>
              <a:t> </a:t>
            </a:r>
            <a:r>
              <a:rPr lang="en-US" b="1" dirty="0"/>
              <a:t>Method</a:t>
            </a:r>
            <a:r>
              <a:rPr lang="en-US" dirty="0"/>
              <a:t>, which </a:t>
            </a:r>
            <a:r>
              <a:rPr lang="en-US" b="1" dirty="0"/>
              <a:t>uses</a:t>
            </a:r>
            <a:r>
              <a:rPr lang="en-US" dirty="0"/>
              <a:t> </a:t>
            </a:r>
            <a:r>
              <a:rPr lang="en-US" b="1" dirty="0"/>
              <a:t>multicriteria</a:t>
            </a:r>
            <a:r>
              <a:rPr lang="en-US" dirty="0"/>
              <a:t>, </a:t>
            </a:r>
            <a:r>
              <a:rPr lang="en-US" b="1" dirty="0"/>
              <a:t>considering</a:t>
            </a:r>
            <a:r>
              <a:rPr lang="en-US" dirty="0"/>
              <a:t> </a:t>
            </a:r>
            <a:r>
              <a:rPr lang="en-US" b="1" dirty="0"/>
              <a:t>total</a:t>
            </a:r>
            <a:r>
              <a:rPr lang="en-US" dirty="0"/>
              <a:t> </a:t>
            </a:r>
            <a:r>
              <a:rPr lang="en-US" b="1" dirty="0"/>
              <a:t>impact</a:t>
            </a:r>
            <a:r>
              <a:rPr lang="en-US" dirty="0"/>
              <a:t> and </a:t>
            </a:r>
            <a:r>
              <a:rPr lang="en-US" b="1" dirty="0"/>
              <a:t>inverse</a:t>
            </a:r>
            <a:r>
              <a:rPr lang="en-US" dirty="0"/>
              <a:t> </a:t>
            </a:r>
            <a:r>
              <a:rPr lang="en-US" b="1" dirty="0"/>
              <a:t>complexity</a:t>
            </a:r>
            <a:r>
              <a:rPr lang="en-US" dirty="0"/>
              <a:t>.</a:t>
            </a:r>
          </a:p>
          <a:p>
            <a:endParaRPr lang="en-US" dirty="0"/>
          </a:p>
          <a:p>
            <a:r>
              <a:rPr lang="en-US" dirty="0"/>
              <a:t>In other words, this method is used when we have a several parameters to evaluate the decision, so this consider all of them and give us a better decision table </a:t>
            </a:r>
          </a:p>
          <a:p>
            <a:endParaRPr lang="en-US" dirty="0"/>
          </a:p>
          <a:p>
            <a:r>
              <a:rPr lang="en-US" dirty="0"/>
              <a:t>Remember this is focused on consider all the options with several criteria parameters.</a:t>
            </a:r>
          </a:p>
          <a:p>
            <a:endParaRPr lang="en-US" dirty="0"/>
          </a:p>
          <a:p>
            <a:r>
              <a:rPr lang="en-US" dirty="0"/>
              <a:t>Well, since this was the last technique to evaluate the critical workflows, we can say that we are experts.</a:t>
            </a:r>
          </a:p>
          <a:p>
            <a:endParaRPr lang="en-US" dirty="0"/>
          </a:p>
          <a:p>
            <a:r>
              <a:rPr lang="en-US" dirty="0"/>
              <a:t>And now that we are experts on the selection approaches.</a:t>
            </a:r>
          </a:p>
          <a:p>
            <a:endParaRPr lang="en-US" dirty="0"/>
          </a:p>
          <a:p>
            <a:r>
              <a:rPr lang="en-US" dirty="0"/>
              <a:t>Which one should I use for my project?</a:t>
            </a:r>
          </a:p>
          <a:p>
            <a:endParaRPr lang="en-US" dirty="0"/>
          </a:p>
          <a:p>
            <a:r>
              <a:rPr lang="en-US" dirty="0"/>
              <a:t>Please say which one is the best or your favorite now you are an expert.</a:t>
            </a:r>
          </a:p>
          <a:p>
            <a:endParaRPr lang="en-US" dirty="0"/>
          </a:p>
          <a:p>
            <a:r>
              <a:rPr lang="en-US" dirty="0"/>
              <a:t>Ok </a:t>
            </a:r>
            <a:r>
              <a:rPr lang="en-US" dirty="0" err="1"/>
              <a:t>ok</a:t>
            </a:r>
            <a:r>
              <a:rPr lang="en-US" dirty="0"/>
              <a:t> everything is valid but certainty we have different tools for a reason lets see the next slide.</a:t>
            </a:r>
          </a:p>
          <a:p>
            <a:endParaRPr lang="en-US" dirty="0"/>
          </a:p>
        </p:txBody>
      </p:sp>
      <p:sp>
        <p:nvSpPr>
          <p:cNvPr id="4" name="Slide Number Placeholder 3"/>
          <p:cNvSpPr>
            <a:spLocks noGrp="1"/>
          </p:cNvSpPr>
          <p:nvPr>
            <p:ph type="sldNum" sz="quarter" idx="5"/>
          </p:nvPr>
        </p:nvSpPr>
        <p:spPr/>
        <p:txBody>
          <a:bodyPr/>
          <a:lstStyle/>
          <a:p>
            <a:fld id="{69B5E28D-9E7C-4130-9173-435549C14D4A}" type="slidenum">
              <a:rPr lang="en-US" smtClean="0"/>
              <a:t>13</a:t>
            </a:fld>
            <a:endParaRPr lang="en-US"/>
          </a:p>
        </p:txBody>
      </p:sp>
    </p:spTree>
    <p:extLst>
      <p:ext uri="{BB962C8B-B14F-4D97-AF65-F5344CB8AC3E}">
        <p14:creationId xmlns:p14="http://schemas.microsoft.com/office/powerpoint/2010/main" val="1881232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First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Cost benefit: </a:t>
            </a:r>
            <a:r>
              <a:rPr lang="en-US" b="0" dirty="0"/>
              <a:t>Used</a:t>
            </a:r>
            <a:r>
              <a:rPr lang="en-US" b="1" dirty="0"/>
              <a:t> </a:t>
            </a:r>
            <a:r>
              <a:rPr lang="en-US" b="0" dirty="0"/>
              <a:t>to obtain more value with minimum investment, </a:t>
            </a:r>
            <a:r>
              <a:rPr lang="en-US" b="1" dirty="0"/>
              <a:t>the priority is optimization</a:t>
            </a:r>
            <a:r>
              <a:rPr lang="en-US" b="0" dirty="0"/>
              <a:t> </a:t>
            </a:r>
            <a:r>
              <a:rPr lang="en-US" b="1" dirty="0"/>
              <a:t>without</a:t>
            </a:r>
            <a:r>
              <a:rPr lang="en-US" b="0" dirty="0"/>
              <a:t> </a:t>
            </a:r>
            <a:r>
              <a:rPr lang="en-US" b="1" dirty="0"/>
              <a:t>sacrifice</a:t>
            </a:r>
            <a:r>
              <a:rPr lang="en-US" b="0" dirty="0"/>
              <a:t> </a:t>
            </a:r>
            <a:r>
              <a:rPr lang="en-US" b="1" dirty="0"/>
              <a:t>too</a:t>
            </a:r>
            <a:r>
              <a:rPr lang="en-US" b="0" dirty="0"/>
              <a:t> </a:t>
            </a:r>
            <a:r>
              <a:rPr lang="en-US" b="1" dirty="0"/>
              <a:t>much</a:t>
            </a:r>
            <a:r>
              <a:rPr lang="en-US" b="0" dirty="0"/>
              <a:t> </a:t>
            </a:r>
            <a:r>
              <a:rPr lang="en-US" b="1" dirty="0"/>
              <a:t>the</a:t>
            </a:r>
            <a:r>
              <a:rPr lang="en-US" b="0" dirty="0"/>
              <a:t> </a:t>
            </a:r>
            <a:r>
              <a:rPr lang="en-US" b="1" dirty="0"/>
              <a:t>efficiency</a:t>
            </a:r>
            <a:r>
              <a:rPr lang="en-US" b="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Example</a:t>
            </a:r>
            <a:r>
              <a:rPr lang="en-US" b="0" dirty="0"/>
              <a:t> if you have limited budget and you need to automate a process, you will select the cheaper option with acceptable results although it can take more time to implement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Second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Ease of implementation index: Minimize </a:t>
            </a:r>
            <a:r>
              <a:rPr lang="en-US" b="0" dirty="0"/>
              <a:t>the </a:t>
            </a:r>
            <a:r>
              <a:rPr lang="en-US" b="1" dirty="0"/>
              <a:t>difficulty and time </a:t>
            </a:r>
            <a:r>
              <a:rPr lang="en-US" b="0" dirty="0"/>
              <a:t>required to setup the solution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Example </a:t>
            </a:r>
            <a:r>
              <a:rPr lang="en-US" b="0" dirty="0"/>
              <a:t>if you need an immediate solution and your team has little technical expertise, you will choose the easiest tool to configure, even I its more expensive.</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Third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Weighted decision Find balance</a:t>
            </a:r>
            <a:r>
              <a:rPr lang="en-US" b="0" dirty="0"/>
              <a:t> between cost, ease of implementation, and strategic value, its </a:t>
            </a:r>
            <a:r>
              <a:rPr lang="en-US" b="1" dirty="0"/>
              <a:t>priority</a:t>
            </a:r>
            <a:r>
              <a:rPr lang="en-US" b="0" dirty="0"/>
              <a:t> is considering multiple factors to make well rounded strategic decision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Example  </a:t>
            </a:r>
            <a:r>
              <a:rPr lang="en-US" b="0" dirty="0"/>
              <a:t>if you are looking long term solution, you would evaluate not only the cost and ease of implementation but also scalability, business impact, and future maintenance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KEY DIFFERENCES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Cost Benefit </a:t>
            </a:r>
            <a:r>
              <a:rPr lang="en-US" b="0" dirty="0"/>
              <a:t>– Prioritize </a:t>
            </a:r>
            <a:r>
              <a:rPr lang="en-US" b="1" dirty="0"/>
              <a:t>affordability</a:t>
            </a:r>
            <a:r>
              <a:rPr lang="en-US" b="0" dirty="0"/>
              <a:t> and </a:t>
            </a:r>
            <a:r>
              <a:rPr lang="en-US" b="1" dirty="0"/>
              <a:t>efficiency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Ease</a:t>
            </a:r>
            <a:r>
              <a:rPr lang="en-US" b="0" dirty="0"/>
              <a:t> of </a:t>
            </a:r>
            <a:r>
              <a:rPr lang="en-US" b="1" dirty="0"/>
              <a:t>implementation</a:t>
            </a:r>
            <a:r>
              <a:rPr lang="en-US" b="0" dirty="0"/>
              <a:t> – Prioritize </a:t>
            </a:r>
            <a:r>
              <a:rPr lang="en-US" b="1" dirty="0"/>
              <a:t>simplicity</a:t>
            </a:r>
            <a:r>
              <a:rPr lang="en-US" b="0" dirty="0"/>
              <a:t> and </a:t>
            </a:r>
            <a:r>
              <a:rPr lang="en-US" b="1" dirty="0"/>
              <a:t>speed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Weighted</a:t>
            </a:r>
            <a:r>
              <a:rPr lang="en-US" b="0" dirty="0"/>
              <a:t> decision – </a:t>
            </a:r>
            <a:r>
              <a:rPr lang="en-US" b="1" dirty="0"/>
              <a:t>Balance</a:t>
            </a:r>
            <a:r>
              <a:rPr lang="en-US" b="0" dirty="0"/>
              <a:t> cost, ease, and long-term strategic impact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So let's say in this moment we have selected the appropriate workflows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What's next?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fld id="{69B5E28D-9E7C-4130-9173-435549C14D4A}" type="slidenum">
              <a:rPr lang="en-US" smtClean="0"/>
              <a:t>14</a:t>
            </a:fld>
            <a:endParaRPr lang="en-US"/>
          </a:p>
        </p:txBody>
      </p:sp>
    </p:spTree>
    <p:extLst>
      <p:ext uri="{BB962C8B-B14F-4D97-AF65-F5344CB8AC3E}">
        <p14:creationId xmlns:p14="http://schemas.microsoft.com/office/powerpoint/2010/main" val="2214605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CA716C17-EB02-4FEA-8788-47BD37A91994}" type="slidenum">
              <a:rPr lang="en-US">
                <a:solidFill>
                  <a:prstClr val="black"/>
                </a:solidFill>
              </a:rPr>
              <a:pPr/>
              <a:t>15</a:t>
            </a:fld>
            <a:endParaRPr lang="en-US">
              <a:solidFill>
                <a:prstClr val="black"/>
              </a:solidFill>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r>
              <a:rPr lang="en-US" dirty="0"/>
              <a:t>Test case selection</a:t>
            </a:r>
          </a:p>
          <a:p>
            <a:pPr eaLnBrk="1" hangingPunct="1"/>
            <a:endParaRPr lang="en-US" dirty="0"/>
          </a:p>
          <a:p>
            <a:pPr eaLnBrk="1" hangingPunct="1"/>
            <a:r>
              <a:rPr lang="en-US" dirty="0"/>
              <a:t>Once we have the workflows identified  and prioritized, we need to select the cases of each one of those workflows</a:t>
            </a:r>
          </a:p>
          <a:p>
            <a:pPr eaLnBrk="1" hangingPunct="1"/>
            <a:endParaRPr lang="en-US" dirty="0"/>
          </a:p>
          <a:p>
            <a:pPr eaLnBrk="1" hangingPunct="1"/>
            <a:r>
              <a:rPr lang="en-US" dirty="0"/>
              <a:t>Here you see in the left gray column  cases from A to F,  we split them into Critical and noncritical cases and then at the final table in the right side we have the re-ordered cases based on the priority we see the yellow cases are in the top priority while the remaining green cases are in the medium and low section, this is a very straightforward to understand it.</a:t>
            </a:r>
          </a:p>
          <a:p>
            <a:pPr eaLnBrk="1" hangingPunct="1"/>
            <a:endParaRPr lang="en-US" dirty="0"/>
          </a:p>
          <a:p>
            <a:pPr eaLnBrk="1" hangingPunct="1"/>
            <a:r>
              <a:rPr lang="en-US" dirty="0"/>
              <a:t>But when we need to select the main cases of each one of those workflows could be a challenge.</a:t>
            </a:r>
          </a:p>
          <a:p>
            <a:pPr eaLnBrk="1" hangingPunct="1"/>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cannot just take a bunch of cases and automate them we need to do an  appropriate  selection of them if we don’t, we will increase the risk of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seen many projects where they are in a rush, so they select just a random cases which is not the appropriate way and that increase the risk of failure.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Interact with audience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will be the way that you select the most important cases for the workflows already selected</a:t>
            </a:r>
          </a:p>
          <a:p>
            <a:pPr eaLnBrk="1" hangingPunct="1"/>
            <a:endParaRPr lang="en-US" dirty="0"/>
          </a:p>
          <a:p>
            <a:pPr eaLnBrk="1" hangingPunct="1"/>
            <a:r>
              <a:rPr lang="en-US" dirty="0"/>
              <a:t>For that we have a tool which will help to select the appropriate cases</a:t>
            </a:r>
          </a:p>
          <a:p>
            <a:pPr eaLnBrk="1" hangingPunct="1"/>
            <a:endParaRPr lang="en-US" dirty="0"/>
          </a:p>
        </p:txBody>
      </p:sp>
    </p:spTree>
    <p:extLst>
      <p:ext uri="{BB962C8B-B14F-4D97-AF65-F5344CB8AC3E}">
        <p14:creationId xmlns:p14="http://schemas.microsoft.com/office/powerpoint/2010/main" val="1894976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US" dirty="0"/>
              <a:t>This tool is called </a:t>
            </a:r>
            <a:r>
              <a:rPr lang="en-US" b="1" dirty="0"/>
              <a:t>Moscow</a:t>
            </a:r>
            <a:r>
              <a:rPr lang="en-US" dirty="0"/>
              <a:t> and </a:t>
            </a:r>
            <a:r>
              <a:rPr lang="en-US" b="1" dirty="0"/>
              <a:t>will</a:t>
            </a:r>
            <a:r>
              <a:rPr lang="en-US" dirty="0"/>
              <a:t> </a:t>
            </a:r>
            <a:r>
              <a:rPr lang="en-US" b="1" dirty="0"/>
              <a:t>help</a:t>
            </a:r>
            <a:r>
              <a:rPr lang="en-US" dirty="0"/>
              <a:t> us </a:t>
            </a:r>
            <a:r>
              <a:rPr lang="en-US" b="1" dirty="0"/>
              <a:t>to</a:t>
            </a:r>
            <a:r>
              <a:rPr lang="en-US" dirty="0"/>
              <a:t> </a:t>
            </a:r>
            <a:r>
              <a:rPr lang="en-US" b="1" dirty="0"/>
              <a:t>select</a:t>
            </a:r>
            <a:r>
              <a:rPr lang="en-US" dirty="0"/>
              <a:t> </a:t>
            </a:r>
            <a:r>
              <a:rPr lang="en-US" b="0" dirty="0"/>
              <a:t>the </a:t>
            </a:r>
            <a:r>
              <a:rPr lang="en-US" b="1" dirty="0"/>
              <a:t>cases</a:t>
            </a:r>
            <a:r>
              <a:rPr lang="en-US" b="0" dirty="0"/>
              <a:t> </a:t>
            </a:r>
            <a:r>
              <a:rPr lang="en-US" b="1" dirty="0"/>
              <a:t>based</a:t>
            </a:r>
            <a:r>
              <a:rPr lang="en-US" b="0" dirty="0"/>
              <a:t> on </a:t>
            </a:r>
            <a:r>
              <a:rPr lang="en-US" b="1" dirty="0"/>
              <a:t>impact</a:t>
            </a:r>
            <a:r>
              <a:rPr lang="en-US" b="0" dirty="0"/>
              <a:t> and </a:t>
            </a:r>
            <a:r>
              <a:rPr lang="en-US" b="1" dirty="0"/>
              <a:t>necessity</a:t>
            </a:r>
            <a:r>
              <a:rPr lang="en-US" b="0" dirty="0"/>
              <a:t>.</a:t>
            </a:r>
            <a:endParaRPr lang="en-US" dirty="0"/>
          </a:p>
          <a:p>
            <a:endParaRPr lang="en-US" dirty="0"/>
          </a:p>
          <a:p>
            <a:r>
              <a:rPr lang="en-US" dirty="0"/>
              <a:t>As you see </a:t>
            </a:r>
            <a:r>
              <a:rPr lang="en-US" b="1" dirty="0"/>
              <a:t>Login</a:t>
            </a:r>
            <a:r>
              <a:rPr lang="en-US" dirty="0"/>
              <a:t> case is very simple to understand why is in first place, it has the higher impact because if it fail could paralyze the entire platform so that make it high priority and we need to have it automated.</a:t>
            </a:r>
          </a:p>
          <a:p>
            <a:endParaRPr lang="en-US" dirty="0"/>
          </a:p>
          <a:p>
            <a:r>
              <a:rPr lang="en-US" dirty="0"/>
              <a:t>If we talk about an ecommerce the view order history case will be good to have it if it fails it  will just block certain features of the platform, but we can still use it.</a:t>
            </a:r>
          </a:p>
          <a:p>
            <a:endParaRPr lang="en-US" dirty="0"/>
          </a:p>
          <a:p>
            <a:r>
              <a:rPr lang="en-US" dirty="0"/>
              <a:t>Could have will be something like a desire, I mean if we have it or not this is not going to impact huge part of the platform and is not something that the business will be impacted directly</a:t>
            </a:r>
          </a:p>
          <a:p>
            <a:endParaRPr lang="en-US" dirty="0"/>
          </a:p>
          <a:p>
            <a:r>
              <a:rPr lang="en-US" dirty="0"/>
              <a:t>In the other hand we have the cases that we need to ignore, like experimental cases or rarely used cases.</a:t>
            </a:r>
          </a:p>
          <a:p>
            <a:endParaRPr lang="en-US" dirty="0"/>
          </a:p>
          <a:p>
            <a:r>
              <a:rPr lang="en-US" b="1" dirty="0"/>
              <a:t>INTERACT </a:t>
            </a:r>
            <a:r>
              <a:rPr lang="en-US" b="0" dirty="0"/>
              <a:t>please give me some examples for could have or won't have</a:t>
            </a:r>
            <a:endParaRPr lang="en-US" b="1" dirty="0"/>
          </a:p>
          <a:p>
            <a:endParaRPr lang="en-US" b="0" dirty="0"/>
          </a:p>
          <a:p>
            <a:r>
              <a:rPr lang="en-US" b="0" dirty="0"/>
              <a:t>Thanks for your answers  the results of applying the tools is that </a:t>
            </a:r>
            <a:r>
              <a:rPr lang="en-US" dirty="0"/>
              <a:t>we have very well selected workflow and in addition to it we are adding the most valuable test cases of each one of it.</a:t>
            </a:r>
          </a:p>
          <a:p>
            <a:endParaRPr lang="en-US" dirty="0"/>
          </a:p>
          <a:p>
            <a:r>
              <a:rPr lang="en-US" dirty="0"/>
              <a:t>At this point </a:t>
            </a:r>
            <a:r>
              <a:rPr lang="en-US" b="1" dirty="0"/>
              <a:t>we have the perfect test suite ready to be automated.</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16</a:t>
            </a:fld>
            <a:endParaRPr lang="en-US" dirty="0"/>
          </a:p>
        </p:txBody>
      </p:sp>
    </p:spTree>
    <p:extLst>
      <p:ext uri="{BB962C8B-B14F-4D97-AF65-F5344CB8AC3E}">
        <p14:creationId xmlns:p14="http://schemas.microsoft.com/office/powerpoint/2010/main" val="2865690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US" dirty="0"/>
              <a:t>But now in this step you will find yourself in this situation and all the tools will claim they are better than the others so keep calm and follow the process to select an appropriate tool.</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17</a:t>
            </a:fld>
            <a:endParaRPr lang="en-US" dirty="0"/>
          </a:p>
        </p:txBody>
      </p:sp>
    </p:spTree>
    <p:extLst>
      <p:ext uri="{BB962C8B-B14F-4D97-AF65-F5344CB8AC3E}">
        <p14:creationId xmlns:p14="http://schemas.microsoft.com/office/powerpoint/2010/main" val="3243501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US" dirty="0"/>
              <a:t>Remembered there are many ways to select it </a:t>
            </a:r>
          </a:p>
          <a:p>
            <a:r>
              <a:rPr lang="en-US" dirty="0"/>
              <a:t>The process is not written in a stone</a:t>
            </a:r>
          </a:p>
          <a:p>
            <a:r>
              <a:rPr lang="en-US" dirty="0"/>
              <a:t>But if you don’t have any idea about it, you can start taking this diagram as a guide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18</a:t>
            </a:fld>
            <a:endParaRPr lang="en-US" dirty="0"/>
          </a:p>
        </p:txBody>
      </p:sp>
    </p:spTree>
    <p:extLst>
      <p:ext uri="{BB962C8B-B14F-4D97-AF65-F5344CB8AC3E}">
        <p14:creationId xmlns:p14="http://schemas.microsoft.com/office/powerpoint/2010/main" val="316643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0"/>
              </a:spcAft>
            </a:pPr>
            <a:r>
              <a:rPr lang="en-US" dirty="0"/>
              <a:t>Here we can see the structure of an automation testing framework, divided into four stages</a:t>
            </a:r>
          </a:p>
          <a:p>
            <a:pPr marL="457200" marR="0">
              <a:lnSpc>
                <a:spcPct val="107000"/>
              </a:lnSpc>
              <a:spcBef>
                <a:spcPts val="0"/>
              </a:spcBef>
              <a:spcAft>
                <a:spcPts val="0"/>
              </a:spcAft>
            </a:pPr>
            <a:endParaRPr lang="en-US" dirty="0"/>
          </a:p>
          <a:p>
            <a:pPr marL="457200" marR="0">
              <a:lnSpc>
                <a:spcPct val="107000"/>
              </a:lnSpc>
              <a:spcBef>
                <a:spcPts val="0"/>
              </a:spcBef>
              <a:spcAft>
                <a:spcPts val="0"/>
              </a:spcAft>
            </a:pPr>
            <a:r>
              <a:rPr lang="en-US" dirty="0"/>
              <a:t>1. Test parameters -- Define configurations like browsers, application settings and test data to ensure flexibility</a:t>
            </a:r>
          </a:p>
          <a:p>
            <a:pPr marL="457200" marR="0">
              <a:lnSpc>
                <a:spcPct val="107000"/>
              </a:lnSpc>
              <a:spcBef>
                <a:spcPts val="0"/>
              </a:spcBef>
              <a:spcAft>
                <a:spcPts val="0"/>
              </a:spcAft>
            </a:pPr>
            <a:r>
              <a:rPr lang="en-US" dirty="0"/>
              <a:t>2. Test Automation — Structure reusable components, including page object, test steps, and scenarios</a:t>
            </a:r>
          </a:p>
          <a:p>
            <a:pPr marL="457200" marR="0">
              <a:lnSpc>
                <a:spcPct val="107000"/>
              </a:lnSpc>
              <a:spcBef>
                <a:spcPts val="0"/>
              </a:spcBef>
              <a:spcAft>
                <a:spcPts val="0"/>
              </a:spcAft>
            </a:pPr>
            <a:r>
              <a:rPr lang="en-US" dirty="0"/>
              <a:t>3.Execution config – Specify how and which test will run using predefined settings.</a:t>
            </a:r>
          </a:p>
          <a:p>
            <a:pPr marL="457200" marR="0">
              <a:lnSpc>
                <a:spcPct val="107000"/>
              </a:lnSpc>
              <a:spcBef>
                <a:spcPts val="0"/>
              </a:spcBef>
              <a:spcAft>
                <a:spcPts val="0"/>
              </a:spcAft>
            </a:pPr>
            <a:r>
              <a:rPr lang="en-US" dirty="0"/>
              <a:t>4.Execution and reporting – Run test in different environments and generate reports for analysis</a:t>
            </a:r>
          </a:p>
          <a:p>
            <a:pPr marL="457200" marR="0">
              <a:lnSpc>
                <a:spcPct val="107000"/>
              </a:lnSpc>
              <a:spcBef>
                <a:spcPts val="0"/>
              </a:spcBef>
              <a:spcAft>
                <a:spcPts val="0"/>
              </a:spcAft>
            </a:pPr>
            <a:endParaRPr lang="en-US" dirty="0"/>
          </a:p>
          <a:p>
            <a:pPr marL="457200" marR="0">
              <a:lnSpc>
                <a:spcPct val="107000"/>
              </a:lnSpc>
              <a:spcBef>
                <a:spcPts val="0"/>
              </a:spcBef>
              <a:spcAft>
                <a:spcPts val="0"/>
              </a:spcAft>
            </a:pPr>
            <a:r>
              <a:rPr lang="en-US" dirty="0"/>
              <a:t>This will ensure flexibility reusability and clear test results. In the next slides we are going to check each one of the blocks in detail</a:t>
            </a:r>
          </a:p>
        </p:txBody>
      </p:sp>
      <p:sp>
        <p:nvSpPr>
          <p:cNvPr id="4" name="Slide Number Placeholder 3"/>
          <p:cNvSpPr>
            <a:spLocks noGrp="1"/>
          </p:cNvSpPr>
          <p:nvPr>
            <p:ph type="sldNum" sz="quarter" idx="5"/>
          </p:nvPr>
        </p:nvSpPr>
        <p:spPr/>
        <p:txBody>
          <a:bodyPr/>
          <a:lstStyle/>
          <a:p>
            <a:fld id="{69B5E28D-9E7C-4130-9173-435549C14D4A}" type="slidenum">
              <a:rPr lang="en-US" smtClean="0"/>
              <a:t>19</a:t>
            </a:fld>
            <a:endParaRPr lang="en-US"/>
          </a:p>
        </p:txBody>
      </p:sp>
    </p:spTree>
    <p:extLst>
      <p:ext uri="{BB962C8B-B14F-4D97-AF65-F5344CB8AC3E}">
        <p14:creationId xmlns:p14="http://schemas.microsoft.com/office/powerpoint/2010/main" val="242182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CA716C17-EB02-4FEA-8788-47BD37A91994}" type="slidenum">
              <a:rPr lang="en-US">
                <a:solidFill>
                  <a:prstClr val="black"/>
                </a:solidFill>
              </a:rPr>
              <a:pPr/>
              <a:t>2</a:t>
            </a:fld>
            <a:endParaRPr lang="en-US">
              <a:solidFill>
                <a:prstClr val="black"/>
              </a:solidFill>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r>
              <a:rPr lang="en-US" dirty="0"/>
              <a:t>This course is focused on the best practices so no need to code in this moment.</a:t>
            </a:r>
          </a:p>
          <a:p>
            <a:pPr eaLnBrk="1" hangingPunct="1"/>
            <a:endParaRPr lang="en-US" dirty="0"/>
          </a:p>
          <a:p>
            <a:pPr eaLnBrk="1" hangingPunct="1"/>
            <a:r>
              <a:rPr lang="en-US" dirty="0"/>
              <a:t>We are going to check how to elaborate an automation strategy, plan it, review the scope. And at the end of it the main considerations of the initial setup for the framework.</a:t>
            </a:r>
          </a:p>
        </p:txBody>
      </p:sp>
    </p:spTree>
    <p:extLst>
      <p:ext uri="{BB962C8B-B14F-4D97-AF65-F5344CB8AC3E}">
        <p14:creationId xmlns:p14="http://schemas.microsoft.com/office/powerpoint/2010/main" val="859024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Test config files</a:t>
            </a:r>
          </a:p>
          <a:p>
            <a:endParaRPr lang="en-US" b="1" dirty="0"/>
          </a:p>
          <a:p>
            <a:r>
              <a:rPr lang="en-US" b="0" dirty="0"/>
              <a:t>If we want to build a scalable and maintainable framework. We need to configure the WebDriver, visual testing, environment capabilities, and share test data</a:t>
            </a:r>
          </a:p>
          <a:p>
            <a:endParaRPr lang="en-US" b="0" dirty="0"/>
          </a:p>
          <a:p>
            <a:r>
              <a:rPr lang="en-US" b="1" dirty="0"/>
              <a:t>What to do </a:t>
            </a:r>
            <a:r>
              <a:rPr lang="en-US" b="0" dirty="0"/>
              <a:t>in the </a:t>
            </a:r>
            <a:r>
              <a:rPr lang="en-US" b="1" dirty="0"/>
              <a:t>WebDriver config</a:t>
            </a:r>
            <a:r>
              <a:rPr lang="en-US" b="0" dirty="0"/>
              <a:t>, what are the good practices?: </a:t>
            </a:r>
            <a:br>
              <a:rPr lang="en-US" b="0" dirty="0"/>
            </a:br>
            <a:r>
              <a:rPr lang="en-US" b="0" dirty="0"/>
              <a:t>keep it updated, centralize configuration in one place, use </a:t>
            </a:r>
            <a:r>
              <a:rPr lang="en-US" b="0" dirty="0" err="1"/>
              <a:t>webdriver</a:t>
            </a:r>
            <a:r>
              <a:rPr lang="en-US" b="0" dirty="0"/>
              <a:t> manager for automatic driver handling, support different browsers</a:t>
            </a:r>
          </a:p>
          <a:p>
            <a:endParaRPr lang="en-US" b="0" dirty="0"/>
          </a:p>
          <a:p>
            <a:r>
              <a:rPr lang="en-US" b="1" dirty="0"/>
              <a:t>What to avoid </a:t>
            </a:r>
            <a:r>
              <a:rPr lang="en-US" b="0" dirty="0"/>
              <a:t>here: </a:t>
            </a:r>
          </a:p>
          <a:p>
            <a:r>
              <a:rPr lang="en-US" b="0" dirty="0"/>
              <a:t>Manually download </a:t>
            </a:r>
            <a:r>
              <a:rPr lang="en-US" b="0" dirty="0" err="1"/>
              <a:t>webdriver</a:t>
            </a:r>
            <a:r>
              <a:rPr lang="en-US" b="0" dirty="0"/>
              <a:t> </a:t>
            </a:r>
          </a:p>
          <a:p>
            <a:r>
              <a:rPr lang="en-US" b="0" dirty="0"/>
              <a:t>Hardcode driver paths in the scripts</a:t>
            </a:r>
          </a:p>
          <a:p>
            <a:endParaRPr lang="en-US" b="0" dirty="0"/>
          </a:p>
          <a:p>
            <a:r>
              <a:rPr lang="en-US" b="1" dirty="0"/>
              <a:t>What</a:t>
            </a:r>
            <a:r>
              <a:rPr lang="en-US" b="0" dirty="0"/>
              <a:t> to </a:t>
            </a:r>
            <a:r>
              <a:rPr lang="en-US" b="1" dirty="0"/>
              <a:t>do</a:t>
            </a:r>
            <a:r>
              <a:rPr lang="en-US" b="0" dirty="0"/>
              <a:t> in </a:t>
            </a:r>
            <a:r>
              <a:rPr lang="en-US" b="1" dirty="0" err="1"/>
              <a:t>Applitool</a:t>
            </a:r>
            <a:r>
              <a:rPr lang="en-US" b="1" dirty="0"/>
              <a:t> config </a:t>
            </a:r>
            <a:endParaRPr lang="en-US" b="0" dirty="0"/>
          </a:p>
          <a:p>
            <a:r>
              <a:rPr lang="en-US" b="0" dirty="0"/>
              <a:t>Securely store the API Keys we can setup the environment variable if we share the repo its not going to be exposed.</a:t>
            </a:r>
          </a:p>
          <a:p>
            <a:r>
              <a:rPr lang="en-US" b="0" dirty="0"/>
              <a:t>, centralize the visual testing settings, define clear comparison strategies</a:t>
            </a:r>
          </a:p>
          <a:p>
            <a:endParaRPr lang="en-US" b="0" dirty="0"/>
          </a:p>
          <a:p>
            <a:r>
              <a:rPr lang="en-US" b="0" dirty="0"/>
              <a:t>What to avoid:</a:t>
            </a:r>
          </a:p>
          <a:p>
            <a:r>
              <a:rPr lang="en-US" b="0" dirty="0"/>
              <a:t>Hardcode API keys in the script</a:t>
            </a:r>
          </a:p>
          <a:p>
            <a:endParaRPr lang="en-US" b="0" dirty="0"/>
          </a:p>
          <a:p>
            <a:r>
              <a:rPr lang="en-US" b="1" dirty="0"/>
              <a:t>What</a:t>
            </a:r>
            <a:r>
              <a:rPr lang="en-US" b="0" dirty="0"/>
              <a:t> to </a:t>
            </a:r>
            <a:r>
              <a:rPr lang="en-US" b="1" dirty="0"/>
              <a:t>do</a:t>
            </a:r>
            <a:r>
              <a:rPr lang="en-US" b="0" dirty="0"/>
              <a:t> in </a:t>
            </a:r>
            <a:r>
              <a:rPr lang="en-US" b="1" dirty="0"/>
              <a:t>Capabilities</a:t>
            </a:r>
            <a:r>
              <a:rPr lang="en-US" b="0" dirty="0"/>
              <a:t> block</a:t>
            </a:r>
          </a:p>
          <a:p>
            <a:r>
              <a:rPr lang="en-US" b="0" dirty="0"/>
              <a:t>Separate config files for different environments</a:t>
            </a:r>
          </a:p>
          <a:p>
            <a:r>
              <a:rPr lang="en-US" b="0" dirty="0"/>
              <a:t>Give clear and descriptive names</a:t>
            </a:r>
          </a:p>
          <a:p>
            <a:endParaRPr lang="en-US" b="0" dirty="0"/>
          </a:p>
          <a:p>
            <a:r>
              <a:rPr lang="en-US" b="0" dirty="0"/>
              <a:t>What to avoid: do not mix the files and maintain  clear description of the settings</a:t>
            </a:r>
          </a:p>
          <a:p>
            <a:endParaRPr lang="en-US" b="0" dirty="0"/>
          </a:p>
          <a:p>
            <a:endParaRPr lang="en-US" b="0" dirty="0"/>
          </a:p>
          <a:p>
            <a:r>
              <a:rPr lang="en-US" b="1" dirty="0"/>
              <a:t>What</a:t>
            </a:r>
            <a:r>
              <a:rPr lang="en-US" b="0" dirty="0"/>
              <a:t> to </a:t>
            </a:r>
            <a:r>
              <a:rPr lang="en-US" b="1" dirty="0"/>
              <a:t>do</a:t>
            </a:r>
            <a:r>
              <a:rPr lang="en-US" b="0" dirty="0"/>
              <a:t> in </a:t>
            </a:r>
            <a:r>
              <a:rPr lang="en-US" b="1" dirty="0"/>
              <a:t>test</a:t>
            </a:r>
            <a:r>
              <a:rPr lang="en-US" b="0" dirty="0"/>
              <a:t> </a:t>
            </a:r>
            <a:r>
              <a:rPr lang="en-US" b="1" dirty="0"/>
              <a:t>data</a:t>
            </a:r>
            <a:r>
              <a:rPr lang="en-US" b="0" dirty="0"/>
              <a:t> component</a:t>
            </a:r>
          </a:p>
          <a:p>
            <a:r>
              <a:rPr lang="en-US" b="0" dirty="0"/>
              <a:t>Centralize the test data in JSON, YAML, or databases</a:t>
            </a:r>
          </a:p>
          <a:p>
            <a:r>
              <a:rPr lang="en-US" b="0" dirty="0"/>
              <a:t>Use environment specific config</a:t>
            </a:r>
          </a:p>
          <a:p>
            <a:r>
              <a:rPr lang="en-US" b="0" dirty="0"/>
              <a:t>Protect sensitive data</a:t>
            </a:r>
          </a:p>
          <a:p>
            <a:endParaRPr lang="en-US" b="0" dirty="0"/>
          </a:p>
          <a:p>
            <a:r>
              <a:rPr lang="en-US" b="0" dirty="0"/>
              <a:t>What to avoid: hardcode credentials or sensitive data, do not mix the formats using </a:t>
            </a:r>
            <a:r>
              <a:rPr lang="en-US" b="0" dirty="0" err="1"/>
              <a:t>json</a:t>
            </a:r>
            <a:r>
              <a:rPr lang="en-US" b="0" dirty="0"/>
              <a:t> and databases, or do not maintain obsolete data </a:t>
            </a:r>
          </a:p>
          <a:p>
            <a:endParaRPr lang="en-US" b="0" dirty="0"/>
          </a:p>
          <a:p>
            <a:endParaRPr lang="en-US" b="0" dirty="0"/>
          </a:p>
          <a:p>
            <a:endParaRPr lang="en-US" b="1" dirty="0"/>
          </a:p>
          <a:p>
            <a:r>
              <a:rPr lang="en-US" b="0" dirty="0"/>
              <a:t>In other words</a:t>
            </a:r>
          </a:p>
          <a:p>
            <a:r>
              <a:rPr lang="en-US" b="0" dirty="0"/>
              <a:t>Automate and centralize the configurations</a:t>
            </a:r>
          </a:p>
          <a:p>
            <a:r>
              <a:rPr lang="en-US" b="0" dirty="0"/>
              <a:t>Never store sensitive data in code</a:t>
            </a:r>
          </a:p>
          <a:p>
            <a:r>
              <a:rPr lang="en-US" b="0" dirty="0"/>
              <a:t>Organize test data</a:t>
            </a:r>
          </a:p>
          <a:p>
            <a:r>
              <a:rPr lang="en-US" b="0" dirty="0"/>
              <a:t>Ensure cross browser compatibility</a:t>
            </a:r>
          </a:p>
          <a:p>
            <a:endParaRPr lang="en-US" b="0" dirty="0"/>
          </a:p>
          <a:p>
            <a:endParaRPr lang="en-US" b="0" dirty="0"/>
          </a:p>
          <a:p>
            <a:endParaRPr lang="en-US" b="0" dirty="0"/>
          </a:p>
          <a:p>
            <a:endParaRPr lang="en-US" b="0" dirty="0"/>
          </a:p>
          <a:p>
            <a:r>
              <a:rPr lang="en-US" b="0" dirty="0"/>
              <a:t>Environment capabilities are the configurations that define how and where the test will be executed this will allow us to use the framework in different environments like UAT SIT </a:t>
            </a:r>
            <a:r>
              <a:rPr lang="en-US" b="0" dirty="0" err="1"/>
              <a:t>etc</a:t>
            </a:r>
            <a:endParaRPr lang="en-US" b="0" dirty="0"/>
          </a:p>
        </p:txBody>
      </p:sp>
      <p:sp>
        <p:nvSpPr>
          <p:cNvPr id="4" name="Slide Number Placeholder 3"/>
          <p:cNvSpPr>
            <a:spLocks noGrp="1"/>
          </p:cNvSpPr>
          <p:nvPr>
            <p:ph type="sldNum" sz="quarter" idx="5"/>
          </p:nvPr>
        </p:nvSpPr>
        <p:spPr/>
        <p:txBody>
          <a:bodyPr/>
          <a:lstStyle/>
          <a:p>
            <a:fld id="{69B5E28D-9E7C-4130-9173-435549C14D4A}" type="slidenum">
              <a:rPr lang="en-US" smtClean="0"/>
              <a:t>20</a:t>
            </a:fld>
            <a:endParaRPr lang="en-US"/>
          </a:p>
        </p:txBody>
      </p:sp>
    </p:spTree>
    <p:extLst>
      <p:ext uri="{BB962C8B-B14F-4D97-AF65-F5344CB8AC3E}">
        <p14:creationId xmlns:p14="http://schemas.microsoft.com/office/powerpoint/2010/main" val="37540093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piece of the framework defines the page object model, step definitions and feature files</a:t>
            </a:r>
          </a:p>
          <a:p>
            <a:endParaRPr lang="en-US" dirty="0"/>
          </a:p>
          <a:p>
            <a:r>
              <a:rPr lang="en-US" dirty="0"/>
              <a:t>And what are the best practices?</a:t>
            </a:r>
          </a:p>
          <a:p>
            <a:endParaRPr lang="en-US" dirty="0"/>
          </a:p>
          <a:p>
            <a:r>
              <a:rPr lang="en-US" dirty="0"/>
              <a:t>Lets take a look on the </a:t>
            </a:r>
            <a:r>
              <a:rPr lang="en-US" b="1" dirty="0"/>
              <a:t>page</a:t>
            </a:r>
            <a:r>
              <a:rPr lang="en-US" dirty="0"/>
              <a:t> </a:t>
            </a:r>
            <a:r>
              <a:rPr lang="en-US" b="1" dirty="0"/>
              <a:t>object</a:t>
            </a:r>
            <a:r>
              <a:rPr lang="en-US" dirty="0"/>
              <a:t>: this block encapsulate the </a:t>
            </a:r>
            <a:r>
              <a:rPr lang="en-US" dirty="0" err="1"/>
              <a:t>ui</a:t>
            </a:r>
            <a:r>
              <a:rPr lang="en-US" dirty="0"/>
              <a:t> elements and interaction to separate the test logic from the </a:t>
            </a:r>
            <a:r>
              <a:rPr lang="en-US" dirty="0" err="1"/>
              <a:t>ui</a:t>
            </a:r>
            <a:r>
              <a:rPr lang="en-US" dirty="0"/>
              <a:t> structure</a:t>
            </a:r>
          </a:p>
          <a:p>
            <a:endParaRPr lang="en-US" dirty="0"/>
          </a:p>
          <a:p>
            <a:r>
              <a:rPr lang="en-US" b="1" dirty="0"/>
              <a:t>What</a:t>
            </a:r>
            <a:r>
              <a:rPr lang="en-US" dirty="0"/>
              <a:t> to </a:t>
            </a:r>
            <a:r>
              <a:rPr lang="en-US" b="1" dirty="0"/>
              <a:t>do</a:t>
            </a:r>
            <a:r>
              <a:rPr lang="en-US" dirty="0"/>
              <a:t> here: follow the design patter always </a:t>
            </a:r>
          </a:p>
          <a:p>
            <a:r>
              <a:rPr lang="en-US" dirty="0"/>
              <a:t>Keep objects reusable</a:t>
            </a:r>
          </a:p>
          <a:p>
            <a:r>
              <a:rPr lang="en-US" dirty="0"/>
              <a:t>Store UI </a:t>
            </a:r>
            <a:r>
              <a:rPr lang="en-US" dirty="0" err="1"/>
              <a:t>locateros</a:t>
            </a:r>
            <a:r>
              <a:rPr lang="en-US" dirty="0"/>
              <a:t> separately to avoid hard coding them in the scripts</a:t>
            </a:r>
          </a:p>
          <a:p>
            <a:endParaRPr lang="en-US" dirty="0"/>
          </a:p>
          <a:p>
            <a:endParaRPr lang="en-US" dirty="0"/>
          </a:p>
          <a:p>
            <a:endParaRPr lang="en-US" dirty="0"/>
          </a:p>
          <a:p>
            <a:r>
              <a:rPr lang="en-US" dirty="0"/>
              <a:t>And then checking the </a:t>
            </a:r>
            <a:r>
              <a:rPr lang="en-US" b="1" dirty="0"/>
              <a:t>Step definitions</a:t>
            </a:r>
            <a:r>
              <a:rPr lang="en-US" dirty="0"/>
              <a:t>:</a:t>
            </a:r>
          </a:p>
          <a:p>
            <a:r>
              <a:rPr lang="en-US" dirty="0"/>
              <a:t>write clear and concise step definitions</a:t>
            </a:r>
          </a:p>
          <a:p>
            <a:r>
              <a:rPr lang="en-US" dirty="0"/>
              <a:t>Reuse the step definitions</a:t>
            </a:r>
          </a:p>
          <a:p>
            <a:endParaRPr lang="en-US" dirty="0"/>
          </a:p>
          <a:p>
            <a:r>
              <a:rPr lang="en-US" b="1" dirty="0"/>
              <a:t>And</a:t>
            </a:r>
            <a:r>
              <a:rPr lang="en-US" dirty="0"/>
              <a:t>, here the </a:t>
            </a:r>
            <a:r>
              <a:rPr lang="en-US" b="1" dirty="0"/>
              <a:t>Feature</a:t>
            </a:r>
            <a:r>
              <a:rPr lang="en-US" dirty="0"/>
              <a:t> </a:t>
            </a:r>
            <a:r>
              <a:rPr lang="en-US" b="1" dirty="0"/>
              <a:t>files</a:t>
            </a:r>
            <a:r>
              <a:rPr lang="en-US" dirty="0"/>
              <a:t>  what we need to do as a best practice is </a:t>
            </a:r>
          </a:p>
          <a:p>
            <a:r>
              <a:rPr lang="en-US" dirty="0"/>
              <a:t>Define scenarios in a human readable format using gherkin syntax</a:t>
            </a:r>
          </a:p>
          <a:p>
            <a:endParaRPr lang="en-US" dirty="0"/>
          </a:p>
          <a:p>
            <a:r>
              <a:rPr lang="en-US" dirty="0"/>
              <a:t>What to do is write </a:t>
            </a:r>
            <a:r>
              <a:rPr lang="en-US" dirty="0" err="1"/>
              <a:t>clreare</a:t>
            </a:r>
            <a:r>
              <a:rPr lang="en-US" dirty="0"/>
              <a:t> and understandable feature files</a:t>
            </a:r>
          </a:p>
          <a:p>
            <a:r>
              <a:rPr lang="en-US" dirty="0" err="1"/>
              <a:t>Uste</a:t>
            </a:r>
            <a:r>
              <a:rPr lang="en-US" dirty="0"/>
              <a:t> tags to organize the filter test </a:t>
            </a:r>
            <a:r>
              <a:rPr lang="en-US" dirty="0" err="1"/>
              <a:t>exectuib</a:t>
            </a:r>
            <a:endParaRPr lang="en-US" dirty="0"/>
          </a:p>
          <a:p>
            <a:r>
              <a:rPr lang="en-US" dirty="0"/>
              <a:t>Keep them modular</a:t>
            </a:r>
          </a:p>
          <a:p>
            <a:endParaRPr lang="en-US" dirty="0"/>
          </a:p>
          <a:p>
            <a:endParaRPr lang="en-US" dirty="0"/>
          </a:p>
          <a:p>
            <a:r>
              <a:rPr lang="en-US" dirty="0"/>
              <a:t>In summary we </a:t>
            </a:r>
            <a:r>
              <a:rPr lang="en-US" dirty="0" err="1"/>
              <a:t>hace</a:t>
            </a:r>
            <a:endParaRPr lang="en-US" dirty="0"/>
          </a:p>
          <a:p>
            <a:r>
              <a:rPr lang="en-US" dirty="0"/>
              <a:t> to keep the </a:t>
            </a:r>
            <a:r>
              <a:rPr lang="en-US" dirty="0" err="1"/>
              <a:t>ui</a:t>
            </a:r>
            <a:r>
              <a:rPr lang="en-US" dirty="0"/>
              <a:t> elements and logic separate</a:t>
            </a:r>
          </a:p>
          <a:p>
            <a:r>
              <a:rPr lang="en-US" dirty="0"/>
              <a:t>Keep step implementation clear reusable and parametrized</a:t>
            </a:r>
          </a:p>
          <a:p>
            <a:r>
              <a:rPr lang="en-US" dirty="0"/>
              <a:t>And write human readable scenarios using </a:t>
            </a:r>
            <a:r>
              <a:rPr lang="en-US" dirty="0" err="1"/>
              <a:t>gherking</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9B5E28D-9E7C-4130-9173-435549C14D4A}" type="slidenum">
              <a:rPr lang="en-US" smtClean="0"/>
              <a:t>21</a:t>
            </a:fld>
            <a:endParaRPr lang="en-US"/>
          </a:p>
        </p:txBody>
      </p:sp>
    </p:spTree>
    <p:extLst>
      <p:ext uri="{BB962C8B-B14F-4D97-AF65-F5344CB8AC3E}">
        <p14:creationId xmlns:p14="http://schemas.microsoft.com/office/powerpoint/2010/main" val="15411449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component will ensure the </a:t>
            </a:r>
            <a:r>
              <a:rPr lang="en-US" dirty="0" err="1"/>
              <a:t>dependedencies</a:t>
            </a:r>
            <a:r>
              <a:rPr lang="en-US" dirty="0"/>
              <a:t> are well managed and test </a:t>
            </a:r>
            <a:r>
              <a:rPr lang="en-US" dirty="0" err="1"/>
              <a:t>sutes</a:t>
            </a:r>
            <a:r>
              <a:rPr lang="en-US" dirty="0"/>
              <a:t> are </a:t>
            </a:r>
            <a:r>
              <a:rPr lang="en-US" dirty="0" err="1"/>
              <a:t>sutructured</a:t>
            </a:r>
            <a:r>
              <a:rPr lang="en-US" dirty="0"/>
              <a:t> logically </a:t>
            </a:r>
          </a:p>
          <a:p>
            <a:r>
              <a:rPr lang="en-US" dirty="0"/>
              <a:t>Two key roles play </a:t>
            </a:r>
            <a:r>
              <a:rPr lang="en-US" dirty="0" err="1"/>
              <a:t>importante</a:t>
            </a:r>
            <a:r>
              <a:rPr lang="en-US" dirty="0"/>
              <a:t> role here the pom.xml and testing.xml</a:t>
            </a:r>
          </a:p>
          <a:p>
            <a:endParaRPr lang="en-US" dirty="0"/>
          </a:p>
          <a:p>
            <a:r>
              <a:rPr lang="en-US" b="1" dirty="0"/>
              <a:t>Lets check the pom block</a:t>
            </a:r>
            <a:r>
              <a:rPr lang="en-US" dirty="0"/>
              <a:t>, if you are using </a:t>
            </a:r>
            <a:r>
              <a:rPr lang="en-US" dirty="0" err="1"/>
              <a:t>mavewn</a:t>
            </a:r>
            <a:r>
              <a:rPr lang="en-US" dirty="0"/>
              <a:t> this will manage the dependencies</a:t>
            </a:r>
          </a:p>
          <a:p>
            <a:endParaRPr lang="en-US" dirty="0"/>
          </a:p>
          <a:p>
            <a:r>
              <a:rPr lang="en-US" dirty="0"/>
              <a:t>This one requires to keep </a:t>
            </a:r>
            <a:r>
              <a:rPr lang="en-US" dirty="0" err="1"/>
              <a:t>denbepdencies</a:t>
            </a:r>
            <a:r>
              <a:rPr lang="en-US" dirty="0"/>
              <a:t> updated to avoid compatibility issues</a:t>
            </a:r>
          </a:p>
          <a:p>
            <a:endParaRPr lang="en-US" dirty="0"/>
          </a:p>
          <a:p>
            <a:r>
              <a:rPr lang="en-US" dirty="0"/>
              <a:t>Remove unused </a:t>
            </a:r>
            <a:r>
              <a:rPr lang="en-US" dirty="0" err="1"/>
              <a:t>dependenices</a:t>
            </a:r>
            <a:endParaRPr lang="en-US" dirty="0"/>
          </a:p>
          <a:p>
            <a:endParaRPr lang="en-US" dirty="0"/>
          </a:p>
          <a:p>
            <a:endParaRPr lang="en-US" dirty="0"/>
          </a:p>
          <a:p>
            <a:r>
              <a:rPr lang="en-US" dirty="0"/>
              <a:t>Then moving to the TestNG block  since this is going to define which test should run how they are grouped  we need to follow </a:t>
            </a:r>
          </a:p>
          <a:p>
            <a:r>
              <a:rPr lang="en-US" dirty="0"/>
              <a:t>The best practices related </a:t>
            </a:r>
            <a:r>
              <a:rPr lang="en-US" dirty="0" err="1"/>
              <a:t>dtoi</a:t>
            </a:r>
            <a:r>
              <a:rPr lang="en-US" dirty="0"/>
              <a:t> organize test suites logically, like grouping similar test together </a:t>
            </a:r>
          </a:p>
          <a:p>
            <a:endParaRPr lang="en-US" dirty="0"/>
          </a:p>
          <a:p>
            <a:r>
              <a:rPr lang="en-US" dirty="0"/>
              <a:t>Use parallel execution to speed up the test runs</a:t>
            </a:r>
          </a:p>
          <a:p>
            <a:endParaRPr lang="en-US" dirty="0"/>
          </a:p>
          <a:p>
            <a:r>
              <a:rPr lang="en-US" dirty="0"/>
              <a:t>Apply tags and filters to execute specific test based on priority or category</a:t>
            </a:r>
          </a:p>
          <a:p>
            <a:endParaRPr lang="en-US" dirty="0"/>
          </a:p>
          <a:p>
            <a:endParaRPr lang="en-US" dirty="0"/>
          </a:p>
          <a:p>
            <a:endParaRPr lang="en-US" dirty="0"/>
          </a:p>
          <a:p>
            <a:r>
              <a:rPr lang="en-US" dirty="0"/>
              <a:t>So for this component the key takeaways are</a:t>
            </a:r>
          </a:p>
          <a:p>
            <a:endParaRPr lang="en-US" dirty="0"/>
          </a:p>
          <a:p>
            <a:r>
              <a:rPr lang="en-US" dirty="0"/>
              <a:t>Keep pom </a:t>
            </a:r>
            <a:r>
              <a:rPr lang="en-US" dirty="0" err="1"/>
              <a:t>cleand</a:t>
            </a:r>
            <a:r>
              <a:rPr lang="en-US" dirty="0"/>
              <a:t> and updated</a:t>
            </a:r>
          </a:p>
          <a:p>
            <a:r>
              <a:rPr lang="en-US" dirty="0" err="1"/>
              <a:t>Strcuture</a:t>
            </a:r>
            <a:r>
              <a:rPr lang="en-US" dirty="0"/>
              <a:t> testing logically</a:t>
            </a:r>
          </a:p>
          <a:p>
            <a:r>
              <a:rPr lang="en-US" dirty="0"/>
              <a:t>Use parallel </a:t>
            </a:r>
            <a:r>
              <a:rPr lang="en-US" dirty="0" err="1"/>
              <a:t>executin</a:t>
            </a:r>
            <a:r>
              <a:rPr lang="en-US" dirty="0"/>
              <a:t> </a:t>
            </a:r>
          </a:p>
          <a:p>
            <a:r>
              <a:rPr lang="en-US" dirty="0"/>
              <a:t>Apply tags and filters</a:t>
            </a:r>
          </a:p>
        </p:txBody>
      </p:sp>
      <p:sp>
        <p:nvSpPr>
          <p:cNvPr id="4" name="Slide Number Placeholder 3"/>
          <p:cNvSpPr>
            <a:spLocks noGrp="1"/>
          </p:cNvSpPr>
          <p:nvPr>
            <p:ph type="sldNum" sz="quarter" idx="5"/>
          </p:nvPr>
        </p:nvSpPr>
        <p:spPr/>
        <p:txBody>
          <a:bodyPr/>
          <a:lstStyle/>
          <a:p>
            <a:fld id="{69B5E28D-9E7C-4130-9173-435549C14D4A}" type="slidenum">
              <a:rPr lang="en-US" smtClean="0"/>
              <a:t>22</a:t>
            </a:fld>
            <a:endParaRPr lang="en-US"/>
          </a:p>
        </p:txBody>
      </p:sp>
    </p:spTree>
    <p:extLst>
      <p:ext uri="{BB962C8B-B14F-4D97-AF65-F5344CB8AC3E}">
        <p14:creationId xmlns:p14="http://schemas.microsoft.com/office/powerpoint/2010/main" val="1946664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in this block we focus on the  execution and reporting</a:t>
            </a:r>
          </a:p>
          <a:p>
            <a:endParaRPr lang="en-US" dirty="0"/>
          </a:p>
          <a:p>
            <a:r>
              <a:rPr lang="en-US" dirty="0"/>
              <a:t>Test execution component is where everything comes together our scripts run through tools like docker, </a:t>
            </a:r>
            <a:r>
              <a:rPr lang="en-US" dirty="0" err="1"/>
              <a:t>saucelabs</a:t>
            </a:r>
            <a:r>
              <a:rPr lang="en-US" dirty="0"/>
              <a:t> selenium grid etc.</a:t>
            </a:r>
          </a:p>
          <a:p>
            <a:endParaRPr lang="en-US" dirty="0"/>
          </a:p>
          <a:p>
            <a:r>
              <a:rPr lang="en-US" dirty="0"/>
              <a:t>The best practices for this are integrate properly the pipelines </a:t>
            </a:r>
          </a:p>
          <a:p>
            <a:r>
              <a:rPr lang="en-US" dirty="0"/>
              <a:t>Use cloud-based solutions for scalable testing</a:t>
            </a:r>
          </a:p>
          <a:p>
            <a:r>
              <a:rPr lang="en-US" dirty="0"/>
              <a:t>Monitor and optimize execution times to avoid bottlenecks</a:t>
            </a:r>
          </a:p>
          <a:p>
            <a:endParaRPr lang="en-US" dirty="0"/>
          </a:p>
          <a:p>
            <a:r>
              <a:rPr lang="en-US" dirty="0"/>
              <a:t>In the reporting component we must consider a good reporting strategy including key metrics  like pas fail rate, execution time logs screenshots</a:t>
            </a:r>
          </a:p>
          <a:p>
            <a:r>
              <a:rPr lang="en-US" dirty="0"/>
              <a:t>Use visual elements like graphs screenshots automated report distribution by mail or any other tool</a:t>
            </a:r>
          </a:p>
          <a:p>
            <a:endParaRPr lang="en-US" dirty="0"/>
          </a:p>
          <a:p>
            <a:r>
              <a:rPr lang="en-US" dirty="0"/>
              <a:t>And the  key takeaways are </a:t>
            </a:r>
          </a:p>
          <a:p>
            <a:r>
              <a:rPr lang="en-US" dirty="0"/>
              <a:t>Optimize test execution running in parallel , use cloud tools</a:t>
            </a:r>
          </a:p>
          <a:p>
            <a:r>
              <a:rPr lang="en-US" dirty="0"/>
              <a:t>Make reports meaningful</a:t>
            </a:r>
          </a:p>
          <a:p>
            <a:endParaRPr lang="en-US" dirty="0"/>
          </a:p>
          <a:p>
            <a:r>
              <a:rPr lang="en-US" dirty="0"/>
              <a:t>And that’s all about the initial setup for our framework  maybe this will be a bit overwhelming, So I tried to make it more visual and with straightforward explanations </a:t>
            </a:r>
          </a:p>
          <a:p>
            <a:r>
              <a:rPr lang="en-US" dirty="0"/>
              <a:t>Do you have any questions?</a:t>
            </a:r>
          </a:p>
          <a:p>
            <a:endParaRPr lang="en-US" dirty="0"/>
          </a:p>
        </p:txBody>
      </p:sp>
      <p:sp>
        <p:nvSpPr>
          <p:cNvPr id="4" name="Slide Number Placeholder 3"/>
          <p:cNvSpPr>
            <a:spLocks noGrp="1"/>
          </p:cNvSpPr>
          <p:nvPr>
            <p:ph type="sldNum" sz="quarter" idx="5"/>
          </p:nvPr>
        </p:nvSpPr>
        <p:spPr/>
        <p:txBody>
          <a:bodyPr/>
          <a:lstStyle/>
          <a:p>
            <a:fld id="{69B5E28D-9E7C-4130-9173-435549C14D4A}" type="slidenum">
              <a:rPr lang="en-US" smtClean="0"/>
              <a:t>23</a:t>
            </a:fld>
            <a:endParaRPr lang="en-US"/>
          </a:p>
        </p:txBody>
      </p:sp>
    </p:spTree>
    <p:extLst>
      <p:ext uri="{BB962C8B-B14F-4D97-AF65-F5344CB8AC3E}">
        <p14:creationId xmlns:p14="http://schemas.microsoft.com/office/powerpoint/2010/main" val="1637976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US" dirty="0"/>
              <a:t>Once we have our very first framework </a:t>
            </a:r>
          </a:p>
          <a:p>
            <a:r>
              <a:rPr lang="en-US" dirty="0"/>
              <a:t>Keep in mind this three factors</a:t>
            </a:r>
          </a:p>
          <a:p>
            <a:r>
              <a:rPr lang="en-US" dirty="0"/>
              <a:t>Maintenance is important so assign time to do it </a:t>
            </a:r>
          </a:p>
          <a:p>
            <a:endParaRPr lang="en-US" dirty="0"/>
          </a:p>
          <a:p>
            <a:r>
              <a:rPr lang="en-US" dirty="0"/>
              <a:t>Scalability comes when you have prepare the framework to do it </a:t>
            </a:r>
          </a:p>
          <a:p>
            <a:endParaRPr lang="en-US" dirty="0"/>
          </a:p>
          <a:p>
            <a:r>
              <a:rPr lang="en-US" dirty="0"/>
              <a:t>And documentation need to be comprehensive, the documentation doesn’t mean that we will create a 100 pages of it </a:t>
            </a:r>
          </a:p>
          <a:p>
            <a:r>
              <a:rPr lang="en-US" dirty="0"/>
              <a:t>It means that we need to reflect the meaningful features and why or how the framework is made in a certain way </a:t>
            </a:r>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24</a:t>
            </a:fld>
            <a:endParaRPr lang="en-US" dirty="0"/>
          </a:p>
        </p:txBody>
      </p:sp>
    </p:spTree>
    <p:extLst>
      <p:ext uri="{BB962C8B-B14F-4D97-AF65-F5344CB8AC3E}">
        <p14:creationId xmlns:p14="http://schemas.microsoft.com/office/powerpoint/2010/main" val="3034905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this was a lot a of info as I said before, but you can take the summary that is on the screen and visualize what we have discussed already </a:t>
            </a:r>
          </a:p>
          <a:p>
            <a:endParaRPr lang="en-US" dirty="0"/>
          </a:p>
          <a:p>
            <a:r>
              <a:rPr lang="en-US" dirty="0"/>
              <a:t>The strategy  - areas tools and criteria</a:t>
            </a:r>
          </a:p>
          <a:p>
            <a:r>
              <a:rPr lang="en-US" dirty="0"/>
              <a:t>The plan – remember high level plan at first</a:t>
            </a:r>
          </a:p>
          <a:p>
            <a:r>
              <a:rPr lang="en-US" dirty="0"/>
              <a:t>Scope – use the tools to select a great test suite case to be automated</a:t>
            </a:r>
          </a:p>
          <a:p>
            <a:r>
              <a:rPr lang="en-US" dirty="0"/>
              <a:t>And </a:t>
            </a:r>
            <a:r>
              <a:rPr lang="en-US" dirty="0" err="1"/>
              <a:t>te</a:t>
            </a:r>
            <a:r>
              <a:rPr lang="en-US" dirty="0"/>
              <a:t> initial setup which includes appropriate criteria to select the tools and the components</a:t>
            </a:r>
          </a:p>
          <a:p>
            <a:endParaRPr lang="en-US" dirty="0"/>
          </a:p>
        </p:txBody>
      </p:sp>
      <p:sp>
        <p:nvSpPr>
          <p:cNvPr id="4" name="Slide Number Placeholder 3"/>
          <p:cNvSpPr>
            <a:spLocks noGrp="1"/>
          </p:cNvSpPr>
          <p:nvPr>
            <p:ph type="sldNum" sz="quarter" idx="5"/>
          </p:nvPr>
        </p:nvSpPr>
        <p:spPr/>
        <p:txBody>
          <a:bodyPr/>
          <a:lstStyle/>
          <a:p>
            <a:fld id="{69B5E28D-9E7C-4130-9173-435549C14D4A}" type="slidenum">
              <a:rPr lang="en-US" smtClean="0"/>
              <a:t>25</a:t>
            </a:fld>
            <a:endParaRPr lang="en-US"/>
          </a:p>
        </p:txBody>
      </p:sp>
    </p:spTree>
    <p:extLst>
      <p:ext uri="{BB962C8B-B14F-4D97-AF65-F5344CB8AC3E}">
        <p14:creationId xmlns:p14="http://schemas.microsoft.com/office/powerpoint/2010/main" val="89400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US" dirty="0"/>
              <a:t>In  conclusion</a:t>
            </a:r>
          </a:p>
          <a:p>
            <a:endParaRPr lang="en-US" dirty="0"/>
          </a:p>
          <a:p>
            <a:r>
              <a:rPr lang="en-US" dirty="0"/>
              <a:t>If we follow the good practices </a:t>
            </a:r>
          </a:p>
          <a:p>
            <a:r>
              <a:rPr lang="en-US" dirty="0"/>
              <a:t>We will be more efficient in our process</a:t>
            </a:r>
          </a:p>
          <a:p>
            <a:r>
              <a:rPr lang="en-US" dirty="0"/>
              <a:t>We will have a high-quality results and reduce testing time</a:t>
            </a:r>
          </a:p>
          <a:p>
            <a:r>
              <a:rPr lang="en-US" dirty="0"/>
              <a:t>And thinking about the future we are going to create a scalable and maintainable framework</a:t>
            </a:r>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26</a:t>
            </a:fld>
            <a:endParaRPr lang="en-US" dirty="0"/>
          </a:p>
        </p:txBody>
      </p:sp>
    </p:spTree>
    <p:extLst>
      <p:ext uri="{BB962C8B-B14F-4D97-AF65-F5344CB8AC3E}">
        <p14:creationId xmlns:p14="http://schemas.microsoft.com/office/powerpoint/2010/main" val="3608628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5E28D-9E7C-4130-9173-435549C14D4A}" type="slidenum">
              <a:rPr lang="en-US" smtClean="0"/>
              <a:t>27</a:t>
            </a:fld>
            <a:endParaRPr lang="en-US"/>
          </a:p>
        </p:txBody>
      </p:sp>
    </p:spTree>
    <p:extLst>
      <p:ext uri="{BB962C8B-B14F-4D97-AF65-F5344CB8AC3E}">
        <p14:creationId xmlns:p14="http://schemas.microsoft.com/office/powerpoint/2010/main" val="2117286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CA716C17-EB02-4FEA-8788-47BD37A91994}" type="slidenum">
              <a:rPr lang="en-US">
                <a:solidFill>
                  <a:prstClr val="black"/>
                </a:solidFill>
              </a:rPr>
              <a:pPr/>
              <a:t>28</a:t>
            </a:fld>
            <a:endParaRPr lang="en-US">
              <a:solidFill>
                <a:prstClr val="black"/>
              </a:solidFill>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93575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CA716C17-EB02-4FEA-8788-47BD37A91994}" type="slidenum">
              <a:rPr lang="en-US">
                <a:solidFill>
                  <a:prstClr val="black"/>
                </a:solidFill>
              </a:rPr>
              <a:pPr/>
              <a:t>3</a:t>
            </a:fld>
            <a:endParaRPr lang="en-US">
              <a:solidFill>
                <a:prstClr val="black"/>
              </a:solidFill>
            </a:endParaRPr>
          </a:p>
        </p:txBody>
      </p:sp>
      <p:sp>
        <p:nvSpPr>
          <p:cNvPr id="315395" name="Rectangle 2"/>
          <p:cNvSpPr>
            <a:spLocks noGrp="1" noRot="1" noChangeAspect="1" noChangeArrowheads="1" noTextEdit="1"/>
          </p:cNvSpPr>
          <p:nvPr>
            <p:ph type="sldImg"/>
          </p:nvPr>
        </p:nvSpPr>
        <p:spPr>
          <a:ln/>
        </p:spPr>
      </p:sp>
      <p:sp>
        <p:nvSpPr>
          <p:cNvPr id="315396" name="Rectangle 3"/>
          <p:cNvSpPr>
            <a:spLocks noGrp="1" noChangeArrowheads="1"/>
          </p:cNvSpPr>
          <p:nvPr>
            <p:ph type="body" idx="1"/>
          </p:nvPr>
        </p:nvSpPr>
        <p:spPr>
          <a:noFill/>
          <a:ln/>
        </p:spPr>
        <p:txBody>
          <a:bodyPr/>
          <a:lstStyle/>
          <a:p>
            <a:pPr eaLnBrk="1" hangingPunct="1"/>
            <a:r>
              <a:rPr lang="en-US" dirty="0"/>
              <a:t>First things first</a:t>
            </a:r>
          </a:p>
          <a:p>
            <a:pPr eaLnBrk="1" hangingPunct="1"/>
            <a:endParaRPr lang="en-US" dirty="0"/>
          </a:p>
          <a:p>
            <a:pPr eaLnBrk="1" hangingPunct="1"/>
            <a:r>
              <a:rPr lang="en-US" dirty="0"/>
              <a:t>The automation strategy defines the area of the system that will be tested, the types of test needed, acceptance criteria, coverage and maintenance.</a:t>
            </a:r>
          </a:p>
          <a:p>
            <a:pPr eaLnBrk="1" hangingPunct="1"/>
            <a:endParaRPr lang="en-US" dirty="0"/>
          </a:p>
          <a:p>
            <a:pPr eaLnBrk="1" hangingPunct="1"/>
            <a:r>
              <a:rPr lang="en-US" dirty="0"/>
              <a:t>Let’s look at this diagram. You will notice that the system is composed of features represented by letters from A to J. Our task is to analyze which features to automate.</a:t>
            </a:r>
          </a:p>
          <a:p>
            <a:pPr eaLnBrk="1" hangingPunct="1"/>
            <a:endParaRPr lang="en-US" dirty="0"/>
          </a:p>
          <a:p>
            <a:pPr eaLnBrk="1" hangingPunct="1"/>
            <a:r>
              <a:rPr lang="en-US" dirty="0"/>
              <a:t>For this example, we are going to select the features colored in yellow. Once we select these features, we need to select which tool will meet the needs of those features.</a:t>
            </a:r>
          </a:p>
          <a:p>
            <a:pPr eaLnBrk="1" hangingPunct="1"/>
            <a:endParaRPr lang="en-US" dirty="0"/>
          </a:p>
          <a:p>
            <a:pPr eaLnBrk="1" hangingPunct="1"/>
            <a:r>
              <a:rPr lang="en-US" dirty="0"/>
              <a:t>Additionally, we must consider the number of test cases for each functionality, keeping in mind the maintenance effort required.</a:t>
            </a:r>
          </a:p>
          <a:p>
            <a:pPr eaLnBrk="1" hangingPunct="1"/>
            <a:endParaRPr lang="en-US" dirty="0"/>
          </a:p>
          <a:p>
            <a:pPr eaLnBrk="1" hangingPunct="1"/>
            <a:r>
              <a:rPr lang="en-US" dirty="0"/>
              <a:t>By following this process, we will have a complete suite of test cases to be automated, aligned with the criteria and coverage for the project. This sounds great in theory, but the question here is: how do we achieve that point?</a:t>
            </a:r>
          </a:p>
        </p:txBody>
      </p:sp>
    </p:spTree>
    <p:extLst>
      <p:ext uri="{BB962C8B-B14F-4D97-AF65-F5344CB8AC3E}">
        <p14:creationId xmlns:p14="http://schemas.microsoft.com/office/powerpoint/2010/main" val="212084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you share my in few words which will be the process to achieve a great test suite case? </a:t>
            </a:r>
          </a:p>
        </p:txBody>
      </p:sp>
      <p:sp>
        <p:nvSpPr>
          <p:cNvPr id="4" name="Slide Number Placeholder 3"/>
          <p:cNvSpPr>
            <a:spLocks noGrp="1"/>
          </p:cNvSpPr>
          <p:nvPr>
            <p:ph type="sldNum" sz="quarter" idx="5"/>
          </p:nvPr>
        </p:nvSpPr>
        <p:spPr/>
        <p:txBody>
          <a:bodyPr/>
          <a:lstStyle/>
          <a:p>
            <a:fld id="{69B5E28D-9E7C-4130-9173-435549C14D4A}" type="slidenum">
              <a:rPr lang="en-US" smtClean="0"/>
              <a:t>4</a:t>
            </a:fld>
            <a:endParaRPr lang="en-US"/>
          </a:p>
        </p:txBody>
      </p:sp>
    </p:spTree>
    <p:extLst>
      <p:ext uri="{BB962C8B-B14F-4D97-AF65-F5344CB8AC3E}">
        <p14:creationId xmlns:p14="http://schemas.microsoft.com/office/powerpoint/2010/main" val="3903525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 many ways to do it</a:t>
            </a:r>
          </a:p>
          <a:p>
            <a:endParaRPr lang="en-US" dirty="0"/>
          </a:p>
          <a:p>
            <a:r>
              <a:rPr lang="en-US" dirty="0"/>
              <a:t>but today we are going to follow the next steps.</a:t>
            </a:r>
          </a:p>
          <a:p>
            <a:endParaRPr lang="en-US" dirty="0"/>
          </a:p>
          <a:p>
            <a:r>
              <a:rPr lang="en-US" dirty="0"/>
              <a:t>As you see those steps are very straightforward and we don’t have anything to be worried about if we follow them</a:t>
            </a:r>
          </a:p>
          <a:p>
            <a:endParaRPr lang="en-US" dirty="0"/>
          </a:p>
        </p:txBody>
      </p:sp>
      <p:sp>
        <p:nvSpPr>
          <p:cNvPr id="4" name="Slide Number Placeholder 3"/>
          <p:cNvSpPr>
            <a:spLocks noGrp="1"/>
          </p:cNvSpPr>
          <p:nvPr>
            <p:ph type="sldNum" sz="quarter" idx="5"/>
          </p:nvPr>
        </p:nvSpPr>
        <p:spPr/>
        <p:txBody>
          <a:bodyPr/>
          <a:lstStyle/>
          <a:p>
            <a:fld id="{69B5E28D-9E7C-4130-9173-435549C14D4A}" type="slidenum">
              <a:rPr lang="en-US" smtClean="0"/>
              <a:t>5</a:t>
            </a:fld>
            <a:endParaRPr lang="en-US"/>
          </a:p>
        </p:txBody>
      </p:sp>
    </p:spTree>
    <p:extLst>
      <p:ext uri="{BB962C8B-B14F-4D97-AF65-F5344CB8AC3E}">
        <p14:creationId xmlns:p14="http://schemas.microsoft.com/office/powerpoint/2010/main" val="500359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10000"/>
          </a:bodyPr>
          <a:lstStyle/>
          <a:p>
            <a:r>
              <a:rPr lang="en-US" b="1" dirty="0"/>
              <a:t>Frist step</a:t>
            </a:r>
          </a:p>
          <a:p>
            <a:endParaRPr lang="en-US" b="1" dirty="0"/>
          </a:p>
          <a:p>
            <a:r>
              <a:rPr lang="en-US" b="1" dirty="0"/>
              <a:t>Elaborating an Automation Plan</a:t>
            </a:r>
          </a:p>
          <a:p>
            <a:endParaRPr lang="en-US" b="1" dirty="0"/>
          </a:p>
          <a:p>
            <a:r>
              <a:rPr lang="en-US" dirty="0"/>
              <a:t>The first step is to start with the plan, but without focusing on the details initially.</a:t>
            </a:r>
          </a:p>
          <a:p>
            <a:r>
              <a:rPr lang="en-US" dirty="0"/>
              <a:t>Understand the project at a high level and identify where we will start the testing. </a:t>
            </a:r>
          </a:p>
          <a:p>
            <a:endParaRPr lang="en-US" dirty="0"/>
          </a:p>
          <a:p>
            <a:r>
              <a:rPr lang="en-US" dirty="0"/>
              <a:t>I have been in many projects where the client, instead of explaining the overall project, goes into very detailed explanations of small parts. </a:t>
            </a:r>
          </a:p>
          <a:p>
            <a:endParaRPr lang="en-US" dirty="0"/>
          </a:p>
          <a:p>
            <a:r>
              <a:rPr lang="en-US" dirty="0"/>
              <a:t>However, what we really need at the beginning is a general overview. </a:t>
            </a:r>
          </a:p>
          <a:p>
            <a:endParaRPr lang="en-US" dirty="0"/>
          </a:p>
          <a:p>
            <a:r>
              <a:rPr lang="en-US" dirty="0"/>
              <a:t>This overview allows us to create a high-level plan and strategy, providing better context and direction for the team. </a:t>
            </a:r>
          </a:p>
          <a:p>
            <a:endParaRPr lang="en-US" dirty="0"/>
          </a:p>
          <a:p>
            <a:r>
              <a:rPr lang="en-US" dirty="0"/>
              <a:t>This high-level plan should be sufficient to define the scope, select the tools, and build the framework aligned with the expected timelines.</a:t>
            </a:r>
          </a:p>
          <a:p>
            <a:endParaRPr lang="en-US" b="1" dirty="0"/>
          </a:p>
          <a:p>
            <a:r>
              <a:rPr lang="en-US" b="1" dirty="0"/>
              <a:t>Remember to focus on these points</a:t>
            </a:r>
          </a:p>
          <a:p>
            <a:endParaRPr lang="en-US" dirty="0"/>
          </a:p>
          <a:p>
            <a:pPr>
              <a:buFont typeface="+mj-lt"/>
              <a:buAutoNum type="arabicPeriod"/>
            </a:pPr>
            <a:r>
              <a:rPr lang="en-US" b="1" dirty="0"/>
              <a:t>Scope:</a:t>
            </a:r>
            <a:r>
              <a:rPr lang="en-US" dirty="0"/>
              <a:t> Define what will be automated.</a:t>
            </a:r>
          </a:p>
          <a:p>
            <a:pPr>
              <a:buFont typeface="+mj-lt"/>
              <a:buAutoNum type="arabicPeriod"/>
            </a:pPr>
            <a:r>
              <a:rPr lang="en-US" b="1" dirty="0"/>
              <a:t>Tools:</a:t>
            </a:r>
            <a:r>
              <a:rPr lang="en-US" dirty="0"/>
              <a:t> Select the appropriate automation tools.</a:t>
            </a:r>
          </a:p>
          <a:p>
            <a:pPr>
              <a:buFont typeface="+mj-lt"/>
              <a:buAutoNum type="arabicPeriod"/>
            </a:pPr>
            <a:r>
              <a:rPr lang="en-US" b="1" dirty="0"/>
              <a:t>Framework:</a:t>
            </a:r>
            <a:r>
              <a:rPr lang="en-US" dirty="0"/>
              <a:t> Design the automation framework.</a:t>
            </a:r>
          </a:p>
          <a:p>
            <a:pPr>
              <a:buFont typeface="+mj-lt"/>
              <a:buAutoNum type="arabicPeriod"/>
            </a:pPr>
            <a:r>
              <a:rPr lang="en-US" b="1" dirty="0"/>
              <a:t>Timelines:</a:t>
            </a:r>
            <a:r>
              <a:rPr lang="en-US" dirty="0"/>
              <a:t> Establish timelines for implementation.</a:t>
            </a:r>
          </a:p>
          <a:p>
            <a:r>
              <a:rPr lang="en-US" b="1" dirty="0"/>
              <a:t>c. Stay Calm with New Projects</a:t>
            </a:r>
          </a:p>
          <a:p>
            <a:endParaRPr lang="en-US" dirty="0"/>
          </a:p>
          <a:p>
            <a:r>
              <a:rPr lang="en-US" dirty="0"/>
              <a:t>Do not panic when faced with new projects. Remember to develop a high-level plan and strategy first.</a:t>
            </a:r>
          </a:p>
          <a:p>
            <a:r>
              <a:rPr lang="en-US" dirty="0"/>
              <a:t>This version maintains your original points while enhancing readability and clarity.</a:t>
            </a:r>
          </a:p>
          <a:p>
            <a:endParaRPr lang="en-US" dirty="0"/>
          </a:p>
        </p:txBody>
      </p:sp>
    </p:spTree>
    <p:extLst>
      <p:ext uri="{BB962C8B-B14F-4D97-AF65-F5344CB8AC3E}">
        <p14:creationId xmlns:p14="http://schemas.microsoft.com/office/powerpoint/2010/main" val="1803626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Step 2</a:t>
            </a:r>
          </a:p>
          <a:p>
            <a:endParaRPr lang="en-US" b="1" dirty="0"/>
          </a:p>
          <a:p>
            <a:r>
              <a:rPr lang="en-US" dirty="0"/>
              <a:t>Identifying the type of project is crucial for developing an appropriate automation strategy. </a:t>
            </a:r>
          </a:p>
          <a:p>
            <a:endParaRPr lang="en-US" dirty="0"/>
          </a:p>
          <a:p>
            <a:r>
              <a:rPr lang="en-US" dirty="0"/>
              <a:t>For example:</a:t>
            </a:r>
          </a:p>
          <a:p>
            <a:endParaRPr lang="en-US" dirty="0"/>
          </a:p>
          <a:p>
            <a:r>
              <a:rPr lang="en-US" b="1" dirty="0"/>
              <a:t>Regression</a:t>
            </a:r>
            <a:r>
              <a:rPr lang="en-US" dirty="0"/>
              <a:t>: Focuses on repetitive tests to ensure new changes do not affect existing functionality.</a:t>
            </a:r>
          </a:p>
          <a:p>
            <a:endParaRPr lang="en-US" dirty="0"/>
          </a:p>
          <a:p>
            <a:r>
              <a:rPr lang="en-US" b="1" dirty="0"/>
              <a:t>New Project: Involves automating tests for a newly developed application, requiring a comprehensive understanding of new features and functionalities.</a:t>
            </a:r>
          </a:p>
          <a:p>
            <a:endParaRPr lang="en-US" dirty="0"/>
          </a:p>
          <a:p>
            <a:r>
              <a:rPr lang="en-US" b="1" dirty="0"/>
              <a:t>Migration</a:t>
            </a:r>
            <a:r>
              <a:rPr lang="en-US" dirty="0"/>
              <a:t>: Validates functionality during platform or system migration, ensuring that the application works seamlessly in the new environment.</a:t>
            </a:r>
          </a:p>
          <a:p>
            <a:endParaRPr lang="en-US" dirty="0"/>
          </a:p>
          <a:p>
            <a:r>
              <a:rPr lang="en-US" b="1" dirty="0"/>
              <a:t>Integration</a:t>
            </a:r>
            <a:r>
              <a:rPr lang="en-US" dirty="0"/>
              <a:t>: Tests interactions between integrated units or modules, ensuring that they work together as expected.</a:t>
            </a:r>
          </a:p>
          <a:p>
            <a:endParaRPr lang="en-US" dirty="0"/>
          </a:p>
          <a:p>
            <a:r>
              <a:rPr lang="en-US" b="1" dirty="0"/>
              <a:t>Understanding</a:t>
            </a:r>
            <a:r>
              <a:rPr lang="en-US" dirty="0"/>
              <a:t> the type of project helps in tailoring the automation strategy to meet the specific needs and challenges of the project.</a:t>
            </a:r>
          </a:p>
          <a:p>
            <a:endParaRPr lang="en-US" dirty="0"/>
          </a:p>
          <a:p>
            <a:r>
              <a:rPr lang="en-US" b="1" dirty="0"/>
              <a:t>In this case we will use the New project implementation</a:t>
            </a:r>
            <a:r>
              <a:rPr lang="en-US" dirty="0"/>
              <a:t>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12191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Third Point: Identify the Critical Business Workflows</a:t>
            </a:r>
          </a:p>
          <a:p>
            <a:endParaRPr lang="en-US" dirty="0"/>
          </a:p>
          <a:p>
            <a:r>
              <a:rPr lang="en-US" dirty="0"/>
              <a:t>To conduct analysis of critical business workflows we need to consider the following parameters:</a:t>
            </a:r>
          </a:p>
          <a:p>
            <a:endParaRPr lang="en-US" dirty="0"/>
          </a:p>
          <a:p>
            <a:r>
              <a:rPr lang="en-US" b="1" dirty="0"/>
              <a:t>Impact</a:t>
            </a:r>
            <a:r>
              <a:rPr lang="en-US" dirty="0"/>
              <a:t>: Determine if the feature can paralyze the entire platform or high disrupt operations.</a:t>
            </a:r>
          </a:p>
          <a:p>
            <a:endParaRPr lang="en-US" dirty="0"/>
          </a:p>
          <a:p>
            <a:r>
              <a:rPr lang="en-US" b="1" dirty="0"/>
              <a:t>Frequency</a:t>
            </a:r>
            <a:r>
              <a:rPr lang="en-US" dirty="0"/>
              <a:t>: Assess how often the feature is used within a day or session.</a:t>
            </a:r>
          </a:p>
          <a:p>
            <a:endParaRPr lang="en-US" dirty="0"/>
          </a:p>
          <a:p>
            <a:r>
              <a:rPr lang="en-US" b="1" dirty="0"/>
              <a:t>Volume</a:t>
            </a:r>
            <a:r>
              <a:rPr lang="en-US" dirty="0"/>
              <a:t>: Evaluate the number of users who utilize the feature.</a:t>
            </a:r>
          </a:p>
          <a:p>
            <a:endParaRPr lang="en-US" dirty="0"/>
          </a:p>
          <a:p>
            <a:r>
              <a:rPr lang="en-US" b="1" dirty="0"/>
              <a:t>Table Explanation</a:t>
            </a:r>
          </a:p>
          <a:p>
            <a:r>
              <a:rPr lang="en-US" dirty="0"/>
              <a:t>In the table, we categorize features on the left side as you see from A to F and we use parameters such as impact, frequency and volume,  we have the Total score column to assess each workflow. </a:t>
            </a:r>
          </a:p>
          <a:p>
            <a:endParaRPr lang="en-US" dirty="0"/>
          </a:p>
          <a:p>
            <a:r>
              <a:rPr lang="en-US" dirty="0"/>
              <a:t>This analysis helps identifying the critical business features, making it easier to prioritize them.</a:t>
            </a:r>
          </a:p>
          <a:p>
            <a:r>
              <a:rPr lang="en-US" dirty="0"/>
              <a:t>By following this approach, you can effectively identify and prioritize critical workflows that will yield the highest benefits when optimized.</a:t>
            </a:r>
          </a:p>
          <a:p>
            <a:endParaRPr lang="en-US" dirty="0"/>
          </a:p>
          <a:p>
            <a:r>
              <a:rPr lang="en-US" b="1" dirty="0"/>
              <a:t>Interaction with the Audience</a:t>
            </a:r>
          </a:p>
          <a:p>
            <a:r>
              <a:rPr lang="en-US" dirty="0"/>
              <a:t>We have already assessed Workflows A and B. Now, let's assess Workflow C together. Please consider the following parameters and provide your input:</a:t>
            </a:r>
          </a:p>
          <a:p>
            <a:endParaRPr lang="en-US" dirty="0"/>
          </a:p>
        </p:txBody>
      </p:sp>
      <p:sp>
        <p:nvSpPr>
          <p:cNvPr id="4" name="Slide Number Placeholder 3"/>
          <p:cNvSpPr>
            <a:spLocks noGrp="1"/>
          </p:cNvSpPr>
          <p:nvPr>
            <p:ph type="sldNum" sz="quarter" idx="5"/>
          </p:nvPr>
        </p:nvSpPr>
        <p:spPr/>
        <p:txBody>
          <a:bodyPr/>
          <a:lstStyle/>
          <a:p>
            <a:fld id="{69B5E28D-9E7C-4130-9173-435549C14D4A}" type="slidenum">
              <a:rPr lang="en-US" smtClean="0"/>
              <a:t>8</a:t>
            </a:fld>
            <a:endParaRPr lang="en-US"/>
          </a:p>
        </p:txBody>
      </p:sp>
    </p:spTree>
    <p:extLst>
      <p:ext uri="{BB962C8B-B14F-4D97-AF65-F5344CB8AC3E}">
        <p14:creationId xmlns:p14="http://schemas.microsoft.com/office/powerpoint/2010/main" val="4085031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you see here, </a:t>
            </a:r>
            <a:r>
              <a:rPr lang="en-US" b="1" dirty="0"/>
              <a:t>we</a:t>
            </a:r>
            <a:r>
              <a:rPr lang="en-US" b="0" dirty="0"/>
              <a:t> </a:t>
            </a:r>
            <a:r>
              <a:rPr lang="en-US" b="1" dirty="0"/>
              <a:t>added</a:t>
            </a:r>
            <a:r>
              <a:rPr lang="en-US" b="0" dirty="0"/>
              <a:t> the </a:t>
            </a:r>
            <a:r>
              <a:rPr lang="en-US" b="1" dirty="0"/>
              <a:t>complexity </a:t>
            </a:r>
            <a:r>
              <a:rPr lang="en-US" b="0" dirty="0"/>
              <a:t>column, this </a:t>
            </a:r>
            <a:r>
              <a:rPr lang="en-US" b="1" dirty="0"/>
              <a:t>parameter</a:t>
            </a:r>
            <a:r>
              <a:rPr lang="en-US" b="0" dirty="0"/>
              <a:t>  will change the order of the prioritization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t>
            </a:r>
            <a:r>
              <a:rPr lang="en-US" b="1" dirty="0"/>
              <a:t>assess</a:t>
            </a:r>
            <a:r>
              <a:rPr lang="en-US" dirty="0"/>
              <a:t> this, we need to consider how long it will take to automate the feature, and the complexity in maintaining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Features</a:t>
            </a:r>
            <a:r>
              <a:rPr lang="en-US" dirty="0"/>
              <a:t> that are complex to automate and maintain require careful consideration and planning.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in this step, </a:t>
            </a:r>
            <a:r>
              <a:rPr lang="en-US" b="1" dirty="0"/>
              <a:t>we face another</a:t>
            </a:r>
            <a:r>
              <a:rPr lang="en-US" dirty="0"/>
              <a:t> </a:t>
            </a:r>
            <a:r>
              <a:rPr lang="en-US" b="1" dirty="0"/>
              <a:t>challenge </a:t>
            </a:r>
            <a:r>
              <a:rPr lang="en-US" b="0" dirty="0"/>
              <a:t>as we see here in the right table, workflow E have 3 points of complexity  and workflow A 5 points of complexity  but which one of the them should be the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9B5E28D-9E7C-4130-9173-435549C14D4A}" type="slidenum">
              <a:rPr lang="en-US" smtClean="0"/>
              <a:t>9</a:t>
            </a:fld>
            <a:endParaRPr lang="en-US"/>
          </a:p>
        </p:txBody>
      </p:sp>
    </p:spTree>
    <p:extLst>
      <p:ext uri="{BB962C8B-B14F-4D97-AF65-F5344CB8AC3E}">
        <p14:creationId xmlns:p14="http://schemas.microsoft.com/office/powerpoint/2010/main" val="234853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15286494"/>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2FED-361C-45AB-A751-47ACB8B73D3F}"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CF4D5-CF12-456A-8F37-F37B3006AF08}" type="slidenum">
              <a:rPr lang="en-US" smtClean="0"/>
              <a:t>‹#›</a:t>
            </a:fld>
            <a:endParaRPr lang="en-US"/>
          </a:p>
        </p:txBody>
      </p:sp>
    </p:spTree>
    <p:extLst>
      <p:ext uri="{BB962C8B-B14F-4D97-AF65-F5344CB8AC3E}">
        <p14:creationId xmlns:p14="http://schemas.microsoft.com/office/powerpoint/2010/main" val="23173122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2FED-361C-45AB-A751-47ACB8B73D3F}"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CF4D5-CF12-456A-8F37-F37B3006AF0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34317099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2FED-361C-45AB-A751-47ACB8B73D3F}"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CF4D5-CF12-456A-8F37-F37B3006AF08}" type="slidenum">
              <a:rPr lang="en-US" smtClean="0"/>
              <a:t>‹#›</a:t>
            </a:fld>
            <a:endParaRPr lang="en-US"/>
          </a:p>
        </p:txBody>
      </p:sp>
    </p:spTree>
    <p:extLst>
      <p:ext uri="{BB962C8B-B14F-4D97-AF65-F5344CB8AC3E}">
        <p14:creationId xmlns:p14="http://schemas.microsoft.com/office/powerpoint/2010/main" val="251765647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2FED-361C-45AB-A751-47ACB8B73D3F}"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CF4D5-CF12-456A-8F37-F37B3006AF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4307961"/>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1A2FED-361C-45AB-A751-47ACB8B73D3F}"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ACF4D5-CF12-456A-8F37-F37B3006AF08}" type="slidenum">
              <a:rPr lang="en-US" smtClean="0"/>
              <a:t>‹#›</a:t>
            </a:fld>
            <a:endParaRPr lang="en-US"/>
          </a:p>
        </p:txBody>
      </p:sp>
    </p:spTree>
    <p:extLst>
      <p:ext uri="{BB962C8B-B14F-4D97-AF65-F5344CB8AC3E}">
        <p14:creationId xmlns:p14="http://schemas.microsoft.com/office/powerpoint/2010/main" val="182107867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1850442390"/>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41664564"/>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286329181"/>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0164877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chemeClr val="tx2"/>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a:lvl1pPr>
          </a:lstStyle>
          <a:p>
            <a:r>
              <a:rPr lang="en-US" noProof="0"/>
              <a:t>Click to edit Master title style</a:t>
            </a:r>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678490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5440965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262419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Divider - Deloitte green accent 3">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7086823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39222601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4934" y="1705670"/>
            <a:ext cx="10517717"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4934"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5635364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Green 4">
    <p:bg bwMode="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8000" y="1705670"/>
            <a:ext cx="10514651"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a:t>Click to edit Master title style</a:t>
            </a:r>
          </a:p>
        </p:txBody>
      </p:sp>
      <p:sp>
        <p:nvSpPr>
          <p:cNvPr id="3" name="Text Placeholder 2"/>
          <p:cNvSpPr>
            <a:spLocks noGrp="1"/>
          </p:cNvSpPr>
          <p:nvPr>
            <p:ph type="body" idx="1"/>
          </p:nvPr>
        </p:nvSpPr>
        <p:spPr bwMode="gray">
          <a:xfrm>
            <a:off x="528000" y="3429000"/>
            <a:ext cx="10517717" cy="1566532"/>
          </a:xfr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8453545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2 chart">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hart Placeholder 2"/>
          <p:cNvSpPr>
            <a:spLocks noGrp="1"/>
          </p:cNvSpPr>
          <p:nvPr>
            <p:ph type="chart" sz="quarter" idx="21"/>
          </p:nvPr>
        </p:nvSpPr>
        <p:spPr>
          <a:xfrm>
            <a:off x="6338155" y="2125013"/>
            <a:ext cx="5325845" cy="3996000"/>
          </a:xfrm>
        </p:spPr>
        <p:txBody>
          <a:bodyPr/>
          <a:lstStyle/>
          <a:p>
            <a:r>
              <a:rPr lang="en-US"/>
              <a:t>Click icon to add chart</a:t>
            </a:r>
            <a:endParaRPr lang="en-GB"/>
          </a:p>
        </p:txBody>
      </p:sp>
      <p:sp>
        <p:nvSpPr>
          <p:cNvPr id="6" name="Text Placeholder 5"/>
          <p:cNvSpPr>
            <a:spLocks noGrp="1"/>
          </p:cNvSpPr>
          <p:nvPr>
            <p:ph type="body" sz="quarter" idx="22"/>
          </p:nvPr>
        </p:nvSpPr>
        <p:spPr>
          <a:xfrm>
            <a:off x="6338157" y="1700213"/>
            <a:ext cx="5325844" cy="385762"/>
          </a:xfrm>
        </p:spPr>
        <p:txBody>
          <a:bodyPr/>
          <a:lstStyle/>
          <a:p>
            <a:pPr lvl="0"/>
            <a:r>
              <a:rPr lang="en-US"/>
              <a:t>Edit Master text styles</a:t>
            </a:r>
          </a:p>
        </p:txBody>
      </p:sp>
      <p:sp>
        <p:nvSpPr>
          <p:cNvPr id="15"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Edit Master text styles</a:t>
            </a:r>
          </a:p>
        </p:txBody>
      </p:sp>
      <p:sp>
        <p:nvSpPr>
          <p:cNvPr id="9" name="Chart Placeholder 2"/>
          <p:cNvSpPr>
            <a:spLocks noGrp="1"/>
          </p:cNvSpPr>
          <p:nvPr>
            <p:ph type="chart" sz="quarter" idx="24"/>
          </p:nvPr>
        </p:nvSpPr>
        <p:spPr>
          <a:xfrm>
            <a:off x="502920" y="2125013"/>
            <a:ext cx="5316825" cy="3996000"/>
          </a:xfrm>
        </p:spPr>
        <p:txBody>
          <a:bodyPr/>
          <a:lstStyle/>
          <a:p>
            <a:r>
              <a:rPr lang="en-US"/>
              <a:t>Click icon to add chart</a:t>
            </a:r>
            <a:endParaRPr lang="en-GB"/>
          </a:p>
        </p:txBody>
      </p:sp>
      <p:sp>
        <p:nvSpPr>
          <p:cNvPr id="12" name="Text Placeholder 5"/>
          <p:cNvSpPr>
            <a:spLocks noGrp="1"/>
          </p:cNvSpPr>
          <p:nvPr>
            <p:ph type="body" sz="quarter" idx="25"/>
          </p:nvPr>
        </p:nvSpPr>
        <p:spPr>
          <a:xfrm>
            <a:off x="502920" y="1700213"/>
            <a:ext cx="5319272" cy="385762"/>
          </a:xfrm>
        </p:spPr>
        <p:txBody>
          <a:bodyPr/>
          <a:lstStyle/>
          <a:p>
            <a:pPr lvl="0"/>
            <a:r>
              <a:rPr lang="en-US"/>
              <a:t>Edit Master text styles</a:t>
            </a:r>
          </a:p>
        </p:txBody>
      </p:sp>
      <p:sp>
        <p:nvSpPr>
          <p:cNvPr id="10" name="TextBox 9"/>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39933441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ubtitle &amp; chart">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2000"/>
            <a:ext cx="11145628" cy="4069013"/>
          </a:xfrm>
          <a:prstGeom prst="rect">
            <a:avLst/>
          </a:prstGeom>
        </p:spPr>
        <p:txBody>
          <a:bodyPr/>
          <a:lstStyle/>
          <a:p>
            <a:r>
              <a:rPr lang="en-US"/>
              <a:t>Click icon to add chart</a:t>
            </a:r>
            <a:endParaRPr lang="en-GB"/>
          </a:p>
        </p:txBody>
      </p:sp>
      <p:sp>
        <p:nvSpPr>
          <p:cNvPr id="18" name="Text Placeholder 8"/>
          <p:cNvSpPr>
            <a:spLocks noGrp="1"/>
          </p:cNvSpPr>
          <p:nvPr>
            <p:ph type="body" sz="quarter" idx="18"/>
          </p:nvPr>
        </p:nvSpPr>
        <p:spPr>
          <a:xfrm>
            <a:off x="502920" y="1700214"/>
            <a:ext cx="11136001" cy="357187"/>
          </a:xfrm>
        </p:spPr>
        <p:txBody>
          <a:bodyPr/>
          <a:lstStyle/>
          <a:p>
            <a:pPr lvl="0"/>
            <a:r>
              <a:rPr lang="en-US"/>
              <a:t>Edit Master text styles</a:t>
            </a:r>
          </a:p>
        </p:txBody>
      </p:sp>
      <p:sp>
        <p:nvSpPr>
          <p:cNvPr id="19"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Edit Master text styles</a:t>
            </a:r>
          </a:p>
        </p:txBody>
      </p:sp>
      <p:sp>
        <p:nvSpPr>
          <p:cNvPr id="7" name="TextBox 6"/>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991844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a:t>Click to add subtitle</a:t>
            </a:r>
          </a:p>
        </p:txBody>
      </p:sp>
      <p:sp>
        <p:nvSpPr>
          <p:cNvPr id="16" name="Title Placeholder 1"/>
          <p:cNvSpPr>
            <a:spLocks noGrp="1"/>
          </p:cNvSpPr>
          <p:nvPr>
            <p:ph type="title" hasCustomPrompt="1"/>
          </p:nvPr>
        </p:nvSpPr>
        <p:spPr>
          <a:xfrm>
            <a:off x="502920" y="320040"/>
            <a:ext cx="11136000" cy="331559"/>
          </a:xfrm>
          <a:prstGeom prst="rect">
            <a:avLst/>
          </a:prstGeom>
        </p:spPr>
        <p:txBody>
          <a:bodyPr vert="horz" lIns="0" tIns="0" rIns="0" bIns="0" rtlCol="0" anchor="t" anchorCtr="0">
            <a:noAutofit/>
          </a:bodyPr>
          <a:lstStyle>
            <a:lvl1pPr>
              <a:defRPr/>
            </a:lvl1pPr>
          </a:lstStyle>
          <a:p>
            <a:r>
              <a:rPr lang="en-US"/>
              <a:t>Click to add title</a:t>
            </a:r>
          </a:p>
        </p:txBody>
      </p:sp>
      <p:sp>
        <p:nvSpPr>
          <p:cNvPr id="17" name="Chart Placeholder 3"/>
          <p:cNvSpPr>
            <a:spLocks noGrp="1"/>
          </p:cNvSpPr>
          <p:nvPr>
            <p:ph type="chart" sz="quarter" idx="15"/>
          </p:nvPr>
        </p:nvSpPr>
        <p:spPr>
          <a:xfrm>
            <a:off x="502920" y="2051999"/>
            <a:ext cx="3522776" cy="4069014"/>
          </a:xfrm>
          <a:prstGeom prst="rect">
            <a:avLst/>
          </a:prstGeom>
        </p:spPr>
        <p:txBody>
          <a:bodyPr/>
          <a:lstStyle/>
          <a:p>
            <a:r>
              <a:rPr lang="en-US"/>
              <a:t>Click icon to add chart</a:t>
            </a:r>
            <a:endParaRPr lang="en-GB"/>
          </a:p>
        </p:txBody>
      </p:sp>
      <p:sp>
        <p:nvSpPr>
          <p:cNvPr id="18" name="Text Placeholder 8"/>
          <p:cNvSpPr>
            <a:spLocks noGrp="1"/>
          </p:cNvSpPr>
          <p:nvPr>
            <p:ph type="body" sz="quarter" idx="18"/>
          </p:nvPr>
        </p:nvSpPr>
        <p:spPr>
          <a:xfrm>
            <a:off x="502920" y="1700214"/>
            <a:ext cx="3537600" cy="357187"/>
          </a:xfrm>
        </p:spPr>
        <p:txBody>
          <a:bodyPr/>
          <a:lstStyle/>
          <a:p>
            <a:pPr lvl="0"/>
            <a:r>
              <a:rPr lang="en-US"/>
              <a:t>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lstStyle/>
          <a:p>
            <a:r>
              <a:rPr lang="en-US"/>
              <a:t>Click icon to add chart</a:t>
            </a:r>
            <a:endParaRPr lang="en-GB"/>
          </a:p>
        </p:txBody>
      </p:sp>
      <p:sp>
        <p:nvSpPr>
          <p:cNvPr id="8" name="Text Placeholder 8"/>
          <p:cNvSpPr>
            <a:spLocks noGrp="1"/>
          </p:cNvSpPr>
          <p:nvPr>
            <p:ph type="body" sz="quarter" idx="20"/>
          </p:nvPr>
        </p:nvSpPr>
        <p:spPr>
          <a:xfrm>
            <a:off x="4327199" y="1700214"/>
            <a:ext cx="3537600" cy="357187"/>
          </a:xfrm>
        </p:spPr>
        <p:txBody>
          <a:bodyPr/>
          <a:lstStyle/>
          <a:p>
            <a:pPr lvl="0"/>
            <a:r>
              <a:rPr lang="en-US"/>
              <a:t>Edit Master text styles</a:t>
            </a:r>
          </a:p>
        </p:txBody>
      </p:sp>
      <p:sp>
        <p:nvSpPr>
          <p:cNvPr id="9" name="Chart Placeholder 3"/>
          <p:cNvSpPr>
            <a:spLocks noGrp="1"/>
          </p:cNvSpPr>
          <p:nvPr>
            <p:ph type="chart" sz="quarter" idx="21"/>
          </p:nvPr>
        </p:nvSpPr>
        <p:spPr>
          <a:xfrm>
            <a:off x="8144286" y="2051999"/>
            <a:ext cx="3522781" cy="4069014"/>
          </a:xfrm>
          <a:prstGeom prst="rect">
            <a:avLst/>
          </a:prstGeom>
        </p:spPr>
        <p:txBody>
          <a:bodyPr/>
          <a:lstStyle/>
          <a:p>
            <a:r>
              <a:rPr lang="en-US"/>
              <a:t>Click icon to add chart</a:t>
            </a:r>
            <a:endParaRPr lang="en-GB"/>
          </a:p>
        </p:txBody>
      </p:sp>
      <p:sp>
        <p:nvSpPr>
          <p:cNvPr id="10" name="Text Placeholder 8"/>
          <p:cNvSpPr>
            <a:spLocks noGrp="1"/>
          </p:cNvSpPr>
          <p:nvPr>
            <p:ph type="body" sz="quarter" idx="22"/>
          </p:nvPr>
        </p:nvSpPr>
        <p:spPr>
          <a:xfrm>
            <a:off x="8144286" y="1700214"/>
            <a:ext cx="3540671" cy="357187"/>
          </a:xfrm>
        </p:spPr>
        <p:txBody>
          <a:bodyPr/>
          <a:lstStyle/>
          <a:p>
            <a:pPr lvl="0"/>
            <a:r>
              <a:rPr lang="en-US"/>
              <a:t>Edit Master text styles</a:t>
            </a:r>
          </a:p>
        </p:txBody>
      </p:sp>
      <p:sp>
        <p:nvSpPr>
          <p:cNvPr id="12" name="Text Placeholder 7"/>
          <p:cNvSpPr>
            <a:spLocks noGrp="1"/>
          </p:cNvSpPr>
          <p:nvPr>
            <p:ph type="body" sz="quarter" idx="23"/>
          </p:nvPr>
        </p:nvSpPr>
        <p:spPr>
          <a:xfrm>
            <a:off x="502920" y="6121014"/>
            <a:ext cx="11145627" cy="256647"/>
          </a:xfrm>
        </p:spPr>
        <p:txBody>
          <a:bodyPr>
            <a:normAutofit/>
          </a:bodyPr>
          <a:lstStyle>
            <a:lvl1pPr>
              <a:spcAft>
                <a:spcPts val="0"/>
              </a:spcAft>
              <a:defRPr sz="900"/>
            </a:lvl1pPr>
          </a:lstStyle>
          <a:p>
            <a:pPr lvl="0"/>
            <a:r>
              <a:rPr lang="en-US"/>
              <a:t>Edit Master text styles</a:t>
            </a:r>
          </a:p>
        </p:txBody>
      </p:sp>
      <p:sp>
        <p:nvSpPr>
          <p:cNvPr id="11" name="TextBox 10"/>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1057076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p:bg>
      <p:bgRef idx="1001">
        <a:schemeClr val="bg1"/>
      </p:bgRef>
    </p:bg>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528000" y="295683"/>
            <a:ext cx="11136000" cy="469492"/>
          </a:xfrm>
          <a:prstGeom prst="rect">
            <a:avLst/>
          </a:prstGeom>
        </p:spPr>
        <p:txBody>
          <a:bodyPr vert="horz" lIns="0" tIns="0" rIns="0" bIns="0" rtlCol="0" anchor="t" anchorCtr="0">
            <a:noAutofit/>
          </a:bodyPr>
          <a:lstStyle>
            <a:lvl1pPr>
              <a:defRPr>
                <a:solidFill>
                  <a:schemeClr val="tx1"/>
                </a:solidFill>
              </a:defRPr>
            </a:lvl1pPr>
          </a:lstStyle>
          <a:p>
            <a:r>
              <a:rPr lang="en-US"/>
              <a:t>Click to add title</a:t>
            </a:r>
          </a:p>
        </p:txBody>
      </p:sp>
      <p:sp>
        <p:nvSpPr>
          <p:cNvPr id="4" name="TextBox 3"/>
          <p:cNvSpPr txBox="1"/>
          <p:nvPr userDrawn="1"/>
        </p:nvSpPr>
        <p:spPr>
          <a:xfrm>
            <a:off x="11203771" y="6491553"/>
            <a:ext cx="463296" cy="329184"/>
          </a:xfrm>
          <a:prstGeom prst="rect">
            <a:avLst/>
          </a:prstGeom>
          <a:noFill/>
        </p:spPr>
        <p:txBody>
          <a:bodyPr wrap="square" lIns="0" tIns="0" rIns="0" bIns="0" rtlCol="0">
            <a:noAutofit/>
          </a:bodyPr>
          <a:lstStyle/>
          <a:p>
            <a:pPr marL="0" indent="0" algn="r">
              <a:spcBef>
                <a:spcPts val="600"/>
              </a:spcBef>
              <a:buSzPct val="100000"/>
              <a:buFont typeface="Arial"/>
              <a:buNone/>
            </a:pPr>
            <a:fld id="{C58DF478-B544-4ED8-9ED4-6A2648E2D233}" type="slidenum">
              <a:rPr lang="en-US" sz="650" noProof="0" smtClean="0">
                <a:solidFill>
                  <a:schemeClr val="tx1"/>
                </a:solidFill>
              </a:rPr>
              <a:pPr marL="0" indent="0" algn="r">
                <a:spcBef>
                  <a:spcPts val="600"/>
                </a:spcBef>
                <a:buSzPct val="100000"/>
                <a:buFont typeface="Arial"/>
                <a:buNone/>
              </a:pPr>
              <a:t>‹#›</a:t>
            </a:fld>
            <a:endParaRPr lang="en-US" sz="650" noProof="0">
              <a:solidFill>
                <a:schemeClr val="tx1"/>
              </a:solidFill>
            </a:endParaRPr>
          </a:p>
        </p:txBody>
      </p:sp>
    </p:spTree>
    <p:extLst>
      <p:ext uri="{BB962C8B-B14F-4D97-AF65-F5344CB8AC3E}">
        <p14:creationId xmlns:p14="http://schemas.microsoft.com/office/powerpoint/2010/main" val="341451283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A96709-DC00-4570-B140-895E15716A4C}"/>
              </a:ext>
            </a:extLst>
          </p:cNvPr>
          <p:cNvGraphicFramePr>
            <a:graphicFrameLocks noChangeAspect="1"/>
          </p:cNvGraphicFramePr>
          <p:nvPr userDrawn="1">
            <p:custDataLst>
              <p:tags r:id="rId1"/>
            </p:custDataLst>
            <p:extLst>
              <p:ext uri="{D42A27DB-BD31-4B8C-83A1-F6EECF244321}">
                <p14:modId xmlns:p14="http://schemas.microsoft.com/office/powerpoint/2010/main" val="2815583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A96709-DC00-4570-B140-895E15716A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468058" y="651600"/>
            <a:ext cx="112014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8F5CB4A9-3C7F-4829-BD7E-C42F05177654}"/>
              </a:ext>
            </a:extLst>
          </p:cNvPr>
          <p:cNvSpPr>
            <a:spLocks noGrp="1"/>
          </p:cNvSpPr>
          <p:nvPr>
            <p:ph type="title" hasCustomPrompt="1"/>
          </p:nvPr>
        </p:nvSpPr>
        <p:spPr bwMode="gray">
          <a:xfrm>
            <a:off x="467201" y="304800"/>
            <a:ext cx="11201400" cy="342900"/>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1904589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70652585"/>
      </p:ext>
    </p:extLst>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subtitle, 2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Text Placeholder 8">
            <a:extLst>
              <a:ext uri="{FF2B5EF4-FFF2-40B4-BE49-F238E27FC236}">
                <a16:creationId xmlns:a16="http://schemas.microsoft.com/office/drawing/2014/main" id="{E4C9C465-5F81-4C4E-AE36-82D75EF23CE9}"/>
              </a:ext>
            </a:extLst>
          </p:cNvPr>
          <p:cNvSpPr>
            <a:spLocks noGrp="1"/>
          </p:cNvSpPr>
          <p:nvPr>
            <p:ph type="body" sz="quarter" idx="13" hasCustomPrompt="1"/>
          </p:nvPr>
        </p:nvSpPr>
        <p:spPr>
          <a:xfrm>
            <a:off x="467200" y="651600"/>
            <a:ext cx="11274551"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A108B9C2-D6E9-4F22-A358-F556910FD39C}"/>
              </a:ext>
            </a:extLst>
          </p:cNvPr>
          <p:cNvSpPr>
            <a:spLocks noGrp="1"/>
          </p:cNvSpPr>
          <p:nvPr>
            <p:ph type="title" hasCustomPrompt="1"/>
          </p:nvPr>
        </p:nvSpPr>
        <p:spPr bwMode="gray">
          <a:xfrm>
            <a:off x="467200" y="304800"/>
            <a:ext cx="11274551" cy="3429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2" name="Content Placeholder 3">
            <a:extLst>
              <a:ext uri="{FF2B5EF4-FFF2-40B4-BE49-F238E27FC236}">
                <a16:creationId xmlns:a16="http://schemas.microsoft.com/office/drawing/2014/main" id="{5BFF838E-71C3-028A-F0FE-965263CADF67}"/>
              </a:ext>
            </a:extLst>
          </p:cNvPr>
          <p:cNvSpPr>
            <a:spLocks noGrp="1"/>
          </p:cNvSpPr>
          <p:nvPr>
            <p:ph sz="quarter" idx="10"/>
          </p:nvPr>
        </p:nvSpPr>
        <p:spPr>
          <a:xfrm>
            <a:off x="463296" y="1688592"/>
            <a:ext cx="55184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ntent Placeholder 3">
            <a:extLst>
              <a:ext uri="{FF2B5EF4-FFF2-40B4-BE49-F238E27FC236}">
                <a16:creationId xmlns:a16="http://schemas.microsoft.com/office/drawing/2014/main" id="{7E9FA443-C4CB-6895-3C16-7A22BF378285}"/>
              </a:ext>
            </a:extLst>
          </p:cNvPr>
          <p:cNvSpPr>
            <a:spLocks noGrp="1"/>
          </p:cNvSpPr>
          <p:nvPr>
            <p:ph sz="quarter" idx="20"/>
          </p:nvPr>
        </p:nvSpPr>
        <p:spPr>
          <a:xfrm>
            <a:off x="6217924" y="1688592"/>
            <a:ext cx="5486397"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Content Placeholder 3">
            <a:extLst>
              <a:ext uri="{FF2B5EF4-FFF2-40B4-BE49-F238E27FC236}">
                <a16:creationId xmlns:a16="http://schemas.microsoft.com/office/drawing/2014/main" id="{D3373867-D4E2-0DE6-A9D8-DD6A372C4E4C}"/>
              </a:ext>
            </a:extLst>
          </p:cNvPr>
          <p:cNvSpPr>
            <a:spLocks noGrp="1"/>
          </p:cNvSpPr>
          <p:nvPr>
            <p:ph sz="quarter" idx="14" hasCustomPrompt="1"/>
          </p:nvPr>
        </p:nvSpPr>
        <p:spPr>
          <a:xfrm>
            <a:off x="471983" y="6070213"/>
            <a:ext cx="11274552" cy="265176"/>
          </a:xfrm>
        </p:spPr>
        <p:txBody>
          <a:bodyPr wrap="none">
            <a:noAutofit/>
          </a:bodyPr>
          <a:lstStyle>
            <a:lvl1pPr>
              <a:spcAft>
                <a:spcPts val="0"/>
              </a:spcAft>
              <a:defRPr sz="800"/>
            </a:lvl1pPr>
          </a:lstStyle>
          <a:p>
            <a:pPr lvl="0"/>
            <a:r>
              <a:rPr lang="en-US" dirty="0"/>
              <a:t>Click to add notes and sources</a:t>
            </a:r>
          </a:p>
        </p:txBody>
      </p:sp>
    </p:spTree>
    <p:extLst>
      <p:ext uri="{BB962C8B-B14F-4D97-AF65-F5344CB8AC3E}">
        <p14:creationId xmlns:p14="http://schemas.microsoft.com/office/powerpoint/2010/main" val="1501813965"/>
      </p:ext>
    </p:extLst>
  </p:cSld>
  <p:clrMapOvr>
    <a:masterClrMapping/>
  </p:clrMapOvr>
  <p:transition>
    <p:fade/>
  </p:transition>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subtitle, 1 column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F31A6A5-F7B1-48AE-B408-2B0B365FF56B}"/>
              </a:ext>
            </a:extLst>
          </p:cNvPr>
          <p:cNvGraphicFramePr>
            <a:graphicFrameLocks noChangeAspect="1"/>
          </p:cNvGraphicFramePr>
          <p:nvPr userDrawn="1">
            <p:custDataLst>
              <p:tags r:id="rId1"/>
            </p:custDataLst>
            <p:extLst>
              <p:ext uri="{D42A27DB-BD31-4B8C-83A1-F6EECF244321}">
                <p14:modId xmlns:p14="http://schemas.microsoft.com/office/powerpoint/2010/main" val="34375034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8F31A6A5-F7B1-48AE-B408-2B0B365FF56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8">
            <a:extLst>
              <a:ext uri="{FF2B5EF4-FFF2-40B4-BE49-F238E27FC236}">
                <a16:creationId xmlns:a16="http://schemas.microsoft.com/office/drawing/2014/main" id="{08838389-30A5-6802-283E-940FD65797CF}"/>
              </a:ext>
            </a:extLst>
          </p:cNvPr>
          <p:cNvSpPr>
            <a:spLocks noGrp="1"/>
          </p:cNvSpPr>
          <p:nvPr>
            <p:ph type="body" sz="quarter" idx="13" hasCustomPrompt="1"/>
          </p:nvPr>
        </p:nvSpPr>
        <p:spPr>
          <a:xfrm>
            <a:off x="457201" y="665481"/>
            <a:ext cx="11277599" cy="828039"/>
          </a:xfrm>
          <a:prstGeom prst="rect">
            <a:avLst/>
          </a:prstGeom>
        </p:spPr>
        <p:txBody>
          <a:bodyPr lIns="0" tIns="0" rIns="0" bIns="0">
            <a:noAutofit/>
          </a:bodyPr>
          <a:lstStyle>
            <a:lvl1pPr marL="0" indent="0">
              <a:buNone/>
              <a:defRPr sz="1800" b="0">
                <a:solidFill>
                  <a:schemeClr val="tx1">
                    <a:lumMod val="65000"/>
                  </a:schemeClr>
                </a:solidFill>
              </a:defRPr>
            </a:lvl1pPr>
          </a:lstStyle>
          <a:p>
            <a:pPr lvl="0"/>
            <a:r>
              <a:rPr lang="en-US" dirty="0"/>
              <a:t>Click to add subtitle</a:t>
            </a:r>
          </a:p>
        </p:txBody>
      </p:sp>
      <p:sp>
        <p:nvSpPr>
          <p:cNvPr id="4" name="Title Placeholder 1">
            <a:extLst>
              <a:ext uri="{FF2B5EF4-FFF2-40B4-BE49-F238E27FC236}">
                <a16:creationId xmlns:a16="http://schemas.microsoft.com/office/drawing/2014/main" id="{DF9A7CFD-A17E-91BE-4072-CC1554FF5165}"/>
              </a:ext>
            </a:extLst>
          </p:cNvPr>
          <p:cNvSpPr>
            <a:spLocks noGrp="1"/>
          </p:cNvSpPr>
          <p:nvPr>
            <p:ph type="title" hasCustomPrompt="1"/>
          </p:nvPr>
        </p:nvSpPr>
        <p:spPr>
          <a:xfrm>
            <a:off x="463294" y="319820"/>
            <a:ext cx="11265412" cy="335500"/>
          </a:xfrm>
          <a:prstGeom prst="rect">
            <a:avLst/>
          </a:prstGeom>
        </p:spPr>
        <p:txBody>
          <a:bodyPr vert="horz" lIns="0" tIns="0" rIns="0" bIns="0" rtlCol="0" anchor="t" anchorCtr="0">
            <a:noAutofit/>
          </a:bodyPr>
          <a:lstStyle>
            <a:lvl1pPr>
              <a:defRPr sz="2100">
                <a:solidFill>
                  <a:schemeClr val="tx1"/>
                </a:solidFill>
                <a:latin typeface="+mj-lt"/>
              </a:defRPr>
            </a:lvl1pPr>
          </a:lstStyle>
          <a:p>
            <a:r>
              <a:rPr lang="en-US" dirty="0"/>
              <a:t>Click to add title</a:t>
            </a:r>
          </a:p>
        </p:txBody>
      </p:sp>
      <p:sp>
        <p:nvSpPr>
          <p:cNvPr id="5" name="Text Placeholder 18">
            <a:extLst>
              <a:ext uri="{FF2B5EF4-FFF2-40B4-BE49-F238E27FC236}">
                <a16:creationId xmlns:a16="http://schemas.microsoft.com/office/drawing/2014/main" id="{0DADC506-BE5F-6138-4376-A59C7A485E18}"/>
              </a:ext>
            </a:extLst>
          </p:cNvPr>
          <p:cNvSpPr>
            <a:spLocks noGrp="1"/>
          </p:cNvSpPr>
          <p:nvPr>
            <p:ph idx="1"/>
          </p:nvPr>
        </p:nvSpPr>
        <p:spPr>
          <a:xfrm>
            <a:off x="461823" y="1684020"/>
            <a:ext cx="11262818" cy="4269740"/>
          </a:xfrm>
          <a:prstGeom prst="rect">
            <a:avLst/>
          </a:prstGeom>
        </p:spPr>
        <p:txBody>
          <a:bodyPr vert="horz" lIns="0" tIns="0" rIns="0" bIns="0" rtlCol="0">
            <a:noAutofit/>
          </a:bodyPr>
          <a:lstStyle>
            <a:lvl1pPr>
              <a:defRPr sz="12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Content Placeholder 3">
            <a:extLst>
              <a:ext uri="{FF2B5EF4-FFF2-40B4-BE49-F238E27FC236}">
                <a16:creationId xmlns:a16="http://schemas.microsoft.com/office/drawing/2014/main" id="{98209196-6DFA-035F-A085-03B15B855433}"/>
              </a:ext>
            </a:extLst>
          </p:cNvPr>
          <p:cNvSpPr>
            <a:spLocks noGrp="1"/>
          </p:cNvSpPr>
          <p:nvPr>
            <p:ph sz="quarter" idx="14" hasCustomPrompt="1"/>
          </p:nvPr>
        </p:nvSpPr>
        <p:spPr>
          <a:xfrm>
            <a:off x="471983" y="6070213"/>
            <a:ext cx="11274552" cy="265176"/>
          </a:xfrm>
        </p:spPr>
        <p:txBody>
          <a:bodyPr wrap="none">
            <a:noAutofit/>
          </a:bodyPr>
          <a:lstStyle>
            <a:lvl1pPr>
              <a:spcAft>
                <a:spcPts val="0"/>
              </a:spcAft>
              <a:defRPr sz="800">
                <a:solidFill>
                  <a:schemeClr val="tx1"/>
                </a:solidFill>
              </a:defRPr>
            </a:lvl1pPr>
          </a:lstStyle>
          <a:p>
            <a:pPr lvl="0"/>
            <a:r>
              <a:rPr lang="en-US" dirty="0"/>
              <a:t>Click to add notes and sources</a:t>
            </a:r>
          </a:p>
        </p:txBody>
      </p:sp>
    </p:spTree>
    <p:extLst>
      <p:ext uri="{BB962C8B-B14F-4D97-AF65-F5344CB8AC3E}">
        <p14:creationId xmlns:p14="http://schemas.microsoft.com/office/powerpoint/2010/main" val="7879947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157335665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05738258"/>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093101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7004270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91342730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10250721"/>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791290638"/>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2" r:id="rId18"/>
    <p:sldLayoutId id="2147483903" r:id="rId19"/>
    <p:sldLayoutId id="2147483696" r:id="rId20"/>
    <p:sldLayoutId id="2147483664" r:id="rId21"/>
    <p:sldLayoutId id="2147483665" r:id="rId22"/>
    <p:sldLayoutId id="2147483666" r:id="rId23"/>
    <p:sldLayoutId id="2147483667" r:id="rId24"/>
    <p:sldLayoutId id="2147483679" r:id="rId25"/>
    <p:sldLayoutId id="2147483680" r:id="rId26"/>
    <p:sldLayoutId id="2147483681" r:id="rId27"/>
    <p:sldLayoutId id="2147483682" r:id="rId28"/>
    <p:sldLayoutId id="2147483905" r:id="rId29"/>
    <p:sldLayoutId id="2147483906" r:id="rId30"/>
    <p:sldLayoutId id="2147483907" r:id="rId31"/>
  </p:sldLayoutIdLst>
  <p:transition>
    <p:fade/>
  </p:transition>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9.xml"/><Relationship Id="rId1" Type="http://schemas.openxmlformats.org/officeDocument/2006/relationships/tags" Target="../tags/tag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jpeg"/><Relationship Id="rId21" Type="http://schemas.openxmlformats.org/officeDocument/2006/relationships/image" Target="../media/image33.sv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17.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9.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svg"/><Relationship Id="rId2" Type="http://schemas.openxmlformats.org/officeDocument/2006/relationships/slideLayout" Target="../slideLayouts/slideLayout19.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oleObject" Target="../embeddings/oleObject4.bin"/><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9.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Isosceles Triangle 16">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0">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21">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pic>
        <p:nvPicPr>
          <p:cNvPr id="7" name="Picture 5125">
            <a:extLst>
              <a:ext uri="{FF2B5EF4-FFF2-40B4-BE49-F238E27FC236}">
                <a16:creationId xmlns:a16="http://schemas.microsoft.com/office/drawing/2014/main" id="{9488A8BC-6FC3-6357-98E9-9EC29B9CAB51}"/>
              </a:ext>
            </a:extLst>
          </p:cNvPr>
          <p:cNvPicPr>
            <a:picLocks noChangeAspect="1"/>
          </p:cNvPicPr>
          <p:nvPr/>
        </p:nvPicPr>
        <p:blipFill rotWithShape="1">
          <a:blip r:embed="rId3"/>
          <a:srcRect l="23975" r="16954" b="9091"/>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Title 2"/>
          <p:cNvSpPr>
            <a:spLocks noGrp="1"/>
          </p:cNvSpPr>
          <p:nvPr>
            <p:ph type="ctrTitle"/>
          </p:nvPr>
        </p:nvSpPr>
        <p:spPr>
          <a:xfrm>
            <a:off x="668867" y="1678666"/>
            <a:ext cx="4088190" cy="2369093"/>
          </a:xfrm>
        </p:spPr>
        <p:txBody>
          <a:bodyPr vert="horz" lIns="91440" tIns="45720" rIns="91440" bIns="45720" rtlCol="0" anchor="b">
            <a:normAutofit/>
          </a:bodyPr>
          <a:lstStyle/>
          <a:p>
            <a:pPr algn="r"/>
            <a:r>
              <a:rPr lang="en-US" altLang="es-MX" sz="4800" dirty="0">
                <a:solidFill>
                  <a:schemeClr val="accent6"/>
                </a:solidFill>
                <a:latin typeface="+mj-lt"/>
                <a:ea typeface="+mj-ea"/>
                <a:cs typeface="+mj-cs"/>
              </a:rPr>
              <a:t>Automation Testing</a:t>
            </a:r>
            <a:br>
              <a:rPr lang="en-US" altLang="es-MX" sz="4800" dirty="0">
                <a:solidFill>
                  <a:schemeClr val="accent6"/>
                </a:solidFill>
                <a:latin typeface="+mj-lt"/>
                <a:ea typeface="+mj-ea"/>
                <a:cs typeface="+mj-cs"/>
              </a:rPr>
            </a:br>
            <a:r>
              <a:rPr lang="en-US" altLang="es-MX" sz="4800" dirty="0">
                <a:solidFill>
                  <a:schemeClr val="accent6"/>
                </a:solidFill>
                <a:latin typeface="+mj-lt"/>
                <a:ea typeface="+mj-ea"/>
                <a:cs typeface="+mj-cs"/>
              </a:rPr>
              <a:t>Strategy</a:t>
            </a:r>
            <a:endParaRPr lang="en-US" sz="4800" dirty="0">
              <a:solidFill>
                <a:schemeClr val="accent6"/>
              </a:solidFill>
              <a:latin typeface="+mj-lt"/>
              <a:ea typeface="+mj-ea"/>
              <a:cs typeface="+mj-cs"/>
            </a:endParaRPr>
          </a:p>
        </p:txBody>
      </p:sp>
      <p:sp>
        <p:nvSpPr>
          <p:cNvPr id="5" name="Text Placeholder 4"/>
          <p:cNvSpPr>
            <a:spLocks noGrp="1"/>
          </p:cNvSpPr>
          <p:nvPr>
            <p:ph type="body" sz="quarter" idx="10"/>
          </p:nvPr>
        </p:nvSpPr>
        <p:spPr>
          <a:xfrm>
            <a:off x="677335" y="4050831"/>
            <a:ext cx="4079721" cy="1096901"/>
          </a:xfrm>
        </p:spPr>
        <p:txBody>
          <a:bodyPr vert="horz" lIns="91440" tIns="45720" rIns="91440" bIns="45720" rtlCol="0" anchor="t">
            <a:normAutofit/>
          </a:bodyPr>
          <a:lstStyle/>
          <a:p>
            <a:pPr marL="0" indent="0" algn="r">
              <a:buNone/>
            </a:pPr>
            <a:r>
              <a:rPr lang="en-US" sz="1600" cap="all">
                <a:solidFill>
                  <a:schemeClr val="accent6"/>
                </a:solidFill>
                <a:latin typeface="+mn-lt"/>
                <a:cs typeface="+mn-cs"/>
              </a:rPr>
              <a:t>ADMX CBO intelligent quality ENGINEERING</a:t>
            </a:r>
          </a:p>
        </p:txBody>
      </p:sp>
      <p:cxnSp>
        <p:nvCxnSpPr>
          <p:cNvPr id="24" name="Straight Connector 23">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Graphic 3">
            <a:extLst>
              <a:ext uri="{FF2B5EF4-FFF2-40B4-BE49-F238E27FC236}">
                <a16:creationId xmlns:a16="http://schemas.microsoft.com/office/drawing/2014/main" id="{29BC8569-4176-0C61-96ED-FEEA32515B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453" y="125140"/>
            <a:ext cx="1962150" cy="1724025"/>
          </a:xfrm>
          <a:prstGeom prst="rect">
            <a:avLst/>
          </a:prstGeom>
        </p:spPr>
      </p:pic>
    </p:spTree>
    <p:extLst>
      <p:ext uri="{BB962C8B-B14F-4D97-AF65-F5344CB8AC3E}">
        <p14:creationId xmlns:p14="http://schemas.microsoft.com/office/powerpoint/2010/main" val="3863507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2249E0-499D-B49C-CE26-F3A36DFDEDFD}"/>
              </a:ext>
            </a:extLst>
          </p:cNvPr>
          <p:cNvSpPr>
            <a:spLocks noGrp="1"/>
          </p:cNvSpPr>
          <p:nvPr>
            <p:ph type="title"/>
          </p:nvPr>
        </p:nvSpPr>
        <p:spPr>
          <a:xfrm>
            <a:off x="3937000" y="1503510"/>
            <a:ext cx="5586265" cy="4325790"/>
          </a:xfrm>
        </p:spPr>
        <p:txBody>
          <a:bodyPr vert="horz" lIns="91440" tIns="45720" rIns="91440" bIns="45720" rtlCol="0" anchor="ctr">
            <a:normAutofit fontScale="90000"/>
          </a:bodyPr>
          <a:lstStyle/>
          <a:p>
            <a:pPr>
              <a:lnSpc>
                <a:spcPct val="90000"/>
              </a:lnSpc>
            </a:pPr>
            <a:r>
              <a:rPr lang="en-US" dirty="0">
                <a:solidFill>
                  <a:schemeClr val="tx1"/>
                </a:solidFill>
              </a:rPr>
              <a:t>Which one to select?</a:t>
            </a:r>
            <a:br>
              <a:rPr lang="en-US" dirty="0">
                <a:solidFill>
                  <a:schemeClr val="tx1"/>
                </a:solidFill>
              </a:rPr>
            </a:br>
            <a:br>
              <a:rPr lang="en-US" dirty="0">
                <a:solidFill>
                  <a:schemeClr val="tx1"/>
                </a:solidFill>
              </a:rPr>
            </a:br>
            <a:r>
              <a:rPr lang="en-US" dirty="0">
                <a:solidFill>
                  <a:schemeClr val="tx1"/>
                </a:solidFill>
              </a:rPr>
              <a:t>The </a:t>
            </a:r>
            <a:r>
              <a:rPr lang="en-US" b="1" dirty="0">
                <a:solidFill>
                  <a:schemeClr val="tx1"/>
                </a:solidFill>
              </a:rPr>
              <a:t>less complex</a:t>
            </a:r>
            <a:br>
              <a:rPr lang="en-US" dirty="0">
                <a:solidFill>
                  <a:schemeClr val="tx1"/>
                </a:solidFill>
              </a:rPr>
            </a:br>
            <a:r>
              <a:rPr lang="en-US" dirty="0">
                <a:solidFill>
                  <a:schemeClr val="tx1"/>
                </a:solidFill>
              </a:rPr>
              <a:t>because its </a:t>
            </a:r>
            <a:r>
              <a:rPr lang="en-US" b="1" dirty="0">
                <a:solidFill>
                  <a:schemeClr val="tx1"/>
                </a:solidFill>
              </a:rPr>
              <a:t>easier</a:t>
            </a:r>
            <a:r>
              <a:rPr lang="en-US" dirty="0">
                <a:solidFill>
                  <a:schemeClr val="tx1"/>
                </a:solidFill>
              </a:rPr>
              <a:t> </a:t>
            </a:r>
            <a:r>
              <a:rPr lang="en-US" b="1" dirty="0">
                <a:solidFill>
                  <a:schemeClr val="tx1"/>
                </a:solidFill>
              </a:rPr>
              <a:t>to</a:t>
            </a:r>
            <a:r>
              <a:rPr lang="en-US" dirty="0">
                <a:solidFill>
                  <a:schemeClr val="tx1"/>
                </a:solidFill>
              </a:rPr>
              <a:t> </a:t>
            </a:r>
            <a:r>
              <a:rPr lang="en-US" b="1" dirty="0">
                <a:solidFill>
                  <a:schemeClr val="tx1"/>
                </a:solidFill>
              </a:rPr>
              <a:t>automate</a:t>
            </a:r>
            <a:r>
              <a:rPr lang="en-US" dirty="0">
                <a:solidFill>
                  <a:schemeClr val="tx1"/>
                </a:solidFill>
              </a:rPr>
              <a:t>?</a:t>
            </a:r>
            <a:br>
              <a:rPr lang="en-US" dirty="0">
                <a:solidFill>
                  <a:schemeClr val="tx1"/>
                </a:solidFill>
              </a:rPr>
            </a:br>
            <a:r>
              <a:rPr lang="en-US" dirty="0">
                <a:solidFill>
                  <a:schemeClr val="tx1"/>
                </a:solidFill>
              </a:rPr>
              <a:t>or </a:t>
            </a:r>
            <a:br>
              <a:rPr lang="en-US" dirty="0">
                <a:solidFill>
                  <a:schemeClr val="tx1"/>
                </a:solidFill>
              </a:rPr>
            </a:br>
            <a:r>
              <a:rPr lang="en-US" dirty="0">
                <a:solidFill>
                  <a:schemeClr val="tx1"/>
                </a:solidFill>
              </a:rPr>
              <a:t>the </a:t>
            </a:r>
            <a:r>
              <a:rPr lang="en-US" b="1" dirty="0">
                <a:solidFill>
                  <a:schemeClr val="tx1"/>
                </a:solidFill>
              </a:rPr>
              <a:t>more</a:t>
            </a:r>
            <a:r>
              <a:rPr lang="en-US" dirty="0">
                <a:solidFill>
                  <a:schemeClr val="tx1"/>
                </a:solidFill>
              </a:rPr>
              <a:t> </a:t>
            </a:r>
            <a:r>
              <a:rPr lang="en-US" b="1" dirty="0">
                <a:solidFill>
                  <a:schemeClr val="tx1"/>
                </a:solidFill>
              </a:rPr>
              <a:t>complex</a:t>
            </a:r>
            <a:r>
              <a:rPr lang="en-US" dirty="0">
                <a:solidFill>
                  <a:schemeClr val="tx1"/>
                </a:solidFill>
              </a:rPr>
              <a:t> because its </a:t>
            </a:r>
            <a:r>
              <a:rPr lang="en-US" b="1" dirty="0">
                <a:solidFill>
                  <a:schemeClr val="tx1"/>
                </a:solidFill>
              </a:rPr>
              <a:t>difficult</a:t>
            </a:r>
            <a:r>
              <a:rPr lang="en-US" dirty="0">
                <a:solidFill>
                  <a:schemeClr val="tx1"/>
                </a:solidFill>
              </a:rPr>
              <a:t> and we need to attend it first?</a:t>
            </a:r>
          </a:p>
        </p:txBody>
      </p:sp>
      <p:pic>
        <p:nvPicPr>
          <p:cNvPr id="5" name="Graphic 4" descr="Question Mark with solid fill">
            <a:extLst>
              <a:ext uri="{FF2B5EF4-FFF2-40B4-BE49-F238E27FC236}">
                <a16:creationId xmlns:a16="http://schemas.microsoft.com/office/drawing/2014/main" id="{C7340955-6F5F-FEF4-C2BD-B1D29104EB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Tree>
    <p:extLst>
      <p:ext uri="{BB962C8B-B14F-4D97-AF65-F5344CB8AC3E}">
        <p14:creationId xmlns:p14="http://schemas.microsoft.com/office/powerpoint/2010/main" val="84685226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C64C07-7AAE-9FF1-3CEF-8202AA9F7343}"/>
              </a:ext>
            </a:extLst>
          </p:cNvPr>
          <p:cNvSpPr>
            <a:spLocks noGrp="1"/>
          </p:cNvSpPr>
          <p:nvPr>
            <p:ph type="body" sz="quarter" idx="13"/>
          </p:nvPr>
        </p:nvSpPr>
        <p:spPr>
          <a:xfrm>
            <a:off x="501651" y="1086334"/>
            <a:ext cx="9027831" cy="591644"/>
          </a:xfrm>
        </p:spPr>
        <p:txBody>
          <a:bodyPr/>
          <a:lstStyle/>
          <a:p>
            <a:r>
              <a:rPr lang="en-US" sz="1800" dirty="0"/>
              <a:t>Maximizes return with minimal effort, first workflows will be with </a:t>
            </a:r>
            <a:r>
              <a:rPr lang="en-US" sz="1800" b="1" dirty="0"/>
              <a:t>high impact and low complexity</a:t>
            </a:r>
            <a:r>
              <a:rPr lang="en-US" sz="1800" dirty="0"/>
              <a:t> </a:t>
            </a:r>
          </a:p>
        </p:txBody>
      </p:sp>
      <p:sp>
        <p:nvSpPr>
          <p:cNvPr id="3" name="Title 2">
            <a:extLst>
              <a:ext uri="{FF2B5EF4-FFF2-40B4-BE49-F238E27FC236}">
                <a16:creationId xmlns:a16="http://schemas.microsoft.com/office/drawing/2014/main" id="{08D6E71A-C424-43E2-95B5-052B815C2430}"/>
              </a:ext>
            </a:extLst>
          </p:cNvPr>
          <p:cNvSpPr>
            <a:spLocks noGrp="1"/>
          </p:cNvSpPr>
          <p:nvPr>
            <p:ph type="title"/>
          </p:nvPr>
        </p:nvSpPr>
        <p:spPr>
          <a:xfrm>
            <a:off x="501651" y="317500"/>
            <a:ext cx="11162349" cy="677582"/>
          </a:xfrm>
        </p:spPr>
        <p:txBody>
          <a:bodyPr/>
          <a:lstStyle/>
          <a:p>
            <a:r>
              <a:rPr lang="en-US" dirty="0"/>
              <a:t>Considering the approach </a:t>
            </a:r>
            <a:r>
              <a:rPr lang="en-US" b="1" dirty="0"/>
              <a:t>Cost-Benefit</a:t>
            </a:r>
          </a:p>
        </p:txBody>
      </p:sp>
      <p:sp>
        <p:nvSpPr>
          <p:cNvPr id="5" name="AutoShape 6">
            <a:extLst>
              <a:ext uri="{FF2B5EF4-FFF2-40B4-BE49-F238E27FC236}">
                <a16:creationId xmlns:a16="http://schemas.microsoft.com/office/drawing/2014/main" id="{091AFA34-F0E0-C2E1-32F7-B8DEB353D3BF}"/>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6" name="AutoShape 7">
            <a:extLst>
              <a:ext uri="{FF2B5EF4-FFF2-40B4-BE49-F238E27FC236}">
                <a16:creationId xmlns:a16="http://schemas.microsoft.com/office/drawing/2014/main" id="{4C4F6FD6-8B7C-502D-DFF1-6FD2D7081E60}"/>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7" name="AutoShape 7">
            <a:extLst>
              <a:ext uri="{FF2B5EF4-FFF2-40B4-BE49-F238E27FC236}">
                <a16:creationId xmlns:a16="http://schemas.microsoft.com/office/drawing/2014/main" id="{AE20570F-9523-699C-412F-D665217AE213}"/>
              </a:ext>
            </a:extLst>
          </p:cNvPr>
          <p:cNvSpPr>
            <a:spLocks noChangeArrowheads="1"/>
          </p:cNvSpPr>
          <p:nvPr/>
        </p:nvSpPr>
        <p:spPr bwMode="auto">
          <a:xfrm>
            <a:off x="1670969" y="6390442"/>
            <a:ext cx="3836991"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 Identify critical business workflows</a:t>
            </a:r>
          </a:p>
        </p:txBody>
      </p:sp>
      <p:sp>
        <p:nvSpPr>
          <p:cNvPr id="8" name="AutoShape 7">
            <a:extLst>
              <a:ext uri="{FF2B5EF4-FFF2-40B4-BE49-F238E27FC236}">
                <a16:creationId xmlns:a16="http://schemas.microsoft.com/office/drawing/2014/main" id="{60A3CF62-45CD-AC8E-07A3-FB931130C670}"/>
              </a:ext>
            </a:extLst>
          </p:cNvPr>
          <p:cNvSpPr>
            <a:spLocks noChangeArrowheads="1"/>
          </p:cNvSpPr>
          <p:nvPr/>
        </p:nvSpPr>
        <p:spPr bwMode="auto">
          <a:xfrm>
            <a:off x="5414368"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9" name="AutoShape 7">
            <a:extLst>
              <a:ext uri="{FF2B5EF4-FFF2-40B4-BE49-F238E27FC236}">
                <a16:creationId xmlns:a16="http://schemas.microsoft.com/office/drawing/2014/main" id="{3ED0A2B5-FEE5-61D8-BFF5-A2868CBF1057}"/>
              </a:ext>
            </a:extLst>
          </p:cNvPr>
          <p:cNvSpPr>
            <a:spLocks noChangeArrowheads="1"/>
          </p:cNvSpPr>
          <p:nvPr/>
        </p:nvSpPr>
        <p:spPr bwMode="auto">
          <a:xfrm>
            <a:off x="5972712"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0" name="AutoShape 7">
            <a:extLst>
              <a:ext uri="{FF2B5EF4-FFF2-40B4-BE49-F238E27FC236}">
                <a16:creationId xmlns:a16="http://schemas.microsoft.com/office/drawing/2014/main" id="{613E615C-2144-CE03-CB18-F5F5BE52D17A}"/>
              </a:ext>
            </a:extLst>
          </p:cNvPr>
          <p:cNvSpPr>
            <a:spLocks noChangeArrowheads="1"/>
          </p:cNvSpPr>
          <p:nvPr/>
        </p:nvSpPr>
        <p:spPr bwMode="auto">
          <a:xfrm>
            <a:off x="6531056"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1" name="AutoShape 7">
            <a:extLst>
              <a:ext uri="{FF2B5EF4-FFF2-40B4-BE49-F238E27FC236}">
                <a16:creationId xmlns:a16="http://schemas.microsoft.com/office/drawing/2014/main" id="{64E36A8C-919F-3B50-AF96-AAA9FF201693}"/>
              </a:ext>
            </a:extLst>
          </p:cNvPr>
          <p:cNvSpPr>
            <a:spLocks noChangeArrowheads="1"/>
          </p:cNvSpPr>
          <p:nvPr/>
        </p:nvSpPr>
        <p:spPr bwMode="auto">
          <a:xfrm>
            <a:off x="7089400" y="6390442"/>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2" name="AutoShape 7">
            <a:extLst>
              <a:ext uri="{FF2B5EF4-FFF2-40B4-BE49-F238E27FC236}">
                <a16:creationId xmlns:a16="http://schemas.microsoft.com/office/drawing/2014/main" id="{4FE42096-0EB2-45DE-75AF-46C078706E5A}"/>
              </a:ext>
            </a:extLst>
          </p:cNvPr>
          <p:cNvSpPr>
            <a:spLocks noChangeArrowheads="1"/>
          </p:cNvSpPr>
          <p:nvPr/>
        </p:nvSpPr>
        <p:spPr bwMode="auto">
          <a:xfrm>
            <a:off x="7664996" y="6390442"/>
            <a:ext cx="1348375"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graphicFrame>
        <p:nvGraphicFramePr>
          <p:cNvPr id="14" name="Table 15">
            <a:extLst>
              <a:ext uri="{FF2B5EF4-FFF2-40B4-BE49-F238E27FC236}">
                <a16:creationId xmlns:a16="http://schemas.microsoft.com/office/drawing/2014/main" id="{D8A4ABEF-AAFE-7720-64A0-7F4629E9491F}"/>
              </a:ext>
            </a:extLst>
          </p:cNvPr>
          <p:cNvGraphicFramePr>
            <a:graphicFrameLocks noGrp="1"/>
          </p:cNvGraphicFramePr>
          <p:nvPr/>
        </p:nvGraphicFramePr>
        <p:xfrm>
          <a:off x="309145" y="1877899"/>
          <a:ext cx="2451965" cy="2748432"/>
        </p:xfrm>
        <a:graphic>
          <a:graphicData uri="http://schemas.openxmlformats.org/drawingml/2006/table">
            <a:tbl>
              <a:tblPr firstRow="1" bandRow="1">
                <a:tableStyleId>{5C22544A-7EE6-4342-B048-85BDC9FD1C3A}</a:tableStyleId>
              </a:tblPr>
              <a:tblGrid>
                <a:gridCol w="866906">
                  <a:extLst>
                    <a:ext uri="{9D8B030D-6E8A-4147-A177-3AD203B41FA5}">
                      <a16:colId xmlns:a16="http://schemas.microsoft.com/office/drawing/2014/main" val="3018957431"/>
                    </a:ext>
                  </a:extLst>
                </a:gridCol>
                <a:gridCol w="590050">
                  <a:extLst>
                    <a:ext uri="{9D8B030D-6E8A-4147-A177-3AD203B41FA5}">
                      <a16:colId xmlns:a16="http://schemas.microsoft.com/office/drawing/2014/main" val="5347017"/>
                    </a:ext>
                  </a:extLst>
                </a:gridCol>
                <a:gridCol w="995009">
                  <a:extLst>
                    <a:ext uri="{9D8B030D-6E8A-4147-A177-3AD203B41FA5}">
                      <a16:colId xmlns:a16="http://schemas.microsoft.com/office/drawing/2014/main" val="834101769"/>
                    </a:ext>
                  </a:extLst>
                </a:gridCol>
              </a:tblGrid>
              <a:tr h="392708">
                <a:tc>
                  <a:txBody>
                    <a:bodyPr/>
                    <a:lstStyle/>
                    <a:p>
                      <a:pPr algn="ctr"/>
                      <a:r>
                        <a:rPr lang="en-US" sz="1200" dirty="0"/>
                        <a:t>Workflow</a:t>
                      </a:r>
                    </a:p>
                  </a:txBody>
                  <a:tcPr/>
                </a:tc>
                <a:tc>
                  <a:txBody>
                    <a:bodyPr/>
                    <a:lstStyle/>
                    <a:p>
                      <a:pPr algn="ctr"/>
                      <a:r>
                        <a:rPr lang="en-US" sz="1200" dirty="0"/>
                        <a:t>Total Score </a:t>
                      </a:r>
                    </a:p>
                  </a:txBody>
                  <a:tcPr/>
                </a:tc>
                <a:tc>
                  <a:txBody>
                    <a:bodyPr/>
                    <a:lstStyle/>
                    <a:p>
                      <a:pPr algn="ctr"/>
                      <a:r>
                        <a:rPr lang="en-US" sz="1200" dirty="0"/>
                        <a:t>Complexity</a:t>
                      </a:r>
                    </a:p>
                  </a:txBody>
                  <a:tcPr/>
                </a:tc>
                <a:extLst>
                  <a:ext uri="{0D108BD9-81ED-4DB2-BD59-A6C34878D82A}">
                    <a16:rowId xmlns:a16="http://schemas.microsoft.com/office/drawing/2014/main" val="2671127746"/>
                  </a:ext>
                </a:extLst>
              </a:tr>
              <a:tr h="381872">
                <a:tc>
                  <a:txBody>
                    <a:bodyPr/>
                    <a:lstStyle/>
                    <a:p>
                      <a:pPr algn="ctr"/>
                      <a:r>
                        <a:rPr lang="en-US" dirty="0"/>
                        <a:t>E</a:t>
                      </a:r>
                    </a:p>
                  </a:txBody>
                  <a:tcPr/>
                </a:tc>
                <a:tc>
                  <a:txBody>
                    <a:bodyPr/>
                    <a:lstStyle/>
                    <a:p>
                      <a:pPr algn="ctr"/>
                      <a:r>
                        <a:rPr lang="en-US" dirty="0"/>
                        <a:t>15</a:t>
                      </a:r>
                    </a:p>
                  </a:txBody>
                  <a:tcPr/>
                </a:tc>
                <a:tc>
                  <a:txBody>
                    <a:bodyPr/>
                    <a:lstStyle/>
                    <a:p>
                      <a:pPr algn="ctr"/>
                      <a:r>
                        <a:rPr lang="en-US" dirty="0"/>
                        <a:t>3</a:t>
                      </a:r>
                    </a:p>
                  </a:txBody>
                  <a:tcPr/>
                </a:tc>
                <a:extLst>
                  <a:ext uri="{0D108BD9-81ED-4DB2-BD59-A6C34878D82A}">
                    <a16:rowId xmlns:a16="http://schemas.microsoft.com/office/drawing/2014/main" val="2894739978"/>
                  </a:ext>
                </a:extLst>
              </a:tr>
              <a:tr h="381872">
                <a:tc>
                  <a:txBody>
                    <a:bodyPr/>
                    <a:lstStyle/>
                    <a:p>
                      <a:pPr algn="ctr"/>
                      <a:r>
                        <a:rPr lang="en-US" dirty="0"/>
                        <a:t>A</a:t>
                      </a:r>
                    </a:p>
                  </a:txBody>
                  <a:tcPr/>
                </a:tc>
                <a:tc>
                  <a:txBody>
                    <a:bodyPr/>
                    <a:lstStyle/>
                    <a:p>
                      <a:pPr algn="ctr"/>
                      <a:r>
                        <a:rPr lang="en-US" dirty="0"/>
                        <a:t>13</a:t>
                      </a:r>
                    </a:p>
                  </a:txBody>
                  <a:tcPr/>
                </a:tc>
                <a:tc>
                  <a:txBody>
                    <a:bodyPr/>
                    <a:lstStyle/>
                    <a:p>
                      <a:pPr algn="ctr"/>
                      <a:r>
                        <a:rPr lang="en-US" dirty="0"/>
                        <a:t>5</a:t>
                      </a:r>
                    </a:p>
                  </a:txBody>
                  <a:tcPr/>
                </a:tc>
                <a:extLst>
                  <a:ext uri="{0D108BD9-81ED-4DB2-BD59-A6C34878D82A}">
                    <a16:rowId xmlns:a16="http://schemas.microsoft.com/office/drawing/2014/main" val="3763355595"/>
                  </a:ext>
                </a:extLst>
              </a:tr>
              <a:tr h="381872">
                <a:tc>
                  <a:txBody>
                    <a:bodyPr/>
                    <a:lstStyle/>
                    <a:p>
                      <a:pPr algn="ctr"/>
                      <a:r>
                        <a:rPr lang="en-US" dirty="0"/>
                        <a:t>C </a:t>
                      </a:r>
                    </a:p>
                  </a:txBody>
                  <a:tcPr/>
                </a:tc>
                <a:tc>
                  <a:txBody>
                    <a:bodyPr/>
                    <a:lstStyle/>
                    <a:p>
                      <a:pPr algn="ctr"/>
                      <a:r>
                        <a:rPr lang="en-US" dirty="0"/>
                        <a:t>11</a:t>
                      </a:r>
                    </a:p>
                  </a:txBody>
                  <a:tcPr/>
                </a:tc>
                <a:tc>
                  <a:txBody>
                    <a:bodyPr/>
                    <a:lstStyle/>
                    <a:p>
                      <a:pPr algn="ctr"/>
                      <a:r>
                        <a:rPr lang="en-US" dirty="0"/>
                        <a:t>5</a:t>
                      </a:r>
                    </a:p>
                  </a:txBody>
                  <a:tcPr/>
                </a:tc>
                <a:extLst>
                  <a:ext uri="{0D108BD9-81ED-4DB2-BD59-A6C34878D82A}">
                    <a16:rowId xmlns:a16="http://schemas.microsoft.com/office/drawing/2014/main" val="3049001126"/>
                  </a:ext>
                </a:extLst>
              </a:tr>
              <a:tr h="381872">
                <a:tc>
                  <a:txBody>
                    <a:bodyPr/>
                    <a:lstStyle/>
                    <a:p>
                      <a:pPr algn="ctr"/>
                      <a:r>
                        <a:rPr lang="en-US" dirty="0"/>
                        <a:t>B</a:t>
                      </a:r>
                    </a:p>
                  </a:txBody>
                  <a:tcPr/>
                </a:tc>
                <a:tc>
                  <a:txBody>
                    <a:bodyPr/>
                    <a:lstStyle/>
                    <a:p>
                      <a:pPr algn="ctr"/>
                      <a:r>
                        <a:rPr lang="en-US" dirty="0"/>
                        <a:t>9</a:t>
                      </a:r>
                    </a:p>
                  </a:txBody>
                  <a:tcPr/>
                </a:tc>
                <a:tc>
                  <a:txBody>
                    <a:bodyPr/>
                    <a:lstStyle/>
                    <a:p>
                      <a:pPr algn="ctr"/>
                      <a:r>
                        <a:rPr lang="en-US" dirty="0"/>
                        <a:t>1</a:t>
                      </a:r>
                    </a:p>
                  </a:txBody>
                  <a:tcPr/>
                </a:tc>
                <a:extLst>
                  <a:ext uri="{0D108BD9-81ED-4DB2-BD59-A6C34878D82A}">
                    <a16:rowId xmlns:a16="http://schemas.microsoft.com/office/drawing/2014/main" val="3887493779"/>
                  </a:ext>
                </a:extLst>
              </a:tr>
              <a:tr h="381872">
                <a:tc>
                  <a:txBody>
                    <a:bodyPr/>
                    <a:lstStyle/>
                    <a:p>
                      <a:pPr algn="ctr"/>
                      <a:r>
                        <a:rPr lang="en-US" dirty="0"/>
                        <a:t>D</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3472282855"/>
                  </a:ext>
                </a:extLst>
              </a:tr>
              <a:tr h="381872">
                <a:tc>
                  <a:txBody>
                    <a:bodyPr/>
                    <a:lstStyle/>
                    <a:p>
                      <a:pPr algn="ctr"/>
                      <a:r>
                        <a:rPr lang="en-US" dirty="0"/>
                        <a:t>F</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1573488734"/>
                  </a:ext>
                </a:extLst>
              </a:tr>
            </a:tbl>
          </a:graphicData>
        </a:graphic>
      </p:graphicFrame>
      <p:graphicFrame>
        <p:nvGraphicFramePr>
          <p:cNvPr id="23" name="Table 15">
            <a:extLst>
              <a:ext uri="{FF2B5EF4-FFF2-40B4-BE49-F238E27FC236}">
                <a16:creationId xmlns:a16="http://schemas.microsoft.com/office/drawing/2014/main" id="{78300E7B-A88A-2396-7C64-DDAF278E69D7}"/>
              </a:ext>
            </a:extLst>
          </p:cNvPr>
          <p:cNvGraphicFramePr>
            <a:graphicFrameLocks noGrp="1"/>
          </p:cNvGraphicFramePr>
          <p:nvPr>
            <p:extLst>
              <p:ext uri="{D42A27DB-BD31-4B8C-83A1-F6EECF244321}">
                <p14:modId xmlns:p14="http://schemas.microsoft.com/office/powerpoint/2010/main" val="3223296414"/>
              </p:ext>
            </p:extLst>
          </p:nvPr>
        </p:nvGraphicFramePr>
        <p:xfrm>
          <a:off x="3002065" y="1873200"/>
          <a:ext cx="3641990" cy="2748432"/>
        </p:xfrm>
        <a:graphic>
          <a:graphicData uri="http://schemas.openxmlformats.org/drawingml/2006/table">
            <a:tbl>
              <a:tblPr firstRow="1" bandRow="1">
                <a:tableStyleId>{5C22544A-7EE6-4342-B048-85BDC9FD1C3A}</a:tableStyleId>
              </a:tblPr>
              <a:tblGrid>
                <a:gridCol w="866906">
                  <a:extLst>
                    <a:ext uri="{9D8B030D-6E8A-4147-A177-3AD203B41FA5}">
                      <a16:colId xmlns:a16="http://schemas.microsoft.com/office/drawing/2014/main" val="3018957431"/>
                    </a:ext>
                  </a:extLst>
                </a:gridCol>
                <a:gridCol w="590050">
                  <a:extLst>
                    <a:ext uri="{9D8B030D-6E8A-4147-A177-3AD203B41FA5}">
                      <a16:colId xmlns:a16="http://schemas.microsoft.com/office/drawing/2014/main" val="5347017"/>
                    </a:ext>
                  </a:extLst>
                </a:gridCol>
                <a:gridCol w="1032192">
                  <a:extLst>
                    <a:ext uri="{9D8B030D-6E8A-4147-A177-3AD203B41FA5}">
                      <a16:colId xmlns:a16="http://schemas.microsoft.com/office/drawing/2014/main" val="834101769"/>
                    </a:ext>
                  </a:extLst>
                </a:gridCol>
                <a:gridCol w="1152842">
                  <a:extLst>
                    <a:ext uri="{9D8B030D-6E8A-4147-A177-3AD203B41FA5}">
                      <a16:colId xmlns:a16="http://schemas.microsoft.com/office/drawing/2014/main" val="1536929731"/>
                    </a:ext>
                  </a:extLst>
                </a:gridCol>
              </a:tblGrid>
              <a:tr h="392708">
                <a:tc>
                  <a:txBody>
                    <a:bodyPr/>
                    <a:lstStyle/>
                    <a:p>
                      <a:pPr algn="ctr"/>
                      <a:r>
                        <a:rPr lang="en-US" sz="1200" dirty="0"/>
                        <a:t>Workflow</a:t>
                      </a:r>
                    </a:p>
                  </a:txBody>
                  <a:tcPr/>
                </a:tc>
                <a:tc>
                  <a:txBody>
                    <a:bodyPr/>
                    <a:lstStyle/>
                    <a:p>
                      <a:pPr algn="ctr"/>
                      <a:r>
                        <a:rPr lang="en-US" sz="1200" dirty="0" err="1"/>
                        <a:t>TotalScore</a:t>
                      </a:r>
                      <a:r>
                        <a:rPr lang="en-US" sz="1200" dirty="0"/>
                        <a:t> </a:t>
                      </a:r>
                    </a:p>
                  </a:txBody>
                  <a:tcPr/>
                </a:tc>
                <a:tc>
                  <a:txBody>
                    <a:bodyPr/>
                    <a:lstStyle/>
                    <a:p>
                      <a:pPr algn="ctr"/>
                      <a:r>
                        <a:rPr lang="en-US" sz="1200" dirty="0"/>
                        <a:t>Complexity</a:t>
                      </a:r>
                    </a:p>
                  </a:txBody>
                  <a:tcPr/>
                </a:tc>
                <a:tc>
                  <a:txBody>
                    <a:bodyPr/>
                    <a:lstStyle/>
                    <a:p>
                      <a:pPr algn="ctr"/>
                      <a:r>
                        <a:rPr lang="en-US" sz="1200" dirty="0"/>
                        <a:t>Cost-Benefit </a:t>
                      </a:r>
                    </a:p>
                    <a:p>
                      <a:pPr algn="ctr"/>
                      <a:r>
                        <a:rPr lang="en-US" sz="1200" dirty="0"/>
                        <a:t>Score</a:t>
                      </a:r>
                    </a:p>
                  </a:txBody>
                  <a:tcPr/>
                </a:tc>
                <a:extLst>
                  <a:ext uri="{0D108BD9-81ED-4DB2-BD59-A6C34878D82A}">
                    <a16:rowId xmlns:a16="http://schemas.microsoft.com/office/drawing/2014/main" val="2671127746"/>
                  </a:ext>
                </a:extLst>
              </a:tr>
              <a:tr h="381872">
                <a:tc>
                  <a:txBody>
                    <a:bodyPr/>
                    <a:lstStyle/>
                    <a:p>
                      <a:pPr algn="ctr"/>
                      <a:r>
                        <a:rPr lang="en-US" dirty="0"/>
                        <a:t>E</a:t>
                      </a:r>
                    </a:p>
                  </a:txBody>
                  <a:tcPr/>
                </a:tc>
                <a:tc>
                  <a:txBody>
                    <a:bodyPr/>
                    <a:lstStyle/>
                    <a:p>
                      <a:pPr algn="ctr"/>
                      <a:r>
                        <a:rPr lang="en-US" dirty="0"/>
                        <a:t>15</a:t>
                      </a:r>
                    </a:p>
                  </a:txBody>
                  <a:tcPr/>
                </a:tc>
                <a:tc>
                  <a:txBody>
                    <a:bodyPr/>
                    <a:lstStyle/>
                    <a:p>
                      <a:pPr algn="ctr"/>
                      <a:r>
                        <a:rPr lang="en-US" dirty="0"/>
                        <a:t>3</a:t>
                      </a:r>
                    </a:p>
                  </a:txBody>
                  <a:tcPr/>
                </a:tc>
                <a:tc>
                  <a:txBody>
                    <a:bodyPr/>
                    <a:lstStyle/>
                    <a:p>
                      <a:pPr algn="ctr"/>
                      <a:r>
                        <a:rPr lang="en-US" dirty="0"/>
                        <a:t>5</a:t>
                      </a:r>
                    </a:p>
                  </a:txBody>
                  <a:tcPr/>
                </a:tc>
                <a:extLst>
                  <a:ext uri="{0D108BD9-81ED-4DB2-BD59-A6C34878D82A}">
                    <a16:rowId xmlns:a16="http://schemas.microsoft.com/office/drawing/2014/main" val="2894739978"/>
                  </a:ext>
                </a:extLst>
              </a:tr>
              <a:tr h="381872">
                <a:tc>
                  <a:txBody>
                    <a:bodyPr/>
                    <a:lstStyle/>
                    <a:p>
                      <a:pPr algn="ctr"/>
                      <a:r>
                        <a:rPr lang="en-US" dirty="0"/>
                        <a:t>A</a:t>
                      </a:r>
                    </a:p>
                  </a:txBody>
                  <a:tcPr/>
                </a:tc>
                <a:tc>
                  <a:txBody>
                    <a:bodyPr/>
                    <a:lstStyle/>
                    <a:p>
                      <a:pPr algn="ctr"/>
                      <a:r>
                        <a:rPr lang="en-US" dirty="0"/>
                        <a:t>13</a:t>
                      </a:r>
                    </a:p>
                  </a:txBody>
                  <a:tcPr/>
                </a:tc>
                <a:tc>
                  <a:txBody>
                    <a:bodyPr/>
                    <a:lstStyle/>
                    <a:p>
                      <a:pPr algn="ctr"/>
                      <a:r>
                        <a:rPr lang="en-US" dirty="0"/>
                        <a:t>5</a:t>
                      </a:r>
                    </a:p>
                  </a:txBody>
                  <a:tcPr/>
                </a:tc>
                <a:tc>
                  <a:txBody>
                    <a:bodyPr/>
                    <a:lstStyle/>
                    <a:p>
                      <a:pPr algn="ctr"/>
                      <a:r>
                        <a:rPr lang="en-US" dirty="0"/>
                        <a:t>2.60</a:t>
                      </a:r>
                    </a:p>
                  </a:txBody>
                  <a:tcPr/>
                </a:tc>
                <a:extLst>
                  <a:ext uri="{0D108BD9-81ED-4DB2-BD59-A6C34878D82A}">
                    <a16:rowId xmlns:a16="http://schemas.microsoft.com/office/drawing/2014/main" val="3763355595"/>
                  </a:ext>
                </a:extLst>
              </a:tr>
              <a:tr h="381872">
                <a:tc>
                  <a:txBody>
                    <a:bodyPr/>
                    <a:lstStyle/>
                    <a:p>
                      <a:pPr algn="ctr"/>
                      <a:r>
                        <a:rPr lang="en-US" dirty="0"/>
                        <a:t>C </a:t>
                      </a:r>
                    </a:p>
                  </a:txBody>
                  <a:tcPr/>
                </a:tc>
                <a:tc>
                  <a:txBody>
                    <a:bodyPr/>
                    <a:lstStyle/>
                    <a:p>
                      <a:pPr algn="ctr"/>
                      <a:r>
                        <a:rPr lang="en-US" dirty="0"/>
                        <a:t>11</a:t>
                      </a:r>
                    </a:p>
                  </a:txBody>
                  <a:tcPr/>
                </a:tc>
                <a:tc>
                  <a:txBody>
                    <a:bodyPr/>
                    <a:lstStyle/>
                    <a:p>
                      <a:pPr algn="ctr"/>
                      <a:r>
                        <a:rPr lang="en-US" dirty="0"/>
                        <a:t>5</a:t>
                      </a:r>
                    </a:p>
                  </a:txBody>
                  <a:tcPr/>
                </a:tc>
                <a:tc>
                  <a:txBody>
                    <a:bodyPr/>
                    <a:lstStyle/>
                    <a:p>
                      <a:pPr algn="ctr"/>
                      <a:r>
                        <a:rPr lang="en-US" dirty="0"/>
                        <a:t>2.20</a:t>
                      </a:r>
                    </a:p>
                  </a:txBody>
                  <a:tcPr/>
                </a:tc>
                <a:extLst>
                  <a:ext uri="{0D108BD9-81ED-4DB2-BD59-A6C34878D82A}">
                    <a16:rowId xmlns:a16="http://schemas.microsoft.com/office/drawing/2014/main" val="3049001126"/>
                  </a:ext>
                </a:extLst>
              </a:tr>
              <a:tr h="381872">
                <a:tc>
                  <a:txBody>
                    <a:bodyPr/>
                    <a:lstStyle/>
                    <a:p>
                      <a:pPr algn="ctr"/>
                      <a:r>
                        <a:rPr lang="en-US" dirty="0"/>
                        <a:t>B</a:t>
                      </a:r>
                    </a:p>
                  </a:txBody>
                  <a:tcPr/>
                </a:tc>
                <a:tc>
                  <a:txBody>
                    <a:bodyPr/>
                    <a:lstStyle/>
                    <a:p>
                      <a:pPr algn="ctr"/>
                      <a:r>
                        <a:rPr lang="en-US" dirty="0"/>
                        <a:t>9</a:t>
                      </a:r>
                    </a:p>
                  </a:txBody>
                  <a:tcPr/>
                </a:tc>
                <a:tc>
                  <a:txBody>
                    <a:bodyPr/>
                    <a:lstStyle/>
                    <a:p>
                      <a:pPr algn="ctr"/>
                      <a:r>
                        <a:rPr lang="en-US" dirty="0"/>
                        <a:t>1</a:t>
                      </a:r>
                    </a:p>
                  </a:txBody>
                  <a:tcPr/>
                </a:tc>
                <a:tc>
                  <a:txBody>
                    <a:bodyPr/>
                    <a:lstStyle/>
                    <a:p>
                      <a:pPr algn="ctr"/>
                      <a:r>
                        <a:rPr lang="en-US" dirty="0"/>
                        <a:t>9</a:t>
                      </a:r>
                    </a:p>
                  </a:txBody>
                  <a:tcPr/>
                </a:tc>
                <a:extLst>
                  <a:ext uri="{0D108BD9-81ED-4DB2-BD59-A6C34878D82A}">
                    <a16:rowId xmlns:a16="http://schemas.microsoft.com/office/drawing/2014/main" val="3887493779"/>
                  </a:ext>
                </a:extLst>
              </a:tr>
              <a:tr h="381872">
                <a:tc>
                  <a:txBody>
                    <a:bodyPr/>
                    <a:lstStyle/>
                    <a:p>
                      <a:pPr algn="ctr"/>
                      <a:r>
                        <a:rPr lang="en-US" dirty="0"/>
                        <a:t>D</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1</a:t>
                      </a:r>
                    </a:p>
                  </a:txBody>
                  <a:tcPr/>
                </a:tc>
                <a:extLst>
                  <a:ext uri="{0D108BD9-81ED-4DB2-BD59-A6C34878D82A}">
                    <a16:rowId xmlns:a16="http://schemas.microsoft.com/office/drawing/2014/main" val="3472282855"/>
                  </a:ext>
                </a:extLst>
              </a:tr>
              <a:tr h="381872">
                <a:tc>
                  <a:txBody>
                    <a:bodyPr/>
                    <a:lstStyle/>
                    <a:p>
                      <a:pPr algn="ctr"/>
                      <a:r>
                        <a:rPr lang="en-US" dirty="0"/>
                        <a:t>F</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1573488734"/>
                  </a:ext>
                </a:extLst>
              </a:tr>
            </a:tbl>
          </a:graphicData>
        </a:graphic>
      </p:graphicFrame>
      <p:grpSp>
        <p:nvGrpSpPr>
          <p:cNvPr id="42" name="Group 41">
            <a:extLst>
              <a:ext uri="{FF2B5EF4-FFF2-40B4-BE49-F238E27FC236}">
                <a16:creationId xmlns:a16="http://schemas.microsoft.com/office/drawing/2014/main" id="{D63070B3-F778-8DDB-64F3-485C7C3006CC}"/>
              </a:ext>
            </a:extLst>
          </p:cNvPr>
          <p:cNvGrpSpPr/>
          <p:nvPr/>
        </p:nvGrpSpPr>
        <p:grpSpPr>
          <a:xfrm>
            <a:off x="4246776" y="5107828"/>
            <a:ext cx="1487906" cy="898281"/>
            <a:chOff x="4364163" y="5044038"/>
            <a:chExt cx="1487906" cy="898281"/>
          </a:xfrm>
        </p:grpSpPr>
        <p:cxnSp>
          <p:nvCxnSpPr>
            <p:cNvPr id="27" name="Straight Connector 26">
              <a:extLst>
                <a:ext uri="{FF2B5EF4-FFF2-40B4-BE49-F238E27FC236}">
                  <a16:creationId xmlns:a16="http://schemas.microsoft.com/office/drawing/2014/main" id="{92F5C734-5B56-BBC6-881E-2A988B8E93BF}"/>
                </a:ext>
              </a:extLst>
            </p:cNvPr>
            <p:cNvCxnSpPr>
              <a:cxnSpLocks/>
            </p:cNvCxnSpPr>
            <p:nvPr/>
          </p:nvCxnSpPr>
          <p:spPr>
            <a:xfrm>
              <a:off x="5050272" y="5714841"/>
              <a:ext cx="80179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Text Placeholder 1">
              <a:extLst>
                <a:ext uri="{FF2B5EF4-FFF2-40B4-BE49-F238E27FC236}">
                  <a16:creationId xmlns:a16="http://schemas.microsoft.com/office/drawing/2014/main" id="{B310C8BA-D2E8-6FAF-00A4-B4228435F2E1}"/>
                </a:ext>
              </a:extLst>
            </p:cNvPr>
            <p:cNvSpPr txBox="1">
              <a:spLocks/>
            </p:cNvSpPr>
            <p:nvPr/>
          </p:nvSpPr>
          <p:spPr>
            <a:xfrm>
              <a:off x="4364163" y="5620370"/>
              <a:ext cx="728061" cy="206054"/>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kern="1200">
                  <a:solidFill>
                    <a:schemeClr val="tx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200" dirty="0"/>
                <a:t>Priority =</a:t>
              </a:r>
            </a:p>
          </p:txBody>
        </p:sp>
        <p:sp>
          <p:nvSpPr>
            <p:cNvPr id="24" name="Text Placeholder 1">
              <a:extLst>
                <a:ext uri="{FF2B5EF4-FFF2-40B4-BE49-F238E27FC236}">
                  <a16:creationId xmlns:a16="http://schemas.microsoft.com/office/drawing/2014/main" id="{37814A29-1B47-5F93-5813-88EC6D7BB5F2}"/>
                </a:ext>
              </a:extLst>
            </p:cNvPr>
            <p:cNvSpPr txBox="1">
              <a:spLocks/>
            </p:cNvSpPr>
            <p:nvPr/>
          </p:nvSpPr>
          <p:spPr>
            <a:xfrm>
              <a:off x="4789845" y="5044038"/>
              <a:ext cx="1022264" cy="283871"/>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kern="1200">
                  <a:solidFill>
                    <a:schemeClr val="tx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1" dirty="0"/>
                <a:t>Formula</a:t>
              </a:r>
            </a:p>
          </p:txBody>
        </p:sp>
        <p:sp>
          <p:nvSpPr>
            <p:cNvPr id="25" name="Text Placeholder 1">
              <a:extLst>
                <a:ext uri="{FF2B5EF4-FFF2-40B4-BE49-F238E27FC236}">
                  <a16:creationId xmlns:a16="http://schemas.microsoft.com/office/drawing/2014/main" id="{D1B1C120-F934-C300-01C8-D5C06B764F01}"/>
                </a:ext>
              </a:extLst>
            </p:cNvPr>
            <p:cNvSpPr txBox="1">
              <a:spLocks/>
            </p:cNvSpPr>
            <p:nvPr/>
          </p:nvSpPr>
          <p:spPr>
            <a:xfrm>
              <a:off x="5050272" y="5516304"/>
              <a:ext cx="801797" cy="208126"/>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kern="1200">
                  <a:solidFill>
                    <a:schemeClr val="tx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200" dirty="0"/>
                <a:t>Total Score</a:t>
              </a:r>
            </a:p>
          </p:txBody>
        </p:sp>
        <p:sp>
          <p:nvSpPr>
            <p:cNvPr id="28" name="Text Placeholder 1">
              <a:extLst>
                <a:ext uri="{FF2B5EF4-FFF2-40B4-BE49-F238E27FC236}">
                  <a16:creationId xmlns:a16="http://schemas.microsoft.com/office/drawing/2014/main" id="{1D853EC1-89EE-BA3D-8421-9C1FF5C33186}"/>
                </a:ext>
              </a:extLst>
            </p:cNvPr>
            <p:cNvSpPr txBox="1">
              <a:spLocks/>
            </p:cNvSpPr>
            <p:nvPr/>
          </p:nvSpPr>
          <p:spPr>
            <a:xfrm>
              <a:off x="5050271" y="5736264"/>
              <a:ext cx="801797" cy="206055"/>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kern="1200">
                  <a:solidFill>
                    <a:schemeClr val="tx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200" dirty="0"/>
                <a:t>Complexity</a:t>
              </a:r>
            </a:p>
          </p:txBody>
        </p:sp>
      </p:grpSp>
      <p:graphicFrame>
        <p:nvGraphicFramePr>
          <p:cNvPr id="31" name="Table 30">
            <a:extLst>
              <a:ext uri="{FF2B5EF4-FFF2-40B4-BE49-F238E27FC236}">
                <a16:creationId xmlns:a16="http://schemas.microsoft.com/office/drawing/2014/main" id="{B21FEADA-5DFA-53D4-A221-8340AFD59D41}"/>
              </a:ext>
            </a:extLst>
          </p:cNvPr>
          <p:cNvGraphicFramePr>
            <a:graphicFrameLocks noGrp="1"/>
          </p:cNvGraphicFramePr>
          <p:nvPr>
            <p:extLst>
              <p:ext uri="{D42A27DB-BD31-4B8C-83A1-F6EECF244321}">
                <p14:modId xmlns:p14="http://schemas.microsoft.com/office/powerpoint/2010/main" val="3669783631"/>
              </p:ext>
            </p:extLst>
          </p:nvPr>
        </p:nvGraphicFramePr>
        <p:xfrm>
          <a:off x="6772258" y="1873200"/>
          <a:ext cx="3112888" cy="2803488"/>
        </p:xfrm>
        <a:graphic>
          <a:graphicData uri="http://schemas.openxmlformats.org/drawingml/2006/table">
            <a:tbl>
              <a:tblPr firstRow="1" bandRow="1">
                <a:tableStyleId>{5C22544A-7EE6-4342-B048-85BDC9FD1C3A}</a:tableStyleId>
              </a:tblPr>
              <a:tblGrid>
                <a:gridCol w="860575">
                  <a:extLst>
                    <a:ext uri="{9D8B030D-6E8A-4147-A177-3AD203B41FA5}">
                      <a16:colId xmlns:a16="http://schemas.microsoft.com/office/drawing/2014/main" val="1740649853"/>
                    </a:ext>
                  </a:extLst>
                </a:gridCol>
                <a:gridCol w="877911">
                  <a:extLst>
                    <a:ext uri="{9D8B030D-6E8A-4147-A177-3AD203B41FA5}">
                      <a16:colId xmlns:a16="http://schemas.microsoft.com/office/drawing/2014/main" val="338622798"/>
                    </a:ext>
                  </a:extLst>
                </a:gridCol>
                <a:gridCol w="1374402">
                  <a:extLst>
                    <a:ext uri="{9D8B030D-6E8A-4147-A177-3AD203B41FA5}">
                      <a16:colId xmlns:a16="http://schemas.microsoft.com/office/drawing/2014/main" val="1420767035"/>
                    </a:ext>
                  </a:extLst>
                </a:gridCol>
              </a:tblGrid>
              <a:tr h="402144">
                <a:tc>
                  <a:txBody>
                    <a:bodyPr/>
                    <a:lstStyle/>
                    <a:p>
                      <a:pPr algn="ctr"/>
                      <a:r>
                        <a:rPr lang="en-US" sz="1200" dirty="0"/>
                        <a:t>Workflow</a:t>
                      </a:r>
                    </a:p>
                  </a:txBody>
                  <a:tcPr/>
                </a:tc>
                <a:tc>
                  <a:txBody>
                    <a:bodyPr/>
                    <a:lstStyle/>
                    <a:p>
                      <a:pPr algn="ctr"/>
                      <a:r>
                        <a:rPr lang="en-US" sz="1200" dirty="0"/>
                        <a:t>New Order </a:t>
                      </a:r>
                    </a:p>
                  </a:txBody>
                  <a:tcPr/>
                </a:tc>
                <a:tc>
                  <a:txBody>
                    <a:bodyPr/>
                    <a:lstStyle/>
                    <a:p>
                      <a:pPr algn="ctr"/>
                      <a:r>
                        <a:rPr lang="en-US" sz="1200" dirty="0"/>
                        <a:t>Cost Benefit Score</a:t>
                      </a:r>
                    </a:p>
                  </a:txBody>
                  <a:tcPr/>
                </a:tc>
                <a:extLst>
                  <a:ext uri="{0D108BD9-81ED-4DB2-BD59-A6C34878D82A}">
                    <a16:rowId xmlns:a16="http://schemas.microsoft.com/office/drawing/2014/main" val="4031409453"/>
                  </a:ext>
                </a:extLst>
              </a:tr>
              <a:tr h="391048">
                <a:tc>
                  <a:txBody>
                    <a:bodyPr/>
                    <a:lstStyle/>
                    <a:p>
                      <a:pPr algn="ctr"/>
                      <a:r>
                        <a:rPr lang="en-US" dirty="0"/>
                        <a:t>B</a:t>
                      </a:r>
                    </a:p>
                  </a:txBody>
                  <a:tcPr/>
                </a:tc>
                <a:tc>
                  <a:txBody>
                    <a:bodyPr/>
                    <a:lstStyle/>
                    <a:p>
                      <a:pPr algn="ctr"/>
                      <a:r>
                        <a:rPr lang="en-US" dirty="0"/>
                        <a:t>1</a:t>
                      </a:r>
                    </a:p>
                  </a:txBody>
                  <a:tcPr/>
                </a:tc>
                <a:tc>
                  <a:txBody>
                    <a:bodyPr/>
                    <a:lstStyle/>
                    <a:p>
                      <a:pPr algn="ctr"/>
                      <a:r>
                        <a:rPr lang="en-US" dirty="0"/>
                        <a:t>9</a:t>
                      </a:r>
                    </a:p>
                  </a:txBody>
                  <a:tcPr/>
                </a:tc>
                <a:extLst>
                  <a:ext uri="{0D108BD9-81ED-4DB2-BD59-A6C34878D82A}">
                    <a16:rowId xmlns:a16="http://schemas.microsoft.com/office/drawing/2014/main" val="1092868142"/>
                  </a:ext>
                </a:extLst>
              </a:tr>
              <a:tr h="391048">
                <a:tc>
                  <a:txBody>
                    <a:bodyPr/>
                    <a:lstStyle/>
                    <a:p>
                      <a:pPr algn="ctr"/>
                      <a:r>
                        <a:rPr lang="en-US" dirty="0"/>
                        <a:t>E</a:t>
                      </a:r>
                    </a:p>
                  </a:txBody>
                  <a:tcPr/>
                </a:tc>
                <a:tc>
                  <a:txBody>
                    <a:bodyPr/>
                    <a:lstStyle/>
                    <a:p>
                      <a:pPr algn="ctr"/>
                      <a:r>
                        <a:rPr lang="en-US" dirty="0"/>
                        <a:t>2</a:t>
                      </a:r>
                    </a:p>
                  </a:txBody>
                  <a:tcPr/>
                </a:tc>
                <a:tc>
                  <a:txBody>
                    <a:bodyPr/>
                    <a:lstStyle/>
                    <a:p>
                      <a:pPr algn="ctr"/>
                      <a:r>
                        <a:rPr lang="en-US" dirty="0"/>
                        <a:t>5</a:t>
                      </a:r>
                    </a:p>
                  </a:txBody>
                  <a:tcPr/>
                </a:tc>
                <a:extLst>
                  <a:ext uri="{0D108BD9-81ED-4DB2-BD59-A6C34878D82A}">
                    <a16:rowId xmlns:a16="http://schemas.microsoft.com/office/drawing/2014/main" val="1276790772"/>
                  </a:ext>
                </a:extLst>
              </a:tr>
              <a:tr h="391048">
                <a:tc>
                  <a:txBody>
                    <a:bodyPr/>
                    <a:lstStyle/>
                    <a:p>
                      <a:pPr algn="ctr"/>
                      <a:r>
                        <a:rPr lang="en-US" dirty="0"/>
                        <a:t>F</a:t>
                      </a:r>
                    </a:p>
                  </a:txBody>
                  <a:tcPr/>
                </a:tc>
                <a:tc>
                  <a:txBody>
                    <a:bodyPr/>
                    <a:lstStyle/>
                    <a:p>
                      <a:pPr algn="ctr"/>
                      <a:r>
                        <a:rPr lang="en-US" dirty="0"/>
                        <a:t>3</a:t>
                      </a:r>
                    </a:p>
                  </a:txBody>
                  <a:tcPr/>
                </a:tc>
                <a:tc>
                  <a:txBody>
                    <a:bodyPr/>
                    <a:lstStyle/>
                    <a:p>
                      <a:pPr algn="ctr"/>
                      <a:r>
                        <a:rPr lang="en-US" dirty="0"/>
                        <a:t>3</a:t>
                      </a:r>
                    </a:p>
                  </a:txBody>
                  <a:tcPr/>
                </a:tc>
                <a:extLst>
                  <a:ext uri="{0D108BD9-81ED-4DB2-BD59-A6C34878D82A}">
                    <a16:rowId xmlns:a16="http://schemas.microsoft.com/office/drawing/2014/main" val="1221170648"/>
                  </a:ext>
                </a:extLst>
              </a:tr>
              <a:tr h="391048">
                <a:tc>
                  <a:txBody>
                    <a:bodyPr/>
                    <a:lstStyle/>
                    <a:p>
                      <a:pPr algn="ctr"/>
                      <a:r>
                        <a:rPr lang="en-US" dirty="0"/>
                        <a:t>A</a:t>
                      </a:r>
                    </a:p>
                  </a:txBody>
                  <a:tcPr/>
                </a:tc>
                <a:tc>
                  <a:txBody>
                    <a:bodyPr/>
                    <a:lstStyle/>
                    <a:p>
                      <a:pPr algn="ctr"/>
                      <a:r>
                        <a:rPr lang="en-US" dirty="0"/>
                        <a:t>4</a:t>
                      </a:r>
                    </a:p>
                  </a:txBody>
                  <a:tcPr/>
                </a:tc>
                <a:tc>
                  <a:txBody>
                    <a:bodyPr/>
                    <a:lstStyle/>
                    <a:p>
                      <a:pPr algn="ctr"/>
                      <a:r>
                        <a:rPr lang="en-US" dirty="0"/>
                        <a:t>2.60</a:t>
                      </a:r>
                    </a:p>
                  </a:txBody>
                  <a:tcPr/>
                </a:tc>
                <a:extLst>
                  <a:ext uri="{0D108BD9-81ED-4DB2-BD59-A6C34878D82A}">
                    <a16:rowId xmlns:a16="http://schemas.microsoft.com/office/drawing/2014/main" val="887395644"/>
                  </a:ext>
                </a:extLst>
              </a:tr>
              <a:tr h="391048">
                <a:tc>
                  <a:txBody>
                    <a:bodyPr/>
                    <a:lstStyle/>
                    <a:p>
                      <a:pPr algn="ctr"/>
                      <a:r>
                        <a:rPr lang="en-US" dirty="0"/>
                        <a:t>C</a:t>
                      </a:r>
                    </a:p>
                  </a:txBody>
                  <a:tcPr/>
                </a:tc>
                <a:tc>
                  <a:txBody>
                    <a:bodyPr/>
                    <a:lstStyle/>
                    <a:p>
                      <a:pPr algn="ctr"/>
                      <a:r>
                        <a:rPr lang="en-US" dirty="0"/>
                        <a:t>5</a:t>
                      </a:r>
                    </a:p>
                  </a:txBody>
                  <a:tcPr/>
                </a:tc>
                <a:tc>
                  <a:txBody>
                    <a:bodyPr/>
                    <a:lstStyle/>
                    <a:p>
                      <a:pPr algn="ctr"/>
                      <a:r>
                        <a:rPr lang="en-US" dirty="0"/>
                        <a:t>2.20</a:t>
                      </a:r>
                    </a:p>
                  </a:txBody>
                  <a:tcPr/>
                </a:tc>
                <a:extLst>
                  <a:ext uri="{0D108BD9-81ED-4DB2-BD59-A6C34878D82A}">
                    <a16:rowId xmlns:a16="http://schemas.microsoft.com/office/drawing/2014/main" val="4055611979"/>
                  </a:ext>
                </a:extLst>
              </a:tr>
              <a:tr h="391048">
                <a:tc>
                  <a:txBody>
                    <a:bodyPr/>
                    <a:lstStyle/>
                    <a:p>
                      <a:pPr algn="ctr"/>
                      <a:r>
                        <a:rPr lang="en-US" dirty="0"/>
                        <a:t>D</a:t>
                      </a:r>
                    </a:p>
                  </a:txBody>
                  <a:tcPr/>
                </a:tc>
                <a:tc>
                  <a:txBody>
                    <a:bodyPr/>
                    <a:lstStyle/>
                    <a:p>
                      <a:pPr algn="ctr"/>
                      <a:r>
                        <a:rPr lang="en-US" dirty="0"/>
                        <a:t>6</a:t>
                      </a:r>
                    </a:p>
                  </a:txBody>
                  <a:tcPr/>
                </a:tc>
                <a:tc>
                  <a:txBody>
                    <a:bodyPr/>
                    <a:lstStyle/>
                    <a:p>
                      <a:pPr algn="ctr"/>
                      <a:r>
                        <a:rPr lang="en-US" dirty="0"/>
                        <a:t>1</a:t>
                      </a:r>
                    </a:p>
                  </a:txBody>
                  <a:tcPr/>
                </a:tc>
                <a:extLst>
                  <a:ext uri="{0D108BD9-81ED-4DB2-BD59-A6C34878D82A}">
                    <a16:rowId xmlns:a16="http://schemas.microsoft.com/office/drawing/2014/main" val="3299012406"/>
                  </a:ext>
                </a:extLst>
              </a:tr>
            </a:tbl>
          </a:graphicData>
        </a:graphic>
      </p:graphicFrame>
      <p:sp>
        <p:nvSpPr>
          <p:cNvPr id="35" name="Arrow: Bent-Up 34">
            <a:extLst>
              <a:ext uri="{FF2B5EF4-FFF2-40B4-BE49-F238E27FC236}">
                <a16:creationId xmlns:a16="http://schemas.microsoft.com/office/drawing/2014/main" id="{D2962B59-B364-AE90-9C37-CD03655679AC}"/>
              </a:ext>
            </a:extLst>
          </p:cNvPr>
          <p:cNvSpPr/>
          <p:nvPr/>
        </p:nvSpPr>
        <p:spPr>
          <a:xfrm rot="5400000">
            <a:off x="2099009" y="4209569"/>
            <a:ext cx="1022264" cy="2451965"/>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Bent-Up 42">
            <a:extLst>
              <a:ext uri="{FF2B5EF4-FFF2-40B4-BE49-F238E27FC236}">
                <a16:creationId xmlns:a16="http://schemas.microsoft.com/office/drawing/2014/main" id="{A585E3BE-F932-CD7E-6CDA-8E0D88FD5413}"/>
              </a:ext>
            </a:extLst>
          </p:cNvPr>
          <p:cNvSpPr/>
          <p:nvPr/>
        </p:nvSpPr>
        <p:spPr>
          <a:xfrm>
            <a:off x="6531056" y="4804985"/>
            <a:ext cx="1916376" cy="107452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74B7DDE-29B8-7270-B9B3-730ACB86A7D8}"/>
              </a:ext>
            </a:extLst>
          </p:cNvPr>
          <p:cNvSpPr/>
          <p:nvPr/>
        </p:nvSpPr>
        <p:spPr>
          <a:xfrm>
            <a:off x="4105560" y="5084632"/>
            <a:ext cx="2156060" cy="114514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9018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C64C07-7AAE-9FF1-3CEF-8202AA9F7343}"/>
              </a:ext>
            </a:extLst>
          </p:cNvPr>
          <p:cNvSpPr>
            <a:spLocks noGrp="1"/>
          </p:cNvSpPr>
          <p:nvPr>
            <p:ph type="body" sz="quarter" idx="13"/>
          </p:nvPr>
        </p:nvSpPr>
        <p:spPr>
          <a:xfrm>
            <a:off x="501652" y="1097117"/>
            <a:ext cx="9027831" cy="661474"/>
          </a:xfrm>
        </p:spPr>
        <p:txBody>
          <a:bodyPr/>
          <a:lstStyle/>
          <a:p>
            <a:r>
              <a:rPr lang="en-US" sz="1800" dirty="0"/>
              <a:t>This approach </a:t>
            </a:r>
            <a:r>
              <a:rPr lang="en-US" sz="1800" b="1" dirty="0"/>
              <a:t>prioritize</a:t>
            </a:r>
            <a:r>
              <a:rPr lang="en-US" sz="1800" dirty="0"/>
              <a:t> </a:t>
            </a:r>
            <a:r>
              <a:rPr lang="en-US" sz="1800" b="1" dirty="0"/>
              <a:t>easier</a:t>
            </a:r>
            <a:r>
              <a:rPr lang="en-US" sz="1800" dirty="0"/>
              <a:t> to </a:t>
            </a:r>
            <a:r>
              <a:rPr lang="en-US" sz="1800" b="1" dirty="0"/>
              <a:t>implement</a:t>
            </a:r>
            <a:r>
              <a:rPr lang="en-US" sz="1800" dirty="0"/>
              <a:t> workflows </a:t>
            </a:r>
            <a:r>
              <a:rPr lang="en-US" sz="1800" b="1" dirty="0"/>
              <a:t>without</a:t>
            </a:r>
            <a:r>
              <a:rPr lang="en-US" sz="1800" dirty="0"/>
              <a:t> </a:t>
            </a:r>
            <a:r>
              <a:rPr lang="en-US" sz="1800" b="1" dirty="0"/>
              <a:t>sacrificing too much impact</a:t>
            </a:r>
          </a:p>
        </p:txBody>
      </p:sp>
      <p:sp>
        <p:nvSpPr>
          <p:cNvPr id="3" name="Title 2">
            <a:extLst>
              <a:ext uri="{FF2B5EF4-FFF2-40B4-BE49-F238E27FC236}">
                <a16:creationId xmlns:a16="http://schemas.microsoft.com/office/drawing/2014/main" id="{08D6E71A-C424-43E2-95B5-052B815C2430}"/>
              </a:ext>
            </a:extLst>
          </p:cNvPr>
          <p:cNvSpPr>
            <a:spLocks noGrp="1"/>
          </p:cNvSpPr>
          <p:nvPr>
            <p:ph type="title"/>
          </p:nvPr>
        </p:nvSpPr>
        <p:spPr>
          <a:xfrm>
            <a:off x="501652" y="143550"/>
            <a:ext cx="9104362" cy="677582"/>
          </a:xfrm>
        </p:spPr>
        <p:txBody>
          <a:bodyPr/>
          <a:lstStyle/>
          <a:p>
            <a:r>
              <a:rPr lang="en-US" sz="2700" dirty="0"/>
              <a:t>Considering the approach </a:t>
            </a:r>
            <a:r>
              <a:rPr lang="en-US" sz="2700" b="1" dirty="0"/>
              <a:t>Ease of implementation Index</a:t>
            </a:r>
            <a:r>
              <a:rPr lang="en-US" sz="2700" dirty="0"/>
              <a:t> (Total Score – Complexity)</a:t>
            </a:r>
          </a:p>
        </p:txBody>
      </p:sp>
      <p:sp>
        <p:nvSpPr>
          <p:cNvPr id="5" name="AutoShape 6">
            <a:extLst>
              <a:ext uri="{FF2B5EF4-FFF2-40B4-BE49-F238E27FC236}">
                <a16:creationId xmlns:a16="http://schemas.microsoft.com/office/drawing/2014/main" id="{091AFA34-F0E0-C2E1-32F7-B8DEB353D3BF}"/>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6" name="AutoShape 7">
            <a:extLst>
              <a:ext uri="{FF2B5EF4-FFF2-40B4-BE49-F238E27FC236}">
                <a16:creationId xmlns:a16="http://schemas.microsoft.com/office/drawing/2014/main" id="{4C4F6FD6-8B7C-502D-DFF1-6FD2D7081E60}"/>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7" name="AutoShape 7">
            <a:extLst>
              <a:ext uri="{FF2B5EF4-FFF2-40B4-BE49-F238E27FC236}">
                <a16:creationId xmlns:a16="http://schemas.microsoft.com/office/drawing/2014/main" id="{AE20570F-9523-699C-412F-D665217AE213}"/>
              </a:ext>
            </a:extLst>
          </p:cNvPr>
          <p:cNvSpPr>
            <a:spLocks noChangeArrowheads="1"/>
          </p:cNvSpPr>
          <p:nvPr/>
        </p:nvSpPr>
        <p:spPr bwMode="auto">
          <a:xfrm>
            <a:off x="1670969" y="6390442"/>
            <a:ext cx="3836991"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 Identify critical business workflows</a:t>
            </a:r>
          </a:p>
        </p:txBody>
      </p:sp>
      <p:sp>
        <p:nvSpPr>
          <p:cNvPr id="8" name="AutoShape 7">
            <a:extLst>
              <a:ext uri="{FF2B5EF4-FFF2-40B4-BE49-F238E27FC236}">
                <a16:creationId xmlns:a16="http://schemas.microsoft.com/office/drawing/2014/main" id="{60A3CF62-45CD-AC8E-07A3-FB931130C670}"/>
              </a:ext>
            </a:extLst>
          </p:cNvPr>
          <p:cNvSpPr>
            <a:spLocks noChangeArrowheads="1"/>
          </p:cNvSpPr>
          <p:nvPr/>
        </p:nvSpPr>
        <p:spPr bwMode="auto">
          <a:xfrm>
            <a:off x="5414368"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9" name="AutoShape 7">
            <a:extLst>
              <a:ext uri="{FF2B5EF4-FFF2-40B4-BE49-F238E27FC236}">
                <a16:creationId xmlns:a16="http://schemas.microsoft.com/office/drawing/2014/main" id="{3ED0A2B5-FEE5-61D8-BFF5-A2868CBF1057}"/>
              </a:ext>
            </a:extLst>
          </p:cNvPr>
          <p:cNvSpPr>
            <a:spLocks noChangeArrowheads="1"/>
          </p:cNvSpPr>
          <p:nvPr/>
        </p:nvSpPr>
        <p:spPr bwMode="auto">
          <a:xfrm>
            <a:off x="5972712"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0" name="AutoShape 7">
            <a:extLst>
              <a:ext uri="{FF2B5EF4-FFF2-40B4-BE49-F238E27FC236}">
                <a16:creationId xmlns:a16="http://schemas.microsoft.com/office/drawing/2014/main" id="{613E615C-2144-CE03-CB18-F5F5BE52D17A}"/>
              </a:ext>
            </a:extLst>
          </p:cNvPr>
          <p:cNvSpPr>
            <a:spLocks noChangeArrowheads="1"/>
          </p:cNvSpPr>
          <p:nvPr/>
        </p:nvSpPr>
        <p:spPr bwMode="auto">
          <a:xfrm>
            <a:off x="6531056"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1" name="AutoShape 7">
            <a:extLst>
              <a:ext uri="{FF2B5EF4-FFF2-40B4-BE49-F238E27FC236}">
                <a16:creationId xmlns:a16="http://schemas.microsoft.com/office/drawing/2014/main" id="{64E36A8C-919F-3B50-AF96-AAA9FF201693}"/>
              </a:ext>
            </a:extLst>
          </p:cNvPr>
          <p:cNvSpPr>
            <a:spLocks noChangeArrowheads="1"/>
          </p:cNvSpPr>
          <p:nvPr/>
        </p:nvSpPr>
        <p:spPr bwMode="auto">
          <a:xfrm>
            <a:off x="7089400" y="6390442"/>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2" name="AutoShape 7">
            <a:extLst>
              <a:ext uri="{FF2B5EF4-FFF2-40B4-BE49-F238E27FC236}">
                <a16:creationId xmlns:a16="http://schemas.microsoft.com/office/drawing/2014/main" id="{4FE42096-0EB2-45DE-75AF-46C078706E5A}"/>
              </a:ext>
            </a:extLst>
          </p:cNvPr>
          <p:cNvSpPr>
            <a:spLocks noChangeArrowheads="1"/>
          </p:cNvSpPr>
          <p:nvPr/>
        </p:nvSpPr>
        <p:spPr bwMode="auto">
          <a:xfrm>
            <a:off x="7664996" y="6390442"/>
            <a:ext cx="1348375"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graphicFrame>
        <p:nvGraphicFramePr>
          <p:cNvPr id="14" name="Table 15">
            <a:extLst>
              <a:ext uri="{FF2B5EF4-FFF2-40B4-BE49-F238E27FC236}">
                <a16:creationId xmlns:a16="http://schemas.microsoft.com/office/drawing/2014/main" id="{D8A4ABEF-AAFE-7720-64A0-7F4629E9491F}"/>
              </a:ext>
            </a:extLst>
          </p:cNvPr>
          <p:cNvGraphicFramePr>
            <a:graphicFrameLocks noGrp="1"/>
          </p:cNvGraphicFramePr>
          <p:nvPr>
            <p:extLst>
              <p:ext uri="{D42A27DB-BD31-4B8C-83A1-F6EECF244321}">
                <p14:modId xmlns:p14="http://schemas.microsoft.com/office/powerpoint/2010/main" val="1198945861"/>
              </p:ext>
            </p:extLst>
          </p:nvPr>
        </p:nvGraphicFramePr>
        <p:xfrm>
          <a:off x="309145" y="1877899"/>
          <a:ext cx="2451965" cy="2748432"/>
        </p:xfrm>
        <a:graphic>
          <a:graphicData uri="http://schemas.openxmlformats.org/drawingml/2006/table">
            <a:tbl>
              <a:tblPr firstRow="1" bandRow="1">
                <a:tableStyleId>{5C22544A-7EE6-4342-B048-85BDC9FD1C3A}</a:tableStyleId>
              </a:tblPr>
              <a:tblGrid>
                <a:gridCol w="866906">
                  <a:extLst>
                    <a:ext uri="{9D8B030D-6E8A-4147-A177-3AD203B41FA5}">
                      <a16:colId xmlns:a16="http://schemas.microsoft.com/office/drawing/2014/main" val="3018957431"/>
                    </a:ext>
                  </a:extLst>
                </a:gridCol>
                <a:gridCol w="590050">
                  <a:extLst>
                    <a:ext uri="{9D8B030D-6E8A-4147-A177-3AD203B41FA5}">
                      <a16:colId xmlns:a16="http://schemas.microsoft.com/office/drawing/2014/main" val="5347017"/>
                    </a:ext>
                  </a:extLst>
                </a:gridCol>
                <a:gridCol w="995009">
                  <a:extLst>
                    <a:ext uri="{9D8B030D-6E8A-4147-A177-3AD203B41FA5}">
                      <a16:colId xmlns:a16="http://schemas.microsoft.com/office/drawing/2014/main" val="834101769"/>
                    </a:ext>
                  </a:extLst>
                </a:gridCol>
              </a:tblGrid>
              <a:tr h="392708">
                <a:tc>
                  <a:txBody>
                    <a:bodyPr/>
                    <a:lstStyle/>
                    <a:p>
                      <a:pPr algn="ctr"/>
                      <a:r>
                        <a:rPr lang="en-US" sz="1200" dirty="0"/>
                        <a:t>Workflow</a:t>
                      </a:r>
                    </a:p>
                  </a:txBody>
                  <a:tcPr/>
                </a:tc>
                <a:tc>
                  <a:txBody>
                    <a:bodyPr/>
                    <a:lstStyle/>
                    <a:p>
                      <a:pPr algn="ctr"/>
                      <a:r>
                        <a:rPr lang="en-US" sz="1200" dirty="0"/>
                        <a:t>Total Score </a:t>
                      </a:r>
                    </a:p>
                  </a:txBody>
                  <a:tcPr/>
                </a:tc>
                <a:tc>
                  <a:txBody>
                    <a:bodyPr/>
                    <a:lstStyle/>
                    <a:p>
                      <a:pPr algn="ctr"/>
                      <a:r>
                        <a:rPr lang="en-US" sz="1200" dirty="0"/>
                        <a:t>Complexity</a:t>
                      </a:r>
                    </a:p>
                  </a:txBody>
                  <a:tcPr/>
                </a:tc>
                <a:extLst>
                  <a:ext uri="{0D108BD9-81ED-4DB2-BD59-A6C34878D82A}">
                    <a16:rowId xmlns:a16="http://schemas.microsoft.com/office/drawing/2014/main" val="2671127746"/>
                  </a:ext>
                </a:extLst>
              </a:tr>
              <a:tr h="381872">
                <a:tc>
                  <a:txBody>
                    <a:bodyPr/>
                    <a:lstStyle/>
                    <a:p>
                      <a:pPr algn="ctr"/>
                      <a:r>
                        <a:rPr lang="en-US" dirty="0"/>
                        <a:t>E</a:t>
                      </a:r>
                    </a:p>
                  </a:txBody>
                  <a:tcPr/>
                </a:tc>
                <a:tc>
                  <a:txBody>
                    <a:bodyPr/>
                    <a:lstStyle/>
                    <a:p>
                      <a:pPr algn="ctr"/>
                      <a:r>
                        <a:rPr lang="en-US" dirty="0"/>
                        <a:t>15</a:t>
                      </a:r>
                    </a:p>
                  </a:txBody>
                  <a:tcPr/>
                </a:tc>
                <a:tc>
                  <a:txBody>
                    <a:bodyPr/>
                    <a:lstStyle/>
                    <a:p>
                      <a:pPr algn="ctr"/>
                      <a:r>
                        <a:rPr lang="en-US" dirty="0"/>
                        <a:t>3</a:t>
                      </a:r>
                    </a:p>
                  </a:txBody>
                  <a:tcPr/>
                </a:tc>
                <a:extLst>
                  <a:ext uri="{0D108BD9-81ED-4DB2-BD59-A6C34878D82A}">
                    <a16:rowId xmlns:a16="http://schemas.microsoft.com/office/drawing/2014/main" val="2894739978"/>
                  </a:ext>
                </a:extLst>
              </a:tr>
              <a:tr h="381872">
                <a:tc>
                  <a:txBody>
                    <a:bodyPr/>
                    <a:lstStyle/>
                    <a:p>
                      <a:pPr algn="ctr"/>
                      <a:r>
                        <a:rPr lang="en-US" dirty="0"/>
                        <a:t>A</a:t>
                      </a:r>
                    </a:p>
                  </a:txBody>
                  <a:tcPr/>
                </a:tc>
                <a:tc>
                  <a:txBody>
                    <a:bodyPr/>
                    <a:lstStyle/>
                    <a:p>
                      <a:pPr algn="ctr"/>
                      <a:r>
                        <a:rPr lang="en-US" dirty="0"/>
                        <a:t>13</a:t>
                      </a:r>
                    </a:p>
                  </a:txBody>
                  <a:tcPr/>
                </a:tc>
                <a:tc>
                  <a:txBody>
                    <a:bodyPr/>
                    <a:lstStyle/>
                    <a:p>
                      <a:pPr algn="ctr"/>
                      <a:r>
                        <a:rPr lang="en-US" dirty="0"/>
                        <a:t>5</a:t>
                      </a:r>
                    </a:p>
                  </a:txBody>
                  <a:tcPr/>
                </a:tc>
                <a:extLst>
                  <a:ext uri="{0D108BD9-81ED-4DB2-BD59-A6C34878D82A}">
                    <a16:rowId xmlns:a16="http://schemas.microsoft.com/office/drawing/2014/main" val="3763355595"/>
                  </a:ext>
                </a:extLst>
              </a:tr>
              <a:tr h="381872">
                <a:tc>
                  <a:txBody>
                    <a:bodyPr/>
                    <a:lstStyle/>
                    <a:p>
                      <a:pPr algn="ctr"/>
                      <a:r>
                        <a:rPr lang="en-US" dirty="0"/>
                        <a:t>C </a:t>
                      </a:r>
                    </a:p>
                  </a:txBody>
                  <a:tcPr/>
                </a:tc>
                <a:tc>
                  <a:txBody>
                    <a:bodyPr/>
                    <a:lstStyle/>
                    <a:p>
                      <a:pPr algn="ctr"/>
                      <a:r>
                        <a:rPr lang="en-US" dirty="0"/>
                        <a:t>11</a:t>
                      </a:r>
                    </a:p>
                  </a:txBody>
                  <a:tcPr/>
                </a:tc>
                <a:tc>
                  <a:txBody>
                    <a:bodyPr/>
                    <a:lstStyle/>
                    <a:p>
                      <a:pPr algn="ctr"/>
                      <a:r>
                        <a:rPr lang="en-US" dirty="0"/>
                        <a:t>5</a:t>
                      </a:r>
                    </a:p>
                  </a:txBody>
                  <a:tcPr/>
                </a:tc>
                <a:extLst>
                  <a:ext uri="{0D108BD9-81ED-4DB2-BD59-A6C34878D82A}">
                    <a16:rowId xmlns:a16="http://schemas.microsoft.com/office/drawing/2014/main" val="3049001126"/>
                  </a:ext>
                </a:extLst>
              </a:tr>
              <a:tr h="381872">
                <a:tc>
                  <a:txBody>
                    <a:bodyPr/>
                    <a:lstStyle/>
                    <a:p>
                      <a:pPr algn="ctr"/>
                      <a:r>
                        <a:rPr lang="en-US" dirty="0"/>
                        <a:t>B</a:t>
                      </a:r>
                    </a:p>
                  </a:txBody>
                  <a:tcPr/>
                </a:tc>
                <a:tc>
                  <a:txBody>
                    <a:bodyPr/>
                    <a:lstStyle/>
                    <a:p>
                      <a:pPr algn="ctr"/>
                      <a:r>
                        <a:rPr lang="en-US" dirty="0"/>
                        <a:t>9</a:t>
                      </a:r>
                    </a:p>
                  </a:txBody>
                  <a:tcPr/>
                </a:tc>
                <a:tc>
                  <a:txBody>
                    <a:bodyPr/>
                    <a:lstStyle/>
                    <a:p>
                      <a:pPr algn="ctr"/>
                      <a:r>
                        <a:rPr lang="en-US" dirty="0"/>
                        <a:t>1</a:t>
                      </a:r>
                    </a:p>
                  </a:txBody>
                  <a:tcPr/>
                </a:tc>
                <a:extLst>
                  <a:ext uri="{0D108BD9-81ED-4DB2-BD59-A6C34878D82A}">
                    <a16:rowId xmlns:a16="http://schemas.microsoft.com/office/drawing/2014/main" val="3887493779"/>
                  </a:ext>
                </a:extLst>
              </a:tr>
              <a:tr h="381872">
                <a:tc>
                  <a:txBody>
                    <a:bodyPr/>
                    <a:lstStyle/>
                    <a:p>
                      <a:pPr algn="ctr"/>
                      <a:r>
                        <a:rPr lang="en-US" dirty="0"/>
                        <a:t>D</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3472282855"/>
                  </a:ext>
                </a:extLst>
              </a:tr>
              <a:tr h="381872">
                <a:tc>
                  <a:txBody>
                    <a:bodyPr/>
                    <a:lstStyle/>
                    <a:p>
                      <a:pPr algn="ctr"/>
                      <a:r>
                        <a:rPr lang="en-US" dirty="0"/>
                        <a:t>F</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1573488734"/>
                  </a:ext>
                </a:extLst>
              </a:tr>
            </a:tbl>
          </a:graphicData>
        </a:graphic>
      </p:graphicFrame>
      <p:graphicFrame>
        <p:nvGraphicFramePr>
          <p:cNvPr id="23" name="Table 15">
            <a:extLst>
              <a:ext uri="{FF2B5EF4-FFF2-40B4-BE49-F238E27FC236}">
                <a16:creationId xmlns:a16="http://schemas.microsoft.com/office/drawing/2014/main" id="{78300E7B-A88A-2396-7C64-DDAF278E69D7}"/>
              </a:ext>
            </a:extLst>
          </p:cNvPr>
          <p:cNvGraphicFramePr>
            <a:graphicFrameLocks noGrp="1"/>
          </p:cNvGraphicFramePr>
          <p:nvPr>
            <p:extLst>
              <p:ext uri="{D42A27DB-BD31-4B8C-83A1-F6EECF244321}">
                <p14:modId xmlns:p14="http://schemas.microsoft.com/office/powerpoint/2010/main" val="2695608925"/>
              </p:ext>
            </p:extLst>
          </p:nvPr>
        </p:nvGraphicFramePr>
        <p:xfrm>
          <a:off x="3002065" y="1873200"/>
          <a:ext cx="3641990" cy="2748432"/>
        </p:xfrm>
        <a:graphic>
          <a:graphicData uri="http://schemas.openxmlformats.org/drawingml/2006/table">
            <a:tbl>
              <a:tblPr firstRow="1" bandRow="1">
                <a:tableStyleId>{5C22544A-7EE6-4342-B048-85BDC9FD1C3A}</a:tableStyleId>
              </a:tblPr>
              <a:tblGrid>
                <a:gridCol w="866906">
                  <a:extLst>
                    <a:ext uri="{9D8B030D-6E8A-4147-A177-3AD203B41FA5}">
                      <a16:colId xmlns:a16="http://schemas.microsoft.com/office/drawing/2014/main" val="3018957431"/>
                    </a:ext>
                  </a:extLst>
                </a:gridCol>
                <a:gridCol w="590050">
                  <a:extLst>
                    <a:ext uri="{9D8B030D-6E8A-4147-A177-3AD203B41FA5}">
                      <a16:colId xmlns:a16="http://schemas.microsoft.com/office/drawing/2014/main" val="5347017"/>
                    </a:ext>
                  </a:extLst>
                </a:gridCol>
                <a:gridCol w="1032192">
                  <a:extLst>
                    <a:ext uri="{9D8B030D-6E8A-4147-A177-3AD203B41FA5}">
                      <a16:colId xmlns:a16="http://schemas.microsoft.com/office/drawing/2014/main" val="834101769"/>
                    </a:ext>
                  </a:extLst>
                </a:gridCol>
                <a:gridCol w="1152842">
                  <a:extLst>
                    <a:ext uri="{9D8B030D-6E8A-4147-A177-3AD203B41FA5}">
                      <a16:colId xmlns:a16="http://schemas.microsoft.com/office/drawing/2014/main" val="1536929731"/>
                    </a:ext>
                  </a:extLst>
                </a:gridCol>
              </a:tblGrid>
              <a:tr h="392708">
                <a:tc>
                  <a:txBody>
                    <a:bodyPr/>
                    <a:lstStyle/>
                    <a:p>
                      <a:pPr algn="ctr"/>
                      <a:r>
                        <a:rPr lang="en-US" sz="1200" dirty="0"/>
                        <a:t>Workflow</a:t>
                      </a:r>
                    </a:p>
                  </a:txBody>
                  <a:tcPr/>
                </a:tc>
                <a:tc>
                  <a:txBody>
                    <a:bodyPr/>
                    <a:lstStyle/>
                    <a:p>
                      <a:pPr algn="ctr"/>
                      <a:r>
                        <a:rPr lang="en-US" sz="1200" dirty="0" err="1"/>
                        <a:t>TotalScore</a:t>
                      </a:r>
                      <a:r>
                        <a:rPr lang="en-US" sz="1200" dirty="0"/>
                        <a:t> </a:t>
                      </a:r>
                    </a:p>
                  </a:txBody>
                  <a:tcPr/>
                </a:tc>
                <a:tc>
                  <a:txBody>
                    <a:bodyPr/>
                    <a:lstStyle/>
                    <a:p>
                      <a:pPr algn="ctr"/>
                      <a:r>
                        <a:rPr lang="en-US" sz="1200" dirty="0"/>
                        <a:t>Complexity</a:t>
                      </a:r>
                    </a:p>
                  </a:txBody>
                  <a:tcPr/>
                </a:tc>
                <a:tc>
                  <a:txBody>
                    <a:bodyPr/>
                    <a:lstStyle/>
                    <a:p>
                      <a:pPr algn="ctr"/>
                      <a:r>
                        <a:rPr lang="en-US" sz="1200" dirty="0"/>
                        <a:t>Ease Index</a:t>
                      </a:r>
                    </a:p>
                  </a:txBody>
                  <a:tcPr/>
                </a:tc>
                <a:extLst>
                  <a:ext uri="{0D108BD9-81ED-4DB2-BD59-A6C34878D82A}">
                    <a16:rowId xmlns:a16="http://schemas.microsoft.com/office/drawing/2014/main" val="2671127746"/>
                  </a:ext>
                </a:extLst>
              </a:tr>
              <a:tr h="381872">
                <a:tc>
                  <a:txBody>
                    <a:bodyPr/>
                    <a:lstStyle/>
                    <a:p>
                      <a:pPr algn="ctr"/>
                      <a:r>
                        <a:rPr lang="en-US" dirty="0"/>
                        <a:t>E</a:t>
                      </a:r>
                    </a:p>
                  </a:txBody>
                  <a:tcPr/>
                </a:tc>
                <a:tc>
                  <a:txBody>
                    <a:bodyPr/>
                    <a:lstStyle/>
                    <a:p>
                      <a:pPr algn="ctr"/>
                      <a:r>
                        <a:rPr lang="en-US" dirty="0"/>
                        <a:t>15</a:t>
                      </a:r>
                    </a:p>
                  </a:txBody>
                  <a:tcPr/>
                </a:tc>
                <a:tc>
                  <a:txBody>
                    <a:bodyPr/>
                    <a:lstStyle/>
                    <a:p>
                      <a:pPr algn="ctr"/>
                      <a:r>
                        <a:rPr lang="en-US" dirty="0"/>
                        <a:t>3</a:t>
                      </a:r>
                    </a:p>
                  </a:txBody>
                  <a:tcPr/>
                </a:tc>
                <a:tc>
                  <a:txBody>
                    <a:bodyPr/>
                    <a:lstStyle/>
                    <a:p>
                      <a:pPr algn="ctr"/>
                      <a:r>
                        <a:rPr lang="en-US" dirty="0"/>
                        <a:t>12</a:t>
                      </a:r>
                    </a:p>
                  </a:txBody>
                  <a:tcPr/>
                </a:tc>
                <a:extLst>
                  <a:ext uri="{0D108BD9-81ED-4DB2-BD59-A6C34878D82A}">
                    <a16:rowId xmlns:a16="http://schemas.microsoft.com/office/drawing/2014/main" val="2894739978"/>
                  </a:ext>
                </a:extLst>
              </a:tr>
              <a:tr h="381872">
                <a:tc>
                  <a:txBody>
                    <a:bodyPr/>
                    <a:lstStyle/>
                    <a:p>
                      <a:pPr algn="ctr"/>
                      <a:r>
                        <a:rPr lang="en-US" dirty="0"/>
                        <a:t>A</a:t>
                      </a:r>
                    </a:p>
                  </a:txBody>
                  <a:tcPr/>
                </a:tc>
                <a:tc>
                  <a:txBody>
                    <a:bodyPr/>
                    <a:lstStyle/>
                    <a:p>
                      <a:pPr algn="ctr"/>
                      <a:r>
                        <a:rPr lang="en-US" dirty="0"/>
                        <a:t>13</a:t>
                      </a:r>
                    </a:p>
                  </a:txBody>
                  <a:tcPr/>
                </a:tc>
                <a:tc>
                  <a:txBody>
                    <a:bodyPr/>
                    <a:lstStyle/>
                    <a:p>
                      <a:pPr algn="ctr"/>
                      <a:r>
                        <a:rPr lang="en-US" dirty="0"/>
                        <a:t>5</a:t>
                      </a:r>
                    </a:p>
                  </a:txBody>
                  <a:tcPr/>
                </a:tc>
                <a:tc>
                  <a:txBody>
                    <a:bodyPr/>
                    <a:lstStyle/>
                    <a:p>
                      <a:pPr algn="ctr"/>
                      <a:r>
                        <a:rPr lang="en-US" dirty="0"/>
                        <a:t>8</a:t>
                      </a:r>
                    </a:p>
                  </a:txBody>
                  <a:tcPr/>
                </a:tc>
                <a:extLst>
                  <a:ext uri="{0D108BD9-81ED-4DB2-BD59-A6C34878D82A}">
                    <a16:rowId xmlns:a16="http://schemas.microsoft.com/office/drawing/2014/main" val="3763355595"/>
                  </a:ext>
                </a:extLst>
              </a:tr>
              <a:tr h="381872">
                <a:tc>
                  <a:txBody>
                    <a:bodyPr/>
                    <a:lstStyle/>
                    <a:p>
                      <a:pPr algn="ctr"/>
                      <a:r>
                        <a:rPr lang="en-US" dirty="0"/>
                        <a:t>C </a:t>
                      </a:r>
                    </a:p>
                  </a:txBody>
                  <a:tcPr/>
                </a:tc>
                <a:tc>
                  <a:txBody>
                    <a:bodyPr/>
                    <a:lstStyle/>
                    <a:p>
                      <a:pPr algn="ctr"/>
                      <a:r>
                        <a:rPr lang="en-US" dirty="0"/>
                        <a:t>11</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049001126"/>
                  </a:ext>
                </a:extLst>
              </a:tr>
              <a:tr h="381872">
                <a:tc>
                  <a:txBody>
                    <a:bodyPr/>
                    <a:lstStyle/>
                    <a:p>
                      <a:pPr algn="ctr"/>
                      <a:r>
                        <a:rPr lang="en-US" dirty="0"/>
                        <a:t>B</a:t>
                      </a:r>
                    </a:p>
                  </a:txBody>
                  <a:tcPr/>
                </a:tc>
                <a:tc>
                  <a:txBody>
                    <a:bodyPr/>
                    <a:lstStyle/>
                    <a:p>
                      <a:pPr algn="ctr"/>
                      <a:r>
                        <a:rPr lang="en-US" dirty="0"/>
                        <a:t>9</a:t>
                      </a:r>
                    </a:p>
                  </a:txBody>
                  <a:tcPr/>
                </a:tc>
                <a:tc>
                  <a:txBody>
                    <a:bodyPr/>
                    <a:lstStyle/>
                    <a:p>
                      <a:pPr algn="ctr"/>
                      <a:r>
                        <a:rPr lang="en-US" dirty="0"/>
                        <a:t>1</a:t>
                      </a:r>
                    </a:p>
                  </a:txBody>
                  <a:tcPr/>
                </a:tc>
                <a:tc>
                  <a:txBody>
                    <a:bodyPr/>
                    <a:lstStyle/>
                    <a:p>
                      <a:pPr algn="ctr"/>
                      <a:r>
                        <a:rPr lang="en-US" dirty="0"/>
                        <a:t>8</a:t>
                      </a:r>
                    </a:p>
                  </a:txBody>
                  <a:tcPr/>
                </a:tc>
                <a:extLst>
                  <a:ext uri="{0D108BD9-81ED-4DB2-BD59-A6C34878D82A}">
                    <a16:rowId xmlns:a16="http://schemas.microsoft.com/office/drawing/2014/main" val="3887493779"/>
                  </a:ext>
                </a:extLst>
              </a:tr>
              <a:tr h="381872">
                <a:tc>
                  <a:txBody>
                    <a:bodyPr/>
                    <a:lstStyle/>
                    <a:p>
                      <a:pPr algn="ctr"/>
                      <a:r>
                        <a:rPr lang="en-US" dirty="0"/>
                        <a:t>D</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0</a:t>
                      </a:r>
                    </a:p>
                  </a:txBody>
                  <a:tcPr/>
                </a:tc>
                <a:extLst>
                  <a:ext uri="{0D108BD9-81ED-4DB2-BD59-A6C34878D82A}">
                    <a16:rowId xmlns:a16="http://schemas.microsoft.com/office/drawing/2014/main" val="3472282855"/>
                  </a:ext>
                </a:extLst>
              </a:tr>
              <a:tr h="381872">
                <a:tc>
                  <a:txBody>
                    <a:bodyPr/>
                    <a:lstStyle/>
                    <a:p>
                      <a:pPr algn="ctr"/>
                      <a:r>
                        <a:rPr lang="en-US" dirty="0"/>
                        <a:t>F</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573488734"/>
                  </a:ext>
                </a:extLst>
              </a:tr>
            </a:tbl>
          </a:graphicData>
        </a:graphic>
      </p:graphicFrame>
      <p:grpSp>
        <p:nvGrpSpPr>
          <p:cNvPr id="42" name="Group 41">
            <a:extLst>
              <a:ext uri="{FF2B5EF4-FFF2-40B4-BE49-F238E27FC236}">
                <a16:creationId xmlns:a16="http://schemas.microsoft.com/office/drawing/2014/main" id="{D63070B3-F778-8DDB-64F3-485C7C3006CC}"/>
              </a:ext>
            </a:extLst>
          </p:cNvPr>
          <p:cNvGrpSpPr/>
          <p:nvPr/>
        </p:nvGrpSpPr>
        <p:grpSpPr>
          <a:xfrm>
            <a:off x="3677654" y="5048101"/>
            <a:ext cx="2675823" cy="355977"/>
            <a:chOff x="4283537" y="5279779"/>
            <a:chExt cx="1815835" cy="355977"/>
          </a:xfrm>
        </p:grpSpPr>
        <p:sp>
          <p:nvSpPr>
            <p:cNvPr id="19" name="Text Placeholder 1">
              <a:extLst>
                <a:ext uri="{FF2B5EF4-FFF2-40B4-BE49-F238E27FC236}">
                  <a16:creationId xmlns:a16="http://schemas.microsoft.com/office/drawing/2014/main" id="{B310C8BA-D2E8-6FAF-00A4-B4228435F2E1}"/>
                </a:ext>
              </a:extLst>
            </p:cNvPr>
            <p:cNvSpPr txBox="1">
              <a:spLocks/>
            </p:cNvSpPr>
            <p:nvPr/>
          </p:nvSpPr>
          <p:spPr>
            <a:xfrm>
              <a:off x="4283537" y="5563650"/>
              <a:ext cx="1815835" cy="72106"/>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kern="1200">
                  <a:solidFill>
                    <a:schemeClr val="tx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400" dirty="0"/>
                <a:t>Ease Index = Total - Complexity </a:t>
              </a:r>
            </a:p>
          </p:txBody>
        </p:sp>
        <p:sp>
          <p:nvSpPr>
            <p:cNvPr id="24" name="Text Placeholder 1">
              <a:extLst>
                <a:ext uri="{FF2B5EF4-FFF2-40B4-BE49-F238E27FC236}">
                  <a16:creationId xmlns:a16="http://schemas.microsoft.com/office/drawing/2014/main" id="{37814A29-1B47-5F93-5813-88EC6D7BB5F2}"/>
                </a:ext>
              </a:extLst>
            </p:cNvPr>
            <p:cNvSpPr txBox="1">
              <a:spLocks/>
            </p:cNvSpPr>
            <p:nvPr/>
          </p:nvSpPr>
          <p:spPr>
            <a:xfrm>
              <a:off x="4809440" y="5279779"/>
              <a:ext cx="1022264" cy="283871"/>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kern="1200">
                  <a:solidFill>
                    <a:schemeClr val="tx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1" dirty="0"/>
                <a:t>Formula</a:t>
              </a:r>
            </a:p>
          </p:txBody>
        </p:sp>
      </p:grpSp>
      <p:graphicFrame>
        <p:nvGraphicFramePr>
          <p:cNvPr id="31" name="Table 30">
            <a:extLst>
              <a:ext uri="{FF2B5EF4-FFF2-40B4-BE49-F238E27FC236}">
                <a16:creationId xmlns:a16="http://schemas.microsoft.com/office/drawing/2014/main" id="{B21FEADA-5DFA-53D4-A221-8340AFD59D41}"/>
              </a:ext>
            </a:extLst>
          </p:cNvPr>
          <p:cNvGraphicFramePr>
            <a:graphicFrameLocks noGrp="1"/>
          </p:cNvGraphicFramePr>
          <p:nvPr>
            <p:extLst>
              <p:ext uri="{D42A27DB-BD31-4B8C-83A1-F6EECF244321}">
                <p14:modId xmlns:p14="http://schemas.microsoft.com/office/powerpoint/2010/main" val="70384603"/>
              </p:ext>
            </p:extLst>
          </p:nvPr>
        </p:nvGraphicFramePr>
        <p:xfrm>
          <a:off x="6772258" y="1873200"/>
          <a:ext cx="3112888" cy="2803488"/>
        </p:xfrm>
        <a:graphic>
          <a:graphicData uri="http://schemas.openxmlformats.org/drawingml/2006/table">
            <a:tbl>
              <a:tblPr firstRow="1" bandRow="1">
                <a:tableStyleId>{5C22544A-7EE6-4342-B048-85BDC9FD1C3A}</a:tableStyleId>
              </a:tblPr>
              <a:tblGrid>
                <a:gridCol w="860575">
                  <a:extLst>
                    <a:ext uri="{9D8B030D-6E8A-4147-A177-3AD203B41FA5}">
                      <a16:colId xmlns:a16="http://schemas.microsoft.com/office/drawing/2014/main" val="1740649853"/>
                    </a:ext>
                  </a:extLst>
                </a:gridCol>
                <a:gridCol w="877911">
                  <a:extLst>
                    <a:ext uri="{9D8B030D-6E8A-4147-A177-3AD203B41FA5}">
                      <a16:colId xmlns:a16="http://schemas.microsoft.com/office/drawing/2014/main" val="338622798"/>
                    </a:ext>
                  </a:extLst>
                </a:gridCol>
                <a:gridCol w="1374402">
                  <a:extLst>
                    <a:ext uri="{9D8B030D-6E8A-4147-A177-3AD203B41FA5}">
                      <a16:colId xmlns:a16="http://schemas.microsoft.com/office/drawing/2014/main" val="1420767035"/>
                    </a:ext>
                  </a:extLst>
                </a:gridCol>
              </a:tblGrid>
              <a:tr h="402144">
                <a:tc>
                  <a:txBody>
                    <a:bodyPr/>
                    <a:lstStyle/>
                    <a:p>
                      <a:pPr algn="ctr"/>
                      <a:r>
                        <a:rPr lang="en-US" sz="1200" dirty="0"/>
                        <a:t>Workflow</a:t>
                      </a:r>
                    </a:p>
                  </a:txBody>
                  <a:tcPr/>
                </a:tc>
                <a:tc>
                  <a:txBody>
                    <a:bodyPr/>
                    <a:lstStyle/>
                    <a:p>
                      <a:pPr algn="ctr"/>
                      <a:r>
                        <a:rPr lang="en-US" sz="1200" dirty="0"/>
                        <a:t>New Order </a:t>
                      </a:r>
                    </a:p>
                  </a:txBody>
                  <a:tcPr/>
                </a:tc>
                <a:tc>
                  <a:txBody>
                    <a:bodyPr/>
                    <a:lstStyle/>
                    <a:p>
                      <a:pPr algn="ctr"/>
                      <a:r>
                        <a:rPr lang="en-US" sz="1200" dirty="0"/>
                        <a:t>Ease Index</a:t>
                      </a:r>
                    </a:p>
                  </a:txBody>
                  <a:tcPr/>
                </a:tc>
                <a:extLst>
                  <a:ext uri="{0D108BD9-81ED-4DB2-BD59-A6C34878D82A}">
                    <a16:rowId xmlns:a16="http://schemas.microsoft.com/office/drawing/2014/main" val="4031409453"/>
                  </a:ext>
                </a:extLst>
              </a:tr>
              <a:tr h="391048">
                <a:tc>
                  <a:txBody>
                    <a:bodyPr/>
                    <a:lstStyle/>
                    <a:p>
                      <a:pPr algn="ctr"/>
                      <a:r>
                        <a:rPr lang="en-US" dirty="0"/>
                        <a:t>E</a:t>
                      </a:r>
                    </a:p>
                  </a:txBody>
                  <a:tcPr/>
                </a:tc>
                <a:tc>
                  <a:txBody>
                    <a:bodyPr/>
                    <a:lstStyle/>
                    <a:p>
                      <a:pPr algn="ctr"/>
                      <a:r>
                        <a:rPr lang="en-US" dirty="0"/>
                        <a:t>1</a:t>
                      </a:r>
                    </a:p>
                  </a:txBody>
                  <a:tcPr/>
                </a:tc>
                <a:tc>
                  <a:txBody>
                    <a:bodyPr/>
                    <a:lstStyle/>
                    <a:p>
                      <a:pPr algn="ctr"/>
                      <a:r>
                        <a:rPr lang="en-US" dirty="0"/>
                        <a:t>12</a:t>
                      </a:r>
                    </a:p>
                  </a:txBody>
                  <a:tcPr/>
                </a:tc>
                <a:extLst>
                  <a:ext uri="{0D108BD9-81ED-4DB2-BD59-A6C34878D82A}">
                    <a16:rowId xmlns:a16="http://schemas.microsoft.com/office/drawing/2014/main" val="1092868142"/>
                  </a:ext>
                </a:extLst>
              </a:tr>
              <a:tr h="391048">
                <a:tc>
                  <a:txBody>
                    <a:bodyPr/>
                    <a:lstStyle/>
                    <a:p>
                      <a:pPr algn="ctr"/>
                      <a:r>
                        <a:rPr lang="en-US" dirty="0"/>
                        <a:t>A</a:t>
                      </a:r>
                    </a:p>
                  </a:txBody>
                  <a:tcPr/>
                </a:tc>
                <a:tc>
                  <a:txBody>
                    <a:bodyPr/>
                    <a:lstStyle/>
                    <a:p>
                      <a:pPr algn="ctr"/>
                      <a:r>
                        <a:rPr lang="en-US" dirty="0"/>
                        <a:t>2</a:t>
                      </a:r>
                    </a:p>
                  </a:txBody>
                  <a:tcPr/>
                </a:tc>
                <a:tc>
                  <a:txBody>
                    <a:bodyPr/>
                    <a:lstStyle/>
                    <a:p>
                      <a:pPr algn="ctr"/>
                      <a:r>
                        <a:rPr lang="en-US" dirty="0"/>
                        <a:t>8</a:t>
                      </a:r>
                    </a:p>
                  </a:txBody>
                  <a:tcPr/>
                </a:tc>
                <a:extLst>
                  <a:ext uri="{0D108BD9-81ED-4DB2-BD59-A6C34878D82A}">
                    <a16:rowId xmlns:a16="http://schemas.microsoft.com/office/drawing/2014/main" val="1276790772"/>
                  </a:ext>
                </a:extLst>
              </a:tr>
              <a:tr h="391048">
                <a:tc>
                  <a:txBody>
                    <a:bodyPr/>
                    <a:lstStyle/>
                    <a:p>
                      <a:pPr algn="ctr"/>
                      <a:r>
                        <a:rPr lang="en-US" dirty="0"/>
                        <a:t>B</a:t>
                      </a:r>
                    </a:p>
                  </a:txBody>
                  <a:tcPr/>
                </a:tc>
                <a:tc>
                  <a:txBody>
                    <a:bodyPr/>
                    <a:lstStyle/>
                    <a:p>
                      <a:pPr algn="ctr"/>
                      <a:r>
                        <a:rPr lang="en-US" dirty="0"/>
                        <a:t>3</a:t>
                      </a:r>
                    </a:p>
                  </a:txBody>
                  <a:tcPr/>
                </a:tc>
                <a:tc>
                  <a:txBody>
                    <a:bodyPr/>
                    <a:lstStyle/>
                    <a:p>
                      <a:pPr algn="ctr"/>
                      <a:r>
                        <a:rPr lang="en-US" dirty="0"/>
                        <a:t>8</a:t>
                      </a:r>
                    </a:p>
                  </a:txBody>
                  <a:tcPr/>
                </a:tc>
                <a:extLst>
                  <a:ext uri="{0D108BD9-81ED-4DB2-BD59-A6C34878D82A}">
                    <a16:rowId xmlns:a16="http://schemas.microsoft.com/office/drawing/2014/main" val="1221170648"/>
                  </a:ext>
                </a:extLst>
              </a:tr>
              <a:tr h="391048">
                <a:tc>
                  <a:txBody>
                    <a:bodyPr/>
                    <a:lstStyle/>
                    <a:p>
                      <a:pPr algn="ctr"/>
                      <a:r>
                        <a:rPr lang="en-US" dirty="0"/>
                        <a:t>C</a:t>
                      </a:r>
                    </a:p>
                  </a:txBody>
                  <a:tcPr/>
                </a:tc>
                <a:tc>
                  <a:txBody>
                    <a:bodyPr/>
                    <a:lstStyle/>
                    <a:p>
                      <a:pPr algn="ctr"/>
                      <a:r>
                        <a:rPr lang="en-US" dirty="0"/>
                        <a:t>4</a:t>
                      </a:r>
                    </a:p>
                  </a:txBody>
                  <a:tcPr/>
                </a:tc>
                <a:tc>
                  <a:txBody>
                    <a:bodyPr/>
                    <a:lstStyle/>
                    <a:p>
                      <a:pPr algn="ctr"/>
                      <a:r>
                        <a:rPr lang="en-US" dirty="0"/>
                        <a:t>6</a:t>
                      </a:r>
                    </a:p>
                  </a:txBody>
                  <a:tcPr/>
                </a:tc>
                <a:extLst>
                  <a:ext uri="{0D108BD9-81ED-4DB2-BD59-A6C34878D82A}">
                    <a16:rowId xmlns:a16="http://schemas.microsoft.com/office/drawing/2014/main" val="887395644"/>
                  </a:ext>
                </a:extLst>
              </a:tr>
              <a:tr h="391048">
                <a:tc>
                  <a:txBody>
                    <a:bodyPr/>
                    <a:lstStyle/>
                    <a:p>
                      <a:pPr algn="ctr"/>
                      <a:r>
                        <a:rPr lang="en-US" dirty="0"/>
                        <a:t>F</a:t>
                      </a:r>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val="4055611979"/>
                  </a:ext>
                </a:extLst>
              </a:tr>
              <a:tr h="391048">
                <a:tc>
                  <a:txBody>
                    <a:bodyPr/>
                    <a:lstStyle/>
                    <a:p>
                      <a:pPr algn="ctr"/>
                      <a:r>
                        <a:rPr lang="en-US" dirty="0"/>
                        <a:t>D</a:t>
                      </a:r>
                    </a:p>
                  </a:txBody>
                  <a:tcPr/>
                </a:tc>
                <a:tc>
                  <a:txBody>
                    <a:bodyPr/>
                    <a:lstStyle/>
                    <a:p>
                      <a:pPr algn="ctr"/>
                      <a:r>
                        <a:rPr lang="en-US" dirty="0"/>
                        <a:t>6</a:t>
                      </a:r>
                    </a:p>
                  </a:txBody>
                  <a:tcPr/>
                </a:tc>
                <a:tc>
                  <a:txBody>
                    <a:bodyPr/>
                    <a:lstStyle/>
                    <a:p>
                      <a:pPr algn="ctr"/>
                      <a:r>
                        <a:rPr lang="en-US" dirty="0"/>
                        <a:t>0</a:t>
                      </a:r>
                    </a:p>
                  </a:txBody>
                  <a:tcPr/>
                </a:tc>
                <a:extLst>
                  <a:ext uri="{0D108BD9-81ED-4DB2-BD59-A6C34878D82A}">
                    <a16:rowId xmlns:a16="http://schemas.microsoft.com/office/drawing/2014/main" val="3299012406"/>
                  </a:ext>
                </a:extLst>
              </a:tr>
            </a:tbl>
          </a:graphicData>
        </a:graphic>
      </p:graphicFrame>
      <p:sp>
        <p:nvSpPr>
          <p:cNvPr id="35" name="Arrow: Bent-Up 34">
            <a:extLst>
              <a:ext uri="{FF2B5EF4-FFF2-40B4-BE49-F238E27FC236}">
                <a16:creationId xmlns:a16="http://schemas.microsoft.com/office/drawing/2014/main" id="{D2962B59-B364-AE90-9C37-CD03655679AC}"/>
              </a:ext>
            </a:extLst>
          </p:cNvPr>
          <p:cNvSpPr/>
          <p:nvPr/>
        </p:nvSpPr>
        <p:spPr>
          <a:xfrm rot="5400000">
            <a:off x="1939672" y="4272862"/>
            <a:ext cx="843373" cy="1753677"/>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Bent-Up 42">
            <a:extLst>
              <a:ext uri="{FF2B5EF4-FFF2-40B4-BE49-F238E27FC236}">
                <a16:creationId xmlns:a16="http://schemas.microsoft.com/office/drawing/2014/main" id="{A585E3BE-F932-CD7E-6CDA-8E0D88FD5413}"/>
              </a:ext>
            </a:extLst>
          </p:cNvPr>
          <p:cNvSpPr/>
          <p:nvPr/>
        </p:nvSpPr>
        <p:spPr>
          <a:xfrm>
            <a:off x="6641900" y="4728014"/>
            <a:ext cx="1916376" cy="77173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74B7DDE-29B8-7270-B9B3-730ACB86A7D8}"/>
              </a:ext>
            </a:extLst>
          </p:cNvPr>
          <p:cNvSpPr/>
          <p:nvPr/>
        </p:nvSpPr>
        <p:spPr>
          <a:xfrm>
            <a:off x="3361077" y="4985727"/>
            <a:ext cx="3147461" cy="6352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17989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C64C07-7AAE-9FF1-3CEF-8202AA9F7343}"/>
              </a:ext>
            </a:extLst>
          </p:cNvPr>
          <p:cNvSpPr>
            <a:spLocks noGrp="1"/>
          </p:cNvSpPr>
          <p:nvPr>
            <p:ph type="body" sz="quarter" idx="13"/>
          </p:nvPr>
        </p:nvSpPr>
        <p:spPr>
          <a:xfrm>
            <a:off x="528000" y="922130"/>
            <a:ext cx="9027831" cy="747743"/>
          </a:xfrm>
        </p:spPr>
        <p:txBody>
          <a:bodyPr/>
          <a:lstStyle/>
          <a:p>
            <a:r>
              <a:rPr lang="en-US" sz="1800" dirty="0"/>
              <a:t>AHP (Analytic Hierarchy Process) which is a multi criteria decision making </a:t>
            </a:r>
            <a:r>
              <a:rPr lang="en-US" sz="1800" b="1" dirty="0"/>
              <a:t>method</a:t>
            </a:r>
            <a:r>
              <a:rPr lang="en-US" sz="1800" dirty="0"/>
              <a:t> consider weighted as </a:t>
            </a:r>
            <a:r>
              <a:rPr lang="en-US" sz="1800" b="1" dirty="0"/>
              <a:t>70% total impact </a:t>
            </a:r>
            <a:r>
              <a:rPr lang="en-US" sz="1800" dirty="0"/>
              <a:t>and </a:t>
            </a:r>
            <a:r>
              <a:rPr lang="en-US" sz="1800" b="1" dirty="0"/>
              <a:t>30% complexity </a:t>
            </a:r>
          </a:p>
        </p:txBody>
      </p:sp>
      <p:sp>
        <p:nvSpPr>
          <p:cNvPr id="3" name="Title 2">
            <a:extLst>
              <a:ext uri="{FF2B5EF4-FFF2-40B4-BE49-F238E27FC236}">
                <a16:creationId xmlns:a16="http://schemas.microsoft.com/office/drawing/2014/main" id="{08D6E71A-C424-43E2-95B5-052B815C2430}"/>
              </a:ext>
            </a:extLst>
          </p:cNvPr>
          <p:cNvSpPr>
            <a:spLocks noGrp="1"/>
          </p:cNvSpPr>
          <p:nvPr>
            <p:ph type="title"/>
          </p:nvPr>
        </p:nvSpPr>
        <p:spPr>
          <a:xfrm>
            <a:off x="501651" y="317499"/>
            <a:ext cx="11162349" cy="768831"/>
          </a:xfrm>
        </p:spPr>
        <p:txBody>
          <a:bodyPr/>
          <a:lstStyle/>
          <a:p>
            <a:r>
              <a:rPr lang="en-US" sz="2800" dirty="0"/>
              <a:t>Considering the approach </a:t>
            </a:r>
            <a:r>
              <a:rPr lang="en-US" sz="2800" b="1" dirty="0"/>
              <a:t>Weighted decision method </a:t>
            </a:r>
            <a:endParaRPr lang="en-US" sz="2800" dirty="0"/>
          </a:p>
        </p:txBody>
      </p:sp>
      <p:sp>
        <p:nvSpPr>
          <p:cNvPr id="5" name="AutoShape 6">
            <a:extLst>
              <a:ext uri="{FF2B5EF4-FFF2-40B4-BE49-F238E27FC236}">
                <a16:creationId xmlns:a16="http://schemas.microsoft.com/office/drawing/2014/main" id="{091AFA34-F0E0-C2E1-32F7-B8DEB353D3BF}"/>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6" name="AutoShape 7">
            <a:extLst>
              <a:ext uri="{FF2B5EF4-FFF2-40B4-BE49-F238E27FC236}">
                <a16:creationId xmlns:a16="http://schemas.microsoft.com/office/drawing/2014/main" id="{4C4F6FD6-8B7C-502D-DFF1-6FD2D7081E60}"/>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7" name="AutoShape 7">
            <a:extLst>
              <a:ext uri="{FF2B5EF4-FFF2-40B4-BE49-F238E27FC236}">
                <a16:creationId xmlns:a16="http://schemas.microsoft.com/office/drawing/2014/main" id="{AE20570F-9523-699C-412F-D665217AE213}"/>
              </a:ext>
            </a:extLst>
          </p:cNvPr>
          <p:cNvSpPr>
            <a:spLocks noChangeArrowheads="1"/>
          </p:cNvSpPr>
          <p:nvPr/>
        </p:nvSpPr>
        <p:spPr bwMode="auto">
          <a:xfrm>
            <a:off x="1670969" y="6390442"/>
            <a:ext cx="3836991"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 Identify critical business workflows</a:t>
            </a:r>
          </a:p>
        </p:txBody>
      </p:sp>
      <p:sp>
        <p:nvSpPr>
          <p:cNvPr id="8" name="AutoShape 7">
            <a:extLst>
              <a:ext uri="{FF2B5EF4-FFF2-40B4-BE49-F238E27FC236}">
                <a16:creationId xmlns:a16="http://schemas.microsoft.com/office/drawing/2014/main" id="{60A3CF62-45CD-AC8E-07A3-FB931130C670}"/>
              </a:ext>
            </a:extLst>
          </p:cNvPr>
          <p:cNvSpPr>
            <a:spLocks noChangeArrowheads="1"/>
          </p:cNvSpPr>
          <p:nvPr/>
        </p:nvSpPr>
        <p:spPr bwMode="auto">
          <a:xfrm>
            <a:off x="5417187" y="6392669"/>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9" name="AutoShape 7">
            <a:extLst>
              <a:ext uri="{FF2B5EF4-FFF2-40B4-BE49-F238E27FC236}">
                <a16:creationId xmlns:a16="http://schemas.microsoft.com/office/drawing/2014/main" id="{3ED0A2B5-FEE5-61D8-BFF5-A2868CBF1057}"/>
              </a:ext>
            </a:extLst>
          </p:cNvPr>
          <p:cNvSpPr>
            <a:spLocks noChangeArrowheads="1"/>
          </p:cNvSpPr>
          <p:nvPr/>
        </p:nvSpPr>
        <p:spPr bwMode="auto">
          <a:xfrm>
            <a:off x="5972712"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0" name="AutoShape 7">
            <a:extLst>
              <a:ext uri="{FF2B5EF4-FFF2-40B4-BE49-F238E27FC236}">
                <a16:creationId xmlns:a16="http://schemas.microsoft.com/office/drawing/2014/main" id="{613E615C-2144-CE03-CB18-F5F5BE52D17A}"/>
              </a:ext>
            </a:extLst>
          </p:cNvPr>
          <p:cNvSpPr>
            <a:spLocks noChangeArrowheads="1"/>
          </p:cNvSpPr>
          <p:nvPr/>
        </p:nvSpPr>
        <p:spPr bwMode="auto">
          <a:xfrm>
            <a:off x="6531056"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1" name="AutoShape 7">
            <a:extLst>
              <a:ext uri="{FF2B5EF4-FFF2-40B4-BE49-F238E27FC236}">
                <a16:creationId xmlns:a16="http://schemas.microsoft.com/office/drawing/2014/main" id="{64E36A8C-919F-3B50-AF96-AAA9FF201693}"/>
              </a:ext>
            </a:extLst>
          </p:cNvPr>
          <p:cNvSpPr>
            <a:spLocks noChangeArrowheads="1"/>
          </p:cNvSpPr>
          <p:nvPr/>
        </p:nvSpPr>
        <p:spPr bwMode="auto">
          <a:xfrm>
            <a:off x="7089400" y="6390442"/>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2" name="AutoShape 7">
            <a:extLst>
              <a:ext uri="{FF2B5EF4-FFF2-40B4-BE49-F238E27FC236}">
                <a16:creationId xmlns:a16="http://schemas.microsoft.com/office/drawing/2014/main" id="{4FE42096-0EB2-45DE-75AF-46C078706E5A}"/>
              </a:ext>
            </a:extLst>
          </p:cNvPr>
          <p:cNvSpPr>
            <a:spLocks noChangeArrowheads="1"/>
          </p:cNvSpPr>
          <p:nvPr/>
        </p:nvSpPr>
        <p:spPr bwMode="auto">
          <a:xfrm>
            <a:off x="7664996" y="6390442"/>
            <a:ext cx="1348375"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graphicFrame>
        <p:nvGraphicFramePr>
          <p:cNvPr id="14" name="Table 15">
            <a:extLst>
              <a:ext uri="{FF2B5EF4-FFF2-40B4-BE49-F238E27FC236}">
                <a16:creationId xmlns:a16="http://schemas.microsoft.com/office/drawing/2014/main" id="{D8A4ABEF-AAFE-7720-64A0-7F4629E9491F}"/>
              </a:ext>
            </a:extLst>
          </p:cNvPr>
          <p:cNvGraphicFramePr>
            <a:graphicFrameLocks noGrp="1"/>
          </p:cNvGraphicFramePr>
          <p:nvPr/>
        </p:nvGraphicFramePr>
        <p:xfrm>
          <a:off x="309145" y="1877899"/>
          <a:ext cx="2451965" cy="2748432"/>
        </p:xfrm>
        <a:graphic>
          <a:graphicData uri="http://schemas.openxmlformats.org/drawingml/2006/table">
            <a:tbl>
              <a:tblPr firstRow="1" bandRow="1">
                <a:tableStyleId>{5C22544A-7EE6-4342-B048-85BDC9FD1C3A}</a:tableStyleId>
              </a:tblPr>
              <a:tblGrid>
                <a:gridCol w="866906">
                  <a:extLst>
                    <a:ext uri="{9D8B030D-6E8A-4147-A177-3AD203B41FA5}">
                      <a16:colId xmlns:a16="http://schemas.microsoft.com/office/drawing/2014/main" val="3018957431"/>
                    </a:ext>
                  </a:extLst>
                </a:gridCol>
                <a:gridCol w="590050">
                  <a:extLst>
                    <a:ext uri="{9D8B030D-6E8A-4147-A177-3AD203B41FA5}">
                      <a16:colId xmlns:a16="http://schemas.microsoft.com/office/drawing/2014/main" val="5347017"/>
                    </a:ext>
                  </a:extLst>
                </a:gridCol>
                <a:gridCol w="995009">
                  <a:extLst>
                    <a:ext uri="{9D8B030D-6E8A-4147-A177-3AD203B41FA5}">
                      <a16:colId xmlns:a16="http://schemas.microsoft.com/office/drawing/2014/main" val="834101769"/>
                    </a:ext>
                  </a:extLst>
                </a:gridCol>
              </a:tblGrid>
              <a:tr h="392708">
                <a:tc>
                  <a:txBody>
                    <a:bodyPr/>
                    <a:lstStyle/>
                    <a:p>
                      <a:pPr algn="ctr"/>
                      <a:r>
                        <a:rPr lang="en-US" sz="1200" dirty="0"/>
                        <a:t>Workflow</a:t>
                      </a:r>
                    </a:p>
                  </a:txBody>
                  <a:tcPr/>
                </a:tc>
                <a:tc>
                  <a:txBody>
                    <a:bodyPr/>
                    <a:lstStyle/>
                    <a:p>
                      <a:pPr algn="ctr"/>
                      <a:r>
                        <a:rPr lang="en-US" sz="1200" dirty="0"/>
                        <a:t>Total Score </a:t>
                      </a:r>
                    </a:p>
                  </a:txBody>
                  <a:tcPr/>
                </a:tc>
                <a:tc>
                  <a:txBody>
                    <a:bodyPr/>
                    <a:lstStyle/>
                    <a:p>
                      <a:pPr algn="ctr"/>
                      <a:r>
                        <a:rPr lang="en-US" sz="1200" dirty="0"/>
                        <a:t>Complexity</a:t>
                      </a:r>
                    </a:p>
                  </a:txBody>
                  <a:tcPr/>
                </a:tc>
                <a:extLst>
                  <a:ext uri="{0D108BD9-81ED-4DB2-BD59-A6C34878D82A}">
                    <a16:rowId xmlns:a16="http://schemas.microsoft.com/office/drawing/2014/main" val="2671127746"/>
                  </a:ext>
                </a:extLst>
              </a:tr>
              <a:tr h="381872">
                <a:tc>
                  <a:txBody>
                    <a:bodyPr/>
                    <a:lstStyle/>
                    <a:p>
                      <a:pPr algn="ctr"/>
                      <a:r>
                        <a:rPr lang="en-US" dirty="0"/>
                        <a:t>E</a:t>
                      </a:r>
                    </a:p>
                  </a:txBody>
                  <a:tcPr/>
                </a:tc>
                <a:tc>
                  <a:txBody>
                    <a:bodyPr/>
                    <a:lstStyle/>
                    <a:p>
                      <a:pPr algn="ctr"/>
                      <a:r>
                        <a:rPr lang="en-US" dirty="0"/>
                        <a:t>15</a:t>
                      </a:r>
                    </a:p>
                  </a:txBody>
                  <a:tcPr/>
                </a:tc>
                <a:tc>
                  <a:txBody>
                    <a:bodyPr/>
                    <a:lstStyle/>
                    <a:p>
                      <a:pPr algn="ctr"/>
                      <a:r>
                        <a:rPr lang="en-US" dirty="0"/>
                        <a:t>3</a:t>
                      </a:r>
                    </a:p>
                  </a:txBody>
                  <a:tcPr/>
                </a:tc>
                <a:extLst>
                  <a:ext uri="{0D108BD9-81ED-4DB2-BD59-A6C34878D82A}">
                    <a16:rowId xmlns:a16="http://schemas.microsoft.com/office/drawing/2014/main" val="2894739978"/>
                  </a:ext>
                </a:extLst>
              </a:tr>
              <a:tr h="381872">
                <a:tc>
                  <a:txBody>
                    <a:bodyPr/>
                    <a:lstStyle/>
                    <a:p>
                      <a:pPr algn="ctr"/>
                      <a:r>
                        <a:rPr lang="en-US" dirty="0"/>
                        <a:t>A</a:t>
                      </a:r>
                    </a:p>
                  </a:txBody>
                  <a:tcPr/>
                </a:tc>
                <a:tc>
                  <a:txBody>
                    <a:bodyPr/>
                    <a:lstStyle/>
                    <a:p>
                      <a:pPr algn="ctr"/>
                      <a:r>
                        <a:rPr lang="en-US" dirty="0"/>
                        <a:t>13</a:t>
                      </a:r>
                    </a:p>
                  </a:txBody>
                  <a:tcPr/>
                </a:tc>
                <a:tc>
                  <a:txBody>
                    <a:bodyPr/>
                    <a:lstStyle/>
                    <a:p>
                      <a:pPr algn="ctr"/>
                      <a:r>
                        <a:rPr lang="en-US" dirty="0"/>
                        <a:t>5</a:t>
                      </a:r>
                    </a:p>
                  </a:txBody>
                  <a:tcPr/>
                </a:tc>
                <a:extLst>
                  <a:ext uri="{0D108BD9-81ED-4DB2-BD59-A6C34878D82A}">
                    <a16:rowId xmlns:a16="http://schemas.microsoft.com/office/drawing/2014/main" val="3763355595"/>
                  </a:ext>
                </a:extLst>
              </a:tr>
              <a:tr h="381872">
                <a:tc>
                  <a:txBody>
                    <a:bodyPr/>
                    <a:lstStyle/>
                    <a:p>
                      <a:pPr algn="ctr"/>
                      <a:r>
                        <a:rPr lang="en-US" dirty="0"/>
                        <a:t>C </a:t>
                      </a:r>
                    </a:p>
                  </a:txBody>
                  <a:tcPr/>
                </a:tc>
                <a:tc>
                  <a:txBody>
                    <a:bodyPr/>
                    <a:lstStyle/>
                    <a:p>
                      <a:pPr algn="ctr"/>
                      <a:r>
                        <a:rPr lang="en-US" dirty="0"/>
                        <a:t>11</a:t>
                      </a:r>
                    </a:p>
                  </a:txBody>
                  <a:tcPr/>
                </a:tc>
                <a:tc>
                  <a:txBody>
                    <a:bodyPr/>
                    <a:lstStyle/>
                    <a:p>
                      <a:pPr algn="ctr"/>
                      <a:r>
                        <a:rPr lang="en-US" dirty="0"/>
                        <a:t>5</a:t>
                      </a:r>
                    </a:p>
                  </a:txBody>
                  <a:tcPr/>
                </a:tc>
                <a:extLst>
                  <a:ext uri="{0D108BD9-81ED-4DB2-BD59-A6C34878D82A}">
                    <a16:rowId xmlns:a16="http://schemas.microsoft.com/office/drawing/2014/main" val="3049001126"/>
                  </a:ext>
                </a:extLst>
              </a:tr>
              <a:tr h="381872">
                <a:tc>
                  <a:txBody>
                    <a:bodyPr/>
                    <a:lstStyle/>
                    <a:p>
                      <a:pPr algn="ctr"/>
                      <a:r>
                        <a:rPr lang="en-US" dirty="0"/>
                        <a:t>B</a:t>
                      </a:r>
                    </a:p>
                  </a:txBody>
                  <a:tcPr/>
                </a:tc>
                <a:tc>
                  <a:txBody>
                    <a:bodyPr/>
                    <a:lstStyle/>
                    <a:p>
                      <a:pPr algn="ctr"/>
                      <a:r>
                        <a:rPr lang="en-US" dirty="0"/>
                        <a:t>9</a:t>
                      </a:r>
                    </a:p>
                  </a:txBody>
                  <a:tcPr/>
                </a:tc>
                <a:tc>
                  <a:txBody>
                    <a:bodyPr/>
                    <a:lstStyle/>
                    <a:p>
                      <a:pPr algn="ctr"/>
                      <a:r>
                        <a:rPr lang="en-US" dirty="0"/>
                        <a:t>1</a:t>
                      </a:r>
                    </a:p>
                  </a:txBody>
                  <a:tcPr/>
                </a:tc>
                <a:extLst>
                  <a:ext uri="{0D108BD9-81ED-4DB2-BD59-A6C34878D82A}">
                    <a16:rowId xmlns:a16="http://schemas.microsoft.com/office/drawing/2014/main" val="3887493779"/>
                  </a:ext>
                </a:extLst>
              </a:tr>
              <a:tr h="381872">
                <a:tc>
                  <a:txBody>
                    <a:bodyPr/>
                    <a:lstStyle/>
                    <a:p>
                      <a:pPr algn="ctr"/>
                      <a:r>
                        <a:rPr lang="en-US" dirty="0"/>
                        <a:t>D</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3472282855"/>
                  </a:ext>
                </a:extLst>
              </a:tr>
              <a:tr h="381872">
                <a:tc>
                  <a:txBody>
                    <a:bodyPr/>
                    <a:lstStyle/>
                    <a:p>
                      <a:pPr algn="ctr"/>
                      <a:r>
                        <a:rPr lang="en-US" dirty="0"/>
                        <a:t>F</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1573488734"/>
                  </a:ext>
                </a:extLst>
              </a:tr>
            </a:tbl>
          </a:graphicData>
        </a:graphic>
      </p:graphicFrame>
      <p:graphicFrame>
        <p:nvGraphicFramePr>
          <p:cNvPr id="23" name="Table 15">
            <a:extLst>
              <a:ext uri="{FF2B5EF4-FFF2-40B4-BE49-F238E27FC236}">
                <a16:creationId xmlns:a16="http://schemas.microsoft.com/office/drawing/2014/main" id="{78300E7B-A88A-2396-7C64-DDAF278E69D7}"/>
              </a:ext>
            </a:extLst>
          </p:cNvPr>
          <p:cNvGraphicFramePr>
            <a:graphicFrameLocks noGrp="1"/>
          </p:cNvGraphicFramePr>
          <p:nvPr>
            <p:extLst>
              <p:ext uri="{D42A27DB-BD31-4B8C-83A1-F6EECF244321}">
                <p14:modId xmlns:p14="http://schemas.microsoft.com/office/powerpoint/2010/main" val="3252432167"/>
              </p:ext>
            </p:extLst>
          </p:nvPr>
        </p:nvGraphicFramePr>
        <p:xfrm>
          <a:off x="3002065" y="1873199"/>
          <a:ext cx="3641990" cy="2803484"/>
        </p:xfrm>
        <a:graphic>
          <a:graphicData uri="http://schemas.openxmlformats.org/drawingml/2006/table">
            <a:tbl>
              <a:tblPr firstRow="1" bandRow="1">
                <a:tableStyleId>{5C22544A-7EE6-4342-B048-85BDC9FD1C3A}</a:tableStyleId>
              </a:tblPr>
              <a:tblGrid>
                <a:gridCol w="866906">
                  <a:extLst>
                    <a:ext uri="{9D8B030D-6E8A-4147-A177-3AD203B41FA5}">
                      <a16:colId xmlns:a16="http://schemas.microsoft.com/office/drawing/2014/main" val="3018957431"/>
                    </a:ext>
                  </a:extLst>
                </a:gridCol>
                <a:gridCol w="590050">
                  <a:extLst>
                    <a:ext uri="{9D8B030D-6E8A-4147-A177-3AD203B41FA5}">
                      <a16:colId xmlns:a16="http://schemas.microsoft.com/office/drawing/2014/main" val="5347017"/>
                    </a:ext>
                  </a:extLst>
                </a:gridCol>
                <a:gridCol w="1032192">
                  <a:extLst>
                    <a:ext uri="{9D8B030D-6E8A-4147-A177-3AD203B41FA5}">
                      <a16:colId xmlns:a16="http://schemas.microsoft.com/office/drawing/2014/main" val="834101769"/>
                    </a:ext>
                  </a:extLst>
                </a:gridCol>
                <a:gridCol w="1152842">
                  <a:extLst>
                    <a:ext uri="{9D8B030D-6E8A-4147-A177-3AD203B41FA5}">
                      <a16:colId xmlns:a16="http://schemas.microsoft.com/office/drawing/2014/main" val="1536929731"/>
                    </a:ext>
                  </a:extLst>
                </a:gridCol>
              </a:tblGrid>
              <a:tr h="466358">
                <a:tc>
                  <a:txBody>
                    <a:bodyPr/>
                    <a:lstStyle/>
                    <a:p>
                      <a:pPr algn="ctr"/>
                      <a:r>
                        <a:rPr lang="en-US" sz="1200" dirty="0"/>
                        <a:t>Workflow</a:t>
                      </a:r>
                    </a:p>
                  </a:txBody>
                  <a:tcPr/>
                </a:tc>
                <a:tc>
                  <a:txBody>
                    <a:bodyPr/>
                    <a:lstStyle/>
                    <a:p>
                      <a:pPr algn="ctr"/>
                      <a:r>
                        <a:rPr lang="en-US" sz="1200" dirty="0"/>
                        <a:t>Total Score </a:t>
                      </a:r>
                    </a:p>
                  </a:txBody>
                  <a:tcPr/>
                </a:tc>
                <a:tc>
                  <a:txBody>
                    <a:bodyPr/>
                    <a:lstStyle/>
                    <a:p>
                      <a:pPr algn="ctr"/>
                      <a:r>
                        <a:rPr lang="en-US" sz="1200" dirty="0"/>
                        <a:t>Complexity</a:t>
                      </a:r>
                    </a:p>
                  </a:txBody>
                  <a:tcPr/>
                </a:tc>
                <a:tc>
                  <a:txBody>
                    <a:bodyPr/>
                    <a:lstStyle/>
                    <a:p>
                      <a:pPr algn="ctr"/>
                      <a:r>
                        <a:rPr lang="en-US" sz="1200" dirty="0"/>
                        <a:t>Weighted Score</a:t>
                      </a:r>
                    </a:p>
                  </a:txBody>
                  <a:tcPr/>
                </a:tc>
                <a:extLst>
                  <a:ext uri="{0D108BD9-81ED-4DB2-BD59-A6C34878D82A}">
                    <a16:rowId xmlns:a16="http://schemas.microsoft.com/office/drawing/2014/main" val="2671127746"/>
                  </a:ext>
                </a:extLst>
              </a:tr>
              <a:tr h="389521">
                <a:tc>
                  <a:txBody>
                    <a:bodyPr/>
                    <a:lstStyle/>
                    <a:p>
                      <a:pPr algn="ctr"/>
                      <a:r>
                        <a:rPr lang="en-US" dirty="0"/>
                        <a:t>E</a:t>
                      </a:r>
                    </a:p>
                  </a:txBody>
                  <a:tcPr/>
                </a:tc>
                <a:tc>
                  <a:txBody>
                    <a:bodyPr/>
                    <a:lstStyle/>
                    <a:p>
                      <a:pPr algn="ctr"/>
                      <a:r>
                        <a:rPr lang="en-US" dirty="0"/>
                        <a:t>15</a:t>
                      </a:r>
                    </a:p>
                  </a:txBody>
                  <a:tcPr/>
                </a:tc>
                <a:tc>
                  <a:txBody>
                    <a:bodyPr/>
                    <a:lstStyle/>
                    <a:p>
                      <a:pPr algn="ctr"/>
                      <a:r>
                        <a:rPr lang="en-US" dirty="0"/>
                        <a:t>3</a:t>
                      </a:r>
                    </a:p>
                  </a:txBody>
                  <a:tcPr/>
                </a:tc>
                <a:tc>
                  <a:txBody>
                    <a:bodyPr/>
                    <a:lstStyle/>
                    <a:p>
                      <a:pPr algn="ctr"/>
                      <a:r>
                        <a:rPr lang="en-US" dirty="0"/>
                        <a:t>12</a:t>
                      </a:r>
                    </a:p>
                  </a:txBody>
                  <a:tcPr/>
                </a:tc>
                <a:extLst>
                  <a:ext uri="{0D108BD9-81ED-4DB2-BD59-A6C34878D82A}">
                    <a16:rowId xmlns:a16="http://schemas.microsoft.com/office/drawing/2014/main" val="2894739978"/>
                  </a:ext>
                </a:extLst>
              </a:tr>
              <a:tr h="389521">
                <a:tc>
                  <a:txBody>
                    <a:bodyPr/>
                    <a:lstStyle/>
                    <a:p>
                      <a:pPr algn="ctr"/>
                      <a:r>
                        <a:rPr lang="en-US" dirty="0"/>
                        <a:t>A</a:t>
                      </a:r>
                    </a:p>
                  </a:txBody>
                  <a:tcPr/>
                </a:tc>
                <a:tc>
                  <a:txBody>
                    <a:bodyPr/>
                    <a:lstStyle/>
                    <a:p>
                      <a:pPr algn="ctr"/>
                      <a:r>
                        <a:rPr lang="en-US" dirty="0"/>
                        <a:t>13</a:t>
                      </a:r>
                    </a:p>
                  </a:txBody>
                  <a:tcPr/>
                </a:tc>
                <a:tc>
                  <a:txBody>
                    <a:bodyPr/>
                    <a:lstStyle/>
                    <a:p>
                      <a:pPr algn="ctr"/>
                      <a:r>
                        <a:rPr lang="en-US" dirty="0"/>
                        <a:t>5</a:t>
                      </a:r>
                    </a:p>
                  </a:txBody>
                  <a:tcPr/>
                </a:tc>
                <a:tc>
                  <a:txBody>
                    <a:bodyPr/>
                    <a:lstStyle/>
                    <a:p>
                      <a:pPr algn="ctr"/>
                      <a:r>
                        <a:rPr lang="en-US" dirty="0"/>
                        <a:t>8</a:t>
                      </a:r>
                    </a:p>
                  </a:txBody>
                  <a:tcPr/>
                </a:tc>
                <a:extLst>
                  <a:ext uri="{0D108BD9-81ED-4DB2-BD59-A6C34878D82A}">
                    <a16:rowId xmlns:a16="http://schemas.microsoft.com/office/drawing/2014/main" val="3763355595"/>
                  </a:ext>
                </a:extLst>
              </a:tr>
              <a:tr h="389521">
                <a:tc>
                  <a:txBody>
                    <a:bodyPr/>
                    <a:lstStyle/>
                    <a:p>
                      <a:pPr algn="ctr"/>
                      <a:r>
                        <a:rPr lang="en-US" dirty="0"/>
                        <a:t>C </a:t>
                      </a:r>
                    </a:p>
                  </a:txBody>
                  <a:tcPr/>
                </a:tc>
                <a:tc>
                  <a:txBody>
                    <a:bodyPr/>
                    <a:lstStyle/>
                    <a:p>
                      <a:pPr algn="ctr"/>
                      <a:r>
                        <a:rPr lang="en-US" dirty="0"/>
                        <a:t>11</a:t>
                      </a:r>
                    </a:p>
                  </a:txBody>
                  <a:tcPr/>
                </a:tc>
                <a:tc>
                  <a:txBody>
                    <a:bodyPr/>
                    <a:lstStyle/>
                    <a:p>
                      <a:pPr algn="ctr"/>
                      <a:r>
                        <a:rPr lang="en-US" dirty="0"/>
                        <a:t>5</a:t>
                      </a:r>
                    </a:p>
                  </a:txBody>
                  <a:tcPr/>
                </a:tc>
                <a:tc>
                  <a:txBody>
                    <a:bodyPr/>
                    <a:lstStyle/>
                    <a:p>
                      <a:pPr algn="ctr"/>
                      <a:r>
                        <a:rPr lang="en-US" dirty="0"/>
                        <a:t>6</a:t>
                      </a:r>
                    </a:p>
                  </a:txBody>
                  <a:tcPr/>
                </a:tc>
                <a:extLst>
                  <a:ext uri="{0D108BD9-81ED-4DB2-BD59-A6C34878D82A}">
                    <a16:rowId xmlns:a16="http://schemas.microsoft.com/office/drawing/2014/main" val="3049001126"/>
                  </a:ext>
                </a:extLst>
              </a:tr>
              <a:tr h="389521">
                <a:tc>
                  <a:txBody>
                    <a:bodyPr/>
                    <a:lstStyle/>
                    <a:p>
                      <a:pPr algn="ctr"/>
                      <a:r>
                        <a:rPr lang="en-US" dirty="0"/>
                        <a:t>B</a:t>
                      </a:r>
                    </a:p>
                  </a:txBody>
                  <a:tcPr/>
                </a:tc>
                <a:tc>
                  <a:txBody>
                    <a:bodyPr/>
                    <a:lstStyle/>
                    <a:p>
                      <a:pPr algn="ctr"/>
                      <a:r>
                        <a:rPr lang="en-US" dirty="0"/>
                        <a:t>9</a:t>
                      </a:r>
                    </a:p>
                  </a:txBody>
                  <a:tcPr/>
                </a:tc>
                <a:tc>
                  <a:txBody>
                    <a:bodyPr/>
                    <a:lstStyle/>
                    <a:p>
                      <a:pPr algn="ctr"/>
                      <a:r>
                        <a:rPr lang="en-US" dirty="0"/>
                        <a:t>1</a:t>
                      </a:r>
                    </a:p>
                  </a:txBody>
                  <a:tcPr/>
                </a:tc>
                <a:tc>
                  <a:txBody>
                    <a:bodyPr/>
                    <a:lstStyle/>
                    <a:p>
                      <a:pPr algn="ctr"/>
                      <a:r>
                        <a:rPr lang="en-US" dirty="0"/>
                        <a:t>8</a:t>
                      </a:r>
                    </a:p>
                  </a:txBody>
                  <a:tcPr/>
                </a:tc>
                <a:extLst>
                  <a:ext uri="{0D108BD9-81ED-4DB2-BD59-A6C34878D82A}">
                    <a16:rowId xmlns:a16="http://schemas.microsoft.com/office/drawing/2014/main" val="3887493779"/>
                  </a:ext>
                </a:extLst>
              </a:tr>
              <a:tr h="389521">
                <a:tc>
                  <a:txBody>
                    <a:bodyPr/>
                    <a:lstStyle/>
                    <a:p>
                      <a:pPr algn="ctr"/>
                      <a:r>
                        <a:rPr lang="en-US" dirty="0"/>
                        <a:t>D</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0</a:t>
                      </a:r>
                    </a:p>
                  </a:txBody>
                  <a:tcPr/>
                </a:tc>
                <a:extLst>
                  <a:ext uri="{0D108BD9-81ED-4DB2-BD59-A6C34878D82A}">
                    <a16:rowId xmlns:a16="http://schemas.microsoft.com/office/drawing/2014/main" val="3472282855"/>
                  </a:ext>
                </a:extLst>
              </a:tr>
              <a:tr h="389521">
                <a:tc>
                  <a:txBody>
                    <a:bodyPr/>
                    <a:lstStyle/>
                    <a:p>
                      <a:pPr algn="ctr"/>
                      <a:r>
                        <a:rPr lang="en-US" dirty="0"/>
                        <a:t>F</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2</a:t>
                      </a:r>
                    </a:p>
                  </a:txBody>
                  <a:tcPr/>
                </a:tc>
                <a:extLst>
                  <a:ext uri="{0D108BD9-81ED-4DB2-BD59-A6C34878D82A}">
                    <a16:rowId xmlns:a16="http://schemas.microsoft.com/office/drawing/2014/main" val="1573488734"/>
                  </a:ext>
                </a:extLst>
              </a:tr>
            </a:tbl>
          </a:graphicData>
        </a:graphic>
      </p:graphicFrame>
      <p:grpSp>
        <p:nvGrpSpPr>
          <p:cNvPr id="42" name="Group 41">
            <a:extLst>
              <a:ext uri="{FF2B5EF4-FFF2-40B4-BE49-F238E27FC236}">
                <a16:creationId xmlns:a16="http://schemas.microsoft.com/office/drawing/2014/main" id="{D63070B3-F778-8DDB-64F3-485C7C3006CC}"/>
              </a:ext>
            </a:extLst>
          </p:cNvPr>
          <p:cNvGrpSpPr/>
          <p:nvPr/>
        </p:nvGrpSpPr>
        <p:grpSpPr>
          <a:xfrm>
            <a:off x="2898188" y="4833916"/>
            <a:ext cx="4191214" cy="556585"/>
            <a:chOff x="4412951" y="4919045"/>
            <a:chExt cx="1332723" cy="817210"/>
          </a:xfrm>
        </p:grpSpPr>
        <p:sp>
          <p:nvSpPr>
            <p:cNvPr id="19" name="Text Placeholder 1">
              <a:extLst>
                <a:ext uri="{FF2B5EF4-FFF2-40B4-BE49-F238E27FC236}">
                  <a16:creationId xmlns:a16="http://schemas.microsoft.com/office/drawing/2014/main" id="{B310C8BA-D2E8-6FAF-00A4-B4228435F2E1}"/>
                </a:ext>
              </a:extLst>
            </p:cNvPr>
            <p:cNvSpPr txBox="1">
              <a:spLocks/>
            </p:cNvSpPr>
            <p:nvPr/>
          </p:nvSpPr>
          <p:spPr>
            <a:xfrm>
              <a:off x="4412951" y="5337570"/>
              <a:ext cx="1332723" cy="398685"/>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kern="1200">
                  <a:solidFill>
                    <a:schemeClr val="tx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200" dirty="0"/>
                <a:t>Weighted score = 0.7 x (Total Score) + (0.3 x (1/Complexity))</a:t>
              </a:r>
            </a:p>
          </p:txBody>
        </p:sp>
        <p:sp>
          <p:nvSpPr>
            <p:cNvPr id="24" name="Text Placeholder 1">
              <a:extLst>
                <a:ext uri="{FF2B5EF4-FFF2-40B4-BE49-F238E27FC236}">
                  <a16:creationId xmlns:a16="http://schemas.microsoft.com/office/drawing/2014/main" id="{37814A29-1B47-5F93-5813-88EC6D7BB5F2}"/>
                </a:ext>
              </a:extLst>
            </p:cNvPr>
            <p:cNvSpPr txBox="1">
              <a:spLocks/>
            </p:cNvSpPr>
            <p:nvPr/>
          </p:nvSpPr>
          <p:spPr>
            <a:xfrm>
              <a:off x="4887058" y="4919045"/>
              <a:ext cx="316601" cy="337687"/>
            </a:xfrm>
            <a:prstGeom prst="rect">
              <a:avLst/>
            </a:prstGeom>
          </p:spPr>
          <p:txBody>
            <a:bodyPr vert="horz" lIns="0" tIns="0" rIns="0" bIns="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kern="1200">
                  <a:solidFill>
                    <a:schemeClr val="tx2"/>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1800" b="1" dirty="0"/>
                <a:t>Formula</a:t>
              </a:r>
            </a:p>
          </p:txBody>
        </p:sp>
      </p:grpSp>
      <p:graphicFrame>
        <p:nvGraphicFramePr>
          <p:cNvPr id="31" name="Table 30">
            <a:extLst>
              <a:ext uri="{FF2B5EF4-FFF2-40B4-BE49-F238E27FC236}">
                <a16:creationId xmlns:a16="http://schemas.microsoft.com/office/drawing/2014/main" id="{B21FEADA-5DFA-53D4-A221-8340AFD59D41}"/>
              </a:ext>
            </a:extLst>
          </p:cNvPr>
          <p:cNvGraphicFramePr>
            <a:graphicFrameLocks noGrp="1"/>
          </p:cNvGraphicFramePr>
          <p:nvPr>
            <p:extLst>
              <p:ext uri="{D42A27DB-BD31-4B8C-83A1-F6EECF244321}">
                <p14:modId xmlns:p14="http://schemas.microsoft.com/office/powerpoint/2010/main" val="2150538075"/>
              </p:ext>
            </p:extLst>
          </p:nvPr>
        </p:nvGraphicFramePr>
        <p:xfrm>
          <a:off x="6772258" y="1873200"/>
          <a:ext cx="3112888" cy="2803488"/>
        </p:xfrm>
        <a:graphic>
          <a:graphicData uri="http://schemas.openxmlformats.org/drawingml/2006/table">
            <a:tbl>
              <a:tblPr firstRow="1" bandRow="1">
                <a:tableStyleId>{5C22544A-7EE6-4342-B048-85BDC9FD1C3A}</a:tableStyleId>
              </a:tblPr>
              <a:tblGrid>
                <a:gridCol w="860575">
                  <a:extLst>
                    <a:ext uri="{9D8B030D-6E8A-4147-A177-3AD203B41FA5}">
                      <a16:colId xmlns:a16="http://schemas.microsoft.com/office/drawing/2014/main" val="1740649853"/>
                    </a:ext>
                  </a:extLst>
                </a:gridCol>
                <a:gridCol w="877911">
                  <a:extLst>
                    <a:ext uri="{9D8B030D-6E8A-4147-A177-3AD203B41FA5}">
                      <a16:colId xmlns:a16="http://schemas.microsoft.com/office/drawing/2014/main" val="338622798"/>
                    </a:ext>
                  </a:extLst>
                </a:gridCol>
                <a:gridCol w="1374402">
                  <a:extLst>
                    <a:ext uri="{9D8B030D-6E8A-4147-A177-3AD203B41FA5}">
                      <a16:colId xmlns:a16="http://schemas.microsoft.com/office/drawing/2014/main" val="1420767035"/>
                    </a:ext>
                  </a:extLst>
                </a:gridCol>
              </a:tblGrid>
              <a:tr h="402144">
                <a:tc>
                  <a:txBody>
                    <a:bodyPr/>
                    <a:lstStyle/>
                    <a:p>
                      <a:pPr algn="ctr"/>
                      <a:r>
                        <a:rPr lang="en-US" sz="1200" dirty="0"/>
                        <a:t>Workflow</a:t>
                      </a:r>
                    </a:p>
                  </a:txBody>
                  <a:tcPr/>
                </a:tc>
                <a:tc>
                  <a:txBody>
                    <a:bodyPr/>
                    <a:lstStyle/>
                    <a:p>
                      <a:pPr algn="ctr"/>
                      <a:r>
                        <a:rPr lang="en-US" sz="1200" dirty="0"/>
                        <a:t>New Order </a:t>
                      </a:r>
                    </a:p>
                  </a:txBody>
                  <a:tcPr/>
                </a:tc>
                <a:tc>
                  <a:txBody>
                    <a:bodyPr/>
                    <a:lstStyle/>
                    <a:p>
                      <a:pPr algn="ctr"/>
                      <a:r>
                        <a:rPr lang="en-US" sz="1200" dirty="0"/>
                        <a:t>Weighted Score</a:t>
                      </a:r>
                    </a:p>
                  </a:txBody>
                  <a:tcPr/>
                </a:tc>
                <a:extLst>
                  <a:ext uri="{0D108BD9-81ED-4DB2-BD59-A6C34878D82A}">
                    <a16:rowId xmlns:a16="http://schemas.microsoft.com/office/drawing/2014/main" val="4031409453"/>
                  </a:ext>
                </a:extLst>
              </a:tr>
              <a:tr h="391048">
                <a:tc>
                  <a:txBody>
                    <a:bodyPr/>
                    <a:lstStyle/>
                    <a:p>
                      <a:pPr algn="ctr"/>
                      <a:r>
                        <a:rPr lang="en-US" dirty="0"/>
                        <a:t>E</a:t>
                      </a:r>
                    </a:p>
                  </a:txBody>
                  <a:tcPr/>
                </a:tc>
                <a:tc>
                  <a:txBody>
                    <a:bodyPr/>
                    <a:lstStyle/>
                    <a:p>
                      <a:pPr algn="ctr"/>
                      <a:r>
                        <a:rPr lang="en-US" dirty="0"/>
                        <a:t>1</a:t>
                      </a:r>
                    </a:p>
                  </a:txBody>
                  <a:tcPr/>
                </a:tc>
                <a:tc>
                  <a:txBody>
                    <a:bodyPr/>
                    <a:lstStyle/>
                    <a:p>
                      <a:pPr algn="ctr"/>
                      <a:r>
                        <a:rPr lang="en-US" dirty="0"/>
                        <a:t>10.60</a:t>
                      </a:r>
                    </a:p>
                  </a:txBody>
                  <a:tcPr/>
                </a:tc>
                <a:extLst>
                  <a:ext uri="{0D108BD9-81ED-4DB2-BD59-A6C34878D82A}">
                    <a16:rowId xmlns:a16="http://schemas.microsoft.com/office/drawing/2014/main" val="1092868142"/>
                  </a:ext>
                </a:extLst>
              </a:tr>
              <a:tr h="391048">
                <a:tc>
                  <a:txBody>
                    <a:bodyPr/>
                    <a:lstStyle/>
                    <a:p>
                      <a:pPr algn="ctr"/>
                      <a:r>
                        <a:rPr lang="en-US" dirty="0"/>
                        <a:t>A</a:t>
                      </a:r>
                    </a:p>
                  </a:txBody>
                  <a:tcPr/>
                </a:tc>
                <a:tc>
                  <a:txBody>
                    <a:bodyPr/>
                    <a:lstStyle/>
                    <a:p>
                      <a:pPr algn="ctr"/>
                      <a:r>
                        <a:rPr lang="en-US" dirty="0"/>
                        <a:t>2</a:t>
                      </a:r>
                    </a:p>
                  </a:txBody>
                  <a:tcPr/>
                </a:tc>
                <a:tc>
                  <a:txBody>
                    <a:bodyPr/>
                    <a:lstStyle/>
                    <a:p>
                      <a:pPr algn="ctr"/>
                      <a:r>
                        <a:rPr lang="en-US" dirty="0"/>
                        <a:t>9.16</a:t>
                      </a:r>
                    </a:p>
                  </a:txBody>
                  <a:tcPr/>
                </a:tc>
                <a:extLst>
                  <a:ext uri="{0D108BD9-81ED-4DB2-BD59-A6C34878D82A}">
                    <a16:rowId xmlns:a16="http://schemas.microsoft.com/office/drawing/2014/main" val="1276790772"/>
                  </a:ext>
                </a:extLst>
              </a:tr>
              <a:tr h="391048">
                <a:tc>
                  <a:txBody>
                    <a:bodyPr/>
                    <a:lstStyle/>
                    <a:p>
                      <a:pPr algn="ctr"/>
                      <a:r>
                        <a:rPr lang="en-US" dirty="0"/>
                        <a:t>C</a:t>
                      </a:r>
                    </a:p>
                  </a:txBody>
                  <a:tcPr/>
                </a:tc>
                <a:tc>
                  <a:txBody>
                    <a:bodyPr/>
                    <a:lstStyle/>
                    <a:p>
                      <a:pPr algn="ctr"/>
                      <a:r>
                        <a:rPr lang="en-US" dirty="0"/>
                        <a:t>3</a:t>
                      </a:r>
                    </a:p>
                  </a:txBody>
                  <a:tcPr/>
                </a:tc>
                <a:tc>
                  <a:txBody>
                    <a:bodyPr/>
                    <a:lstStyle/>
                    <a:p>
                      <a:pPr algn="ctr"/>
                      <a:r>
                        <a:rPr lang="en-US" dirty="0"/>
                        <a:t>7.76</a:t>
                      </a:r>
                    </a:p>
                  </a:txBody>
                  <a:tcPr/>
                </a:tc>
                <a:extLst>
                  <a:ext uri="{0D108BD9-81ED-4DB2-BD59-A6C34878D82A}">
                    <a16:rowId xmlns:a16="http://schemas.microsoft.com/office/drawing/2014/main" val="1221170648"/>
                  </a:ext>
                </a:extLst>
              </a:tr>
              <a:tr h="391048">
                <a:tc>
                  <a:txBody>
                    <a:bodyPr/>
                    <a:lstStyle/>
                    <a:p>
                      <a:pPr algn="ctr"/>
                      <a:r>
                        <a:rPr lang="en-US" dirty="0"/>
                        <a:t>B</a:t>
                      </a:r>
                    </a:p>
                  </a:txBody>
                  <a:tcPr/>
                </a:tc>
                <a:tc>
                  <a:txBody>
                    <a:bodyPr/>
                    <a:lstStyle/>
                    <a:p>
                      <a:pPr algn="ctr"/>
                      <a:r>
                        <a:rPr lang="en-US" dirty="0"/>
                        <a:t>4</a:t>
                      </a:r>
                    </a:p>
                  </a:txBody>
                  <a:tcPr/>
                </a:tc>
                <a:tc>
                  <a:txBody>
                    <a:bodyPr/>
                    <a:lstStyle/>
                    <a:p>
                      <a:pPr algn="ctr"/>
                      <a:r>
                        <a:rPr lang="en-US" dirty="0"/>
                        <a:t>6.60</a:t>
                      </a:r>
                    </a:p>
                  </a:txBody>
                  <a:tcPr/>
                </a:tc>
                <a:extLst>
                  <a:ext uri="{0D108BD9-81ED-4DB2-BD59-A6C34878D82A}">
                    <a16:rowId xmlns:a16="http://schemas.microsoft.com/office/drawing/2014/main" val="887395644"/>
                  </a:ext>
                </a:extLst>
              </a:tr>
              <a:tr h="391048">
                <a:tc>
                  <a:txBody>
                    <a:bodyPr/>
                    <a:lstStyle/>
                    <a:p>
                      <a:pPr algn="ctr"/>
                      <a:r>
                        <a:rPr lang="en-US" dirty="0"/>
                        <a:t>D</a:t>
                      </a:r>
                    </a:p>
                  </a:txBody>
                  <a:tcPr/>
                </a:tc>
                <a:tc>
                  <a:txBody>
                    <a:bodyPr/>
                    <a:lstStyle/>
                    <a:p>
                      <a:pPr algn="ctr"/>
                      <a:r>
                        <a:rPr lang="en-US" dirty="0"/>
                        <a:t>5</a:t>
                      </a:r>
                    </a:p>
                  </a:txBody>
                  <a:tcPr/>
                </a:tc>
                <a:tc>
                  <a:txBody>
                    <a:bodyPr/>
                    <a:lstStyle/>
                    <a:p>
                      <a:pPr algn="ctr"/>
                      <a:r>
                        <a:rPr lang="en-US" dirty="0"/>
                        <a:t>3.56</a:t>
                      </a:r>
                    </a:p>
                  </a:txBody>
                  <a:tcPr/>
                </a:tc>
                <a:extLst>
                  <a:ext uri="{0D108BD9-81ED-4DB2-BD59-A6C34878D82A}">
                    <a16:rowId xmlns:a16="http://schemas.microsoft.com/office/drawing/2014/main" val="4055611979"/>
                  </a:ext>
                </a:extLst>
              </a:tr>
              <a:tr h="391048">
                <a:tc>
                  <a:txBody>
                    <a:bodyPr/>
                    <a:lstStyle/>
                    <a:p>
                      <a:pPr algn="ctr"/>
                      <a:r>
                        <a:rPr lang="en-US" dirty="0"/>
                        <a:t>F</a:t>
                      </a:r>
                    </a:p>
                  </a:txBody>
                  <a:tcPr/>
                </a:tc>
                <a:tc>
                  <a:txBody>
                    <a:bodyPr/>
                    <a:lstStyle/>
                    <a:p>
                      <a:pPr algn="ctr"/>
                      <a:r>
                        <a:rPr lang="en-US" dirty="0"/>
                        <a:t>6</a:t>
                      </a:r>
                    </a:p>
                  </a:txBody>
                  <a:tcPr/>
                </a:tc>
                <a:tc>
                  <a:txBody>
                    <a:bodyPr/>
                    <a:lstStyle/>
                    <a:p>
                      <a:pPr algn="ctr"/>
                      <a:r>
                        <a:rPr lang="en-US" dirty="0"/>
                        <a:t>2.20</a:t>
                      </a:r>
                    </a:p>
                  </a:txBody>
                  <a:tcPr/>
                </a:tc>
                <a:extLst>
                  <a:ext uri="{0D108BD9-81ED-4DB2-BD59-A6C34878D82A}">
                    <a16:rowId xmlns:a16="http://schemas.microsoft.com/office/drawing/2014/main" val="3299012406"/>
                  </a:ext>
                </a:extLst>
              </a:tr>
            </a:tbl>
          </a:graphicData>
        </a:graphic>
      </p:graphicFrame>
      <p:sp>
        <p:nvSpPr>
          <p:cNvPr id="35" name="Arrow: Bent-Up 34">
            <a:extLst>
              <a:ext uri="{FF2B5EF4-FFF2-40B4-BE49-F238E27FC236}">
                <a16:creationId xmlns:a16="http://schemas.microsoft.com/office/drawing/2014/main" id="{D2962B59-B364-AE90-9C37-CD03655679AC}"/>
              </a:ext>
            </a:extLst>
          </p:cNvPr>
          <p:cNvSpPr/>
          <p:nvPr/>
        </p:nvSpPr>
        <p:spPr>
          <a:xfrm rot="5400000">
            <a:off x="1626852" y="4456994"/>
            <a:ext cx="641033" cy="1225983"/>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Bent-Up 42">
            <a:extLst>
              <a:ext uri="{FF2B5EF4-FFF2-40B4-BE49-F238E27FC236}">
                <a16:creationId xmlns:a16="http://schemas.microsoft.com/office/drawing/2014/main" id="{A585E3BE-F932-CD7E-6CDA-8E0D88FD5413}"/>
              </a:ext>
            </a:extLst>
          </p:cNvPr>
          <p:cNvSpPr/>
          <p:nvPr/>
        </p:nvSpPr>
        <p:spPr>
          <a:xfrm>
            <a:off x="7423994" y="4742834"/>
            <a:ext cx="1404935" cy="682421"/>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74B7DDE-29B8-7270-B9B3-730ACB86A7D8}"/>
              </a:ext>
            </a:extLst>
          </p:cNvPr>
          <p:cNvSpPr/>
          <p:nvPr/>
        </p:nvSpPr>
        <p:spPr>
          <a:xfrm>
            <a:off x="2773922" y="4812919"/>
            <a:ext cx="4439746" cy="68242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C4E8982-C24B-13F5-1175-D799E339C587}"/>
              </a:ext>
            </a:extLst>
          </p:cNvPr>
          <p:cNvSpPr txBox="1"/>
          <p:nvPr/>
        </p:nvSpPr>
        <p:spPr>
          <a:xfrm>
            <a:off x="1265912" y="5584608"/>
            <a:ext cx="8146204" cy="646331"/>
          </a:xfrm>
          <a:prstGeom prst="rect">
            <a:avLst/>
          </a:prstGeom>
          <a:noFill/>
          <a:ln>
            <a:solidFill>
              <a:schemeClr val="tx1"/>
            </a:solidFill>
          </a:ln>
        </p:spPr>
        <p:txBody>
          <a:bodyPr wrap="none" rtlCol="0">
            <a:spAutoFit/>
          </a:bodyPr>
          <a:lstStyle/>
          <a:p>
            <a:r>
              <a:rPr lang="en-US" sz="1200" b="1" dirty="0"/>
              <a:t>Total score impact </a:t>
            </a:r>
            <a:r>
              <a:rPr lang="en-US" sz="1200" dirty="0"/>
              <a:t>is the </a:t>
            </a:r>
            <a:r>
              <a:rPr lang="en-US" sz="1200" b="1" dirty="0"/>
              <a:t>dominant</a:t>
            </a:r>
            <a:r>
              <a:rPr lang="en-US" sz="1200" dirty="0"/>
              <a:t> </a:t>
            </a:r>
            <a:r>
              <a:rPr lang="en-US" sz="1200" b="1" dirty="0"/>
              <a:t>factor</a:t>
            </a:r>
            <a:r>
              <a:rPr lang="en-US" sz="1200" dirty="0"/>
              <a:t> </a:t>
            </a:r>
            <a:r>
              <a:rPr lang="en-US" sz="1200" b="1" dirty="0"/>
              <a:t>automation</a:t>
            </a:r>
            <a:r>
              <a:rPr lang="en-US" sz="1200" dirty="0"/>
              <a:t> should </a:t>
            </a:r>
            <a:r>
              <a:rPr lang="en-US" sz="1200" b="1" dirty="0"/>
              <a:t>prioritize</a:t>
            </a:r>
            <a:r>
              <a:rPr lang="en-US" sz="1200" dirty="0"/>
              <a:t> business </a:t>
            </a:r>
            <a:r>
              <a:rPr lang="en-US" sz="1200" b="1" dirty="0"/>
              <a:t>value</a:t>
            </a:r>
            <a:r>
              <a:rPr lang="en-US" sz="1200" dirty="0"/>
              <a:t> so </a:t>
            </a:r>
            <a:r>
              <a:rPr lang="en-US" sz="1200" b="1" dirty="0"/>
              <a:t>gets</a:t>
            </a:r>
            <a:r>
              <a:rPr lang="en-US" sz="1200" dirty="0"/>
              <a:t> </a:t>
            </a:r>
            <a:r>
              <a:rPr lang="en-US" sz="1200" b="1" dirty="0"/>
              <a:t>higher</a:t>
            </a:r>
            <a:r>
              <a:rPr lang="en-US" sz="1200" dirty="0"/>
              <a:t> </a:t>
            </a:r>
            <a:r>
              <a:rPr lang="en-US" sz="1200" b="1" dirty="0"/>
              <a:t>weight</a:t>
            </a:r>
            <a:r>
              <a:rPr lang="en-US" sz="1200" dirty="0"/>
              <a:t> (</a:t>
            </a:r>
            <a:r>
              <a:rPr lang="en-US" sz="1200" b="1" dirty="0"/>
              <a:t>70</a:t>
            </a:r>
            <a:r>
              <a:rPr lang="en-US" sz="1200" dirty="0"/>
              <a:t>)</a:t>
            </a:r>
          </a:p>
          <a:p>
            <a:r>
              <a:rPr lang="en-US" sz="1200" b="1" dirty="0"/>
              <a:t>Complexity</a:t>
            </a:r>
            <a:r>
              <a:rPr lang="en-US" sz="1200" dirty="0"/>
              <a:t> is still </a:t>
            </a:r>
            <a:r>
              <a:rPr lang="en-US" sz="1200" b="1" dirty="0"/>
              <a:t>a</a:t>
            </a:r>
            <a:r>
              <a:rPr lang="en-US" sz="1200" dirty="0"/>
              <a:t> </a:t>
            </a:r>
            <a:r>
              <a:rPr lang="en-US" sz="1200" b="1" dirty="0"/>
              <a:t>limiting</a:t>
            </a:r>
            <a:r>
              <a:rPr lang="en-US" sz="1200" dirty="0"/>
              <a:t> </a:t>
            </a:r>
            <a:r>
              <a:rPr lang="en-US" sz="1200" b="1" dirty="0"/>
              <a:t>factor</a:t>
            </a:r>
            <a:r>
              <a:rPr lang="en-US" sz="1200" dirty="0"/>
              <a:t> if a </a:t>
            </a:r>
            <a:r>
              <a:rPr lang="en-US" sz="1200" b="1" dirty="0"/>
              <a:t>process</a:t>
            </a:r>
            <a:r>
              <a:rPr lang="en-US" sz="1200" dirty="0"/>
              <a:t> is </a:t>
            </a:r>
            <a:r>
              <a:rPr lang="en-US" sz="1200" b="1" dirty="0"/>
              <a:t>too</a:t>
            </a:r>
            <a:r>
              <a:rPr lang="en-US" sz="1200" dirty="0"/>
              <a:t> </a:t>
            </a:r>
            <a:r>
              <a:rPr lang="en-US" sz="1200" b="1" dirty="0"/>
              <a:t>complex</a:t>
            </a:r>
            <a:r>
              <a:rPr lang="en-US" sz="1200" dirty="0"/>
              <a:t> it </a:t>
            </a:r>
            <a:r>
              <a:rPr lang="en-US" sz="1200" b="1" dirty="0"/>
              <a:t>can</a:t>
            </a:r>
            <a:r>
              <a:rPr lang="en-US" sz="1200" dirty="0"/>
              <a:t> </a:t>
            </a:r>
            <a:r>
              <a:rPr lang="en-US" sz="1200" b="1" dirty="0"/>
              <a:t>slow</a:t>
            </a:r>
            <a:r>
              <a:rPr lang="en-US" sz="1200" dirty="0"/>
              <a:t> </a:t>
            </a:r>
            <a:r>
              <a:rPr lang="en-US" sz="1200" b="1" dirty="0"/>
              <a:t>down</a:t>
            </a:r>
            <a:r>
              <a:rPr lang="en-US" sz="1200" dirty="0"/>
              <a:t> the automation</a:t>
            </a:r>
          </a:p>
          <a:p>
            <a:r>
              <a:rPr lang="en-US" sz="1200" dirty="0"/>
              <a:t>This is </a:t>
            </a:r>
            <a:r>
              <a:rPr lang="en-US" sz="1200" b="1" dirty="0"/>
              <a:t>standard</a:t>
            </a:r>
            <a:r>
              <a:rPr lang="en-US" sz="1200" dirty="0"/>
              <a:t> in </a:t>
            </a:r>
            <a:r>
              <a:rPr lang="en-US" sz="1200" b="1" dirty="0"/>
              <a:t>decision</a:t>
            </a:r>
            <a:r>
              <a:rPr lang="en-US" sz="1200" dirty="0"/>
              <a:t> </a:t>
            </a:r>
            <a:r>
              <a:rPr lang="en-US" sz="1200" b="1" dirty="0"/>
              <a:t>analysis</a:t>
            </a:r>
            <a:r>
              <a:rPr lang="en-US" sz="1200" dirty="0"/>
              <a:t> many frameworks use </a:t>
            </a:r>
            <a:r>
              <a:rPr lang="en-US" sz="1200" b="1" dirty="0"/>
              <a:t>a 70/30 or 75/25 </a:t>
            </a:r>
            <a:r>
              <a:rPr lang="en-US" sz="1200" dirty="0"/>
              <a:t>for major vs minor criteria </a:t>
            </a:r>
          </a:p>
        </p:txBody>
      </p:sp>
    </p:spTree>
    <p:extLst>
      <p:ext uri="{BB962C8B-B14F-4D97-AF65-F5344CB8AC3E}">
        <p14:creationId xmlns:p14="http://schemas.microsoft.com/office/powerpoint/2010/main" val="5184888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D6E71A-C424-43E2-95B5-052B815C2430}"/>
              </a:ext>
            </a:extLst>
          </p:cNvPr>
          <p:cNvSpPr>
            <a:spLocks noGrp="1"/>
          </p:cNvSpPr>
          <p:nvPr>
            <p:ph type="title"/>
          </p:nvPr>
        </p:nvSpPr>
        <p:spPr>
          <a:xfrm>
            <a:off x="537029" y="199630"/>
            <a:ext cx="11162349" cy="493389"/>
          </a:xfrm>
        </p:spPr>
        <p:txBody>
          <a:bodyPr/>
          <a:lstStyle/>
          <a:p>
            <a:r>
              <a:rPr lang="en-US" sz="3200" dirty="0"/>
              <a:t>Which approach is the best one?....Depends</a:t>
            </a:r>
          </a:p>
        </p:txBody>
      </p:sp>
      <p:sp>
        <p:nvSpPr>
          <p:cNvPr id="5" name="AutoShape 6">
            <a:extLst>
              <a:ext uri="{FF2B5EF4-FFF2-40B4-BE49-F238E27FC236}">
                <a16:creationId xmlns:a16="http://schemas.microsoft.com/office/drawing/2014/main" id="{091AFA34-F0E0-C2E1-32F7-B8DEB353D3BF}"/>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6" name="AutoShape 7">
            <a:extLst>
              <a:ext uri="{FF2B5EF4-FFF2-40B4-BE49-F238E27FC236}">
                <a16:creationId xmlns:a16="http://schemas.microsoft.com/office/drawing/2014/main" id="{4C4F6FD6-8B7C-502D-DFF1-6FD2D7081E60}"/>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7" name="AutoShape 7">
            <a:extLst>
              <a:ext uri="{FF2B5EF4-FFF2-40B4-BE49-F238E27FC236}">
                <a16:creationId xmlns:a16="http://schemas.microsoft.com/office/drawing/2014/main" id="{AE20570F-9523-699C-412F-D665217AE213}"/>
              </a:ext>
            </a:extLst>
          </p:cNvPr>
          <p:cNvSpPr>
            <a:spLocks noChangeArrowheads="1"/>
          </p:cNvSpPr>
          <p:nvPr/>
        </p:nvSpPr>
        <p:spPr bwMode="auto">
          <a:xfrm>
            <a:off x="1670969" y="6390442"/>
            <a:ext cx="3836991"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 Identify critical business workflows</a:t>
            </a:r>
          </a:p>
        </p:txBody>
      </p:sp>
      <p:sp>
        <p:nvSpPr>
          <p:cNvPr id="8" name="AutoShape 7">
            <a:extLst>
              <a:ext uri="{FF2B5EF4-FFF2-40B4-BE49-F238E27FC236}">
                <a16:creationId xmlns:a16="http://schemas.microsoft.com/office/drawing/2014/main" id="{60A3CF62-45CD-AC8E-07A3-FB931130C670}"/>
              </a:ext>
            </a:extLst>
          </p:cNvPr>
          <p:cNvSpPr>
            <a:spLocks noChangeArrowheads="1"/>
          </p:cNvSpPr>
          <p:nvPr/>
        </p:nvSpPr>
        <p:spPr bwMode="auto">
          <a:xfrm>
            <a:off x="5417187" y="6392669"/>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9" name="AutoShape 7">
            <a:extLst>
              <a:ext uri="{FF2B5EF4-FFF2-40B4-BE49-F238E27FC236}">
                <a16:creationId xmlns:a16="http://schemas.microsoft.com/office/drawing/2014/main" id="{3ED0A2B5-FEE5-61D8-BFF5-A2868CBF1057}"/>
              </a:ext>
            </a:extLst>
          </p:cNvPr>
          <p:cNvSpPr>
            <a:spLocks noChangeArrowheads="1"/>
          </p:cNvSpPr>
          <p:nvPr/>
        </p:nvSpPr>
        <p:spPr bwMode="auto">
          <a:xfrm>
            <a:off x="5972712"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0" name="AutoShape 7">
            <a:extLst>
              <a:ext uri="{FF2B5EF4-FFF2-40B4-BE49-F238E27FC236}">
                <a16:creationId xmlns:a16="http://schemas.microsoft.com/office/drawing/2014/main" id="{613E615C-2144-CE03-CB18-F5F5BE52D17A}"/>
              </a:ext>
            </a:extLst>
          </p:cNvPr>
          <p:cNvSpPr>
            <a:spLocks noChangeArrowheads="1"/>
          </p:cNvSpPr>
          <p:nvPr/>
        </p:nvSpPr>
        <p:spPr bwMode="auto">
          <a:xfrm>
            <a:off x="6531056"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1" name="AutoShape 7">
            <a:extLst>
              <a:ext uri="{FF2B5EF4-FFF2-40B4-BE49-F238E27FC236}">
                <a16:creationId xmlns:a16="http://schemas.microsoft.com/office/drawing/2014/main" id="{64E36A8C-919F-3B50-AF96-AAA9FF201693}"/>
              </a:ext>
            </a:extLst>
          </p:cNvPr>
          <p:cNvSpPr>
            <a:spLocks noChangeArrowheads="1"/>
          </p:cNvSpPr>
          <p:nvPr/>
        </p:nvSpPr>
        <p:spPr bwMode="auto">
          <a:xfrm>
            <a:off x="7089400" y="6390442"/>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2" name="AutoShape 7">
            <a:extLst>
              <a:ext uri="{FF2B5EF4-FFF2-40B4-BE49-F238E27FC236}">
                <a16:creationId xmlns:a16="http://schemas.microsoft.com/office/drawing/2014/main" id="{4FE42096-0EB2-45DE-75AF-46C078706E5A}"/>
              </a:ext>
            </a:extLst>
          </p:cNvPr>
          <p:cNvSpPr>
            <a:spLocks noChangeArrowheads="1"/>
          </p:cNvSpPr>
          <p:nvPr/>
        </p:nvSpPr>
        <p:spPr bwMode="auto">
          <a:xfrm>
            <a:off x="7664996" y="6390442"/>
            <a:ext cx="1348375"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graphicFrame>
        <p:nvGraphicFramePr>
          <p:cNvPr id="31" name="Table 30">
            <a:extLst>
              <a:ext uri="{FF2B5EF4-FFF2-40B4-BE49-F238E27FC236}">
                <a16:creationId xmlns:a16="http://schemas.microsoft.com/office/drawing/2014/main" id="{B21FEADA-5DFA-53D4-A221-8340AFD59D41}"/>
              </a:ext>
            </a:extLst>
          </p:cNvPr>
          <p:cNvGraphicFramePr>
            <a:graphicFrameLocks noGrp="1"/>
          </p:cNvGraphicFramePr>
          <p:nvPr>
            <p:extLst>
              <p:ext uri="{D42A27DB-BD31-4B8C-83A1-F6EECF244321}">
                <p14:modId xmlns:p14="http://schemas.microsoft.com/office/powerpoint/2010/main" val="2658418951"/>
              </p:ext>
            </p:extLst>
          </p:nvPr>
        </p:nvGraphicFramePr>
        <p:xfrm>
          <a:off x="7200244" y="1411597"/>
          <a:ext cx="1861603" cy="2140288"/>
        </p:xfrm>
        <a:graphic>
          <a:graphicData uri="http://schemas.openxmlformats.org/drawingml/2006/table">
            <a:tbl>
              <a:tblPr firstRow="1" bandRow="1">
                <a:tableStyleId>{5C22544A-7EE6-4342-B048-85BDC9FD1C3A}</a:tableStyleId>
              </a:tblPr>
              <a:tblGrid>
                <a:gridCol w="860575">
                  <a:extLst>
                    <a:ext uri="{9D8B030D-6E8A-4147-A177-3AD203B41FA5}">
                      <a16:colId xmlns:a16="http://schemas.microsoft.com/office/drawing/2014/main" val="1740649853"/>
                    </a:ext>
                  </a:extLst>
                </a:gridCol>
                <a:gridCol w="1001028">
                  <a:extLst>
                    <a:ext uri="{9D8B030D-6E8A-4147-A177-3AD203B41FA5}">
                      <a16:colId xmlns:a16="http://schemas.microsoft.com/office/drawing/2014/main" val="338622798"/>
                    </a:ext>
                  </a:extLst>
                </a:gridCol>
              </a:tblGrid>
              <a:tr h="311488">
                <a:tc>
                  <a:txBody>
                    <a:bodyPr/>
                    <a:lstStyle/>
                    <a:p>
                      <a:pPr algn="ctr"/>
                      <a:r>
                        <a:rPr lang="en-US" sz="1200" dirty="0"/>
                        <a:t>Workflow</a:t>
                      </a:r>
                    </a:p>
                  </a:txBody>
                  <a:tcPr/>
                </a:tc>
                <a:tc>
                  <a:txBody>
                    <a:bodyPr/>
                    <a:lstStyle/>
                    <a:p>
                      <a:pPr algn="ctr"/>
                      <a:r>
                        <a:rPr lang="en-US" sz="1200" dirty="0"/>
                        <a:t>New Order </a:t>
                      </a:r>
                    </a:p>
                  </a:txBody>
                  <a:tcPr/>
                </a:tc>
                <a:extLst>
                  <a:ext uri="{0D108BD9-81ED-4DB2-BD59-A6C34878D82A}">
                    <a16:rowId xmlns:a16="http://schemas.microsoft.com/office/drawing/2014/main" val="4031409453"/>
                  </a:ext>
                </a:extLst>
              </a:tr>
              <a:tr h="302893">
                <a:tc>
                  <a:txBody>
                    <a:bodyPr/>
                    <a:lstStyle/>
                    <a:p>
                      <a:pPr algn="ctr"/>
                      <a:r>
                        <a:rPr lang="en-US" sz="1400" dirty="0"/>
                        <a:t>E</a:t>
                      </a:r>
                    </a:p>
                  </a:txBody>
                  <a:tcPr/>
                </a:tc>
                <a:tc>
                  <a:txBody>
                    <a:bodyPr/>
                    <a:lstStyle/>
                    <a:p>
                      <a:pPr algn="ctr"/>
                      <a:r>
                        <a:rPr lang="en-US" sz="1400" dirty="0"/>
                        <a:t>1</a:t>
                      </a:r>
                    </a:p>
                  </a:txBody>
                  <a:tcPr/>
                </a:tc>
                <a:extLst>
                  <a:ext uri="{0D108BD9-81ED-4DB2-BD59-A6C34878D82A}">
                    <a16:rowId xmlns:a16="http://schemas.microsoft.com/office/drawing/2014/main" val="1092868142"/>
                  </a:ext>
                </a:extLst>
              </a:tr>
              <a:tr h="302893">
                <a:tc>
                  <a:txBody>
                    <a:bodyPr/>
                    <a:lstStyle/>
                    <a:p>
                      <a:pPr algn="ctr"/>
                      <a:r>
                        <a:rPr lang="en-US" sz="1400" dirty="0"/>
                        <a:t>A</a:t>
                      </a:r>
                    </a:p>
                  </a:txBody>
                  <a:tcPr/>
                </a:tc>
                <a:tc>
                  <a:txBody>
                    <a:bodyPr/>
                    <a:lstStyle/>
                    <a:p>
                      <a:pPr algn="ctr"/>
                      <a:r>
                        <a:rPr lang="en-US" sz="1400" dirty="0"/>
                        <a:t>2</a:t>
                      </a:r>
                    </a:p>
                  </a:txBody>
                  <a:tcPr/>
                </a:tc>
                <a:extLst>
                  <a:ext uri="{0D108BD9-81ED-4DB2-BD59-A6C34878D82A}">
                    <a16:rowId xmlns:a16="http://schemas.microsoft.com/office/drawing/2014/main" val="1276790772"/>
                  </a:ext>
                </a:extLst>
              </a:tr>
              <a:tr h="302893">
                <a:tc>
                  <a:txBody>
                    <a:bodyPr/>
                    <a:lstStyle/>
                    <a:p>
                      <a:pPr algn="ctr"/>
                      <a:r>
                        <a:rPr lang="en-US" sz="1400" dirty="0"/>
                        <a:t>C</a:t>
                      </a:r>
                    </a:p>
                  </a:txBody>
                  <a:tcPr/>
                </a:tc>
                <a:tc>
                  <a:txBody>
                    <a:bodyPr/>
                    <a:lstStyle/>
                    <a:p>
                      <a:pPr algn="ctr"/>
                      <a:r>
                        <a:rPr lang="en-US" sz="1400" dirty="0"/>
                        <a:t>3</a:t>
                      </a:r>
                    </a:p>
                  </a:txBody>
                  <a:tcPr/>
                </a:tc>
                <a:extLst>
                  <a:ext uri="{0D108BD9-81ED-4DB2-BD59-A6C34878D82A}">
                    <a16:rowId xmlns:a16="http://schemas.microsoft.com/office/drawing/2014/main" val="1221170648"/>
                  </a:ext>
                </a:extLst>
              </a:tr>
              <a:tr h="302893">
                <a:tc>
                  <a:txBody>
                    <a:bodyPr/>
                    <a:lstStyle/>
                    <a:p>
                      <a:pPr algn="ctr"/>
                      <a:r>
                        <a:rPr lang="en-US" sz="1400" dirty="0"/>
                        <a:t>B</a:t>
                      </a:r>
                    </a:p>
                  </a:txBody>
                  <a:tcPr/>
                </a:tc>
                <a:tc>
                  <a:txBody>
                    <a:bodyPr/>
                    <a:lstStyle/>
                    <a:p>
                      <a:pPr algn="ctr"/>
                      <a:r>
                        <a:rPr lang="en-US" sz="1400" dirty="0"/>
                        <a:t>4</a:t>
                      </a:r>
                    </a:p>
                  </a:txBody>
                  <a:tcPr/>
                </a:tc>
                <a:extLst>
                  <a:ext uri="{0D108BD9-81ED-4DB2-BD59-A6C34878D82A}">
                    <a16:rowId xmlns:a16="http://schemas.microsoft.com/office/drawing/2014/main" val="887395644"/>
                  </a:ext>
                </a:extLst>
              </a:tr>
              <a:tr h="302893">
                <a:tc>
                  <a:txBody>
                    <a:bodyPr/>
                    <a:lstStyle/>
                    <a:p>
                      <a:pPr algn="ctr"/>
                      <a:r>
                        <a:rPr lang="en-US" sz="1400" dirty="0"/>
                        <a:t>D</a:t>
                      </a:r>
                    </a:p>
                  </a:txBody>
                  <a:tcPr/>
                </a:tc>
                <a:tc>
                  <a:txBody>
                    <a:bodyPr/>
                    <a:lstStyle/>
                    <a:p>
                      <a:pPr algn="ctr"/>
                      <a:r>
                        <a:rPr lang="en-US" sz="1400" dirty="0"/>
                        <a:t>5</a:t>
                      </a:r>
                    </a:p>
                  </a:txBody>
                  <a:tcPr/>
                </a:tc>
                <a:extLst>
                  <a:ext uri="{0D108BD9-81ED-4DB2-BD59-A6C34878D82A}">
                    <a16:rowId xmlns:a16="http://schemas.microsoft.com/office/drawing/2014/main" val="4055611979"/>
                  </a:ext>
                </a:extLst>
              </a:tr>
              <a:tr h="302893">
                <a:tc>
                  <a:txBody>
                    <a:bodyPr/>
                    <a:lstStyle/>
                    <a:p>
                      <a:pPr algn="ctr"/>
                      <a:r>
                        <a:rPr lang="en-US" sz="1400" dirty="0"/>
                        <a:t>F</a:t>
                      </a:r>
                    </a:p>
                  </a:txBody>
                  <a:tcPr/>
                </a:tc>
                <a:tc>
                  <a:txBody>
                    <a:bodyPr/>
                    <a:lstStyle/>
                    <a:p>
                      <a:pPr algn="ctr"/>
                      <a:r>
                        <a:rPr lang="en-US" sz="1400" dirty="0"/>
                        <a:t>6</a:t>
                      </a:r>
                    </a:p>
                  </a:txBody>
                  <a:tcPr/>
                </a:tc>
                <a:extLst>
                  <a:ext uri="{0D108BD9-81ED-4DB2-BD59-A6C34878D82A}">
                    <a16:rowId xmlns:a16="http://schemas.microsoft.com/office/drawing/2014/main" val="3299012406"/>
                  </a:ext>
                </a:extLst>
              </a:tr>
            </a:tbl>
          </a:graphicData>
        </a:graphic>
      </p:graphicFrame>
      <p:graphicFrame>
        <p:nvGraphicFramePr>
          <p:cNvPr id="13" name="Table 12">
            <a:extLst>
              <a:ext uri="{FF2B5EF4-FFF2-40B4-BE49-F238E27FC236}">
                <a16:creationId xmlns:a16="http://schemas.microsoft.com/office/drawing/2014/main" id="{00439944-F971-E2B8-0B0E-058BE2E6904A}"/>
              </a:ext>
            </a:extLst>
          </p:cNvPr>
          <p:cNvGraphicFramePr>
            <a:graphicFrameLocks noGrp="1"/>
          </p:cNvGraphicFramePr>
          <p:nvPr>
            <p:extLst>
              <p:ext uri="{D42A27DB-BD31-4B8C-83A1-F6EECF244321}">
                <p14:modId xmlns:p14="http://schemas.microsoft.com/office/powerpoint/2010/main" val="3808255767"/>
              </p:ext>
            </p:extLst>
          </p:nvPr>
        </p:nvGraphicFramePr>
        <p:xfrm>
          <a:off x="4232093" y="3741242"/>
          <a:ext cx="1944179" cy="2125635"/>
        </p:xfrm>
        <a:graphic>
          <a:graphicData uri="http://schemas.openxmlformats.org/drawingml/2006/table">
            <a:tbl>
              <a:tblPr firstRow="1" bandRow="1">
                <a:tableStyleId>{5C22544A-7EE6-4342-B048-85BDC9FD1C3A}</a:tableStyleId>
              </a:tblPr>
              <a:tblGrid>
                <a:gridCol w="878791">
                  <a:extLst>
                    <a:ext uri="{9D8B030D-6E8A-4147-A177-3AD203B41FA5}">
                      <a16:colId xmlns:a16="http://schemas.microsoft.com/office/drawing/2014/main" val="1740649853"/>
                    </a:ext>
                  </a:extLst>
                </a:gridCol>
                <a:gridCol w="1065388">
                  <a:extLst>
                    <a:ext uri="{9D8B030D-6E8A-4147-A177-3AD203B41FA5}">
                      <a16:colId xmlns:a16="http://schemas.microsoft.com/office/drawing/2014/main" val="338622798"/>
                    </a:ext>
                  </a:extLst>
                </a:gridCol>
              </a:tblGrid>
              <a:tr h="296835">
                <a:tc>
                  <a:txBody>
                    <a:bodyPr/>
                    <a:lstStyle/>
                    <a:p>
                      <a:pPr algn="ctr"/>
                      <a:r>
                        <a:rPr lang="en-US" sz="1200" dirty="0"/>
                        <a:t>Workflow</a:t>
                      </a:r>
                    </a:p>
                  </a:txBody>
                  <a:tcPr/>
                </a:tc>
                <a:tc>
                  <a:txBody>
                    <a:bodyPr/>
                    <a:lstStyle/>
                    <a:p>
                      <a:pPr algn="ctr"/>
                      <a:r>
                        <a:rPr lang="en-US" sz="1200" dirty="0"/>
                        <a:t>New Order </a:t>
                      </a:r>
                    </a:p>
                  </a:txBody>
                  <a:tcPr/>
                </a:tc>
                <a:extLst>
                  <a:ext uri="{0D108BD9-81ED-4DB2-BD59-A6C34878D82A}">
                    <a16:rowId xmlns:a16="http://schemas.microsoft.com/office/drawing/2014/main" val="4031409453"/>
                  </a:ext>
                </a:extLst>
              </a:tr>
              <a:tr h="290462">
                <a:tc>
                  <a:txBody>
                    <a:bodyPr/>
                    <a:lstStyle/>
                    <a:p>
                      <a:pPr algn="ctr"/>
                      <a:r>
                        <a:rPr lang="en-US" sz="1400" dirty="0"/>
                        <a:t>E</a:t>
                      </a:r>
                    </a:p>
                  </a:txBody>
                  <a:tcPr/>
                </a:tc>
                <a:tc>
                  <a:txBody>
                    <a:bodyPr/>
                    <a:lstStyle/>
                    <a:p>
                      <a:pPr algn="ctr"/>
                      <a:r>
                        <a:rPr lang="en-US" sz="1400" dirty="0"/>
                        <a:t>1</a:t>
                      </a:r>
                    </a:p>
                  </a:txBody>
                  <a:tcPr/>
                </a:tc>
                <a:extLst>
                  <a:ext uri="{0D108BD9-81ED-4DB2-BD59-A6C34878D82A}">
                    <a16:rowId xmlns:a16="http://schemas.microsoft.com/office/drawing/2014/main" val="1092868142"/>
                  </a:ext>
                </a:extLst>
              </a:tr>
              <a:tr h="290462">
                <a:tc>
                  <a:txBody>
                    <a:bodyPr/>
                    <a:lstStyle/>
                    <a:p>
                      <a:pPr algn="ctr"/>
                      <a:r>
                        <a:rPr lang="en-US" sz="1400" dirty="0"/>
                        <a:t>A</a:t>
                      </a:r>
                    </a:p>
                  </a:txBody>
                  <a:tcPr/>
                </a:tc>
                <a:tc>
                  <a:txBody>
                    <a:bodyPr/>
                    <a:lstStyle/>
                    <a:p>
                      <a:pPr algn="ctr"/>
                      <a:r>
                        <a:rPr lang="en-US" sz="1400" dirty="0"/>
                        <a:t>2</a:t>
                      </a:r>
                    </a:p>
                  </a:txBody>
                  <a:tcPr/>
                </a:tc>
                <a:extLst>
                  <a:ext uri="{0D108BD9-81ED-4DB2-BD59-A6C34878D82A}">
                    <a16:rowId xmlns:a16="http://schemas.microsoft.com/office/drawing/2014/main" val="1276790772"/>
                  </a:ext>
                </a:extLst>
              </a:tr>
              <a:tr h="290462">
                <a:tc>
                  <a:txBody>
                    <a:bodyPr/>
                    <a:lstStyle/>
                    <a:p>
                      <a:pPr algn="ctr"/>
                      <a:r>
                        <a:rPr lang="en-US" sz="1400" dirty="0"/>
                        <a:t>B</a:t>
                      </a:r>
                    </a:p>
                  </a:txBody>
                  <a:tcPr/>
                </a:tc>
                <a:tc>
                  <a:txBody>
                    <a:bodyPr/>
                    <a:lstStyle/>
                    <a:p>
                      <a:pPr algn="ctr"/>
                      <a:r>
                        <a:rPr lang="en-US" sz="1400" dirty="0"/>
                        <a:t>3</a:t>
                      </a:r>
                    </a:p>
                  </a:txBody>
                  <a:tcPr/>
                </a:tc>
                <a:extLst>
                  <a:ext uri="{0D108BD9-81ED-4DB2-BD59-A6C34878D82A}">
                    <a16:rowId xmlns:a16="http://schemas.microsoft.com/office/drawing/2014/main" val="1221170648"/>
                  </a:ext>
                </a:extLst>
              </a:tr>
              <a:tr h="290462">
                <a:tc>
                  <a:txBody>
                    <a:bodyPr/>
                    <a:lstStyle/>
                    <a:p>
                      <a:pPr algn="ctr"/>
                      <a:r>
                        <a:rPr lang="en-US" sz="1400" dirty="0"/>
                        <a:t>C</a:t>
                      </a:r>
                    </a:p>
                  </a:txBody>
                  <a:tcPr/>
                </a:tc>
                <a:tc>
                  <a:txBody>
                    <a:bodyPr/>
                    <a:lstStyle/>
                    <a:p>
                      <a:pPr algn="ctr"/>
                      <a:r>
                        <a:rPr lang="en-US" sz="1400" dirty="0"/>
                        <a:t>4</a:t>
                      </a:r>
                    </a:p>
                  </a:txBody>
                  <a:tcPr/>
                </a:tc>
                <a:extLst>
                  <a:ext uri="{0D108BD9-81ED-4DB2-BD59-A6C34878D82A}">
                    <a16:rowId xmlns:a16="http://schemas.microsoft.com/office/drawing/2014/main" val="887395644"/>
                  </a:ext>
                </a:extLst>
              </a:tr>
              <a:tr h="290462">
                <a:tc>
                  <a:txBody>
                    <a:bodyPr/>
                    <a:lstStyle/>
                    <a:p>
                      <a:pPr algn="ctr"/>
                      <a:r>
                        <a:rPr lang="en-US" sz="1400" dirty="0"/>
                        <a:t>F</a:t>
                      </a:r>
                    </a:p>
                  </a:txBody>
                  <a:tcPr/>
                </a:tc>
                <a:tc>
                  <a:txBody>
                    <a:bodyPr/>
                    <a:lstStyle/>
                    <a:p>
                      <a:pPr algn="ctr"/>
                      <a:r>
                        <a:rPr lang="en-US" sz="1400" dirty="0"/>
                        <a:t>5</a:t>
                      </a:r>
                    </a:p>
                  </a:txBody>
                  <a:tcPr/>
                </a:tc>
                <a:extLst>
                  <a:ext uri="{0D108BD9-81ED-4DB2-BD59-A6C34878D82A}">
                    <a16:rowId xmlns:a16="http://schemas.microsoft.com/office/drawing/2014/main" val="4055611979"/>
                  </a:ext>
                </a:extLst>
              </a:tr>
              <a:tr h="290462">
                <a:tc>
                  <a:txBody>
                    <a:bodyPr/>
                    <a:lstStyle/>
                    <a:p>
                      <a:pPr algn="ctr"/>
                      <a:r>
                        <a:rPr lang="en-US" sz="1400" dirty="0"/>
                        <a:t>D</a:t>
                      </a:r>
                    </a:p>
                  </a:txBody>
                  <a:tcPr/>
                </a:tc>
                <a:tc>
                  <a:txBody>
                    <a:bodyPr/>
                    <a:lstStyle/>
                    <a:p>
                      <a:pPr algn="ctr"/>
                      <a:r>
                        <a:rPr lang="en-US" sz="1400" dirty="0"/>
                        <a:t>6</a:t>
                      </a:r>
                    </a:p>
                  </a:txBody>
                  <a:tcPr/>
                </a:tc>
                <a:extLst>
                  <a:ext uri="{0D108BD9-81ED-4DB2-BD59-A6C34878D82A}">
                    <a16:rowId xmlns:a16="http://schemas.microsoft.com/office/drawing/2014/main" val="3299012406"/>
                  </a:ext>
                </a:extLst>
              </a:tr>
            </a:tbl>
          </a:graphicData>
        </a:graphic>
      </p:graphicFrame>
      <p:graphicFrame>
        <p:nvGraphicFramePr>
          <p:cNvPr id="16" name="Table 15">
            <a:extLst>
              <a:ext uri="{FF2B5EF4-FFF2-40B4-BE49-F238E27FC236}">
                <a16:creationId xmlns:a16="http://schemas.microsoft.com/office/drawing/2014/main" id="{6AF07CFB-BCD6-E74E-167A-DEB8734E06E8}"/>
              </a:ext>
            </a:extLst>
          </p:cNvPr>
          <p:cNvGraphicFramePr>
            <a:graphicFrameLocks noGrp="1"/>
          </p:cNvGraphicFramePr>
          <p:nvPr>
            <p:extLst>
              <p:ext uri="{D42A27DB-BD31-4B8C-83A1-F6EECF244321}">
                <p14:modId xmlns:p14="http://schemas.microsoft.com/office/powerpoint/2010/main" val="230585147"/>
              </p:ext>
            </p:extLst>
          </p:nvPr>
        </p:nvGraphicFramePr>
        <p:xfrm>
          <a:off x="625143" y="1298633"/>
          <a:ext cx="1944179" cy="2118114"/>
        </p:xfrm>
        <a:graphic>
          <a:graphicData uri="http://schemas.openxmlformats.org/drawingml/2006/table">
            <a:tbl>
              <a:tblPr firstRow="1" bandRow="1">
                <a:tableStyleId>{5C22544A-7EE6-4342-B048-85BDC9FD1C3A}</a:tableStyleId>
              </a:tblPr>
              <a:tblGrid>
                <a:gridCol w="900874">
                  <a:extLst>
                    <a:ext uri="{9D8B030D-6E8A-4147-A177-3AD203B41FA5}">
                      <a16:colId xmlns:a16="http://schemas.microsoft.com/office/drawing/2014/main" val="1740649853"/>
                    </a:ext>
                  </a:extLst>
                </a:gridCol>
                <a:gridCol w="1043305">
                  <a:extLst>
                    <a:ext uri="{9D8B030D-6E8A-4147-A177-3AD203B41FA5}">
                      <a16:colId xmlns:a16="http://schemas.microsoft.com/office/drawing/2014/main" val="338622798"/>
                    </a:ext>
                  </a:extLst>
                </a:gridCol>
              </a:tblGrid>
              <a:tr h="289314">
                <a:tc>
                  <a:txBody>
                    <a:bodyPr/>
                    <a:lstStyle/>
                    <a:p>
                      <a:pPr algn="ctr"/>
                      <a:r>
                        <a:rPr lang="en-US" sz="1200" dirty="0"/>
                        <a:t>Workflow</a:t>
                      </a:r>
                    </a:p>
                  </a:txBody>
                  <a:tcPr/>
                </a:tc>
                <a:tc>
                  <a:txBody>
                    <a:bodyPr/>
                    <a:lstStyle/>
                    <a:p>
                      <a:pPr algn="ctr"/>
                      <a:r>
                        <a:rPr lang="en-US" sz="1200" dirty="0"/>
                        <a:t>New Order </a:t>
                      </a:r>
                    </a:p>
                  </a:txBody>
                  <a:tcPr/>
                </a:tc>
                <a:extLst>
                  <a:ext uri="{0D108BD9-81ED-4DB2-BD59-A6C34878D82A}">
                    <a16:rowId xmlns:a16="http://schemas.microsoft.com/office/drawing/2014/main" val="4031409453"/>
                  </a:ext>
                </a:extLst>
              </a:tr>
              <a:tr h="293898">
                <a:tc>
                  <a:txBody>
                    <a:bodyPr/>
                    <a:lstStyle/>
                    <a:p>
                      <a:pPr algn="ctr"/>
                      <a:r>
                        <a:rPr lang="en-US" sz="1400" dirty="0"/>
                        <a:t>B</a:t>
                      </a:r>
                    </a:p>
                  </a:txBody>
                  <a:tcPr/>
                </a:tc>
                <a:tc>
                  <a:txBody>
                    <a:bodyPr/>
                    <a:lstStyle/>
                    <a:p>
                      <a:pPr algn="ctr"/>
                      <a:r>
                        <a:rPr lang="en-US" sz="1400" dirty="0"/>
                        <a:t>1</a:t>
                      </a:r>
                    </a:p>
                  </a:txBody>
                  <a:tcPr/>
                </a:tc>
                <a:extLst>
                  <a:ext uri="{0D108BD9-81ED-4DB2-BD59-A6C34878D82A}">
                    <a16:rowId xmlns:a16="http://schemas.microsoft.com/office/drawing/2014/main" val="1092868142"/>
                  </a:ext>
                </a:extLst>
              </a:tr>
              <a:tr h="293898">
                <a:tc>
                  <a:txBody>
                    <a:bodyPr/>
                    <a:lstStyle/>
                    <a:p>
                      <a:pPr algn="ctr"/>
                      <a:r>
                        <a:rPr lang="en-US" sz="1400" dirty="0"/>
                        <a:t>E</a:t>
                      </a:r>
                    </a:p>
                  </a:txBody>
                  <a:tcPr/>
                </a:tc>
                <a:tc>
                  <a:txBody>
                    <a:bodyPr/>
                    <a:lstStyle/>
                    <a:p>
                      <a:pPr algn="ctr"/>
                      <a:r>
                        <a:rPr lang="en-US" sz="1400" dirty="0"/>
                        <a:t>2</a:t>
                      </a:r>
                    </a:p>
                  </a:txBody>
                  <a:tcPr/>
                </a:tc>
                <a:extLst>
                  <a:ext uri="{0D108BD9-81ED-4DB2-BD59-A6C34878D82A}">
                    <a16:rowId xmlns:a16="http://schemas.microsoft.com/office/drawing/2014/main" val="1276790772"/>
                  </a:ext>
                </a:extLst>
              </a:tr>
              <a:tr h="293898">
                <a:tc>
                  <a:txBody>
                    <a:bodyPr/>
                    <a:lstStyle/>
                    <a:p>
                      <a:pPr algn="ctr"/>
                      <a:r>
                        <a:rPr lang="en-US" sz="1400" dirty="0"/>
                        <a:t>F</a:t>
                      </a:r>
                    </a:p>
                  </a:txBody>
                  <a:tcPr/>
                </a:tc>
                <a:tc>
                  <a:txBody>
                    <a:bodyPr/>
                    <a:lstStyle/>
                    <a:p>
                      <a:pPr algn="ctr"/>
                      <a:r>
                        <a:rPr lang="en-US" sz="1400" dirty="0"/>
                        <a:t>3</a:t>
                      </a:r>
                    </a:p>
                  </a:txBody>
                  <a:tcPr/>
                </a:tc>
                <a:extLst>
                  <a:ext uri="{0D108BD9-81ED-4DB2-BD59-A6C34878D82A}">
                    <a16:rowId xmlns:a16="http://schemas.microsoft.com/office/drawing/2014/main" val="1221170648"/>
                  </a:ext>
                </a:extLst>
              </a:tr>
              <a:tr h="293898">
                <a:tc>
                  <a:txBody>
                    <a:bodyPr/>
                    <a:lstStyle/>
                    <a:p>
                      <a:pPr algn="ctr"/>
                      <a:r>
                        <a:rPr lang="en-US" sz="1400" dirty="0"/>
                        <a:t>A</a:t>
                      </a:r>
                    </a:p>
                  </a:txBody>
                  <a:tcPr/>
                </a:tc>
                <a:tc>
                  <a:txBody>
                    <a:bodyPr/>
                    <a:lstStyle/>
                    <a:p>
                      <a:pPr algn="ctr"/>
                      <a:r>
                        <a:rPr lang="en-US" sz="1400" dirty="0"/>
                        <a:t>4</a:t>
                      </a:r>
                    </a:p>
                  </a:txBody>
                  <a:tcPr/>
                </a:tc>
                <a:extLst>
                  <a:ext uri="{0D108BD9-81ED-4DB2-BD59-A6C34878D82A}">
                    <a16:rowId xmlns:a16="http://schemas.microsoft.com/office/drawing/2014/main" val="887395644"/>
                  </a:ext>
                </a:extLst>
              </a:tr>
              <a:tr h="293898">
                <a:tc>
                  <a:txBody>
                    <a:bodyPr/>
                    <a:lstStyle/>
                    <a:p>
                      <a:pPr algn="ctr"/>
                      <a:r>
                        <a:rPr lang="en-US" sz="1400" dirty="0"/>
                        <a:t>C</a:t>
                      </a:r>
                    </a:p>
                  </a:txBody>
                  <a:tcPr/>
                </a:tc>
                <a:tc>
                  <a:txBody>
                    <a:bodyPr/>
                    <a:lstStyle/>
                    <a:p>
                      <a:pPr algn="ctr"/>
                      <a:r>
                        <a:rPr lang="en-US" sz="1400" dirty="0"/>
                        <a:t>5</a:t>
                      </a:r>
                    </a:p>
                  </a:txBody>
                  <a:tcPr/>
                </a:tc>
                <a:extLst>
                  <a:ext uri="{0D108BD9-81ED-4DB2-BD59-A6C34878D82A}">
                    <a16:rowId xmlns:a16="http://schemas.microsoft.com/office/drawing/2014/main" val="4055611979"/>
                  </a:ext>
                </a:extLst>
              </a:tr>
              <a:tr h="293898">
                <a:tc>
                  <a:txBody>
                    <a:bodyPr/>
                    <a:lstStyle/>
                    <a:p>
                      <a:pPr algn="ctr"/>
                      <a:r>
                        <a:rPr lang="en-US" sz="1400" dirty="0"/>
                        <a:t>D</a:t>
                      </a:r>
                    </a:p>
                  </a:txBody>
                  <a:tcPr/>
                </a:tc>
                <a:tc>
                  <a:txBody>
                    <a:bodyPr/>
                    <a:lstStyle/>
                    <a:p>
                      <a:pPr algn="ctr"/>
                      <a:r>
                        <a:rPr lang="en-US" sz="1400" dirty="0"/>
                        <a:t>6</a:t>
                      </a:r>
                    </a:p>
                  </a:txBody>
                  <a:tcPr/>
                </a:tc>
                <a:extLst>
                  <a:ext uri="{0D108BD9-81ED-4DB2-BD59-A6C34878D82A}">
                    <a16:rowId xmlns:a16="http://schemas.microsoft.com/office/drawing/2014/main" val="3299012406"/>
                  </a:ext>
                </a:extLst>
              </a:tr>
            </a:tbl>
          </a:graphicData>
        </a:graphic>
      </p:graphicFrame>
      <p:sp>
        <p:nvSpPr>
          <p:cNvPr id="17" name="Rectangle 16">
            <a:extLst>
              <a:ext uri="{FF2B5EF4-FFF2-40B4-BE49-F238E27FC236}">
                <a16:creationId xmlns:a16="http://schemas.microsoft.com/office/drawing/2014/main" id="{900BCB8D-D538-019C-8977-7990CEDEFEB5}"/>
              </a:ext>
            </a:extLst>
          </p:cNvPr>
          <p:cNvSpPr/>
          <p:nvPr/>
        </p:nvSpPr>
        <p:spPr>
          <a:xfrm>
            <a:off x="618524" y="1048668"/>
            <a:ext cx="1950798" cy="23887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Cost Benefit</a:t>
            </a:r>
          </a:p>
        </p:txBody>
      </p:sp>
      <p:sp>
        <p:nvSpPr>
          <p:cNvPr id="21" name="Rectangle 20">
            <a:extLst>
              <a:ext uri="{FF2B5EF4-FFF2-40B4-BE49-F238E27FC236}">
                <a16:creationId xmlns:a16="http://schemas.microsoft.com/office/drawing/2014/main" id="{25A99CED-5FEA-1F34-056C-085F32C83C95}"/>
              </a:ext>
            </a:extLst>
          </p:cNvPr>
          <p:cNvSpPr/>
          <p:nvPr/>
        </p:nvSpPr>
        <p:spPr>
          <a:xfrm>
            <a:off x="4232091" y="3491276"/>
            <a:ext cx="1944179" cy="24773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Ease of Implementation</a:t>
            </a:r>
          </a:p>
        </p:txBody>
      </p:sp>
      <p:sp>
        <p:nvSpPr>
          <p:cNvPr id="27" name="Rectangle 26">
            <a:extLst>
              <a:ext uri="{FF2B5EF4-FFF2-40B4-BE49-F238E27FC236}">
                <a16:creationId xmlns:a16="http://schemas.microsoft.com/office/drawing/2014/main" id="{3A37B3E9-2354-FEFF-7BD3-324B72520EE4}"/>
              </a:ext>
            </a:extLst>
          </p:cNvPr>
          <p:cNvSpPr/>
          <p:nvPr/>
        </p:nvSpPr>
        <p:spPr>
          <a:xfrm>
            <a:off x="7200243" y="1182614"/>
            <a:ext cx="1861604" cy="24773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Weighted decision</a:t>
            </a:r>
            <a:endParaRPr lang="en-US" sz="1200" dirty="0"/>
          </a:p>
        </p:txBody>
      </p:sp>
      <p:sp>
        <p:nvSpPr>
          <p:cNvPr id="28" name="TextBox 27">
            <a:extLst>
              <a:ext uri="{FF2B5EF4-FFF2-40B4-BE49-F238E27FC236}">
                <a16:creationId xmlns:a16="http://schemas.microsoft.com/office/drawing/2014/main" id="{6DB3DD43-12DF-36F1-AC54-A77DE13AF806}"/>
              </a:ext>
            </a:extLst>
          </p:cNvPr>
          <p:cNvSpPr txBox="1"/>
          <p:nvPr/>
        </p:nvSpPr>
        <p:spPr>
          <a:xfrm>
            <a:off x="3147861" y="1355969"/>
            <a:ext cx="3473842" cy="1384995"/>
          </a:xfrm>
          <a:prstGeom prst="rect">
            <a:avLst/>
          </a:prstGeom>
          <a:noFill/>
        </p:spPr>
        <p:txBody>
          <a:bodyPr wrap="square">
            <a:spAutoFit/>
          </a:bodyPr>
          <a:lstStyle/>
          <a:p>
            <a:r>
              <a:rPr lang="en-US" sz="1200" b="1" dirty="0">
                <a:solidFill>
                  <a:srgbClr val="545454"/>
                </a:solidFill>
                <a:latin typeface="Roboto" panose="02000000000000000000" pitchFamily="2" charset="0"/>
              </a:rPr>
              <a:t>Recommended for: </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Quick</a:t>
            </a:r>
            <a:r>
              <a:rPr lang="en-US" sz="1200" dirty="0">
                <a:solidFill>
                  <a:srgbClr val="545454"/>
                </a:solidFill>
                <a:latin typeface="Roboto" panose="02000000000000000000" pitchFamily="2" charset="0"/>
              </a:rPr>
              <a:t> automation with minimal cost.</a:t>
            </a:r>
          </a:p>
          <a:p>
            <a:pPr marL="171450" indent="-171450">
              <a:buFont typeface="Arial" panose="020B0604020202020204" pitchFamily="34" charset="0"/>
              <a:buChar char="•"/>
            </a:pPr>
            <a:r>
              <a:rPr lang="en-US" sz="1200" dirty="0">
                <a:solidFill>
                  <a:srgbClr val="545454"/>
                </a:solidFill>
                <a:latin typeface="Roboto" panose="02000000000000000000" pitchFamily="2" charset="0"/>
              </a:rPr>
              <a:t>Decision </a:t>
            </a:r>
            <a:r>
              <a:rPr lang="en-US" sz="1200" b="1" dirty="0">
                <a:solidFill>
                  <a:srgbClr val="545454"/>
                </a:solidFill>
                <a:latin typeface="Roboto" panose="02000000000000000000" pitchFamily="2" charset="0"/>
              </a:rPr>
              <a:t>based on immediate operational efficiency.</a:t>
            </a:r>
          </a:p>
          <a:p>
            <a:r>
              <a:rPr lang="en-US" sz="1200" b="1" dirty="0">
                <a:solidFill>
                  <a:srgbClr val="545454"/>
                </a:solidFill>
                <a:latin typeface="Roboto" panose="02000000000000000000" pitchFamily="2" charset="0"/>
              </a:rPr>
              <a:t>Not recommended for:</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Complexity </a:t>
            </a:r>
            <a:r>
              <a:rPr lang="en-US" sz="1200" dirty="0">
                <a:solidFill>
                  <a:srgbClr val="545454"/>
                </a:solidFill>
                <a:latin typeface="Roboto" panose="02000000000000000000" pitchFamily="2" charset="0"/>
              </a:rPr>
              <a:t>is a strategic factor.</a:t>
            </a:r>
          </a:p>
          <a:p>
            <a:pPr marL="171450" indent="-171450">
              <a:buFont typeface="Arial" panose="020B0604020202020204" pitchFamily="34" charset="0"/>
              <a:buChar char="•"/>
            </a:pPr>
            <a:r>
              <a:rPr lang="en-US" sz="1200" dirty="0">
                <a:solidFill>
                  <a:srgbClr val="545454"/>
                </a:solidFill>
                <a:latin typeface="Roboto" panose="02000000000000000000" pitchFamily="2" charset="0"/>
              </a:rPr>
              <a:t>The focus is on </a:t>
            </a:r>
            <a:r>
              <a:rPr lang="en-US" sz="1200" b="1" dirty="0">
                <a:solidFill>
                  <a:srgbClr val="545454"/>
                </a:solidFill>
                <a:latin typeface="Roboto" panose="02000000000000000000" pitchFamily="2" charset="0"/>
              </a:rPr>
              <a:t>long-term-impact workflows.</a:t>
            </a:r>
            <a:endParaRPr lang="en-US" sz="1200" dirty="0">
              <a:solidFill>
                <a:srgbClr val="545454"/>
              </a:solidFill>
              <a:latin typeface="Roboto" panose="02000000000000000000" pitchFamily="2" charset="0"/>
            </a:endParaRPr>
          </a:p>
        </p:txBody>
      </p:sp>
      <p:sp>
        <p:nvSpPr>
          <p:cNvPr id="29" name="TextBox 28">
            <a:extLst>
              <a:ext uri="{FF2B5EF4-FFF2-40B4-BE49-F238E27FC236}">
                <a16:creationId xmlns:a16="http://schemas.microsoft.com/office/drawing/2014/main" id="{B11DED89-F82F-B771-8FBB-49F501FB53F4}"/>
              </a:ext>
            </a:extLst>
          </p:cNvPr>
          <p:cNvSpPr txBox="1"/>
          <p:nvPr/>
        </p:nvSpPr>
        <p:spPr>
          <a:xfrm>
            <a:off x="377525" y="3800021"/>
            <a:ext cx="3670968" cy="1384995"/>
          </a:xfrm>
          <a:prstGeom prst="rect">
            <a:avLst/>
          </a:prstGeom>
          <a:noFill/>
        </p:spPr>
        <p:txBody>
          <a:bodyPr wrap="square">
            <a:spAutoFit/>
          </a:bodyPr>
          <a:lstStyle/>
          <a:p>
            <a:r>
              <a:rPr lang="en-US" sz="1200" b="1" dirty="0">
                <a:solidFill>
                  <a:srgbClr val="545454"/>
                </a:solidFill>
                <a:latin typeface="Roboto" panose="02000000000000000000" pitchFamily="2" charset="0"/>
              </a:rPr>
              <a:t>Recommended for: </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Quick</a:t>
            </a:r>
            <a:r>
              <a:rPr lang="en-US" sz="1200" dirty="0">
                <a:solidFill>
                  <a:srgbClr val="545454"/>
                </a:solidFill>
                <a:latin typeface="Roboto" panose="02000000000000000000" pitchFamily="2" charset="0"/>
              </a:rPr>
              <a:t> implementation is crucial.</a:t>
            </a:r>
          </a:p>
          <a:p>
            <a:pPr marL="171450" indent="-171450">
              <a:buFont typeface="Arial" panose="020B0604020202020204" pitchFamily="34" charset="0"/>
              <a:buChar char="•"/>
            </a:pPr>
            <a:r>
              <a:rPr lang="en-US" sz="1200" dirty="0">
                <a:solidFill>
                  <a:srgbClr val="545454"/>
                </a:solidFill>
                <a:latin typeface="Roboto" panose="02000000000000000000" pitchFamily="2" charset="0"/>
              </a:rPr>
              <a:t>Looking</a:t>
            </a:r>
            <a:r>
              <a:rPr lang="en-US" sz="1200" b="1" dirty="0">
                <a:solidFill>
                  <a:srgbClr val="545454"/>
                </a:solidFill>
                <a:latin typeface="Roboto" panose="02000000000000000000" pitchFamily="2" charset="0"/>
              </a:rPr>
              <a:t> </a:t>
            </a:r>
            <a:r>
              <a:rPr lang="en-US" sz="1200" dirty="0">
                <a:solidFill>
                  <a:srgbClr val="545454"/>
                </a:solidFill>
                <a:latin typeface="Roboto" panose="02000000000000000000" pitchFamily="2" charset="0"/>
              </a:rPr>
              <a:t>to</a:t>
            </a:r>
            <a:r>
              <a:rPr lang="en-US" sz="1200" b="1" dirty="0">
                <a:solidFill>
                  <a:srgbClr val="545454"/>
                </a:solidFill>
                <a:latin typeface="Roboto" panose="02000000000000000000" pitchFamily="2" charset="0"/>
              </a:rPr>
              <a:t> automate easiest workflow first.</a:t>
            </a:r>
          </a:p>
          <a:p>
            <a:r>
              <a:rPr lang="en-US" sz="1200" b="1" dirty="0">
                <a:solidFill>
                  <a:srgbClr val="545454"/>
                </a:solidFill>
                <a:latin typeface="Roboto" panose="02000000000000000000" pitchFamily="2" charset="0"/>
              </a:rPr>
              <a:t>Not recommended for:</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Complexity </a:t>
            </a:r>
            <a:r>
              <a:rPr lang="en-US" sz="1200" dirty="0">
                <a:solidFill>
                  <a:srgbClr val="545454"/>
                </a:solidFill>
                <a:latin typeface="Roboto" panose="02000000000000000000" pitchFamily="2" charset="0"/>
              </a:rPr>
              <a:t>is not a problem.</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Balance </a:t>
            </a:r>
            <a:r>
              <a:rPr lang="en-US" sz="1200" dirty="0">
                <a:solidFill>
                  <a:srgbClr val="545454"/>
                </a:solidFill>
                <a:latin typeface="Roboto" panose="02000000000000000000" pitchFamily="2" charset="0"/>
              </a:rPr>
              <a:t>between </a:t>
            </a:r>
            <a:r>
              <a:rPr lang="en-US" sz="1200" b="1" dirty="0">
                <a:solidFill>
                  <a:srgbClr val="545454"/>
                </a:solidFill>
                <a:latin typeface="Roboto" panose="02000000000000000000" pitchFamily="2" charset="0"/>
              </a:rPr>
              <a:t>impact</a:t>
            </a:r>
            <a:r>
              <a:rPr lang="en-US" sz="1200" dirty="0">
                <a:solidFill>
                  <a:srgbClr val="545454"/>
                </a:solidFill>
                <a:latin typeface="Roboto" panose="02000000000000000000" pitchFamily="2" charset="0"/>
              </a:rPr>
              <a:t> and </a:t>
            </a:r>
            <a:r>
              <a:rPr lang="en-US" sz="1200" b="1" dirty="0">
                <a:solidFill>
                  <a:srgbClr val="545454"/>
                </a:solidFill>
                <a:latin typeface="Roboto" panose="02000000000000000000" pitchFamily="2" charset="0"/>
              </a:rPr>
              <a:t>ease</a:t>
            </a:r>
            <a:r>
              <a:rPr lang="en-US" sz="1200" dirty="0">
                <a:solidFill>
                  <a:srgbClr val="545454"/>
                </a:solidFill>
                <a:latin typeface="Roboto" panose="02000000000000000000" pitchFamily="2" charset="0"/>
              </a:rPr>
              <a:t> is </a:t>
            </a:r>
            <a:r>
              <a:rPr lang="en-US" sz="1200" b="1" dirty="0">
                <a:solidFill>
                  <a:srgbClr val="545454"/>
                </a:solidFill>
                <a:latin typeface="Roboto" panose="02000000000000000000" pitchFamily="2" charset="0"/>
              </a:rPr>
              <a:t>required</a:t>
            </a:r>
            <a:r>
              <a:rPr lang="en-US" sz="1200" dirty="0">
                <a:solidFill>
                  <a:srgbClr val="545454"/>
                </a:solidFill>
                <a:latin typeface="Roboto" panose="02000000000000000000" pitchFamily="2" charset="0"/>
              </a:rPr>
              <a:t> </a:t>
            </a:r>
            <a:r>
              <a:rPr lang="en-US" sz="1200" b="1" dirty="0">
                <a:solidFill>
                  <a:srgbClr val="545454"/>
                </a:solidFill>
                <a:latin typeface="Roboto" panose="02000000000000000000" pitchFamily="2" charset="0"/>
              </a:rPr>
              <a:t>instead</a:t>
            </a:r>
            <a:r>
              <a:rPr lang="en-US" sz="1200" dirty="0">
                <a:solidFill>
                  <a:srgbClr val="545454"/>
                </a:solidFill>
                <a:latin typeface="Roboto" panose="02000000000000000000" pitchFamily="2" charset="0"/>
              </a:rPr>
              <a:t> </a:t>
            </a:r>
            <a:r>
              <a:rPr lang="en-US" sz="1200" b="1" dirty="0">
                <a:solidFill>
                  <a:srgbClr val="545454"/>
                </a:solidFill>
                <a:latin typeface="Roboto" panose="02000000000000000000" pitchFamily="2" charset="0"/>
              </a:rPr>
              <a:t>of</a:t>
            </a:r>
            <a:r>
              <a:rPr lang="en-US" sz="1200" dirty="0">
                <a:solidFill>
                  <a:srgbClr val="545454"/>
                </a:solidFill>
                <a:latin typeface="Roboto" panose="02000000000000000000" pitchFamily="2" charset="0"/>
              </a:rPr>
              <a:t> just </a:t>
            </a:r>
            <a:r>
              <a:rPr lang="en-US" sz="1200" b="1" dirty="0">
                <a:solidFill>
                  <a:srgbClr val="545454"/>
                </a:solidFill>
                <a:latin typeface="Roboto" panose="02000000000000000000" pitchFamily="2" charset="0"/>
              </a:rPr>
              <a:t>ease.</a:t>
            </a:r>
            <a:endParaRPr lang="en-US" sz="1200" dirty="0">
              <a:solidFill>
                <a:srgbClr val="545454"/>
              </a:solidFill>
              <a:latin typeface="Roboto" panose="02000000000000000000" pitchFamily="2" charset="0"/>
            </a:endParaRPr>
          </a:p>
        </p:txBody>
      </p:sp>
      <p:cxnSp>
        <p:nvCxnSpPr>
          <p:cNvPr id="30" name="Straight Connector 29">
            <a:extLst>
              <a:ext uri="{FF2B5EF4-FFF2-40B4-BE49-F238E27FC236}">
                <a16:creationId xmlns:a16="http://schemas.microsoft.com/office/drawing/2014/main" id="{705B3A0A-CD39-A2E3-DDA5-4E873B77A765}"/>
              </a:ext>
            </a:extLst>
          </p:cNvPr>
          <p:cNvCxnSpPr>
            <a:cxnSpLocks/>
            <a:endCxn id="16" idx="3"/>
          </p:cNvCxnSpPr>
          <p:nvPr/>
        </p:nvCxnSpPr>
        <p:spPr>
          <a:xfrm flipH="1" flipV="1">
            <a:off x="2569322" y="2357690"/>
            <a:ext cx="560273" cy="457499"/>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5A7DD5D-9CF0-65B6-13A2-45161CA153C4}"/>
              </a:ext>
            </a:extLst>
          </p:cNvPr>
          <p:cNvCxnSpPr>
            <a:cxnSpLocks/>
          </p:cNvCxnSpPr>
          <p:nvPr/>
        </p:nvCxnSpPr>
        <p:spPr>
          <a:xfrm flipH="1">
            <a:off x="3129595" y="2815189"/>
            <a:ext cx="340146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BF6276F8-C6A1-581A-8839-F9D1404AEEAB}"/>
              </a:ext>
            </a:extLst>
          </p:cNvPr>
          <p:cNvCxnSpPr>
            <a:cxnSpLocks/>
            <a:endCxn id="13" idx="1"/>
          </p:cNvCxnSpPr>
          <p:nvPr/>
        </p:nvCxnSpPr>
        <p:spPr>
          <a:xfrm flipV="1">
            <a:off x="3830855" y="4804059"/>
            <a:ext cx="401238" cy="411905"/>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D5BF578-112C-2C97-D8D4-18AB58803469}"/>
              </a:ext>
            </a:extLst>
          </p:cNvPr>
          <p:cNvCxnSpPr>
            <a:cxnSpLocks/>
          </p:cNvCxnSpPr>
          <p:nvPr/>
        </p:nvCxnSpPr>
        <p:spPr>
          <a:xfrm flipH="1">
            <a:off x="429394" y="5215964"/>
            <a:ext cx="3401461" cy="0"/>
          </a:xfrm>
          <a:prstGeom prst="line">
            <a:avLst/>
          </a:prstGeom>
          <a:ln w="28575"/>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29702E1C-D2D4-1BA9-AA9D-D0A4E5758ED6}"/>
              </a:ext>
            </a:extLst>
          </p:cNvPr>
          <p:cNvSpPr txBox="1"/>
          <p:nvPr/>
        </p:nvSpPr>
        <p:spPr>
          <a:xfrm>
            <a:off x="6609040" y="4005001"/>
            <a:ext cx="3044010" cy="2123658"/>
          </a:xfrm>
          <a:prstGeom prst="rect">
            <a:avLst/>
          </a:prstGeom>
          <a:noFill/>
        </p:spPr>
        <p:txBody>
          <a:bodyPr wrap="square">
            <a:spAutoFit/>
          </a:bodyPr>
          <a:lstStyle/>
          <a:p>
            <a:r>
              <a:rPr lang="en-US" sz="1200" b="1" dirty="0">
                <a:solidFill>
                  <a:srgbClr val="545454"/>
                </a:solidFill>
                <a:latin typeface="Roboto" panose="02000000000000000000" pitchFamily="2" charset="0"/>
              </a:rPr>
              <a:t>Recommended for: </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Strategic decision making, </a:t>
            </a:r>
            <a:r>
              <a:rPr lang="en-US" sz="1200" dirty="0">
                <a:solidFill>
                  <a:srgbClr val="545454"/>
                </a:solidFill>
                <a:latin typeface="Roboto" panose="02000000000000000000" pitchFamily="2" charset="0"/>
              </a:rPr>
              <a:t>considering both impact and complexity.</a:t>
            </a:r>
          </a:p>
          <a:p>
            <a:pPr marL="171450" indent="-171450">
              <a:buFont typeface="Arial" panose="020B0604020202020204" pitchFamily="34" charset="0"/>
              <a:buChar char="•"/>
            </a:pPr>
            <a:r>
              <a:rPr lang="en-US" sz="1200" dirty="0">
                <a:solidFill>
                  <a:srgbClr val="545454"/>
                </a:solidFill>
                <a:latin typeface="Roboto" panose="02000000000000000000" pitchFamily="2" charset="0"/>
              </a:rPr>
              <a:t>Looking</a:t>
            </a:r>
            <a:r>
              <a:rPr lang="en-US" sz="1200" b="1" dirty="0">
                <a:solidFill>
                  <a:srgbClr val="545454"/>
                </a:solidFill>
                <a:latin typeface="Roboto" panose="02000000000000000000" pitchFamily="2" charset="0"/>
              </a:rPr>
              <a:t> balance </a:t>
            </a:r>
            <a:r>
              <a:rPr lang="en-US" sz="1200" dirty="0">
                <a:solidFill>
                  <a:srgbClr val="545454"/>
                </a:solidFill>
                <a:latin typeface="Roboto" panose="02000000000000000000" pitchFamily="2" charset="0"/>
              </a:rPr>
              <a:t>between value and ease</a:t>
            </a:r>
            <a:r>
              <a:rPr lang="en-US" sz="1200" b="1" dirty="0">
                <a:solidFill>
                  <a:srgbClr val="545454"/>
                </a:solidFill>
                <a:latin typeface="Roboto" panose="02000000000000000000" pitchFamily="2" charset="0"/>
              </a:rPr>
              <a:t>.</a:t>
            </a:r>
          </a:p>
          <a:p>
            <a:r>
              <a:rPr lang="en-US" sz="1200" b="1" dirty="0">
                <a:solidFill>
                  <a:srgbClr val="545454"/>
                </a:solidFill>
                <a:latin typeface="Roboto" panose="02000000000000000000" pitchFamily="2" charset="0"/>
              </a:rPr>
              <a:t>Not recommended for:</a:t>
            </a:r>
          </a:p>
          <a:p>
            <a:pPr marL="171450" indent="-171450">
              <a:buFont typeface="Arial" panose="020B0604020202020204" pitchFamily="34" charset="0"/>
              <a:buChar char="•"/>
            </a:pPr>
            <a:r>
              <a:rPr lang="en-US" sz="1200" dirty="0">
                <a:solidFill>
                  <a:srgbClr val="545454"/>
                </a:solidFill>
                <a:latin typeface="Roboto" panose="02000000000000000000" pitchFamily="2" charset="0"/>
              </a:rPr>
              <a:t>The </a:t>
            </a:r>
            <a:r>
              <a:rPr lang="en-US" sz="1200" b="1" dirty="0">
                <a:solidFill>
                  <a:srgbClr val="545454"/>
                </a:solidFill>
                <a:latin typeface="Roboto" panose="02000000000000000000" pitchFamily="2" charset="0"/>
              </a:rPr>
              <a:t>goal</a:t>
            </a:r>
            <a:r>
              <a:rPr lang="en-US" sz="1200" dirty="0">
                <a:solidFill>
                  <a:srgbClr val="545454"/>
                </a:solidFill>
                <a:latin typeface="Roboto" panose="02000000000000000000" pitchFamily="2" charset="0"/>
              </a:rPr>
              <a:t> </a:t>
            </a:r>
            <a:r>
              <a:rPr lang="en-US" sz="1200" b="1" dirty="0">
                <a:solidFill>
                  <a:srgbClr val="545454"/>
                </a:solidFill>
                <a:latin typeface="Roboto" panose="02000000000000000000" pitchFamily="2" charset="0"/>
              </a:rPr>
              <a:t>is</a:t>
            </a:r>
            <a:r>
              <a:rPr lang="en-US" sz="1200" dirty="0">
                <a:solidFill>
                  <a:srgbClr val="545454"/>
                </a:solidFill>
                <a:latin typeface="Roboto" panose="02000000000000000000" pitchFamily="2" charset="0"/>
              </a:rPr>
              <a:t> to </a:t>
            </a:r>
            <a:r>
              <a:rPr lang="en-US" sz="1200" b="1" dirty="0">
                <a:solidFill>
                  <a:srgbClr val="545454"/>
                </a:solidFill>
                <a:latin typeface="Roboto" panose="02000000000000000000" pitchFamily="2" charset="0"/>
              </a:rPr>
              <a:t>quickly</a:t>
            </a:r>
            <a:r>
              <a:rPr lang="en-US" sz="1200" dirty="0">
                <a:solidFill>
                  <a:srgbClr val="545454"/>
                </a:solidFill>
                <a:latin typeface="Roboto" panose="02000000000000000000" pitchFamily="2" charset="0"/>
              </a:rPr>
              <a:t> </a:t>
            </a:r>
            <a:r>
              <a:rPr lang="en-US" sz="1200" b="1" dirty="0">
                <a:solidFill>
                  <a:srgbClr val="545454"/>
                </a:solidFill>
                <a:latin typeface="Roboto" panose="02000000000000000000" pitchFamily="2" charset="0"/>
              </a:rPr>
              <a:t>automate</a:t>
            </a:r>
            <a:r>
              <a:rPr lang="en-US" sz="1200" dirty="0">
                <a:solidFill>
                  <a:srgbClr val="545454"/>
                </a:solidFill>
                <a:latin typeface="Roboto" panose="02000000000000000000" pitchFamily="2" charset="0"/>
              </a:rPr>
              <a:t> without considering complexity.</a:t>
            </a:r>
          </a:p>
          <a:p>
            <a:pPr marL="171450" indent="-171450">
              <a:buFont typeface="Arial" panose="020B0604020202020204" pitchFamily="34" charset="0"/>
              <a:buChar char="•"/>
            </a:pPr>
            <a:r>
              <a:rPr lang="en-US" sz="1200" dirty="0">
                <a:solidFill>
                  <a:srgbClr val="545454"/>
                </a:solidFill>
                <a:latin typeface="Roboto" panose="02000000000000000000" pitchFamily="2" charset="0"/>
              </a:rPr>
              <a:t>There are </a:t>
            </a:r>
            <a:r>
              <a:rPr lang="en-US" sz="1200" b="1" dirty="0">
                <a:solidFill>
                  <a:srgbClr val="545454"/>
                </a:solidFill>
                <a:latin typeface="Roboto" panose="02000000000000000000" pitchFamily="2" charset="0"/>
              </a:rPr>
              <a:t>limited</a:t>
            </a:r>
            <a:r>
              <a:rPr lang="en-US" sz="1200" dirty="0">
                <a:solidFill>
                  <a:srgbClr val="545454"/>
                </a:solidFill>
                <a:latin typeface="Roboto" panose="02000000000000000000" pitchFamily="2" charset="0"/>
              </a:rPr>
              <a:t> </a:t>
            </a:r>
            <a:r>
              <a:rPr lang="en-US" sz="1200" b="1" dirty="0">
                <a:solidFill>
                  <a:srgbClr val="545454"/>
                </a:solidFill>
                <a:latin typeface="Roboto" panose="02000000000000000000" pitchFamily="2" charset="0"/>
              </a:rPr>
              <a:t>resources</a:t>
            </a:r>
            <a:r>
              <a:rPr lang="en-US" sz="1200" dirty="0">
                <a:solidFill>
                  <a:srgbClr val="545454"/>
                </a:solidFill>
                <a:latin typeface="Roboto" panose="02000000000000000000" pitchFamily="2" charset="0"/>
              </a:rPr>
              <a:t> to </a:t>
            </a:r>
            <a:r>
              <a:rPr lang="en-US" sz="1200" b="1" dirty="0">
                <a:solidFill>
                  <a:srgbClr val="545454"/>
                </a:solidFill>
                <a:latin typeface="Roboto" panose="02000000000000000000" pitchFamily="2" charset="0"/>
              </a:rPr>
              <a:t>implement</a:t>
            </a:r>
            <a:r>
              <a:rPr lang="en-US" sz="1200" dirty="0">
                <a:solidFill>
                  <a:srgbClr val="545454"/>
                </a:solidFill>
                <a:latin typeface="Roboto" panose="02000000000000000000" pitchFamily="2" charset="0"/>
              </a:rPr>
              <a:t> </a:t>
            </a:r>
            <a:r>
              <a:rPr lang="en-US" sz="1200" b="1" dirty="0">
                <a:solidFill>
                  <a:srgbClr val="545454"/>
                </a:solidFill>
                <a:latin typeface="Roboto" panose="02000000000000000000" pitchFamily="2" charset="0"/>
              </a:rPr>
              <a:t>high-impact</a:t>
            </a:r>
            <a:r>
              <a:rPr lang="en-US" sz="1200" dirty="0">
                <a:solidFill>
                  <a:srgbClr val="545454"/>
                </a:solidFill>
                <a:latin typeface="Roboto" panose="02000000000000000000" pitchFamily="2" charset="0"/>
              </a:rPr>
              <a:t> but </a:t>
            </a:r>
            <a:r>
              <a:rPr lang="en-US" sz="1200" b="1" dirty="0">
                <a:solidFill>
                  <a:srgbClr val="545454"/>
                </a:solidFill>
                <a:latin typeface="Roboto" panose="02000000000000000000" pitchFamily="2" charset="0"/>
              </a:rPr>
              <a:t>complex</a:t>
            </a:r>
            <a:r>
              <a:rPr lang="en-US" sz="1200" dirty="0">
                <a:solidFill>
                  <a:srgbClr val="545454"/>
                </a:solidFill>
                <a:latin typeface="Roboto" panose="02000000000000000000" pitchFamily="2" charset="0"/>
              </a:rPr>
              <a:t> </a:t>
            </a:r>
            <a:r>
              <a:rPr lang="en-US" sz="1200" b="1" dirty="0">
                <a:solidFill>
                  <a:srgbClr val="545454"/>
                </a:solidFill>
                <a:latin typeface="Roboto" panose="02000000000000000000" pitchFamily="2" charset="0"/>
              </a:rPr>
              <a:t>workflows</a:t>
            </a:r>
          </a:p>
        </p:txBody>
      </p:sp>
      <p:cxnSp>
        <p:nvCxnSpPr>
          <p:cNvPr id="46" name="Straight Connector 45">
            <a:extLst>
              <a:ext uri="{FF2B5EF4-FFF2-40B4-BE49-F238E27FC236}">
                <a16:creationId xmlns:a16="http://schemas.microsoft.com/office/drawing/2014/main" id="{B6582B07-5B23-DB01-4EE3-62AF910DBAFA}"/>
              </a:ext>
            </a:extLst>
          </p:cNvPr>
          <p:cNvCxnSpPr>
            <a:cxnSpLocks/>
            <a:stCxn id="45" idx="0"/>
            <a:endCxn id="31" idx="2"/>
          </p:cNvCxnSpPr>
          <p:nvPr/>
        </p:nvCxnSpPr>
        <p:spPr>
          <a:xfrm flipV="1">
            <a:off x="8131045" y="3551885"/>
            <a:ext cx="0" cy="453116"/>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9432877-4AEF-5246-8712-BF7F696BEF42}"/>
              </a:ext>
            </a:extLst>
          </p:cNvPr>
          <p:cNvCxnSpPr>
            <a:cxnSpLocks/>
          </p:cNvCxnSpPr>
          <p:nvPr/>
        </p:nvCxnSpPr>
        <p:spPr>
          <a:xfrm flipH="1">
            <a:off x="6621703" y="4001526"/>
            <a:ext cx="2974684"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8885506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01651" y="541402"/>
            <a:ext cx="7158989" cy="757255"/>
          </a:xfrm>
        </p:spPr>
        <p:txBody>
          <a:bodyPr/>
          <a:lstStyle/>
          <a:p>
            <a:r>
              <a:rPr lang="en-GB" altLang="es-MX" sz="4400" b="1" dirty="0">
                <a:solidFill>
                  <a:schemeClr val="accent6"/>
                </a:solidFill>
              </a:rPr>
              <a:t>Test case selection</a:t>
            </a:r>
            <a:endParaRPr lang="en-GB" sz="4400" b="1" dirty="0">
              <a:solidFill>
                <a:schemeClr val="accent6"/>
              </a:solidFill>
            </a:endParaRPr>
          </a:p>
        </p:txBody>
      </p:sp>
      <p:graphicFrame>
        <p:nvGraphicFramePr>
          <p:cNvPr id="25602" name="Rectangle 22" hidden="1"/>
          <p:cNvGraphicFramePr>
            <a:graphicFrameLocks/>
          </p:cNvGraphicFramePr>
          <p:nvPr>
            <p:custDataLst>
              <p:tags r:id="rId1"/>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25602" name="Rectangle 2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Graphic 7">
            <a:extLst>
              <a:ext uri="{FF2B5EF4-FFF2-40B4-BE49-F238E27FC236}">
                <a16:creationId xmlns:a16="http://schemas.microsoft.com/office/drawing/2014/main" id="{CA5D06E4-4AAA-6F0F-59F2-ED3D242FD6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29850" y="5133975"/>
            <a:ext cx="1962150" cy="1724025"/>
          </a:xfrm>
          <a:prstGeom prst="rect">
            <a:avLst/>
          </a:prstGeom>
        </p:spPr>
      </p:pic>
      <p:sp>
        <p:nvSpPr>
          <p:cNvPr id="7" name="Rectangle 6">
            <a:extLst>
              <a:ext uri="{FF2B5EF4-FFF2-40B4-BE49-F238E27FC236}">
                <a16:creationId xmlns:a16="http://schemas.microsoft.com/office/drawing/2014/main" id="{93CECE2D-40FF-022E-BAD5-3BF938F9E94E}"/>
              </a:ext>
            </a:extLst>
          </p:cNvPr>
          <p:cNvSpPr>
            <a:spLocks noChangeArrowheads="1"/>
          </p:cNvSpPr>
          <p:nvPr/>
        </p:nvSpPr>
        <p:spPr bwMode="auto">
          <a:xfrm>
            <a:off x="501651" y="3163830"/>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A</a:t>
            </a:r>
          </a:p>
        </p:txBody>
      </p:sp>
      <p:sp>
        <p:nvSpPr>
          <p:cNvPr id="9" name="Rectangle 8">
            <a:extLst>
              <a:ext uri="{FF2B5EF4-FFF2-40B4-BE49-F238E27FC236}">
                <a16:creationId xmlns:a16="http://schemas.microsoft.com/office/drawing/2014/main" id="{303847E4-F474-D34F-D869-129A8C11A6AD}"/>
              </a:ext>
            </a:extLst>
          </p:cNvPr>
          <p:cNvSpPr>
            <a:spLocks noChangeArrowheads="1"/>
          </p:cNvSpPr>
          <p:nvPr/>
        </p:nvSpPr>
        <p:spPr bwMode="auto">
          <a:xfrm>
            <a:off x="501651" y="3928620"/>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C</a:t>
            </a:r>
          </a:p>
        </p:txBody>
      </p:sp>
      <p:sp>
        <p:nvSpPr>
          <p:cNvPr id="10" name="Rectangle 9">
            <a:extLst>
              <a:ext uri="{FF2B5EF4-FFF2-40B4-BE49-F238E27FC236}">
                <a16:creationId xmlns:a16="http://schemas.microsoft.com/office/drawing/2014/main" id="{72FAE88B-AC30-55DE-48F0-4A04E367B872}"/>
              </a:ext>
            </a:extLst>
          </p:cNvPr>
          <p:cNvSpPr>
            <a:spLocks noChangeArrowheads="1"/>
          </p:cNvSpPr>
          <p:nvPr/>
        </p:nvSpPr>
        <p:spPr bwMode="auto">
          <a:xfrm>
            <a:off x="501651" y="3546225"/>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B</a:t>
            </a:r>
          </a:p>
        </p:txBody>
      </p:sp>
      <p:sp>
        <p:nvSpPr>
          <p:cNvPr id="11" name="Rectangle 10">
            <a:extLst>
              <a:ext uri="{FF2B5EF4-FFF2-40B4-BE49-F238E27FC236}">
                <a16:creationId xmlns:a16="http://schemas.microsoft.com/office/drawing/2014/main" id="{20744AB7-F882-D4CF-FD5A-F51DF137F77C}"/>
              </a:ext>
            </a:extLst>
          </p:cNvPr>
          <p:cNvSpPr>
            <a:spLocks noChangeArrowheads="1"/>
          </p:cNvSpPr>
          <p:nvPr/>
        </p:nvSpPr>
        <p:spPr bwMode="auto">
          <a:xfrm>
            <a:off x="501651" y="4340100"/>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D</a:t>
            </a:r>
          </a:p>
        </p:txBody>
      </p:sp>
      <p:sp>
        <p:nvSpPr>
          <p:cNvPr id="12" name="Rectangle 11">
            <a:extLst>
              <a:ext uri="{FF2B5EF4-FFF2-40B4-BE49-F238E27FC236}">
                <a16:creationId xmlns:a16="http://schemas.microsoft.com/office/drawing/2014/main" id="{45FA1346-76E1-81BF-3416-E7875F6491B3}"/>
              </a:ext>
            </a:extLst>
          </p:cNvPr>
          <p:cNvSpPr>
            <a:spLocks noChangeArrowheads="1"/>
          </p:cNvSpPr>
          <p:nvPr/>
        </p:nvSpPr>
        <p:spPr bwMode="auto">
          <a:xfrm>
            <a:off x="501651" y="4751580"/>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E</a:t>
            </a:r>
          </a:p>
        </p:txBody>
      </p:sp>
      <p:sp>
        <p:nvSpPr>
          <p:cNvPr id="14" name="Rectangle 13">
            <a:extLst>
              <a:ext uri="{FF2B5EF4-FFF2-40B4-BE49-F238E27FC236}">
                <a16:creationId xmlns:a16="http://schemas.microsoft.com/office/drawing/2014/main" id="{932B97FE-15C1-E4C8-C6BD-003AEE736B4C}"/>
              </a:ext>
            </a:extLst>
          </p:cNvPr>
          <p:cNvSpPr>
            <a:spLocks noChangeArrowheads="1"/>
          </p:cNvSpPr>
          <p:nvPr/>
        </p:nvSpPr>
        <p:spPr bwMode="auto">
          <a:xfrm>
            <a:off x="501651" y="5133975"/>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F</a:t>
            </a:r>
          </a:p>
        </p:txBody>
      </p:sp>
      <p:sp>
        <p:nvSpPr>
          <p:cNvPr id="48" name="Rectangle 47">
            <a:extLst>
              <a:ext uri="{FF2B5EF4-FFF2-40B4-BE49-F238E27FC236}">
                <a16:creationId xmlns:a16="http://schemas.microsoft.com/office/drawing/2014/main" id="{BF4837BE-93A3-5920-F7B2-4AC5D18F6AF7}"/>
              </a:ext>
            </a:extLst>
          </p:cNvPr>
          <p:cNvSpPr>
            <a:spLocks noChangeArrowheads="1"/>
          </p:cNvSpPr>
          <p:nvPr/>
        </p:nvSpPr>
        <p:spPr bwMode="auto">
          <a:xfrm>
            <a:off x="2194151" y="2705533"/>
            <a:ext cx="1425574" cy="270919"/>
          </a:xfrm>
          <a:prstGeom prst="rect">
            <a:avLst/>
          </a:prstGeom>
          <a:solidFill>
            <a:schemeClr val="accent1"/>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600" dirty="0">
                <a:ea typeface="ＭＳ Ｐゴシック" pitchFamily="50" charset="-128"/>
              </a:rPr>
              <a:t>Non-Critical</a:t>
            </a:r>
          </a:p>
        </p:txBody>
      </p:sp>
      <p:sp>
        <p:nvSpPr>
          <p:cNvPr id="49" name="Rectangle 48">
            <a:extLst>
              <a:ext uri="{FF2B5EF4-FFF2-40B4-BE49-F238E27FC236}">
                <a16:creationId xmlns:a16="http://schemas.microsoft.com/office/drawing/2014/main" id="{8CE16130-2B17-863C-D59D-ABB13F1082DA}"/>
              </a:ext>
            </a:extLst>
          </p:cNvPr>
          <p:cNvSpPr>
            <a:spLocks noChangeArrowheads="1"/>
          </p:cNvSpPr>
          <p:nvPr/>
        </p:nvSpPr>
        <p:spPr bwMode="auto">
          <a:xfrm>
            <a:off x="4034306" y="2696188"/>
            <a:ext cx="1425574" cy="294742"/>
          </a:xfrm>
          <a:prstGeom prst="rect">
            <a:avLst/>
          </a:prstGeom>
          <a:solidFill>
            <a:srgbClr val="FFFF00"/>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dirty="0">
                <a:ea typeface="ＭＳ Ｐゴシック" pitchFamily="50" charset="-128"/>
              </a:rPr>
              <a:t>Critical</a:t>
            </a:r>
          </a:p>
        </p:txBody>
      </p:sp>
      <p:cxnSp>
        <p:nvCxnSpPr>
          <p:cNvPr id="51" name="Straight Arrow Connector 50">
            <a:extLst>
              <a:ext uri="{FF2B5EF4-FFF2-40B4-BE49-F238E27FC236}">
                <a16:creationId xmlns:a16="http://schemas.microsoft.com/office/drawing/2014/main" id="{CBE7DF0F-1910-6765-DA7C-902379C9139A}"/>
              </a:ext>
            </a:extLst>
          </p:cNvPr>
          <p:cNvCxnSpPr>
            <a:cxnSpLocks/>
          </p:cNvCxnSpPr>
          <p:nvPr/>
        </p:nvCxnSpPr>
        <p:spPr>
          <a:xfrm>
            <a:off x="1801906" y="3376124"/>
            <a:ext cx="2232400" cy="11807"/>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2" name="Rectangle 51">
            <a:extLst>
              <a:ext uri="{FF2B5EF4-FFF2-40B4-BE49-F238E27FC236}">
                <a16:creationId xmlns:a16="http://schemas.microsoft.com/office/drawing/2014/main" id="{448BB923-410C-042F-85AF-7E1E748BBB16}"/>
              </a:ext>
            </a:extLst>
          </p:cNvPr>
          <p:cNvSpPr>
            <a:spLocks noChangeArrowheads="1"/>
          </p:cNvSpPr>
          <p:nvPr/>
        </p:nvSpPr>
        <p:spPr bwMode="auto">
          <a:xfrm>
            <a:off x="4155236" y="3140268"/>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A</a:t>
            </a:r>
          </a:p>
        </p:txBody>
      </p:sp>
      <p:cxnSp>
        <p:nvCxnSpPr>
          <p:cNvPr id="53" name="Straight Arrow Connector 52">
            <a:extLst>
              <a:ext uri="{FF2B5EF4-FFF2-40B4-BE49-F238E27FC236}">
                <a16:creationId xmlns:a16="http://schemas.microsoft.com/office/drawing/2014/main" id="{4C37F804-A2C9-A0EB-DFDD-CA4AA4C18416}"/>
              </a:ext>
            </a:extLst>
          </p:cNvPr>
          <p:cNvCxnSpPr>
            <a:cxnSpLocks/>
          </p:cNvCxnSpPr>
          <p:nvPr/>
        </p:nvCxnSpPr>
        <p:spPr>
          <a:xfrm>
            <a:off x="1801906" y="3751965"/>
            <a:ext cx="2232400"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5C66F6D7-65E8-CFFA-2647-64766CD3ED95}"/>
              </a:ext>
            </a:extLst>
          </p:cNvPr>
          <p:cNvSpPr>
            <a:spLocks noChangeArrowheads="1"/>
          </p:cNvSpPr>
          <p:nvPr/>
        </p:nvSpPr>
        <p:spPr bwMode="auto">
          <a:xfrm>
            <a:off x="4155236" y="3555968"/>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B</a:t>
            </a:r>
          </a:p>
        </p:txBody>
      </p:sp>
      <p:sp>
        <p:nvSpPr>
          <p:cNvPr id="57" name="Rectangle 56">
            <a:extLst>
              <a:ext uri="{FF2B5EF4-FFF2-40B4-BE49-F238E27FC236}">
                <a16:creationId xmlns:a16="http://schemas.microsoft.com/office/drawing/2014/main" id="{3F6A66DE-80F9-A56D-130F-09B92B2547CB}"/>
              </a:ext>
            </a:extLst>
          </p:cNvPr>
          <p:cNvSpPr>
            <a:spLocks noChangeArrowheads="1"/>
          </p:cNvSpPr>
          <p:nvPr/>
        </p:nvSpPr>
        <p:spPr bwMode="auto">
          <a:xfrm>
            <a:off x="2436010" y="3957705"/>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C</a:t>
            </a:r>
          </a:p>
        </p:txBody>
      </p:sp>
      <p:sp>
        <p:nvSpPr>
          <p:cNvPr id="58" name="Rectangle 57">
            <a:extLst>
              <a:ext uri="{FF2B5EF4-FFF2-40B4-BE49-F238E27FC236}">
                <a16:creationId xmlns:a16="http://schemas.microsoft.com/office/drawing/2014/main" id="{9B8DF766-EA0B-7F36-4544-D772A3DEF930}"/>
              </a:ext>
            </a:extLst>
          </p:cNvPr>
          <p:cNvSpPr>
            <a:spLocks noChangeArrowheads="1"/>
          </p:cNvSpPr>
          <p:nvPr/>
        </p:nvSpPr>
        <p:spPr bwMode="auto">
          <a:xfrm>
            <a:off x="2436010" y="4709386"/>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E</a:t>
            </a:r>
          </a:p>
        </p:txBody>
      </p:sp>
      <p:sp>
        <p:nvSpPr>
          <p:cNvPr id="59" name="Rectangle 58">
            <a:extLst>
              <a:ext uri="{FF2B5EF4-FFF2-40B4-BE49-F238E27FC236}">
                <a16:creationId xmlns:a16="http://schemas.microsoft.com/office/drawing/2014/main" id="{A9682878-3FF9-E032-C392-9D6479D19911}"/>
              </a:ext>
            </a:extLst>
          </p:cNvPr>
          <p:cNvSpPr>
            <a:spLocks noChangeArrowheads="1"/>
          </p:cNvSpPr>
          <p:nvPr/>
        </p:nvSpPr>
        <p:spPr bwMode="auto">
          <a:xfrm>
            <a:off x="2436010" y="5133975"/>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F</a:t>
            </a:r>
          </a:p>
        </p:txBody>
      </p:sp>
      <p:sp>
        <p:nvSpPr>
          <p:cNvPr id="60" name="Rectangle 59">
            <a:extLst>
              <a:ext uri="{FF2B5EF4-FFF2-40B4-BE49-F238E27FC236}">
                <a16:creationId xmlns:a16="http://schemas.microsoft.com/office/drawing/2014/main" id="{1D6A6616-C288-F103-773A-496136F2651D}"/>
              </a:ext>
            </a:extLst>
          </p:cNvPr>
          <p:cNvSpPr>
            <a:spLocks noChangeArrowheads="1"/>
          </p:cNvSpPr>
          <p:nvPr/>
        </p:nvSpPr>
        <p:spPr bwMode="auto">
          <a:xfrm>
            <a:off x="4155236" y="4369185"/>
            <a:ext cx="1183714" cy="411480"/>
          </a:xfrm>
          <a:prstGeom prst="rect">
            <a:avLst/>
          </a:prstGeom>
          <a:solidFill>
            <a:schemeClr val="bg1">
              <a:lumMod val="8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D</a:t>
            </a:r>
          </a:p>
        </p:txBody>
      </p:sp>
      <p:cxnSp>
        <p:nvCxnSpPr>
          <p:cNvPr id="61" name="Straight Arrow Connector 60">
            <a:extLst>
              <a:ext uri="{FF2B5EF4-FFF2-40B4-BE49-F238E27FC236}">
                <a16:creationId xmlns:a16="http://schemas.microsoft.com/office/drawing/2014/main" id="{F41A20B7-8B05-1148-4E31-61D3899332C6}"/>
              </a:ext>
            </a:extLst>
          </p:cNvPr>
          <p:cNvCxnSpPr>
            <a:cxnSpLocks/>
          </p:cNvCxnSpPr>
          <p:nvPr/>
        </p:nvCxnSpPr>
        <p:spPr>
          <a:xfrm>
            <a:off x="1801905" y="4594409"/>
            <a:ext cx="2144944"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4348EA65-EBEE-62D6-2BF9-1AF35E6A63A9}"/>
              </a:ext>
            </a:extLst>
          </p:cNvPr>
          <p:cNvCxnSpPr>
            <a:cxnSpLocks/>
          </p:cNvCxnSpPr>
          <p:nvPr/>
        </p:nvCxnSpPr>
        <p:spPr>
          <a:xfrm>
            <a:off x="1801905" y="4163445"/>
            <a:ext cx="53788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5600" name="Straight Arrow Connector 25599">
            <a:extLst>
              <a:ext uri="{FF2B5EF4-FFF2-40B4-BE49-F238E27FC236}">
                <a16:creationId xmlns:a16="http://schemas.microsoft.com/office/drawing/2014/main" id="{7BEC8F66-CBD0-79DA-C0F7-D4B9633DE6F9}"/>
              </a:ext>
            </a:extLst>
          </p:cNvPr>
          <p:cNvCxnSpPr>
            <a:cxnSpLocks/>
          </p:cNvCxnSpPr>
          <p:nvPr/>
        </p:nvCxnSpPr>
        <p:spPr>
          <a:xfrm>
            <a:off x="1801905" y="4957320"/>
            <a:ext cx="53788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cxnSp>
        <p:nvCxnSpPr>
          <p:cNvPr id="25601" name="Straight Arrow Connector 25600">
            <a:extLst>
              <a:ext uri="{FF2B5EF4-FFF2-40B4-BE49-F238E27FC236}">
                <a16:creationId xmlns:a16="http://schemas.microsoft.com/office/drawing/2014/main" id="{0AE41FB7-2062-99BD-CC36-0E538173E11D}"/>
              </a:ext>
            </a:extLst>
          </p:cNvPr>
          <p:cNvCxnSpPr>
            <a:cxnSpLocks/>
          </p:cNvCxnSpPr>
          <p:nvPr/>
        </p:nvCxnSpPr>
        <p:spPr>
          <a:xfrm>
            <a:off x="1801905" y="5339715"/>
            <a:ext cx="53788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5611" name="TextBox 25610">
            <a:extLst>
              <a:ext uri="{FF2B5EF4-FFF2-40B4-BE49-F238E27FC236}">
                <a16:creationId xmlns:a16="http://schemas.microsoft.com/office/drawing/2014/main" id="{8DADF03E-D9F9-4649-5626-3BAC4A661E1F}"/>
              </a:ext>
            </a:extLst>
          </p:cNvPr>
          <p:cNvSpPr txBox="1"/>
          <p:nvPr/>
        </p:nvSpPr>
        <p:spPr>
          <a:xfrm>
            <a:off x="496325" y="1600994"/>
            <a:ext cx="8360803" cy="400110"/>
          </a:xfrm>
          <a:prstGeom prst="rect">
            <a:avLst/>
          </a:prstGeom>
          <a:noFill/>
        </p:spPr>
        <p:txBody>
          <a:bodyPr wrap="square">
            <a:spAutoFit/>
          </a:bodyPr>
          <a:lstStyle/>
          <a:p>
            <a:r>
              <a:rPr lang="en-US" sz="2000" dirty="0">
                <a:ea typeface="ＭＳ Ｐゴシック" pitchFamily="50" charset="-128"/>
              </a:rPr>
              <a:t>Select test</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a typeface="ＭＳ Ｐゴシック" pitchFamily="50" charset="-128"/>
              </a:rPr>
              <a:t>cases based on risk, frequency of use, and business impact.</a:t>
            </a:r>
          </a:p>
        </p:txBody>
      </p:sp>
      <p:sp>
        <p:nvSpPr>
          <p:cNvPr id="25622" name="Rectangle 25621">
            <a:extLst>
              <a:ext uri="{FF2B5EF4-FFF2-40B4-BE49-F238E27FC236}">
                <a16:creationId xmlns:a16="http://schemas.microsoft.com/office/drawing/2014/main" id="{3E39E4C3-5451-AA39-482D-DA328688BE7D}"/>
              </a:ext>
            </a:extLst>
          </p:cNvPr>
          <p:cNvSpPr>
            <a:spLocks noChangeArrowheads="1"/>
          </p:cNvSpPr>
          <p:nvPr/>
        </p:nvSpPr>
        <p:spPr bwMode="auto">
          <a:xfrm>
            <a:off x="6096000" y="2682135"/>
            <a:ext cx="1667435" cy="295836"/>
          </a:xfrm>
          <a:prstGeom prst="rect">
            <a:avLst/>
          </a:prstGeom>
          <a:solidFill>
            <a:schemeClr val="bg2"/>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600" dirty="0">
                <a:ea typeface="ＭＳ Ｐゴシック" pitchFamily="50" charset="-128"/>
              </a:rPr>
              <a:t>Case</a:t>
            </a:r>
          </a:p>
        </p:txBody>
      </p:sp>
      <p:sp>
        <p:nvSpPr>
          <p:cNvPr id="25623" name="Rectangle 25622">
            <a:extLst>
              <a:ext uri="{FF2B5EF4-FFF2-40B4-BE49-F238E27FC236}">
                <a16:creationId xmlns:a16="http://schemas.microsoft.com/office/drawing/2014/main" id="{B7EFC62C-11EA-64A2-A227-C4BF082C43E8}"/>
              </a:ext>
            </a:extLst>
          </p:cNvPr>
          <p:cNvSpPr>
            <a:spLocks noChangeArrowheads="1"/>
          </p:cNvSpPr>
          <p:nvPr/>
        </p:nvSpPr>
        <p:spPr bwMode="auto">
          <a:xfrm>
            <a:off x="7763435" y="2682135"/>
            <a:ext cx="1667435" cy="295836"/>
          </a:xfrm>
          <a:prstGeom prst="rect">
            <a:avLst/>
          </a:prstGeom>
          <a:solidFill>
            <a:schemeClr val="tx1">
              <a:lumMod val="75000"/>
              <a:lumOff val="2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dirty="0">
                <a:solidFill>
                  <a:schemeClr val="bg1"/>
                </a:solidFill>
                <a:ea typeface="ＭＳ Ｐゴシック" pitchFamily="50" charset="-128"/>
              </a:rPr>
              <a:t>Priority</a:t>
            </a:r>
          </a:p>
        </p:txBody>
      </p:sp>
      <p:sp>
        <p:nvSpPr>
          <p:cNvPr id="25624" name="Rectangle 25623">
            <a:extLst>
              <a:ext uri="{FF2B5EF4-FFF2-40B4-BE49-F238E27FC236}">
                <a16:creationId xmlns:a16="http://schemas.microsoft.com/office/drawing/2014/main" id="{574C5023-5D81-C413-1085-D306B1A17779}"/>
              </a:ext>
            </a:extLst>
          </p:cNvPr>
          <p:cNvSpPr>
            <a:spLocks noChangeArrowheads="1"/>
          </p:cNvSpPr>
          <p:nvPr/>
        </p:nvSpPr>
        <p:spPr bwMode="auto">
          <a:xfrm>
            <a:off x="6338581" y="3176939"/>
            <a:ext cx="1183714" cy="411480"/>
          </a:xfrm>
          <a:prstGeom prst="rect">
            <a:avLst/>
          </a:prstGeom>
          <a:solidFill>
            <a:srgbClr val="FFFF00"/>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A</a:t>
            </a:r>
          </a:p>
        </p:txBody>
      </p:sp>
      <p:sp>
        <p:nvSpPr>
          <p:cNvPr id="25625" name="Rectangle 25624">
            <a:extLst>
              <a:ext uri="{FF2B5EF4-FFF2-40B4-BE49-F238E27FC236}">
                <a16:creationId xmlns:a16="http://schemas.microsoft.com/office/drawing/2014/main" id="{203B3393-10B2-7FCA-6744-C24487A423EC}"/>
              </a:ext>
            </a:extLst>
          </p:cNvPr>
          <p:cNvSpPr>
            <a:spLocks noChangeArrowheads="1"/>
          </p:cNvSpPr>
          <p:nvPr/>
        </p:nvSpPr>
        <p:spPr bwMode="auto">
          <a:xfrm>
            <a:off x="6338581" y="3941729"/>
            <a:ext cx="1183714" cy="411480"/>
          </a:xfrm>
          <a:prstGeom prst="rect">
            <a:avLst/>
          </a:prstGeom>
          <a:solidFill>
            <a:srgbClr val="FFFF00"/>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D</a:t>
            </a:r>
          </a:p>
        </p:txBody>
      </p:sp>
      <p:sp>
        <p:nvSpPr>
          <p:cNvPr id="25626" name="Rectangle 25625">
            <a:extLst>
              <a:ext uri="{FF2B5EF4-FFF2-40B4-BE49-F238E27FC236}">
                <a16:creationId xmlns:a16="http://schemas.microsoft.com/office/drawing/2014/main" id="{31BADD10-F892-3B14-693D-211EEE7C32B0}"/>
              </a:ext>
            </a:extLst>
          </p:cNvPr>
          <p:cNvSpPr>
            <a:spLocks noChangeArrowheads="1"/>
          </p:cNvSpPr>
          <p:nvPr/>
        </p:nvSpPr>
        <p:spPr bwMode="auto">
          <a:xfrm>
            <a:off x="6338581" y="3559334"/>
            <a:ext cx="1183714" cy="411480"/>
          </a:xfrm>
          <a:prstGeom prst="rect">
            <a:avLst/>
          </a:prstGeom>
          <a:solidFill>
            <a:srgbClr val="FFFF00"/>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B</a:t>
            </a:r>
          </a:p>
        </p:txBody>
      </p:sp>
      <p:sp>
        <p:nvSpPr>
          <p:cNvPr id="25627" name="Rectangle 25626">
            <a:extLst>
              <a:ext uri="{FF2B5EF4-FFF2-40B4-BE49-F238E27FC236}">
                <a16:creationId xmlns:a16="http://schemas.microsoft.com/office/drawing/2014/main" id="{EBE80E63-49BA-E4F0-6B8C-4232F5BF385D}"/>
              </a:ext>
            </a:extLst>
          </p:cNvPr>
          <p:cNvSpPr>
            <a:spLocks noChangeArrowheads="1"/>
          </p:cNvSpPr>
          <p:nvPr/>
        </p:nvSpPr>
        <p:spPr bwMode="auto">
          <a:xfrm>
            <a:off x="6338581" y="4353209"/>
            <a:ext cx="1183714" cy="411480"/>
          </a:xfrm>
          <a:prstGeom prst="rect">
            <a:avLst/>
          </a:prstGeom>
          <a:solidFill>
            <a:srgbClr val="90C226"/>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C</a:t>
            </a:r>
          </a:p>
        </p:txBody>
      </p:sp>
      <p:sp>
        <p:nvSpPr>
          <p:cNvPr id="25629" name="Rectangle 25628">
            <a:extLst>
              <a:ext uri="{FF2B5EF4-FFF2-40B4-BE49-F238E27FC236}">
                <a16:creationId xmlns:a16="http://schemas.microsoft.com/office/drawing/2014/main" id="{B326F08B-5379-366B-28D3-D96E0450FB23}"/>
              </a:ext>
            </a:extLst>
          </p:cNvPr>
          <p:cNvSpPr>
            <a:spLocks noChangeArrowheads="1"/>
          </p:cNvSpPr>
          <p:nvPr/>
        </p:nvSpPr>
        <p:spPr bwMode="auto">
          <a:xfrm>
            <a:off x="6338581" y="4764689"/>
            <a:ext cx="1183714" cy="411480"/>
          </a:xfrm>
          <a:prstGeom prst="rect">
            <a:avLst/>
          </a:prstGeom>
          <a:solidFill>
            <a:srgbClr val="90C226"/>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E</a:t>
            </a:r>
          </a:p>
        </p:txBody>
      </p:sp>
      <p:sp>
        <p:nvSpPr>
          <p:cNvPr id="25630" name="Rectangle 25629">
            <a:extLst>
              <a:ext uri="{FF2B5EF4-FFF2-40B4-BE49-F238E27FC236}">
                <a16:creationId xmlns:a16="http://schemas.microsoft.com/office/drawing/2014/main" id="{09A45D00-121D-8099-1E7A-0C44F4FDC020}"/>
              </a:ext>
            </a:extLst>
          </p:cNvPr>
          <p:cNvSpPr>
            <a:spLocks noChangeArrowheads="1"/>
          </p:cNvSpPr>
          <p:nvPr/>
        </p:nvSpPr>
        <p:spPr bwMode="auto">
          <a:xfrm>
            <a:off x="6338581" y="5147084"/>
            <a:ext cx="1183714" cy="411480"/>
          </a:xfrm>
          <a:prstGeom prst="rect">
            <a:avLst/>
          </a:prstGeom>
          <a:solidFill>
            <a:srgbClr val="90C226"/>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Test Case F</a:t>
            </a:r>
          </a:p>
        </p:txBody>
      </p:sp>
      <p:sp>
        <p:nvSpPr>
          <p:cNvPr id="25631" name="Rectangle 25630">
            <a:extLst>
              <a:ext uri="{FF2B5EF4-FFF2-40B4-BE49-F238E27FC236}">
                <a16:creationId xmlns:a16="http://schemas.microsoft.com/office/drawing/2014/main" id="{0FA9A9C0-431E-09A2-380A-EF76EAE41A22}"/>
              </a:ext>
            </a:extLst>
          </p:cNvPr>
          <p:cNvSpPr>
            <a:spLocks noChangeArrowheads="1"/>
          </p:cNvSpPr>
          <p:nvPr/>
        </p:nvSpPr>
        <p:spPr bwMode="auto">
          <a:xfrm>
            <a:off x="8005296" y="3163830"/>
            <a:ext cx="1183714" cy="411480"/>
          </a:xfrm>
          <a:prstGeom prst="rect">
            <a:avLst/>
          </a:prstGeom>
          <a:solidFill>
            <a:schemeClr val="bg1">
              <a:lumMod val="9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High</a:t>
            </a:r>
          </a:p>
        </p:txBody>
      </p:sp>
      <p:sp>
        <p:nvSpPr>
          <p:cNvPr id="25632" name="Rectangle 25631">
            <a:extLst>
              <a:ext uri="{FF2B5EF4-FFF2-40B4-BE49-F238E27FC236}">
                <a16:creationId xmlns:a16="http://schemas.microsoft.com/office/drawing/2014/main" id="{A7890271-5316-6E0D-824F-D3AAEB489161}"/>
              </a:ext>
            </a:extLst>
          </p:cNvPr>
          <p:cNvSpPr>
            <a:spLocks noChangeArrowheads="1"/>
          </p:cNvSpPr>
          <p:nvPr/>
        </p:nvSpPr>
        <p:spPr bwMode="auto">
          <a:xfrm>
            <a:off x="8005296" y="3928620"/>
            <a:ext cx="1183714" cy="411480"/>
          </a:xfrm>
          <a:prstGeom prst="rect">
            <a:avLst/>
          </a:prstGeom>
          <a:solidFill>
            <a:schemeClr val="bg1">
              <a:lumMod val="9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High</a:t>
            </a:r>
          </a:p>
        </p:txBody>
      </p:sp>
      <p:sp>
        <p:nvSpPr>
          <p:cNvPr id="25633" name="Rectangle 25632">
            <a:extLst>
              <a:ext uri="{FF2B5EF4-FFF2-40B4-BE49-F238E27FC236}">
                <a16:creationId xmlns:a16="http://schemas.microsoft.com/office/drawing/2014/main" id="{321B0A67-14BA-35C9-9414-5E4E367F2BAA}"/>
              </a:ext>
            </a:extLst>
          </p:cNvPr>
          <p:cNvSpPr>
            <a:spLocks noChangeArrowheads="1"/>
          </p:cNvSpPr>
          <p:nvPr/>
        </p:nvSpPr>
        <p:spPr bwMode="auto">
          <a:xfrm>
            <a:off x="8005296" y="3546225"/>
            <a:ext cx="1183714" cy="411480"/>
          </a:xfrm>
          <a:prstGeom prst="rect">
            <a:avLst/>
          </a:prstGeom>
          <a:solidFill>
            <a:schemeClr val="bg1">
              <a:lumMod val="9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High</a:t>
            </a:r>
          </a:p>
        </p:txBody>
      </p:sp>
      <p:sp>
        <p:nvSpPr>
          <p:cNvPr id="25634" name="Rectangle 25633">
            <a:extLst>
              <a:ext uri="{FF2B5EF4-FFF2-40B4-BE49-F238E27FC236}">
                <a16:creationId xmlns:a16="http://schemas.microsoft.com/office/drawing/2014/main" id="{8ECF004D-F228-1FDE-B004-15D543A0FA9F}"/>
              </a:ext>
            </a:extLst>
          </p:cNvPr>
          <p:cNvSpPr>
            <a:spLocks noChangeArrowheads="1"/>
          </p:cNvSpPr>
          <p:nvPr/>
        </p:nvSpPr>
        <p:spPr bwMode="auto">
          <a:xfrm>
            <a:off x="8005296" y="4340100"/>
            <a:ext cx="1183714" cy="411480"/>
          </a:xfrm>
          <a:prstGeom prst="rect">
            <a:avLst/>
          </a:prstGeom>
          <a:solidFill>
            <a:schemeClr val="bg1">
              <a:lumMod val="9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Medium</a:t>
            </a:r>
          </a:p>
        </p:txBody>
      </p:sp>
      <p:sp>
        <p:nvSpPr>
          <p:cNvPr id="25635" name="Rectangle 25634">
            <a:extLst>
              <a:ext uri="{FF2B5EF4-FFF2-40B4-BE49-F238E27FC236}">
                <a16:creationId xmlns:a16="http://schemas.microsoft.com/office/drawing/2014/main" id="{8C4D1CE3-2861-E450-FFC7-D4AE2790B5EC}"/>
              </a:ext>
            </a:extLst>
          </p:cNvPr>
          <p:cNvSpPr>
            <a:spLocks noChangeArrowheads="1"/>
          </p:cNvSpPr>
          <p:nvPr/>
        </p:nvSpPr>
        <p:spPr bwMode="auto">
          <a:xfrm>
            <a:off x="8005296" y="4751580"/>
            <a:ext cx="1183714" cy="411480"/>
          </a:xfrm>
          <a:prstGeom prst="rect">
            <a:avLst/>
          </a:prstGeom>
          <a:solidFill>
            <a:schemeClr val="bg1">
              <a:lumMod val="9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Low</a:t>
            </a:r>
          </a:p>
        </p:txBody>
      </p:sp>
      <p:sp>
        <p:nvSpPr>
          <p:cNvPr id="25636" name="Rectangle 25635">
            <a:extLst>
              <a:ext uri="{FF2B5EF4-FFF2-40B4-BE49-F238E27FC236}">
                <a16:creationId xmlns:a16="http://schemas.microsoft.com/office/drawing/2014/main" id="{E87EBAC9-832A-2176-FA66-E3624DC7DF65}"/>
              </a:ext>
            </a:extLst>
          </p:cNvPr>
          <p:cNvSpPr>
            <a:spLocks noChangeArrowheads="1"/>
          </p:cNvSpPr>
          <p:nvPr/>
        </p:nvSpPr>
        <p:spPr bwMode="auto">
          <a:xfrm>
            <a:off x="8005296" y="5133975"/>
            <a:ext cx="1183714" cy="411480"/>
          </a:xfrm>
          <a:prstGeom prst="rect">
            <a:avLst/>
          </a:prstGeom>
          <a:solidFill>
            <a:schemeClr val="bg1">
              <a:lumMod val="95000"/>
            </a:schemeClr>
          </a:solidFill>
          <a:ln w="12700" algn="ctr">
            <a:solidFill>
              <a:schemeClr val="tx1"/>
            </a:solid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Low</a:t>
            </a:r>
          </a:p>
        </p:txBody>
      </p:sp>
      <p:cxnSp>
        <p:nvCxnSpPr>
          <p:cNvPr id="25646" name="Straight Connector 25645">
            <a:extLst>
              <a:ext uri="{FF2B5EF4-FFF2-40B4-BE49-F238E27FC236}">
                <a16:creationId xmlns:a16="http://schemas.microsoft.com/office/drawing/2014/main" id="{76B949D5-9E4E-FD5A-F1EB-1ED7A470B903}"/>
              </a:ext>
            </a:extLst>
          </p:cNvPr>
          <p:cNvCxnSpPr>
            <a:cxnSpLocks/>
          </p:cNvCxnSpPr>
          <p:nvPr/>
        </p:nvCxnSpPr>
        <p:spPr>
          <a:xfrm>
            <a:off x="587829" y="2001104"/>
            <a:ext cx="800566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AutoShape 6">
            <a:extLst>
              <a:ext uri="{FF2B5EF4-FFF2-40B4-BE49-F238E27FC236}">
                <a16:creationId xmlns:a16="http://schemas.microsoft.com/office/drawing/2014/main" id="{A31A7205-5C4D-5F9D-5718-AD777333247D}"/>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4" name="AutoShape 7">
            <a:extLst>
              <a:ext uri="{FF2B5EF4-FFF2-40B4-BE49-F238E27FC236}">
                <a16:creationId xmlns:a16="http://schemas.microsoft.com/office/drawing/2014/main" id="{EE710A58-5D84-8420-FDFB-F327666C0384}"/>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6" name="AutoShape 7">
            <a:extLst>
              <a:ext uri="{FF2B5EF4-FFF2-40B4-BE49-F238E27FC236}">
                <a16:creationId xmlns:a16="http://schemas.microsoft.com/office/drawing/2014/main" id="{45CCEE75-398B-3A7B-62E1-D794FD4B3393}"/>
              </a:ext>
            </a:extLst>
          </p:cNvPr>
          <p:cNvSpPr>
            <a:spLocks noChangeArrowheads="1"/>
          </p:cNvSpPr>
          <p:nvPr/>
        </p:nvSpPr>
        <p:spPr bwMode="auto">
          <a:xfrm>
            <a:off x="2212061" y="6390443"/>
            <a:ext cx="4426037"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 Identify main cases of critical workflows</a:t>
            </a:r>
          </a:p>
        </p:txBody>
      </p:sp>
      <p:sp>
        <p:nvSpPr>
          <p:cNvPr id="13" name="AutoShape 7">
            <a:extLst>
              <a:ext uri="{FF2B5EF4-FFF2-40B4-BE49-F238E27FC236}">
                <a16:creationId xmlns:a16="http://schemas.microsoft.com/office/drawing/2014/main" id="{0CE5B699-EA0A-232A-7218-8ABDDAF31D91}"/>
              </a:ext>
            </a:extLst>
          </p:cNvPr>
          <p:cNvSpPr>
            <a:spLocks noChangeArrowheads="1"/>
          </p:cNvSpPr>
          <p:nvPr/>
        </p:nvSpPr>
        <p:spPr bwMode="auto">
          <a:xfrm>
            <a:off x="6527254"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5" name="AutoShape 7">
            <a:extLst>
              <a:ext uri="{FF2B5EF4-FFF2-40B4-BE49-F238E27FC236}">
                <a16:creationId xmlns:a16="http://schemas.microsoft.com/office/drawing/2014/main" id="{B455478F-0FCC-6887-E64F-856F7F7D8DAE}"/>
              </a:ext>
            </a:extLst>
          </p:cNvPr>
          <p:cNvSpPr>
            <a:spLocks noChangeArrowheads="1"/>
          </p:cNvSpPr>
          <p:nvPr/>
        </p:nvSpPr>
        <p:spPr bwMode="auto">
          <a:xfrm>
            <a:off x="7087499" y="6390021"/>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6" name="AutoShape 7">
            <a:extLst>
              <a:ext uri="{FF2B5EF4-FFF2-40B4-BE49-F238E27FC236}">
                <a16:creationId xmlns:a16="http://schemas.microsoft.com/office/drawing/2014/main" id="{1C0F479F-CB58-A482-E100-48A7B2B2B76C}"/>
              </a:ext>
            </a:extLst>
          </p:cNvPr>
          <p:cNvSpPr>
            <a:spLocks noChangeArrowheads="1"/>
          </p:cNvSpPr>
          <p:nvPr/>
        </p:nvSpPr>
        <p:spPr bwMode="auto">
          <a:xfrm>
            <a:off x="7645843"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7" name="AutoShape 7">
            <a:extLst>
              <a:ext uri="{FF2B5EF4-FFF2-40B4-BE49-F238E27FC236}">
                <a16:creationId xmlns:a16="http://schemas.microsoft.com/office/drawing/2014/main" id="{CC4EF0BB-5958-CB33-D8CC-E9C905CBCE35}"/>
              </a:ext>
            </a:extLst>
          </p:cNvPr>
          <p:cNvSpPr>
            <a:spLocks noChangeArrowheads="1"/>
          </p:cNvSpPr>
          <p:nvPr/>
        </p:nvSpPr>
        <p:spPr bwMode="auto">
          <a:xfrm>
            <a:off x="8206088" y="6390442"/>
            <a:ext cx="807283"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18" name="AutoShape 7">
            <a:extLst>
              <a:ext uri="{FF2B5EF4-FFF2-40B4-BE49-F238E27FC236}">
                <a16:creationId xmlns:a16="http://schemas.microsoft.com/office/drawing/2014/main" id="{36335916-BBE9-6398-1EE9-4EEE8E323A26}"/>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Tree>
    <p:extLst>
      <p:ext uri="{BB962C8B-B14F-4D97-AF65-F5344CB8AC3E}">
        <p14:creationId xmlns:p14="http://schemas.microsoft.com/office/powerpoint/2010/main" val="14051596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5" name="Title 1"/>
          <p:cNvSpPr>
            <a:spLocks noGrp="1"/>
          </p:cNvSpPr>
          <p:nvPr>
            <p:ph type="title"/>
          </p:nvPr>
        </p:nvSpPr>
        <p:spPr>
          <a:xfrm>
            <a:off x="498858" y="293087"/>
            <a:ext cx="8806507" cy="835946"/>
          </a:xfrm>
        </p:spPr>
        <p:txBody>
          <a:bodyPr/>
          <a:lstStyle/>
          <a:p>
            <a:r>
              <a:rPr lang="en-GB" altLang="es-MX" sz="2600" b="1" dirty="0">
                <a:solidFill>
                  <a:schemeClr val="accent6"/>
                </a:solidFill>
              </a:rPr>
              <a:t>Use </a:t>
            </a:r>
            <a:r>
              <a:rPr lang="en-GB" altLang="es-MX" sz="2600" b="1" dirty="0" err="1">
                <a:solidFill>
                  <a:schemeClr val="accent6"/>
                </a:solidFill>
              </a:rPr>
              <a:t>MoSCoW</a:t>
            </a:r>
            <a:r>
              <a:rPr lang="en-GB" altLang="es-MX" sz="2600" b="1" dirty="0">
                <a:solidFill>
                  <a:schemeClr val="accent6"/>
                </a:solidFill>
              </a:rPr>
              <a:t> Method to define critical and non- critical cases</a:t>
            </a:r>
            <a:endParaRPr lang="en-GB" sz="2600" b="1" dirty="0">
              <a:solidFill>
                <a:schemeClr val="accent6"/>
              </a:solidFill>
            </a:endParaRPr>
          </a:p>
        </p:txBody>
      </p:sp>
      <p:grpSp>
        <p:nvGrpSpPr>
          <p:cNvPr id="2" name="Group 1">
            <a:extLst>
              <a:ext uri="{FF2B5EF4-FFF2-40B4-BE49-F238E27FC236}">
                <a16:creationId xmlns:a16="http://schemas.microsoft.com/office/drawing/2014/main" id="{FCA860F8-7437-4B9F-87E7-CEC05CFE36C7}"/>
              </a:ext>
            </a:extLst>
          </p:cNvPr>
          <p:cNvGrpSpPr/>
          <p:nvPr/>
        </p:nvGrpSpPr>
        <p:grpSpPr>
          <a:xfrm>
            <a:off x="2006447" y="2252900"/>
            <a:ext cx="6669742" cy="3212832"/>
            <a:chOff x="2992370" y="1394809"/>
            <a:chExt cx="7313680" cy="4279355"/>
          </a:xfrm>
        </p:grpSpPr>
        <p:sp>
          <p:nvSpPr>
            <p:cNvPr id="5" name="AutoShape 4"/>
            <p:cNvSpPr>
              <a:spLocks noChangeArrowheads="1"/>
            </p:cNvSpPr>
            <p:nvPr/>
          </p:nvSpPr>
          <p:spPr bwMode="auto">
            <a:xfrm>
              <a:off x="6603110" y="1394809"/>
              <a:ext cx="1920240" cy="548640"/>
            </a:xfrm>
            <a:prstGeom prst="chevron">
              <a:avLst>
                <a:gd name="adj" fmla="val 36855"/>
              </a:avLst>
            </a:prstGeom>
            <a:solidFill>
              <a:schemeClr val="accent3"/>
            </a:solidFill>
            <a:ln w="6350" algn="ctr">
              <a:noFill/>
              <a:miter lim="800000"/>
              <a:headEnd type="none" w="sm" len="sm"/>
              <a:tailEnd type="none" w="sm" len="sm"/>
            </a:ln>
          </p:spPr>
          <p:txBody>
            <a:bodyPr wrap="none" lIns="88900" tIns="88900" rIns="88900" bIns="88900" anchor="ctr"/>
            <a:lstStyle/>
            <a:p>
              <a:pPr marL="171450" indent="-171450"/>
              <a:r>
                <a:rPr lang="en-US" sz="2000" dirty="0">
                  <a:solidFill>
                    <a:schemeClr val="bg1"/>
                  </a:solidFill>
                  <a:cs typeface="Arial" pitchFamily="34" charset="0"/>
                </a:rPr>
                <a:t>C-</a:t>
              </a:r>
              <a:r>
                <a:rPr lang="en-US" sz="1600" dirty="0">
                  <a:solidFill>
                    <a:schemeClr val="bg1"/>
                  </a:solidFill>
                  <a:cs typeface="Arial" pitchFamily="34" charset="0"/>
                </a:rPr>
                <a:t>OULD HAVE</a:t>
              </a:r>
            </a:p>
          </p:txBody>
        </p:sp>
        <p:sp>
          <p:nvSpPr>
            <p:cNvPr id="6" name="AutoShape 5"/>
            <p:cNvSpPr>
              <a:spLocks noChangeArrowheads="1"/>
            </p:cNvSpPr>
            <p:nvPr/>
          </p:nvSpPr>
          <p:spPr bwMode="auto">
            <a:xfrm>
              <a:off x="8385810" y="1394809"/>
              <a:ext cx="1920240" cy="548640"/>
            </a:xfrm>
            <a:prstGeom prst="chevron">
              <a:avLst>
                <a:gd name="adj" fmla="val 36855"/>
              </a:avLst>
            </a:prstGeom>
            <a:solidFill>
              <a:schemeClr val="accent3"/>
            </a:solidFill>
            <a:ln w="6350" algn="ctr">
              <a:noFill/>
              <a:miter lim="800000"/>
              <a:headEnd type="none" w="sm" len="sm"/>
              <a:tailEnd type="none" w="sm" len="sm"/>
            </a:ln>
          </p:spPr>
          <p:txBody>
            <a:bodyPr wrap="none" lIns="88900" tIns="88900" rIns="88900" bIns="88900" anchor="ctr"/>
            <a:lstStyle/>
            <a:p>
              <a:pPr marL="171450" indent="-171450"/>
              <a:r>
                <a:rPr lang="en-US" sz="2000" dirty="0">
                  <a:solidFill>
                    <a:schemeClr val="bg1"/>
                  </a:solidFill>
                  <a:cs typeface="Arial" pitchFamily="34" charset="0"/>
                </a:rPr>
                <a:t>W-</a:t>
              </a:r>
              <a:r>
                <a:rPr lang="en-US" sz="1600" dirty="0">
                  <a:solidFill>
                    <a:schemeClr val="bg1"/>
                  </a:solidFill>
                  <a:cs typeface="Arial" pitchFamily="34" charset="0"/>
                </a:rPr>
                <a:t>ON'T HAVE</a:t>
              </a:r>
            </a:p>
          </p:txBody>
        </p:sp>
        <p:sp>
          <p:nvSpPr>
            <p:cNvPr id="7" name="AutoShape 6"/>
            <p:cNvSpPr>
              <a:spLocks noChangeArrowheads="1"/>
            </p:cNvSpPr>
            <p:nvPr/>
          </p:nvSpPr>
          <p:spPr bwMode="auto">
            <a:xfrm>
              <a:off x="3037710" y="1394809"/>
              <a:ext cx="1920240" cy="548640"/>
            </a:xfrm>
            <a:prstGeom prst="homePlate">
              <a:avLst>
                <a:gd name="adj" fmla="val 38784"/>
              </a:avLst>
            </a:prstGeom>
            <a:solidFill>
              <a:schemeClr val="accent3"/>
            </a:solidFill>
            <a:ln w="6350" algn="ctr">
              <a:noFill/>
              <a:miter lim="800000"/>
              <a:headEnd type="none" w="sm" len="sm"/>
              <a:tailEnd type="none" w="sm" len="sm"/>
            </a:ln>
          </p:spPr>
          <p:txBody>
            <a:bodyPr wrap="none" lIns="88900" tIns="88900" rIns="88900" bIns="88900" anchor="ctr"/>
            <a:lstStyle/>
            <a:p>
              <a:pPr marL="171450" indent="-171450"/>
              <a:r>
                <a:rPr lang="en-US" sz="2000" b="1" dirty="0">
                  <a:solidFill>
                    <a:schemeClr val="bg1"/>
                  </a:solidFill>
                  <a:cs typeface="Arial" pitchFamily="34" charset="0"/>
                </a:rPr>
                <a:t>M-</a:t>
              </a:r>
              <a:r>
                <a:rPr lang="en-US" sz="1600" dirty="0">
                  <a:solidFill>
                    <a:schemeClr val="bg1"/>
                  </a:solidFill>
                  <a:cs typeface="Arial" pitchFamily="34" charset="0"/>
                </a:rPr>
                <a:t>UST HAVE</a:t>
              </a:r>
            </a:p>
          </p:txBody>
        </p:sp>
        <p:sp>
          <p:nvSpPr>
            <p:cNvPr id="8" name="AutoShape 7"/>
            <p:cNvSpPr>
              <a:spLocks noChangeArrowheads="1"/>
            </p:cNvSpPr>
            <p:nvPr/>
          </p:nvSpPr>
          <p:spPr bwMode="auto">
            <a:xfrm>
              <a:off x="4820410" y="1394809"/>
              <a:ext cx="1920240" cy="548640"/>
            </a:xfrm>
            <a:prstGeom prst="chevron">
              <a:avLst>
                <a:gd name="adj" fmla="val 36855"/>
              </a:avLst>
            </a:prstGeom>
            <a:solidFill>
              <a:schemeClr val="accent3"/>
            </a:solidFill>
            <a:ln w="6350" algn="ctr">
              <a:noFill/>
              <a:miter lim="800000"/>
              <a:headEnd type="none" w="sm" len="sm"/>
              <a:tailEnd type="none" w="sm" len="sm"/>
            </a:ln>
          </p:spPr>
          <p:txBody>
            <a:bodyPr wrap="none" lIns="88900" tIns="88900" rIns="88900" bIns="88900" anchor="ctr"/>
            <a:lstStyle/>
            <a:p>
              <a:pPr marL="171450" indent="-171450"/>
              <a:r>
                <a:rPr lang="en-US" sz="2000" dirty="0">
                  <a:solidFill>
                    <a:schemeClr val="bg1"/>
                  </a:solidFill>
                  <a:cs typeface="Arial" pitchFamily="34" charset="0"/>
                </a:rPr>
                <a:t>S-</a:t>
              </a:r>
              <a:r>
                <a:rPr lang="en-US" sz="1600" dirty="0">
                  <a:solidFill>
                    <a:schemeClr val="bg1"/>
                  </a:solidFill>
                  <a:cs typeface="Arial" pitchFamily="34" charset="0"/>
                </a:rPr>
                <a:t>HOULD HAVE</a:t>
              </a:r>
            </a:p>
          </p:txBody>
        </p:sp>
        <p:sp>
          <p:nvSpPr>
            <p:cNvPr id="9" name="Rectangle 8"/>
            <p:cNvSpPr>
              <a:spLocks noChangeArrowheads="1"/>
            </p:cNvSpPr>
            <p:nvPr/>
          </p:nvSpPr>
          <p:spPr bwMode="auto">
            <a:xfrm>
              <a:off x="3037710" y="2011549"/>
              <a:ext cx="1737360" cy="411480"/>
            </a:xfrm>
            <a:prstGeom prst="rect">
              <a:avLst/>
            </a:prstGeom>
            <a:solidFill>
              <a:schemeClr val="accent6"/>
            </a:solidFill>
            <a:ln w="12700" algn="ctr">
              <a:noFill/>
              <a:miter lim="800000"/>
              <a:headEnd type="none" w="sm" len="sm"/>
              <a:tailEnd/>
            </a:ln>
          </p:spPr>
          <p:txBody>
            <a:bodyPr wrap="square" lIns="88900" tIns="88900" rIns="88900" bIns="88900" anchor="ctr">
              <a:noAutofit/>
            </a:bodyPr>
            <a:lstStyle/>
            <a:p>
              <a:pPr algn="ctr">
                <a:defRPr/>
              </a:pPr>
              <a:r>
                <a:rPr lang="en-US" altLang="ja-JP" sz="1000" dirty="0">
                  <a:solidFill>
                    <a:schemeClr val="bg1"/>
                  </a:solidFill>
                  <a:ea typeface="ＭＳ Ｐゴシック" pitchFamily="50" charset="-128"/>
                </a:rPr>
                <a:t>Login</a:t>
              </a:r>
            </a:p>
          </p:txBody>
        </p:sp>
        <p:sp>
          <p:nvSpPr>
            <p:cNvPr id="10" name="Rectangle 9"/>
            <p:cNvSpPr>
              <a:spLocks noChangeArrowheads="1"/>
            </p:cNvSpPr>
            <p:nvPr/>
          </p:nvSpPr>
          <p:spPr bwMode="auto">
            <a:xfrm>
              <a:off x="3037710" y="2486979"/>
              <a:ext cx="1737360" cy="411480"/>
            </a:xfrm>
            <a:prstGeom prst="rect">
              <a:avLst/>
            </a:prstGeom>
            <a:solidFill>
              <a:schemeClr val="bg1">
                <a:lumMod val="65000"/>
              </a:schemeClr>
            </a:solidFill>
            <a:ln w="12700" algn="ctr">
              <a:no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Payment processing</a:t>
              </a:r>
            </a:p>
          </p:txBody>
        </p:sp>
        <p:sp>
          <p:nvSpPr>
            <p:cNvPr id="14" name="Rectangle 13"/>
            <p:cNvSpPr>
              <a:spLocks noChangeArrowheads="1"/>
            </p:cNvSpPr>
            <p:nvPr/>
          </p:nvSpPr>
          <p:spPr bwMode="auto">
            <a:xfrm>
              <a:off x="3037709" y="2930432"/>
              <a:ext cx="1737360" cy="411480"/>
            </a:xfrm>
            <a:prstGeom prst="rect">
              <a:avLst/>
            </a:prstGeom>
            <a:solidFill>
              <a:schemeClr val="bg1">
                <a:lumMod val="65000"/>
              </a:schemeClr>
            </a:solidFill>
            <a:ln w="12700" algn="ctr">
              <a:no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Order Placement</a:t>
              </a:r>
            </a:p>
          </p:txBody>
        </p:sp>
        <p:sp>
          <p:nvSpPr>
            <p:cNvPr id="15" name="Rectangle 14"/>
            <p:cNvSpPr>
              <a:spLocks noChangeArrowheads="1"/>
            </p:cNvSpPr>
            <p:nvPr/>
          </p:nvSpPr>
          <p:spPr bwMode="auto">
            <a:xfrm>
              <a:off x="4820411" y="3373889"/>
              <a:ext cx="1737360" cy="411480"/>
            </a:xfrm>
            <a:prstGeom prst="rect">
              <a:avLst/>
            </a:prstGeom>
            <a:solidFill>
              <a:schemeClr val="bg1">
                <a:lumMod val="65000"/>
              </a:schemeClr>
            </a:solidFill>
            <a:ln w="12700" algn="ctr">
              <a:no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Update user info</a:t>
              </a:r>
            </a:p>
          </p:txBody>
        </p:sp>
        <p:sp>
          <p:nvSpPr>
            <p:cNvPr id="17" name="Rectangle 16"/>
            <p:cNvSpPr>
              <a:spLocks noChangeArrowheads="1"/>
            </p:cNvSpPr>
            <p:nvPr/>
          </p:nvSpPr>
          <p:spPr bwMode="auto">
            <a:xfrm>
              <a:off x="8385810" y="4693486"/>
              <a:ext cx="1737360" cy="411480"/>
            </a:xfrm>
            <a:prstGeom prst="rect">
              <a:avLst/>
            </a:prstGeom>
            <a:solidFill>
              <a:schemeClr val="bg2"/>
            </a:solidFill>
            <a:ln w="12700" algn="ctr">
              <a:no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Experimental features</a:t>
              </a:r>
            </a:p>
          </p:txBody>
        </p:sp>
        <p:sp>
          <p:nvSpPr>
            <p:cNvPr id="18" name="Rectangle 17"/>
            <p:cNvSpPr>
              <a:spLocks noChangeArrowheads="1"/>
            </p:cNvSpPr>
            <p:nvPr/>
          </p:nvSpPr>
          <p:spPr bwMode="auto">
            <a:xfrm>
              <a:off x="8360866" y="5177292"/>
              <a:ext cx="1737360" cy="411480"/>
            </a:xfrm>
            <a:prstGeom prst="rect">
              <a:avLst/>
            </a:prstGeom>
            <a:solidFill>
              <a:schemeClr val="bg2"/>
            </a:solidFill>
            <a:ln w="12700" algn="ctr">
              <a:no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Rarely used features</a:t>
              </a:r>
            </a:p>
          </p:txBody>
        </p:sp>
        <p:sp>
          <p:nvSpPr>
            <p:cNvPr id="20" name="Rectangle 19"/>
            <p:cNvSpPr>
              <a:spLocks noChangeArrowheads="1"/>
            </p:cNvSpPr>
            <p:nvPr/>
          </p:nvSpPr>
          <p:spPr bwMode="auto">
            <a:xfrm>
              <a:off x="4820410" y="3833330"/>
              <a:ext cx="1737360" cy="411480"/>
            </a:xfrm>
            <a:prstGeom prst="rect">
              <a:avLst/>
            </a:prstGeom>
            <a:solidFill>
              <a:schemeClr val="bg1">
                <a:lumMod val="65000"/>
              </a:schemeClr>
            </a:solidFill>
            <a:ln w="12700" algn="ctr">
              <a:noFill/>
              <a:miter lim="800000"/>
              <a:headEnd type="none" w="sm" len="sm"/>
              <a:tailEnd/>
            </a:ln>
          </p:spPr>
          <p:txBody>
            <a:bodyPr wrap="square" lIns="88900" tIns="88900" rIns="88900" bIns="88900" anchor="ctr">
              <a:noAutofit/>
            </a:bodyPr>
            <a:lstStyle/>
            <a:p>
              <a:pPr algn="ctr">
                <a:defRPr/>
              </a:pPr>
              <a:r>
                <a:rPr lang="en-US" altLang="ja-JP" sz="1000" dirty="0">
                  <a:ea typeface="ＭＳ Ｐゴシック" pitchFamily="50" charset="-128"/>
                </a:rPr>
                <a:t>View order history</a:t>
              </a:r>
            </a:p>
          </p:txBody>
        </p:sp>
        <p:sp>
          <p:nvSpPr>
            <p:cNvPr id="29" name="Line 28"/>
            <p:cNvSpPr>
              <a:spLocks noChangeShapeType="1"/>
            </p:cNvSpPr>
            <p:nvPr/>
          </p:nvSpPr>
          <p:spPr bwMode="auto">
            <a:xfrm>
              <a:off x="2992370" y="5655114"/>
              <a:ext cx="7130800" cy="19050"/>
            </a:xfrm>
            <a:prstGeom prst="line">
              <a:avLst/>
            </a:prstGeom>
            <a:noFill/>
            <a:ln w="6350">
              <a:solidFill>
                <a:srgbClr val="BBBCBC"/>
              </a:solidFill>
              <a:prstDash val="solid"/>
              <a:round/>
              <a:headEnd/>
              <a:tailEnd/>
            </a:ln>
          </p:spPr>
          <p:txBody>
            <a:bodyPr wrap="square" lIns="36000" tIns="36000" rIns="36000" bIns="36000" anchor="ctr">
              <a:noAutofit/>
            </a:bodyPr>
            <a:lstStyle/>
            <a:p>
              <a:pPr>
                <a:defRPr/>
              </a:pPr>
              <a:endParaRPr lang="en-US" sz="1100" dirty="0"/>
            </a:p>
          </p:txBody>
        </p:sp>
      </p:grpSp>
      <p:sp>
        <p:nvSpPr>
          <p:cNvPr id="763922" name="AutoShape 4">
            <a:extLst>
              <a:ext uri="{FF2B5EF4-FFF2-40B4-BE49-F238E27FC236}">
                <a16:creationId xmlns:a16="http://schemas.microsoft.com/office/drawing/2014/main" id="{C07E2653-E630-F0B3-1173-4D563D1E8E62}"/>
              </a:ext>
            </a:extLst>
          </p:cNvPr>
          <p:cNvSpPr>
            <a:spLocks noChangeArrowheads="1"/>
          </p:cNvSpPr>
          <p:nvPr/>
        </p:nvSpPr>
        <p:spPr bwMode="auto">
          <a:xfrm>
            <a:off x="5299277" y="5489738"/>
            <a:ext cx="1751171" cy="411905"/>
          </a:xfrm>
          <a:prstGeom prst="chevron">
            <a:avLst>
              <a:gd name="adj" fmla="val 36855"/>
            </a:avLst>
          </a:prstGeom>
          <a:solidFill>
            <a:schemeClr val="accent3">
              <a:lumMod val="60000"/>
              <a:lumOff val="40000"/>
            </a:schemeClr>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LOW</a:t>
            </a:r>
          </a:p>
        </p:txBody>
      </p:sp>
      <p:sp>
        <p:nvSpPr>
          <p:cNvPr id="763923" name="AutoShape 5">
            <a:extLst>
              <a:ext uri="{FF2B5EF4-FFF2-40B4-BE49-F238E27FC236}">
                <a16:creationId xmlns:a16="http://schemas.microsoft.com/office/drawing/2014/main" id="{E3EBE700-7601-EC43-1A3C-7D98DE9461CE}"/>
              </a:ext>
            </a:extLst>
          </p:cNvPr>
          <p:cNvSpPr>
            <a:spLocks noChangeArrowheads="1"/>
          </p:cNvSpPr>
          <p:nvPr/>
        </p:nvSpPr>
        <p:spPr bwMode="auto">
          <a:xfrm>
            <a:off x="6925018" y="5489738"/>
            <a:ext cx="1751171" cy="411905"/>
          </a:xfrm>
          <a:prstGeom prst="chevron">
            <a:avLst>
              <a:gd name="adj" fmla="val 36855"/>
            </a:avLst>
          </a:prstGeom>
          <a:solidFill>
            <a:schemeClr val="bg2">
              <a:lumMod val="90000"/>
            </a:schemeClr>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IGNORE</a:t>
            </a:r>
          </a:p>
        </p:txBody>
      </p:sp>
      <p:sp>
        <p:nvSpPr>
          <p:cNvPr id="763927" name="AutoShape 6">
            <a:extLst>
              <a:ext uri="{FF2B5EF4-FFF2-40B4-BE49-F238E27FC236}">
                <a16:creationId xmlns:a16="http://schemas.microsoft.com/office/drawing/2014/main" id="{32FD9ADE-3F7D-5DB6-94A3-9FED008738C8}"/>
              </a:ext>
            </a:extLst>
          </p:cNvPr>
          <p:cNvSpPr>
            <a:spLocks noChangeArrowheads="1"/>
          </p:cNvSpPr>
          <p:nvPr/>
        </p:nvSpPr>
        <p:spPr bwMode="auto">
          <a:xfrm>
            <a:off x="2047795" y="5489738"/>
            <a:ext cx="1751171" cy="411905"/>
          </a:xfrm>
          <a:prstGeom prst="homePlate">
            <a:avLst>
              <a:gd name="adj" fmla="val 38784"/>
            </a:avLst>
          </a:prstGeom>
          <a:solidFill>
            <a:srgbClr val="FF000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HIGH		</a:t>
            </a:r>
          </a:p>
        </p:txBody>
      </p:sp>
      <p:sp>
        <p:nvSpPr>
          <p:cNvPr id="763928" name="AutoShape 7">
            <a:extLst>
              <a:ext uri="{FF2B5EF4-FFF2-40B4-BE49-F238E27FC236}">
                <a16:creationId xmlns:a16="http://schemas.microsoft.com/office/drawing/2014/main" id="{F90B373E-DB35-DA55-0598-8B24595E9A86}"/>
              </a:ext>
            </a:extLst>
          </p:cNvPr>
          <p:cNvSpPr>
            <a:spLocks noChangeArrowheads="1"/>
          </p:cNvSpPr>
          <p:nvPr/>
        </p:nvSpPr>
        <p:spPr bwMode="auto">
          <a:xfrm>
            <a:off x="3673536" y="5489738"/>
            <a:ext cx="1751171" cy="411905"/>
          </a:xfrm>
          <a:prstGeom prst="chevron">
            <a:avLst>
              <a:gd name="adj" fmla="val 36855"/>
            </a:avLst>
          </a:prstGeom>
          <a:solidFill>
            <a:schemeClr val="accent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MEDIUM</a:t>
            </a:r>
          </a:p>
        </p:txBody>
      </p:sp>
      <p:sp>
        <p:nvSpPr>
          <p:cNvPr id="763930" name="TextBox 763929">
            <a:extLst>
              <a:ext uri="{FF2B5EF4-FFF2-40B4-BE49-F238E27FC236}">
                <a16:creationId xmlns:a16="http://schemas.microsoft.com/office/drawing/2014/main" id="{DD1D24E6-EF79-10D2-ED73-92F4765DF698}"/>
              </a:ext>
            </a:extLst>
          </p:cNvPr>
          <p:cNvSpPr txBox="1"/>
          <p:nvPr/>
        </p:nvSpPr>
        <p:spPr>
          <a:xfrm>
            <a:off x="407909" y="1170810"/>
            <a:ext cx="9061424" cy="584775"/>
          </a:xfrm>
          <a:prstGeom prst="rect">
            <a:avLst/>
          </a:prstGeom>
          <a:noFill/>
        </p:spPr>
        <p:txBody>
          <a:bodyPr wrap="square">
            <a:spAutoFit/>
          </a:bodyPr>
          <a:lstStyle/>
          <a:p>
            <a:r>
              <a:rPr lang="en-US" sz="1600" b="1" dirty="0"/>
              <a:t>Focus</a:t>
            </a:r>
            <a:r>
              <a:rPr lang="en-US" sz="1600" dirty="0"/>
              <a:t> </a:t>
            </a:r>
            <a:r>
              <a:rPr lang="en-US" sz="1600" b="1" dirty="0"/>
              <a:t>on</a:t>
            </a:r>
            <a:r>
              <a:rPr lang="en-US" sz="1600" dirty="0"/>
              <a:t> </a:t>
            </a:r>
            <a:r>
              <a:rPr lang="en-US" sz="1600" b="1" dirty="0"/>
              <a:t>Must</a:t>
            </a:r>
            <a:r>
              <a:rPr lang="en-US" sz="1600" dirty="0"/>
              <a:t> </a:t>
            </a:r>
            <a:r>
              <a:rPr lang="en-US" sz="1600" b="1" dirty="0"/>
              <a:t>have</a:t>
            </a:r>
            <a:r>
              <a:rPr lang="en-US" sz="1600" dirty="0"/>
              <a:t> test </a:t>
            </a:r>
            <a:r>
              <a:rPr lang="en-US" sz="1600" b="1" dirty="0"/>
              <a:t>cases</a:t>
            </a:r>
            <a:r>
              <a:rPr lang="en-US" sz="1600" dirty="0"/>
              <a:t> for automation first. </a:t>
            </a:r>
            <a:r>
              <a:rPr lang="en-US" sz="1600" b="1" dirty="0"/>
              <a:t>Considering</a:t>
            </a:r>
            <a:r>
              <a:rPr lang="en-US" sz="1600" dirty="0"/>
              <a:t> </a:t>
            </a:r>
            <a:r>
              <a:rPr lang="en-US" sz="1600" b="1" dirty="0"/>
              <a:t>Risk</a:t>
            </a:r>
            <a:r>
              <a:rPr lang="en-US" sz="1600" dirty="0"/>
              <a:t>, </a:t>
            </a:r>
            <a:r>
              <a:rPr lang="en-US" sz="1600" b="1" dirty="0"/>
              <a:t>impact</a:t>
            </a:r>
            <a:r>
              <a:rPr lang="en-US" sz="1600" dirty="0"/>
              <a:t> and </a:t>
            </a:r>
            <a:r>
              <a:rPr lang="en-US" sz="1600" b="1" dirty="0"/>
              <a:t>maintenance</a:t>
            </a:r>
            <a:r>
              <a:rPr lang="en-US" sz="1600" dirty="0"/>
              <a:t>. </a:t>
            </a:r>
          </a:p>
        </p:txBody>
      </p:sp>
      <p:sp>
        <p:nvSpPr>
          <p:cNvPr id="763933" name="AutoShape 4">
            <a:extLst>
              <a:ext uri="{FF2B5EF4-FFF2-40B4-BE49-F238E27FC236}">
                <a16:creationId xmlns:a16="http://schemas.microsoft.com/office/drawing/2014/main" id="{2069B074-BB36-7625-0920-3C7711E444B6}"/>
              </a:ext>
            </a:extLst>
          </p:cNvPr>
          <p:cNvSpPr>
            <a:spLocks noChangeArrowheads="1"/>
          </p:cNvSpPr>
          <p:nvPr/>
        </p:nvSpPr>
        <p:spPr bwMode="auto">
          <a:xfrm rot="5400000">
            <a:off x="951127" y="3886241"/>
            <a:ext cx="740398" cy="962216"/>
          </a:xfrm>
          <a:prstGeom prst="chevron">
            <a:avLst>
              <a:gd name="adj" fmla="val 36855"/>
            </a:avLst>
          </a:prstGeom>
          <a:solidFill>
            <a:schemeClr val="accent3">
              <a:lumMod val="60000"/>
              <a:lumOff val="40000"/>
            </a:schemeClr>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763934" name="AutoShape 5">
            <a:extLst>
              <a:ext uri="{FF2B5EF4-FFF2-40B4-BE49-F238E27FC236}">
                <a16:creationId xmlns:a16="http://schemas.microsoft.com/office/drawing/2014/main" id="{B753A9D5-D514-A721-7B81-3F77B32061D6}"/>
              </a:ext>
            </a:extLst>
          </p:cNvPr>
          <p:cNvSpPr>
            <a:spLocks noChangeArrowheads="1"/>
          </p:cNvSpPr>
          <p:nvPr/>
        </p:nvSpPr>
        <p:spPr bwMode="auto">
          <a:xfrm rot="5400000">
            <a:off x="955042" y="4557285"/>
            <a:ext cx="778063" cy="962216"/>
          </a:xfrm>
          <a:prstGeom prst="chevron">
            <a:avLst>
              <a:gd name="adj" fmla="val 36855"/>
            </a:avLst>
          </a:prstGeom>
          <a:solidFill>
            <a:schemeClr val="bg2">
              <a:lumMod val="90000"/>
            </a:schemeClr>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763935" name="AutoShape 6">
            <a:extLst>
              <a:ext uri="{FF2B5EF4-FFF2-40B4-BE49-F238E27FC236}">
                <a16:creationId xmlns:a16="http://schemas.microsoft.com/office/drawing/2014/main" id="{B0C9D060-7D4F-6BCD-8339-FE911AFE3997}"/>
              </a:ext>
            </a:extLst>
          </p:cNvPr>
          <p:cNvSpPr>
            <a:spLocks noChangeArrowheads="1"/>
          </p:cNvSpPr>
          <p:nvPr/>
        </p:nvSpPr>
        <p:spPr bwMode="auto">
          <a:xfrm rot="5400000">
            <a:off x="982617" y="2594563"/>
            <a:ext cx="676488" cy="962214"/>
          </a:xfrm>
          <a:prstGeom prst="homePlate">
            <a:avLst>
              <a:gd name="adj" fmla="val 38784"/>
            </a:avLst>
          </a:prstGeom>
          <a:solidFill>
            <a:srgbClr val="FF0000"/>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763936" name="AutoShape 7">
            <a:extLst>
              <a:ext uri="{FF2B5EF4-FFF2-40B4-BE49-F238E27FC236}">
                <a16:creationId xmlns:a16="http://schemas.microsoft.com/office/drawing/2014/main" id="{07A42A96-7A4C-9501-18E8-9E6BAAD47E9D}"/>
              </a:ext>
            </a:extLst>
          </p:cNvPr>
          <p:cNvSpPr>
            <a:spLocks noChangeArrowheads="1"/>
          </p:cNvSpPr>
          <p:nvPr/>
        </p:nvSpPr>
        <p:spPr bwMode="auto">
          <a:xfrm rot="5400000">
            <a:off x="965178" y="3256380"/>
            <a:ext cx="711365" cy="962214"/>
          </a:xfrm>
          <a:prstGeom prst="chevron">
            <a:avLst>
              <a:gd name="adj" fmla="val 36855"/>
            </a:avLst>
          </a:prstGeom>
          <a:solidFill>
            <a:schemeClr val="accent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763937" name="Rectangle 763936">
            <a:extLst>
              <a:ext uri="{FF2B5EF4-FFF2-40B4-BE49-F238E27FC236}">
                <a16:creationId xmlns:a16="http://schemas.microsoft.com/office/drawing/2014/main" id="{9C8C85C3-6BF8-41E2-4238-10013EFF6AB2}"/>
              </a:ext>
            </a:extLst>
          </p:cNvPr>
          <p:cNvSpPr>
            <a:spLocks noChangeArrowheads="1"/>
          </p:cNvSpPr>
          <p:nvPr/>
        </p:nvSpPr>
        <p:spPr bwMode="auto">
          <a:xfrm>
            <a:off x="5317877" y="4423446"/>
            <a:ext cx="1584393" cy="308929"/>
          </a:xfrm>
          <a:prstGeom prst="rect">
            <a:avLst/>
          </a:prstGeom>
          <a:solidFill>
            <a:schemeClr val="bg2">
              <a:lumMod val="75000"/>
            </a:schemeClr>
          </a:solidFill>
          <a:ln w="12700" algn="ctr">
            <a:noFill/>
            <a:miter lim="800000"/>
            <a:headEnd type="none" w="sm" len="sm"/>
            <a:tailEnd/>
          </a:ln>
        </p:spPr>
        <p:txBody>
          <a:bodyPr wrap="square" lIns="88900" tIns="88900" rIns="88900" bIns="88900" anchor="ctr">
            <a:noAutofit/>
          </a:bodyPr>
          <a:lstStyle/>
          <a:p>
            <a:pPr algn="ctr">
              <a:defRPr/>
            </a:pPr>
            <a:r>
              <a:rPr lang="en-US" altLang="ja-JP" sz="1000" dirty="0">
                <a:solidFill>
                  <a:schemeClr val="bg1"/>
                </a:solidFill>
                <a:ea typeface="ＭＳ Ｐゴシック" pitchFamily="50" charset="-128"/>
              </a:rPr>
              <a:t>Wish list</a:t>
            </a:r>
          </a:p>
        </p:txBody>
      </p:sp>
      <p:sp>
        <p:nvSpPr>
          <p:cNvPr id="763938" name="Rectangle 763937">
            <a:extLst>
              <a:ext uri="{FF2B5EF4-FFF2-40B4-BE49-F238E27FC236}">
                <a16:creationId xmlns:a16="http://schemas.microsoft.com/office/drawing/2014/main" id="{96E7CA5B-8440-B251-7B4B-9384D3A3FBD2}"/>
              </a:ext>
            </a:extLst>
          </p:cNvPr>
          <p:cNvSpPr>
            <a:spLocks noChangeArrowheads="1"/>
          </p:cNvSpPr>
          <p:nvPr/>
        </p:nvSpPr>
        <p:spPr bwMode="auto">
          <a:xfrm>
            <a:off x="2047794" y="1870035"/>
            <a:ext cx="6628395" cy="308929"/>
          </a:xfrm>
          <a:prstGeom prst="rect">
            <a:avLst/>
          </a:prstGeom>
          <a:solidFill>
            <a:schemeClr val="bg2">
              <a:lumMod val="75000"/>
            </a:schemeClr>
          </a:solidFill>
          <a:ln w="12700" algn="ctr">
            <a:noFill/>
            <a:miter lim="800000"/>
            <a:headEnd type="none" w="sm" len="sm"/>
            <a:tailEnd/>
          </a:ln>
        </p:spPr>
        <p:txBody>
          <a:bodyPr wrap="square" lIns="88900" tIns="88900" rIns="88900" bIns="88900" anchor="ctr">
            <a:noAutofit/>
          </a:bodyPr>
          <a:lstStyle/>
          <a:p>
            <a:pPr algn="ctr">
              <a:defRPr/>
            </a:pPr>
            <a:r>
              <a:rPr lang="en-US" altLang="ja-JP" sz="2000" b="1" dirty="0" err="1">
                <a:solidFill>
                  <a:schemeClr val="bg1"/>
                </a:solidFill>
                <a:ea typeface="ＭＳ Ｐゴシック" pitchFamily="50" charset="-128"/>
              </a:rPr>
              <a:t>MoSCoW</a:t>
            </a:r>
            <a:endParaRPr lang="en-US" altLang="ja-JP" sz="2000" b="1" dirty="0">
              <a:solidFill>
                <a:schemeClr val="bg1"/>
              </a:solidFill>
              <a:ea typeface="ＭＳ Ｐゴシック" pitchFamily="50" charset="-128"/>
            </a:endParaRPr>
          </a:p>
        </p:txBody>
      </p:sp>
      <p:sp>
        <p:nvSpPr>
          <p:cNvPr id="763939" name="Rectangle 763938">
            <a:extLst>
              <a:ext uri="{FF2B5EF4-FFF2-40B4-BE49-F238E27FC236}">
                <a16:creationId xmlns:a16="http://schemas.microsoft.com/office/drawing/2014/main" id="{4D462D42-59F2-6448-D5D3-6D2D055C5EC2}"/>
              </a:ext>
            </a:extLst>
          </p:cNvPr>
          <p:cNvSpPr>
            <a:spLocks noChangeArrowheads="1"/>
          </p:cNvSpPr>
          <p:nvPr/>
        </p:nvSpPr>
        <p:spPr bwMode="auto">
          <a:xfrm>
            <a:off x="1985079" y="5940670"/>
            <a:ext cx="6628395" cy="308929"/>
          </a:xfrm>
          <a:prstGeom prst="rect">
            <a:avLst/>
          </a:prstGeom>
          <a:solidFill>
            <a:schemeClr val="bg2">
              <a:lumMod val="75000"/>
            </a:schemeClr>
          </a:solidFill>
          <a:ln w="12700" algn="ctr">
            <a:noFill/>
            <a:miter lim="800000"/>
            <a:headEnd type="none" w="sm" len="sm"/>
            <a:tailEnd/>
          </a:ln>
        </p:spPr>
        <p:txBody>
          <a:bodyPr wrap="square" lIns="88900" tIns="88900" rIns="88900" bIns="88900" anchor="ctr">
            <a:noAutofit/>
          </a:bodyPr>
          <a:lstStyle/>
          <a:p>
            <a:pPr algn="ctr">
              <a:defRPr/>
            </a:pPr>
            <a:r>
              <a:rPr lang="en-US" altLang="ja-JP" sz="2000" b="1" dirty="0">
                <a:solidFill>
                  <a:schemeClr val="bg1"/>
                </a:solidFill>
                <a:ea typeface="ＭＳ Ｐゴシック" pitchFamily="50" charset="-128"/>
              </a:rPr>
              <a:t>Priority</a:t>
            </a:r>
          </a:p>
        </p:txBody>
      </p:sp>
      <p:sp>
        <p:nvSpPr>
          <p:cNvPr id="763940" name="Rectangle 763939">
            <a:extLst>
              <a:ext uri="{FF2B5EF4-FFF2-40B4-BE49-F238E27FC236}">
                <a16:creationId xmlns:a16="http://schemas.microsoft.com/office/drawing/2014/main" id="{3874AE0C-AE3E-5CDB-58FE-55BDEACE6D14}"/>
              </a:ext>
            </a:extLst>
          </p:cNvPr>
          <p:cNvSpPr>
            <a:spLocks noChangeArrowheads="1"/>
          </p:cNvSpPr>
          <p:nvPr/>
        </p:nvSpPr>
        <p:spPr bwMode="auto">
          <a:xfrm rot="16200000">
            <a:off x="-626186" y="3771522"/>
            <a:ext cx="2377121" cy="308929"/>
          </a:xfrm>
          <a:prstGeom prst="rect">
            <a:avLst/>
          </a:prstGeom>
          <a:solidFill>
            <a:schemeClr val="bg2">
              <a:lumMod val="75000"/>
            </a:schemeClr>
          </a:solidFill>
          <a:ln w="12700" algn="ctr">
            <a:noFill/>
            <a:miter lim="800000"/>
            <a:headEnd type="none" w="sm" len="sm"/>
            <a:tailEnd/>
          </a:ln>
        </p:spPr>
        <p:txBody>
          <a:bodyPr wrap="square" lIns="88900" tIns="88900" rIns="88900" bIns="88900" anchor="ctr">
            <a:noAutofit/>
          </a:bodyPr>
          <a:lstStyle/>
          <a:p>
            <a:pPr algn="ctr">
              <a:defRPr/>
            </a:pPr>
            <a:r>
              <a:rPr lang="en-US" altLang="ja-JP" sz="2000" b="1" dirty="0">
                <a:solidFill>
                  <a:schemeClr val="bg1"/>
                </a:solidFill>
                <a:ea typeface="ＭＳ Ｐゴシック" pitchFamily="50" charset="-128"/>
              </a:rPr>
              <a:t>Impact</a:t>
            </a:r>
          </a:p>
        </p:txBody>
      </p:sp>
      <p:sp>
        <p:nvSpPr>
          <p:cNvPr id="763942" name="TextBox 763941">
            <a:extLst>
              <a:ext uri="{FF2B5EF4-FFF2-40B4-BE49-F238E27FC236}">
                <a16:creationId xmlns:a16="http://schemas.microsoft.com/office/drawing/2014/main" id="{EDFFBD00-F441-1E3A-F0D4-809876E89994}"/>
              </a:ext>
            </a:extLst>
          </p:cNvPr>
          <p:cNvSpPr txBox="1"/>
          <p:nvPr/>
        </p:nvSpPr>
        <p:spPr>
          <a:xfrm>
            <a:off x="989679" y="2798568"/>
            <a:ext cx="662361" cy="369332"/>
          </a:xfrm>
          <a:prstGeom prst="rect">
            <a:avLst/>
          </a:prstGeom>
          <a:noFill/>
        </p:spPr>
        <p:txBody>
          <a:bodyPr wrap="none" rtlCol="0">
            <a:spAutoFit/>
          </a:bodyPr>
          <a:lstStyle/>
          <a:p>
            <a:r>
              <a:rPr lang="en-US" b="1" dirty="0">
                <a:solidFill>
                  <a:schemeClr val="bg1"/>
                </a:solidFill>
              </a:rPr>
              <a:t>High</a:t>
            </a:r>
          </a:p>
        </p:txBody>
      </p:sp>
      <p:sp>
        <p:nvSpPr>
          <p:cNvPr id="763943" name="TextBox 763942">
            <a:extLst>
              <a:ext uri="{FF2B5EF4-FFF2-40B4-BE49-F238E27FC236}">
                <a16:creationId xmlns:a16="http://schemas.microsoft.com/office/drawing/2014/main" id="{09381264-A00D-A5C8-84A3-3F1683C14E59}"/>
              </a:ext>
            </a:extLst>
          </p:cNvPr>
          <p:cNvSpPr txBox="1"/>
          <p:nvPr/>
        </p:nvSpPr>
        <p:spPr>
          <a:xfrm>
            <a:off x="1008914" y="4941247"/>
            <a:ext cx="623889" cy="369332"/>
          </a:xfrm>
          <a:prstGeom prst="rect">
            <a:avLst/>
          </a:prstGeom>
          <a:noFill/>
        </p:spPr>
        <p:txBody>
          <a:bodyPr wrap="none" rtlCol="0">
            <a:spAutoFit/>
          </a:bodyPr>
          <a:lstStyle/>
          <a:p>
            <a:r>
              <a:rPr lang="en-US" b="1" dirty="0">
                <a:solidFill>
                  <a:schemeClr val="bg1"/>
                </a:solidFill>
              </a:rPr>
              <a:t>Low</a:t>
            </a:r>
          </a:p>
        </p:txBody>
      </p:sp>
      <p:sp>
        <p:nvSpPr>
          <p:cNvPr id="3" name="AutoShape 6">
            <a:extLst>
              <a:ext uri="{FF2B5EF4-FFF2-40B4-BE49-F238E27FC236}">
                <a16:creationId xmlns:a16="http://schemas.microsoft.com/office/drawing/2014/main" id="{0E08CEF2-5177-6576-1A69-0A7FE510801A}"/>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4" name="AutoShape 7">
            <a:extLst>
              <a:ext uri="{FF2B5EF4-FFF2-40B4-BE49-F238E27FC236}">
                <a16:creationId xmlns:a16="http://schemas.microsoft.com/office/drawing/2014/main" id="{AD64F01A-BAA5-F914-8120-771D352B27B2}"/>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11" name="AutoShape 7">
            <a:extLst>
              <a:ext uri="{FF2B5EF4-FFF2-40B4-BE49-F238E27FC236}">
                <a16:creationId xmlns:a16="http://schemas.microsoft.com/office/drawing/2014/main" id="{B5B3787B-4A5F-B58D-DD1F-CDC8A491B7F3}"/>
              </a:ext>
            </a:extLst>
          </p:cNvPr>
          <p:cNvSpPr>
            <a:spLocks noChangeArrowheads="1"/>
          </p:cNvSpPr>
          <p:nvPr/>
        </p:nvSpPr>
        <p:spPr bwMode="auto">
          <a:xfrm>
            <a:off x="2212061" y="6390443"/>
            <a:ext cx="4426037"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 Identify main cases of critical workflows</a:t>
            </a:r>
          </a:p>
        </p:txBody>
      </p:sp>
      <p:sp>
        <p:nvSpPr>
          <p:cNvPr id="12" name="AutoShape 7">
            <a:extLst>
              <a:ext uri="{FF2B5EF4-FFF2-40B4-BE49-F238E27FC236}">
                <a16:creationId xmlns:a16="http://schemas.microsoft.com/office/drawing/2014/main" id="{ADF9CE80-CAD7-0159-11AD-BAD7FF399543}"/>
              </a:ext>
            </a:extLst>
          </p:cNvPr>
          <p:cNvSpPr>
            <a:spLocks noChangeArrowheads="1"/>
          </p:cNvSpPr>
          <p:nvPr/>
        </p:nvSpPr>
        <p:spPr bwMode="auto">
          <a:xfrm>
            <a:off x="6527254"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3" name="AutoShape 7">
            <a:extLst>
              <a:ext uri="{FF2B5EF4-FFF2-40B4-BE49-F238E27FC236}">
                <a16:creationId xmlns:a16="http://schemas.microsoft.com/office/drawing/2014/main" id="{95586F24-7D1B-2904-5E0E-74400BC4719F}"/>
              </a:ext>
            </a:extLst>
          </p:cNvPr>
          <p:cNvSpPr>
            <a:spLocks noChangeArrowheads="1"/>
          </p:cNvSpPr>
          <p:nvPr/>
        </p:nvSpPr>
        <p:spPr bwMode="auto">
          <a:xfrm>
            <a:off x="7087499" y="6390021"/>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6" name="AutoShape 7">
            <a:extLst>
              <a:ext uri="{FF2B5EF4-FFF2-40B4-BE49-F238E27FC236}">
                <a16:creationId xmlns:a16="http://schemas.microsoft.com/office/drawing/2014/main" id="{D3863A01-8636-B2EF-8187-2DAD449E6460}"/>
              </a:ext>
            </a:extLst>
          </p:cNvPr>
          <p:cNvSpPr>
            <a:spLocks noChangeArrowheads="1"/>
          </p:cNvSpPr>
          <p:nvPr/>
        </p:nvSpPr>
        <p:spPr bwMode="auto">
          <a:xfrm>
            <a:off x="7645843"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9" name="AutoShape 7">
            <a:extLst>
              <a:ext uri="{FF2B5EF4-FFF2-40B4-BE49-F238E27FC236}">
                <a16:creationId xmlns:a16="http://schemas.microsoft.com/office/drawing/2014/main" id="{AEC71F85-8B56-E178-8E40-AE3747294B71}"/>
              </a:ext>
            </a:extLst>
          </p:cNvPr>
          <p:cNvSpPr>
            <a:spLocks noChangeArrowheads="1"/>
          </p:cNvSpPr>
          <p:nvPr/>
        </p:nvSpPr>
        <p:spPr bwMode="auto">
          <a:xfrm>
            <a:off x="8206088" y="6390442"/>
            <a:ext cx="807283"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21" name="AutoShape 7">
            <a:extLst>
              <a:ext uri="{FF2B5EF4-FFF2-40B4-BE49-F238E27FC236}">
                <a16:creationId xmlns:a16="http://schemas.microsoft.com/office/drawing/2014/main" id="{65946FDE-903C-0902-0DA2-E5EF078164F7}"/>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Tree>
    <p:extLst>
      <p:ext uri="{BB962C8B-B14F-4D97-AF65-F5344CB8AC3E}">
        <p14:creationId xmlns:p14="http://schemas.microsoft.com/office/powerpoint/2010/main" val="38551987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1" name="Title 1"/>
          <p:cNvSpPr>
            <a:spLocks noGrp="1"/>
          </p:cNvSpPr>
          <p:nvPr>
            <p:ph type="title"/>
          </p:nvPr>
        </p:nvSpPr>
        <p:spPr/>
        <p:txBody>
          <a:bodyPr/>
          <a:lstStyle/>
          <a:p>
            <a:r>
              <a:rPr lang="en-US" dirty="0"/>
              <a:t>Selecting the tool</a:t>
            </a:r>
          </a:p>
        </p:txBody>
      </p:sp>
      <p:pic>
        <p:nvPicPr>
          <p:cNvPr id="1026" name="Picture 2" descr="Kermit worried face Meme Generator ...">
            <a:extLst>
              <a:ext uri="{FF2B5EF4-FFF2-40B4-BE49-F238E27FC236}">
                <a16:creationId xmlns:a16="http://schemas.microsoft.com/office/drawing/2014/main" id="{7971FA3F-8918-597F-C092-C3E3967A5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655" y="2920634"/>
            <a:ext cx="3048000" cy="2005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atalon logo">
            <a:extLst>
              <a:ext uri="{FF2B5EF4-FFF2-40B4-BE49-F238E27FC236}">
                <a16:creationId xmlns:a16="http://schemas.microsoft.com/office/drawing/2014/main" id="{3E6F9DD6-E2AB-304E-B3C8-99F50352CD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060" t="-1200" r="29381" b="1200"/>
          <a:stretch/>
        </p:blipFill>
        <p:spPr bwMode="auto">
          <a:xfrm>
            <a:off x="3864771" y="1363670"/>
            <a:ext cx="1962150" cy="7937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lenium automation testing framework">
            <a:extLst>
              <a:ext uri="{FF2B5EF4-FFF2-40B4-BE49-F238E27FC236}">
                <a16:creationId xmlns:a16="http://schemas.microsoft.com/office/drawing/2014/main" id="{4404D36F-4C8C-27CC-5618-F2685E2D5A8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417" t="488" r="33114" b="-488"/>
          <a:stretch/>
        </p:blipFill>
        <p:spPr bwMode="auto">
          <a:xfrm>
            <a:off x="588382" y="2771934"/>
            <a:ext cx="2190750" cy="9884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ppium best automation testing tools">
            <a:extLst>
              <a:ext uri="{FF2B5EF4-FFF2-40B4-BE49-F238E27FC236}">
                <a16:creationId xmlns:a16="http://schemas.microsoft.com/office/drawing/2014/main" id="{9CD25005-D02E-DAA4-4D43-42D7C0531F7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594" r="33282"/>
          <a:stretch/>
        </p:blipFill>
        <p:spPr bwMode="auto">
          <a:xfrm>
            <a:off x="7013171" y="1611761"/>
            <a:ext cx="2066926" cy="99852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ugBug as one of the top automation testing tools for your team">
            <a:extLst>
              <a:ext uri="{FF2B5EF4-FFF2-40B4-BE49-F238E27FC236}">
                <a16:creationId xmlns:a16="http://schemas.microsoft.com/office/drawing/2014/main" id="{6F79D1BA-1F36-EBB7-A32A-D7705BC09EC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5" t="1001" r="38125" b="7573"/>
          <a:stretch/>
        </p:blipFill>
        <p:spPr bwMode="auto">
          <a:xfrm>
            <a:off x="2609883" y="1976154"/>
            <a:ext cx="1168030" cy="6766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estComplete best test automation tools">
            <a:extLst>
              <a:ext uri="{FF2B5EF4-FFF2-40B4-BE49-F238E27FC236}">
                <a16:creationId xmlns:a16="http://schemas.microsoft.com/office/drawing/2014/main" id="{929C7CC4-1479-20FE-1236-A8871D099CF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8437" r="29961"/>
          <a:stretch/>
        </p:blipFill>
        <p:spPr bwMode="auto">
          <a:xfrm>
            <a:off x="531790" y="4715740"/>
            <a:ext cx="1981473" cy="76218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ypress automated testing tools">
            <a:extLst>
              <a:ext uri="{FF2B5EF4-FFF2-40B4-BE49-F238E27FC236}">
                <a16:creationId xmlns:a16="http://schemas.microsoft.com/office/drawing/2014/main" id="{C8652BD7-1F62-4ABF-0E7B-2B278D93F84D}"/>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3907" t="-41" r="32344" b="41"/>
          <a:stretch/>
        </p:blipFill>
        <p:spPr bwMode="auto">
          <a:xfrm>
            <a:off x="7232247" y="2920634"/>
            <a:ext cx="1628775" cy="77228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Ranorex testing automation tools">
            <a:extLst>
              <a:ext uri="{FF2B5EF4-FFF2-40B4-BE49-F238E27FC236}">
                <a16:creationId xmlns:a16="http://schemas.microsoft.com/office/drawing/2014/main" id="{4AEF0D69-688A-E60D-4F1F-7BA0092CE1E7}"/>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511" r="27735"/>
          <a:stretch/>
        </p:blipFill>
        <p:spPr bwMode="auto">
          <a:xfrm>
            <a:off x="6736111" y="3779006"/>
            <a:ext cx="2159852" cy="77228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Perfecto best automation testing tools">
            <a:extLst>
              <a:ext uri="{FF2B5EF4-FFF2-40B4-BE49-F238E27FC236}">
                <a16:creationId xmlns:a16="http://schemas.microsoft.com/office/drawing/2014/main" id="{BA553031-DDA0-3645-4208-3C5C1918E66B}"/>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36563" r="32735"/>
          <a:stretch/>
        </p:blipFill>
        <p:spPr bwMode="auto">
          <a:xfrm>
            <a:off x="7426005" y="4665770"/>
            <a:ext cx="1654092" cy="86212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LambdaTest top 15 automation testing tools on the market">
            <a:extLst>
              <a:ext uri="{FF2B5EF4-FFF2-40B4-BE49-F238E27FC236}">
                <a16:creationId xmlns:a16="http://schemas.microsoft.com/office/drawing/2014/main" id="{FDE85A47-C57A-ACF8-E64C-4B6A5932E25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33359" r="33171"/>
          <a:stretch/>
        </p:blipFill>
        <p:spPr bwMode="auto">
          <a:xfrm>
            <a:off x="5493366" y="2041668"/>
            <a:ext cx="1537421" cy="73508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Postman automation tool for testing APIs">
            <a:extLst>
              <a:ext uri="{FF2B5EF4-FFF2-40B4-BE49-F238E27FC236}">
                <a16:creationId xmlns:a16="http://schemas.microsoft.com/office/drawing/2014/main" id="{DBD3D4BC-DDEB-96EC-103C-792C1EF61C0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32266" r="31406"/>
          <a:stretch/>
        </p:blipFill>
        <p:spPr bwMode="auto">
          <a:xfrm>
            <a:off x="3482286" y="5519201"/>
            <a:ext cx="2066927" cy="910484"/>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SoapUI best automation testing tools">
            <a:extLst>
              <a:ext uri="{FF2B5EF4-FFF2-40B4-BE49-F238E27FC236}">
                <a16:creationId xmlns:a16="http://schemas.microsoft.com/office/drawing/2014/main" id="{36ABBBEB-7BFD-8840-3CA9-EF7E3F7F7EC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31307" r="31406"/>
          <a:stretch/>
        </p:blipFill>
        <p:spPr bwMode="auto">
          <a:xfrm>
            <a:off x="1347285" y="3828661"/>
            <a:ext cx="2066926" cy="88707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Eggplant Functional top automation testing tools">
            <a:extLst>
              <a:ext uri="{FF2B5EF4-FFF2-40B4-BE49-F238E27FC236}">
                <a16:creationId xmlns:a16="http://schemas.microsoft.com/office/drawing/2014/main" id="{3ACD3067-682B-DD7B-3F4C-7D4A91784E8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34409" t="-143" r="32216" b="143"/>
          <a:stretch/>
        </p:blipFill>
        <p:spPr bwMode="auto">
          <a:xfrm>
            <a:off x="674040" y="1718017"/>
            <a:ext cx="2066926" cy="991036"/>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Tricentis top automation testing tools list by Katalon">
            <a:extLst>
              <a:ext uri="{FF2B5EF4-FFF2-40B4-BE49-F238E27FC236}">
                <a16:creationId xmlns:a16="http://schemas.microsoft.com/office/drawing/2014/main" id="{589A09D1-0077-B158-30F5-DC944347CAF1}"/>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33750" r="30526"/>
          <a:stretch/>
        </p:blipFill>
        <p:spPr bwMode="auto">
          <a:xfrm>
            <a:off x="6017729" y="5585694"/>
            <a:ext cx="2159852" cy="96750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Apache JMeter list of best automation testing tools">
            <a:extLst>
              <a:ext uri="{FF2B5EF4-FFF2-40B4-BE49-F238E27FC236}">
                <a16:creationId xmlns:a16="http://schemas.microsoft.com/office/drawing/2014/main" id="{08877200-C733-4E84-A45E-A8410C313589}"/>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34559" r="33359"/>
          <a:stretch/>
        </p:blipFill>
        <p:spPr bwMode="auto">
          <a:xfrm>
            <a:off x="1828062" y="5393598"/>
            <a:ext cx="1743075" cy="869471"/>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Robot framework 15 best automation testing tools">
            <a:extLst>
              <a:ext uri="{FF2B5EF4-FFF2-40B4-BE49-F238E27FC236}">
                <a16:creationId xmlns:a16="http://schemas.microsoft.com/office/drawing/2014/main" id="{CE95787D-8EAE-301E-993B-F8AB48ED6822}"/>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36224" r="35001"/>
          <a:stretch/>
        </p:blipFill>
        <p:spPr bwMode="auto">
          <a:xfrm>
            <a:off x="5550582" y="794596"/>
            <a:ext cx="1895476" cy="1054116"/>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Applitools as one the top website visual testing tool">
            <a:extLst>
              <a:ext uri="{FF2B5EF4-FFF2-40B4-BE49-F238E27FC236}">
                <a16:creationId xmlns:a16="http://schemas.microsoft.com/office/drawing/2014/main" id="{D3678F61-736E-B499-0A96-713A8CE07F4F}"/>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27031" r="28437"/>
          <a:stretch/>
        </p:blipFill>
        <p:spPr bwMode="auto">
          <a:xfrm>
            <a:off x="4638185" y="4910928"/>
            <a:ext cx="2193364" cy="714431"/>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Question Mark with solid fill">
            <a:extLst>
              <a:ext uri="{FF2B5EF4-FFF2-40B4-BE49-F238E27FC236}">
                <a16:creationId xmlns:a16="http://schemas.microsoft.com/office/drawing/2014/main" id="{BB461814-DCE5-167E-0E32-803C50B3678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998635" y="3153533"/>
            <a:ext cx="1203405" cy="1203405"/>
          </a:xfrm>
          <a:prstGeom prst="rect">
            <a:avLst/>
          </a:prstGeom>
        </p:spPr>
      </p:pic>
      <p:sp>
        <p:nvSpPr>
          <p:cNvPr id="2" name="AutoShape 6">
            <a:extLst>
              <a:ext uri="{FF2B5EF4-FFF2-40B4-BE49-F238E27FC236}">
                <a16:creationId xmlns:a16="http://schemas.microsoft.com/office/drawing/2014/main" id="{290D6D93-3BF7-307A-7A7A-F7A53E897803}"/>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3" name="AutoShape 7">
            <a:extLst>
              <a:ext uri="{FF2B5EF4-FFF2-40B4-BE49-F238E27FC236}">
                <a16:creationId xmlns:a16="http://schemas.microsoft.com/office/drawing/2014/main" id="{AE03B52F-767D-2821-298C-C0DD73DE1989}"/>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6" name="AutoShape 7">
            <a:extLst>
              <a:ext uri="{FF2B5EF4-FFF2-40B4-BE49-F238E27FC236}">
                <a16:creationId xmlns:a16="http://schemas.microsoft.com/office/drawing/2014/main" id="{3A1B6746-56D7-B231-D79D-FACB27FB1E27}"/>
              </a:ext>
            </a:extLst>
          </p:cNvPr>
          <p:cNvSpPr>
            <a:spLocks noChangeArrowheads="1"/>
          </p:cNvSpPr>
          <p:nvPr/>
        </p:nvSpPr>
        <p:spPr bwMode="auto">
          <a:xfrm>
            <a:off x="2767601" y="6390020"/>
            <a:ext cx="4428841"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 Evaluate and select the automation tool</a:t>
            </a:r>
          </a:p>
        </p:txBody>
      </p:sp>
      <p:sp>
        <p:nvSpPr>
          <p:cNvPr id="8" name="AutoShape 7">
            <a:extLst>
              <a:ext uri="{FF2B5EF4-FFF2-40B4-BE49-F238E27FC236}">
                <a16:creationId xmlns:a16="http://schemas.microsoft.com/office/drawing/2014/main" id="{A3C1B070-568A-CF02-B3BC-492336989C8C}"/>
              </a:ext>
            </a:extLst>
          </p:cNvPr>
          <p:cNvSpPr>
            <a:spLocks noChangeArrowheads="1"/>
          </p:cNvSpPr>
          <p:nvPr/>
        </p:nvSpPr>
        <p:spPr bwMode="auto">
          <a:xfrm>
            <a:off x="7087499" y="6390021"/>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9" name="AutoShape 7">
            <a:extLst>
              <a:ext uri="{FF2B5EF4-FFF2-40B4-BE49-F238E27FC236}">
                <a16:creationId xmlns:a16="http://schemas.microsoft.com/office/drawing/2014/main" id="{5941C471-D7BD-CFE1-1B6A-9DEBF29465A5}"/>
              </a:ext>
            </a:extLst>
          </p:cNvPr>
          <p:cNvSpPr>
            <a:spLocks noChangeArrowheads="1"/>
          </p:cNvSpPr>
          <p:nvPr/>
        </p:nvSpPr>
        <p:spPr bwMode="auto">
          <a:xfrm>
            <a:off x="7645843"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0" name="AutoShape 7">
            <a:extLst>
              <a:ext uri="{FF2B5EF4-FFF2-40B4-BE49-F238E27FC236}">
                <a16:creationId xmlns:a16="http://schemas.microsoft.com/office/drawing/2014/main" id="{9BED9803-B7F4-C851-35BC-2BE137781EA7}"/>
              </a:ext>
            </a:extLst>
          </p:cNvPr>
          <p:cNvSpPr>
            <a:spLocks noChangeArrowheads="1"/>
          </p:cNvSpPr>
          <p:nvPr/>
        </p:nvSpPr>
        <p:spPr bwMode="auto">
          <a:xfrm>
            <a:off x="8206088" y="6390442"/>
            <a:ext cx="807283"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11" name="AutoShape 7">
            <a:extLst>
              <a:ext uri="{FF2B5EF4-FFF2-40B4-BE49-F238E27FC236}">
                <a16:creationId xmlns:a16="http://schemas.microsoft.com/office/drawing/2014/main" id="{E214A0B4-9DC3-7212-443F-6B9208162B41}"/>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12" name="AutoShape 7">
            <a:extLst>
              <a:ext uri="{FF2B5EF4-FFF2-40B4-BE49-F238E27FC236}">
                <a16:creationId xmlns:a16="http://schemas.microsoft.com/office/drawing/2014/main" id="{B4D27089-769A-5794-827B-4676FA8AA2DA}"/>
              </a:ext>
            </a:extLst>
          </p:cNvPr>
          <p:cNvSpPr>
            <a:spLocks noChangeArrowheads="1"/>
          </p:cNvSpPr>
          <p:nvPr/>
        </p:nvSpPr>
        <p:spPr bwMode="auto">
          <a:xfrm>
            <a:off x="2223771" y="6382766"/>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Tree>
    <p:extLst>
      <p:ext uri="{BB962C8B-B14F-4D97-AF65-F5344CB8AC3E}">
        <p14:creationId xmlns:p14="http://schemas.microsoft.com/office/powerpoint/2010/main" val="415170156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1" name="Title 1"/>
          <p:cNvSpPr>
            <a:spLocks noGrp="1"/>
          </p:cNvSpPr>
          <p:nvPr>
            <p:ph type="title"/>
          </p:nvPr>
        </p:nvSpPr>
        <p:spPr>
          <a:xfrm>
            <a:off x="277905" y="178327"/>
            <a:ext cx="9112837" cy="632048"/>
          </a:xfrm>
        </p:spPr>
        <p:txBody>
          <a:bodyPr/>
          <a:lstStyle/>
          <a:p>
            <a:r>
              <a:rPr lang="en-US" sz="3200" b="1" dirty="0"/>
              <a:t>Which is the best tool?  Always….depends</a:t>
            </a:r>
          </a:p>
        </p:txBody>
      </p:sp>
      <p:grpSp>
        <p:nvGrpSpPr>
          <p:cNvPr id="50" name="Group 3"/>
          <p:cNvGrpSpPr>
            <a:grpSpLocks/>
          </p:cNvGrpSpPr>
          <p:nvPr/>
        </p:nvGrpSpPr>
        <p:grpSpPr bwMode="auto">
          <a:xfrm>
            <a:off x="4708273" y="1898740"/>
            <a:ext cx="1174140" cy="1993693"/>
            <a:chOff x="3356" y="1728"/>
            <a:chExt cx="678" cy="1153"/>
          </a:xfrm>
          <a:solidFill>
            <a:schemeClr val="accent1"/>
          </a:solidFill>
        </p:grpSpPr>
        <p:sp>
          <p:nvSpPr>
            <p:cNvPr id="78" name="Arc 4"/>
            <p:cNvSpPr>
              <a:spLocks/>
            </p:cNvSpPr>
            <p:nvPr/>
          </p:nvSpPr>
          <p:spPr bwMode="auto">
            <a:xfrm>
              <a:off x="3356"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 y="0"/>
                  </a:moveTo>
                  <a:cubicBezTo>
                    <a:pt x="4561" y="0"/>
                    <a:pt x="9005" y="1444"/>
                    <a:pt x="12695" y="4125"/>
                  </a:cubicBezTo>
                </a:path>
                <a:path w="12696" h="21600" stroke="0" extrusionOk="0">
                  <a:moveTo>
                    <a:pt x="-1" y="0"/>
                  </a:moveTo>
                  <a:cubicBezTo>
                    <a:pt x="4561" y="0"/>
                    <a:pt x="9005" y="1444"/>
                    <a:pt x="12695" y="4125"/>
                  </a:cubicBezTo>
                  <a:lnTo>
                    <a:pt x="0" y="21600"/>
                  </a:lnTo>
                  <a:close/>
                </a:path>
              </a:pathLst>
            </a:custGeom>
            <a:grpFill/>
            <a:ln w="12700">
              <a:solidFill>
                <a:schemeClr val="bg1"/>
              </a:solidFill>
              <a:round/>
              <a:headEnd/>
              <a:tailEnd/>
            </a:ln>
          </p:spPr>
          <p:txBody>
            <a:bodyPr lIns="44450" tIns="44450" rIns="274320" bIns="1005840" anchor="ctr"/>
            <a:lstStyle/>
            <a:p>
              <a:pPr algn="ctr" eaLnBrk="1" hangingPunct="1">
                <a:spcBef>
                  <a:spcPct val="20000"/>
                </a:spcBef>
                <a:defRPr/>
              </a:pPr>
              <a:r>
                <a:rPr lang="en-GB" sz="1200" dirty="0">
                  <a:cs typeface="Arial" pitchFamily="34" charset="0"/>
                </a:rPr>
                <a:t>Skills of the team</a:t>
              </a:r>
            </a:p>
          </p:txBody>
        </p:sp>
        <p:sp>
          <p:nvSpPr>
            <p:cNvPr id="79" name="Freeform 78"/>
            <p:cNvSpPr>
              <a:spLocks/>
            </p:cNvSpPr>
            <p:nvPr/>
          </p:nvSpPr>
          <p:spPr bwMode="auto">
            <a:xfrm>
              <a:off x="3356" y="1728"/>
              <a:ext cx="678" cy="1153"/>
            </a:xfrm>
            <a:custGeom>
              <a:avLst/>
              <a:gdLst>
                <a:gd name="T0" fmla="*/ 0 w 678"/>
                <a:gd name="T1" fmla="*/ 0 h 1153"/>
                <a:gd name="T2" fmla="*/ 0 w 678"/>
                <a:gd name="T3" fmla="*/ 1152 h 1153"/>
                <a:gd name="T4" fmla="*/ 677 w 678"/>
                <a:gd name="T5" fmla="*/ 22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0"/>
                  </a:moveTo>
                  <a:lnTo>
                    <a:pt x="0" y="1152"/>
                  </a:lnTo>
                  <a:lnTo>
                    <a:pt x="677" y="220"/>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51" name="Group 6"/>
          <p:cNvGrpSpPr>
            <a:grpSpLocks/>
          </p:cNvGrpSpPr>
          <p:nvPr/>
        </p:nvGrpSpPr>
        <p:grpSpPr bwMode="auto">
          <a:xfrm>
            <a:off x="4708273" y="2279542"/>
            <a:ext cx="1897112" cy="1612891"/>
            <a:chOff x="3356" y="1948"/>
            <a:chExt cx="1097" cy="933"/>
          </a:xfrm>
          <a:solidFill>
            <a:schemeClr val="accent1"/>
          </a:solidFill>
        </p:grpSpPr>
        <p:sp>
          <p:nvSpPr>
            <p:cNvPr id="76" name="Arc 7"/>
            <p:cNvSpPr>
              <a:spLocks/>
            </p:cNvSpPr>
            <p:nvPr/>
          </p:nvSpPr>
          <p:spPr bwMode="auto">
            <a:xfrm>
              <a:off x="3356"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12695" y="0"/>
                  </a:moveTo>
                  <a:cubicBezTo>
                    <a:pt x="16386" y="2681"/>
                    <a:pt x="19133" y="6461"/>
                    <a:pt x="20542" y="10800"/>
                  </a:cubicBezTo>
                </a:path>
                <a:path w="20543" h="17475" stroke="0" extrusionOk="0">
                  <a:moveTo>
                    <a:pt x="12695" y="0"/>
                  </a:moveTo>
                  <a:cubicBezTo>
                    <a:pt x="16386" y="2681"/>
                    <a:pt x="19133" y="6461"/>
                    <a:pt x="20542" y="10800"/>
                  </a:cubicBezTo>
                  <a:lnTo>
                    <a:pt x="0" y="17475"/>
                  </a:lnTo>
                  <a:close/>
                </a:path>
              </a:pathLst>
            </a:custGeom>
            <a:grpFill/>
            <a:ln w="12700">
              <a:solidFill>
                <a:schemeClr val="bg1"/>
              </a:solidFill>
              <a:round/>
              <a:headEnd/>
              <a:tailEnd/>
            </a:ln>
          </p:spPr>
          <p:txBody>
            <a:bodyPr lIns="731520" tIns="44450" rIns="44450" bIns="274320" anchor="ctr"/>
            <a:lstStyle/>
            <a:p>
              <a:pPr algn="ctr" eaLnBrk="1" hangingPunct="1">
                <a:spcBef>
                  <a:spcPct val="20000"/>
                </a:spcBef>
                <a:defRPr/>
              </a:pPr>
              <a:r>
                <a:rPr lang="en-GB" sz="1200" dirty="0">
                  <a:cs typeface="Arial" pitchFamily="34" charset="0"/>
                </a:rPr>
                <a:t>Ease of integration</a:t>
              </a:r>
            </a:p>
          </p:txBody>
        </p:sp>
        <p:sp>
          <p:nvSpPr>
            <p:cNvPr id="77" name="Freeform 76"/>
            <p:cNvSpPr>
              <a:spLocks/>
            </p:cNvSpPr>
            <p:nvPr/>
          </p:nvSpPr>
          <p:spPr bwMode="auto">
            <a:xfrm>
              <a:off x="3356" y="1948"/>
              <a:ext cx="1097" cy="933"/>
            </a:xfrm>
            <a:custGeom>
              <a:avLst/>
              <a:gdLst>
                <a:gd name="T0" fmla="*/ 677 w 1097"/>
                <a:gd name="T1" fmla="*/ 0 h 933"/>
                <a:gd name="T2" fmla="*/ 0 w 1097"/>
                <a:gd name="T3" fmla="*/ 932 h 933"/>
                <a:gd name="T4" fmla="*/ 1096 w 1097"/>
                <a:gd name="T5" fmla="*/ 57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677" y="0"/>
                  </a:moveTo>
                  <a:lnTo>
                    <a:pt x="0" y="932"/>
                  </a:lnTo>
                  <a:lnTo>
                    <a:pt x="1096" y="576"/>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52" name="Group 9"/>
          <p:cNvGrpSpPr>
            <a:grpSpLocks/>
          </p:cNvGrpSpPr>
          <p:nvPr/>
        </p:nvGrpSpPr>
        <p:grpSpPr bwMode="auto">
          <a:xfrm>
            <a:off x="4708274" y="3274318"/>
            <a:ext cx="1992313" cy="1233468"/>
            <a:chOff x="3356" y="2524"/>
            <a:chExt cx="1152" cy="713"/>
          </a:xfrm>
          <a:solidFill>
            <a:schemeClr val="accent1"/>
          </a:solidFill>
        </p:grpSpPr>
        <p:sp>
          <p:nvSpPr>
            <p:cNvPr id="74" name="Arc 10"/>
            <p:cNvSpPr>
              <a:spLocks/>
            </p:cNvSpPr>
            <p:nvPr/>
          </p:nvSpPr>
          <p:spPr bwMode="auto">
            <a:xfrm>
              <a:off x="3356"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20542" y="0"/>
                  </a:moveTo>
                  <a:cubicBezTo>
                    <a:pt x="21243" y="2155"/>
                    <a:pt x="21600" y="4408"/>
                    <a:pt x="21600" y="6675"/>
                  </a:cubicBezTo>
                  <a:cubicBezTo>
                    <a:pt x="21600" y="8941"/>
                    <a:pt x="21243" y="11194"/>
                    <a:pt x="20542" y="13349"/>
                  </a:cubicBezTo>
                </a:path>
                <a:path w="21600" h="13350" stroke="0" extrusionOk="0">
                  <a:moveTo>
                    <a:pt x="20542" y="0"/>
                  </a:moveTo>
                  <a:cubicBezTo>
                    <a:pt x="21243" y="2155"/>
                    <a:pt x="21600" y="4408"/>
                    <a:pt x="21600" y="6675"/>
                  </a:cubicBezTo>
                  <a:cubicBezTo>
                    <a:pt x="21600" y="8941"/>
                    <a:pt x="21243" y="11194"/>
                    <a:pt x="20542" y="13349"/>
                  </a:cubicBezTo>
                  <a:lnTo>
                    <a:pt x="0" y="6675"/>
                  </a:lnTo>
                  <a:close/>
                </a:path>
              </a:pathLst>
            </a:custGeom>
            <a:grpFill/>
            <a:ln w="12700">
              <a:solidFill>
                <a:schemeClr val="bg1"/>
              </a:solidFill>
              <a:round/>
              <a:headEnd/>
              <a:tailEnd/>
            </a:ln>
          </p:spPr>
          <p:txBody>
            <a:bodyPr lIns="1097280" tIns="44450" rIns="44450" bIns="44450" anchor="ctr"/>
            <a:lstStyle/>
            <a:p>
              <a:pPr algn="ctr" eaLnBrk="1" hangingPunct="1">
                <a:spcBef>
                  <a:spcPct val="20000"/>
                </a:spcBef>
                <a:defRPr/>
              </a:pPr>
              <a:r>
                <a:rPr lang="en-GB" sz="1200" dirty="0">
                  <a:cs typeface="Arial" pitchFamily="34" charset="0"/>
                </a:rPr>
                <a:t>Ease of Use</a:t>
              </a:r>
            </a:p>
          </p:txBody>
        </p:sp>
        <p:sp>
          <p:nvSpPr>
            <p:cNvPr id="75" name="Freeform 74"/>
            <p:cNvSpPr>
              <a:spLocks/>
            </p:cNvSpPr>
            <p:nvPr/>
          </p:nvSpPr>
          <p:spPr bwMode="auto">
            <a:xfrm>
              <a:off x="3356" y="2524"/>
              <a:ext cx="1097" cy="713"/>
            </a:xfrm>
            <a:custGeom>
              <a:avLst/>
              <a:gdLst>
                <a:gd name="T0" fmla="*/ 1096 w 1097"/>
                <a:gd name="T1" fmla="*/ 0 h 713"/>
                <a:gd name="T2" fmla="*/ 0 w 1097"/>
                <a:gd name="T3" fmla="*/ 356 h 713"/>
                <a:gd name="T4" fmla="*/ 1096 w 1097"/>
                <a:gd name="T5" fmla="*/ 712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1096" y="0"/>
                  </a:moveTo>
                  <a:lnTo>
                    <a:pt x="0" y="356"/>
                  </a:lnTo>
                  <a:lnTo>
                    <a:pt x="1096" y="712"/>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53" name="Group 12"/>
          <p:cNvGrpSpPr>
            <a:grpSpLocks/>
          </p:cNvGrpSpPr>
          <p:nvPr/>
        </p:nvGrpSpPr>
        <p:grpSpPr bwMode="auto">
          <a:xfrm>
            <a:off x="4708273" y="3889672"/>
            <a:ext cx="1897112" cy="1612890"/>
            <a:chOff x="3356" y="2880"/>
            <a:chExt cx="1097" cy="933"/>
          </a:xfrm>
          <a:solidFill>
            <a:schemeClr val="accent1"/>
          </a:solidFill>
        </p:grpSpPr>
        <p:sp>
          <p:nvSpPr>
            <p:cNvPr id="72" name="Arc 13"/>
            <p:cNvSpPr>
              <a:spLocks/>
            </p:cNvSpPr>
            <p:nvPr/>
          </p:nvSpPr>
          <p:spPr bwMode="auto">
            <a:xfrm>
              <a:off x="3356"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20542" y="6674"/>
                  </a:moveTo>
                  <a:cubicBezTo>
                    <a:pt x="19133" y="11013"/>
                    <a:pt x="16386" y="14793"/>
                    <a:pt x="12695" y="17474"/>
                  </a:cubicBezTo>
                </a:path>
                <a:path w="20543" h="17475" stroke="0" extrusionOk="0">
                  <a:moveTo>
                    <a:pt x="20542" y="6674"/>
                  </a:moveTo>
                  <a:cubicBezTo>
                    <a:pt x="19133" y="11013"/>
                    <a:pt x="16386" y="14793"/>
                    <a:pt x="12695" y="17474"/>
                  </a:cubicBezTo>
                  <a:lnTo>
                    <a:pt x="0" y="0"/>
                  </a:lnTo>
                  <a:close/>
                </a:path>
              </a:pathLst>
            </a:custGeom>
            <a:grpFill/>
            <a:ln w="12700">
              <a:solidFill>
                <a:schemeClr val="bg1"/>
              </a:solidFill>
              <a:round/>
              <a:headEnd/>
              <a:tailEnd/>
            </a:ln>
          </p:spPr>
          <p:txBody>
            <a:bodyPr lIns="731520" tIns="182880" rIns="44450" bIns="44450" anchor="ctr"/>
            <a:lstStyle/>
            <a:p>
              <a:pPr algn="ctr" eaLnBrk="1" hangingPunct="1">
                <a:spcBef>
                  <a:spcPct val="20000"/>
                </a:spcBef>
                <a:defRPr/>
              </a:pPr>
              <a:r>
                <a:rPr lang="en-GB" sz="1200" dirty="0">
                  <a:cs typeface="Arial" pitchFamily="34" charset="0"/>
                </a:rPr>
                <a:t>Compatibility</a:t>
              </a:r>
            </a:p>
          </p:txBody>
        </p:sp>
        <p:sp>
          <p:nvSpPr>
            <p:cNvPr id="73" name="Freeform 72"/>
            <p:cNvSpPr>
              <a:spLocks/>
            </p:cNvSpPr>
            <p:nvPr/>
          </p:nvSpPr>
          <p:spPr bwMode="auto">
            <a:xfrm>
              <a:off x="3356" y="2880"/>
              <a:ext cx="1097" cy="933"/>
            </a:xfrm>
            <a:custGeom>
              <a:avLst/>
              <a:gdLst>
                <a:gd name="T0" fmla="*/ 1096 w 1097"/>
                <a:gd name="T1" fmla="*/ 356 h 933"/>
                <a:gd name="T2" fmla="*/ 0 w 1097"/>
                <a:gd name="T3" fmla="*/ 0 h 933"/>
                <a:gd name="T4" fmla="*/ 677 w 1097"/>
                <a:gd name="T5" fmla="*/ 932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1096" y="356"/>
                  </a:moveTo>
                  <a:lnTo>
                    <a:pt x="0" y="0"/>
                  </a:lnTo>
                  <a:lnTo>
                    <a:pt x="677" y="932"/>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54" name="Group 15"/>
          <p:cNvGrpSpPr>
            <a:grpSpLocks/>
          </p:cNvGrpSpPr>
          <p:nvPr/>
        </p:nvGrpSpPr>
        <p:grpSpPr bwMode="auto">
          <a:xfrm>
            <a:off x="4708273" y="3889672"/>
            <a:ext cx="1174140" cy="1993692"/>
            <a:chOff x="3356" y="2880"/>
            <a:chExt cx="678" cy="1153"/>
          </a:xfrm>
          <a:solidFill>
            <a:schemeClr val="accent1"/>
          </a:solidFill>
        </p:grpSpPr>
        <p:sp>
          <p:nvSpPr>
            <p:cNvPr id="70" name="Arc 16"/>
            <p:cNvSpPr>
              <a:spLocks/>
            </p:cNvSpPr>
            <p:nvPr/>
          </p:nvSpPr>
          <p:spPr bwMode="auto">
            <a:xfrm>
              <a:off x="3356" y="2880"/>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5" y="17474"/>
                  </a:moveTo>
                  <a:cubicBezTo>
                    <a:pt x="9005" y="20155"/>
                    <a:pt x="4561" y="21599"/>
                    <a:pt x="0" y="21600"/>
                  </a:cubicBezTo>
                </a:path>
                <a:path w="12696" h="21600" stroke="0" extrusionOk="0">
                  <a:moveTo>
                    <a:pt x="12695" y="17474"/>
                  </a:moveTo>
                  <a:cubicBezTo>
                    <a:pt x="9005" y="20155"/>
                    <a:pt x="4561" y="21599"/>
                    <a:pt x="0" y="21600"/>
                  </a:cubicBezTo>
                  <a:lnTo>
                    <a:pt x="0" y="0"/>
                  </a:lnTo>
                  <a:close/>
                </a:path>
              </a:pathLst>
            </a:custGeom>
            <a:grpFill/>
            <a:ln w="12700">
              <a:solidFill>
                <a:schemeClr val="bg1"/>
              </a:solidFill>
              <a:round/>
              <a:headEnd/>
              <a:tailEnd/>
            </a:ln>
          </p:spPr>
          <p:txBody>
            <a:bodyPr lIns="44450" tIns="1005840" rIns="274320" bIns="44450" anchor="ctr"/>
            <a:lstStyle/>
            <a:p>
              <a:pPr algn="ctr" eaLnBrk="1" hangingPunct="1">
                <a:spcBef>
                  <a:spcPct val="20000"/>
                </a:spcBef>
                <a:defRPr/>
              </a:pPr>
              <a:r>
                <a:rPr lang="en-GB" sz="1100" dirty="0">
                  <a:cs typeface="Arial" pitchFamily="34" charset="0"/>
                </a:rPr>
                <a:t>Essential Features</a:t>
              </a:r>
            </a:p>
          </p:txBody>
        </p:sp>
        <p:sp>
          <p:nvSpPr>
            <p:cNvPr id="71" name="Freeform 70"/>
            <p:cNvSpPr>
              <a:spLocks/>
            </p:cNvSpPr>
            <p:nvPr/>
          </p:nvSpPr>
          <p:spPr bwMode="auto">
            <a:xfrm>
              <a:off x="3356" y="2880"/>
              <a:ext cx="678" cy="1153"/>
            </a:xfrm>
            <a:custGeom>
              <a:avLst/>
              <a:gdLst>
                <a:gd name="T0" fmla="*/ 677 w 678"/>
                <a:gd name="T1" fmla="*/ 932 h 1153"/>
                <a:gd name="T2" fmla="*/ 0 w 678"/>
                <a:gd name="T3" fmla="*/ 0 h 1153"/>
                <a:gd name="T4" fmla="*/ 0 w 678"/>
                <a:gd name="T5" fmla="*/ 115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932"/>
                  </a:moveTo>
                  <a:lnTo>
                    <a:pt x="0" y="0"/>
                  </a:lnTo>
                  <a:lnTo>
                    <a:pt x="0" y="1152"/>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55" name="Group 18"/>
          <p:cNvGrpSpPr>
            <a:grpSpLocks/>
          </p:cNvGrpSpPr>
          <p:nvPr/>
        </p:nvGrpSpPr>
        <p:grpSpPr bwMode="auto">
          <a:xfrm>
            <a:off x="3538274" y="3889672"/>
            <a:ext cx="1171381" cy="1993692"/>
            <a:chOff x="2679" y="2880"/>
            <a:chExt cx="678" cy="1153"/>
          </a:xfrm>
          <a:solidFill>
            <a:schemeClr val="accent1"/>
          </a:solidFill>
        </p:grpSpPr>
        <p:sp>
          <p:nvSpPr>
            <p:cNvPr id="68" name="Arc 19"/>
            <p:cNvSpPr>
              <a:spLocks/>
            </p:cNvSpPr>
            <p:nvPr/>
          </p:nvSpPr>
          <p:spPr bwMode="auto">
            <a:xfrm>
              <a:off x="2679" y="2880"/>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6" y="21600"/>
                  </a:moveTo>
                  <a:cubicBezTo>
                    <a:pt x="8134" y="21600"/>
                    <a:pt x="3690" y="20155"/>
                    <a:pt x="0" y="17474"/>
                  </a:cubicBezTo>
                </a:path>
                <a:path w="12696" h="21600" stroke="0" extrusionOk="0">
                  <a:moveTo>
                    <a:pt x="12696" y="21600"/>
                  </a:moveTo>
                  <a:cubicBezTo>
                    <a:pt x="8134" y="21600"/>
                    <a:pt x="3690" y="20155"/>
                    <a:pt x="0" y="17474"/>
                  </a:cubicBezTo>
                  <a:lnTo>
                    <a:pt x="12696" y="0"/>
                  </a:lnTo>
                  <a:close/>
                </a:path>
              </a:pathLst>
            </a:custGeom>
            <a:grpFill/>
            <a:ln w="12700">
              <a:solidFill>
                <a:schemeClr val="bg1"/>
              </a:solidFill>
              <a:round/>
              <a:headEnd/>
              <a:tailEnd/>
            </a:ln>
          </p:spPr>
          <p:txBody>
            <a:bodyPr lIns="274320" tIns="1005840" rIns="44450" bIns="44450" anchor="ctr"/>
            <a:lstStyle/>
            <a:p>
              <a:pPr algn="ctr" eaLnBrk="1" hangingPunct="1">
                <a:spcBef>
                  <a:spcPct val="20000"/>
                </a:spcBef>
                <a:defRPr/>
              </a:pPr>
              <a:r>
                <a:rPr lang="en-GB" sz="1200" dirty="0">
                  <a:cs typeface="Arial" pitchFamily="34" charset="0"/>
                </a:rPr>
                <a:t>Reporting</a:t>
              </a:r>
            </a:p>
          </p:txBody>
        </p:sp>
        <p:sp>
          <p:nvSpPr>
            <p:cNvPr id="69" name="Freeform 68"/>
            <p:cNvSpPr>
              <a:spLocks/>
            </p:cNvSpPr>
            <p:nvPr/>
          </p:nvSpPr>
          <p:spPr bwMode="auto">
            <a:xfrm>
              <a:off x="2679" y="2880"/>
              <a:ext cx="678" cy="1153"/>
            </a:xfrm>
            <a:custGeom>
              <a:avLst/>
              <a:gdLst>
                <a:gd name="T0" fmla="*/ 677 w 678"/>
                <a:gd name="T1" fmla="*/ 1152 h 1153"/>
                <a:gd name="T2" fmla="*/ 677 w 678"/>
                <a:gd name="T3" fmla="*/ 0 h 1153"/>
                <a:gd name="T4" fmla="*/ 0 w 678"/>
                <a:gd name="T5" fmla="*/ 93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1152"/>
                  </a:moveTo>
                  <a:lnTo>
                    <a:pt x="677" y="0"/>
                  </a:lnTo>
                  <a:lnTo>
                    <a:pt x="0" y="932"/>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56" name="Group 21"/>
          <p:cNvGrpSpPr>
            <a:grpSpLocks/>
          </p:cNvGrpSpPr>
          <p:nvPr/>
        </p:nvGrpSpPr>
        <p:grpSpPr bwMode="auto">
          <a:xfrm>
            <a:off x="2813921" y="3889672"/>
            <a:ext cx="1895732" cy="1612890"/>
            <a:chOff x="2260" y="2880"/>
            <a:chExt cx="1097" cy="933"/>
          </a:xfrm>
          <a:solidFill>
            <a:schemeClr val="accent1"/>
          </a:solidFill>
        </p:grpSpPr>
        <p:sp>
          <p:nvSpPr>
            <p:cNvPr id="66" name="Arc 22"/>
            <p:cNvSpPr>
              <a:spLocks/>
            </p:cNvSpPr>
            <p:nvPr/>
          </p:nvSpPr>
          <p:spPr bwMode="auto">
            <a:xfrm>
              <a:off x="2260"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7847" y="17474"/>
                  </a:moveTo>
                  <a:cubicBezTo>
                    <a:pt x="4156" y="14793"/>
                    <a:pt x="1409" y="11013"/>
                    <a:pt x="0" y="6674"/>
                  </a:cubicBezTo>
                </a:path>
                <a:path w="20543" h="17475" stroke="0" extrusionOk="0">
                  <a:moveTo>
                    <a:pt x="7847" y="17474"/>
                  </a:moveTo>
                  <a:cubicBezTo>
                    <a:pt x="4156" y="14793"/>
                    <a:pt x="1409" y="11013"/>
                    <a:pt x="0" y="6674"/>
                  </a:cubicBezTo>
                  <a:lnTo>
                    <a:pt x="20543" y="0"/>
                  </a:lnTo>
                  <a:close/>
                </a:path>
              </a:pathLst>
            </a:custGeom>
            <a:grpFill/>
            <a:ln w="12700">
              <a:solidFill>
                <a:schemeClr val="bg1"/>
              </a:solidFill>
              <a:round/>
              <a:headEnd/>
              <a:tailEnd/>
            </a:ln>
          </p:spPr>
          <p:txBody>
            <a:bodyPr lIns="45720" tIns="182880" rIns="731520" bIns="45720" anchor="ctr"/>
            <a:lstStyle/>
            <a:p>
              <a:pPr algn="ctr" eaLnBrk="1" hangingPunct="1">
                <a:spcBef>
                  <a:spcPct val="20000"/>
                </a:spcBef>
                <a:defRPr/>
              </a:pPr>
              <a:r>
                <a:rPr lang="en-GB" sz="1200" dirty="0">
                  <a:cs typeface="Arial" pitchFamily="34" charset="0"/>
                </a:rPr>
                <a:t>Budget</a:t>
              </a:r>
            </a:p>
          </p:txBody>
        </p:sp>
        <p:sp>
          <p:nvSpPr>
            <p:cNvPr id="67" name="Freeform 66"/>
            <p:cNvSpPr>
              <a:spLocks/>
            </p:cNvSpPr>
            <p:nvPr/>
          </p:nvSpPr>
          <p:spPr bwMode="auto">
            <a:xfrm>
              <a:off x="2260" y="2880"/>
              <a:ext cx="1097" cy="933"/>
            </a:xfrm>
            <a:custGeom>
              <a:avLst/>
              <a:gdLst>
                <a:gd name="T0" fmla="*/ 419 w 1097"/>
                <a:gd name="T1" fmla="*/ 932 h 933"/>
                <a:gd name="T2" fmla="*/ 1096 w 1097"/>
                <a:gd name="T3" fmla="*/ 0 h 933"/>
                <a:gd name="T4" fmla="*/ 0 w 1097"/>
                <a:gd name="T5" fmla="*/ 35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419" y="932"/>
                  </a:moveTo>
                  <a:lnTo>
                    <a:pt x="1096" y="0"/>
                  </a:lnTo>
                  <a:lnTo>
                    <a:pt x="0" y="356"/>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57" name="Group 24"/>
          <p:cNvGrpSpPr>
            <a:grpSpLocks/>
          </p:cNvGrpSpPr>
          <p:nvPr/>
        </p:nvGrpSpPr>
        <p:grpSpPr bwMode="auto">
          <a:xfrm>
            <a:off x="2717342" y="3274318"/>
            <a:ext cx="1992313" cy="1233468"/>
            <a:chOff x="2204" y="2524"/>
            <a:chExt cx="1153" cy="713"/>
          </a:xfrm>
          <a:solidFill>
            <a:schemeClr val="accent1"/>
          </a:solidFill>
        </p:grpSpPr>
        <p:sp>
          <p:nvSpPr>
            <p:cNvPr id="64" name="Arc 25"/>
            <p:cNvSpPr>
              <a:spLocks/>
            </p:cNvSpPr>
            <p:nvPr/>
          </p:nvSpPr>
          <p:spPr bwMode="auto">
            <a:xfrm>
              <a:off x="2204"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1057" y="13349"/>
                  </a:moveTo>
                  <a:cubicBezTo>
                    <a:pt x="356" y="11194"/>
                    <a:pt x="0" y="8941"/>
                    <a:pt x="0" y="6675"/>
                  </a:cubicBezTo>
                  <a:cubicBezTo>
                    <a:pt x="-1" y="4408"/>
                    <a:pt x="356" y="2155"/>
                    <a:pt x="1057" y="0"/>
                  </a:cubicBezTo>
                </a:path>
                <a:path w="21600" h="13350" stroke="0" extrusionOk="0">
                  <a:moveTo>
                    <a:pt x="1057" y="13349"/>
                  </a:moveTo>
                  <a:cubicBezTo>
                    <a:pt x="356" y="11194"/>
                    <a:pt x="0" y="8941"/>
                    <a:pt x="0" y="6675"/>
                  </a:cubicBezTo>
                  <a:cubicBezTo>
                    <a:pt x="-1" y="4408"/>
                    <a:pt x="356" y="2155"/>
                    <a:pt x="1057" y="0"/>
                  </a:cubicBezTo>
                  <a:lnTo>
                    <a:pt x="21600" y="6675"/>
                  </a:lnTo>
                  <a:close/>
                </a:path>
              </a:pathLst>
            </a:custGeom>
            <a:grpFill/>
            <a:ln w="12700">
              <a:solidFill>
                <a:schemeClr val="bg1"/>
              </a:solidFill>
              <a:round/>
              <a:headEnd/>
              <a:tailEnd/>
            </a:ln>
          </p:spPr>
          <p:txBody>
            <a:bodyPr lIns="44450" tIns="44450" rIns="1097280" bIns="44450" anchor="ctr"/>
            <a:lstStyle/>
            <a:p>
              <a:pPr algn="ctr" eaLnBrk="1" hangingPunct="1">
                <a:spcBef>
                  <a:spcPct val="20000"/>
                </a:spcBef>
                <a:defRPr/>
              </a:pPr>
              <a:r>
                <a:rPr lang="en-GB" sz="1200" dirty="0">
                  <a:cs typeface="Arial" pitchFamily="34" charset="0"/>
                </a:rPr>
                <a:t>Technical Support</a:t>
              </a:r>
            </a:p>
          </p:txBody>
        </p:sp>
        <p:sp>
          <p:nvSpPr>
            <p:cNvPr id="65" name="Freeform 64"/>
            <p:cNvSpPr>
              <a:spLocks/>
            </p:cNvSpPr>
            <p:nvPr/>
          </p:nvSpPr>
          <p:spPr bwMode="auto">
            <a:xfrm>
              <a:off x="2260" y="2524"/>
              <a:ext cx="1097" cy="713"/>
            </a:xfrm>
            <a:custGeom>
              <a:avLst/>
              <a:gdLst>
                <a:gd name="T0" fmla="*/ 0 w 1097"/>
                <a:gd name="T1" fmla="*/ 712 h 713"/>
                <a:gd name="T2" fmla="*/ 1096 w 1097"/>
                <a:gd name="T3" fmla="*/ 356 h 713"/>
                <a:gd name="T4" fmla="*/ 0 w 1097"/>
                <a:gd name="T5" fmla="*/ 0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0" y="712"/>
                  </a:moveTo>
                  <a:lnTo>
                    <a:pt x="1096" y="356"/>
                  </a:lnTo>
                  <a:lnTo>
                    <a:pt x="0" y="0"/>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58" name="Group 27"/>
          <p:cNvGrpSpPr>
            <a:grpSpLocks/>
          </p:cNvGrpSpPr>
          <p:nvPr/>
        </p:nvGrpSpPr>
        <p:grpSpPr bwMode="auto">
          <a:xfrm>
            <a:off x="2813921" y="2279542"/>
            <a:ext cx="1895732" cy="1612891"/>
            <a:chOff x="2260" y="1948"/>
            <a:chExt cx="1097" cy="933"/>
          </a:xfrm>
          <a:solidFill>
            <a:schemeClr val="accent1"/>
          </a:solidFill>
        </p:grpSpPr>
        <p:sp>
          <p:nvSpPr>
            <p:cNvPr id="62" name="Arc 28"/>
            <p:cNvSpPr>
              <a:spLocks/>
            </p:cNvSpPr>
            <p:nvPr/>
          </p:nvSpPr>
          <p:spPr bwMode="auto">
            <a:xfrm>
              <a:off x="2260"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0" y="10800"/>
                  </a:moveTo>
                  <a:cubicBezTo>
                    <a:pt x="1409" y="6461"/>
                    <a:pt x="4156" y="2681"/>
                    <a:pt x="7847" y="0"/>
                  </a:cubicBezTo>
                </a:path>
                <a:path w="20543" h="17475" stroke="0" extrusionOk="0">
                  <a:moveTo>
                    <a:pt x="0" y="10800"/>
                  </a:moveTo>
                  <a:cubicBezTo>
                    <a:pt x="1409" y="6461"/>
                    <a:pt x="4156" y="2681"/>
                    <a:pt x="7847" y="0"/>
                  </a:cubicBezTo>
                  <a:lnTo>
                    <a:pt x="20543" y="17475"/>
                  </a:lnTo>
                  <a:close/>
                </a:path>
              </a:pathLst>
            </a:custGeom>
            <a:grpFill/>
            <a:ln w="12700">
              <a:solidFill>
                <a:schemeClr val="bg1"/>
              </a:solidFill>
              <a:round/>
              <a:headEnd/>
              <a:tailEnd/>
            </a:ln>
          </p:spPr>
          <p:txBody>
            <a:bodyPr lIns="45720" tIns="44450" rIns="731520" bIns="274320" anchor="ctr"/>
            <a:lstStyle/>
            <a:p>
              <a:pPr algn="ctr" eaLnBrk="1" hangingPunct="1">
                <a:spcBef>
                  <a:spcPct val="20000"/>
                </a:spcBef>
                <a:defRPr/>
              </a:pPr>
              <a:r>
                <a:rPr lang="en-GB" sz="1200" dirty="0">
                  <a:cs typeface="Arial" pitchFamily="34" charset="0"/>
                </a:rPr>
                <a:t>Popularity</a:t>
              </a:r>
            </a:p>
          </p:txBody>
        </p:sp>
        <p:sp>
          <p:nvSpPr>
            <p:cNvPr id="63" name="Freeform 62"/>
            <p:cNvSpPr>
              <a:spLocks/>
            </p:cNvSpPr>
            <p:nvPr/>
          </p:nvSpPr>
          <p:spPr bwMode="auto">
            <a:xfrm>
              <a:off x="2260" y="1948"/>
              <a:ext cx="1097" cy="933"/>
            </a:xfrm>
            <a:custGeom>
              <a:avLst/>
              <a:gdLst>
                <a:gd name="T0" fmla="*/ 0 w 1097"/>
                <a:gd name="T1" fmla="*/ 576 h 933"/>
                <a:gd name="T2" fmla="*/ 1096 w 1097"/>
                <a:gd name="T3" fmla="*/ 932 h 933"/>
                <a:gd name="T4" fmla="*/ 419 w 1097"/>
                <a:gd name="T5" fmla="*/ 0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0" y="576"/>
                  </a:moveTo>
                  <a:lnTo>
                    <a:pt x="1096" y="932"/>
                  </a:lnTo>
                  <a:lnTo>
                    <a:pt x="419" y="0"/>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59" name="Group 30"/>
          <p:cNvGrpSpPr>
            <a:grpSpLocks/>
          </p:cNvGrpSpPr>
          <p:nvPr/>
        </p:nvGrpSpPr>
        <p:grpSpPr bwMode="auto">
          <a:xfrm>
            <a:off x="3538274" y="1898740"/>
            <a:ext cx="1171381" cy="1993693"/>
            <a:chOff x="2679" y="1728"/>
            <a:chExt cx="678" cy="1153"/>
          </a:xfrm>
          <a:solidFill>
            <a:schemeClr val="accent1"/>
          </a:solidFill>
        </p:grpSpPr>
        <p:sp>
          <p:nvSpPr>
            <p:cNvPr id="60" name="Arc 31"/>
            <p:cNvSpPr>
              <a:spLocks/>
            </p:cNvSpPr>
            <p:nvPr/>
          </p:nvSpPr>
          <p:spPr bwMode="auto">
            <a:xfrm>
              <a:off x="2679"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0" y="4125"/>
                  </a:moveTo>
                  <a:cubicBezTo>
                    <a:pt x="3690" y="1444"/>
                    <a:pt x="8134" y="0"/>
                    <a:pt x="12695" y="0"/>
                  </a:cubicBezTo>
                </a:path>
                <a:path w="12696" h="21600" stroke="0" extrusionOk="0">
                  <a:moveTo>
                    <a:pt x="0" y="4125"/>
                  </a:moveTo>
                  <a:cubicBezTo>
                    <a:pt x="3690" y="1444"/>
                    <a:pt x="8134" y="0"/>
                    <a:pt x="12695" y="0"/>
                  </a:cubicBezTo>
                  <a:lnTo>
                    <a:pt x="12696" y="21600"/>
                  </a:lnTo>
                  <a:close/>
                </a:path>
              </a:pathLst>
            </a:custGeom>
            <a:grpFill/>
            <a:ln w="12700">
              <a:solidFill>
                <a:schemeClr val="bg1"/>
              </a:solidFill>
              <a:round/>
              <a:headEnd/>
              <a:tailEnd/>
            </a:ln>
          </p:spPr>
          <p:txBody>
            <a:bodyPr lIns="274320" tIns="45720" rIns="44450" bIns="1005840" anchor="ctr"/>
            <a:lstStyle/>
            <a:p>
              <a:pPr algn="ctr" eaLnBrk="1" hangingPunct="1">
                <a:spcBef>
                  <a:spcPct val="20000"/>
                </a:spcBef>
                <a:defRPr/>
              </a:pPr>
              <a:r>
                <a:rPr lang="en-GB" sz="1200" dirty="0">
                  <a:cs typeface="Arial" pitchFamily="34" charset="0"/>
                </a:rPr>
                <a:t>Kind of test to automate</a:t>
              </a:r>
            </a:p>
          </p:txBody>
        </p:sp>
        <p:sp>
          <p:nvSpPr>
            <p:cNvPr id="61" name="Freeform 60"/>
            <p:cNvSpPr>
              <a:spLocks/>
            </p:cNvSpPr>
            <p:nvPr/>
          </p:nvSpPr>
          <p:spPr bwMode="auto">
            <a:xfrm>
              <a:off x="2679" y="1728"/>
              <a:ext cx="678" cy="1153"/>
            </a:xfrm>
            <a:custGeom>
              <a:avLst/>
              <a:gdLst>
                <a:gd name="T0" fmla="*/ 0 w 678"/>
                <a:gd name="T1" fmla="*/ 220 h 1153"/>
                <a:gd name="T2" fmla="*/ 677 w 678"/>
                <a:gd name="T3" fmla="*/ 1152 h 1153"/>
                <a:gd name="T4" fmla="*/ 677 w 678"/>
                <a:gd name="T5" fmla="*/ 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220"/>
                  </a:moveTo>
                  <a:lnTo>
                    <a:pt x="677" y="1152"/>
                  </a:lnTo>
                  <a:lnTo>
                    <a:pt x="677" y="0"/>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sp>
        <p:nvSpPr>
          <p:cNvPr id="80" name="Oval 79"/>
          <p:cNvSpPr>
            <a:spLocks noChangeArrowheads="1"/>
          </p:cNvSpPr>
          <p:nvPr/>
        </p:nvSpPr>
        <p:spPr bwMode="auto">
          <a:xfrm>
            <a:off x="3711343" y="2893711"/>
            <a:ext cx="1992313" cy="1990933"/>
          </a:xfrm>
          <a:prstGeom prst="ellipse">
            <a:avLst/>
          </a:prstGeom>
          <a:solidFill>
            <a:schemeClr val="tx1"/>
          </a:solidFill>
          <a:ln w="57150">
            <a:solidFill>
              <a:schemeClr val="bg1"/>
            </a:solidFill>
            <a:round/>
            <a:headEnd/>
            <a:tailEnd/>
          </a:ln>
        </p:spPr>
        <p:txBody>
          <a:bodyPr lIns="44450" tIns="44450" rIns="44450" bIns="44450" anchor="ctr"/>
          <a:lstStyle/>
          <a:p>
            <a:pPr algn="ctr" eaLnBrk="1" hangingPunct="1">
              <a:lnSpc>
                <a:spcPct val="95000"/>
              </a:lnSpc>
              <a:spcBef>
                <a:spcPct val="20000"/>
              </a:spcBef>
              <a:spcAft>
                <a:spcPct val="37000"/>
              </a:spcAft>
              <a:defRPr/>
            </a:pPr>
            <a:r>
              <a:rPr lang="en-GB" sz="1400" dirty="0">
                <a:solidFill>
                  <a:schemeClr val="bg1"/>
                </a:solidFill>
                <a:ea typeface="ＭＳ Ｐゴシック" pitchFamily="50" charset="-128"/>
                <a:cs typeface="Arial" pitchFamily="34" charset="0"/>
              </a:rPr>
              <a:t>Automation Tool Selection</a:t>
            </a:r>
          </a:p>
        </p:txBody>
      </p:sp>
      <p:sp>
        <p:nvSpPr>
          <p:cNvPr id="6" name="TextBox 5">
            <a:extLst>
              <a:ext uri="{FF2B5EF4-FFF2-40B4-BE49-F238E27FC236}">
                <a16:creationId xmlns:a16="http://schemas.microsoft.com/office/drawing/2014/main" id="{C033A223-5757-515B-C021-3A23B109B5D5}"/>
              </a:ext>
            </a:extLst>
          </p:cNvPr>
          <p:cNvSpPr txBox="1"/>
          <p:nvPr/>
        </p:nvSpPr>
        <p:spPr>
          <a:xfrm>
            <a:off x="6194612" y="886610"/>
            <a:ext cx="3332628" cy="461665"/>
          </a:xfrm>
          <a:prstGeom prst="rect">
            <a:avLst/>
          </a:prstGeom>
          <a:noFill/>
        </p:spPr>
        <p:txBody>
          <a:bodyPr wrap="square">
            <a:spAutoFit/>
          </a:bodyPr>
          <a:lstStyle/>
          <a:p>
            <a:pPr algn="l">
              <a:buFont typeface="Arial" panose="020B0604020202020204" pitchFamily="34" charset="0"/>
              <a:buChar char="•"/>
            </a:pPr>
            <a:r>
              <a:rPr lang="en-US" sz="1200" b="1" i="0" dirty="0">
                <a:solidFill>
                  <a:srgbClr val="545454"/>
                </a:solidFill>
                <a:effectLst/>
                <a:latin typeface="Roboto" panose="02000000000000000000" pitchFamily="2" charset="0"/>
              </a:rPr>
              <a:t>What is the learning curve for using the tool?</a:t>
            </a:r>
          </a:p>
          <a:p>
            <a:pPr algn="l">
              <a:buFont typeface="Arial" panose="020B0604020202020204" pitchFamily="34" charset="0"/>
              <a:buChar char="•"/>
            </a:pPr>
            <a:r>
              <a:rPr lang="en-US" sz="1200" b="1" i="0" dirty="0">
                <a:solidFill>
                  <a:srgbClr val="545454"/>
                </a:solidFill>
                <a:effectLst/>
                <a:latin typeface="Roboto" panose="02000000000000000000" pitchFamily="2" charset="0"/>
              </a:rPr>
              <a:t>Does it need extra skill to use the tool?</a:t>
            </a:r>
          </a:p>
        </p:txBody>
      </p:sp>
      <p:cxnSp>
        <p:nvCxnSpPr>
          <p:cNvPr id="8" name="Straight Connector 7">
            <a:extLst>
              <a:ext uri="{FF2B5EF4-FFF2-40B4-BE49-F238E27FC236}">
                <a16:creationId xmlns:a16="http://schemas.microsoft.com/office/drawing/2014/main" id="{FAAD6C21-56AF-077D-5C11-F267BC07FC40}"/>
              </a:ext>
            </a:extLst>
          </p:cNvPr>
          <p:cNvCxnSpPr>
            <a:cxnSpLocks/>
          </p:cNvCxnSpPr>
          <p:nvPr/>
        </p:nvCxnSpPr>
        <p:spPr>
          <a:xfrm flipV="1">
            <a:off x="5553470" y="1377007"/>
            <a:ext cx="623212" cy="61417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AC623484-4962-8142-38D9-ADDA775AD257}"/>
              </a:ext>
            </a:extLst>
          </p:cNvPr>
          <p:cNvCxnSpPr>
            <a:cxnSpLocks/>
          </p:cNvCxnSpPr>
          <p:nvPr/>
        </p:nvCxnSpPr>
        <p:spPr>
          <a:xfrm flipH="1">
            <a:off x="6176682" y="1377007"/>
            <a:ext cx="3603812" cy="0"/>
          </a:xfrm>
          <a:prstGeom prst="line">
            <a:avLst/>
          </a:prstGeom>
          <a:ln w="28575"/>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2BFDEB3-D6E9-661F-9D2E-FC377E02655D}"/>
              </a:ext>
            </a:extLst>
          </p:cNvPr>
          <p:cNvSpPr txBox="1"/>
          <p:nvPr/>
        </p:nvSpPr>
        <p:spPr>
          <a:xfrm>
            <a:off x="6481482" y="1683744"/>
            <a:ext cx="4204613" cy="646331"/>
          </a:xfrm>
          <a:prstGeom prst="rect">
            <a:avLst/>
          </a:prstGeom>
          <a:noFill/>
        </p:spPr>
        <p:txBody>
          <a:bodyPr wrap="square">
            <a:spAutoFit/>
          </a:bodyPr>
          <a:lstStyle/>
          <a:p>
            <a:pPr algn="l">
              <a:buFont typeface="Arial" panose="020B0604020202020204" pitchFamily="34" charset="0"/>
              <a:buChar char="•"/>
            </a:pPr>
            <a:r>
              <a:rPr lang="en-US" sz="1200" b="1" i="0" dirty="0">
                <a:solidFill>
                  <a:srgbClr val="545454"/>
                </a:solidFill>
                <a:effectLst/>
                <a:latin typeface="Roboto" panose="02000000000000000000" pitchFamily="2" charset="0"/>
              </a:rPr>
              <a:t>Is it easy to integrate the tool with the</a:t>
            </a:r>
            <a:br>
              <a:rPr lang="en-US" sz="1200" b="1" i="0" dirty="0">
                <a:solidFill>
                  <a:srgbClr val="545454"/>
                </a:solidFill>
                <a:effectLst/>
                <a:latin typeface="Roboto" panose="02000000000000000000" pitchFamily="2" charset="0"/>
              </a:rPr>
            </a:br>
            <a:r>
              <a:rPr lang="en-US" sz="1200" b="1" i="0" dirty="0">
                <a:solidFill>
                  <a:srgbClr val="545454"/>
                </a:solidFill>
                <a:effectLst/>
                <a:latin typeface="Roboto" panose="02000000000000000000" pitchFamily="2" charset="0"/>
              </a:rPr>
              <a:t> </a:t>
            </a:r>
            <a:r>
              <a:rPr lang="en-US" sz="1200" b="1" dirty="0">
                <a:solidFill>
                  <a:srgbClr val="545454"/>
                </a:solidFill>
                <a:latin typeface="Roboto" panose="02000000000000000000" pitchFamily="2" charset="0"/>
              </a:rPr>
              <a:t>CI/CD Pipeline</a:t>
            </a:r>
            <a:r>
              <a:rPr lang="en-US" sz="1200" b="1" u="none" strike="noStrike" dirty="0">
                <a:solidFill>
                  <a:srgbClr val="545454"/>
                </a:solidFill>
                <a:latin typeface="Roboto" panose="02000000000000000000" pitchFamily="2" charset="0"/>
              </a:rPr>
              <a:t>?</a:t>
            </a:r>
            <a:endParaRPr lang="en-US" sz="1200" b="1" i="0" dirty="0">
              <a:solidFill>
                <a:srgbClr val="545454"/>
              </a:solidFill>
              <a:effectLst/>
              <a:latin typeface="Roboto" panose="02000000000000000000" pitchFamily="2" charset="0"/>
            </a:endParaRPr>
          </a:p>
          <a:p>
            <a:pPr algn="l">
              <a:buFont typeface="Arial" panose="020B0604020202020204" pitchFamily="34" charset="0"/>
              <a:buChar char="•"/>
            </a:pPr>
            <a:r>
              <a:rPr lang="en-US" sz="1200" b="1" i="0" dirty="0">
                <a:solidFill>
                  <a:srgbClr val="545454"/>
                </a:solidFill>
                <a:effectLst/>
                <a:latin typeface="Roboto" panose="02000000000000000000" pitchFamily="2" charset="0"/>
              </a:rPr>
              <a:t>Does it require an extra infrastructure setup?</a:t>
            </a:r>
          </a:p>
        </p:txBody>
      </p:sp>
      <p:cxnSp>
        <p:nvCxnSpPr>
          <p:cNvPr id="15" name="Straight Connector 14">
            <a:extLst>
              <a:ext uri="{FF2B5EF4-FFF2-40B4-BE49-F238E27FC236}">
                <a16:creationId xmlns:a16="http://schemas.microsoft.com/office/drawing/2014/main" id="{D97156A7-0667-035D-539E-F3F0944FA5F2}"/>
              </a:ext>
            </a:extLst>
          </p:cNvPr>
          <p:cNvCxnSpPr>
            <a:cxnSpLocks/>
          </p:cNvCxnSpPr>
          <p:nvPr/>
        </p:nvCxnSpPr>
        <p:spPr>
          <a:xfrm flipV="1">
            <a:off x="6248400" y="2331805"/>
            <a:ext cx="233082" cy="210696"/>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6C3D127-8FA4-F871-5F27-C4CDCFB93A78}"/>
              </a:ext>
            </a:extLst>
          </p:cNvPr>
          <p:cNvCxnSpPr>
            <a:cxnSpLocks/>
          </p:cNvCxnSpPr>
          <p:nvPr/>
        </p:nvCxnSpPr>
        <p:spPr>
          <a:xfrm flipH="1">
            <a:off x="6481482" y="2333535"/>
            <a:ext cx="3729318" cy="0"/>
          </a:xfrm>
          <a:prstGeom prst="line">
            <a:avLst/>
          </a:prstGeom>
          <a:ln w="28575"/>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3644A8B-1150-85C0-E40D-A91BB888F448}"/>
              </a:ext>
            </a:extLst>
          </p:cNvPr>
          <p:cNvSpPr txBox="1"/>
          <p:nvPr/>
        </p:nvSpPr>
        <p:spPr>
          <a:xfrm>
            <a:off x="6940180" y="3045058"/>
            <a:ext cx="3287216" cy="646331"/>
          </a:xfrm>
          <a:prstGeom prst="rect">
            <a:avLst/>
          </a:prstGeom>
          <a:noFill/>
        </p:spPr>
        <p:txBody>
          <a:bodyPr wrap="square">
            <a:spAutoFit/>
          </a:bodyPr>
          <a:lstStyle/>
          <a:p>
            <a:pPr algn="l">
              <a:buFont typeface="Arial" panose="020B0604020202020204" pitchFamily="34" charset="0"/>
              <a:buChar char="•"/>
            </a:pPr>
            <a:r>
              <a:rPr lang="en-US" sz="1200" b="1" i="0" dirty="0">
                <a:solidFill>
                  <a:srgbClr val="545454"/>
                </a:solidFill>
                <a:effectLst/>
                <a:latin typeface="Roboto" panose="02000000000000000000" pitchFamily="2" charset="0"/>
              </a:rPr>
              <a:t>Does the tool have an option of codeless testing?</a:t>
            </a:r>
          </a:p>
          <a:p>
            <a:pPr algn="l">
              <a:buFont typeface="Arial" panose="020B0604020202020204" pitchFamily="34" charset="0"/>
              <a:buChar char="•"/>
            </a:pPr>
            <a:r>
              <a:rPr lang="en-US" sz="1200" b="1" i="0" dirty="0">
                <a:solidFill>
                  <a:srgbClr val="545454"/>
                </a:solidFill>
                <a:effectLst/>
                <a:latin typeface="Roboto" panose="02000000000000000000" pitchFamily="2" charset="0"/>
              </a:rPr>
              <a:t>How intuitive is it to use the tool?</a:t>
            </a:r>
          </a:p>
        </p:txBody>
      </p:sp>
      <p:cxnSp>
        <p:nvCxnSpPr>
          <p:cNvPr id="30" name="Straight Connector 29">
            <a:extLst>
              <a:ext uri="{FF2B5EF4-FFF2-40B4-BE49-F238E27FC236}">
                <a16:creationId xmlns:a16="http://schemas.microsoft.com/office/drawing/2014/main" id="{0CE3839A-BE67-F093-74F9-11DF28F70818}"/>
              </a:ext>
            </a:extLst>
          </p:cNvPr>
          <p:cNvCxnSpPr>
            <a:cxnSpLocks/>
          </p:cNvCxnSpPr>
          <p:nvPr/>
        </p:nvCxnSpPr>
        <p:spPr>
          <a:xfrm flipV="1">
            <a:off x="6740117" y="3759684"/>
            <a:ext cx="200063" cy="159029"/>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CE37931-E010-8C3D-76F3-8301D512C285}"/>
              </a:ext>
            </a:extLst>
          </p:cNvPr>
          <p:cNvCxnSpPr>
            <a:cxnSpLocks/>
          </p:cNvCxnSpPr>
          <p:nvPr/>
        </p:nvCxnSpPr>
        <p:spPr>
          <a:xfrm flipH="1">
            <a:off x="6940180" y="3759684"/>
            <a:ext cx="3054720" cy="0"/>
          </a:xfrm>
          <a:prstGeom prst="line">
            <a:avLst/>
          </a:prstGeom>
          <a:ln w="28575"/>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BAC1B99D-D794-F282-0275-6598B1FAD824}"/>
              </a:ext>
            </a:extLst>
          </p:cNvPr>
          <p:cNvSpPr txBox="1"/>
          <p:nvPr/>
        </p:nvSpPr>
        <p:spPr>
          <a:xfrm>
            <a:off x="6779648" y="4756050"/>
            <a:ext cx="6172200" cy="461665"/>
          </a:xfrm>
          <a:prstGeom prst="rect">
            <a:avLst/>
          </a:prstGeom>
          <a:noFill/>
        </p:spPr>
        <p:txBody>
          <a:bodyPr wrap="square">
            <a:spAutoFit/>
          </a:bodyPr>
          <a:lstStyle/>
          <a:p>
            <a:pPr marL="171450" indent="-171450">
              <a:buFont typeface="Arial" panose="020B0604020202020204" pitchFamily="34" charset="0"/>
              <a:buChar char="•"/>
            </a:pPr>
            <a:r>
              <a:rPr lang="en-US" sz="1200" b="1" dirty="0">
                <a:solidFill>
                  <a:srgbClr val="545454"/>
                </a:solidFill>
                <a:latin typeface="Roboto" panose="02000000000000000000" pitchFamily="2" charset="0"/>
              </a:rPr>
              <a:t>Is it compatible with multiple </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browsers and operating systems?</a:t>
            </a:r>
          </a:p>
        </p:txBody>
      </p:sp>
      <p:cxnSp>
        <p:nvCxnSpPr>
          <p:cNvPr id="41" name="Straight Connector 40">
            <a:extLst>
              <a:ext uri="{FF2B5EF4-FFF2-40B4-BE49-F238E27FC236}">
                <a16:creationId xmlns:a16="http://schemas.microsoft.com/office/drawing/2014/main" id="{968FC086-54D5-9884-DE25-554836554CFD}"/>
              </a:ext>
            </a:extLst>
          </p:cNvPr>
          <p:cNvCxnSpPr>
            <a:cxnSpLocks/>
          </p:cNvCxnSpPr>
          <p:nvPr/>
        </p:nvCxnSpPr>
        <p:spPr>
          <a:xfrm>
            <a:off x="6481482" y="4950055"/>
            <a:ext cx="298166" cy="277992"/>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50FF80B-4530-DDD2-6610-4C6DF4A579FA}"/>
              </a:ext>
            </a:extLst>
          </p:cNvPr>
          <p:cNvCxnSpPr>
            <a:cxnSpLocks/>
          </p:cNvCxnSpPr>
          <p:nvPr/>
        </p:nvCxnSpPr>
        <p:spPr>
          <a:xfrm flipH="1">
            <a:off x="6779648" y="5228047"/>
            <a:ext cx="2448172" cy="0"/>
          </a:xfrm>
          <a:prstGeom prst="line">
            <a:avLst/>
          </a:prstGeom>
          <a:ln w="28575"/>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ED135B9-4853-400C-ED51-C6607CF3D8DF}"/>
              </a:ext>
            </a:extLst>
          </p:cNvPr>
          <p:cNvSpPr txBox="1"/>
          <p:nvPr/>
        </p:nvSpPr>
        <p:spPr>
          <a:xfrm>
            <a:off x="19556" y="2066507"/>
            <a:ext cx="2972697" cy="646331"/>
          </a:xfrm>
          <a:prstGeom prst="rect">
            <a:avLst/>
          </a:prstGeom>
          <a:noFill/>
        </p:spPr>
        <p:txBody>
          <a:bodyPr wrap="square">
            <a:spAutoFit/>
          </a:bodyPr>
          <a:lstStyle/>
          <a:p>
            <a:pPr marL="171450" indent="-171450">
              <a:buFont typeface="Arial" panose="020B0604020202020204" pitchFamily="34" charset="0"/>
              <a:buChar char="•"/>
            </a:pPr>
            <a:r>
              <a:rPr lang="en-US" sz="1200" b="1" dirty="0">
                <a:solidFill>
                  <a:srgbClr val="545454"/>
                </a:solidFill>
                <a:latin typeface="Roboto" panose="02000000000000000000" pitchFamily="2" charset="0"/>
              </a:rPr>
              <a:t>Popularity of the tool correlate with the availability of resources and documentation</a:t>
            </a:r>
          </a:p>
        </p:txBody>
      </p:sp>
      <p:cxnSp>
        <p:nvCxnSpPr>
          <p:cNvPr id="48" name="Straight Connector 47">
            <a:extLst>
              <a:ext uri="{FF2B5EF4-FFF2-40B4-BE49-F238E27FC236}">
                <a16:creationId xmlns:a16="http://schemas.microsoft.com/office/drawing/2014/main" id="{4A27BCF9-D3BD-14BD-C4E1-A590906760E0}"/>
              </a:ext>
            </a:extLst>
          </p:cNvPr>
          <p:cNvCxnSpPr>
            <a:cxnSpLocks/>
          </p:cNvCxnSpPr>
          <p:nvPr/>
        </p:nvCxnSpPr>
        <p:spPr>
          <a:xfrm>
            <a:off x="2270760" y="2729191"/>
            <a:ext cx="590355" cy="196682"/>
          </a:xfrm>
          <a:prstGeom prst="line">
            <a:avLst/>
          </a:prstGeom>
          <a:ln w="28575"/>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4FEB5664-15C1-DC4E-7161-604CFFB50CB3}"/>
              </a:ext>
            </a:extLst>
          </p:cNvPr>
          <p:cNvCxnSpPr>
            <a:cxnSpLocks/>
          </p:cNvCxnSpPr>
          <p:nvPr/>
        </p:nvCxnSpPr>
        <p:spPr>
          <a:xfrm flipH="1">
            <a:off x="277906" y="2729191"/>
            <a:ext cx="1992854" cy="0"/>
          </a:xfrm>
          <a:prstGeom prst="line">
            <a:avLst/>
          </a:prstGeom>
          <a:ln w="28575"/>
        </p:spPr>
        <p:style>
          <a:lnRef idx="1">
            <a:schemeClr val="dk1"/>
          </a:lnRef>
          <a:fillRef idx="0">
            <a:schemeClr val="dk1"/>
          </a:fillRef>
          <a:effectRef idx="0">
            <a:schemeClr val="dk1"/>
          </a:effectRef>
          <a:fontRef idx="minor">
            <a:schemeClr val="tx1"/>
          </a:fontRef>
        </p:style>
      </p:cxnSp>
      <p:sp>
        <p:nvSpPr>
          <p:cNvPr id="87" name="TextBox 86">
            <a:extLst>
              <a:ext uri="{FF2B5EF4-FFF2-40B4-BE49-F238E27FC236}">
                <a16:creationId xmlns:a16="http://schemas.microsoft.com/office/drawing/2014/main" id="{3676689A-8DA1-D1DA-2E96-743EA7EAAB4D}"/>
              </a:ext>
            </a:extLst>
          </p:cNvPr>
          <p:cNvSpPr txBox="1"/>
          <p:nvPr/>
        </p:nvSpPr>
        <p:spPr>
          <a:xfrm>
            <a:off x="19556" y="3420154"/>
            <a:ext cx="2869423" cy="461665"/>
          </a:xfrm>
          <a:prstGeom prst="rect">
            <a:avLst/>
          </a:prstGeom>
          <a:noFill/>
        </p:spPr>
        <p:txBody>
          <a:bodyPr wrap="square">
            <a:spAutoFit/>
          </a:bodyPr>
          <a:lstStyle/>
          <a:p>
            <a:pPr marL="171450" indent="-171450">
              <a:buFont typeface="Arial" panose="020B0604020202020204" pitchFamily="34" charset="0"/>
              <a:buChar char="•"/>
            </a:pPr>
            <a:r>
              <a:rPr lang="en-US" sz="1200" b="1" dirty="0">
                <a:solidFill>
                  <a:srgbClr val="545454"/>
                </a:solidFill>
                <a:latin typeface="Roboto" panose="02000000000000000000" pitchFamily="2" charset="0"/>
              </a:rPr>
              <a:t>What level of support is provided?</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What are the response times?</a:t>
            </a:r>
          </a:p>
        </p:txBody>
      </p:sp>
      <p:cxnSp>
        <p:nvCxnSpPr>
          <p:cNvPr id="88" name="Straight Connector 87">
            <a:extLst>
              <a:ext uri="{FF2B5EF4-FFF2-40B4-BE49-F238E27FC236}">
                <a16:creationId xmlns:a16="http://schemas.microsoft.com/office/drawing/2014/main" id="{D2515606-756B-96E1-865B-C0B3FEE014D1}"/>
              </a:ext>
            </a:extLst>
          </p:cNvPr>
          <p:cNvCxnSpPr>
            <a:cxnSpLocks/>
          </p:cNvCxnSpPr>
          <p:nvPr/>
        </p:nvCxnSpPr>
        <p:spPr>
          <a:xfrm flipH="1">
            <a:off x="170330" y="3903529"/>
            <a:ext cx="199285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BC617CAC-EF45-C1E5-3D92-C73C306FE813}"/>
              </a:ext>
            </a:extLst>
          </p:cNvPr>
          <p:cNvCxnSpPr>
            <a:cxnSpLocks/>
          </p:cNvCxnSpPr>
          <p:nvPr/>
        </p:nvCxnSpPr>
        <p:spPr>
          <a:xfrm>
            <a:off x="2163184" y="3901194"/>
            <a:ext cx="514628" cy="169117"/>
          </a:xfrm>
          <a:prstGeom prst="line">
            <a:avLst/>
          </a:prstGeom>
          <a:ln w="28575"/>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BFB83C91-28C1-B130-E7D1-560F320B0409}"/>
              </a:ext>
            </a:extLst>
          </p:cNvPr>
          <p:cNvSpPr txBox="1"/>
          <p:nvPr/>
        </p:nvSpPr>
        <p:spPr>
          <a:xfrm>
            <a:off x="179888" y="4776071"/>
            <a:ext cx="2799661" cy="461665"/>
          </a:xfrm>
          <a:prstGeom prst="rect">
            <a:avLst/>
          </a:prstGeom>
          <a:noFill/>
        </p:spPr>
        <p:txBody>
          <a:bodyPr wrap="square">
            <a:spAutoFit/>
          </a:bodyPr>
          <a:lstStyle/>
          <a:p>
            <a:pPr marL="285750" indent="-285750">
              <a:buFont typeface="Arial" panose="020B0604020202020204" pitchFamily="34" charset="0"/>
              <a:buChar char="•"/>
            </a:pPr>
            <a:r>
              <a:rPr lang="en-US" sz="1200" b="1" dirty="0">
                <a:solidFill>
                  <a:srgbClr val="545454"/>
                </a:solidFill>
                <a:latin typeface="Roboto" panose="02000000000000000000" pitchFamily="2" charset="0"/>
              </a:rPr>
              <a:t>What is the total cost of this tool?</a:t>
            </a:r>
          </a:p>
          <a:p>
            <a:pPr marL="285750" indent="-285750">
              <a:buFont typeface="Arial" panose="020B0604020202020204" pitchFamily="34" charset="0"/>
              <a:buChar char="•"/>
            </a:pPr>
            <a:r>
              <a:rPr lang="en-US" sz="1200" b="1" dirty="0">
                <a:solidFill>
                  <a:srgbClr val="545454"/>
                </a:solidFill>
                <a:latin typeface="Roboto" panose="02000000000000000000" pitchFamily="2" charset="0"/>
              </a:rPr>
              <a:t>Are there different pricing plans?</a:t>
            </a:r>
          </a:p>
        </p:txBody>
      </p:sp>
      <p:cxnSp>
        <p:nvCxnSpPr>
          <p:cNvPr id="99" name="Straight Connector 98">
            <a:extLst>
              <a:ext uri="{FF2B5EF4-FFF2-40B4-BE49-F238E27FC236}">
                <a16:creationId xmlns:a16="http://schemas.microsoft.com/office/drawing/2014/main" id="{BE72E1F6-9D0E-9833-5730-4AF5C99A0187}"/>
              </a:ext>
            </a:extLst>
          </p:cNvPr>
          <p:cNvCxnSpPr>
            <a:cxnSpLocks/>
          </p:cNvCxnSpPr>
          <p:nvPr/>
        </p:nvCxnSpPr>
        <p:spPr>
          <a:xfrm flipH="1">
            <a:off x="335056" y="5254733"/>
            <a:ext cx="231486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3332478A-B25D-81C6-18EB-3E4E6A54FAD1}"/>
              </a:ext>
            </a:extLst>
          </p:cNvPr>
          <p:cNvCxnSpPr>
            <a:cxnSpLocks/>
          </p:cNvCxnSpPr>
          <p:nvPr/>
        </p:nvCxnSpPr>
        <p:spPr>
          <a:xfrm flipV="1">
            <a:off x="2662516" y="5067536"/>
            <a:ext cx="339797" cy="187197"/>
          </a:xfrm>
          <a:prstGeom prst="line">
            <a:avLst/>
          </a:prstGeom>
          <a:ln w="28575"/>
        </p:spPr>
        <p:style>
          <a:lnRef idx="1">
            <a:schemeClr val="dk1"/>
          </a:lnRef>
          <a:fillRef idx="0">
            <a:schemeClr val="dk1"/>
          </a:fillRef>
          <a:effectRef idx="0">
            <a:schemeClr val="dk1"/>
          </a:effectRef>
          <a:fontRef idx="minor">
            <a:schemeClr val="tx1"/>
          </a:fontRef>
        </p:style>
      </p:cxnSp>
      <p:sp>
        <p:nvSpPr>
          <p:cNvPr id="106" name="TextBox 105">
            <a:extLst>
              <a:ext uri="{FF2B5EF4-FFF2-40B4-BE49-F238E27FC236}">
                <a16:creationId xmlns:a16="http://schemas.microsoft.com/office/drawing/2014/main" id="{A1AE21B9-16D9-1153-17DD-30A75BFF559F}"/>
              </a:ext>
            </a:extLst>
          </p:cNvPr>
          <p:cNvSpPr txBox="1"/>
          <p:nvPr/>
        </p:nvSpPr>
        <p:spPr>
          <a:xfrm>
            <a:off x="388586" y="5844267"/>
            <a:ext cx="3656255" cy="461665"/>
          </a:xfrm>
          <a:prstGeom prst="rect">
            <a:avLst/>
          </a:prstGeom>
          <a:noFill/>
        </p:spPr>
        <p:txBody>
          <a:bodyPr wrap="square">
            <a:spAutoFit/>
          </a:bodyPr>
          <a:lstStyle/>
          <a:p>
            <a:pPr marL="171450" indent="-171450">
              <a:buFont typeface="Arial" panose="020B0604020202020204" pitchFamily="34" charset="0"/>
              <a:buChar char="•"/>
            </a:pPr>
            <a:r>
              <a:rPr lang="en-US" sz="1200" b="1" dirty="0">
                <a:solidFill>
                  <a:srgbClr val="545454"/>
                </a:solidFill>
                <a:latin typeface="Roboto" panose="02000000000000000000" pitchFamily="2" charset="0"/>
              </a:rPr>
              <a:t>What reporting features does the tool offer?</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Can reports be customized?</a:t>
            </a:r>
          </a:p>
        </p:txBody>
      </p:sp>
      <p:cxnSp>
        <p:nvCxnSpPr>
          <p:cNvPr id="109" name="Straight Connector 108">
            <a:extLst>
              <a:ext uri="{FF2B5EF4-FFF2-40B4-BE49-F238E27FC236}">
                <a16:creationId xmlns:a16="http://schemas.microsoft.com/office/drawing/2014/main" id="{CE0FDAD4-5D38-9E42-89BF-28677C33C3FA}"/>
              </a:ext>
            </a:extLst>
          </p:cNvPr>
          <p:cNvCxnSpPr>
            <a:cxnSpLocks/>
          </p:cNvCxnSpPr>
          <p:nvPr/>
        </p:nvCxnSpPr>
        <p:spPr>
          <a:xfrm flipH="1">
            <a:off x="525890" y="6322876"/>
            <a:ext cx="338164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DC93E7B-0C0F-98A6-9D2E-1E8CCE93995D}"/>
              </a:ext>
            </a:extLst>
          </p:cNvPr>
          <p:cNvCxnSpPr>
            <a:cxnSpLocks/>
          </p:cNvCxnSpPr>
          <p:nvPr/>
        </p:nvCxnSpPr>
        <p:spPr>
          <a:xfrm flipV="1">
            <a:off x="3907536" y="5879420"/>
            <a:ext cx="203071" cy="448121"/>
          </a:xfrm>
          <a:prstGeom prst="line">
            <a:avLst/>
          </a:prstGeom>
          <a:ln w="28575"/>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89B2A8BD-6779-5C69-842E-E5FC534A5A4C}"/>
              </a:ext>
            </a:extLst>
          </p:cNvPr>
          <p:cNvSpPr txBox="1"/>
          <p:nvPr/>
        </p:nvSpPr>
        <p:spPr>
          <a:xfrm>
            <a:off x="6126704" y="5932204"/>
            <a:ext cx="3468444" cy="276999"/>
          </a:xfrm>
          <a:prstGeom prst="rect">
            <a:avLst/>
          </a:prstGeom>
          <a:noFill/>
        </p:spPr>
        <p:txBody>
          <a:bodyPr wrap="square">
            <a:spAutoFit/>
          </a:bodyPr>
          <a:lstStyle/>
          <a:p>
            <a:pPr marL="171450" indent="-171450">
              <a:buFont typeface="Arial" panose="020B0604020202020204" pitchFamily="34" charset="0"/>
              <a:buChar char="•"/>
            </a:pPr>
            <a:r>
              <a:rPr lang="en-US" sz="1200" b="1" dirty="0">
                <a:solidFill>
                  <a:srgbClr val="545454"/>
                </a:solidFill>
                <a:latin typeface="Roboto" panose="02000000000000000000" pitchFamily="2" charset="0"/>
              </a:rPr>
              <a:t>Can test cases be imported/exported?</a:t>
            </a:r>
          </a:p>
        </p:txBody>
      </p:sp>
      <p:cxnSp>
        <p:nvCxnSpPr>
          <p:cNvPr id="119" name="Straight Connector 118">
            <a:extLst>
              <a:ext uri="{FF2B5EF4-FFF2-40B4-BE49-F238E27FC236}">
                <a16:creationId xmlns:a16="http://schemas.microsoft.com/office/drawing/2014/main" id="{5E7C4FDE-5B8C-3062-5BE3-D37FAF0F6CE8}"/>
              </a:ext>
            </a:extLst>
          </p:cNvPr>
          <p:cNvCxnSpPr>
            <a:cxnSpLocks/>
          </p:cNvCxnSpPr>
          <p:nvPr/>
        </p:nvCxnSpPr>
        <p:spPr>
          <a:xfrm>
            <a:off x="5423207" y="5798778"/>
            <a:ext cx="669012" cy="450279"/>
          </a:xfrm>
          <a:prstGeom prst="line">
            <a:avLst/>
          </a:prstGeom>
          <a:ln w="28575"/>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0C5DDA70-2F13-B9F9-AF55-504F86675A81}"/>
              </a:ext>
            </a:extLst>
          </p:cNvPr>
          <p:cNvCxnSpPr>
            <a:cxnSpLocks/>
          </p:cNvCxnSpPr>
          <p:nvPr/>
        </p:nvCxnSpPr>
        <p:spPr>
          <a:xfrm flipH="1" flipV="1">
            <a:off x="6096000" y="6249310"/>
            <a:ext cx="3030071" cy="10079"/>
          </a:xfrm>
          <a:prstGeom prst="line">
            <a:avLst/>
          </a:prstGeom>
          <a:ln w="28575"/>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846F72E7-937E-DC31-3FD5-1167149D5CD8}"/>
              </a:ext>
            </a:extLst>
          </p:cNvPr>
          <p:cNvSpPr txBox="1"/>
          <p:nvPr/>
        </p:nvSpPr>
        <p:spPr>
          <a:xfrm>
            <a:off x="90826" y="1104466"/>
            <a:ext cx="3717663" cy="461665"/>
          </a:xfrm>
          <a:prstGeom prst="rect">
            <a:avLst/>
          </a:prstGeom>
          <a:noFill/>
        </p:spPr>
        <p:txBody>
          <a:bodyPr wrap="square">
            <a:spAutoFit/>
          </a:bodyPr>
          <a:lstStyle/>
          <a:p>
            <a:pPr marL="171450" indent="-171450">
              <a:buFont typeface="Arial" panose="020B0604020202020204" pitchFamily="34" charset="0"/>
              <a:buChar char="•"/>
            </a:pPr>
            <a:r>
              <a:rPr lang="en-US" sz="1200" b="1" dirty="0">
                <a:solidFill>
                  <a:srgbClr val="545454"/>
                </a:solidFill>
                <a:latin typeface="Roboto" panose="02000000000000000000" pitchFamily="2" charset="0"/>
              </a:rPr>
              <a:t>Can functional tests be automated?</a:t>
            </a:r>
          </a:p>
          <a:p>
            <a:pPr marL="171450" indent="-171450">
              <a:buFont typeface="Arial" panose="020B0604020202020204" pitchFamily="34" charset="0"/>
              <a:buChar char="•"/>
            </a:pPr>
            <a:r>
              <a:rPr lang="en-US" sz="1200" b="1" dirty="0">
                <a:solidFill>
                  <a:srgbClr val="545454"/>
                </a:solidFill>
                <a:latin typeface="Roboto" panose="02000000000000000000" pitchFamily="2" charset="0"/>
              </a:rPr>
              <a:t>Is UI, Performance test automation supported</a:t>
            </a:r>
            <a:r>
              <a:rPr lang="en-US" sz="1200" b="1" dirty="0"/>
              <a:t>?</a:t>
            </a:r>
          </a:p>
        </p:txBody>
      </p:sp>
      <p:cxnSp>
        <p:nvCxnSpPr>
          <p:cNvPr id="686080" name="Straight Connector 686079">
            <a:extLst>
              <a:ext uri="{FF2B5EF4-FFF2-40B4-BE49-F238E27FC236}">
                <a16:creationId xmlns:a16="http://schemas.microsoft.com/office/drawing/2014/main" id="{D5536958-DA31-CDC2-672D-67B8F12BAB2F}"/>
              </a:ext>
            </a:extLst>
          </p:cNvPr>
          <p:cNvCxnSpPr>
            <a:cxnSpLocks/>
          </p:cNvCxnSpPr>
          <p:nvPr/>
        </p:nvCxnSpPr>
        <p:spPr>
          <a:xfrm>
            <a:off x="3536542" y="1686139"/>
            <a:ext cx="327916" cy="320770"/>
          </a:xfrm>
          <a:prstGeom prst="line">
            <a:avLst/>
          </a:prstGeom>
          <a:ln w="28575"/>
        </p:spPr>
        <p:style>
          <a:lnRef idx="1">
            <a:schemeClr val="dk1"/>
          </a:lnRef>
          <a:fillRef idx="0">
            <a:schemeClr val="dk1"/>
          </a:fillRef>
          <a:effectRef idx="0">
            <a:schemeClr val="dk1"/>
          </a:effectRef>
          <a:fontRef idx="minor">
            <a:schemeClr val="tx1"/>
          </a:fontRef>
        </p:style>
      </p:cxnSp>
      <p:cxnSp>
        <p:nvCxnSpPr>
          <p:cNvPr id="686084" name="Straight Connector 686083">
            <a:extLst>
              <a:ext uri="{FF2B5EF4-FFF2-40B4-BE49-F238E27FC236}">
                <a16:creationId xmlns:a16="http://schemas.microsoft.com/office/drawing/2014/main" id="{DDFE3CCC-9DCC-991E-AD08-E92A3454F24D}"/>
              </a:ext>
            </a:extLst>
          </p:cNvPr>
          <p:cNvCxnSpPr>
            <a:cxnSpLocks/>
          </p:cNvCxnSpPr>
          <p:nvPr/>
        </p:nvCxnSpPr>
        <p:spPr>
          <a:xfrm flipH="1">
            <a:off x="277906" y="1683744"/>
            <a:ext cx="3258636"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AutoShape 6">
            <a:extLst>
              <a:ext uri="{FF2B5EF4-FFF2-40B4-BE49-F238E27FC236}">
                <a16:creationId xmlns:a16="http://schemas.microsoft.com/office/drawing/2014/main" id="{1F3240BA-673E-3508-0A1B-759D1ABFF2DB}"/>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7" name="AutoShape 7">
            <a:extLst>
              <a:ext uri="{FF2B5EF4-FFF2-40B4-BE49-F238E27FC236}">
                <a16:creationId xmlns:a16="http://schemas.microsoft.com/office/drawing/2014/main" id="{3131F470-9E4A-00DD-DF42-1D79F3141533}"/>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10" name="AutoShape 7">
            <a:extLst>
              <a:ext uri="{FF2B5EF4-FFF2-40B4-BE49-F238E27FC236}">
                <a16:creationId xmlns:a16="http://schemas.microsoft.com/office/drawing/2014/main" id="{05AD951F-CD8D-0F49-D35C-D7054A9B0CF6}"/>
              </a:ext>
            </a:extLst>
          </p:cNvPr>
          <p:cNvSpPr>
            <a:spLocks noChangeArrowheads="1"/>
          </p:cNvSpPr>
          <p:nvPr/>
        </p:nvSpPr>
        <p:spPr bwMode="auto">
          <a:xfrm>
            <a:off x="2767601" y="6390020"/>
            <a:ext cx="4428841"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 Evaluate and select the automation tool</a:t>
            </a:r>
          </a:p>
        </p:txBody>
      </p:sp>
      <p:sp>
        <p:nvSpPr>
          <p:cNvPr id="11" name="AutoShape 7">
            <a:extLst>
              <a:ext uri="{FF2B5EF4-FFF2-40B4-BE49-F238E27FC236}">
                <a16:creationId xmlns:a16="http://schemas.microsoft.com/office/drawing/2014/main" id="{1A5364FB-C461-9073-4523-F7BC6233D567}"/>
              </a:ext>
            </a:extLst>
          </p:cNvPr>
          <p:cNvSpPr>
            <a:spLocks noChangeArrowheads="1"/>
          </p:cNvSpPr>
          <p:nvPr/>
        </p:nvSpPr>
        <p:spPr bwMode="auto">
          <a:xfrm>
            <a:off x="7087499" y="6390021"/>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2" name="AutoShape 7">
            <a:extLst>
              <a:ext uri="{FF2B5EF4-FFF2-40B4-BE49-F238E27FC236}">
                <a16:creationId xmlns:a16="http://schemas.microsoft.com/office/drawing/2014/main" id="{695C509A-626D-DBED-C14C-8A7C004E1639}"/>
              </a:ext>
            </a:extLst>
          </p:cNvPr>
          <p:cNvSpPr>
            <a:spLocks noChangeArrowheads="1"/>
          </p:cNvSpPr>
          <p:nvPr/>
        </p:nvSpPr>
        <p:spPr bwMode="auto">
          <a:xfrm>
            <a:off x="7645843"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3" name="AutoShape 7">
            <a:extLst>
              <a:ext uri="{FF2B5EF4-FFF2-40B4-BE49-F238E27FC236}">
                <a16:creationId xmlns:a16="http://schemas.microsoft.com/office/drawing/2014/main" id="{EFF4B2F0-C37E-493D-C04E-8C5FB2D88FDD}"/>
              </a:ext>
            </a:extLst>
          </p:cNvPr>
          <p:cNvSpPr>
            <a:spLocks noChangeArrowheads="1"/>
          </p:cNvSpPr>
          <p:nvPr/>
        </p:nvSpPr>
        <p:spPr bwMode="auto">
          <a:xfrm>
            <a:off x="8206088" y="6390442"/>
            <a:ext cx="807283"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16" name="AutoShape 7">
            <a:extLst>
              <a:ext uri="{FF2B5EF4-FFF2-40B4-BE49-F238E27FC236}">
                <a16:creationId xmlns:a16="http://schemas.microsoft.com/office/drawing/2014/main" id="{8444673A-06A2-0839-EF6E-89099F818487}"/>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17" name="AutoShape 7">
            <a:extLst>
              <a:ext uri="{FF2B5EF4-FFF2-40B4-BE49-F238E27FC236}">
                <a16:creationId xmlns:a16="http://schemas.microsoft.com/office/drawing/2014/main" id="{1F9075BA-A9A4-2186-6676-AA571F336F14}"/>
              </a:ext>
            </a:extLst>
          </p:cNvPr>
          <p:cNvSpPr>
            <a:spLocks noChangeArrowheads="1"/>
          </p:cNvSpPr>
          <p:nvPr/>
        </p:nvSpPr>
        <p:spPr bwMode="auto">
          <a:xfrm>
            <a:off x="2223771" y="6382766"/>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Tree>
    <p:extLst>
      <p:ext uri="{BB962C8B-B14F-4D97-AF65-F5344CB8AC3E}">
        <p14:creationId xmlns:p14="http://schemas.microsoft.com/office/powerpoint/2010/main" val="320007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1302C7-C4AE-7CA4-C727-BA9831484ECF}"/>
              </a:ext>
            </a:extLst>
          </p:cNvPr>
          <p:cNvSpPr>
            <a:spLocks noGrp="1"/>
          </p:cNvSpPr>
          <p:nvPr>
            <p:ph type="body" sz="quarter" idx="13"/>
          </p:nvPr>
        </p:nvSpPr>
        <p:spPr>
          <a:xfrm>
            <a:off x="467201" y="1128995"/>
            <a:ext cx="11201400" cy="413773"/>
          </a:xfrm>
        </p:spPr>
        <p:txBody>
          <a:bodyPr/>
          <a:lstStyle/>
          <a:p>
            <a:r>
              <a:rPr lang="en-US" b="1" dirty="0"/>
              <a:t>General Automation Framework Architecture</a:t>
            </a:r>
          </a:p>
        </p:txBody>
      </p:sp>
      <p:sp>
        <p:nvSpPr>
          <p:cNvPr id="3" name="Title 2">
            <a:extLst>
              <a:ext uri="{FF2B5EF4-FFF2-40B4-BE49-F238E27FC236}">
                <a16:creationId xmlns:a16="http://schemas.microsoft.com/office/drawing/2014/main" id="{A3C7DDCF-377D-95B6-8680-77B6BC619D27}"/>
              </a:ext>
            </a:extLst>
          </p:cNvPr>
          <p:cNvSpPr>
            <a:spLocks noGrp="1"/>
          </p:cNvSpPr>
          <p:nvPr>
            <p:ph type="title"/>
          </p:nvPr>
        </p:nvSpPr>
        <p:spPr/>
        <p:txBody>
          <a:bodyPr/>
          <a:lstStyle/>
          <a:p>
            <a:r>
              <a:rPr lang="en-US" dirty="0"/>
              <a:t>Initial setup</a:t>
            </a:r>
          </a:p>
        </p:txBody>
      </p:sp>
      <p:sp>
        <p:nvSpPr>
          <p:cNvPr id="4" name="Rectangle 3">
            <a:extLst>
              <a:ext uri="{FF2B5EF4-FFF2-40B4-BE49-F238E27FC236}">
                <a16:creationId xmlns:a16="http://schemas.microsoft.com/office/drawing/2014/main" id="{9C857DD8-C27A-3752-FEA8-F1DA4103CF19}"/>
              </a:ext>
            </a:extLst>
          </p:cNvPr>
          <p:cNvSpPr/>
          <p:nvPr/>
        </p:nvSpPr>
        <p:spPr>
          <a:xfrm>
            <a:off x="467201" y="2219325"/>
            <a:ext cx="1819835" cy="3784502"/>
          </a:xfrm>
          <a:prstGeom prst="rect">
            <a:avLst/>
          </a:prstGeom>
          <a:solidFill>
            <a:schemeClr val="bg1"/>
          </a:solidFill>
          <a:ln cap="rnd">
            <a:prstDash val="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8910F9D-AA6E-C579-0FDE-6D960C2E0AB5}"/>
              </a:ext>
            </a:extLst>
          </p:cNvPr>
          <p:cNvSpPr/>
          <p:nvPr/>
        </p:nvSpPr>
        <p:spPr>
          <a:xfrm>
            <a:off x="2377719" y="2219325"/>
            <a:ext cx="2007058" cy="3784502"/>
          </a:xfrm>
          <a:prstGeom prst="rect">
            <a:avLst/>
          </a:prstGeom>
          <a:solidFill>
            <a:schemeClr val="bg1"/>
          </a:solidFill>
          <a:ln cap="rnd">
            <a:prstDash val="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62908F8-054A-7A53-C8EA-A0C3EEA615FA}"/>
              </a:ext>
            </a:extLst>
          </p:cNvPr>
          <p:cNvSpPr/>
          <p:nvPr/>
        </p:nvSpPr>
        <p:spPr>
          <a:xfrm>
            <a:off x="6582088" y="2219326"/>
            <a:ext cx="3232193" cy="3784501"/>
          </a:xfrm>
          <a:prstGeom prst="rect">
            <a:avLst/>
          </a:prstGeom>
          <a:solidFill>
            <a:schemeClr val="bg1"/>
          </a:solidFill>
          <a:ln cap="rnd">
            <a:prstDash val="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FDC9860-8C50-2FF9-F7AB-BAFC60928EB0}"/>
              </a:ext>
            </a:extLst>
          </p:cNvPr>
          <p:cNvSpPr/>
          <p:nvPr/>
        </p:nvSpPr>
        <p:spPr>
          <a:xfrm>
            <a:off x="4475460" y="2219325"/>
            <a:ext cx="2007058" cy="3784502"/>
          </a:xfrm>
          <a:prstGeom prst="rect">
            <a:avLst/>
          </a:prstGeom>
          <a:solidFill>
            <a:schemeClr val="bg1"/>
          </a:solidFill>
          <a:ln cap="rnd">
            <a:prstDash val="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8B6904D-34D4-4D64-DCDF-A9EC5437A3D1}"/>
              </a:ext>
            </a:extLst>
          </p:cNvPr>
          <p:cNvSpPr/>
          <p:nvPr/>
        </p:nvSpPr>
        <p:spPr>
          <a:xfrm>
            <a:off x="619874" y="2526577"/>
            <a:ext cx="1514475" cy="498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WebDriver config</a:t>
            </a:r>
          </a:p>
        </p:txBody>
      </p:sp>
      <p:sp>
        <p:nvSpPr>
          <p:cNvPr id="10" name="Rectangle: Rounded Corners 9">
            <a:extLst>
              <a:ext uri="{FF2B5EF4-FFF2-40B4-BE49-F238E27FC236}">
                <a16:creationId xmlns:a16="http://schemas.microsoft.com/office/drawing/2014/main" id="{EABB769A-43C1-4ADF-A374-9A6D1575B05D}"/>
              </a:ext>
            </a:extLst>
          </p:cNvPr>
          <p:cNvSpPr/>
          <p:nvPr/>
        </p:nvSpPr>
        <p:spPr>
          <a:xfrm>
            <a:off x="619874" y="3427514"/>
            <a:ext cx="1514475" cy="498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err="1"/>
              <a:t>Applitool</a:t>
            </a:r>
            <a:r>
              <a:rPr lang="en-US" sz="1200" b="1" dirty="0"/>
              <a:t> config</a:t>
            </a:r>
          </a:p>
        </p:txBody>
      </p:sp>
      <p:sp>
        <p:nvSpPr>
          <p:cNvPr id="11" name="Rectangle: Rounded Corners 10">
            <a:extLst>
              <a:ext uri="{FF2B5EF4-FFF2-40B4-BE49-F238E27FC236}">
                <a16:creationId xmlns:a16="http://schemas.microsoft.com/office/drawing/2014/main" id="{88AA49D0-F89F-E1F2-ED3A-45C464B35261}"/>
              </a:ext>
            </a:extLst>
          </p:cNvPr>
          <p:cNvSpPr/>
          <p:nvPr/>
        </p:nvSpPr>
        <p:spPr>
          <a:xfrm>
            <a:off x="619874" y="4287303"/>
            <a:ext cx="1514475" cy="498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Capabilities</a:t>
            </a:r>
          </a:p>
        </p:txBody>
      </p:sp>
      <p:sp>
        <p:nvSpPr>
          <p:cNvPr id="12" name="Rectangle: Rounded Corners 11">
            <a:extLst>
              <a:ext uri="{FF2B5EF4-FFF2-40B4-BE49-F238E27FC236}">
                <a16:creationId xmlns:a16="http://schemas.microsoft.com/office/drawing/2014/main" id="{8856E775-8E24-34F4-8C70-E3445C016CF4}"/>
              </a:ext>
            </a:extLst>
          </p:cNvPr>
          <p:cNvSpPr/>
          <p:nvPr/>
        </p:nvSpPr>
        <p:spPr>
          <a:xfrm>
            <a:off x="619874" y="5103672"/>
            <a:ext cx="1514475" cy="498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Global Test Data</a:t>
            </a:r>
          </a:p>
        </p:txBody>
      </p:sp>
      <p:sp>
        <p:nvSpPr>
          <p:cNvPr id="13" name="TextBox 12">
            <a:extLst>
              <a:ext uri="{FF2B5EF4-FFF2-40B4-BE49-F238E27FC236}">
                <a16:creationId xmlns:a16="http://schemas.microsoft.com/office/drawing/2014/main" id="{780739EB-3518-1F47-DC17-886BE0F622AD}"/>
              </a:ext>
            </a:extLst>
          </p:cNvPr>
          <p:cNvSpPr txBox="1"/>
          <p:nvPr/>
        </p:nvSpPr>
        <p:spPr>
          <a:xfrm>
            <a:off x="496260" y="1850281"/>
            <a:ext cx="1538947" cy="307777"/>
          </a:xfrm>
          <a:prstGeom prst="rect">
            <a:avLst/>
          </a:prstGeom>
          <a:noFill/>
        </p:spPr>
        <p:txBody>
          <a:bodyPr wrap="none" rtlCol="0">
            <a:spAutoFit/>
          </a:bodyPr>
          <a:lstStyle/>
          <a:p>
            <a:r>
              <a:rPr lang="en-US" sz="1400" b="1" dirty="0"/>
              <a:t>Test Param Files</a:t>
            </a:r>
          </a:p>
        </p:txBody>
      </p:sp>
      <p:sp>
        <p:nvSpPr>
          <p:cNvPr id="14" name="TextBox 13">
            <a:extLst>
              <a:ext uri="{FF2B5EF4-FFF2-40B4-BE49-F238E27FC236}">
                <a16:creationId xmlns:a16="http://schemas.microsoft.com/office/drawing/2014/main" id="{55982338-5CAF-C6F8-7684-D996240533F2}"/>
              </a:ext>
            </a:extLst>
          </p:cNvPr>
          <p:cNvSpPr txBox="1"/>
          <p:nvPr/>
        </p:nvSpPr>
        <p:spPr>
          <a:xfrm>
            <a:off x="2500397" y="1861087"/>
            <a:ext cx="1541512" cy="307777"/>
          </a:xfrm>
          <a:prstGeom prst="rect">
            <a:avLst/>
          </a:prstGeom>
          <a:noFill/>
        </p:spPr>
        <p:txBody>
          <a:bodyPr wrap="none" rtlCol="0">
            <a:spAutoFit/>
          </a:bodyPr>
          <a:lstStyle/>
          <a:p>
            <a:r>
              <a:rPr lang="en-US" sz="1400" b="1" dirty="0"/>
              <a:t>Test Automation</a:t>
            </a:r>
          </a:p>
        </p:txBody>
      </p:sp>
      <p:sp>
        <p:nvSpPr>
          <p:cNvPr id="15" name="TextBox 14">
            <a:extLst>
              <a:ext uri="{FF2B5EF4-FFF2-40B4-BE49-F238E27FC236}">
                <a16:creationId xmlns:a16="http://schemas.microsoft.com/office/drawing/2014/main" id="{320AA6ED-D5B5-77FB-1383-01C546C12F97}"/>
              </a:ext>
            </a:extLst>
          </p:cNvPr>
          <p:cNvSpPr txBox="1"/>
          <p:nvPr/>
        </p:nvSpPr>
        <p:spPr>
          <a:xfrm>
            <a:off x="4680533" y="1861087"/>
            <a:ext cx="1596912" cy="307777"/>
          </a:xfrm>
          <a:prstGeom prst="rect">
            <a:avLst/>
          </a:prstGeom>
          <a:noFill/>
        </p:spPr>
        <p:txBody>
          <a:bodyPr wrap="none" rtlCol="0">
            <a:spAutoFit/>
          </a:bodyPr>
          <a:lstStyle/>
          <a:p>
            <a:r>
              <a:rPr lang="en-US" sz="1400" b="1" dirty="0"/>
              <a:t>Execution Config</a:t>
            </a:r>
          </a:p>
        </p:txBody>
      </p:sp>
      <p:sp>
        <p:nvSpPr>
          <p:cNvPr id="16" name="TextBox 15">
            <a:extLst>
              <a:ext uri="{FF2B5EF4-FFF2-40B4-BE49-F238E27FC236}">
                <a16:creationId xmlns:a16="http://schemas.microsoft.com/office/drawing/2014/main" id="{2583FC10-AD53-E2B5-A7FA-678AA3E80EE3}"/>
              </a:ext>
            </a:extLst>
          </p:cNvPr>
          <p:cNvSpPr txBox="1"/>
          <p:nvPr/>
        </p:nvSpPr>
        <p:spPr>
          <a:xfrm>
            <a:off x="6809091" y="1850281"/>
            <a:ext cx="2244525" cy="307777"/>
          </a:xfrm>
          <a:prstGeom prst="rect">
            <a:avLst/>
          </a:prstGeom>
          <a:noFill/>
        </p:spPr>
        <p:txBody>
          <a:bodyPr wrap="none" rtlCol="0">
            <a:spAutoFit/>
          </a:bodyPr>
          <a:lstStyle/>
          <a:p>
            <a:r>
              <a:rPr lang="en-US" sz="1400" b="1" dirty="0"/>
              <a:t>Execution and Reporting</a:t>
            </a:r>
          </a:p>
        </p:txBody>
      </p:sp>
      <p:sp>
        <p:nvSpPr>
          <p:cNvPr id="17" name="Rectangle: Rounded Corners 16">
            <a:extLst>
              <a:ext uri="{FF2B5EF4-FFF2-40B4-BE49-F238E27FC236}">
                <a16:creationId xmlns:a16="http://schemas.microsoft.com/office/drawing/2014/main" id="{8A49F197-AB60-BF42-92E8-AF18A98395FB}"/>
              </a:ext>
            </a:extLst>
          </p:cNvPr>
          <p:cNvSpPr/>
          <p:nvPr/>
        </p:nvSpPr>
        <p:spPr>
          <a:xfrm>
            <a:off x="2624010" y="2527753"/>
            <a:ext cx="1514475" cy="770350"/>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Page Objects</a:t>
            </a:r>
          </a:p>
        </p:txBody>
      </p:sp>
      <p:sp>
        <p:nvSpPr>
          <p:cNvPr id="18" name="Rectangle: Rounded Corners 17">
            <a:extLst>
              <a:ext uri="{FF2B5EF4-FFF2-40B4-BE49-F238E27FC236}">
                <a16:creationId xmlns:a16="http://schemas.microsoft.com/office/drawing/2014/main" id="{F07093F5-565F-4972-A659-B9380E60E398}"/>
              </a:ext>
            </a:extLst>
          </p:cNvPr>
          <p:cNvSpPr/>
          <p:nvPr/>
        </p:nvSpPr>
        <p:spPr>
          <a:xfrm>
            <a:off x="2624010" y="3656114"/>
            <a:ext cx="1514475" cy="770350"/>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Step Definitions</a:t>
            </a:r>
          </a:p>
        </p:txBody>
      </p:sp>
      <p:sp>
        <p:nvSpPr>
          <p:cNvPr id="20" name="Rectangle: Rounded Corners 19">
            <a:extLst>
              <a:ext uri="{FF2B5EF4-FFF2-40B4-BE49-F238E27FC236}">
                <a16:creationId xmlns:a16="http://schemas.microsoft.com/office/drawing/2014/main" id="{2738CF8A-3D65-E723-1903-41952ED469DD}"/>
              </a:ext>
            </a:extLst>
          </p:cNvPr>
          <p:cNvSpPr/>
          <p:nvPr/>
        </p:nvSpPr>
        <p:spPr>
          <a:xfrm>
            <a:off x="2628840" y="4784475"/>
            <a:ext cx="1514475" cy="837888"/>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Feature Files or equivalent</a:t>
            </a:r>
          </a:p>
        </p:txBody>
      </p:sp>
      <p:sp>
        <p:nvSpPr>
          <p:cNvPr id="21" name="Rectangle: Rounded Corners 20">
            <a:extLst>
              <a:ext uri="{FF2B5EF4-FFF2-40B4-BE49-F238E27FC236}">
                <a16:creationId xmlns:a16="http://schemas.microsoft.com/office/drawing/2014/main" id="{3EBA76CC-CA19-909D-737B-F8EF4219CC40}"/>
              </a:ext>
            </a:extLst>
          </p:cNvPr>
          <p:cNvSpPr/>
          <p:nvPr/>
        </p:nvSpPr>
        <p:spPr>
          <a:xfrm>
            <a:off x="4698409" y="2527753"/>
            <a:ext cx="1514475" cy="87061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pom.xml</a:t>
            </a:r>
          </a:p>
        </p:txBody>
      </p:sp>
      <p:sp>
        <p:nvSpPr>
          <p:cNvPr id="22" name="Rectangle: Rounded Corners 21">
            <a:extLst>
              <a:ext uri="{FF2B5EF4-FFF2-40B4-BE49-F238E27FC236}">
                <a16:creationId xmlns:a16="http://schemas.microsoft.com/office/drawing/2014/main" id="{B4F2BA24-6BC5-D270-FAEA-43B03946F9BA}"/>
              </a:ext>
            </a:extLst>
          </p:cNvPr>
          <p:cNvSpPr/>
          <p:nvPr/>
        </p:nvSpPr>
        <p:spPr>
          <a:xfrm>
            <a:off x="4698409" y="3800475"/>
            <a:ext cx="1514475" cy="1801247"/>
          </a:xfrm>
          <a:prstGeom prst="roundRect">
            <a:avLst/>
          </a:prstGeom>
          <a:solidFill>
            <a:srgbClr val="B0B0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TestNg.xml</a:t>
            </a:r>
          </a:p>
        </p:txBody>
      </p:sp>
      <p:sp>
        <p:nvSpPr>
          <p:cNvPr id="23" name="Rectangle: Rounded Corners 22">
            <a:extLst>
              <a:ext uri="{FF2B5EF4-FFF2-40B4-BE49-F238E27FC236}">
                <a16:creationId xmlns:a16="http://schemas.microsoft.com/office/drawing/2014/main" id="{7A7B123A-FC4B-7B00-D84A-8100D4FE01AB}"/>
              </a:ext>
            </a:extLst>
          </p:cNvPr>
          <p:cNvSpPr/>
          <p:nvPr/>
        </p:nvSpPr>
        <p:spPr>
          <a:xfrm>
            <a:off x="6809091" y="2584017"/>
            <a:ext cx="1514475" cy="519945"/>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Test Execution</a:t>
            </a:r>
          </a:p>
        </p:txBody>
      </p:sp>
      <p:sp>
        <p:nvSpPr>
          <p:cNvPr id="24" name="Arrow: Up 23">
            <a:extLst>
              <a:ext uri="{FF2B5EF4-FFF2-40B4-BE49-F238E27FC236}">
                <a16:creationId xmlns:a16="http://schemas.microsoft.com/office/drawing/2014/main" id="{9B8B9F3F-C483-E938-5139-88649CD478DD}"/>
              </a:ext>
            </a:extLst>
          </p:cNvPr>
          <p:cNvSpPr/>
          <p:nvPr/>
        </p:nvSpPr>
        <p:spPr>
          <a:xfrm>
            <a:off x="3162172" y="4492184"/>
            <a:ext cx="438150" cy="215206"/>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D348DC98-BEC6-3F31-C450-6072A2DC892F}"/>
              </a:ext>
            </a:extLst>
          </p:cNvPr>
          <p:cNvSpPr/>
          <p:nvPr/>
        </p:nvSpPr>
        <p:spPr>
          <a:xfrm>
            <a:off x="3162172" y="3363823"/>
            <a:ext cx="438150" cy="215206"/>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 25">
            <a:extLst>
              <a:ext uri="{FF2B5EF4-FFF2-40B4-BE49-F238E27FC236}">
                <a16:creationId xmlns:a16="http://schemas.microsoft.com/office/drawing/2014/main" id="{69F1FC07-8BE1-2CED-8300-738904A81761}"/>
              </a:ext>
            </a:extLst>
          </p:cNvPr>
          <p:cNvSpPr/>
          <p:nvPr/>
        </p:nvSpPr>
        <p:spPr>
          <a:xfrm rot="5400000">
            <a:off x="4211044" y="4953649"/>
            <a:ext cx="438150" cy="337440"/>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 26">
            <a:extLst>
              <a:ext uri="{FF2B5EF4-FFF2-40B4-BE49-F238E27FC236}">
                <a16:creationId xmlns:a16="http://schemas.microsoft.com/office/drawing/2014/main" id="{136FF5A2-6B8A-22B4-609E-2C4FABA2AD2D}"/>
              </a:ext>
            </a:extLst>
          </p:cNvPr>
          <p:cNvSpPr/>
          <p:nvPr/>
        </p:nvSpPr>
        <p:spPr>
          <a:xfrm rot="5400000">
            <a:off x="4204796" y="3978913"/>
            <a:ext cx="438150" cy="337440"/>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 27">
            <a:extLst>
              <a:ext uri="{FF2B5EF4-FFF2-40B4-BE49-F238E27FC236}">
                <a16:creationId xmlns:a16="http://schemas.microsoft.com/office/drawing/2014/main" id="{828482C1-6D1C-CE8F-D238-B767D0183401}"/>
              </a:ext>
            </a:extLst>
          </p:cNvPr>
          <p:cNvSpPr/>
          <p:nvPr/>
        </p:nvSpPr>
        <p:spPr>
          <a:xfrm>
            <a:off x="5236571" y="3468793"/>
            <a:ext cx="438150" cy="261258"/>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 28">
            <a:extLst>
              <a:ext uri="{FF2B5EF4-FFF2-40B4-BE49-F238E27FC236}">
                <a16:creationId xmlns:a16="http://schemas.microsoft.com/office/drawing/2014/main" id="{FB07CB0B-5561-3A52-3C56-9590EE79B09A}"/>
              </a:ext>
            </a:extLst>
          </p:cNvPr>
          <p:cNvSpPr/>
          <p:nvPr/>
        </p:nvSpPr>
        <p:spPr>
          <a:xfrm rot="5400000">
            <a:off x="6330613" y="2675270"/>
            <a:ext cx="438150" cy="337440"/>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720252D0-C9CF-6493-DCD4-67F6E0EB8522}"/>
              </a:ext>
            </a:extLst>
          </p:cNvPr>
          <p:cNvSpPr/>
          <p:nvPr/>
        </p:nvSpPr>
        <p:spPr>
          <a:xfrm>
            <a:off x="6809091" y="3632415"/>
            <a:ext cx="1514475" cy="1030436"/>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Execution tools:</a:t>
            </a:r>
            <a:br>
              <a:rPr lang="en-US" sz="1100" b="1" dirty="0"/>
            </a:br>
            <a:r>
              <a:rPr lang="en-US" sz="1100" b="1" dirty="0"/>
              <a:t>Docker</a:t>
            </a:r>
            <a:br>
              <a:rPr lang="en-US" sz="1100" b="1" dirty="0"/>
            </a:br>
            <a:r>
              <a:rPr lang="en-US" sz="1100" b="1" dirty="0"/>
              <a:t>Sauce Labs</a:t>
            </a:r>
            <a:br>
              <a:rPr lang="en-US" sz="1100" b="1" dirty="0"/>
            </a:br>
            <a:r>
              <a:rPr lang="en-US" sz="1100" b="1" dirty="0"/>
              <a:t>Selenium Grid </a:t>
            </a:r>
            <a:br>
              <a:rPr lang="en-US" sz="1100" b="1" dirty="0"/>
            </a:br>
            <a:r>
              <a:rPr lang="en-US" sz="1100" b="1" dirty="0"/>
              <a:t>Etc.</a:t>
            </a:r>
          </a:p>
        </p:txBody>
      </p:sp>
      <p:sp>
        <p:nvSpPr>
          <p:cNvPr id="31" name="Rectangle: Rounded Corners 30">
            <a:extLst>
              <a:ext uri="{FF2B5EF4-FFF2-40B4-BE49-F238E27FC236}">
                <a16:creationId xmlns:a16="http://schemas.microsoft.com/office/drawing/2014/main" id="{E7AB3D06-83BA-3A03-65FF-EFC37F738595}"/>
              </a:ext>
            </a:extLst>
          </p:cNvPr>
          <p:cNvSpPr/>
          <p:nvPr/>
        </p:nvSpPr>
        <p:spPr>
          <a:xfrm>
            <a:off x="8550569" y="3896113"/>
            <a:ext cx="1166712" cy="565008"/>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Reporting Tool</a:t>
            </a:r>
          </a:p>
        </p:txBody>
      </p:sp>
      <p:sp>
        <p:nvSpPr>
          <p:cNvPr id="32" name="Arrow: Up 31">
            <a:extLst>
              <a:ext uri="{FF2B5EF4-FFF2-40B4-BE49-F238E27FC236}">
                <a16:creationId xmlns:a16="http://schemas.microsoft.com/office/drawing/2014/main" id="{B4F8D1AF-1922-F4EF-4468-E1967A060A7B}"/>
              </a:ext>
            </a:extLst>
          </p:cNvPr>
          <p:cNvSpPr/>
          <p:nvPr/>
        </p:nvSpPr>
        <p:spPr>
          <a:xfrm rot="10800000">
            <a:off x="7347253" y="3250075"/>
            <a:ext cx="438150" cy="328954"/>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2762019-3EEE-32EE-0B00-4156ECD326B4}"/>
              </a:ext>
            </a:extLst>
          </p:cNvPr>
          <p:cNvSpPr/>
          <p:nvPr/>
        </p:nvSpPr>
        <p:spPr>
          <a:xfrm>
            <a:off x="6942822" y="5280784"/>
            <a:ext cx="1380744" cy="519945"/>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err="1"/>
              <a:t>Applitools</a:t>
            </a:r>
            <a:endParaRPr lang="en-US" sz="1200" b="1" dirty="0"/>
          </a:p>
        </p:txBody>
      </p:sp>
      <p:sp>
        <p:nvSpPr>
          <p:cNvPr id="34" name="Arrow: Up-Down 33">
            <a:extLst>
              <a:ext uri="{FF2B5EF4-FFF2-40B4-BE49-F238E27FC236}">
                <a16:creationId xmlns:a16="http://schemas.microsoft.com/office/drawing/2014/main" id="{89AF16AC-3535-A0C9-09B7-34F2E0366659}"/>
              </a:ext>
            </a:extLst>
          </p:cNvPr>
          <p:cNvSpPr/>
          <p:nvPr/>
        </p:nvSpPr>
        <p:spPr>
          <a:xfrm>
            <a:off x="7407426" y="4711513"/>
            <a:ext cx="317803" cy="520609"/>
          </a:xfrm>
          <a:prstGeom prst="upDownArrow">
            <a:avLst/>
          </a:prstGeom>
          <a:solidFill>
            <a:srgbClr val="6C91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Bent-Up 34">
            <a:extLst>
              <a:ext uri="{FF2B5EF4-FFF2-40B4-BE49-F238E27FC236}">
                <a16:creationId xmlns:a16="http://schemas.microsoft.com/office/drawing/2014/main" id="{6E772AE2-0943-EA58-B34A-DC98C356D44A}"/>
              </a:ext>
            </a:extLst>
          </p:cNvPr>
          <p:cNvSpPr/>
          <p:nvPr/>
        </p:nvSpPr>
        <p:spPr>
          <a:xfrm>
            <a:off x="8489999" y="4599787"/>
            <a:ext cx="878860" cy="1068978"/>
          </a:xfrm>
          <a:prstGeom prst="bentUpArrow">
            <a:avLst/>
          </a:prstGeom>
          <a:solidFill>
            <a:srgbClr val="6C91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Bent-Up 35">
            <a:extLst>
              <a:ext uri="{FF2B5EF4-FFF2-40B4-BE49-F238E27FC236}">
                <a16:creationId xmlns:a16="http://schemas.microsoft.com/office/drawing/2014/main" id="{D4A3CBFA-28E2-245C-14B3-30683B35E23F}"/>
              </a:ext>
            </a:extLst>
          </p:cNvPr>
          <p:cNvSpPr/>
          <p:nvPr/>
        </p:nvSpPr>
        <p:spPr>
          <a:xfrm rot="10800000" flipH="1">
            <a:off x="8489998" y="2715585"/>
            <a:ext cx="878860" cy="1068978"/>
          </a:xfrm>
          <a:prstGeom prst="bentUpArrow">
            <a:avLst/>
          </a:prstGeom>
          <a:solidFill>
            <a:srgbClr val="6C91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utoShape 6">
            <a:extLst>
              <a:ext uri="{FF2B5EF4-FFF2-40B4-BE49-F238E27FC236}">
                <a16:creationId xmlns:a16="http://schemas.microsoft.com/office/drawing/2014/main" id="{4A8A61AB-0968-2C11-D2A8-A25F36FAC49E}"/>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19" name="AutoShape 7">
            <a:extLst>
              <a:ext uri="{FF2B5EF4-FFF2-40B4-BE49-F238E27FC236}">
                <a16:creationId xmlns:a16="http://schemas.microsoft.com/office/drawing/2014/main" id="{AC272A7F-DDAB-8BC5-0240-3B9FF5EC8871}"/>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39" name="AutoShape 7">
            <a:extLst>
              <a:ext uri="{FF2B5EF4-FFF2-40B4-BE49-F238E27FC236}">
                <a16:creationId xmlns:a16="http://schemas.microsoft.com/office/drawing/2014/main" id="{CAE8AD54-B4F4-C92B-5427-41D273101376}"/>
              </a:ext>
            </a:extLst>
          </p:cNvPr>
          <p:cNvSpPr>
            <a:spLocks noChangeArrowheads="1"/>
          </p:cNvSpPr>
          <p:nvPr/>
        </p:nvSpPr>
        <p:spPr bwMode="auto">
          <a:xfrm>
            <a:off x="6614871"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40" name="AutoShape 7">
            <a:extLst>
              <a:ext uri="{FF2B5EF4-FFF2-40B4-BE49-F238E27FC236}">
                <a16:creationId xmlns:a16="http://schemas.microsoft.com/office/drawing/2014/main" id="{741C3370-2FCA-88DB-4D3C-3AD6A8033DE2}"/>
              </a:ext>
            </a:extLst>
          </p:cNvPr>
          <p:cNvSpPr>
            <a:spLocks noChangeArrowheads="1"/>
          </p:cNvSpPr>
          <p:nvPr/>
        </p:nvSpPr>
        <p:spPr bwMode="auto">
          <a:xfrm>
            <a:off x="7185526" y="6390442"/>
            <a:ext cx="1827845" cy="404229"/>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41" name="AutoShape 7">
            <a:extLst>
              <a:ext uri="{FF2B5EF4-FFF2-40B4-BE49-F238E27FC236}">
                <a16:creationId xmlns:a16="http://schemas.microsoft.com/office/drawing/2014/main" id="{E52FAF63-4DC3-04FD-E8E6-895942222850}"/>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42" name="AutoShape 7">
            <a:extLst>
              <a:ext uri="{FF2B5EF4-FFF2-40B4-BE49-F238E27FC236}">
                <a16:creationId xmlns:a16="http://schemas.microsoft.com/office/drawing/2014/main" id="{EC91FC61-DDCD-EC87-19EF-9FE6D11D300D}"/>
              </a:ext>
            </a:extLst>
          </p:cNvPr>
          <p:cNvSpPr>
            <a:spLocks noChangeArrowheads="1"/>
          </p:cNvSpPr>
          <p:nvPr/>
        </p:nvSpPr>
        <p:spPr bwMode="auto">
          <a:xfrm>
            <a:off x="2223771" y="6382766"/>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43" name="AutoShape 7">
            <a:extLst>
              <a:ext uri="{FF2B5EF4-FFF2-40B4-BE49-F238E27FC236}">
                <a16:creationId xmlns:a16="http://schemas.microsoft.com/office/drawing/2014/main" id="{4BC6FFEE-9D35-5FF6-65D8-25EB60A47383}"/>
              </a:ext>
            </a:extLst>
          </p:cNvPr>
          <p:cNvSpPr>
            <a:spLocks noChangeArrowheads="1"/>
          </p:cNvSpPr>
          <p:nvPr/>
        </p:nvSpPr>
        <p:spPr bwMode="auto">
          <a:xfrm>
            <a:off x="2791924"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45" name="AutoShape 7">
            <a:extLst>
              <a:ext uri="{FF2B5EF4-FFF2-40B4-BE49-F238E27FC236}">
                <a16:creationId xmlns:a16="http://schemas.microsoft.com/office/drawing/2014/main" id="{7375FB64-07AF-503C-0719-1596C6411486}"/>
              </a:ext>
            </a:extLst>
          </p:cNvPr>
          <p:cNvSpPr>
            <a:spLocks noChangeArrowheads="1"/>
          </p:cNvSpPr>
          <p:nvPr/>
        </p:nvSpPr>
        <p:spPr bwMode="auto">
          <a:xfrm>
            <a:off x="3360077" y="6390020"/>
            <a:ext cx="3358331" cy="404651"/>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 Build framework initial setup</a:t>
            </a:r>
          </a:p>
        </p:txBody>
      </p:sp>
    </p:spTree>
    <p:extLst>
      <p:ext uri="{BB962C8B-B14F-4D97-AF65-F5344CB8AC3E}">
        <p14:creationId xmlns:p14="http://schemas.microsoft.com/office/powerpoint/2010/main" val="11404269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st Strategy icon vector image Can be ...">
            <a:extLst>
              <a:ext uri="{FF2B5EF4-FFF2-40B4-BE49-F238E27FC236}">
                <a16:creationId xmlns:a16="http://schemas.microsoft.com/office/drawing/2014/main" id="{978ED46F-15CC-2021-E495-3A7DFE17B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087" y="1518738"/>
            <a:ext cx="3840843" cy="384084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sz="quarter" idx="13"/>
          </p:nvPr>
        </p:nvSpPr>
        <p:spPr>
          <a:xfrm>
            <a:off x="483720" y="510627"/>
            <a:ext cx="6607959" cy="757255"/>
          </a:xfrm>
        </p:spPr>
        <p:txBody>
          <a:bodyPr/>
          <a:lstStyle/>
          <a:p>
            <a:r>
              <a:rPr lang="es-ES" sz="5400" b="1" dirty="0" err="1">
                <a:solidFill>
                  <a:schemeClr val="accent6"/>
                </a:solidFill>
                <a:latin typeface="Calibri" panose="020F0502020204030204" pitchFamily="34" charset="0"/>
              </a:rPr>
              <a:t>Objectives</a:t>
            </a:r>
            <a:endParaRPr lang="en-GB" sz="5400" b="1" dirty="0">
              <a:solidFill>
                <a:schemeClr val="accent6"/>
              </a:solidFill>
              <a:latin typeface="Calibri" panose="020F0502020204030204" pitchFamily="34" charset="0"/>
            </a:endParaRPr>
          </a:p>
        </p:txBody>
      </p:sp>
      <p:sp>
        <p:nvSpPr>
          <p:cNvPr id="4" name="Content Placeholder 3">
            <a:extLst>
              <a:ext uri="{FF2B5EF4-FFF2-40B4-BE49-F238E27FC236}">
                <a16:creationId xmlns:a16="http://schemas.microsoft.com/office/drawing/2014/main" id="{B442F1C9-3441-B2B4-250B-FC3808EA2547}"/>
              </a:ext>
            </a:extLst>
          </p:cNvPr>
          <p:cNvSpPr>
            <a:spLocks noGrp="1"/>
          </p:cNvSpPr>
          <p:nvPr>
            <p:ph idx="1"/>
          </p:nvPr>
        </p:nvSpPr>
        <p:spPr>
          <a:xfrm>
            <a:off x="277532" y="2303682"/>
            <a:ext cx="5525555" cy="3523377"/>
          </a:xfrm>
        </p:spPr>
        <p:txBody>
          <a:bodyPr/>
          <a:lstStyle/>
          <a:p>
            <a:pPr marL="742950" lvl="2" indent="-342900"/>
            <a:r>
              <a:rPr lang="en-US" sz="3200" dirty="0">
                <a:solidFill>
                  <a:schemeClr val="accent6"/>
                </a:solidFill>
              </a:rPr>
              <a:t>What is automation strategy?</a:t>
            </a:r>
          </a:p>
          <a:p>
            <a:pPr marL="742950" lvl="2" indent="-342900"/>
            <a:r>
              <a:rPr lang="en-US" sz="3200" dirty="0">
                <a:solidFill>
                  <a:schemeClr val="accent6"/>
                </a:solidFill>
              </a:rPr>
              <a:t>Elaborate a plan</a:t>
            </a:r>
          </a:p>
          <a:p>
            <a:pPr marL="742950" lvl="2" indent="-342900"/>
            <a:r>
              <a:rPr lang="en-US" sz="3200" dirty="0">
                <a:solidFill>
                  <a:schemeClr val="accent6"/>
                </a:solidFill>
              </a:rPr>
              <a:t>Scope of test automation</a:t>
            </a:r>
          </a:p>
          <a:p>
            <a:pPr marL="742950" lvl="2" indent="-342900"/>
            <a:r>
              <a:rPr lang="en-US" sz="3200" dirty="0">
                <a:solidFill>
                  <a:schemeClr val="accent6"/>
                </a:solidFill>
              </a:rPr>
              <a:t>Considerations for initial set up</a:t>
            </a:r>
          </a:p>
        </p:txBody>
      </p:sp>
      <p:graphicFrame>
        <p:nvGraphicFramePr>
          <p:cNvPr id="25602" name="Rectangle 22" hidden="1"/>
          <p:cNvGraphicFramePr>
            <a:graphicFrameLocks/>
          </p:cNvGraphicFramePr>
          <p:nvPr>
            <p:custDataLst>
              <p:tags r:id="rId1"/>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name="think-cell Slide" r:id="rId5" imgW="0" imgH="0" progId="TCLayout.ActiveDocument.1">
                  <p:embed/>
                </p:oleObj>
              </mc:Choice>
              <mc:Fallback>
                <p:oleObj name="think-cell Slide" r:id="rId5" imgW="0" imgH="0" progId="TCLayout.ActiveDocument.1">
                  <p:embed/>
                  <p:pic>
                    <p:nvPicPr>
                      <p:cNvPr id="25602" name="Rectangle 2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Graphic 7">
            <a:extLst>
              <a:ext uri="{FF2B5EF4-FFF2-40B4-BE49-F238E27FC236}">
                <a16:creationId xmlns:a16="http://schemas.microsoft.com/office/drawing/2014/main" id="{CA5D06E4-4AAA-6F0F-59F2-ED3D242FD6E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29850" y="5133975"/>
            <a:ext cx="1962150" cy="1724025"/>
          </a:xfrm>
          <a:prstGeom prst="rect">
            <a:avLst/>
          </a:prstGeom>
        </p:spPr>
      </p:pic>
    </p:spTree>
    <p:extLst>
      <p:ext uri="{BB962C8B-B14F-4D97-AF65-F5344CB8AC3E}">
        <p14:creationId xmlns:p14="http://schemas.microsoft.com/office/powerpoint/2010/main" val="275987493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1302C7-C4AE-7CA4-C727-BA9831484ECF}"/>
              </a:ext>
            </a:extLst>
          </p:cNvPr>
          <p:cNvSpPr>
            <a:spLocks noGrp="1"/>
          </p:cNvSpPr>
          <p:nvPr>
            <p:ph type="body" sz="quarter" idx="13"/>
          </p:nvPr>
        </p:nvSpPr>
        <p:spPr>
          <a:xfrm>
            <a:off x="3807578" y="170650"/>
            <a:ext cx="5481505" cy="325084"/>
          </a:xfrm>
        </p:spPr>
        <p:txBody>
          <a:bodyPr/>
          <a:lstStyle/>
          <a:p>
            <a:r>
              <a:rPr lang="en-US" b="1" dirty="0"/>
              <a:t>Test Config component framework best practices</a:t>
            </a:r>
          </a:p>
        </p:txBody>
      </p:sp>
      <p:sp>
        <p:nvSpPr>
          <p:cNvPr id="3" name="Title 2">
            <a:extLst>
              <a:ext uri="{FF2B5EF4-FFF2-40B4-BE49-F238E27FC236}">
                <a16:creationId xmlns:a16="http://schemas.microsoft.com/office/drawing/2014/main" id="{A3C7DDCF-377D-95B6-8680-77B6BC619D27}"/>
              </a:ext>
            </a:extLst>
          </p:cNvPr>
          <p:cNvSpPr>
            <a:spLocks noGrp="1"/>
          </p:cNvSpPr>
          <p:nvPr>
            <p:ph type="title"/>
          </p:nvPr>
        </p:nvSpPr>
        <p:spPr/>
        <p:txBody>
          <a:bodyPr/>
          <a:lstStyle/>
          <a:p>
            <a:r>
              <a:rPr lang="en-US" dirty="0"/>
              <a:t>Initial setup</a:t>
            </a:r>
          </a:p>
        </p:txBody>
      </p:sp>
      <p:sp>
        <p:nvSpPr>
          <p:cNvPr id="4" name="Rectangle 3">
            <a:extLst>
              <a:ext uri="{FF2B5EF4-FFF2-40B4-BE49-F238E27FC236}">
                <a16:creationId xmlns:a16="http://schemas.microsoft.com/office/drawing/2014/main" id="{9C857DD8-C27A-3752-FEA8-F1DA4103CF19}"/>
              </a:ext>
            </a:extLst>
          </p:cNvPr>
          <p:cNvSpPr/>
          <p:nvPr/>
        </p:nvSpPr>
        <p:spPr>
          <a:xfrm>
            <a:off x="467201" y="1627660"/>
            <a:ext cx="1819835" cy="3784502"/>
          </a:xfrm>
          <a:prstGeom prst="rect">
            <a:avLst/>
          </a:prstGeom>
          <a:solidFill>
            <a:schemeClr val="bg1"/>
          </a:solidFill>
          <a:ln cap="rnd">
            <a:prstDash val="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8B6904D-34D4-4D64-DCDF-A9EC5437A3D1}"/>
              </a:ext>
            </a:extLst>
          </p:cNvPr>
          <p:cNvSpPr/>
          <p:nvPr/>
        </p:nvSpPr>
        <p:spPr>
          <a:xfrm>
            <a:off x="619874" y="1934912"/>
            <a:ext cx="1514475" cy="498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WebDriver config</a:t>
            </a:r>
          </a:p>
        </p:txBody>
      </p:sp>
      <p:sp>
        <p:nvSpPr>
          <p:cNvPr id="10" name="Rectangle: Rounded Corners 9">
            <a:extLst>
              <a:ext uri="{FF2B5EF4-FFF2-40B4-BE49-F238E27FC236}">
                <a16:creationId xmlns:a16="http://schemas.microsoft.com/office/drawing/2014/main" id="{EABB769A-43C1-4ADF-A374-9A6D1575B05D}"/>
              </a:ext>
            </a:extLst>
          </p:cNvPr>
          <p:cNvSpPr/>
          <p:nvPr/>
        </p:nvSpPr>
        <p:spPr>
          <a:xfrm>
            <a:off x="619874" y="2835849"/>
            <a:ext cx="1514475" cy="498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err="1"/>
              <a:t>Applitool</a:t>
            </a:r>
            <a:r>
              <a:rPr lang="en-US" sz="1200" b="1" dirty="0"/>
              <a:t> config</a:t>
            </a:r>
          </a:p>
        </p:txBody>
      </p:sp>
      <p:sp>
        <p:nvSpPr>
          <p:cNvPr id="11" name="Rectangle: Rounded Corners 10">
            <a:extLst>
              <a:ext uri="{FF2B5EF4-FFF2-40B4-BE49-F238E27FC236}">
                <a16:creationId xmlns:a16="http://schemas.microsoft.com/office/drawing/2014/main" id="{88AA49D0-F89F-E1F2-ED3A-45C464B35261}"/>
              </a:ext>
            </a:extLst>
          </p:cNvPr>
          <p:cNvSpPr/>
          <p:nvPr/>
        </p:nvSpPr>
        <p:spPr>
          <a:xfrm>
            <a:off x="619874" y="3695638"/>
            <a:ext cx="1514475" cy="498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Capabilities</a:t>
            </a:r>
          </a:p>
        </p:txBody>
      </p:sp>
      <p:sp>
        <p:nvSpPr>
          <p:cNvPr id="12" name="Rectangle: Rounded Corners 11">
            <a:extLst>
              <a:ext uri="{FF2B5EF4-FFF2-40B4-BE49-F238E27FC236}">
                <a16:creationId xmlns:a16="http://schemas.microsoft.com/office/drawing/2014/main" id="{8856E775-8E24-34F4-8C70-E3445C016CF4}"/>
              </a:ext>
            </a:extLst>
          </p:cNvPr>
          <p:cNvSpPr/>
          <p:nvPr/>
        </p:nvSpPr>
        <p:spPr>
          <a:xfrm>
            <a:off x="619874" y="4512007"/>
            <a:ext cx="1514475" cy="4980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Global Test Data</a:t>
            </a:r>
          </a:p>
        </p:txBody>
      </p:sp>
      <p:sp>
        <p:nvSpPr>
          <p:cNvPr id="13" name="TextBox 12">
            <a:extLst>
              <a:ext uri="{FF2B5EF4-FFF2-40B4-BE49-F238E27FC236}">
                <a16:creationId xmlns:a16="http://schemas.microsoft.com/office/drawing/2014/main" id="{780739EB-3518-1F47-DC17-886BE0F622AD}"/>
              </a:ext>
            </a:extLst>
          </p:cNvPr>
          <p:cNvSpPr txBox="1"/>
          <p:nvPr/>
        </p:nvSpPr>
        <p:spPr>
          <a:xfrm>
            <a:off x="496260" y="1258616"/>
            <a:ext cx="1549783" cy="307777"/>
          </a:xfrm>
          <a:prstGeom prst="rect">
            <a:avLst/>
          </a:prstGeom>
          <a:noFill/>
        </p:spPr>
        <p:txBody>
          <a:bodyPr wrap="none" rtlCol="0">
            <a:spAutoFit/>
          </a:bodyPr>
          <a:lstStyle/>
          <a:p>
            <a:r>
              <a:rPr lang="en-US" sz="1400" b="1" dirty="0"/>
              <a:t>Test Config Files</a:t>
            </a:r>
          </a:p>
        </p:txBody>
      </p:sp>
      <p:sp>
        <p:nvSpPr>
          <p:cNvPr id="19" name="TextBox 18">
            <a:extLst>
              <a:ext uri="{FF2B5EF4-FFF2-40B4-BE49-F238E27FC236}">
                <a16:creationId xmlns:a16="http://schemas.microsoft.com/office/drawing/2014/main" id="{2EBE5705-F401-6010-EB61-2D4AD357970B}"/>
              </a:ext>
            </a:extLst>
          </p:cNvPr>
          <p:cNvSpPr txBox="1"/>
          <p:nvPr/>
        </p:nvSpPr>
        <p:spPr>
          <a:xfrm>
            <a:off x="3807578" y="647067"/>
            <a:ext cx="5424487" cy="1107996"/>
          </a:xfrm>
          <a:prstGeom prst="rect">
            <a:avLst/>
          </a:prstGeom>
          <a:noFill/>
          <a:ln>
            <a:solidFill>
              <a:schemeClr val="tx1"/>
            </a:solidFill>
          </a:ln>
        </p:spPr>
        <p:txBody>
          <a:bodyPr wrap="square">
            <a:spAutoFit/>
          </a:bodyPr>
          <a:lstStyle/>
          <a:p>
            <a:r>
              <a:rPr lang="en-US" sz="1100" b="1" dirty="0"/>
              <a:t>WebDriver Config (Driver Setup):</a:t>
            </a:r>
          </a:p>
          <a:p>
            <a:r>
              <a:rPr lang="en-US" sz="1100" dirty="0"/>
              <a:t>Manages the configuration for remote and local WebDriver instances.</a:t>
            </a:r>
          </a:p>
          <a:p>
            <a:r>
              <a:rPr lang="en-US" sz="1100" b="1" dirty="0"/>
              <a:t>Good Practices:</a:t>
            </a:r>
          </a:p>
          <a:p>
            <a:pPr marL="171450" indent="-171450">
              <a:buFont typeface="Arial" panose="020B0604020202020204" pitchFamily="34" charset="0"/>
              <a:buChar char="•"/>
            </a:pPr>
            <a:r>
              <a:rPr lang="en-US" sz="1100" dirty="0"/>
              <a:t>Keep WebDriver versions accurate.</a:t>
            </a:r>
          </a:p>
          <a:p>
            <a:pPr marL="171450" indent="-171450">
              <a:buFont typeface="Arial" panose="020B0604020202020204" pitchFamily="34" charset="0"/>
              <a:buChar char="•"/>
            </a:pPr>
            <a:r>
              <a:rPr lang="en-US" sz="1100" dirty="0"/>
              <a:t>Centralize configuration settings.</a:t>
            </a:r>
          </a:p>
          <a:p>
            <a:pPr marL="171450" indent="-171450">
              <a:buFont typeface="Arial" panose="020B0604020202020204" pitchFamily="34" charset="0"/>
              <a:buChar char="•"/>
            </a:pPr>
            <a:r>
              <a:rPr lang="en-US" sz="1100" dirty="0"/>
              <a:t>Use tools like </a:t>
            </a:r>
            <a:r>
              <a:rPr lang="en-US" sz="1100" dirty="0" err="1"/>
              <a:t>WebDriverManager</a:t>
            </a:r>
            <a:r>
              <a:rPr lang="en-US" sz="1100" dirty="0"/>
              <a:t> for automatic driver management.</a:t>
            </a:r>
          </a:p>
        </p:txBody>
      </p:sp>
      <p:cxnSp>
        <p:nvCxnSpPr>
          <p:cNvPr id="37" name="Straight Connector 36">
            <a:extLst>
              <a:ext uri="{FF2B5EF4-FFF2-40B4-BE49-F238E27FC236}">
                <a16:creationId xmlns:a16="http://schemas.microsoft.com/office/drawing/2014/main" id="{4444A6D6-B080-B7AC-2EE8-C28D7C1BD9EA}"/>
              </a:ext>
            </a:extLst>
          </p:cNvPr>
          <p:cNvCxnSpPr>
            <a:cxnSpLocks/>
          </p:cNvCxnSpPr>
          <p:nvPr/>
        </p:nvCxnSpPr>
        <p:spPr>
          <a:xfrm flipH="1">
            <a:off x="2287036" y="2205273"/>
            <a:ext cx="3258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B6F1AAE-C092-7B0F-27FF-D66D6C5B22D9}"/>
              </a:ext>
            </a:extLst>
          </p:cNvPr>
          <p:cNvCxnSpPr>
            <a:cxnSpLocks/>
          </p:cNvCxnSpPr>
          <p:nvPr/>
        </p:nvCxnSpPr>
        <p:spPr>
          <a:xfrm flipH="1">
            <a:off x="5545672" y="1917860"/>
            <a:ext cx="417454" cy="293526"/>
          </a:xfrm>
          <a:prstGeom prst="line">
            <a:avLst/>
          </a:prstGeom>
          <a:ln w="28575"/>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1BD451A3-CD7F-E9B8-DD10-2033B790B754}"/>
              </a:ext>
            </a:extLst>
          </p:cNvPr>
          <p:cNvSpPr txBox="1"/>
          <p:nvPr/>
        </p:nvSpPr>
        <p:spPr>
          <a:xfrm>
            <a:off x="5963126" y="2056626"/>
            <a:ext cx="4257675" cy="1277273"/>
          </a:xfrm>
          <a:prstGeom prst="rect">
            <a:avLst/>
          </a:prstGeom>
          <a:noFill/>
          <a:ln>
            <a:solidFill>
              <a:schemeClr val="tx1"/>
            </a:solidFill>
          </a:ln>
        </p:spPr>
        <p:txBody>
          <a:bodyPr wrap="square">
            <a:spAutoFit/>
          </a:bodyPr>
          <a:lstStyle/>
          <a:p>
            <a:r>
              <a:rPr lang="en-US" sz="1100" b="1" dirty="0" err="1"/>
              <a:t>Applitools</a:t>
            </a:r>
            <a:r>
              <a:rPr lang="en-US" sz="1100" b="1" dirty="0"/>
              <a:t> Config (Visual Testing Setup):</a:t>
            </a:r>
          </a:p>
          <a:p>
            <a:r>
              <a:rPr lang="en-US" sz="1100" dirty="0"/>
              <a:t>Configures visual testing parameters like visual test flags and batch names.</a:t>
            </a:r>
          </a:p>
          <a:p>
            <a:r>
              <a:rPr lang="en-US" sz="1100" b="1" dirty="0"/>
              <a:t>Good Practices:</a:t>
            </a:r>
          </a:p>
          <a:p>
            <a:pPr marL="171450" indent="-171450">
              <a:buFont typeface="Arial" panose="020B0604020202020204" pitchFamily="34" charset="0"/>
              <a:buChar char="•"/>
            </a:pPr>
            <a:r>
              <a:rPr lang="en-US" sz="1100" dirty="0"/>
              <a:t>Securely store API keys.</a:t>
            </a:r>
          </a:p>
          <a:p>
            <a:pPr marL="171450" indent="-171450">
              <a:buFont typeface="Arial" panose="020B0604020202020204" pitchFamily="34" charset="0"/>
              <a:buChar char="•"/>
            </a:pPr>
            <a:r>
              <a:rPr lang="en-US" sz="1100" dirty="0"/>
              <a:t>Centralize visual testing configurations.</a:t>
            </a:r>
          </a:p>
          <a:p>
            <a:pPr marL="171450" indent="-171450">
              <a:buFont typeface="Arial" panose="020B0604020202020204" pitchFamily="34" charset="0"/>
              <a:buChar char="•"/>
            </a:pPr>
            <a:r>
              <a:rPr lang="en-US" sz="1100" dirty="0"/>
              <a:t>Define clear strategies for visual comparison.</a:t>
            </a:r>
          </a:p>
        </p:txBody>
      </p:sp>
      <p:cxnSp>
        <p:nvCxnSpPr>
          <p:cNvPr id="43" name="Straight Connector 42">
            <a:extLst>
              <a:ext uri="{FF2B5EF4-FFF2-40B4-BE49-F238E27FC236}">
                <a16:creationId xmlns:a16="http://schemas.microsoft.com/office/drawing/2014/main" id="{1EC65F74-BC22-F55B-6E64-B4BD99B0F07F}"/>
              </a:ext>
            </a:extLst>
          </p:cNvPr>
          <p:cNvCxnSpPr>
            <a:cxnSpLocks/>
          </p:cNvCxnSpPr>
          <p:nvPr/>
        </p:nvCxnSpPr>
        <p:spPr>
          <a:xfrm flipH="1">
            <a:off x="2287036" y="3084874"/>
            <a:ext cx="325863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B52903B-A8E4-50A0-02F5-0BE82A599B9D}"/>
              </a:ext>
            </a:extLst>
          </p:cNvPr>
          <p:cNvCxnSpPr>
            <a:cxnSpLocks/>
            <a:stCxn id="42" idx="1"/>
          </p:cNvCxnSpPr>
          <p:nvPr/>
        </p:nvCxnSpPr>
        <p:spPr>
          <a:xfrm flipH="1">
            <a:off x="5545672" y="2695263"/>
            <a:ext cx="417454" cy="389611"/>
          </a:xfrm>
          <a:prstGeom prst="line">
            <a:avLst/>
          </a:prstGeom>
          <a:ln w="28575"/>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3A488570-16E9-6709-62CA-31CE72143916}"/>
              </a:ext>
            </a:extLst>
          </p:cNvPr>
          <p:cNvSpPr txBox="1"/>
          <p:nvPr/>
        </p:nvSpPr>
        <p:spPr>
          <a:xfrm>
            <a:off x="3404106" y="3462973"/>
            <a:ext cx="4948237" cy="1277273"/>
          </a:xfrm>
          <a:prstGeom prst="rect">
            <a:avLst/>
          </a:prstGeom>
          <a:noFill/>
          <a:ln>
            <a:solidFill>
              <a:schemeClr val="tx1"/>
            </a:solidFill>
          </a:ln>
        </p:spPr>
        <p:txBody>
          <a:bodyPr wrap="square">
            <a:spAutoFit/>
          </a:bodyPr>
          <a:lstStyle/>
          <a:p>
            <a:r>
              <a:rPr lang="en-US" sz="1100" b="1" dirty="0"/>
              <a:t>Capabilities (Browser/App Settings):</a:t>
            </a:r>
          </a:p>
          <a:p>
            <a:r>
              <a:rPr lang="en-US" sz="1100" dirty="0"/>
              <a:t>Defines browser and app-specific capabilities like </a:t>
            </a:r>
            <a:r>
              <a:rPr lang="en-US" sz="1100" dirty="0" err="1"/>
              <a:t>browserName</a:t>
            </a:r>
            <a:r>
              <a:rPr lang="en-US" sz="1100" dirty="0"/>
              <a:t>, </a:t>
            </a:r>
            <a:r>
              <a:rPr lang="en-US" sz="1100" dirty="0" err="1"/>
              <a:t>appPackage</a:t>
            </a:r>
            <a:r>
              <a:rPr lang="en-US" sz="1100" dirty="0"/>
              <a:t>, and </a:t>
            </a:r>
            <a:r>
              <a:rPr lang="en-US" sz="1100" dirty="0" err="1"/>
              <a:t>appActivity</a:t>
            </a:r>
            <a:r>
              <a:rPr lang="en-US" sz="1100" dirty="0"/>
              <a:t>.</a:t>
            </a:r>
          </a:p>
          <a:p>
            <a:r>
              <a:rPr lang="en-US" sz="1100" b="1" dirty="0"/>
              <a:t>Good Practices:</a:t>
            </a:r>
          </a:p>
          <a:p>
            <a:pPr marL="171450" indent="-171450">
              <a:buFont typeface="Arial" panose="020B0604020202020204" pitchFamily="34" charset="0"/>
              <a:buChar char="•"/>
            </a:pPr>
            <a:r>
              <a:rPr lang="en-US" sz="1100" dirty="0"/>
              <a:t>Maintain a configuration file for different environments.</a:t>
            </a:r>
          </a:p>
          <a:p>
            <a:pPr marL="171450" indent="-171450">
              <a:buFont typeface="Arial" panose="020B0604020202020204" pitchFamily="34" charset="0"/>
              <a:buChar char="•"/>
            </a:pPr>
            <a:r>
              <a:rPr lang="en-US" sz="1100" dirty="0"/>
              <a:t>Use descriptive names for capabilities.</a:t>
            </a:r>
          </a:p>
          <a:p>
            <a:pPr marL="171450" indent="-171450">
              <a:buFont typeface="Arial" panose="020B0604020202020204" pitchFamily="34" charset="0"/>
              <a:buChar char="•"/>
            </a:pPr>
            <a:r>
              <a:rPr lang="en-US" sz="1100" dirty="0"/>
              <a:t>Ensure compatibility with the target platforms</a:t>
            </a:r>
            <a:endParaRPr lang="en-US" dirty="0"/>
          </a:p>
        </p:txBody>
      </p:sp>
      <p:cxnSp>
        <p:nvCxnSpPr>
          <p:cNvPr id="50" name="Straight Connector 49">
            <a:extLst>
              <a:ext uri="{FF2B5EF4-FFF2-40B4-BE49-F238E27FC236}">
                <a16:creationId xmlns:a16="http://schemas.microsoft.com/office/drawing/2014/main" id="{86A40B8A-630A-6DEF-9D66-3763604C6404}"/>
              </a:ext>
            </a:extLst>
          </p:cNvPr>
          <p:cNvCxnSpPr>
            <a:cxnSpLocks/>
            <a:stCxn id="49" idx="1"/>
          </p:cNvCxnSpPr>
          <p:nvPr/>
        </p:nvCxnSpPr>
        <p:spPr>
          <a:xfrm flipH="1">
            <a:off x="2838450" y="4101610"/>
            <a:ext cx="56565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44400E4F-ABFC-8386-AFE7-78C4FF2A3055}"/>
              </a:ext>
            </a:extLst>
          </p:cNvPr>
          <p:cNvCxnSpPr>
            <a:cxnSpLocks/>
          </p:cNvCxnSpPr>
          <p:nvPr/>
        </p:nvCxnSpPr>
        <p:spPr>
          <a:xfrm flipH="1" flipV="1">
            <a:off x="2287022" y="3900937"/>
            <a:ext cx="558542" cy="200672"/>
          </a:xfrm>
          <a:prstGeom prst="line">
            <a:avLst/>
          </a:prstGeom>
          <a:ln w="28575"/>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BE674A31-C709-9473-6C5D-19751822FE90}"/>
              </a:ext>
            </a:extLst>
          </p:cNvPr>
          <p:cNvSpPr txBox="1"/>
          <p:nvPr/>
        </p:nvSpPr>
        <p:spPr>
          <a:xfrm>
            <a:off x="4233863" y="4875744"/>
            <a:ext cx="4729162" cy="1107996"/>
          </a:xfrm>
          <a:prstGeom prst="rect">
            <a:avLst/>
          </a:prstGeom>
          <a:noFill/>
          <a:ln>
            <a:solidFill>
              <a:schemeClr val="tx1"/>
            </a:solidFill>
          </a:ln>
        </p:spPr>
        <p:txBody>
          <a:bodyPr wrap="square">
            <a:spAutoFit/>
          </a:bodyPr>
          <a:lstStyle/>
          <a:p>
            <a:r>
              <a:rPr lang="en-US" sz="1100" b="1" dirty="0"/>
              <a:t>Global Test Data (Shared Test Data):</a:t>
            </a:r>
          </a:p>
          <a:p>
            <a:r>
              <a:rPr lang="en-US" sz="1100" dirty="0"/>
              <a:t>Stores user-defined properties and test data applicable across all tests.</a:t>
            </a:r>
          </a:p>
          <a:p>
            <a:r>
              <a:rPr lang="en-US" sz="1100" b="1" dirty="0"/>
              <a:t>Good Practices:</a:t>
            </a:r>
          </a:p>
          <a:p>
            <a:pPr marL="171450" indent="-171450">
              <a:buFont typeface="Arial" panose="020B0604020202020204" pitchFamily="34" charset="0"/>
              <a:buChar char="•"/>
            </a:pPr>
            <a:r>
              <a:rPr lang="en-US" sz="1100" dirty="0"/>
              <a:t>Centralize test data management.</a:t>
            </a:r>
          </a:p>
          <a:p>
            <a:pPr marL="171450" indent="-171450">
              <a:buFont typeface="Arial" panose="020B0604020202020204" pitchFamily="34" charset="0"/>
              <a:buChar char="•"/>
            </a:pPr>
            <a:r>
              <a:rPr lang="en-US" sz="1100" dirty="0"/>
              <a:t>Use environment-specific data configurations.</a:t>
            </a:r>
          </a:p>
          <a:p>
            <a:pPr marL="171450" indent="-171450">
              <a:buFont typeface="Arial" panose="020B0604020202020204" pitchFamily="34" charset="0"/>
              <a:buChar char="•"/>
            </a:pPr>
            <a:r>
              <a:rPr lang="en-US" sz="1100" dirty="0"/>
              <a:t>Secure sensitive data.</a:t>
            </a:r>
          </a:p>
        </p:txBody>
      </p:sp>
      <p:cxnSp>
        <p:nvCxnSpPr>
          <p:cNvPr id="61" name="Straight Connector 60">
            <a:extLst>
              <a:ext uri="{FF2B5EF4-FFF2-40B4-BE49-F238E27FC236}">
                <a16:creationId xmlns:a16="http://schemas.microsoft.com/office/drawing/2014/main" id="{6CC24DC0-66E5-FF2F-A9AB-3A91F180F599}"/>
              </a:ext>
            </a:extLst>
          </p:cNvPr>
          <p:cNvCxnSpPr>
            <a:cxnSpLocks/>
          </p:cNvCxnSpPr>
          <p:nvPr/>
        </p:nvCxnSpPr>
        <p:spPr>
          <a:xfrm flipH="1" flipV="1">
            <a:off x="2287022" y="4780538"/>
            <a:ext cx="1401058" cy="733843"/>
          </a:xfrm>
          <a:prstGeom prst="line">
            <a:avLst/>
          </a:prstGeom>
          <a:ln w="28575"/>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6EF77A64-A4CA-5D54-A759-5EA8CCCED30B}"/>
              </a:ext>
            </a:extLst>
          </p:cNvPr>
          <p:cNvCxnSpPr>
            <a:cxnSpLocks/>
            <a:stCxn id="59" idx="1"/>
          </p:cNvCxnSpPr>
          <p:nvPr/>
        </p:nvCxnSpPr>
        <p:spPr>
          <a:xfrm flipH="1">
            <a:off x="3688080" y="5429742"/>
            <a:ext cx="545783" cy="84639"/>
          </a:xfrm>
          <a:prstGeom prst="line">
            <a:avLst/>
          </a:prstGeom>
          <a:ln w="28575"/>
        </p:spPr>
        <p:style>
          <a:lnRef idx="1">
            <a:schemeClr val="dk1"/>
          </a:lnRef>
          <a:fillRef idx="0">
            <a:schemeClr val="dk1"/>
          </a:fillRef>
          <a:effectRef idx="0">
            <a:schemeClr val="dk1"/>
          </a:effectRef>
          <a:fontRef idx="minor">
            <a:schemeClr val="tx1"/>
          </a:fontRef>
        </p:style>
      </p:cxnSp>
      <p:sp>
        <p:nvSpPr>
          <p:cNvPr id="5" name="AutoShape 6">
            <a:extLst>
              <a:ext uri="{FF2B5EF4-FFF2-40B4-BE49-F238E27FC236}">
                <a16:creationId xmlns:a16="http://schemas.microsoft.com/office/drawing/2014/main" id="{1C30A291-FCF3-4B7C-3D02-C9722EBBE7B2}"/>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6" name="AutoShape 7">
            <a:extLst>
              <a:ext uri="{FF2B5EF4-FFF2-40B4-BE49-F238E27FC236}">
                <a16:creationId xmlns:a16="http://schemas.microsoft.com/office/drawing/2014/main" id="{0EF24C80-AB00-FBB0-30F8-0A8ACE48D93D}"/>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7" name="AutoShape 7">
            <a:extLst>
              <a:ext uri="{FF2B5EF4-FFF2-40B4-BE49-F238E27FC236}">
                <a16:creationId xmlns:a16="http://schemas.microsoft.com/office/drawing/2014/main" id="{5B6B7639-5542-C62D-FE66-E70BB8EE2185}"/>
              </a:ext>
            </a:extLst>
          </p:cNvPr>
          <p:cNvSpPr>
            <a:spLocks noChangeArrowheads="1"/>
          </p:cNvSpPr>
          <p:nvPr/>
        </p:nvSpPr>
        <p:spPr bwMode="auto">
          <a:xfrm>
            <a:off x="6614871"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8" name="AutoShape 7">
            <a:extLst>
              <a:ext uri="{FF2B5EF4-FFF2-40B4-BE49-F238E27FC236}">
                <a16:creationId xmlns:a16="http://schemas.microsoft.com/office/drawing/2014/main" id="{10929404-6A5D-A65D-1C57-1E422A418580}"/>
              </a:ext>
            </a:extLst>
          </p:cNvPr>
          <p:cNvSpPr>
            <a:spLocks noChangeArrowheads="1"/>
          </p:cNvSpPr>
          <p:nvPr/>
        </p:nvSpPr>
        <p:spPr bwMode="auto">
          <a:xfrm>
            <a:off x="7185526" y="6390442"/>
            <a:ext cx="1827845" cy="404229"/>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14" name="AutoShape 7">
            <a:extLst>
              <a:ext uri="{FF2B5EF4-FFF2-40B4-BE49-F238E27FC236}">
                <a16:creationId xmlns:a16="http://schemas.microsoft.com/office/drawing/2014/main" id="{1323F004-FB16-E0A4-7CA7-B537D32A471C}"/>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15" name="AutoShape 7">
            <a:extLst>
              <a:ext uri="{FF2B5EF4-FFF2-40B4-BE49-F238E27FC236}">
                <a16:creationId xmlns:a16="http://schemas.microsoft.com/office/drawing/2014/main" id="{1076C1A7-287B-AA83-1B96-3EE680E5C183}"/>
              </a:ext>
            </a:extLst>
          </p:cNvPr>
          <p:cNvSpPr>
            <a:spLocks noChangeArrowheads="1"/>
          </p:cNvSpPr>
          <p:nvPr/>
        </p:nvSpPr>
        <p:spPr bwMode="auto">
          <a:xfrm>
            <a:off x="2223771" y="6382766"/>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16" name="AutoShape 7">
            <a:extLst>
              <a:ext uri="{FF2B5EF4-FFF2-40B4-BE49-F238E27FC236}">
                <a16:creationId xmlns:a16="http://schemas.microsoft.com/office/drawing/2014/main" id="{022939D9-B478-A39A-534C-0A023BA7FFC7}"/>
              </a:ext>
            </a:extLst>
          </p:cNvPr>
          <p:cNvSpPr>
            <a:spLocks noChangeArrowheads="1"/>
          </p:cNvSpPr>
          <p:nvPr/>
        </p:nvSpPr>
        <p:spPr bwMode="auto">
          <a:xfrm>
            <a:off x="2791924"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7" name="AutoShape 7">
            <a:extLst>
              <a:ext uri="{FF2B5EF4-FFF2-40B4-BE49-F238E27FC236}">
                <a16:creationId xmlns:a16="http://schemas.microsoft.com/office/drawing/2014/main" id="{DD5EB48B-60A7-3C8C-ECC3-AA7D288D5AC1}"/>
              </a:ext>
            </a:extLst>
          </p:cNvPr>
          <p:cNvSpPr>
            <a:spLocks noChangeArrowheads="1"/>
          </p:cNvSpPr>
          <p:nvPr/>
        </p:nvSpPr>
        <p:spPr bwMode="auto">
          <a:xfrm>
            <a:off x="3360077" y="6390020"/>
            <a:ext cx="3358331" cy="404651"/>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 Build framework initial setup</a:t>
            </a:r>
          </a:p>
        </p:txBody>
      </p:sp>
    </p:spTree>
    <p:extLst>
      <p:ext uri="{BB962C8B-B14F-4D97-AF65-F5344CB8AC3E}">
        <p14:creationId xmlns:p14="http://schemas.microsoft.com/office/powerpoint/2010/main" val="224638072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1302C7-C4AE-7CA4-C727-BA9831484ECF}"/>
              </a:ext>
            </a:extLst>
          </p:cNvPr>
          <p:cNvSpPr>
            <a:spLocks noGrp="1"/>
          </p:cNvSpPr>
          <p:nvPr>
            <p:ph type="body" sz="quarter" idx="13"/>
          </p:nvPr>
        </p:nvSpPr>
        <p:spPr>
          <a:xfrm>
            <a:off x="467201" y="945190"/>
            <a:ext cx="11201400" cy="413773"/>
          </a:xfrm>
        </p:spPr>
        <p:txBody>
          <a:bodyPr/>
          <a:lstStyle/>
          <a:p>
            <a:r>
              <a:rPr lang="en-US" b="1" dirty="0"/>
              <a:t>Test Automation component framework best practices</a:t>
            </a:r>
          </a:p>
        </p:txBody>
      </p:sp>
      <p:sp>
        <p:nvSpPr>
          <p:cNvPr id="3" name="Title 2">
            <a:extLst>
              <a:ext uri="{FF2B5EF4-FFF2-40B4-BE49-F238E27FC236}">
                <a16:creationId xmlns:a16="http://schemas.microsoft.com/office/drawing/2014/main" id="{A3C7DDCF-377D-95B6-8680-77B6BC619D27}"/>
              </a:ext>
            </a:extLst>
          </p:cNvPr>
          <p:cNvSpPr>
            <a:spLocks noGrp="1"/>
          </p:cNvSpPr>
          <p:nvPr>
            <p:ph type="title"/>
          </p:nvPr>
        </p:nvSpPr>
        <p:spPr/>
        <p:txBody>
          <a:bodyPr/>
          <a:lstStyle/>
          <a:p>
            <a:r>
              <a:rPr lang="en-US" dirty="0"/>
              <a:t>Initial setup</a:t>
            </a:r>
          </a:p>
        </p:txBody>
      </p:sp>
      <p:sp>
        <p:nvSpPr>
          <p:cNvPr id="6" name="Rectangle 5">
            <a:extLst>
              <a:ext uri="{FF2B5EF4-FFF2-40B4-BE49-F238E27FC236}">
                <a16:creationId xmlns:a16="http://schemas.microsoft.com/office/drawing/2014/main" id="{88910F9D-AA6E-C579-0FDE-6D960C2E0AB5}"/>
              </a:ext>
            </a:extLst>
          </p:cNvPr>
          <p:cNvSpPr/>
          <p:nvPr/>
        </p:nvSpPr>
        <p:spPr>
          <a:xfrm>
            <a:off x="2377719" y="2219325"/>
            <a:ext cx="2007058" cy="3784502"/>
          </a:xfrm>
          <a:prstGeom prst="rect">
            <a:avLst/>
          </a:prstGeom>
          <a:solidFill>
            <a:schemeClr val="bg1"/>
          </a:solidFill>
          <a:ln cap="rnd">
            <a:prstDash val="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5982338-5CAF-C6F8-7684-D996240533F2}"/>
              </a:ext>
            </a:extLst>
          </p:cNvPr>
          <p:cNvSpPr txBox="1"/>
          <p:nvPr/>
        </p:nvSpPr>
        <p:spPr>
          <a:xfrm>
            <a:off x="2624010" y="1861314"/>
            <a:ext cx="1541512" cy="307777"/>
          </a:xfrm>
          <a:prstGeom prst="rect">
            <a:avLst/>
          </a:prstGeom>
          <a:noFill/>
        </p:spPr>
        <p:txBody>
          <a:bodyPr wrap="none" rtlCol="0">
            <a:spAutoFit/>
          </a:bodyPr>
          <a:lstStyle/>
          <a:p>
            <a:r>
              <a:rPr lang="en-US" sz="1400" b="1" dirty="0"/>
              <a:t>Test Automation</a:t>
            </a:r>
          </a:p>
        </p:txBody>
      </p:sp>
      <p:sp>
        <p:nvSpPr>
          <p:cNvPr id="17" name="Rectangle: Rounded Corners 16">
            <a:extLst>
              <a:ext uri="{FF2B5EF4-FFF2-40B4-BE49-F238E27FC236}">
                <a16:creationId xmlns:a16="http://schemas.microsoft.com/office/drawing/2014/main" id="{8A49F197-AB60-BF42-92E8-AF18A98395FB}"/>
              </a:ext>
            </a:extLst>
          </p:cNvPr>
          <p:cNvSpPr/>
          <p:nvPr/>
        </p:nvSpPr>
        <p:spPr>
          <a:xfrm>
            <a:off x="2624010" y="2527753"/>
            <a:ext cx="1514475" cy="770350"/>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Page Objects</a:t>
            </a:r>
          </a:p>
        </p:txBody>
      </p:sp>
      <p:sp>
        <p:nvSpPr>
          <p:cNvPr id="18" name="Rectangle: Rounded Corners 17">
            <a:extLst>
              <a:ext uri="{FF2B5EF4-FFF2-40B4-BE49-F238E27FC236}">
                <a16:creationId xmlns:a16="http://schemas.microsoft.com/office/drawing/2014/main" id="{F07093F5-565F-4972-A659-B9380E60E398}"/>
              </a:ext>
            </a:extLst>
          </p:cNvPr>
          <p:cNvSpPr/>
          <p:nvPr/>
        </p:nvSpPr>
        <p:spPr>
          <a:xfrm>
            <a:off x="2624010" y="3656114"/>
            <a:ext cx="1514475" cy="770350"/>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Step Definitions</a:t>
            </a:r>
          </a:p>
        </p:txBody>
      </p:sp>
      <p:sp>
        <p:nvSpPr>
          <p:cNvPr id="20" name="Rectangle: Rounded Corners 19">
            <a:extLst>
              <a:ext uri="{FF2B5EF4-FFF2-40B4-BE49-F238E27FC236}">
                <a16:creationId xmlns:a16="http://schemas.microsoft.com/office/drawing/2014/main" id="{2738CF8A-3D65-E723-1903-41952ED469DD}"/>
              </a:ext>
            </a:extLst>
          </p:cNvPr>
          <p:cNvSpPr/>
          <p:nvPr/>
        </p:nvSpPr>
        <p:spPr>
          <a:xfrm>
            <a:off x="2628840" y="4784475"/>
            <a:ext cx="1514475" cy="837888"/>
          </a:xfrm>
          <a:prstGeom prst="round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Feature Files</a:t>
            </a:r>
          </a:p>
        </p:txBody>
      </p:sp>
      <p:sp>
        <p:nvSpPr>
          <p:cNvPr id="24" name="Arrow: Up 23">
            <a:extLst>
              <a:ext uri="{FF2B5EF4-FFF2-40B4-BE49-F238E27FC236}">
                <a16:creationId xmlns:a16="http://schemas.microsoft.com/office/drawing/2014/main" id="{9B8B9F3F-C483-E938-5139-88649CD478DD}"/>
              </a:ext>
            </a:extLst>
          </p:cNvPr>
          <p:cNvSpPr/>
          <p:nvPr/>
        </p:nvSpPr>
        <p:spPr>
          <a:xfrm>
            <a:off x="3162172" y="4492184"/>
            <a:ext cx="438150" cy="215206"/>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 24">
            <a:extLst>
              <a:ext uri="{FF2B5EF4-FFF2-40B4-BE49-F238E27FC236}">
                <a16:creationId xmlns:a16="http://schemas.microsoft.com/office/drawing/2014/main" id="{D348DC98-BEC6-3F31-C450-6072A2DC892F}"/>
              </a:ext>
            </a:extLst>
          </p:cNvPr>
          <p:cNvSpPr/>
          <p:nvPr/>
        </p:nvSpPr>
        <p:spPr>
          <a:xfrm>
            <a:off x="3162172" y="3363823"/>
            <a:ext cx="438150" cy="215206"/>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CD035D1-0469-5A01-95EA-343959C63DAE}"/>
              </a:ext>
            </a:extLst>
          </p:cNvPr>
          <p:cNvSpPr txBox="1"/>
          <p:nvPr/>
        </p:nvSpPr>
        <p:spPr>
          <a:xfrm>
            <a:off x="5347630" y="1590966"/>
            <a:ext cx="4080194" cy="1200329"/>
          </a:xfrm>
          <a:prstGeom prst="rect">
            <a:avLst/>
          </a:prstGeom>
          <a:noFill/>
          <a:ln>
            <a:solidFill>
              <a:schemeClr val="tx1"/>
            </a:solidFill>
          </a:ln>
        </p:spPr>
        <p:txBody>
          <a:bodyPr wrap="square">
            <a:spAutoFit/>
          </a:bodyPr>
          <a:lstStyle/>
          <a:p>
            <a:r>
              <a:rPr lang="en-US" sz="1200" b="1" dirty="0"/>
              <a:t>Page Objects (UI Element Models):</a:t>
            </a:r>
          </a:p>
          <a:p>
            <a:r>
              <a:rPr lang="en-US" sz="1200" dirty="0"/>
              <a:t>Encapsulates web and mobile UI elements and actions.</a:t>
            </a:r>
          </a:p>
          <a:p>
            <a:r>
              <a:rPr lang="en-US" sz="1200" b="1" dirty="0"/>
              <a:t>Good Practices:</a:t>
            </a:r>
          </a:p>
          <a:p>
            <a:pPr marL="285750" indent="-285750">
              <a:buFont typeface="Arial" panose="020B0604020202020204" pitchFamily="34" charset="0"/>
              <a:buChar char="•"/>
            </a:pPr>
            <a:r>
              <a:rPr lang="en-US" sz="1200" dirty="0"/>
              <a:t>Follow the Page Object Model (POM) design pattern.</a:t>
            </a:r>
          </a:p>
          <a:p>
            <a:pPr marL="285750" indent="-285750">
              <a:buFont typeface="Arial" panose="020B0604020202020204" pitchFamily="34" charset="0"/>
              <a:buChar char="•"/>
            </a:pPr>
            <a:r>
              <a:rPr lang="en-US" sz="1200" dirty="0"/>
              <a:t>Keep page objects reusable and maintainable.</a:t>
            </a:r>
          </a:p>
          <a:p>
            <a:pPr marL="285750" indent="-285750">
              <a:buFont typeface="Arial" panose="020B0604020202020204" pitchFamily="34" charset="0"/>
              <a:buChar char="•"/>
            </a:pPr>
            <a:r>
              <a:rPr lang="en-US" sz="1200" dirty="0"/>
              <a:t>Separate UI locators from test logic.</a:t>
            </a:r>
          </a:p>
        </p:txBody>
      </p:sp>
      <p:cxnSp>
        <p:nvCxnSpPr>
          <p:cNvPr id="7" name="Straight Connector 6">
            <a:extLst>
              <a:ext uri="{FF2B5EF4-FFF2-40B4-BE49-F238E27FC236}">
                <a16:creationId xmlns:a16="http://schemas.microsoft.com/office/drawing/2014/main" id="{CB7783E4-31FE-447F-576C-E48B2F3CC39D}"/>
              </a:ext>
            </a:extLst>
          </p:cNvPr>
          <p:cNvCxnSpPr>
            <a:cxnSpLocks/>
          </p:cNvCxnSpPr>
          <p:nvPr/>
        </p:nvCxnSpPr>
        <p:spPr>
          <a:xfrm flipH="1">
            <a:off x="4384775" y="2839494"/>
            <a:ext cx="894185" cy="73434"/>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D060A7-F3BD-48A7-E2D9-BFF102F620F6}"/>
              </a:ext>
            </a:extLst>
          </p:cNvPr>
          <p:cNvCxnSpPr>
            <a:cxnSpLocks/>
          </p:cNvCxnSpPr>
          <p:nvPr/>
        </p:nvCxnSpPr>
        <p:spPr>
          <a:xfrm flipH="1">
            <a:off x="5278960" y="2839494"/>
            <a:ext cx="4148864" cy="0"/>
          </a:xfrm>
          <a:prstGeom prst="line">
            <a:avLst/>
          </a:prstGeom>
          <a:ln w="28575"/>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A0A8EE9-E8C4-611D-104D-3B9A0351047A}"/>
              </a:ext>
            </a:extLst>
          </p:cNvPr>
          <p:cNvSpPr txBox="1"/>
          <p:nvPr/>
        </p:nvSpPr>
        <p:spPr>
          <a:xfrm>
            <a:off x="5347630" y="3274195"/>
            <a:ext cx="4148864" cy="1384995"/>
          </a:xfrm>
          <a:prstGeom prst="rect">
            <a:avLst/>
          </a:prstGeom>
          <a:noFill/>
          <a:ln>
            <a:solidFill>
              <a:schemeClr val="tx1"/>
            </a:solidFill>
          </a:ln>
        </p:spPr>
        <p:txBody>
          <a:bodyPr wrap="square">
            <a:spAutoFit/>
          </a:bodyPr>
          <a:lstStyle/>
          <a:p>
            <a:r>
              <a:rPr lang="en-US" sz="1200" b="1" dirty="0"/>
              <a:t>Step Definitions (Test Step Implementations)</a:t>
            </a:r>
          </a:p>
          <a:p>
            <a:r>
              <a:rPr lang="en-US" sz="1200" dirty="0"/>
              <a:t>Maps Gherkin steps to code implementations for different platforms (Web, Android, iOS).</a:t>
            </a:r>
          </a:p>
          <a:p>
            <a:r>
              <a:rPr lang="en-US" sz="1200" b="1" dirty="0"/>
              <a:t>Good Practices:</a:t>
            </a:r>
          </a:p>
          <a:p>
            <a:pPr marL="171450" indent="-171450">
              <a:buFont typeface="Arial" panose="020B0604020202020204" pitchFamily="34" charset="0"/>
              <a:buChar char="•"/>
            </a:pPr>
            <a:r>
              <a:rPr lang="en-US" sz="1200" dirty="0"/>
              <a:t>Write clear and concise step definitions.</a:t>
            </a:r>
          </a:p>
          <a:p>
            <a:pPr marL="171450" indent="-171450">
              <a:buFont typeface="Arial" panose="020B0604020202020204" pitchFamily="34" charset="0"/>
              <a:buChar char="•"/>
            </a:pPr>
            <a:r>
              <a:rPr lang="en-US" sz="1200" dirty="0"/>
              <a:t>Reuse step definitions across different scenarios.</a:t>
            </a:r>
          </a:p>
          <a:p>
            <a:pPr marL="171450" indent="-171450">
              <a:buFont typeface="Arial" panose="020B0604020202020204" pitchFamily="34" charset="0"/>
              <a:buChar char="•"/>
            </a:pPr>
            <a:r>
              <a:rPr lang="en-US" sz="1200" dirty="0"/>
              <a:t>Keep step definitions platform-specific.</a:t>
            </a:r>
          </a:p>
        </p:txBody>
      </p:sp>
      <p:cxnSp>
        <p:nvCxnSpPr>
          <p:cNvPr id="23" name="Straight Connector 22">
            <a:extLst>
              <a:ext uri="{FF2B5EF4-FFF2-40B4-BE49-F238E27FC236}">
                <a16:creationId xmlns:a16="http://schemas.microsoft.com/office/drawing/2014/main" id="{3DF8DBBA-F3DF-798D-679F-8FB745D1DC7B}"/>
              </a:ext>
            </a:extLst>
          </p:cNvPr>
          <p:cNvCxnSpPr>
            <a:cxnSpLocks/>
          </p:cNvCxnSpPr>
          <p:nvPr/>
        </p:nvCxnSpPr>
        <p:spPr>
          <a:xfrm flipH="1" flipV="1">
            <a:off x="4419111" y="4111538"/>
            <a:ext cx="859849" cy="595852"/>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DA82E1E-3600-A99E-C62A-41C96B0C6EAE}"/>
              </a:ext>
            </a:extLst>
          </p:cNvPr>
          <p:cNvCxnSpPr>
            <a:cxnSpLocks/>
          </p:cNvCxnSpPr>
          <p:nvPr/>
        </p:nvCxnSpPr>
        <p:spPr>
          <a:xfrm flipH="1">
            <a:off x="5278960" y="4707390"/>
            <a:ext cx="4217534" cy="0"/>
          </a:xfrm>
          <a:prstGeom prst="line">
            <a:avLst/>
          </a:prstGeom>
          <a:ln w="28575"/>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7F7B22B2-CDF9-BD8F-64ED-BA71F54923EA}"/>
              </a:ext>
            </a:extLst>
          </p:cNvPr>
          <p:cNvSpPr txBox="1"/>
          <p:nvPr/>
        </p:nvSpPr>
        <p:spPr>
          <a:xfrm>
            <a:off x="4929660" y="4884452"/>
            <a:ext cx="4217535" cy="1384995"/>
          </a:xfrm>
          <a:prstGeom prst="rect">
            <a:avLst/>
          </a:prstGeom>
          <a:noFill/>
          <a:ln>
            <a:solidFill>
              <a:schemeClr val="tx1"/>
            </a:solidFill>
          </a:ln>
        </p:spPr>
        <p:txBody>
          <a:bodyPr wrap="square">
            <a:spAutoFit/>
          </a:bodyPr>
          <a:lstStyle/>
          <a:p>
            <a:r>
              <a:rPr lang="en-US" sz="1200" b="1" dirty="0"/>
              <a:t>Feature Files (Test Scenarios):</a:t>
            </a:r>
          </a:p>
          <a:p>
            <a:r>
              <a:rPr lang="en-US" sz="1200" dirty="0"/>
              <a:t>Contains Gherkin syntax scenarios common for all platforms.</a:t>
            </a:r>
          </a:p>
          <a:p>
            <a:r>
              <a:rPr lang="en-US" sz="1200" b="1" dirty="0"/>
              <a:t>Good Practices:</a:t>
            </a:r>
          </a:p>
          <a:p>
            <a:pPr marL="171450" indent="-171450">
              <a:buFont typeface="Arial" panose="020B0604020202020204" pitchFamily="34" charset="0"/>
              <a:buChar char="•"/>
            </a:pPr>
            <a:r>
              <a:rPr lang="en-US" sz="1200" dirty="0"/>
              <a:t>Write human-readable and understandable feature files.</a:t>
            </a:r>
          </a:p>
          <a:p>
            <a:pPr marL="171450" indent="-171450">
              <a:buFont typeface="Arial" panose="020B0604020202020204" pitchFamily="34" charset="0"/>
              <a:buChar char="•"/>
            </a:pPr>
            <a:r>
              <a:rPr lang="en-US" sz="1200" dirty="0"/>
              <a:t>Use tags to organize and filter scenarios.</a:t>
            </a:r>
          </a:p>
          <a:p>
            <a:pPr marL="171450" indent="-171450">
              <a:buFont typeface="Arial" panose="020B0604020202020204" pitchFamily="34" charset="0"/>
              <a:buChar char="•"/>
            </a:pPr>
            <a:r>
              <a:rPr lang="en-US" sz="1200" dirty="0"/>
              <a:t>Keep feature files modular and maintainable.</a:t>
            </a:r>
          </a:p>
        </p:txBody>
      </p:sp>
      <p:cxnSp>
        <p:nvCxnSpPr>
          <p:cNvPr id="31" name="Straight Connector 30">
            <a:extLst>
              <a:ext uri="{FF2B5EF4-FFF2-40B4-BE49-F238E27FC236}">
                <a16:creationId xmlns:a16="http://schemas.microsoft.com/office/drawing/2014/main" id="{7267D246-02D4-35FC-D9DC-8E42F3473077}"/>
              </a:ext>
            </a:extLst>
          </p:cNvPr>
          <p:cNvCxnSpPr>
            <a:cxnSpLocks/>
          </p:cNvCxnSpPr>
          <p:nvPr/>
        </p:nvCxnSpPr>
        <p:spPr>
          <a:xfrm flipH="1" flipV="1">
            <a:off x="4401944" y="5203419"/>
            <a:ext cx="447091" cy="1111441"/>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C89C35F-6EEF-C054-8997-50955D3A9643}"/>
              </a:ext>
            </a:extLst>
          </p:cNvPr>
          <p:cNvCxnSpPr>
            <a:cxnSpLocks/>
          </p:cNvCxnSpPr>
          <p:nvPr/>
        </p:nvCxnSpPr>
        <p:spPr>
          <a:xfrm flipH="1">
            <a:off x="4849035" y="6314860"/>
            <a:ext cx="4298160" cy="0"/>
          </a:xfrm>
          <a:prstGeom prst="line">
            <a:avLst/>
          </a:prstGeom>
          <a:ln w="28575"/>
        </p:spPr>
        <p:style>
          <a:lnRef idx="1">
            <a:schemeClr val="dk1"/>
          </a:lnRef>
          <a:fillRef idx="0">
            <a:schemeClr val="dk1"/>
          </a:fillRef>
          <a:effectRef idx="0">
            <a:schemeClr val="dk1"/>
          </a:effectRef>
          <a:fontRef idx="minor">
            <a:schemeClr val="tx1"/>
          </a:fontRef>
        </p:style>
      </p:cxnSp>
      <p:sp>
        <p:nvSpPr>
          <p:cNvPr id="4" name="AutoShape 6">
            <a:extLst>
              <a:ext uri="{FF2B5EF4-FFF2-40B4-BE49-F238E27FC236}">
                <a16:creationId xmlns:a16="http://schemas.microsoft.com/office/drawing/2014/main" id="{82783117-649F-3621-1242-907F7E420BEE}"/>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8" name="AutoShape 7">
            <a:extLst>
              <a:ext uri="{FF2B5EF4-FFF2-40B4-BE49-F238E27FC236}">
                <a16:creationId xmlns:a16="http://schemas.microsoft.com/office/drawing/2014/main" id="{64EECECB-1D1F-2184-D072-BE392DCCB184}"/>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9" name="AutoShape 7">
            <a:extLst>
              <a:ext uri="{FF2B5EF4-FFF2-40B4-BE49-F238E27FC236}">
                <a16:creationId xmlns:a16="http://schemas.microsoft.com/office/drawing/2014/main" id="{B5167A48-ABAB-ADCB-95EE-C0CD79CE56E6}"/>
              </a:ext>
            </a:extLst>
          </p:cNvPr>
          <p:cNvSpPr>
            <a:spLocks noChangeArrowheads="1"/>
          </p:cNvSpPr>
          <p:nvPr/>
        </p:nvSpPr>
        <p:spPr bwMode="auto">
          <a:xfrm>
            <a:off x="6614871"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1" name="AutoShape 7">
            <a:extLst>
              <a:ext uri="{FF2B5EF4-FFF2-40B4-BE49-F238E27FC236}">
                <a16:creationId xmlns:a16="http://schemas.microsoft.com/office/drawing/2014/main" id="{26CF5968-A8A1-F905-738B-8923AC4FC2C3}"/>
              </a:ext>
            </a:extLst>
          </p:cNvPr>
          <p:cNvSpPr>
            <a:spLocks noChangeArrowheads="1"/>
          </p:cNvSpPr>
          <p:nvPr/>
        </p:nvSpPr>
        <p:spPr bwMode="auto">
          <a:xfrm>
            <a:off x="7185526" y="6390442"/>
            <a:ext cx="1827845" cy="404229"/>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12" name="AutoShape 7">
            <a:extLst>
              <a:ext uri="{FF2B5EF4-FFF2-40B4-BE49-F238E27FC236}">
                <a16:creationId xmlns:a16="http://schemas.microsoft.com/office/drawing/2014/main" id="{EE37F56B-9592-5840-969B-FF6F590B0B14}"/>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13" name="AutoShape 7">
            <a:extLst>
              <a:ext uri="{FF2B5EF4-FFF2-40B4-BE49-F238E27FC236}">
                <a16:creationId xmlns:a16="http://schemas.microsoft.com/office/drawing/2014/main" id="{7AECA562-189F-CD66-789A-F122C80D4163}"/>
              </a:ext>
            </a:extLst>
          </p:cNvPr>
          <p:cNvSpPr>
            <a:spLocks noChangeArrowheads="1"/>
          </p:cNvSpPr>
          <p:nvPr/>
        </p:nvSpPr>
        <p:spPr bwMode="auto">
          <a:xfrm>
            <a:off x="2223771" y="6382766"/>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15" name="AutoShape 7">
            <a:extLst>
              <a:ext uri="{FF2B5EF4-FFF2-40B4-BE49-F238E27FC236}">
                <a16:creationId xmlns:a16="http://schemas.microsoft.com/office/drawing/2014/main" id="{A04C0E6A-03C4-474B-FD7D-4249F5A29122}"/>
              </a:ext>
            </a:extLst>
          </p:cNvPr>
          <p:cNvSpPr>
            <a:spLocks noChangeArrowheads="1"/>
          </p:cNvSpPr>
          <p:nvPr/>
        </p:nvSpPr>
        <p:spPr bwMode="auto">
          <a:xfrm>
            <a:off x="2791924"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6" name="AutoShape 7">
            <a:extLst>
              <a:ext uri="{FF2B5EF4-FFF2-40B4-BE49-F238E27FC236}">
                <a16:creationId xmlns:a16="http://schemas.microsoft.com/office/drawing/2014/main" id="{A3F830B2-F6F2-A9D4-CFB4-00173751E482}"/>
              </a:ext>
            </a:extLst>
          </p:cNvPr>
          <p:cNvSpPr>
            <a:spLocks noChangeArrowheads="1"/>
          </p:cNvSpPr>
          <p:nvPr/>
        </p:nvSpPr>
        <p:spPr bwMode="auto">
          <a:xfrm>
            <a:off x="3360077" y="6390020"/>
            <a:ext cx="3358331" cy="404651"/>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 Build framework initial setup</a:t>
            </a:r>
          </a:p>
        </p:txBody>
      </p:sp>
    </p:spTree>
    <p:extLst>
      <p:ext uri="{BB962C8B-B14F-4D97-AF65-F5344CB8AC3E}">
        <p14:creationId xmlns:p14="http://schemas.microsoft.com/office/powerpoint/2010/main" val="26411980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1302C7-C4AE-7CA4-C727-BA9831484ECF}"/>
              </a:ext>
            </a:extLst>
          </p:cNvPr>
          <p:cNvSpPr>
            <a:spLocks noGrp="1"/>
          </p:cNvSpPr>
          <p:nvPr>
            <p:ph type="body" sz="quarter" idx="13"/>
          </p:nvPr>
        </p:nvSpPr>
        <p:spPr>
          <a:xfrm>
            <a:off x="467201" y="977663"/>
            <a:ext cx="11201400" cy="413773"/>
          </a:xfrm>
        </p:spPr>
        <p:txBody>
          <a:bodyPr/>
          <a:lstStyle/>
          <a:p>
            <a:r>
              <a:rPr lang="en-US" b="1" dirty="0"/>
              <a:t>Execution Config Automation component framework best practices</a:t>
            </a:r>
          </a:p>
        </p:txBody>
      </p:sp>
      <p:sp>
        <p:nvSpPr>
          <p:cNvPr id="3" name="Title 2">
            <a:extLst>
              <a:ext uri="{FF2B5EF4-FFF2-40B4-BE49-F238E27FC236}">
                <a16:creationId xmlns:a16="http://schemas.microsoft.com/office/drawing/2014/main" id="{A3C7DDCF-377D-95B6-8680-77B6BC619D27}"/>
              </a:ext>
            </a:extLst>
          </p:cNvPr>
          <p:cNvSpPr>
            <a:spLocks noGrp="1"/>
          </p:cNvSpPr>
          <p:nvPr>
            <p:ph type="title"/>
          </p:nvPr>
        </p:nvSpPr>
        <p:spPr/>
        <p:txBody>
          <a:bodyPr/>
          <a:lstStyle/>
          <a:p>
            <a:r>
              <a:rPr lang="en-US" dirty="0"/>
              <a:t>Initial setup</a:t>
            </a:r>
          </a:p>
        </p:txBody>
      </p:sp>
      <p:sp>
        <p:nvSpPr>
          <p:cNvPr id="8" name="Rectangle 7">
            <a:extLst>
              <a:ext uri="{FF2B5EF4-FFF2-40B4-BE49-F238E27FC236}">
                <a16:creationId xmlns:a16="http://schemas.microsoft.com/office/drawing/2014/main" id="{AFDC9860-8C50-2FF9-F7AB-BAFC60928EB0}"/>
              </a:ext>
            </a:extLst>
          </p:cNvPr>
          <p:cNvSpPr/>
          <p:nvPr/>
        </p:nvSpPr>
        <p:spPr>
          <a:xfrm>
            <a:off x="4475460" y="2219325"/>
            <a:ext cx="2007058" cy="3784502"/>
          </a:xfrm>
          <a:prstGeom prst="rect">
            <a:avLst/>
          </a:prstGeom>
          <a:solidFill>
            <a:schemeClr val="bg1"/>
          </a:solidFill>
          <a:ln cap="rnd">
            <a:prstDash val="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20AA6ED-D5B5-77FB-1383-01C546C12F97}"/>
              </a:ext>
            </a:extLst>
          </p:cNvPr>
          <p:cNvSpPr txBox="1"/>
          <p:nvPr/>
        </p:nvSpPr>
        <p:spPr>
          <a:xfrm>
            <a:off x="4680533" y="1861087"/>
            <a:ext cx="1596912" cy="307777"/>
          </a:xfrm>
          <a:prstGeom prst="rect">
            <a:avLst/>
          </a:prstGeom>
          <a:noFill/>
        </p:spPr>
        <p:txBody>
          <a:bodyPr wrap="none" rtlCol="0">
            <a:spAutoFit/>
          </a:bodyPr>
          <a:lstStyle/>
          <a:p>
            <a:r>
              <a:rPr lang="en-US" sz="1400" b="1" dirty="0"/>
              <a:t>Execution Config</a:t>
            </a:r>
          </a:p>
        </p:txBody>
      </p:sp>
      <p:sp>
        <p:nvSpPr>
          <p:cNvPr id="21" name="Rectangle: Rounded Corners 20">
            <a:extLst>
              <a:ext uri="{FF2B5EF4-FFF2-40B4-BE49-F238E27FC236}">
                <a16:creationId xmlns:a16="http://schemas.microsoft.com/office/drawing/2014/main" id="{3EBA76CC-CA19-909D-737B-F8EF4219CC40}"/>
              </a:ext>
            </a:extLst>
          </p:cNvPr>
          <p:cNvSpPr/>
          <p:nvPr/>
        </p:nvSpPr>
        <p:spPr>
          <a:xfrm>
            <a:off x="4698409" y="2527753"/>
            <a:ext cx="1514475" cy="87061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pom.xml</a:t>
            </a:r>
          </a:p>
        </p:txBody>
      </p:sp>
      <p:sp>
        <p:nvSpPr>
          <p:cNvPr id="22" name="Rectangle: Rounded Corners 21">
            <a:extLst>
              <a:ext uri="{FF2B5EF4-FFF2-40B4-BE49-F238E27FC236}">
                <a16:creationId xmlns:a16="http://schemas.microsoft.com/office/drawing/2014/main" id="{B4F2BA24-6BC5-D270-FAEA-43B03946F9BA}"/>
              </a:ext>
            </a:extLst>
          </p:cNvPr>
          <p:cNvSpPr/>
          <p:nvPr/>
        </p:nvSpPr>
        <p:spPr>
          <a:xfrm>
            <a:off x="4698409" y="3800475"/>
            <a:ext cx="1514475" cy="1801247"/>
          </a:xfrm>
          <a:prstGeom prst="roundRect">
            <a:avLst/>
          </a:prstGeom>
          <a:solidFill>
            <a:srgbClr val="B0B0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TestNg.xml</a:t>
            </a:r>
          </a:p>
        </p:txBody>
      </p:sp>
      <p:sp>
        <p:nvSpPr>
          <p:cNvPr id="28" name="Arrow: Up 27">
            <a:extLst>
              <a:ext uri="{FF2B5EF4-FFF2-40B4-BE49-F238E27FC236}">
                <a16:creationId xmlns:a16="http://schemas.microsoft.com/office/drawing/2014/main" id="{828482C1-6D1C-CE8F-D238-B767D0183401}"/>
              </a:ext>
            </a:extLst>
          </p:cNvPr>
          <p:cNvSpPr/>
          <p:nvPr/>
        </p:nvSpPr>
        <p:spPr>
          <a:xfrm>
            <a:off x="5236571" y="3468793"/>
            <a:ext cx="438150" cy="261258"/>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1D90F2D-A738-A11F-1875-A1DF2A6E3BDC}"/>
              </a:ext>
            </a:extLst>
          </p:cNvPr>
          <p:cNvSpPr txBox="1"/>
          <p:nvPr/>
        </p:nvSpPr>
        <p:spPr>
          <a:xfrm>
            <a:off x="301767" y="2776295"/>
            <a:ext cx="3514249" cy="1200329"/>
          </a:xfrm>
          <a:prstGeom prst="rect">
            <a:avLst/>
          </a:prstGeom>
          <a:noFill/>
          <a:ln>
            <a:solidFill>
              <a:schemeClr val="tx1"/>
            </a:solidFill>
          </a:ln>
        </p:spPr>
        <p:txBody>
          <a:bodyPr wrap="square">
            <a:spAutoFit/>
          </a:bodyPr>
          <a:lstStyle/>
          <a:p>
            <a:r>
              <a:rPr lang="en-US" sz="1200" b="1" dirty="0"/>
              <a:t>pom.xml (Build Configuration)</a:t>
            </a:r>
          </a:p>
          <a:p>
            <a:r>
              <a:rPr lang="en-US" sz="1200" dirty="0"/>
              <a:t>Manages project dependencies and configurations for Maven builds.</a:t>
            </a:r>
          </a:p>
          <a:p>
            <a:r>
              <a:rPr lang="en-US" sz="1200" b="1" dirty="0"/>
              <a:t>Good Practices:</a:t>
            </a:r>
          </a:p>
          <a:p>
            <a:pPr marL="171450" indent="-171450">
              <a:buFont typeface="Arial" panose="020B0604020202020204" pitchFamily="34" charset="0"/>
              <a:buChar char="•"/>
            </a:pPr>
            <a:r>
              <a:rPr lang="en-US" sz="1200" dirty="0"/>
              <a:t>Keep dependencies up-to-date.</a:t>
            </a:r>
          </a:p>
          <a:p>
            <a:pPr marL="171450" indent="-171450">
              <a:buFont typeface="Arial" panose="020B0604020202020204" pitchFamily="34" charset="0"/>
              <a:buChar char="•"/>
            </a:pPr>
            <a:r>
              <a:rPr lang="en-US" sz="1200" dirty="0"/>
              <a:t>Define clear and concise build configurations.</a:t>
            </a:r>
          </a:p>
        </p:txBody>
      </p:sp>
      <p:cxnSp>
        <p:nvCxnSpPr>
          <p:cNvPr id="37" name="Straight Connector 36">
            <a:extLst>
              <a:ext uri="{FF2B5EF4-FFF2-40B4-BE49-F238E27FC236}">
                <a16:creationId xmlns:a16="http://schemas.microsoft.com/office/drawing/2014/main" id="{79BB1702-F5A1-6A5B-5B00-9A21780BD5B7}"/>
              </a:ext>
            </a:extLst>
          </p:cNvPr>
          <p:cNvCxnSpPr>
            <a:cxnSpLocks/>
          </p:cNvCxnSpPr>
          <p:nvPr/>
        </p:nvCxnSpPr>
        <p:spPr>
          <a:xfrm flipH="1">
            <a:off x="3890612" y="2963061"/>
            <a:ext cx="584848" cy="1090779"/>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8C3DA155-B0FC-82D4-D642-5576DD0D3924}"/>
              </a:ext>
            </a:extLst>
          </p:cNvPr>
          <p:cNvCxnSpPr>
            <a:cxnSpLocks/>
          </p:cNvCxnSpPr>
          <p:nvPr/>
        </p:nvCxnSpPr>
        <p:spPr>
          <a:xfrm flipH="1">
            <a:off x="227171" y="4053840"/>
            <a:ext cx="3663441" cy="0"/>
          </a:xfrm>
          <a:prstGeom prst="line">
            <a:avLst/>
          </a:prstGeom>
          <a:ln w="28575"/>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13021DB2-99B8-8736-29FD-8ADBB81E5E6C}"/>
              </a:ext>
            </a:extLst>
          </p:cNvPr>
          <p:cNvSpPr txBox="1"/>
          <p:nvPr/>
        </p:nvSpPr>
        <p:spPr>
          <a:xfrm>
            <a:off x="6818196" y="2406964"/>
            <a:ext cx="3132628" cy="1569660"/>
          </a:xfrm>
          <a:prstGeom prst="rect">
            <a:avLst/>
          </a:prstGeom>
          <a:noFill/>
          <a:ln>
            <a:solidFill>
              <a:schemeClr val="tx1"/>
            </a:solidFill>
          </a:ln>
        </p:spPr>
        <p:txBody>
          <a:bodyPr wrap="square">
            <a:spAutoFit/>
          </a:bodyPr>
          <a:lstStyle/>
          <a:p>
            <a:r>
              <a:rPr lang="en-US" sz="1200" b="1" dirty="0"/>
              <a:t>TestNg.xml (Test Suite Configuration)</a:t>
            </a:r>
          </a:p>
          <a:p>
            <a:r>
              <a:rPr lang="en-US" sz="1200" dirty="0"/>
              <a:t>Configures TestNG test suites, including feature file and step definition mappings.</a:t>
            </a:r>
          </a:p>
          <a:p>
            <a:r>
              <a:rPr lang="en-US" sz="1200" b="1" dirty="0"/>
              <a:t>Good Practices:</a:t>
            </a:r>
          </a:p>
          <a:p>
            <a:pPr marL="171450" indent="-171450">
              <a:buFont typeface="Arial" panose="020B0604020202020204" pitchFamily="34" charset="0"/>
              <a:buChar char="•"/>
            </a:pPr>
            <a:r>
              <a:rPr lang="en-US" sz="1200" dirty="0"/>
              <a:t>Organize test suites logically.</a:t>
            </a:r>
          </a:p>
          <a:p>
            <a:pPr marL="171450" indent="-171450">
              <a:buFont typeface="Arial" panose="020B0604020202020204" pitchFamily="34" charset="0"/>
              <a:buChar char="•"/>
            </a:pPr>
            <a:r>
              <a:rPr lang="en-US" sz="1200" dirty="0"/>
              <a:t>Use parallel execution to speed up tests.</a:t>
            </a:r>
          </a:p>
          <a:p>
            <a:pPr marL="171450" indent="-171450">
              <a:buFont typeface="Arial" panose="020B0604020202020204" pitchFamily="34" charset="0"/>
              <a:buChar char="•"/>
            </a:pPr>
            <a:r>
              <a:rPr lang="en-US" sz="1200" dirty="0"/>
              <a:t>Apply tags to categorize and filter tests.</a:t>
            </a:r>
          </a:p>
        </p:txBody>
      </p:sp>
      <p:cxnSp>
        <p:nvCxnSpPr>
          <p:cNvPr id="46" name="Straight Connector 45">
            <a:extLst>
              <a:ext uri="{FF2B5EF4-FFF2-40B4-BE49-F238E27FC236}">
                <a16:creationId xmlns:a16="http://schemas.microsoft.com/office/drawing/2014/main" id="{968F2CF2-398E-E5C9-E89C-C2F7FE4661E3}"/>
              </a:ext>
            </a:extLst>
          </p:cNvPr>
          <p:cNvCxnSpPr>
            <a:cxnSpLocks/>
          </p:cNvCxnSpPr>
          <p:nvPr/>
        </p:nvCxnSpPr>
        <p:spPr>
          <a:xfrm flipH="1">
            <a:off x="6482518" y="4111576"/>
            <a:ext cx="335678" cy="729244"/>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2F15D37C-B054-0E75-27C5-2CF239CA1763}"/>
              </a:ext>
            </a:extLst>
          </p:cNvPr>
          <p:cNvCxnSpPr>
            <a:cxnSpLocks/>
          </p:cNvCxnSpPr>
          <p:nvPr/>
        </p:nvCxnSpPr>
        <p:spPr>
          <a:xfrm>
            <a:off x="6818196" y="4111576"/>
            <a:ext cx="3132628" cy="0"/>
          </a:xfrm>
          <a:prstGeom prst="line">
            <a:avLst/>
          </a:prstGeom>
          <a:ln w="28575"/>
        </p:spPr>
        <p:style>
          <a:lnRef idx="1">
            <a:schemeClr val="dk1"/>
          </a:lnRef>
          <a:fillRef idx="0">
            <a:schemeClr val="dk1"/>
          </a:fillRef>
          <a:effectRef idx="0">
            <a:schemeClr val="dk1"/>
          </a:effectRef>
          <a:fontRef idx="minor">
            <a:schemeClr val="tx1"/>
          </a:fontRef>
        </p:style>
      </p:cxnSp>
      <p:sp>
        <p:nvSpPr>
          <p:cNvPr id="4" name="AutoShape 6">
            <a:extLst>
              <a:ext uri="{FF2B5EF4-FFF2-40B4-BE49-F238E27FC236}">
                <a16:creationId xmlns:a16="http://schemas.microsoft.com/office/drawing/2014/main" id="{86358F7D-9631-17CC-2417-6CA1019D70B1}"/>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5" name="AutoShape 7">
            <a:extLst>
              <a:ext uri="{FF2B5EF4-FFF2-40B4-BE49-F238E27FC236}">
                <a16:creationId xmlns:a16="http://schemas.microsoft.com/office/drawing/2014/main" id="{5C3192D3-546D-5C3B-73E0-9E33FE45961F}"/>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6" name="AutoShape 7">
            <a:extLst>
              <a:ext uri="{FF2B5EF4-FFF2-40B4-BE49-F238E27FC236}">
                <a16:creationId xmlns:a16="http://schemas.microsoft.com/office/drawing/2014/main" id="{14DA9013-18B6-57F5-A907-2D2102780B1E}"/>
              </a:ext>
            </a:extLst>
          </p:cNvPr>
          <p:cNvSpPr>
            <a:spLocks noChangeArrowheads="1"/>
          </p:cNvSpPr>
          <p:nvPr/>
        </p:nvSpPr>
        <p:spPr bwMode="auto">
          <a:xfrm>
            <a:off x="6614871"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7" name="AutoShape 7">
            <a:extLst>
              <a:ext uri="{FF2B5EF4-FFF2-40B4-BE49-F238E27FC236}">
                <a16:creationId xmlns:a16="http://schemas.microsoft.com/office/drawing/2014/main" id="{4EE8AF43-A0B3-7992-3413-421B6BB6923B}"/>
              </a:ext>
            </a:extLst>
          </p:cNvPr>
          <p:cNvSpPr>
            <a:spLocks noChangeArrowheads="1"/>
          </p:cNvSpPr>
          <p:nvPr/>
        </p:nvSpPr>
        <p:spPr bwMode="auto">
          <a:xfrm>
            <a:off x="7185526" y="6390442"/>
            <a:ext cx="1827845" cy="404229"/>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9" name="AutoShape 7">
            <a:extLst>
              <a:ext uri="{FF2B5EF4-FFF2-40B4-BE49-F238E27FC236}">
                <a16:creationId xmlns:a16="http://schemas.microsoft.com/office/drawing/2014/main" id="{10167BFA-67CB-D335-DE7C-0FF6D185F90B}"/>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10" name="AutoShape 7">
            <a:extLst>
              <a:ext uri="{FF2B5EF4-FFF2-40B4-BE49-F238E27FC236}">
                <a16:creationId xmlns:a16="http://schemas.microsoft.com/office/drawing/2014/main" id="{A60C5CB9-E5EE-F6B5-E5BF-C741E625CB23}"/>
              </a:ext>
            </a:extLst>
          </p:cNvPr>
          <p:cNvSpPr>
            <a:spLocks noChangeArrowheads="1"/>
          </p:cNvSpPr>
          <p:nvPr/>
        </p:nvSpPr>
        <p:spPr bwMode="auto">
          <a:xfrm>
            <a:off x="2223771" y="6382766"/>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11" name="AutoShape 7">
            <a:extLst>
              <a:ext uri="{FF2B5EF4-FFF2-40B4-BE49-F238E27FC236}">
                <a16:creationId xmlns:a16="http://schemas.microsoft.com/office/drawing/2014/main" id="{E5F791F4-F99D-B8F1-EEAA-9EF4CC0C1C94}"/>
              </a:ext>
            </a:extLst>
          </p:cNvPr>
          <p:cNvSpPr>
            <a:spLocks noChangeArrowheads="1"/>
          </p:cNvSpPr>
          <p:nvPr/>
        </p:nvSpPr>
        <p:spPr bwMode="auto">
          <a:xfrm>
            <a:off x="2791924"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2" name="AutoShape 7">
            <a:extLst>
              <a:ext uri="{FF2B5EF4-FFF2-40B4-BE49-F238E27FC236}">
                <a16:creationId xmlns:a16="http://schemas.microsoft.com/office/drawing/2014/main" id="{16B66F42-8240-0715-68E7-5393714390CE}"/>
              </a:ext>
            </a:extLst>
          </p:cNvPr>
          <p:cNvSpPr>
            <a:spLocks noChangeArrowheads="1"/>
          </p:cNvSpPr>
          <p:nvPr/>
        </p:nvSpPr>
        <p:spPr bwMode="auto">
          <a:xfrm>
            <a:off x="3360077" y="6390020"/>
            <a:ext cx="3358331" cy="404651"/>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 Build framework initial setup</a:t>
            </a:r>
          </a:p>
        </p:txBody>
      </p:sp>
    </p:spTree>
    <p:extLst>
      <p:ext uri="{BB962C8B-B14F-4D97-AF65-F5344CB8AC3E}">
        <p14:creationId xmlns:p14="http://schemas.microsoft.com/office/powerpoint/2010/main" val="31483653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1302C7-C4AE-7CA4-C727-BA9831484ECF}"/>
              </a:ext>
            </a:extLst>
          </p:cNvPr>
          <p:cNvSpPr>
            <a:spLocks noGrp="1"/>
          </p:cNvSpPr>
          <p:nvPr>
            <p:ph type="body" sz="quarter" idx="13"/>
          </p:nvPr>
        </p:nvSpPr>
        <p:spPr>
          <a:xfrm>
            <a:off x="467201" y="981492"/>
            <a:ext cx="11201400" cy="413773"/>
          </a:xfrm>
        </p:spPr>
        <p:txBody>
          <a:bodyPr/>
          <a:lstStyle/>
          <a:p>
            <a:r>
              <a:rPr lang="en-US" b="1" dirty="0"/>
              <a:t>Execution Config Automation component framework best practices</a:t>
            </a:r>
          </a:p>
        </p:txBody>
      </p:sp>
      <p:sp>
        <p:nvSpPr>
          <p:cNvPr id="3" name="Title 2">
            <a:extLst>
              <a:ext uri="{FF2B5EF4-FFF2-40B4-BE49-F238E27FC236}">
                <a16:creationId xmlns:a16="http://schemas.microsoft.com/office/drawing/2014/main" id="{A3C7DDCF-377D-95B6-8680-77B6BC619D27}"/>
              </a:ext>
            </a:extLst>
          </p:cNvPr>
          <p:cNvSpPr>
            <a:spLocks noGrp="1"/>
          </p:cNvSpPr>
          <p:nvPr>
            <p:ph type="title"/>
          </p:nvPr>
        </p:nvSpPr>
        <p:spPr/>
        <p:txBody>
          <a:bodyPr/>
          <a:lstStyle/>
          <a:p>
            <a:r>
              <a:rPr lang="en-US" dirty="0"/>
              <a:t>Initial setup</a:t>
            </a:r>
          </a:p>
        </p:txBody>
      </p:sp>
      <p:sp>
        <p:nvSpPr>
          <p:cNvPr id="7" name="Rectangle 6">
            <a:extLst>
              <a:ext uri="{FF2B5EF4-FFF2-40B4-BE49-F238E27FC236}">
                <a16:creationId xmlns:a16="http://schemas.microsoft.com/office/drawing/2014/main" id="{062908F8-054A-7A53-C8EA-A0C3EEA615FA}"/>
              </a:ext>
            </a:extLst>
          </p:cNvPr>
          <p:cNvSpPr/>
          <p:nvPr/>
        </p:nvSpPr>
        <p:spPr>
          <a:xfrm>
            <a:off x="3819462" y="1764310"/>
            <a:ext cx="3437574" cy="3784502"/>
          </a:xfrm>
          <a:prstGeom prst="rect">
            <a:avLst/>
          </a:prstGeom>
          <a:solidFill>
            <a:schemeClr val="bg1"/>
          </a:solidFill>
          <a:ln cap="rnd">
            <a:prstDash val="dash"/>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583FC10-AD53-E2B5-A7FA-678AA3E80EE3}"/>
              </a:ext>
            </a:extLst>
          </p:cNvPr>
          <p:cNvSpPr txBox="1"/>
          <p:nvPr/>
        </p:nvSpPr>
        <p:spPr>
          <a:xfrm>
            <a:off x="4046465" y="1395265"/>
            <a:ext cx="2244525" cy="307777"/>
          </a:xfrm>
          <a:prstGeom prst="rect">
            <a:avLst/>
          </a:prstGeom>
          <a:noFill/>
        </p:spPr>
        <p:txBody>
          <a:bodyPr wrap="none" rtlCol="0">
            <a:spAutoFit/>
          </a:bodyPr>
          <a:lstStyle/>
          <a:p>
            <a:r>
              <a:rPr lang="en-US" sz="1400" b="1" dirty="0"/>
              <a:t>Execution and Reporting</a:t>
            </a:r>
          </a:p>
        </p:txBody>
      </p:sp>
      <p:sp>
        <p:nvSpPr>
          <p:cNvPr id="23" name="Rectangle: Rounded Corners 22">
            <a:extLst>
              <a:ext uri="{FF2B5EF4-FFF2-40B4-BE49-F238E27FC236}">
                <a16:creationId xmlns:a16="http://schemas.microsoft.com/office/drawing/2014/main" id="{7A7B123A-FC4B-7B00-D84A-8100D4FE01AB}"/>
              </a:ext>
            </a:extLst>
          </p:cNvPr>
          <p:cNvSpPr/>
          <p:nvPr/>
        </p:nvSpPr>
        <p:spPr>
          <a:xfrm>
            <a:off x="4046465" y="2129001"/>
            <a:ext cx="1514475" cy="519945"/>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Test Execution</a:t>
            </a:r>
          </a:p>
        </p:txBody>
      </p:sp>
      <p:sp>
        <p:nvSpPr>
          <p:cNvPr id="30" name="Rectangle: Rounded Corners 29">
            <a:extLst>
              <a:ext uri="{FF2B5EF4-FFF2-40B4-BE49-F238E27FC236}">
                <a16:creationId xmlns:a16="http://schemas.microsoft.com/office/drawing/2014/main" id="{720252D0-C9CF-6493-DCD4-67F6E0EB8522}"/>
              </a:ext>
            </a:extLst>
          </p:cNvPr>
          <p:cNvSpPr/>
          <p:nvPr/>
        </p:nvSpPr>
        <p:spPr>
          <a:xfrm>
            <a:off x="4046465" y="3177399"/>
            <a:ext cx="1514475" cy="1030436"/>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Execution tools:</a:t>
            </a:r>
            <a:br>
              <a:rPr lang="en-US" sz="1100" b="1" dirty="0"/>
            </a:br>
            <a:r>
              <a:rPr lang="en-US" sz="1100" b="1" dirty="0"/>
              <a:t>Docker</a:t>
            </a:r>
            <a:br>
              <a:rPr lang="en-US" sz="1100" b="1" dirty="0"/>
            </a:br>
            <a:r>
              <a:rPr lang="en-US" sz="1100" b="1" dirty="0"/>
              <a:t>Sauce Labs</a:t>
            </a:r>
            <a:br>
              <a:rPr lang="en-US" sz="1100" b="1" dirty="0"/>
            </a:br>
            <a:r>
              <a:rPr lang="en-US" sz="1100" b="1" dirty="0"/>
              <a:t>Selenium Grid </a:t>
            </a:r>
            <a:br>
              <a:rPr lang="en-US" sz="1100" b="1" dirty="0"/>
            </a:br>
            <a:r>
              <a:rPr lang="en-US" sz="1100" b="1" dirty="0"/>
              <a:t>Etc.</a:t>
            </a:r>
          </a:p>
        </p:txBody>
      </p:sp>
      <p:sp>
        <p:nvSpPr>
          <p:cNvPr id="31" name="Rectangle: Rounded Corners 30">
            <a:extLst>
              <a:ext uri="{FF2B5EF4-FFF2-40B4-BE49-F238E27FC236}">
                <a16:creationId xmlns:a16="http://schemas.microsoft.com/office/drawing/2014/main" id="{E7AB3D06-83BA-3A03-65FF-EFC37F738595}"/>
              </a:ext>
            </a:extLst>
          </p:cNvPr>
          <p:cNvSpPr/>
          <p:nvPr/>
        </p:nvSpPr>
        <p:spPr>
          <a:xfrm>
            <a:off x="5718616" y="3415924"/>
            <a:ext cx="1380744" cy="665388"/>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Reporting Tool</a:t>
            </a:r>
          </a:p>
        </p:txBody>
      </p:sp>
      <p:sp>
        <p:nvSpPr>
          <p:cNvPr id="32" name="Arrow: Up 31">
            <a:extLst>
              <a:ext uri="{FF2B5EF4-FFF2-40B4-BE49-F238E27FC236}">
                <a16:creationId xmlns:a16="http://schemas.microsoft.com/office/drawing/2014/main" id="{B4F8D1AF-1922-F4EF-4468-E1967A060A7B}"/>
              </a:ext>
            </a:extLst>
          </p:cNvPr>
          <p:cNvSpPr/>
          <p:nvPr/>
        </p:nvSpPr>
        <p:spPr>
          <a:xfrm rot="10800000">
            <a:off x="4584627" y="2795059"/>
            <a:ext cx="438150" cy="328954"/>
          </a:xfrm>
          <a:prstGeom prst="upArrow">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2762019-3EEE-32EE-0B00-4156ECD326B4}"/>
              </a:ext>
            </a:extLst>
          </p:cNvPr>
          <p:cNvSpPr/>
          <p:nvPr/>
        </p:nvSpPr>
        <p:spPr>
          <a:xfrm>
            <a:off x="4180196" y="4825768"/>
            <a:ext cx="1380744" cy="519945"/>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err="1"/>
              <a:t>Applitools</a:t>
            </a:r>
            <a:endParaRPr lang="en-US" sz="1200" b="1" dirty="0"/>
          </a:p>
        </p:txBody>
      </p:sp>
      <p:sp>
        <p:nvSpPr>
          <p:cNvPr id="34" name="Arrow: Up-Down 33">
            <a:extLst>
              <a:ext uri="{FF2B5EF4-FFF2-40B4-BE49-F238E27FC236}">
                <a16:creationId xmlns:a16="http://schemas.microsoft.com/office/drawing/2014/main" id="{89AF16AC-3535-A0C9-09B7-34F2E0366659}"/>
              </a:ext>
            </a:extLst>
          </p:cNvPr>
          <p:cNvSpPr/>
          <p:nvPr/>
        </p:nvSpPr>
        <p:spPr>
          <a:xfrm>
            <a:off x="4644800" y="4256497"/>
            <a:ext cx="317803" cy="520609"/>
          </a:xfrm>
          <a:prstGeom prst="upDownArrow">
            <a:avLst/>
          </a:prstGeom>
          <a:solidFill>
            <a:srgbClr val="6C91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Arrow: Bent-Up 34">
            <a:extLst>
              <a:ext uri="{FF2B5EF4-FFF2-40B4-BE49-F238E27FC236}">
                <a16:creationId xmlns:a16="http://schemas.microsoft.com/office/drawing/2014/main" id="{6E772AE2-0943-EA58-B34A-DC98C356D44A}"/>
              </a:ext>
            </a:extLst>
          </p:cNvPr>
          <p:cNvSpPr/>
          <p:nvPr/>
        </p:nvSpPr>
        <p:spPr>
          <a:xfrm>
            <a:off x="5727373" y="4144771"/>
            <a:ext cx="878860" cy="1068978"/>
          </a:xfrm>
          <a:prstGeom prst="bentUpArrow">
            <a:avLst/>
          </a:prstGeom>
          <a:solidFill>
            <a:srgbClr val="6C91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Bent-Up 35">
            <a:extLst>
              <a:ext uri="{FF2B5EF4-FFF2-40B4-BE49-F238E27FC236}">
                <a16:creationId xmlns:a16="http://schemas.microsoft.com/office/drawing/2014/main" id="{D4A3CBFA-28E2-245C-14B3-30683B35E23F}"/>
              </a:ext>
            </a:extLst>
          </p:cNvPr>
          <p:cNvSpPr/>
          <p:nvPr/>
        </p:nvSpPr>
        <p:spPr>
          <a:xfrm rot="10800000" flipH="1">
            <a:off x="5727372" y="2260569"/>
            <a:ext cx="878860" cy="1068978"/>
          </a:xfrm>
          <a:prstGeom prst="bentUpArrow">
            <a:avLst/>
          </a:prstGeom>
          <a:solidFill>
            <a:srgbClr val="6C91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33E520D8-3B30-0669-A06E-730EFB75E9F3}"/>
              </a:ext>
            </a:extLst>
          </p:cNvPr>
          <p:cNvSpPr txBox="1"/>
          <p:nvPr/>
        </p:nvSpPr>
        <p:spPr>
          <a:xfrm>
            <a:off x="207239" y="1580369"/>
            <a:ext cx="3204722" cy="1569660"/>
          </a:xfrm>
          <a:prstGeom prst="rect">
            <a:avLst/>
          </a:prstGeom>
          <a:noFill/>
          <a:ln>
            <a:solidFill>
              <a:schemeClr val="tx1"/>
            </a:solidFill>
          </a:ln>
        </p:spPr>
        <p:txBody>
          <a:bodyPr wrap="square">
            <a:spAutoFit/>
          </a:bodyPr>
          <a:lstStyle/>
          <a:p>
            <a:r>
              <a:rPr lang="en-US" sz="1200" b="1" dirty="0"/>
              <a:t>Test Execution (Running Tests)</a:t>
            </a:r>
            <a:endParaRPr lang="en-US" sz="1200" dirty="0"/>
          </a:p>
          <a:p>
            <a:r>
              <a:rPr lang="en-US" sz="1200" dirty="0"/>
              <a:t>Executes tests using various tools like Selenium, Sauce Labs etc.</a:t>
            </a:r>
          </a:p>
          <a:p>
            <a:r>
              <a:rPr lang="en-US" sz="1200" b="1" dirty="0"/>
              <a:t>Good Practices:</a:t>
            </a:r>
          </a:p>
          <a:p>
            <a:pPr marL="171450" indent="-171450">
              <a:buFont typeface="Arial" panose="020B0604020202020204" pitchFamily="34" charset="0"/>
              <a:buChar char="•"/>
            </a:pPr>
            <a:r>
              <a:rPr lang="en-US" sz="1200" dirty="0"/>
              <a:t>Integrate with CI/CD pipelines.</a:t>
            </a:r>
          </a:p>
          <a:p>
            <a:pPr marL="171450" indent="-171450">
              <a:buFont typeface="Arial" panose="020B0604020202020204" pitchFamily="34" charset="0"/>
              <a:buChar char="•"/>
            </a:pPr>
            <a:r>
              <a:rPr lang="en-US" sz="1200" dirty="0"/>
              <a:t>Use cloud-based execution for scalability.</a:t>
            </a:r>
          </a:p>
          <a:p>
            <a:pPr marL="171450" indent="-171450">
              <a:buFont typeface="Arial" panose="020B0604020202020204" pitchFamily="34" charset="0"/>
              <a:buChar char="•"/>
            </a:pPr>
            <a:r>
              <a:rPr lang="en-US" sz="1200" dirty="0"/>
              <a:t>Monitor and optimize test execution times.</a:t>
            </a:r>
          </a:p>
        </p:txBody>
      </p:sp>
      <p:cxnSp>
        <p:nvCxnSpPr>
          <p:cNvPr id="38" name="Straight Connector 37">
            <a:extLst>
              <a:ext uri="{FF2B5EF4-FFF2-40B4-BE49-F238E27FC236}">
                <a16:creationId xmlns:a16="http://schemas.microsoft.com/office/drawing/2014/main" id="{6DB5908E-37C7-C58A-5B05-5507DECD404F}"/>
              </a:ext>
            </a:extLst>
          </p:cNvPr>
          <p:cNvCxnSpPr>
            <a:cxnSpLocks/>
          </p:cNvCxnSpPr>
          <p:nvPr/>
        </p:nvCxnSpPr>
        <p:spPr>
          <a:xfrm flipH="1">
            <a:off x="3467100" y="2461260"/>
            <a:ext cx="352362" cy="742154"/>
          </a:xfrm>
          <a:prstGeom prst="line">
            <a:avLst/>
          </a:prstGeom>
          <a:ln w="28575"/>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2ABDF64-E8C3-AD3D-77B1-FEC816213B29}"/>
              </a:ext>
            </a:extLst>
          </p:cNvPr>
          <p:cNvCxnSpPr>
            <a:cxnSpLocks/>
          </p:cNvCxnSpPr>
          <p:nvPr/>
        </p:nvCxnSpPr>
        <p:spPr>
          <a:xfrm flipH="1">
            <a:off x="176784" y="3203414"/>
            <a:ext cx="3290316" cy="0"/>
          </a:xfrm>
          <a:prstGeom prst="line">
            <a:avLst/>
          </a:prstGeom>
          <a:ln w="28575"/>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E83FF73-8780-2BE1-B456-3CB4D170D3ED}"/>
              </a:ext>
            </a:extLst>
          </p:cNvPr>
          <p:cNvSpPr txBox="1"/>
          <p:nvPr/>
        </p:nvSpPr>
        <p:spPr>
          <a:xfrm>
            <a:off x="7675555" y="1703042"/>
            <a:ext cx="2358268" cy="1938992"/>
          </a:xfrm>
          <a:prstGeom prst="rect">
            <a:avLst/>
          </a:prstGeom>
          <a:noFill/>
          <a:ln>
            <a:solidFill>
              <a:schemeClr val="tx1"/>
            </a:solidFill>
          </a:ln>
        </p:spPr>
        <p:txBody>
          <a:bodyPr wrap="square">
            <a:spAutoFit/>
          </a:bodyPr>
          <a:lstStyle/>
          <a:p>
            <a:r>
              <a:rPr lang="en-US" sz="1200" b="1" dirty="0"/>
              <a:t>Reporting Tool:</a:t>
            </a:r>
          </a:p>
          <a:p>
            <a:r>
              <a:rPr lang="en-US" sz="1200" dirty="0"/>
              <a:t>Generates detailed test execution reports.</a:t>
            </a:r>
          </a:p>
          <a:p>
            <a:r>
              <a:rPr lang="en-US" sz="1200" b="1" dirty="0"/>
              <a:t>Good Practices:</a:t>
            </a:r>
          </a:p>
          <a:p>
            <a:pPr marL="171450" indent="-171450">
              <a:buFont typeface="Arial" panose="020B0604020202020204" pitchFamily="34" charset="0"/>
              <a:buChar char="•"/>
            </a:pPr>
            <a:r>
              <a:rPr lang="en-US" sz="1200" dirty="0"/>
              <a:t>Customize reports to include relevant metrics.</a:t>
            </a:r>
          </a:p>
          <a:p>
            <a:pPr marL="171450" indent="-171450">
              <a:buFont typeface="Arial" panose="020B0604020202020204" pitchFamily="34" charset="0"/>
              <a:buChar char="•"/>
            </a:pPr>
            <a:r>
              <a:rPr lang="en-US" sz="1200" dirty="0"/>
              <a:t>Use visual elements to enhance report readability.</a:t>
            </a:r>
          </a:p>
          <a:p>
            <a:pPr marL="171450" indent="-171450">
              <a:buFont typeface="Arial" panose="020B0604020202020204" pitchFamily="34" charset="0"/>
              <a:buChar char="•"/>
            </a:pPr>
            <a:r>
              <a:rPr lang="en-US" sz="1200" dirty="0"/>
              <a:t>Automate report generation and distribution.</a:t>
            </a:r>
          </a:p>
        </p:txBody>
      </p:sp>
      <p:cxnSp>
        <p:nvCxnSpPr>
          <p:cNvPr id="51" name="Straight Connector 50">
            <a:extLst>
              <a:ext uri="{FF2B5EF4-FFF2-40B4-BE49-F238E27FC236}">
                <a16:creationId xmlns:a16="http://schemas.microsoft.com/office/drawing/2014/main" id="{2E35C7E7-6A37-68EA-0891-918AC2D722D6}"/>
              </a:ext>
            </a:extLst>
          </p:cNvPr>
          <p:cNvCxnSpPr>
            <a:cxnSpLocks/>
          </p:cNvCxnSpPr>
          <p:nvPr/>
        </p:nvCxnSpPr>
        <p:spPr>
          <a:xfrm flipH="1">
            <a:off x="7257036" y="3703302"/>
            <a:ext cx="352362" cy="121938"/>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227B7934-D4DF-E2F6-AFA8-9F71C74EC903}"/>
              </a:ext>
            </a:extLst>
          </p:cNvPr>
          <p:cNvCxnSpPr>
            <a:cxnSpLocks/>
          </p:cNvCxnSpPr>
          <p:nvPr/>
        </p:nvCxnSpPr>
        <p:spPr>
          <a:xfrm flipH="1">
            <a:off x="7609398" y="3692617"/>
            <a:ext cx="2490582" cy="10685"/>
          </a:xfrm>
          <a:prstGeom prst="line">
            <a:avLst/>
          </a:prstGeom>
          <a:ln w="28575"/>
        </p:spPr>
        <p:style>
          <a:lnRef idx="1">
            <a:schemeClr val="dk1"/>
          </a:lnRef>
          <a:fillRef idx="0">
            <a:schemeClr val="dk1"/>
          </a:fillRef>
          <a:effectRef idx="0">
            <a:schemeClr val="dk1"/>
          </a:effectRef>
          <a:fontRef idx="minor">
            <a:schemeClr val="tx1"/>
          </a:fontRef>
        </p:style>
      </p:cxnSp>
      <p:sp>
        <p:nvSpPr>
          <p:cNvPr id="4" name="AutoShape 6">
            <a:extLst>
              <a:ext uri="{FF2B5EF4-FFF2-40B4-BE49-F238E27FC236}">
                <a16:creationId xmlns:a16="http://schemas.microsoft.com/office/drawing/2014/main" id="{3F3B38DD-9A2A-EF23-B21A-46B29859324D}"/>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5" name="AutoShape 7">
            <a:extLst>
              <a:ext uri="{FF2B5EF4-FFF2-40B4-BE49-F238E27FC236}">
                <a16:creationId xmlns:a16="http://schemas.microsoft.com/office/drawing/2014/main" id="{AE97D69D-1E10-F060-454F-61252446C340}"/>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6" name="AutoShape 7">
            <a:extLst>
              <a:ext uri="{FF2B5EF4-FFF2-40B4-BE49-F238E27FC236}">
                <a16:creationId xmlns:a16="http://schemas.microsoft.com/office/drawing/2014/main" id="{C1F0A38E-5BCB-5C7A-8B94-5FF808CA0D48}"/>
              </a:ext>
            </a:extLst>
          </p:cNvPr>
          <p:cNvSpPr>
            <a:spLocks noChangeArrowheads="1"/>
          </p:cNvSpPr>
          <p:nvPr/>
        </p:nvSpPr>
        <p:spPr bwMode="auto">
          <a:xfrm>
            <a:off x="6614871"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8" name="AutoShape 7">
            <a:extLst>
              <a:ext uri="{FF2B5EF4-FFF2-40B4-BE49-F238E27FC236}">
                <a16:creationId xmlns:a16="http://schemas.microsoft.com/office/drawing/2014/main" id="{04723519-2784-BF4F-6AFB-9B994188BA87}"/>
              </a:ext>
            </a:extLst>
          </p:cNvPr>
          <p:cNvSpPr>
            <a:spLocks noChangeArrowheads="1"/>
          </p:cNvSpPr>
          <p:nvPr/>
        </p:nvSpPr>
        <p:spPr bwMode="auto">
          <a:xfrm>
            <a:off x="7185526" y="6390442"/>
            <a:ext cx="1827845" cy="404229"/>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9" name="AutoShape 7">
            <a:extLst>
              <a:ext uri="{FF2B5EF4-FFF2-40B4-BE49-F238E27FC236}">
                <a16:creationId xmlns:a16="http://schemas.microsoft.com/office/drawing/2014/main" id="{FAC8E235-EBBC-71B8-1618-B5D018F52E19}"/>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10" name="AutoShape 7">
            <a:extLst>
              <a:ext uri="{FF2B5EF4-FFF2-40B4-BE49-F238E27FC236}">
                <a16:creationId xmlns:a16="http://schemas.microsoft.com/office/drawing/2014/main" id="{34FD0C56-512A-86AB-B93A-6F234A8FF34B}"/>
              </a:ext>
            </a:extLst>
          </p:cNvPr>
          <p:cNvSpPr>
            <a:spLocks noChangeArrowheads="1"/>
          </p:cNvSpPr>
          <p:nvPr/>
        </p:nvSpPr>
        <p:spPr bwMode="auto">
          <a:xfrm>
            <a:off x="2223771" y="6382766"/>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11" name="AutoShape 7">
            <a:extLst>
              <a:ext uri="{FF2B5EF4-FFF2-40B4-BE49-F238E27FC236}">
                <a16:creationId xmlns:a16="http://schemas.microsoft.com/office/drawing/2014/main" id="{91C36237-4EEC-AC61-3C5A-6BB34733E7CB}"/>
              </a:ext>
            </a:extLst>
          </p:cNvPr>
          <p:cNvSpPr>
            <a:spLocks noChangeArrowheads="1"/>
          </p:cNvSpPr>
          <p:nvPr/>
        </p:nvSpPr>
        <p:spPr bwMode="auto">
          <a:xfrm>
            <a:off x="2791924"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2" name="AutoShape 7">
            <a:extLst>
              <a:ext uri="{FF2B5EF4-FFF2-40B4-BE49-F238E27FC236}">
                <a16:creationId xmlns:a16="http://schemas.microsoft.com/office/drawing/2014/main" id="{2D43F15D-16F2-1B61-D3E0-FA432F73222E}"/>
              </a:ext>
            </a:extLst>
          </p:cNvPr>
          <p:cNvSpPr>
            <a:spLocks noChangeArrowheads="1"/>
          </p:cNvSpPr>
          <p:nvPr/>
        </p:nvSpPr>
        <p:spPr bwMode="auto">
          <a:xfrm>
            <a:off x="3360077" y="6390020"/>
            <a:ext cx="3358331" cy="404651"/>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 Build framework initial setup</a:t>
            </a:r>
          </a:p>
        </p:txBody>
      </p:sp>
    </p:spTree>
    <p:extLst>
      <p:ext uri="{BB962C8B-B14F-4D97-AF65-F5344CB8AC3E}">
        <p14:creationId xmlns:p14="http://schemas.microsoft.com/office/powerpoint/2010/main" val="1186747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800459" y="1282719"/>
            <a:ext cx="4735388" cy="3744870"/>
            <a:chOff x="1719374" y="1518851"/>
            <a:chExt cx="5698557" cy="4212470"/>
          </a:xfrm>
          <a:solidFill>
            <a:schemeClr val="accent1"/>
          </a:solidFill>
        </p:grpSpPr>
        <p:sp>
          <p:nvSpPr>
            <p:cNvPr id="27" name="Freeform 2"/>
            <p:cNvSpPr>
              <a:spLocks/>
            </p:cNvSpPr>
            <p:nvPr/>
          </p:nvSpPr>
          <p:spPr bwMode="blackWhite">
            <a:xfrm flipH="1">
              <a:off x="4592682" y="1518851"/>
              <a:ext cx="2825249" cy="4174305"/>
            </a:xfrm>
            <a:custGeom>
              <a:avLst/>
              <a:gdLst>
                <a:gd name="T0" fmla="*/ 0 w 760"/>
                <a:gd name="T1" fmla="*/ 2147483647 h 1516"/>
                <a:gd name="T2" fmla="*/ 2147483647 w 760"/>
                <a:gd name="T3" fmla="*/ 2147483647 h 1516"/>
                <a:gd name="T4" fmla="*/ 2147483647 w 760"/>
                <a:gd name="T5" fmla="*/ 0 h 1516"/>
                <a:gd name="T6" fmla="*/ 0 w 760"/>
                <a:gd name="T7" fmla="*/ 2147483647 h 1516"/>
                <a:gd name="T8" fmla="*/ 0 60000 65536"/>
                <a:gd name="T9" fmla="*/ 0 60000 65536"/>
                <a:gd name="T10" fmla="*/ 0 60000 65536"/>
                <a:gd name="T11" fmla="*/ 0 60000 65536"/>
                <a:gd name="T12" fmla="*/ 0 w 760"/>
                <a:gd name="T13" fmla="*/ 0 h 1516"/>
                <a:gd name="T14" fmla="*/ 760 w 760"/>
                <a:gd name="T15" fmla="*/ 1516 h 1516"/>
              </a:gdLst>
              <a:ahLst/>
              <a:cxnLst>
                <a:cxn ang="T8">
                  <a:pos x="T0" y="T1"/>
                </a:cxn>
                <a:cxn ang="T9">
                  <a:pos x="T2" y="T3"/>
                </a:cxn>
                <a:cxn ang="T10">
                  <a:pos x="T4" y="T5"/>
                </a:cxn>
                <a:cxn ang="T11">
                  <a:pos x="T6" y="T7"/>
                </a:cxn>
              </a:cxnLst>
              <a:rect l="T12" t="T13" r="T14" b="T15"/>
              <a:pathLst>
                <a:path w="760" h="1516">
                  <a:moveTo>
                    <a:pt x="0" y="1516"/>
                  </a:moveTo>
                  <a:lnTo>
                    <a:pt x="760" y="960"/>
                  </a:lnTo>
                  <a:lnTo>
                    <a:pt x="760" y="0"/>
                  </a:lnTo>
                  <a:lnTo>
                    <a:pt x="0" y="1516"/>
                  </a:lnTo>
                  <a:close/>
                </a:path>
              </a:pathLst>
            </a:custGeom>
            <a:solidFill>
              <a:schemeClr val="accent2">
                <a:lumMod val="75000"/>
              </a:schemeClr>
            </a:solidFill>
            <a:ln w="12700">
              <a:noFill/>
              <a:round/>
              <a:headEnd/>
              <a:tailEnd/>
            </a:ln>
          </p:spPr>
          <p:txBody>
            <a:bodyPr wrap="none" lIns="45720" tIns="274320" rIns="1371600" bIns="44450" anchor="ctr">
              <a:noAutofit/>
            </a:bodyPr>
            <a:lstStyle/>
            <a:p>
              <a:pPr algn="ctr">
                <a:spcBef>
                  <a:spcPct val="20000"/>
                </a:spcBef>
              </a:pPr>
              <a:r>
                <a:rPr lang="en-US" sz="1200" b="1" dirty="0">
                  <a:solidFill>
                    <a:schemeClr val="bg1"/>
                  </a:solidFill>
                </a:rPr>
                <a:t>Scalability</a:t>
              </a:r>
              <a:endParaRPr lang="en-GB" sz="1200" b="1" dirty="0">
                <a:solidFill>
                  <a:schemeClr val="bg1"/>
                </a:solidFill>
                <a:cs typeface="Arial" pitchFamily="34" charset="0"/>
              </a:endParaRPr>
            </a:p>
          </p:txBody>
        </p:sp>
        <p:sp>
          <p:nvSpPr>
            <p:cNvPr id="28" name="Freeform 2"/>
            <p:cNvSpPr>
              <a:spLocks/>
            </p:cNvSpPr>
            <p:nvPr/>
          </p:nvSpPr>
          <p:spPr bwMode="blackWhite">
            <a:xfrm>
              <a:off x="1719374" y="1518851"/>
              <a:ext cx="2825249" cy="4174305"/>
            </a:xfrm>
            <a:custGeom>
              <a:avLst/>
              <a:gdLst>
                <a:gd name="T0" fmla="*/ 0 w 760"/>
                <a:gd name="T1" fmla="*/ 2147483647 h 1516"/>
                <a:gd name="T2" fmla="*/ 2147483647 w 760"/>
                <a:gd name="T3" fmla="*/ 2147483647 h 1516"/>
                <a:gd name="T4" fmla="*/ 2147483647 w 760"/>
                <a:gd name="T5" fmla="*/ 0 h 1516"/>
                <a:gd name="T6" fmla="*/ 0 w 760"/>
                <a:gd name="T7" fmla="*/ 2147483647 h 1516"/>
                <a:gd name="T8" fmla="*/ 0 60000 65536"/>
                <a:gd name="T9" fmla="*/ 0 60000 65536"/>
                <a:gd name="T10" fmla="*/ 0 60000 65536"/>
                <a:gd name="T11" fmla="*/ 0 60000 65536"/>
                <a:gd name="T12" fmla="*/ 0 w 760"/>
                <a:gd name="T13" fmla="*/ 0 h 1516"/>
                <a:gd name="T14" fmla="*/ 760 w 760"/>
                <a:gd name="T15" fmla="*/ 1516 h 1516"/>
              </a:gdLst>
              <a:ahLst/>
              <a:cxnLst>
                <a:cxn ang="T8">
                  <a:pos x="T0" y="T1"/>
                </a:cxn>
                <a:cxn ang="T9">
                  <a:pos x="T2" y="T3"/>
                </a:cxn>
                <a:cxn ang="T10">
                  <a:pos x="T4" y="T5"/>
                </a:cxn>
                <a:cxn ang="T11">
                  <a:pos x="T6" y="T7"/>
                </a:cxn>
              </a:cxnLst>
              <a:rect l="T12" t="T13" r="T14" b="T15"/>
              <a:pathLst>
                <a:path w="760" h="1516">
                  <a:moveTo>
                    <a:pt x="0" y="1516"/>
                  </a:moveTo>
                  <a:lnTo>
                    <a:pt x="760" y="960"/>
                  </a:lnTo>
                  <a:lnTo>
                    <a:pt x="760" y="0"/>
                  </a:lnTo>
                  <a:lnTo>
                    <a:pt x="0" y="1516"/>
                  </a:lnTo>
                  <a:close/>
                </a:path>
              </a:pathLst>
            </a:custGeom>
            <a:solidFill>
              <a:schemeClr val="accent2"/>
            </a:solidFill>
            <a:ln w="12700">
              <a:noFill/>
              <a:round/>
              <a:headEnd/>
              <a:tailEnd/>
            </a:ln>
          </p:spPr>
          <p:txBody>
            <a:bodyPr lIns="1371600" tIns="274320" rIns="44450" bIns="44450" anchor="ctr">
              <a:noAutofit/>
            </a:bodyPr>
            <a:lstStyle/>
            <a:p>
              <a:pPr algn="ctr" eaLnBrk="1" hangingPunct="1">
                <a:spcBef>
                  <a:spcPct val="20000"/>
                </a:spcBef>
              </a:pPr>
              <a:r>
                <a:rPr lang="en-US" sz="1200" b="1" dirty="0"/>
                <a:t>Maintenance</a:t>
              </a:r>
              <a:endParaRPr lang="en-GB" sz="1200" b="1" dirty="0">
                <a:cs typeface="Arial" pitchFamily="34" charset="0"/>
              </a:endParaRPr>
            </a:p>
          </p:txBody>
        </p:sp>
        <p:sp>
          <p:nvSpPr>
            <p:cNvPr id="29" name="AutoShape 13"/>
            <p:cNvSpPr>
              <a:spLocks noChangeArrowheads="1"/>
            </p:cNvSpPr>
            <p:nvPr/>
          </p:nvSpPr>
          <p:spPr bwMode="blackWhite">
            <a:xfrm>
              <a:off x="1744270" y="4211913"/>
              <a:ext cx="5655461" cy="1519408"/>
            </a:xfrm>
            <a:prstGeom prst="triangle">
              <a:avLst>
                <a:gd name="adj" fmla="val 49954"/>
              </a:avLst>
            </a:prstGeom>
            <a:solidFill>
              <a:schemeClr val="accent1"/>
            </a:solidFill>
            <a:ln w="12700">
              <a:noFill/>
              <a:miter lim="800000"/>
              <a:headEnd/>
              <a:tailEnd/>
            </a:ln>
          </p:spPr>
          <p:txBody>
            <a:bodyPr lIns="44450" tIns="44450" rIns="44450" bIns="457200" anchor="ctr">
              <a:noAutofit/>
            </a:bodyPr>
            <a:lstStyle/>
            <a:p>
              <a:pPr algn="ctr" defTabSz="762000">
                <a:lnSpc>
                  <a:spcPct val="95000"/>
                </a:lnSpc>
                <a:spcBef>
                  <a:spcPct val="20000"/>
                </a:spcBef>
              </a:pPr>
              <a:r>
                <a:rPr lang="en-US" sz="1200" b="1" dirty="0"/>
                <a:t>Documentation</a:t>
              </a:r>
              <a:endParaRPr lang="ja-JP" altLang="en-US" sz="1200" b="1" dirty="0">
                <a:ea typeface="ＭＳ Ｐゴシック" charset="-128"/>
                <a:cs typeface="Arial" pitchFamily="34" charset="0"/>
              </a:endParaRPr>
            </a:p>
          </p:txBody>
        </p:sp>
      </p:grpSp>
      <p:sp>
        <p:nvSpPr>
          <p:cNvPr id="17" name="Title 16">
            <a:extLst>
              <a:ext uri="{FF2B5EF4-FFF2-40B4-BE49-F238E27FC236}">
                <a16:creationId xmlns:a16="http://schemas.microsoft.com/office/drawing/2014/main" id="{C0C896C1-D66C-C290-7F8A-D33248BE2535}"/>
              </a:ext>
            </a:extLst>
          </p:cNvPr>
          <p:cNvSpPr>
            <a:spLocks noGrp="1"/>
          </p:cNvSpPr>
          <p:nvPr>
            <p:ph type="title"/>
          </p:nvPr>
        </p:nvSpPr>
        <p:spPr/>
        <p:txBody>
          <a:bodyPr/>
          <a:lstStyle/>
          <a:p>
            <a:r>
              <a:rPr lang="en-US" dirty="0"/>
              <a:t>Maintenance and Scalability</a:t>
            </a:r>
          </a:p>
        </p:txBody>
      </p:sp>
      <p:sp>
        <p:nvSpPr>
          <p:cNvPr id="24" name="Text Placeholder 1">
            <a:extLst>
              <a:ext uri="{FF2B5EF4-FFF2-40B4-BE49-F238E27FC236}">
                <a16:creationId xmlns:a16="http://schemas.microsoft.com/office/drawing/2014/main" id="{9355C997-C7A0-A9B3-83C1-8A5CCB7C1071}"/>
              </a:ext>
            </a:extLst>
          </p:cNvPr>
          <p:cNvSpPr>
            <a:spLocks noGrp="1"/>
          </p:cNvSpPr>
          <p:nvPr>
            <p:ph type="body" sz="quarter" idx="13"/>
          </p:nvPr>
        </p:nvSpPr>
        <p:spPr>
          <a:xfrm>
            <a:off x="467201" y="950260"/>
            <a:ext cx="11201400" cy="342900"/>
          </a:xfrm>
        </p:spPr>
        <p:txBody>
          <a:bodyPr/>
          <a:lstStyle/>
          <a:p>
            <a:r>
              <a:rPr lang="en-US" b="1" dirty="0"/>
              <a:t>Ensuring Longevity and Growth</a:t>
            </a:r>
            <a:endParaRPr lang="en-US" dirty="0"/>
          </a:p>
          <a:p>
            <a:endParaRPr lang="en-US" dirty="0"/>
          </a:p>
        </p:txBody>
      </p:sp>
      <p:sp>
        <p:nvSpPr>
          <p:cNvPr id="31" name="TextBox 30">
            <a:extLst>
              <a:ext uri="{FF2B5EF4-FFF2-40B4-BE49-F238E27FC236}">
                <a16:creationId xmlns:a16="http://schemas.microsoft.com/office/drawing/2014/main" id="{DE9C079F-397C-313D-75B6-F16565ECF6EC}"/>
              </a:ext>
            </a:extLst>
          </p:cNvPr>
          <p:cNvSpPr txBox="1"/>
          <p:nvPr/>
        </p:nvSpPr>
        <p:spPr>
          <a:xfrm>
            <a:off x="176784" y="2406822"/>
            <a:ext cx="3654176" cy="646331"/>
          </a:xfrm>
          <a:prstGeom prst="rect">
            <a:avLst/>
          </a:prstGeom>
          <a:noFill/>
          <a:ln>
            <a:solidFill>
              <a:schemeClr val="tx1"/>
            </a:solidFill>
          </a:ln>
        </p:spPr>
        <p:txBody>
          <a:bodyPr wrap="square">
            <a:spAutoFit/>
          </a:bodyPr>
          <a:lstStyle/>
          <a:p>
            <a:r>
              <a:rPr lang="en-US" dirty="0"/>
              <a:t>Regular updates to test scripts and framework components.</a:t>
            </a:r>
          </a:p>
        </p:txBody>
      </p:sp>
      <p:sp>
        <p:nvSpPr>
          <p:cNvPr id="33" name="TextBox 32">
            <a:extLst>
              <a:ext uri="{FF2B5EF4-FFF2-40B4-BE49-F238E27FC236}">
                <a16:creationId xmlns:a16="http://schemas.microsoft.com/office/drawing/2014/main" id="{9A5A2C5C-1E96-7587-6119-FD3EE3B1B9C3}"/>
              </a:ext>
            </a:extLst>
          </p:cNvPr>
          <p:cNvSpPr txBox="1"/>
          <p:nvPr/>
        </p:nvSpPr>
        <p:spPr>
          <a:xfrm>
            <a:off x="6715760" y="2214859"/>
            <a:ext cx="2997200" cy="923330"/>
          </a:xfrm>
          <a:prstGeom prst="rect">
            <a:avLst/>
          </a:prstGeom>
          <a:noFill/>
          <a:ln>
            <a:solidFill>
              <a:schemeClr val="tx1"/>
            </a:solidFill>
          </a:ln>
        </p:spPr>
        <p:txBody>
          <a:bodyPr wrap="square">
            <a:spAutoFit/>
          </a:bodyPr>
          <a:lstStyle/>
          <a:p>
            <a:r>
              <a:rPr lang="en-US" dirty="0"/>
              <a:t>Design framework to accommodate future growth and changes</a:t>
            </a:r>
          </a:p>
        </p:txBody>
      </p:sp>
      <p:sp>
        <p:nvSpPr>
          <p:cNvPr id="35" name="TextBox 34">
            <a:extLst>
              <a:ext uri="{FF2B5EF4-FFF2-40B4-BE49-F238E27FC236}">
                <a16:creationId xmlns:a16="http://schemas.microsoft.com/office/drawing/2014/main" id="{253D6EA0-1868-6473-5458-3389F50939DE}"/>
              </a:ext>
            </a:extLst>
          </p:cNvPr>
          <p:cNvSpPr txBox="1"/>
          <p:nvPr/>
        </p:nvSpPr>
        <p:spPr>
          <a:xfrm>
            <a:off x="2919301" y="5405081"/>
            <a:ext cx="5095206" cy="646331"/>
          </a:xfrm>
          <a:prstGeom prst="rect">
            <a:avLst/>
          </a:prstGeom>
          <a:noFill/>
          <a:ln>
            <a:solidFill>
              <a:schemeClr val="tx1"/>
            </a:solidFill>
          </a:ln>
        </p:spPr>
        <p:txBody>
          <a:bodyPr wrap="square">
            <a:spAutoFit/>
          </a:bodyPr>
          <a:lstStyle/>
          <a:p>
            <a:r>
              <a:rPr lang="en-US" dirty="0"/>
              <a:t>Maintain comprehensive documentation for ease of use and updates.</a:t>
            </a:r>
          </a:p>
        </p:txBody>
      </p:sp>
      <p:cxnSp>
        <p:nvCxnSpPr>
          <p:cNvPr id="36" name="Straight Connector 35">
            <a:extLst>
              <a:ext uri="{FF2B5EF4-FFF2-40B4-BE49-F238E27FC236}">
                <a16:creationId xmlns:a16="http://schemas.microsoft.com/office/drawing/2014/main" id="{2343F071-C200-8846-6E4C-9975DA033D6A}"/>
              </a:ext>
            </a:extLst>
          </p:cNvPr>
          <p:cNvCxnSpPr>
            <a:cxnSpLocks/>
          </p:cNvCxnSpPr>
          <p:nvPr/>
        </p:nvCxnSpPr>
        <p:spPr>
          <a:xfrm flipH="1">
            <a:off x="176784" y="3203414"/>
            <a:ext cx="374294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25145351-CB4E-427F-9D8F-879EE14E9EEB}"/>
              </a:ext>
            </a:extLst>
          </p:cNvPr>
          <p:cNvCxnSpPr>
            <a:cxnSpLocks/>
          </p:cNvCxnSpPr>
          <p:nvPr/>
        </p:nvCxnSpPr>
        <p:spPr>
          <a:xfrm flipH="1">
            <a:off x="6425184" y="3246034"/>
            <a:ext cx="344698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4E2C8BCF-1EEC-014F-89CD-C8873BD7A19F}"/>
              </a:ext>
            </a:extLst>
          </p:cNvPr>
          <p:cNvCxnSpPr>
            <a:cxnSpLocks/>
          </p:cNvCxnSpPr>
          <p:nvPr/>
        </p:nvCxnSpPr>
        <p:spPr>
          <a:xfrm flipV="1">
            <a:off x="5303520" y="5027589"/>
            <a:ext cx="0" cy="377492"/>
          </a:xfrm>
          <a:prstGeom prst="line">
            <a:avLst/>
          </a:prstGeom>
          <a:ln w="28575"/>
        </p:spPr>
        <p:style>
          <a:lnRef idx="1">
            <a:schemeClr val="dk1"/>
          </a:lnRef>
          <a:fillRef idx="0">
            <a:schemeClr val="dk1"/>
          </a:fillRef>
          <a:effectRef idx="0">
            <a:schemeClr val="dk1"/>
          </a:effectRef>
          <a:fontRef idx="minor">
            <a:schemeClr val="tx1"/>
          </a:fontRef>
        </p:style>
      </p:cxnSp>
      <p:sp>
        <p:nvSpPr>
          <p:cNvPr id="2" name="AutoShape 6">
            <a:extLst>
              <a:ext uri="{FF2B5EF4-FFF2-40B4-BE49-F238E27FC236}">
                <a16:creationId xmlns:a16="http://schemas.microsoft.com/office/drawing/2014/main" id="{D80C9C9E-7D83-1F70-5AC7-1E7419DF23EC}"/>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3" name="AutoShape 7">
            <a:extLst>
              <a:ext uri="{FF2B5EF4-FFF2-40B4-BE49-F238E27FC236}">
                <a16:creationId xmlns:a16="http://schemas.microsoft.com/office/drawing/2014/main" id="{28FD252B-FAB6-375E-D032-65D187781D5A}"/>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4" name="AutoShape 7">
            <a:extLst>
              <a:ext uri="{FF2B5EF4-FFF2-40B4-BE49-F238E27FC236}">
                <a16:creationId xmlns:a16="http://schemas.microsoft.com/office/drawing/2014/main" id="{C663324B-5783-5E6C-4B3A-F48CFC876EDE}"/>
              </a:ext>
            </a:extLst>
          </p:cNvPr>
          <p:cNvSpPr>
            <a:spLocks noChangeArrowheads="1"/>
          </p:cNvSpPr>
          <p:nvPr/>
        </p:nvSpPr>
        <p:spPr bwMode="auto">
          <a:xfrm>
            <a:off x="3928230" y="6390021"/>
            <a:ext cx="3355829" cy="404230"/>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 Additional points to succeed</a:t>
            </a:r>
          </a:p>
        </p:txBody>
      </p:sp>
      <p:sp>
        <p:nvSpPr>
          <p:cNvPr id="5" name="AutoShape 7">
            <a:extLst>
              <a:ext uri="{FF2B5EF4-FFF2-40B4-BE49-F238E27FC236}">
                <a16:creationId xmlns:a16="http://schemas.microsoft.com/office/drawing/2014/main" id="{69B47B84-AB3B-1AEB-4260-7988B30A1D07}"/>
              </a:ext>
            </a:extLst>
          </p:cNvPr>
          <p:cNvSpPr>
            <a:spLocks noChangeArrowheads="1"/>
          </p:cNvSpPr>
          <p:nvPr/>
        </p:nvSpPr>
        <p:spPr bwMode="auto">
          <a:xfrm>
            <a:off x="7185526" y="6390442"/>
            <a:ext cx="1827845" cy="404229"/>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
        <p:nvSpPr>
          <p:cNvPr id="6" name="AutoShape 7">
            <a:extLst>
              <a:ext uri="{FF2B5EF4-FFF2-40B4-BE49-F238E27FC236}">
                <a16:creationId xmlns:a16="http://schemas.microsoft.com/office/drawing/2014/main" id="{3236AB2D-92AA-74AA-1601-B24A7E7F0EE1}"/>
              </a:ext>
            </a:extLst>
          </p:cNvPr>
          <p:cNvSpPr>
            <a:spLocks noChangeArrowheads="1"/>
          </p:cNvSpPr>
          <p:nvPr/>
        </p:nvSpPr>
        <p:spPr bwMode="auto">
          <a:xfrm>
            <a:off x="1655618"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8" name="AutoShape 7">
            <a:extLst>
              <a:ext uri="{FF2B5EF4-FFF2-40B4-BE49-F238E27FC236}">
                <a16:creationId xmlns:a16="http://schemas.microsoft.com/office/drawing/2014/main" id="{B4611D8E-DCBE-43E5-F39F-B5910B2251D9}"/>
              </a:ext>
            </a:extLst>
          </p:cNvPr>
          <p:cNvSpPr>
            <a:spLocks noChangeArrowheads="1"/>
          </p:cNvSpPr>
          <p:nvPr/>
        </p:nvSpPr>
        <p:spPr bwMode="auto">
          <a:xfrm>
            <a:off x="2223771" y="6382766"/>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9" name="AutoShape 7">
            <a:extLst>
              <a:ext uri="{FF2B5EF4-FFF2-40B4-BE49-F238E27FC236}">
                <a16:creationId xmlns:a16="http://schemas.microsoft.com/office/drawing/2014/main" id="{D5149E0E-60EE-48F4-DF3C-B125DF805146}"/>
              </a:ext>
            </a:extLst>
          </p:cNvPr>
          <p:cNvSpPr>
            <a:spLocks noChangeArrowheads="1"/>
          </p:cNvSpPr>
          <p:nvPr/>
        </p:nvSpPr>
        <p:spPr bwMode="auto">
          <a:xfrm>
            <a:off x="2791924" y="6390020"/>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1" name="AutoShape 7">
            <a:extLst>
              <a:ext uri="{FF2B5EF4-FFF2-40B4-BE49-F238E27FC236}">
                <a16:creationId xmlns:a16="http://schemas.microsoft.com/office/drawing/2014/main" id="{C91EF59B-5117-CD42-A305-E3371BFF7A06}"/>
              </a:ext>
            </a:extLst>
          </p:cNvPr>
          <p:cNvSpPr>
            <a:spLocks noChangeArrowheads="1"/>
          </p:cNvSpPr>
          <p:nvPr/>
        </p:nvSpPr>
        <p:spPr bwMode="auto">
          <a:xfrm>
            <a:off x="3362579" y="6382765"/>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Tree>
    <p:extLst>
      <p:ext uri="{BB962C8B-B14F-4D97-AF65-F5344CB8AC3E}">
        <p14:creationId xmlns:p14="http://schemas.microsoft.com/office/powerpoint/2010/main" val="24081062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Recap…</a:t>
            </a:r>
          </a:p>
        </p:txBody>
      </p:sp>
      <p:sp>
        <p:nvSpPr>
          <p:cNvPr id="6" name="AutoShape 3"/>
          <p:cNvSpPr>
            <a:spLocks noChangeArrowheads="1"/>
          </p:cNvSpPr>
          <p:nvPr/>
        </p:nvSpPr>
        <p:spPr bwMode="auto">
          <a:xfrm rot="5400000">
            <a:off x="1203980" y="319867"/>
            <a:ext cx="1610476" cy="3084031"/>
          </a:xfrm>
          <a:prstGeom prst="chevron">
            <a:avLst>
              <a:gd name="adj" fmla="val 25000"/>
            </a:avLst>
          </a:prstGeom>
          <a:solidFill>
            <a:schemeClr val="bg2">
              <a:lumMod val="40000"/>
              <a:lumOff val="60000"/>
            </a:schemeClr>
          </a:solidFill>
          <a:ln w="6350" algn="ctr">
            <a:noFill/>
            <a:miter lim="800000"/>
            <a:headEnd/>
            <a:tailEnd/>
          </a:ln>
        </p:spPr>
        <p:txBody>
          <a:bodyPr rot="10800000" vert="eaVert" lIns="88900" tIns="88900" rIns="88900" bIns="88900" anchor="ctr"/>
          <a:lstStyle/>
          <a:p>
            <a:pPr algn="ctr">
              <a:defRPr/>
            </a:pPr>
            <a:r>
              <a:rPr lang="en-US" sz="1600" dirty="0">
                <a:ea typeface="ＭＳ Ｐゴシック" pitchFamily="50" charset="-128"/>
              </a:rPr>
              <a:t>Test Strategy</a:t>
            </a:r>
          </a:p>
        </p:txBody>
      </p:sp>
      <p:sp>
        <p:nvSpPr>
          <p:cNvPr id="7" name="AutoShape 4"/>
          <p:cNvSpPr>
            <a:spLocks noChangeArrowheads="1"/>
          </p:cNvSpPr>
          <p:nvPr/>
        </p:nvSpPr>
        <p:spPr bwMode="auto">
          <a:xfrm rot="5400000">
            <a:off x="1285257" y="1612603"/>
            <a:ext cx="1447918" cy="3084031"/>
          </a:xfrm>
          <a:prstGeom prst="chevron">
            <a:avLst>
              <a:gd name="adj" fmla="val 25000"/>
            </a:avLst>
          </a:prstGeom>
          <a:solidFill>
            <a:schemeClr val="bg2">
              <a:lumMod val="60000"/>
              <a:lumOff val="40000"/>
            </a:schemeClr>
          </a:solidFill>
          <a:ln w="6350" algn="ctr">
            <a:noFill/>
            <a:miter lim="800000"/>
            <a:headEnd/>
            <a:tailEnd/>
          </a:ln>
        </p:spPr>
        <p:txBody>
          <a:bodyPr rot="10800000" vert="eaVert" lIns="88900" tIns="88900" rIns="88900" bIns="88900" anchor="ctr"/>
          <a:lstStyle/>
          <a:p>
            <a:pPr algn="ctr">
              <a:defRPr/>
            </a:pPr>
            <a:r>
              <a:rPr lang="en-US" sz="1600" dirty="0">
                <a:ea typeface="ＭＳ Ｐゴシック" pitchFamily="50" charset="-128"/>
              </a:rPr>
              <a:t>Plan</a:t>
            </a:r>
          </a:p>
        </p:txBody>
      </p:sp>
      <p:sp>
        <p:nvSpPr>
          <p:cNvPr id="8" name="AutoShape 5"/>
          <p:cNvSpPr>
            <a:spLocks noChangeArrowheads="1"/>
          </p:cNvSpPr>
          <p:nvPr/>
        </p:nvSpPr>
        <p:spPr bwMode="auto">
          <a:xfrm rot="5400000">
            <a:off x="1245674" y="2863642"/>
            <a:ext cx="1527085" cy="3084031"/>
          </a:xfrm>
          <a:prstGeom prst="chevron">
            <a:avLst>
              <a:gd name="adj" fmla="val 25000"/>
            </a:avLst>
          </a:prstGeom>
          <a:solidFill>
            <a:schemeClr val="bg2">
              <a:lumMod val="75000"/>
            </a:schemeClr>
          </a:solidFill>
          <a:ln w="6350" algn="ctr">
            <a:noFill/>
            <a:miter lim="800000"/>
            <a:headEnd/>
            <a:tailEnd/>
          </a:ln>
        </p:spPr>
        <p:txBody>
          <a:bodyPr rot="10800000" vert="eaVert" lIns="88900" tIns="88900" rIns="88900" bIns="88900" anchor="ctr"/>
          <a:lstStyle/>
          <a:p>
            <a:pPr algn="ctr">
              <a:defRPr/>
            </a:pPr>
            <a:r>
              <a:rPr lang="en-US" sz="1600" dirty="0">
                <a:ea typeface="ＭＳ Ｐゴシック" pitchFamily="50" charset="-128"/>
              </a:rPr>
              <a:t>Scope</a:t>
            </a:r>
          </a:p>
        </p:txBody>
      </p:sp>
      <p:sp>
        <p:nvSpPr>
          <p:cNvPr id="9" name="AutoShape 6"/>
          <p:cNvSpPr>
            <a:spLocks noChangeArrowheads="1"/>
          </p:cNvSpPr>
          <p:nvPr/>
        </p:nvSpPr>
        <p:spPr bwMode="auto">
          <a:xfrm rot="5400000">
            <a:off x="1245676" y="4146044"/>
            <a:ext cx="1527084" cy="3084031"/>
          </a:xfrm>
          <a:prstGeom prst="chevron">
            <a:avLst>
              <a:gd name="adj" fmla="val 25000"/>
            </a:avLst>
          </a:prstGeom>
          <a:solidFill>
            <a:schemeClr val="tx1"/>
          </a:solidFill>
          <a:ln w="6350" algn="ctr">
            <a:noFill/>
            <a:miter lim="800000"/>
            <a:headEnd/>
            <a:tailEnd/>
          </a:ln>
        </p:spPr>
        <p:txBody>
          <a:bodyPr rot="10800000" vert="eaVert" lIns="88900" tIns="88900" rIns="88900" bIns="88900" anchor="ctr"/>
          <a:lstStyle/>
          <a:p>
            <a:pPr algn="ctr">
              <a:defRPr/>
            </a:pPr>
            <a:r>
              <a:rPr lang="en-US" sz="1600" dirty="0">
                <a:solidFill>
                  <a:schemeClr val="bg1"/>
                </a:solidFill>
                <a:ea typeface="ＭＳ Ｐゴシック" pitchFamily="50" charset="-128"/>
              </a:rPr>
              <a:t>Initial set up</a:t>
            </a:r>
          </a:p>
        </p:txBody>
      </p:sp>
      <p:sp>
        <p:nvSpPr>
          <p:cNvPr id="11" name="Text Placeholder 5"/>
          <p:cNvSpPr txBox="1">
            <a:spLocks/>
          </p:cNvSpPr>
          <p:nvPr/>
        </p:nvSpPr>
        <p:spPr>
          <a:xfrm>
            <a:off x="3863419" y="2428974"/>
            <a:ext cx="5689600" cy="882293"/>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342900" indent="-342900" algn="just">
              <a:buFont typeface="Arial" panose="020B0604020202020204" pitchFamily="34" charset="0"/>
              <a:buChar char="•"/>
            </a:pPr>
            <a:r>
              <a:rPr lang="en-US" sz="1800" dirty="0">
                <a:solidFill>
                  <a:schemeClr val="tx1"/>
                </a:solidFill>
              </a:rPr>
              <a:t>Present the high-level plan strategy first to provide context and direction.</a:t>
            </a:r>
          </a:p>
          <a:p>
            <a:pPr marL="342900" indent="-342900" algn="just">
              <a:buFont typeface="Arial" panose="020B0604020202020204" pitchFamily="34" charset="0"/>
              <a:buChar char="•"/>
            </a:pPr>
            <a:r>
              <a:rPr lang="en-US" sz="1800" dirty="0">
                <a:solidFill>
                  <a:schemeClr val="tx1"/>
                </a:solidFill>
              </a:rPr>
              <a:t>Define: Scope, tools, framework and timelines</a:t>
            </a:r>
          </a:p>
        </p:txBody>
      </p:sp>
      <p:sp>
        <p:nvSpPr>
          <p:cNvPr id="17" name="TextBox 16">
            <a:extLst>
              <a:ext uri="{FF2B5EF4-FFF2-40B4-BE49-F238E27FC236}">
                <a16:creationId xmlns:a16="http://schemas.microsoft.com/office/drawing/2014/main" id="{5B4C35EE-5ED8-A68B-DB27-23AD5C412640}"/>
              </a:ext>
            </a:extLst>
          </p:cNvPr>
          <p:cNvSpPr txBox="1"/>
          <p:nvPr/>
        </p:nvSpPr>
        <p:spPr>
          <a:xfrm>
            <a:off x="3782060" y="3642115"/>
            <a:ext cx="5770959" cy="923330"/>
          </a:xfrm>
          <a:prstGeom prst="rect">
            <a:avLst/>
          </a:prstGeom>
          <a:noFill/>
        </p:spPr>
        <p:txBody>
          <a:bodyPr wrap="square">
            <a:spAutoFit/>
          </a:bodyPr>
          <a:lstStyle/>
          <a:p>
            <a:pPr marL="342900" indent="-342900" algn="just" defTabSz="957263" fontAlgn="base">
              <a:spcBef>
                <a:spcPts val="400"/>
              </a:spcBef>
              <a:buFont typeface="Arial" panose="020B0604020202020204" pitchFamily="34" charset="0"/>
              <a:buChar char="•"/>
            </a:pPr>
            <a:r>
              <a:rPr lang="en-US" dirty="0"/>
              <a:t>Identify: Project, critical workflows, test case selection with </a:t>
            </a:r>
            <a:r>
              <a:rPr lang="en-US" dirty="0" err="1"/>
              <a:t>MosCow</a:t>
            </a:r>
            <a:r>
              <a:rPr lang="en-US" dirty="0"/>
              <a:t> technique evaluating impact and priority. </a:t>
            </a:r>
          </a:p>
        </p:txBody>
      </p:sp>
      <p:sp>
        <p:nvSpPr>
          <p:cNvPr id="21" name="TextBox 20">
            <a:extLst>
              <a:ext uri="{FF2B5EF4-FFF2-40B4-BE49-F238E27FC236}">
                <a16:creationId xmlns:a16="http://schemas.microsoft.com/office/drawing/2014/main" id="{0D4D5008-57B3-7EDA-87F5-FC7387903382}"/>
              </a:ext>
            </a:extLst>
          </p:cNvPr>
          <p:cNvSpPr txBox="1"/>
          <p:nvPr/>
        </p:nvSpPr>
        <p:spPr>
          <a:xfrm>
            <a:off x="3863419" y="1056644"/>
            <a:ext cx="5689600" cy="1200329"/>
          </a:xfrm>
          <a:prstGeom prst="rect">
            <a:avLst/>
          </a:prstGeom>
          <a:noFill/>
        </p:spPr>
        <p:txBody>
          <a:bodyPr wrap="square">
            <a:spAutoFit/>
          </a:bodyPr>
          <a:lstStyle/>
          <a:p>
            <a:pPr marL="342900" indent="-342900" algn="just">
              <a:buFont typeface="Arial" panose="020B0604020202020204" pitchFamily="34" charset="0"/>
              <a:buChar char="•"/>
            </a:pPr>
            <a:r>
              <a:rPr lang="en-US" sz="1800" dirty="0">
                <a:solidFill>
                  <a:schemeClr val="tx1"/>
                </a:solidFill>
                <a:ea typeface="+mj-ea"/>
                <a:cs typeface="+mj-cs"/>
              </a:rPr>
              <a:t>Areas and types </a:t>
            </a:r>
            <a:r>
              <a:rPr lang="en-US" sz="1800" dirty="0">
                <a:solidFill>
                  <a:schemeClr val="tx1"/>
                </a:solidFill>
              </a:rPr>
              <a:t>Areas and types of tests to be automated, tools and the criteria for test coverage and maintenance.</a:t>
            </a:r>
          </a:p>
          <a:p>
            <a:pPr algn="just"/>
            <a:endParaRPr lang="en-US" sz="1800" dirty="0">
              <a:solidFill>
                <a:schemeClr val="tx1"/>
              </a:solidFill>
              <a:ea typeface="+mj-ea"/>
              <a:cs typeface="+mj-cs"/>
            </a:endParaRPr>
          </a:p>
        </p:txBody>
      </p:sp>
      <p:sp>
        <p:nvSpPr>
          <p:cNvPr id="22" name="TextBox 21">
            <a:extLst>
              <a:ext uri="{FF2B5EF4-FFF2-40B4-BE49-F238E27FC236}">
                <a16:creationId xmlns:a16="http://schemas.microsoft.com/office/drawing/2014/main" id="{EEE8C773-BC00-F5AE-44FB-086315FE59CE}"/>
              </a:ext>
            </a:extLst>
          </p:cNvPr>
          <p:cNvSpPr txBox="1"/>
          <p:nvPr/>
        </p:nvSpPr>
        <p:spPr>
          <a:xfrm>
            <a:off x="3863419" y="4924517"/>
            <a:ext cx="5770959" cy="923330"/>
          </a:xfrm>
          <a:prstGeom prst="rect">
            <a:avLst/>
          </a:prstGeom>
          <a:noFill/>
        </p:spPr>
        <p:txBody>
          <a:bodyPr wrap="square">
            <a:spAutoFit/>
          </a:bodyPr>
          <a:lstStyle/>
          <a:p>
            <a:pPr marL="342900" indent="-342900" algn="just" defTabSz="957263" fontAlgn="base">
              <a:spcBef>
                <a:spcPts val="400"/>
              </a:spcBef>
              <a:buFont typeface="Arial" panose="020B0604020202020204" pitchFamily="34" charset="0"/>
              <a:buChar char="•"/>
            </a:pPr>
            <a:r>
              <a:rPr lang="en-US" dirty="0"/>
              <a:t>Select the tool evaluating the appropriate criteria and follow the best practices for the framework components.</a:t>
            </a:r>
          </a:p>
        </p:txBody>
      </p:sp>
    </p:spTree>
    <p:extLst>
      <p:ext uri="{BB962C8B-B14F-4D97-AF65-F5344CB8AC3E}">
        <p14:creationId xmlns:p14="http://schemas.microsoft.com/office/powerpoint/2010/main" val="2234236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Pentagon 20">
            <a:extLst>
              <a:ext uri="{FF2B5EF4-FFF2-40B4-BE49-F238E27FC236}">
                <a16:creationId xmlns:a16="http://schemas.microsoft.com/office/drawing/2014/main" id="{1E66BA68-4BE5-6040-DEE5-095A6FAC0EF9}"/>
              </a:ext>
            </a:extLst>
          </p:cNvPr>
          <p:cNvSpPr/>
          <p:nvPr/>
        </p:nvSpPr>
        <p:spPr>
          <a:xfrm rot="10800000">
            <a:off x="3463482" y="3695476"/>
            <a:ext cx="5631621" cy="1308185"/>
          </a:xfrm>
          <a:prstGeom prst="homePlate">
            <a:avLst/>
          </a:prstGeom>
          <a:solidFill>
            <a:srgbClr val="D3D3D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Pentagon 15">
            <a:extLst>
              <a:ext uri="{FF2B5EF4-FFF2-40B4-BE49-F238E27FC236}">
                <a16:creationId xmlns:a16="http://schemas.microsoft.com/office/drawing/2014/main" id="{0EB55F25-0C70-E6E9-AB9A-21942353F99E}"/>
              </a:ext>
            </a:extLst>
          </p:cNvPr>
          <p:cNvSpPr/>
          <p:nvPr/>
        </p:nvSpPr>
        <p:spPr>
          <a:xfrm rot="10800000">
            <a:off x="3658063" y="2714231"/>
            <a:ext cx="5437041" cy="992101"/>
          </a:xfrm>
          <a:prstGeom prst="homePlate">
            <a:avLst/>
          </a:prstGeom>
          <a:solidFill>
            <a:srgbClr val="F0D57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5207440E-033C-C5D2-A76B-40329029C7FD}"/>
              </a:ext>
            </a:extLst>
          </p:cNvPr>
          <p:cNvSpPr/>
          <p:nvPr/>
        </p:nvSpPr>
        <p:spPr>
          <a:xfrm rot="10800000">
            <a:off x="3787784" y="2037668"/>
            <a:ext cx="5307321" cy="673210"/>
          </a:xfrm>
          <a:prstGeom prst="homePlate">
            <a:avLst/>
          </a:prstGeom>
          <a:solidFill>
            <a:srgbClr val="E6B9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C093942-056D-3ED4-A861-19A8C63CCC8C}"/>
              </a:ext>
            </a:extLst>
          </p:cNvPr>
          <p:cNvSpPr/>
          <p:nvPr/>
        </p:nvSpPr>
        <p:spPr>
          <a:xfrm>
            <a:off x="1167449" y="1938000"/>
            <a:ext cx="3201351" cy="317996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985" name="Title 1"/>
          <p:cNvSpPr>
            <a:spLocks noGrp="1"/>
          </p:cNvSpPr>
          <p:nvPr>
            <p:ph type="title"/>
          </p:nvPr>
        </p:nvSpPr>
        <p:spPr>
          <a:xfrm>
            <a:off x="460376" y="344302"/>
            <a:ext cx="6011544" cy="881458"/>
          </a:xfrm>
        </p:spPr>
        <p:txBody>
          <a:bodyPr>
            <a:normAutofit/>
          </a:bodyPr>
          <a:lstStyle/>
          <a:p>
            <a:r>
              <a:rPr lang="en-US" sz="4800" dirty="0"/>
              <a:t>Conclusion</a:t>
            </a:r>
          </a:p>
        </p:txBody>
      </p:sp>
      <p:sp>
        <p:nvSpPr>
          <p:cNvPr id="6" name="TextBox 5">
            <a:extLst>
              <a:ext uri="{FF2B5EF4-FFF2-40B4-BE49-F238E27FC236}">
                <a16:creationId xmlns:a16="http://schemas.microsoft.com/office/drawing/2014/main" id="{C6874104-E056-09B3-04E6-A600F3EA8ADF}"/>
              </a:ext>
            </a:extLst>
          </p:cNvPr>
          <p:cNvSpPr txBox="1"/>
          <p:nvPr/>
        </p:nvSpPr>
        <p:spPr>
          <a:xfrm>
            <a:off x="4410710" y="3726286"/>
            <a:ext cx="4520565" cy="1200329"/>
          </a:xfrm>
          <a:prstGeom prst="rect">
            <a:avLst/>
          </a:prstGeom>
          <a:noFill/>
        </p:spPr>
        <p:txBody>
          <a:bodyPr wrap="square">
            <a:spAutoFit/>
          </a:bodyPr>
          <a:lstStyle/>
          <a:p>
            <a:pPr algn="just"/>
            <a:r>
              <a:rPr lang="en-US" dirty="0"/>
              <a:t>Additionally, it will facilitate the maintenance and scalability of the framework, ensuring its long-term effectiveness.</a:t>
            </a:r>
          </a:p>
        </p:txBody>
      </p:sp>
      <p:sp>
        <p:nvSpPr>
          <p:cNvPr id="8" name="TextBox 7">
            <a:extLst>
              <a:ext uri="{FF2B5EF4-FFF2-40B4-BE49-F238E27FC236}">
                <a16:creationId xmlns:a16="http://schemas.microsoft.com/office/drawing/2014/main" id="{2C051469-CC60-723E-869D-15DB43B553F2}"/>
              </a:ext>
            </a:extLst>
          </p:cNvPr>
          <p:cNvSpPr txBox="1"/>
          <p:nvPr/>
        </p:nvSpPr>
        <p:spPr>
          <a:xfrm>
            <a:off x="1785487" y="2769690"/>
            <a:ext cx="2523941" cy="1384995"/>
          </a:xfrm>
          <a:prstGeom prst="rect">
            <a:avLst/>
          </a:prstGeom>
          <a:noFill/>
        </p:spPr>
        <p:txBody>
          <a:bodyPr wrap="square">
            <a:spAutoFit/>
          </a:bodyPr>
          <a:lstStyle/>
          <a:p>
            <a:r>
              <a:rPr lang="en-US" sz="2800" b="1" dirty="0">
                <a:solidFill>
                  <a:schemeClr val="bg1"/>
                </a:solidFill>
              </a:rPr>
              <a:t>By adhering to best practices…</a:t>
            </a:r>
          </a:p>
        </p:txBody>
      </p:sp>
      <p:sp>
        <p:nvSpPr>
          <p:cNvPr id="15" name="TextBox 14">
            <a:extLst>
              <a:ext uri="{FF2B5EF4-FFF2-40B4-BE49-F238E27FC236}">
                <a16:creationId xmlns:a16="http://schemas.microsoft.com/office/drawing/2014/main" id="{8D895195-5470-7EF2-045D-ADB6C4CCCB6D}"/>
              </a:ext>
            </a:extLst>
          </p:cNvPr>
          <p:cNvSpPr txBox="1"/>
          <p:nvPr/>
        </p:nvSpPr>
        <p:spPr>
          <a:xfrm>
            <a:off x="4410710" y="2091202"/>
            <a:ext cx="4520565" cy="646331"/>
          </a:xfrm>
          <a:prstGeom prst="rect">
            <a:avLst/>
          </a:prstGeom>
          <a:noFill/>
        </p:spPr>
        <p:txBody>
          <a:bodyPr wrap="square">
            <a:spAutoFit/>
          </a:bodyPr>
          <a:lstStyle/>
          <a:p>
            <a:pPr algn="just"/>
            <a:r>
              <a:rPr lang="en-US" dirty="0"/>
              <a:t>We will achieve a more efficient and robust testing process. </a:t>
            </a:r>
          </a:p>
        </p:txBody>
      </p:sp>
      <p:sp>
        <p:nvSpPr>
          <p:cNvPr id="20" name="TextBox 19">
            <a:extLst>
              <a:ext uri="{FF2B5EF4-FFF2-40B4-BE49-F238E27FC236}">
                <a16:creationId xmlns:a16="http://schemas.microsoft.com/office/drawing/2014/main" id="{4D1F5A1D-27FE-E85F-1487-1227D79F22E7}"/>
              </a:ext>
            </a:extLst>
          </p:cNvPr>
          <p:cNvSpPr txBox="1"/>
          <p:nvPr/>
        </p:nvSpPr>
        <p:spPr>
          <a:xfrm>
            <a:off x="4410710" y="2756348"/>
            <a:ext cx="4520565" cy="923330"/>
          </a:xfrm>
          <a:prstGeom prst="rect">
            <a:avLst/>
          </a:prstGeom>
          <a:noFill/>
        </p:spPr>
        <p:txBody>
          <a:bodyPr wrap="square">
            <a:spAutoFit/>
          </a:bodyPr>
          <a:lstStyle/>
          <a:p>
            <a:pPr algn="just"/>
            <a:r>
              <a:rPr lang="en-US" dirty="0"/>
              <a:t>This will result in higher software quality, reduced testing time and costs, and increased stakeholder satisfaction.</a:t>
            </a:r>
          </a:p>
        </p:txBody>
      </p:sp>
    </p:spTree>
    <p:extLst>
      <p:ext uri="{BB962C8B-B14F-4D97-AF65-F5344CB8AC3E}">
        <p14:creationId xmlns:p14="http://schemas.microsoft.com/office/powerpoint/2010/main" val="90343037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562917-2914-E9A7-4474-E9DFBAC3CC07}"/>
              </a:ext>
            </a:extLst>
          </p:cNvPr>
          <p:cNvSpPr>
            <a:spLocks noGrp="1"/>
          </p:cNvSpPr>
          <p:nvPr>
            <p:ph type="title"/>
          </p:nvPr>
        </p:nvSpPr>
        <p:spPr>
          <a:xfrm>
            <a:off x="467201" y="304800"/>
            <a:ext cx="3637439" cy="711200"/>
          </a:xfrm>
        </p:spPr>
        <p:txBody>
          <a:bodyPr/>
          <a:lstStyle/>
          <a:p>
            <a:r>
              <a:rPr lang="en-US" sz="4400" dirty="0"/>
              <a:t>Thank you!</a:t>
            </a:r>
          </a:p>
        </p:txBody>
      </p:sp>
      <p:pic>
        <p:nvPicPr>
          <p:cNvPr id="1030" name="Picture 6" descr="Seal pup gives a little wave : r/aww">
            <a:extLst>
              <a:ext uri="{FF2B5EF4-FFF2-40B4-BE49-F238E27FC236}">
                <a16:creationId xmlns:a16="http://schemas.microsoft.com/office/drawing/2014/main" id="{B8F761A9-5E48-3520-2145-B1C4096C7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60" y="1312428"/>
            <a:ext cx="8749019" cy="49258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8" name="Speech Bubble: Oval 7">
            <a:extLst>
              <a:ext uri="{FF2B5EF4-FFF2-40B4-BE49-F238E27FC236}">
                <a16:creationId xmlns:a16="http://schemas.microsoft.com/office/drawing/2014/main" id="{71291FBA-8F88-A3D7-4BB3-7532211FDAF9}"/>
              </a:ext>
            </a:extLst>
          </p:cNvPr>
          <p:cNvSpPr/>
          <p:nvPr/>
        </p:nvSpPr>
        <p:spPr>
          <a:xfrm>
            <a:off x="5213339" y="97414"/>
            <a:ext cx="4104640" cy="2133600"/>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You are ready to follow the best practices, just like a true champion</a:t>
            </a:r>
          </a:p>
        </p:txBody>
      </p:sp>
    </p:spTree>
    <p:extLst>
      <p:ext uri="{BB962C8B-B14F-4D97-AF65-F5344CB8AC3E}">
        <p14:creationId xmlns:p14="http://schemas.microsoft.com/office/powerpoint/2010/main" val="42243051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813" y="2632798"/>
            <a:ext cx="10517717" cy="1592403"/>
          </a:xfrm>
        </p:spPr>
        <p:txBody>
          <a:bodyPr>
            <a:normAutofit/>
          </a:bodyPr>
          <a:lstStyle/>
          <a:p>
            <a:pPr algn="ctr"/>
            <a:r>
              <a:rPr lang="en-US" sz="8800"/>
              <a:t>Q&amp;A</a:t>
            </a:r>
          </a:p>
        </p:txBody>
      </p:sp>
      <p:graphicFrame>
        <p:nvGraphicFramePr>
          <p:cNvPr id="25602" name="Rectangle 22" hidden="1"/>
          <p:cNvGraphicFramePr>
            <a:graphicFrameLocks/>
          </p:cNvGraphicFramePr>
          <p:nvPr>
            <p:custDataLst>
              <p:tags r:id="rId1"/>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25602" name="Rectangle 2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Graphic 2">
            <a:extLst>
              <a:ext uri="{FF2B5EF4-FFF2-40B4-BE49-F238E27FC236}">
                <a16:creationId xmlns:a16="http://schemas.microsoft.com/office/drawing/2014/main" id="{F6B8A405-D339-0E6B-0826-9C4D481D592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29850" y="5133975"/>
            <a:ext cx="1962150" cy="1724025"/>
          </a:xfrm>
          <a:prstGeom prst="rect">
            <a:avLst/>
          </a:prstGeom>
        </p:spPr>
      </p:pic>
    </p:spTree>
    <p:extLst>
      <p:ext uri="{BB962C8B-B14F-4D97-AF65-F5344CB8AC3E}">
        <p14:creationId xmlns:p14="http://schemas.microsoft.com/office/powerpoint/2010/main" val="17753802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501651" y="541402"/>
            <a:ext cx="7710020" cy="757255"/>
          </a:xfrm>
        </p:spPr>
        <p:txBody>
          <a:bodyPr/>
          <a:lstStyle/>
          <a:p>
            <a:r>
              <a:rPr lang="en-GB" altLang="es-MX" sz="4400" b="1" dirty="0">
                <a:solidFill>
                  <a:schemeClr val="accent6"/>
                </a:solidFill>
              </a:rPr>
              <a:t>What is automation strategy</a:t>
            </a:r>
            <a:endParaRPr lang="en-GB" sz="4400" b="1" dirty="0">
              <a:solidFill>
                <a:schemeClr val="accent6"/>
              </a:solidFill>
            </a:endParaRPr>
          </a:p>
        </p:txBody>
      </p:sp>
      <p:sp>
        <p:nvSpPr>
          <p:cNvPr id="4" name="Content Placeholder 3">
            <a:extLst>
              <a:ext uri="{FF2B5EF4-FFF2-40B4-BE49-F238E27FC236}">
                <a16:creationId xmlns:a16="http://schemas.microsoft.com/office/drawing/2014/main" id="{B442F1C9-3441-B2B4-250B-FC3808EA2547}"/>
              </a:ext>
            </a:extLst>
          </p:cNvPr>
          <p:cNvSpPr>
            <a:spLocks noGrp="1"/>
          </p:cNvSpPr>
          <p:nvPr>
            <p:ph idx="1"/>
          </p:nvPr>
        </p:nvSpPr>
        <p:spPr>
          <a:xfrm>
            <a:off x="232710" y="1464871"/>
            <a:ext cx="9030926" cy="1040682"/>
          </a:xfrm>
        </p:spPr>
        <p:txBody>
          <a:bodyPr/>
          <a:lstStyle/>
          <a:p>
            <a:r>
              <a:rPr lang="en-US" sz="2400" dirty="0">
                <a:solidFill>
                  <a:schemeClr val="tx1"/>
                </a:solidFill>
              </a:rPr>
              <a:t>Defines the </a:t>
            </a:r>
            <a:r>
              <a:rPr lang="en-US" sz="2400" b="1" dirty="0">
                <a:solidFill>
                  <a:schemeClr val="tx1"/>
                </a:solidFill>
              </a:rPr>
              <a:t>areas</a:t>
            </a:r>
            <a:r>
              <a:rPr lang="en-US" sz="2400" dirty="0">
                <a:solidFill>
                  <a:schemeClr val="tx1"/>
                </a:solidFill>
              </a:rPr>
              <a:t> and </a:t>
            </a:r>
            <a:r>
              <a:rPr lang="en-US" sz="2400" b="1" dirty="0">
                <a:solidFill>
                  <a:schemeClr val="tx1"/>
                </a:solidFill>
              </a:rPr>
              <a:t>types</a:t>
            </a:r>
            <a:r>
              <a:rPr lang="en-US" sz="2400" dirty="0">
                <a:solidFill>
                  <a:schemeClr val="tx1"/>
                </a:solidFill>
              </a:rPr>
              <a:t> </a:t>
            </a:r>
            <a:r>
              <a:rPr lang="en-US" sz="2400" b="1" dirty="0">
                <a:solidFill>
                  <a:schemeClr val="tx1"/>
                </a:solidFill>
              </a:rPr>
              <a:t>of</a:t>
            </a:r>
            <a:r>
              <a:rPr lang="en-US" sz="2400" dirty="0">
                <a:solidFill>
                  <a:schemeClr val="tx1"/>
                </a:solidFill>
              </a:rPr>
              <a:t> </a:t>
            </a:r>
            <a:r>
              <a:rPr lang="en-US" sz="2400" b="1" dirty="0">
                <a:solidFill>
                  <a:schemeClr val="tx1"/>
                </a:solidFill>
              </a:rPr>
              <a:t>tests</a:t>
            </a:r>
            <a:r>
              <a:rPr lang="en-US" sz="2400" dirty="0">
                <a:solidFill>
                  <a:schemeClr val="tx1"/>
                </a:solidFill>
              </a:rPr>
              <a:t> to be automated, </a:t>
            </a:r>
            <a:r>
              <a:rPr lang="en-US" sz="2400" b="1" dirty="0">
                <a:solidFill>
                  <a:schemeClr val="tx1"/>
                </a:solidFill>
              </a:rPr>
              <a:t>tools</a:t>
            </a:r>
            <a:r>
              <a:rPr lang="en-US" sz="2400" dirty="0">
                <a:solidFill>
                  <a:schemeClr val="tx1"/>
                </a:solidFill>
              </a:rPr>
              <a:t> and the </a:t>
            </a:r>
            <a:r>
              <a:rPr lang="en-US" sz="2400" b="1" dirty="0">
                <a:solidFill>
                  <a:schemeClr val="tx1"/>
                </a:solidFill>
              </a:rPr>
              <a:t>criteria</a:t>
            </a:r>
            <a:r>
              <a:rPr lang="en-US" sz="2400" dirty="0">
                <a:solidFill>
                  <a:schemeClr val="tx1"/>
                </a:solidFill>
              </a:rPr>
              <a:t> for test </a:t>
            </a:r>
            <a:r>
              <a:rPr lang="en-US" sz="2400" b="1" dirty="0">
                <a:solidFill>
                  <a:schemeClr val="tx1"/>
                </a:solidFill>
              </a:rPr>
              <a:t>coverage</a:t>
            </a:r>
            <a:r>
              <a:rPr lang="en-US" sz="2400" dirty="0">
                <a:solidFill>
                  <a:schemeClr val="tx1"/>
                </a:solidFill>
              </a:rPr>
              <a:t> and </a:t>
            </a:r>
            <a:r>
              <a:rPr lang="en-US" sz="2400" b="1" dirty="0">
                <a:solidFill>
                  <a:schemeClr val="tx1"/>
                </a:solidFill>
              </a:rPr>
              <a:t>maintenance</a:t>
            </a:r>
            <a:r>
              <a:rPr lang="en-US" sz="2400" dirty="0">
                <a:solidFill>
                  <a:schemeClr val="tx1"/>
                </a:solidFill>
              </a:rPr>
              <a:t>.</a:t>
            </a:r>
            <a:endParaRPr lang="en-US" sz="2400" dirty="0"/>
          </a:p>
        </p:txBody>
      </p:sp>
      <p:graphicFrame>
        <p:nvGraphicFramePr>
          <p:cNvPr id="25602" name="Rectangle 22" hidden="1"/>
          <p:cNvGraphicFramePr>
            <a:graphicFrameLocks/>
          </p:cNvGraphicFramePr>
          <p:nvPr>
            <p:custDataLst>
              <p:tags r:id="rId1"/>
            </p:custDataLst>
          </p:nvPr>
        </p:nvGraphicFramePr>
        <p:xfrm>
          <a:off x="1524000" y="0"/>
          <a:ext cx="158750" cy="158750"/>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25602" name="Rectangle 22"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Graphic 7">
            <a:extLst>
              <a:ext uri="{FF2B5EF4-FFF2-40B4-BE49-F238E27FC236}">
                <a16:creationId xmlns:a16="http://schemas.microsoft.com/office/drawing/2014/main" id="{CA5D06E4-4AAA-6F0F-59F2-ED3D242FD6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29850" y="5133975"/>
            <a:ext cx="1962150" cy="1724025"/>
          </a:xfrm>
          <a:prstGeom prst="rect">
            <a:avLst/>
          </a:prstGeom>
        </p:spPr>
      </p:pic>
      <p:grpSp>
        <p:nvGrpSpPr>
          <p:cNvPr id="17" name="Group 3">
            <a:extLst>
              <a:ext uri="{FF2B5EF4-FFF2-40B4-BE49-F238E27FC236}">
                <a16:creationId xmlns:a16="http://schemas.microsoft.com/office/drawing/2014/main" id="{4E3C1650-E6FA-86CE-4002-158694DAD7C1}"/>
              </a:ext>
            </a:extLst>
          </p:cNvPr>
          <p:cNvGrpSpPr>
            <a:grpSpLocks/>
          </p:cNvGrpSpPr>
          <p:nvPr/>
        </p:nvGrpSpPr>
        <p:grpSpPr bwMode="auto">
          <a:xfrm>
            <a:off x="2666313" y="2581178"/>
            <a:ext cx="1174140" cy="1993693"/>
            <a:chOff x="3356" y="1728"/>
            <a:chExt cx="678" cy="1153"/>
          </a:xfrm>
          <a:solidFill>
            <a:schemeClr val="accent1"/>
          </a:solidFill>
        </p:grpSpPr>
        <p:sp>
          <p:nvSpPr>
            <p:cNvPr id="18" name="Arc 4">
              <a:extLst>
                <a:ext uri="{FF2B5EF4-FFF2-40B4-BE49-F238E27FC236}">
                  <a16:creationId xmlns:a16="http://schemas.microsoft.com/office/drawing/2014/main" id="{34659EAD-7E62-C30D-72C8-5CC64316F538}"/>
                </a:ext>
              </a:extLst>
            </p:cNvPr>
            <p:cNvSpPr>
              <a:spLocks/>
            </p:cNvSpPr>
            <p:nvPr/>
          </p:nvSpPr>
          <p:spPr bwMode="auto">
            <a:xfrm>
              <a:off x="3356"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 y="0"/>
                  </a:moveTo>
                  <a:cubicBezTo>
                    <a:pt x="4561" y="0"/>
                    <a:pt x="9005" y="1444"/>
                    <a:pt x="12695" y="4125"/>
                  </a:cubicBezTo>
                </a:path>
                <a:path w="12696" h="21600" stroke="0" extrusionOk="0">
                  <a:moveTo>
                    <a:pt x="-1" y="0"/>
                  </a:moveTo>
                  <a:cubicBezTo>
                    <a:pt x="4561" y="0"/>
                    <a:pt x="9005" y="1444"/>
                    <a:pt x="12695" y="4125"/>
                  </a:cubicBezTo>
                  <a:lnTo>
                    <a:pt x="0" y="21600"/>
                  </a:lnTo>
                  <a:close/>
                </a:path>
              </a:pathLst>
            </a:custGeom>
            <a:grpFill/>
            <a:ln w="12700">
              <a:solidFill>
                <a:schemeClr val="bg1"/>
              </a:solidFill>
              <a:round/>
              <a:headEnd/>
              <a:tailEnd/>
            </a:ln>
          </p:spPr>
          <p:txBody>
            <a:bodyPr lIns="44450" tIns="44450" rIns="274320" bIns="1005840" anchor="ctr"/>
            <a:lstStyle/>
            <a:p>
              <a:pPr algn="ctr" eaLnBrk="1" hangingPunct="1">
                <a:spcBef>
                  <a:spcPct val="20000"/>
                </a:spcBef>
                <a:defRPr/>
              </a:pPr>
              <a:r>
                <a:rPr lang="en-GB" sz="2400" dirty="0">
                  <a:cs typeface="Arial" pitchFamily="34" charset="0"/>
                </a:rPr>
                <a:t>B</a:t>
              </a:r>
            </a:p>
          </p:txBody>
        </p:sp>
        <p:sp>
          <p:nvSpPr>
            <p:cNvPr id="19" name="Freeform 78">
              <a:extLst>
                <a:ext uri="{FF2B5EF4-FFF2-40B4-BE49-F238E27FC236}">
                  <a16:creationId xmlns:a16="http://schemas.microsoft.com/office/drawing/2014/main" id="{1EDD108F-DDCE-5B16-9110-59B03316F2D1}"/>
                </a:ext>
              </a:extLst>
            </p:cNvPr>
            <p:cNvSpPr>
              <a:spLocks/>
            </p:cNvSpPr>
            <p:nvPr/>
          </p:nvSpPr>
          <p:spPr bwMode="auto">
            <a:xfrm>
              <a:off x="3356" y="1728"/>
              <a:ext cx="678" cy="1153"/>
            </a:xfrm>
            <a:custGeom>
              <a:avLst/>
              <a:gdLst>
                <a:gd name="T0" fmla="*/ 0 w 678"/>
                <a:gd name="T1" fmla="*/ 0 h 1153"/>
                <a:gd name="T2" fmla="*/ 0 w 678"/>
                <a:gd name="T3" fmla="*/ 1152 h 1153"/>
                <a:gd name="T4" fmla="*/ 677 w 678"/>
                <a:gd name="T5" fmla="*/ 22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0"/>
                  </a:moveTo>
                  <a:lnTo>
                    <a:pt x="0" y="1152"/>
                  </a:lnTo>
                  <a:lnTo>
                    <a:pt x="677" y="220"/>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20" name="Group 6">
            <a:extLst>
              <a:ext uri="{FF2B5EF4-FFF2-40B4-BE49-F238E27FC236}">
                <a16:creationId xmlns:a16="http://schemas.microsoft.com/office/drawing/2014/main" id="{AD225DDA-4881-2C26-437E-9D91729F6AB1}"/>
              </a:ext>
            </a:extLst>
          </p:cNvPr>
          <p:cNvGrpSpPr>
            <a:grpSpLocks/>
          </p:cNvGrpSpPr>
          <p:nvPr/>
        </p:nvGrpSpPr>
        <p:grpSpPr bwMode="auto">
          <a:xfrm>
            <a:off x="2666313" y="2961980"/>
            <a:ext cx="1897112" cy="1612891"/>
            <a:chOff x="3356" y="1948"/>
            <a:chExt cx="1097" cy="933"/>
          </a:xfrm>
          <a:solidFill>
            <a:schemeClr val="accent1"/>
          </a:solidFill>
        </p:grpSpPr>
        <p:sp>
          <p:nvSpPr>
            <p:cNvPr id="21" name="Arc 7">
              <a:extLst>
                <a:ext uri="{FF2B5EF4-FFF2-40B4-BE49-F238E27FC236}">
                  <a16:creationId xmlns:a16="http://schemas.microsoft.com/office/drawing/2014/main" id="{B744C8FA-649A-42BF-8777-A16A427A5A12}"/>
                </a:ext>
              </a:extLst>
            </p:cNvPr>
            <p:cNvSpPr>
              <a:spLocks/>
            </p:cNvSpPr>
            <p:nvPr/>
          </p:nvSpPr>
          <p:spPr bwMode="auto">
            <a:xfrm>
              <a:off x="3356"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12695" y="0"/>
                  </a:moveTo>
                  <a:cubicBezTo>
                    <a:pt x="16386" y="2681"/>
                    <a:pt x="19133" y="6461"/>
                    <a:pt x="20542" y="10800"/>
                  </a:cubicBezTo>
                </a:path>
                <a:path w="20543" h="17475" stroke="0" extrusionOk="0">
                  <a:moveTo>
                    <a:pt x="12695" y="0"/>
                  </a:moveTo>
                  <a:cubicBezTo>
                    <a:pt x="16386" y="2681"/>
                    <a:pt x="19133" y="6461"/>
                    <a:pt x="20542" y="10800"/>
                  </a:cubicBezTo>
                  <a:lnTo>
                    <a:pt x="0" y="17475"/>
                  </a:lnTo>
                  <a:close/>
                </a:path>
              </a:pathLst>
            </a:custGeom>
            <a:grpFill/>
            <a:ln w="12700">
              <a:solidFill>
                <a:schemeClr val="bg1"/>
              </a:solidFill>
              <a:round/>
              <a:headEnd/>
              <a:tailEnd/>
            </a:ln>
          </p:spPr>
          <p:txBody>
            <a:bodyPr lIns="731520" tIns="44450" rIns="44450" bIns="274320" anchor="ctr"/>
            <a:lstStyle/>
            <a:p>
              <a:pPr algn="ctr" eaLnBrk="1" hangingPunct="1">
                <a:spcBef>
                  <a:spcPct val="20000"/>
                </a:spcBef>
                <a:defRPr/>
              </a:pPr>
              <a:r>
                <a:rPr lang="en-GB" sz="2400" dirty="0">
                  <a:cs typeface="Arial" pitchFamily="34" charset="0"/>
                </a:rPr>
                <a:t>C</a:t>
              </a:r>
            </a:p>
          </p:txBody>
        </p:sp>
        <p:sp>
          <p:nvSpPr>
            <p:cNvPr id="22" name="Freeform 76">
              <a:extLst>
                <a:ext uri="{FF2B5EF4-FFF2-40B4-BE49-F238E27FC236}">
                  <a16:creationId xmlns:a16="http://schemas.microsoft.com/office/drawing/2014/main" id="{4729AC16-04C8-4BA4-50DE-9C0B56D371A6}"/>
                </a:ext>
              </a:extLst>
            </p:cNvPr>
            <p:cNvSpPr>
              <a:spLocks/>
            </p:cNvSpPr>
            <p:nvPr/>
          </p:nvSpPr>
          <p:spPr bwMode="auto">
            <a:xfrm>
              <a:off x="3356" y="1948"/>
              <a:ext cx="1097" cy="933"/>
            </a:xfrm>
            <a:custGeom>
              <a:avLst/>
              <a:gdLst>
                <a:gd name="T0" fmla="*/ 677 w 1097"/>
                <a:gd name="T1" fmla="*/ 0 h 933"/>
                <a:gd name="T2" fmla="*/ 0 w 1097"/>
                <a:gd name="T3" fmla="*/ 932 h 933"/>
                <a:gd name="T4" fmla="*/ 1096 w 1097"/>
                <a:gd name="T5" fmla="*/ 57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677" y="0"/>
                  </a:moveTo>
                  <a:lnTo>
                    <a:pt x="0" y="932"/>
                  </a:lnTo>
                  <a:lnTo>
                    <a:pt x="1096" y="576"/>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23" name="Group 9">
            <a:extLst>
              <a:ext uri="{FF2B5EF4-FFF2-40B4-BE49-F238E27FC236}">
                <a16:creationId xmlns:a16="http://schemas.microsoft.com/office/drawing/2014/main" id="{0CAA057D-89F1-E283-397E-AC480B3D181F}"/>
              </a:ext>
            </a:extLst>
          </p:cNvPr>
          <p:cNvGrpSpPr>
            <a:grpSpLocks/>
          </p:cNvGrpSpPr>
          <p:nvPr/>
        </p:nvGrpSpPr>
        <p:grpSpPr bwMode="auto">
          <a:xfrm>
            <a:off x="2666314" y="3956756"/>
            <a:ext cx="1992313" cy="1233468"/>
            <a:chOff x="3356" y="2524"/>
            <a:chExt cx="1152" cy="713"/>
          </a:xfrm>
          <a:solidFill>
            <a:schemeClr val="accent1"/>
          </a:solidFill>
        </p:grpSpPr>
        <p:sp>
          <p:nvSpPr>
            <p:cNvPr id="24" name="Arc 10">
              <a:extLst>
                <a:ext uri="{FF2B5EF4-FFF2-40B4-BE49-F238E27FC236}">
                  <a16:creationId xmlns:a16="http://schemas.microsoft.com/office/drawing/2014/main" id="{8289BC51-42A0-31B2-15ED-84F9FB12FD98}"/>
                </a:ext>
              </a:extLst>
            </p:cNvPr>
            <p:cNvSpPr>
              <a:spLocks/>
            </p:cNvSpPr>
            <p:nvPr/>
          </p:nvSpPr>
          <p:spPr bwMode="auto">
            <a:xfrm>
              <a:off x="3356"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20542" y="0"/>
                  </a:moveTo>
                  <a:cubicBezTo>
                    <a:pt x="21243" y="2155"/>
                    <a:pt x="21600" y="4408"/>
                    <a:pt x="21600" y="6675"/>
                  </a:cubicBezTo>
                  <a:cubicBezTo>
                    <a:pt x="21600" y="8941"/>
                    <a:pt x="21243" y="11194"/>
                    <a:pt x="20542" y="13349"/>
                  </a:cubicBezTo>
                </a:path>
                <a:path w="21600" h="13350" stroke="0" extrusionOk="0">
                  <a:moveTo>
                    <a:pt x="20542" y="0"/>
                  </a:moveTo>
                  <a:cubicBezTo>
                    <a:pt x="21243" y="2155"/>
                    <a:pt x="21600" y="4408"/>
                    <a:pt x="21600" y="6675"/>
                  </a:cubicBezTo>
                  <a:cubicBezTo>
                    <a:pt x="21600" y="8941"/>
                    <a:pt x="21243" y="11194"/>
                    <a:pt x="20542" y="13349"/>
                  </a:cubicBezTo>
                  <a:lnTo>
                    <a:pt x="0" y="6675"/>
                  </a:lnTo>
                  <a:close/>
                </a:path>
              </a:pathLst>
            </a:custGeom>
            <a:solidFill>
              <a:srgbClr val="FFFF00"/>
            </a:solidFill>
            <a:ln w="12700">
              <a:solidFill>
                <a:schemeClr val="bg1"/>
              </a:solidFill>
              <a:round/>
              <a:headEnd/>
              <a:tailEnd/>
            </a:ln>
          </p:spPr>
          <p:txBody>
            <a:bodyPr lIns="1097280" tIns="44450" rIns="44450" bIns="44450" anchor="ctr"/>
            <a:lstStyle/>
            <a:p>
              <a:pPr algn="ctr" eaLnBrk="1" hangingPunct="1">
                <a:spcBef>
                  <a:spcPct val="20000"/>
                </a:spcBef>
                <a:defRPr/>
              </a:pPr>
              <a:r>
                <a:rPr lang="en-GB" sz="2400" dirty="0">
                  <a:cs typeface="Arial" pitchFamily="34" charset="0"/>
                </a:rPr>
                <a:t>D</a:t>
              </a:r>
            </a:p>
          </p:txBody>
        </p:sp>
        <p:sp>
          <p:nvSpPr>
            <p:cNvPr id="25" name="Freeform 74">
              <a:extLst>
                <a:ext uri="{FF2B5EF4-FFF2-40B4-BE49-F238E27FC236}">
                  <a16:creationId xmlns:a16="http://schemas.microsoft.com/office/drawing/2014/main" id="{AADABF6F-8D48-E812-E57A-F9F4EE9810A0}"/>
                </a:ext>
              </a:extLst>
            </p:cNvPr>
            <p:cNvSpPr>
              <a:spLocks/>
            </p:cNvSpPr>
            <p:nvPr/>
          </p:nvSpPr>
          <p:spPr bwMode="auto">
            <a:xfrm>
              <a:off x="3356" y="2524"/>
              <a:ext cx="1097" cy="713"/>
            </a:xfrm>
            <a:custGeom>
              <a:avLst/>
              <a:gdLst>
                <a:gd name="T0" fmla="*/ 1096 w 1097"/>
                <a:gd name="T1" fmla="*/ 0 h 713"/>
                <a:gd name="T2" fmla="*/ 0 w 1097"/>
                <a:gd name="T3" fmla="*/ 356 h 713"/>
                <a:gd name="T4" fmla="*/ 1096 w 1097"/>
                <a:gd name="T5" fmla="*/ 712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1096" y="0"/>
                  </a:moveTo>
                  <a:lnTo>
                    <a:pt x="0" y="356"/>
                  </a:lnTo>
                  <a:lnTo>
                    <a:pt x="1096" y="712"/>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26" name="Group 12">
            <a:extLst>
              <a:ext uri="{FF2B5EF4-FFF2-40B4-BE49-F238E27FC236}">
                <a16:creationId xmlns:a16="http://schemas.microsoft.com/office/drawing/2014/main" id="{7C4DE325-D890-8E7B-DA01-065504F6AFAF}"/>
              </a:ext>
            </a:extLst>
          </p:cNvPr>
          <p:cNvGrpSpPr>
            <a:grpSpLocks/>
          </p:cNvGrpSpPr>
          <p:nvPr/>
        </p:nvGrpSpPr>
        <p:grpSpPr bwMode="auto">
          <a:xfrm>
            <a:off x="2666313" y="4572110"/>
            <a:ext cx="1897112" cy="1612890"/>
            <a:chOff x="3356" y="2880"/>
            <a:chExt cx="1097" cy="933"/>
          </a:xfrm>
          <a:solidFill>
            <a:schemeClr val="accent1"/>
          </a:solidFill>
        </p:grpSpPr>
        <p:sp>
          <p:nvSpPr>
            <p:cNvPr id="27" name="Arc 13">
              <a:extLst>
                <a:ext uri="{FF2B5EF4-FFF2-40B4-BE49-F238E27FC236}">
                  <a16:creationId xmlns:a16="http://schemas.microsoft.com/office/drawing/2014/main" id="{686BCC55-7874-77C1-81F7-7DDD7D08F6E4}"/>
                </a:ext>
              </a:extLst>
            </p:cNvPr>
            <p:cNvSpPr>
              <a:spLocks/>
            </p:cNvSpPr>
            <p:nvPr/>
          </p:nvSpPr>
          <p:spPr bwMode="auto">
            <a:xfrm>
              <a:off x="3356"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20542" y="6674"/>
                  </a:moveTo>
                  <a:cubicBezTo>
                    <a:pt x="19133" y="11013"/>
                    <a:pt x="16386" y="14793"/>
                    <a:pt x="12695" y="17474"/>
                  </a:cubicBezTo>
                </a:path>
                <a:path w="20543" h="17475" stroke="0" extrusionOk="0">
                  <a:moveTo>
                    <a:pt x="20542" y="6674"/>
                  </a:moveTo>
                  <a:cubicBezTo>
                    <a:pt x="19133" y="11013"/>
                    <a:pt x="16386" y="14793"/>
                    <a:pt x="12695" y="17474"/>
                  </a:cubicBezTo>
                  <a:lnTo>
                    <a:pt x="0" y="0"/>
                  </a:lnTo>
                  <a:close/>
                </a:path>
              </a:pathLst>
            </a:custGeom>
            <a:grpFill/>
            <a:ln w="12700">
              <a:solidFill>
                <a:schemeClr val="bg1"/>
              </a:solidFill>
              <a:round/>
              <a:headEnd/>
              <a:tailEnd/>
            </a:ln>
          </p:spPr>
          <p:txBody>
            <a:bodyPr lIns="731520" tIns="182880" rIns="44450" bIns="44450" anchor="ctr"/>
            <a:lstStyle/>
            <a:p>
              <a:pPr algn="ctr" eaLnBrk="1" hangingPunct="1">
                <a:spcBef>
                  <a:spcPct val="20000"/>
                </a:spcBef>
                <a:defRPr/>
              </a:pPr>
              <a:r>
                <a:rPr lang="en-GB" sz="2400" dirty="0">
                  <a:cs typeface="Arial" pitchFamily="34" charset="0"/>
                </a:rPr>
                <a:t>E</a:t>
              </a:r>
            </a:p>
          </p:txBody>
        </p:sp>
        <p:sp>
          <p:nvSpPr>
            <p:cNvPr id="28" name="Freeform 72">
              <a:extLst>
                <a:ext uri="{FF2B5EF4-FFF2-40B4-BE49-F238E27FC236}">
                  <a16:creationId xmlns:a16="http://schemas.microsoft.com/office/drawing/2014/main" id="{45B5C386-087B-0684-02D5-3E9F1F4911A0}"/>
                </a:ext>
              </a:extLst>
            </p:cNvPr>
            <p:cNvSpPr>
              <a:spLocks/>
            </p:cNvSpPr>
            <p:nvPr/>
          </p:nvSpPr>
          <p:spPr bwMode="auto">
            <a:xfrm>
              <a:off x="3356" y="2880"/>
              <a:ext cx="1097" cy="933"/>
            </a:xfrm>
            <a:custGeom>
              <a:avLst/>
              <a:gdLst>
                <a:gd name="T0" fmla="*/ 1096 w 1097"/>
                <a:gd name="T1" fmla="*/ 356 h 933"/>
                <a:gd name="T2" fmla="*/ 0 w 1097"/>
                <a:gd name="T3" fmla="*/ 0 h 933"/>
                <a:gd name="T4" fmla="*/ 677 w 1097"/>
                <a:gd name="T5" fmla="*/ 932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1096" y="356"/>
                  </a:moveTo>
                  <a:lnTo>
                    <a:pt x="0" y="0"/>
                  </a:lnTo>
                  <a:lnTo>
                    <a:pt x="677" y="932"/>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29" name="Group 15">
            <a:extLst>
              <a:ext uri="{FF2B5EF4-FFF2-40B4-BE49-F238E27FC236}">
                <a16:creationId xmlns:a16="http://schemas.microsoft.com/office/drawing/2014/main" id="{C41958F3-965A-D52E-2EE0-E9797B7E89C1}"/>
              </a:ext>
            </a:extLst>
          </p:cNvPr>
          <p:cNvGrpSpPr>
            <a:grpSpLocks/>
          </p:cNvGrpSpPr>
          <p:nvPr/>
        </p:nvGrpSpPr>
        <p:grpSpPr bwMode="auto">
          <a:xfrm>
            <a:off x="2666313" y="4572110"/>
            <a:ext cx="1174140" cy="1993692"/>
            <a:chOff x="3356" y="2880"/>
            <a:chExt cx="678" cy="1153"/>
          </a:xfrm>
          <a:solidFill>
            <a:schemeClr val="accent1"/>
          </a:solidFill>
        </p:grpSpPr>
        <p:sp>
          <p:nvSpPr>
            <p:cNvPr id="30" name="Arc 16">
              <a:extLst>
                <a:ext uri="{FF2B5EF4-FFF2-40B4-BE49-F238E27FC236}">
                  <a16:creationId xmlns:a16="http://schemas.microsoft.com/office/drawing/2014/main" id="{6F746CF3-D7EC-E620-7408-CF5231F77685}"/>
                </a:ext>
              </a:extLst>
            </p:cNvPr>
            <p:cNvSpPr>
              <a:spLocks/>
            </p:cNvSpPr>
            <p:nvPr/>
          </p:nvSpPr>
          <p:spPr bwMode="auto">
            <a:xfrm>
              <a:off x="3356" y="2880"/>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5" y="17474"/>
                  </a:moveTo>
                  <a:cubicBezTo>
                    <a:pt x="9005" y="20155"/>
                    <a:pt x="4561" y="21599"/>
                    <a:pt x="0" y="21600"/>
                  </a:cubicBezTo>
                </a:path>
                <a:path w="12696" h="21600" stroke="0" extrusionOk="0">
                  <a:moveTo>
                    <a:pt x="12695" y="17474"/>
                  </a:moveTo>
                  <a:cubicBezTo>
                    <a:pt x="9005" y="20155"/>
                    <a:pt x="4561" y="21599"/>
                    <a:pt x="0" y="21600"/>
                  </a:cubicBezTo>
                  <a:lnTo>
                    <a:pt x="0" y="0"/>
                  </a:lnTo>
                  <a:close/>
                </a:path>
              </a:pathLst>
            </a:custGeom>
            <a:grpFill/>
            <a:ln w="12700">
              <a:solidFill>
                <a:schemeClr val="bg1"/>
              </a:solidFill>
              <a:round/>
              <a:headEnd/>
              <a:tailEnd/>
            </a:ln>
          </p:spPr>
          <p:txBody>
            <a:bodyPr lIns="44450" tIns="1005840" rIns="274320" bIns="44450" anchor="ctr"/>
            <a:lstStyle/>
            <a:p>
              <a:pPr algn="ctr" eaLnBrk="1" hangingPunct="1">
                <a:spcBef>
                  <a:spcPct val="20000"/>
                </a:spcBef>
                <a:defRPr/>
              </a:pPr>
              <a:r>
                <a:rPr lang="en-GB" sz="2400" dirty="0">
                  <a:cs typeface="Arial" pitchFamily="34" charset="0"/>
                </a:rPr>
                <a:t>F</a:t>
              </a:r>
            </a:p>
          </p:txBody>
        </p:sp>
        <p:sp>
          <p:nvSpPr>
            <p:cNvPr id="31" name="Freeform 70">
              <a:extLst>
                <a:ext uri="{FF2B5EF4-FFF2-40B4-BE49-F238E27FC236}">
                  <a16:creationId xmlns:a16="http://schemas.microsoft.com/office/drawing/2014/main" id="{F76BD277-0DE9-9025-E3F5-149BBD4C4DF4}"/>
                </a:ext>
              </a:extLst>
            </p:cNvPr>
            <p:cNvSpPr>
              <a:spLocks/>
            </p:cNvSpPr>
            <p:nvPr/>
          </p:nvSpPr>
          <p:spPr bwMode="auto">
            <a:xfrm>
              <a:off x="3356" y="2880"/>
              <a:ext cx="678" cy="1153"/>
            </a:xfrm>
            <a:custGeom>
              <a:avLst/>
              <a:gdLst>
                <a:gd name="T0" fmla="*/ 677 w 678"/>
                <a:gd name="T1" fmla="*/ 932 h 1153"/>
                <a:gd name="T2" fmla="*/ 0 w 678"/>
                <a:gd name="T3" fmla="*/ 0 h 1153"/>
                <a:gd name="T4" fmla="*/ 0 w 678"/>
                <a:gd name="T5" fmla="*/ 115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932"/>
                  </a:moveTo>
                  <a:lnTo>
                    <a:pt x="0" y="0"/>
                  </a:lnTo>
                  <a:lnTo>
                    <a:pt x="0" y="1152"/>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32" name="Group 18">
            <a:extLst>
              <a:ext uri="{FF2B5EF4-FFF2-40B4-BE49-F238E27FC236}">
                <a16:creationId xmlns:a16="http://schemas.microsoft.com/office/drawing/2014/main" id="{2AB9A2CC-A45A-0383-070F-63589D2C36D5}"/>
              </a:ext>
            </a:extLst>
          </p:cNvPr>
          <p:cNvGrpSpPr>
            <a:grpSpLocks/>
          </p:cNvGrpSpPr>
          <p:nvPr/>
        </p:nvGrpSpPr>
        <p:grpSpPr bwMode="auto">
          <a:xfrm>
            <a:off x="1496314" y="4572110"/>
            <a:ext cx="1171381" cy="1993692"/>
            <a:chOff x="2679" y="2880"/>
            <a:chExt cx="678" cy="1153"/>
          </a:xfrm>
          <a:solidFill>
            <a:schemeClr val="accent1"/>
          </a:solidFill>
        </p:grpSpPr>
        <p:sp>
          <p:nvSpPr>
            <p:cNvPr id="33" name="Arc 19">
              <a:extLst>
                <a:ext uri="{FF2B5EF4-FFF2-40B4-BE49-F238E27FC236}">
                  <a16:creationId xmlns:a16="http://schemas.microsoft.com/office/drawing/2014/main" id="{D397F663-DD2F-BBD3-1DFD-9306FA264663}"/>
                </a:ext>
              </a:extLst>
            </p:cNvPr>
            <p:cNvSpPr>
              <a:spLocks/>
            </p:cNvSpPr>
            <p:nvPr/>
          </p:nvSpPr>
          <p:spPr bwMode="auto">
            <a:xfrm>
              <a:off x="2679" y="2880"/>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12696" y="21600"/>
                  </a:moveTo>
                  <a:cubicBezTo>
                    <a:pt x="8134" y="21600"/>
                    <a:pt x="3690" y="20155"/>
                    <a:pt x="0" y="17474"/>
                  </a:cubicBezTo>
                </a:path>
                <a:path w="12696" h="21600" stroke="0" extrusionOk="0">
                  <a:moveTo>
                    <a:pt x="12696" y="21600"/>
                  </a:moveTo>
                  <a:cubicBezTo>
                    <a:pt x="8134" y="21600"/>
                    <a:pt x="3690" y="20155"/>
                    <a:pt x="0" y="17474"/>
                  </a:cubicBezTo>
                  <a:lnTo>
                    <a:pt x="12696" y="0"/>
                  </a:lnTo>
                  <a:close/>
                </a:path>
              </a:pathLst>
            </a:custGeom>
            <a:solidFill>
              <a:srgbClr val="FFFF00"/>
            </a:solidFill>
            <a:ln w="12700">
              <a:solidFill>
                <a:schemeClr val="bg1"/>
              </a:solidFill>
              <a:round/>
              <a:headEnd/>
              <a:tailEnd/>
            </a:ln>
          </p:spPr>
          <p:txBody>
            <a:bodyPr lIns="274320" tIns="1005840" rIns="44450" bIns="44450" anchor="ctr"/>
            <a:lstStyle/>
            <a:p>
              <a:pPr algn="ctr" eaLnBrk="1" hangingPunct="1">
                <a:spcBef>
                  <a:spcPct val="20000"/>
                </a:spcBef>
                <a:defRPr/>
              </a:pPr>
              <a:r>
                <a:rPr lang="en-GB" sz="2400" dirty="0">
                  <a:cs typeface="Arial" pitchFamily="34" charset="0"/>
                </a:rPr>
                <a:t>G</a:t>
              </a:r>
            </a:p>
          </p:txBody>
        </p:sp>
        <p:sp>
          <p:nvSpPr>
            <p:cNvPr id="34" name="Freeform 68">
              <a:extLst>
                <a:ext uri="{FF2B5EF4-FFF2-40B4-BE49-F238E27FC236}">
                  <a16:creationId xmlns:a16="http://schemas.microsoft.com/office/drawing/2014/main" id="{3E809FC7-0C51-3ED5-50D8-4A9C0B66DC83}"/>
                </a:ext>
              </a:extLst>
            </p:cNvPr>
            <p:cNvSpPr>
              <a:spLocks/>
            </p:cNvSpPr>
            <p:nvPr/>
          </p:nvSpPr>
          <p:spPr bwMode="auto">
            <a:xfrm>
              <a:off x="2679" y="2880"/>
              <a:ext cx="678" cy="1153"/>
            </a:xfrm>
            <a:custGeom>
              <a:avLst/>
              <a:gdLst>
                <a:gd name="T0" fmla="*/ 677 w 678"/>
                <a:gd name="T1" fmla="*/ 1152 h 1153"/>
                <a:gd name="T2" fmla="*/ 677 w 678"/>
                <a:gd name="T3" fmla="*/ 0 h 1153"/>
                <a:gd name="T4" fmla="*/ 0 w 678"/>
                <a:gd name="T5" fmla="*/ 932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677" y="1152"/>
                  </a:moveTo>
                  <a:lnTo>
                    <a:pt x="677" y="0"/>
                  </a:lnTo>
                  <a:lnTo>
                    <a:pt x="0" y="932"/>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35" name="Group 21">
            <a:extLst>
              <a:ext uri="{FF2B5EF4-FFF2-40B4-BE49-F238E27FC236}">
                <a16:creationId xmlns:a16="http://schemas.microsoft.com/office/drawing/2014/main" id="{0A5CC179-DE66-C053-9AF0-54B5E5C2C3BB}"/>
              </a:ext>
            </a:extLst>
          </p:cNvPr>
          <p:cNvGrpSpPr>
            <a:grpSpLocks/>
          </p:cNvGrpSpPr>
          <p:nvPr/>
        </p:nvGrpSpPr>
        <p:grpSpPr bwMode="auto">
          <a:xfrm>
            <a:off x="771961" y="4572110"/>
            <a:ext cx="1895732" cy="1612890"/>
            <a:chOff x="2260" y="2880"/>
            <a:chExt cx="1097" cy="933"/>
          </a:xfrm>
          <a:solidFill>
            <a:schemeClr val="accent1"/>
          </a:solidFill>
        </p:grpSpPr>
        <p:sp>
          <p:nvSpPr>
            <p:cNvPr id="36" name="Arc 22">
              <a:extLst>
                <a:ext uri="{FF2B5EF4-FFF2-40B4-BE49-F238E27FC236}">
                  <a16:creationId xmlns:a16="http://schemas.microsoft.com/office/drawing/2014/main" id="{0774001B-11A1-2DB7-7504-6719091E4DC9}"/>
                </a:ext>
              </a:extLst>
            </p:cNvPr>
            <p:cNvSpPr>
              <a:spLocks/>
            </p:cNvSpPr>
            <p:nvPr/>
          </p:nvSpPr>
          <p:spPr bwMode="auto">
            <a:xfrm>
              <a:off x="2260" y="2880"/>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7847" y="17474"/>
                  </a:moveTo>
                  <a:cubicBezTo>
                    <a:pt x="4156" y="14793"/>
                    <a:pt x="1409" y="11013"/>
                    <a:pt x="0" y="6674"/>
                  </a:cubicBezTo>
                </a:path>
                <a:path w="20543" h="17475" stroke="0" extrusionOk="0">
                  <a:moveTo>
                    <a:pt x="7847" y="17474"/>
                  </a:moveTo>
                  <a:cubicBezTo>
                    <a:pt x="4156" y="14793"/>
                    <a:pt x="1409" y="11013"/>
                    <a:pt x="0" y="6674"/>
                  </a:cubicBezTo>
                  <a:lnTo>
                    <a:pt x="20543" y="0"/>
                  </a:lnTo>
                  <a:close/>
                </a:path>
              </a:pathLst>
            </a:custGeom>
            <a:solidFill>
              <a:srgbClr val="FFFF00"/>
            </a:solidFill>
            <a:ln w="12700">
              <a:solidFill>
                <a:schemeClr val="bg1"/>
              </a:solidFill>
              <a:round/>
              <a:headEnd/>
              <a:tailEnd/>
            </a:ln>
          </p:spPr>
          <p:txBody>
            <a:bodyPr lIns="45720" tIns="182880" rIns="731520" bIns="45720" anchor="ctr"/>
            <a:lstStyle/>
            <a:p>
              <a:pPr algn="ctr" eaLnBrk="1" hangingPunct="1">
                <a:spcBef>
                  <a:spcPct val="20000"/>
                </a:spcBef>
                <a:defRPr/>
              </a:pPr>
              <a:r>
                <a:rPr lang="en-GB" sz="2400" dirty="0">
                  <a:cs typeface="Arial" pitchFamily="34" charset="0"/>
                </a:rPr>
                <a:t>H</a:t>
              </a:r>
            </a:p>
          </p:txBody>
        </p:sp>
        <p:sp>
          <p:nvSpPr>
            <p:cNvPr id="37" name="Freeform 66">
              <a:extLst>
                <a:ext uri="{FF2B5EF4-FFF2-40B4-BE49-F238E27FC236}">
                  <a16:creationId xmlns:a16="http://schemas.microsoft.com/office/drawing/2014/main" id="{8022B857-590D-C112-90AE-3A632BB19D3D}"/>
                </a:ext>
              </a:extLst>
            </p:cNvPr>
            <p:cNvSpPr>
              <a:spLocks/>
            </p:cNvSpPr>
            <p:nvPr/>
          </p:nvSpPr>
          <p:spPr bwMode="auto">
            <a:xfrm>
              <a:off x="2260" y="2880"/>
              <a:ext cx="1097" cy="933"/>
            </a:xfrm>
            <a:custGeom>
              <a:avLst/>
              <a:gdLst>
                <a:gd name="T0" fmla="*/ 419 w 1097"/>
                <a:gd name="T1" fmla="*/ 932 h 933"/>
                <a:gd name="T2" fmla="*/ 1096 w 1097"/>
                <a:gd name="T3" fmla="*/ 0 h 933"/>
                <a:gd name="T4" fmla="*/ 0 w 1097"/>
                <a:gd name="T5" fmla="*/ 356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419" y="932"/>
                  </a:moveTo>
                  <a:lnTo>
                    <a:pt x="1096" y="0"/>
                  </a:lnTo>
                  <a:lnTo>
                    <a:pt x="0" y="356"/>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38" name="Group 24">
            <a:extLst>
              <a:ext uri="{FF2B5EF4-FFF2-40B4-BE49-F238E27FC236}">
                <a16:creationId xmlns:a16="http://schemas.microsoft.com/office/drawing/2014/main" id="{CE47BDDA-4925-B187-9956-E9BEA0F2EF6D}"/>
              </a:ext>
            </a:extLst>
          </p:cNvPr>
          <p:cNvGrpSpPr>
            <a:grpSpLocks/>
          </p:cNvGrpSpPr>
          <p:nvPr/>
        </p:nvGrpSpPr>
        <p:grpSpPr bwMode="auto">
          <a:xfrm>
            <a:off x="675382" y="3956756"/>
            <a:ext cx="1992313" cy="1233468"/>
            <a:chOff x="2204" y="2524"/>
            <a:chExt cx="1153" cy="713"/>
          </a:xfrm>
          <a:solidFill>
            <a:schemeClr val="accent1"/>
          </a:solidFill>
        </p:grpSpPr>
        <p:sp>
          <p:nvSpPr>
            <p:cNvPr id="39" name="Arc 25">
              <a:extLst>
                <a:ext uri="{FF2B5EF4-FFF2-40B4-BE49-F238E27FC236}">
                  <a16:creationId xmlns:a16="http://schemas.microsoft.com/office/drawing/2014/main" id="{B61AAF23-64C8-6F13-3FC4-A60FC1F73989}"/>
                </a:ext>
              </a:extLst>
            </p:cNvPr>
            <p:cNvSpPr>
              <a:spLocks/>
            </p:cNvSpPr>
            <p:nvPr/>
          </p:nvSpPr>
          <p:spPr bwMode="auto">
            <a:xfrm>
              <a:off x="2204" y="2524"/>
              <a:ext cx="1152" cy="712"/>
            </a:xfrm>
            <a:custGeom>
              <a:avLst/>
              <a:gdLst>
                <a:gd name="T0" fmla="*/ 0 w 21600"/>
                <a:gd name="T1" fmla="*/ 0 h 13350"/>
                <a:gd name="T2" fmla="*/ 0 w 21600"/>
                <a:gd name="T3" fmla="*/ 0 h 13350"/>
                <a:gd name="T4" fmla="*/ 0 w 21600"/>
                <a:gd name="T5" fmla="*/ 0 h 13350"/>
                <a:gd name="T6" fmla="*/ 0 60000 65536"/>
                <a:gd name="T7" fmla="*/ 0 60000 65536"/>
                <a:gd name="T8" fmla="*/ 0 60000 65536"/>
                <a:gd name="T9" fmla="*/ 0 w 21600"/>
                <a:gd name="T10" fmla="*/ 0 h 13350"/>
                <a:gd name="T11" fmla="*/ 21600 w 21600"/>
                <a:gd name="T12" fmla="*/ 13350 h 13350"/>
              </a:gdLst>
              <a:ahLst/>
              <a:cxnLst>
                <a:cxn ang="T6">
                  <a:pos x="T0" y="T1"/>
                </a:cxn>
                <a:cxn ang="T7">
                  <a:pos x="T2" y="T3"/>
                </a:cxn>
                <a:cxn ang="T8">
                  <a:pos x="T4" y="T5"/>
                </a:cxn>
              </a:cxnLst>
              <a:rect l="T9" t="T10" r="T11" b="T12"/>
              <a:pathLst>
                <a:path w="21600" h="13350" fill="none" extrusionOk="0">
                  <a:moveTo>
                    <a:pt x="1057" y="13349"/>
                  </a:moveTo>
                  <a:cubicBezTo>
                    <a:pt x="356" y="11194"/>
                    <a:pt x="0" y="8941"/>
                    <a:pt x="0" y="6675"/>
                  </a:cubicBezTo>
                  <a:cubicBezTo>
                    <a:pt x="-1" y="4408"/>
                    <a:pt x="356" y="2155"/>
                    <a:pt x="1057" y="0"/>
                  </a:cubicBezTo>
                </a:path>
                <a:path w="21600" h="13350" stroke="0" extrusionOk="0">
                  <a:moveTo>
                    <a:pt x="1057" y="13349"/>
                  </a:moveTo>
                  <a:cubicBezTo>
                    <a:pt x="356" y="11194"/>
                    <a:pt x="0" y="8941"/>
                    <a:pt x="0" y="6675"/>
                  </a:cubicBezTo>
                  <a:cubicBezTo>
                    <a:pt x="-1" y="4408"/>
                    <a:pt x="356" y="2155"/>
                    <a:pt x="1057" y="0"/>
                  </a:cubicBezTo>
                  <a:lnTo>
                    <a:pt x="21600" y="6675"/>
                  </a:lnTo>
                  <a:close/>
                </a:path>
              </a:pathLst>
            </a:custGeom>
            <a:grpFill/>
            <a:ln w="12700">
              <a:solidFill>
                <a:schemeClr val="bg1"/>
              </a:solidFill>
              <a:round/>
              <a:headEnd/>
              <a:tailEnd/>
            </a:ln>
          </p:spPr>
          <p:txBody>
            <a:bodyPr lIns="44450" tIns="44450" rIns="1097280" bIns="44450" anchor="ctr"/>
            <a:lstStyle/>
            <a:p>
              <a:pPr algn="ctr" eaLnBrk="1" hangingPunct="1">
                <a:spcBef>
                  <a:spcPct val="20000"/>
                </a:spcBef>
                <a:defRPr/>
              </a:pPr>
              <a:r>
                <a:rPr lang="en-GB" sz="2400" dirty="0">
                  <a:cs typeface="Arial" pitchFamily="34" charset="0"/>
                </a:rPr>
                <a:t>I</a:t>
              </a:r>
            </a:p>
          </p:txBody>
        </p:sp>
        <p:sp>
          <p:nvSpPr>
            <p:cNvPr id="40" name="Freeform 64">
              <a:extLst>
                <a:ext uri="{FF2B5EF4-FFF2-40B4-BE49-F238E27FC236}">
                  <a16:creationId xmlns:a16="http://schemas.microsoft.com/office/drawing/2014/main" id="{07639F9B-4CDC-41AC-B8E3-E676BE1EA302}"/>
                </a:ext>
              </a:extLst>
            </p:cNvPr>
            <p:cNvSpPr>
              <a:spLocks/>
            </p:cNvSpPr>
            <p:nvPr/>
          </p:nvSpPr>
          <p:spPr bwMode="auto">
            <a:xfrm>
              <a:off x="2260" y="2524"/>
              <a:ext cx="1097" cy="713"/>
            </a:xfrm>
            <a:custGeom>
              <a:avLst/>
              <a:gdLst>
                <a:gd name="T0" fmla="*/ 0 w 1097"/>
                <a:gd name="T1" fmla="*/ 712 h 713"/>
                <a:gd name="T2" fmla="*/ 1096 w 1097"/>
                <a:gd name="T3" fmla="*/ 356 h 713"/>
                <a:gd name="T4" fmla="*/ 0 w 1097"/>
                <a:gd name="T5" fmla="*/ 0 h 713"/>
                <a:gd name="T6" fmla="*/ 0 60000 65536"/>
                <a:gd name="T7" fmla="*/ 0 60000 65536"/>
                <a:gd name="T8" fmla="*/ 0 60000 65536"/>
                <a:gd name="T9" fmla="*/ 0 w 1097"/>
                <a:gd name="T10" fmla="*/ 0 h 713"/>
                <a:gd name="T11" fmla="*/ 1097 w 1097"/>
                <a:gd name="T12" fmla="*/ 713 h 713"/>
              </a:gdLst>
              <a:ahLst/>
              <a:cxnLst>
                <a:cxn ang="T6">
                  <a:pos x="T0" y="T1"/>
                </a:cxn>
                <a:cxn ang="T7">
                  <a:pos x="T2" y="T3"/>
                </a:cxn>
                <a:cxn ang="T8">
                  <a:pos x="T4" y="T5"/>
                </a:cxn>
              </a:cxnLst>
              <a:rect l="T9" t="T10" r="T11" b="T12"/>
              <a:pathLst>
                <a:path w="1097" h="713">
                  <a:moveTo>
                    <a:pt x="0" y="712"/>
                  </a:moveTo>
                  <a:lnTo>
                    <a:pt x="1096" y="356"/>
                  </a:lnTo>
                  <a:lnTo>
                    <a:pt x="0" y="0"/>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41" name="Group 27">
            <a:extLst>
              <a:ext uri="{FF2B5EF4-FFF2-40B4-BE49-F238E27FC236}">
                <a16:creationId xmlns:a16="http://schemas.microsoft.com/office/drawing/2014/main" id="{53E79080-36BB-92CC-BDF7-75BAAE903AAE}"/>
              </a:ext>
            </a:extLst>
          </p:cNvPr>
          <p:cNvGrpSpPr>
            <a:grpSpLocks/>
          </p:cNvGrpSpPr>
          <p:nvPr/>
        </p:nvGrpSpPr>
        <p:grpSpPr bwMode="auto">
          <a:xfrm>
            <a:off x="771961" y="2961980"/>
            <a:ext cx="1895732" cy="1612891"/>
            <a:chOff x="2260" y="1948"/>
            <a:chExt cx="1097" cy="933"/>
          </a:xfrm>
          <a:solidFill>
            <a:schemeClr val="accent1"/>
          </a:solidFill>
        </p:grpSpPr>
        <p:sp>
          <p:nvSpPr>
            <p:cNvPr id="42" name="Arc 28">
              <a:extLst>
                <a:ext uri="{FF2B5EF4-FFF2-40B4-BE49-F238E27FC236}">
                  <a16:creationId xmlns:a16="http://schemas.microsoft.com/office/drawing/2014/main" id="{3B832D49-4791-60AB-A6DD-E10F6D190788}"/>
                </a:ext>
              </a:extLst>
            </p:cNvPr>
            <p:cNvSpPr>
              <a:spLocks/>
            </p:cNvSpPr>
            <p:nvPr/>
          </p:nvSpPr>
          <p:spPr bwMode="auto">
            <a:xfrm>
              <a:off x="2260" y="1948"/>
              <a:ext cx="1096" cy="932"/>
            </a:xfrm>
            <a:custGeom>
              <a:avLst/>
              <a:gdLst>
                <a:gd name="T0" fmla="*/ 0 w 20543"/>
                <a:gd name="T1" fmla="*/ 0 h 17475"/>
                <a:gd name="T2" fmla="*/ 0 w 20543"/>
                <a:gd name="T3" fmla="*/ 0 h 17475"/>
                <a:gd name="T4" fmla="*/ 0 w 20543"/>
                <a:gd name="T5" fmla="*/ 0 h 17475"/>
                <a:gd name="T6" fmla="*/ 0 60000 65536"/>
                <a:gd name="T7" fmla="*/ 0 60000 65536"/>
                <a:gd name="T8" fmla="*/ 0 60000 65536"/>
                <a:gd name="T9" fmla="*/ 0 w 20543"/>
                <a:gd name="T10" fmla="*/ 0 h 17475"/>
                <a:gd name="T11" fmla="*/ 20543 w 20543"/>
                <a:gd name="T12" fmla="*/ 17475 h 17475"/>
              </a:gdLst>
              <a:ahLst/>
              <a:cxnLst>
                <a:cxn ang="T6">
                  <a:pos x="T0" y="T1"/>
                </a:cxn>
                <a:cxn ang="T7">
                  <a:pos x="T2" y="T3"/>
                </a:cxn>
                <a:cxn ang="T8">
                  <a:pos x="T4" y="T5"/>
                </a:cxn>
              </a:cxnLst>
              <a:rect l="T9" t="T10" r="T11" b="T12"/>
              <a:pathLst>
                <a:path w="20543" h="17475" fill="none" extrusionOk="0">
                  <a:moveTo>
                    <a:pt x="0" y="10800"/>
                  </a:moveTo>
                  <a:cubicBezTo>
                    <a:pt x="1409" y="6461"/>
                    <a:pt x="4156" y="2681"/>
                    <a:pt x="7847" y="0"/>
                  </a:cubicBezTo>
                </a:path>
                <a:path w="20543" h="17475" stroke="0" extrusionOk="0">
                  <a:moveTo>
                    <a:pt x="0" y="10800"/>
                  </a:moveTo>
                  <a:cubicBezTo>
                    <a:pt x="1409" y="6461"/>
                    <a:pt x="4156" y="2681"/>
                    <a:pt x="7847" y="0"/>
                  </a:cubicBezTo>
                  <a:lnTo>
                    <a:pt x="20543" y="17475"/>
                  </a:lnTo>
                  <a:close/>
                </a:path>
              </a:pathLst>
            </a:custGeom>
            <a:grpFill/>
            <a:ln w="12700">
              <a:solidFill>
                <a:schemeClr val="bg1"/>
              </a:solidFill>
              <a:round/>
              <a:headEnd/>
              <a:tailEnd/>
            </a:ln>
          </p:spPr>
          <p:txBody>
            <a:bodyPr lIns="45720" tIns="44450" rIns="731520" bIns="274320" anchor="ctr"/>
            <a:lstStyle/>
            <a:p>
              <a:pPr algn="ctr" eaLnBrk="1" hangingPunct="1">
                <a:spcBef>
                  <a:spcPct val="20000"/>
                </a:spcBef>
                <a:defRPr/>
              </a:pPr>
              <a:r>
                <a:rPr lang="en-GB" sz="2400" dirty="0">
                  <a:cs typeface="Arial" pitchFamily="34" charset="0"/>
                </a:rPr>
                <a:t>J</a:t>
              </a:r>
            </a:p>
          </p:txBody>
        </p:sp>
        <p:sp>
          <p:nvSpPr>
            <p:cNvPr id="43" name="Freeform 62">
              <a:extLst>
                <a:ext uri="{FF2B5EF4-FFF2-40B4-BE49-F238E27FC236}">
                  <a16:creationId xmlns:a16="http://schemas.microsoft.com/office/drawing/2014/main" id="{65CB76B9-1472-6D85-DD54-0007A379212D}"/>
                </a:ext>
              </a:extLst>
            </p:cNvPr>
            <p:cNvSpPr>
              <a:spLocks/>
            </p:cNvSpPr>
            <p:nvPr/>
          </p:nvSpPr>
          <p:spPr bwMode="auto">
            <a:xfrm>
              <a:off x="2260" y="1948"/>
              <a:ext cx="1097" cy="933"/>
            </a:xfrm>
            <a:custGeom>
              <a:avLst/>
              <a:gdLst>
                <a:gd name="T0" fmla="*/ 0 w 1097"/>
                <a:gd name="T1" fmla="*/ 576 h 933"/>
                <a:gd name="T2" fmla="*/ 1096 w 1097"/>
                <a:gd name="T3" fmla="*/ 932 h 933"/>
                <a:gd name="T4" fmla="*/ 419 w 1097"/>
                <a:gd name="T5" fmla="*/ 0 h 933"/>
                <a:gd name="T6" fmla="*/ 0 60000 65536"/>
                <a:gd name="T7" fmla="*/ 0 60000 65536"/>
                <a:gd name="T8" fmla="*/ 0 60000 65536"/>
                <a:gd name="T9" fmla="*/ 0 w 1097"/>
                <a:gd name="T10" fmla="*/ 0 h 933"/>
                <a:gd name="T11" fmla="*/ 1097 w 1097"/>
                <a:gd name="T12" fmla="*/ 933 h 933"/>
              </a:gdLst>
              <a:ahLst/>
              <a:cxnLst>
                <a:cxn ang="T6">
                  <a:pos x="T0" y="T1"/>
                </a:cxn>
                <a:cxn ang="T7">
                  <a:pos x="T2" y="T3"/>
                </a:cxn>
                <a:cxn ang="T8">
                  <a:pos x="T4" y="T5"/>
                </a:cxn>
              </a:cxnLst>
              <a:rect l="T9" t="T10" r="T11" b="T12"/>
              <a:pathLst>
                <a:path w="1097" h="933">
                  <a:moveTo>
                    <a:pt x="0" y="576"/>
                  </a:moveTo>
                  <a:lnTo>
                    <a:pt x="1096" y="932"/>
                  </a:lnTo>
                  <a:lnTo>
                    <a:pt x="419" y="0"/>
                  </a:lnTo>
                </a:path>
              </a:pathLst>
            </a:custGeom>
            <a:no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grpSp>
        <p:nvGrpSpPr>
          <p:cNvPr id="44" name="Group 30">
            <a:extLst>
              <a:ext uri="{FF2B5EF4-FFF2-40B4-BE49-F238E27FC236}">
                <a16:creationId xmlns:a16="http://schemas.microsoft.com/office/drawing/2014/main" id="{15AC4B9B-8241-29F7-BF22-294900698BCF}"/>
              </a:ext>
            </a:extLst>
          </p:cNvPr>
          <p:cNvGrpSpPr>
            <a:grpSpLocks/>
          </p:cNvGrpSpPr>
          <p:nvPr/>
        </p:nvGrpSpPr>
        <p:grpSpPr bwMode="auto">
          <a:xfrm>
            <a:off x="1496314" y="2581178"/>
            <a:ext cx="1171381" cy="1993693"/>
            <a:chOff x="2679" y="1728"/>
            <a:chExt cx="678" cy="1153"/>
          </a:xfrm>
          <a:solidFill>
            <a:srgbClr val="FFFF00"/>
          </a:solidFill>
        </p:grpSpPr>
        <p:sp>
          <p:nvSpPr>
            <p:cNvPr id="45" name="Arc 31">
              <a:extLst>
                <a:ext uri="{FF2B5EF4-FFF2-40B4-BE49-F238E27FC236}">
                  <a16:creationId xmlns:a16="http://schemas.microsoft.com/office/drawing/2014/main" id="{6A5B2481-6BDB-D37B-CE69-F1105037DD99}"/>
                </a:ext>
              </a:extLst>
            </p:cNvPr>
            <p:cNvSpPr>
              <a:spLocks/>
            </p:cNvSpPr>
            <p:nvPr/>
          </p:nvSpPr>
          <p:spPr bwMode="auto">
            <a:xfrm>
              <a:off x="2679" y="1728"/>
              <a:ext cx="677" cy="1152"/>
            </a:xfrm>
            <a:custGeom>
              <a:avLst/>
              <a:gdLst>
                <a:gd name="T0" fmla="*/ 0 w 12696"/>
                <a:gd name="T1" fmla="*/ 0 h 21600"/>
                <a:gd name="T2" fmla="*/ 0 w 12696"/>
                <a:gd name="T3" fmla="*/ 0 h 21600"/>
                <a:gd name="T4" fmla="*/ 0 w 12696"/>
                <a:gd name="T5" fmla="*/ 0 h 21600"/>
                <a:gd name="T6" fmla="*/ 0 60000 65536"/>
                <a:gd name="T7" fmla="*/ 0 60000 65536"/>
                <a:gd name="T8" fmla="*/ 0 60000 65536"/>
                <a:gd name="T9" fmla="*/ 0 w 12696"/>
                <a:gd name="T10" fmla="*/ 0 h 21600"/>
                <a:gd name="T11" fmla="*/ 12696 w 12696"/>
                <a:gd name="T12" fmla="*/ 21600 h 21600"/>
              </a:gdLst>
              <a:ahLst/>
              <a:cxnLst>
                <a:cxn ang="T6">
                  <a:pos x="T0" y="T1"/>
                </a:cxn>
                <a:cxn ang="T7">
                  <a:pos x="T2" y="T3"/>
                </a:cxn>
                <a:cxn ang="T8">
                  <a:pos x="T4" y="T5"/>
                </a:cxn>
              </a:cxnLst>
              <a:rect l="T9" t="T10" r="T11" b="T12"/>
              <a:pathLst>
                <a:path w="12696" h="21600" fill="none" extrusionOk="0">
                  <a:moveTo>
                    <a:pt x="0" y="4125"/>
                  </a:moveTo>
                  <a:cubicBezTo>
                    <a:pt x="3690" y="1444"/>
                    <a:pt x="8134" y="0"/>
                    <a:pt x="12695" y="0"/>
                  </a:cubicBezTo>
                </a:path>
                <a:path w="12696" h="21600" stroke="0" extrusionOk="0">
                  <a:moveTo>
                    <a:pt x="0" y="4125"/>
                  </a:moveTo>
                  <a:cubicBezTo>
                    <a:pt x="3690" y="1444"/>
                    <a:pt x="8134" y="0"/>
                    <a:pt x="12695" y="0"/>
                  </a:cubicBezTo>
                  <a:lnTo>
                    <a:pt x="12696" y="21600"/>
                  </a:lnTo>
                  <a:close/>
                </a:path>
              </a:pathLst>
            </a:custGeom>
            <a:grpFill/>
            <a:ln w="12700">
              <a:solidFill>
                <a:schemeClr val="bg1"/>
              </a:solidFill>
              <a:round/>
              <a:headEnd/>
              <a:tailEnd/>
            </a:ln>
          </p:spPr>
          <p:txBody>
            <a:bodyPr lIns="274320" tIns="45720" rIns="44450" bIns="1005840" anchor="ctr"/>
            <a:lstStyle/>
            <a:p>
              <a:pPr algn="ctr" eaLnBrk="1" hangingPunct="1">
                <a:spcBef>
                  <a:spcPct val="20000"/>
                </a:spcBef>
                <a:defRPr/>
              </a:pPr>
              <a:r>
                <a:rPr lang="en-GB" sz="1200" dirty="0">
                  <a:cs typeface="Arial" pitchFamily="34" charset="0"/>
                </a:rPr>
                <a:t>Text</a:t>
              </a:r>
            </a:p>
          </p:txBody>
        </p:sp>
        <p:sp>
          <p:nvSpPr>
            <p:cNvPr id="46" name="Freeform 60">
              <a:extLst>
                <a:ext uri="{FF2B5EF4-FFF2-40B4-BE49-F238E27FC236}">
                  <a16:creationId xmlns:a16="http://schemas.microsoft.com/office/drawing/2014/main" id="{B4E5568D-2568-6AF9-1238-09704A0537A6}"/>
                </a:ext>
              </a:extLst>
            </p:cNvPr>
            <p:cNvSpPr>
              <a:spLocks/>
            </p:cNvSpPr>
            <p:nvPr/>
          </p:nvSpPr>
          <p:spPr bwMode="auto">
            <a:xfrm>
              <a:off x="2679" y="1728"/>
              <a:ext cx="678" cy="1153"/>
            </a:xfrm>
            <a:custGeom>
              <a:avLst/>
              <a:gdLst>
                <a:gd name="T0" fmla="*/ 0 w 678"/>
                <a:gd name="T1" fmla="*/ 220 h 1153"/>
                <a:gd name="T2" fmla="*/ 677 w 678"/>
                <a:gd name="T3" fmla="*/ 1152 h 1153"/>
                <a:gd name="T4" fmla="*/ 677 w 678"/>
                <a:gd name="T5" fmla="*/ 0 h 1153"/>
                <a:gd name="T6" fmla="*/ 0 60000 65536"/>
                <a:gd name="T7" fmla="*/ 0 60000 65536"/>
                <a:gd name="T8" fmla="*/ 0 60000 65536"/>
                <a:gd name="T9" fmla="*/ 0 w 678"/>
                <a:gd name="T10" fmla="*/ 0 h 1153"/>
                <a:gd name="T11" fmla="*/ 678 w 678"/>
                <a:gd name="T12" fmla="*/ 1153 h 1153"/>
              </a:gdLst>
              <a:ahLst/>
              <a:cxnLst>
                <a:cxn ang="T6">
                  <a:pos x="T0" y="T1"/>
                </a:cxn>
                <a:cxn ang="T7">
                  <a:pos x="T2" y="T3"/>
                </a:cxn>
                <a:cxn ang="T8">
                  <a:pos x="T4" y="T5"/>
                </a:cxn>
              </a:cxnLst>
              <a:rect l="T9" t="T10" r="T11" b="T12"/>
              <a:pathLst>
                <a:path w="678" h="1153">
                  <a:moveTo>
                    <a:pt x="0" y="220"/>
                  </a:moveTo>
                  <a:lnTo>
                    <a:pt x="677" y="1152"/>
                  </a:lnTo>
                  <a:lnTo>
                    <a:pt x="677" y="0"/>
                  </a:lnTo>
                </a:path>
              </a:pathLst>
            </a:custGeom>
            <a:grpFill/>
            <a:ln w="12700">
              <a:solidFill>
                <a:schemeClr val="bg1"/>
              </a:solidFill>
              <a:round/>
              <a:headEnd/>
              <a:tailEnd/>
            </a:ln>
          </p:spPr>
          <p:txBody>
            <a:bodyPr lIns="44450" tIns="44450" rIns="44450" bIns="44450" anchor="ctr"/>
            <a:lstStyle/>
            <a:p>
              <a:pPr algn="ctr" eaLnBrk="1" hangingPunct="1">
                <a:spcBef>
                  <a:spcPct val="20000"/>
                </a:spcBef>
                <a:defRPr/>
              </a:pPr>
              <a:endParaRPr lang="en-GB" sz="1200" dirty="0">
                <a:cs typeface="Arial" pitchFamily="34" charset="0"/>
              </a:endParaRPr>
            </a:p>
          </p:txBody>
        </p:sp>
      </p:grpSp>
      <p:sp>
        <p:nvSpPr>
          <p:cNvPr id="47" name="Oval 46">
            <a:extLst>
              <a:ext uri="{FF2B5EF4-FFF2-40B4-BE49-F238E27FC236}">
                <a16:creationId xmlns:a16="http://schemas.microsoft.com/office/drawing/2014/main" id="{B0DCADD4-EF93-3463-D2F4-7D20624869F6}"/>
              </a:ext>
            </a:extLst>
          </p:cNvPr>
          <p:cNvSpPr>
            <a:spLocks noChangeArrowheads="1"/>
          </p:cNvSpPr>
          <p:nvPr/>
        </p:nvSpPr>
        <p:spPr bwMode="auto">
          <a:xfrm>
            <a:off x="1669383" y="3576149"/>
            <a:ext cx="1992313" cy="1990933"/>
          </a:xfrm>
          <a:prstGeom prst="ellipse">
            <a:avLst/>
          </a:prstGeom>
          <a:solidFill>
            <a:schemeClr val="tx1"/>
          </a:solidFill>
          <a:ln w="57150">
            <a:solidFill>
              <a:schemeClr val="bg1"/>
            </a:solidFill>
            <a:round/>
            <a:headEnd/>
            <a:tailEnd/>
          </a:ln>
        </p:spPr>
        <p:txBody>
          <a:bodyPr lIns="44450" tIns="44450" rIns="44450" bIns="44450" anchor="ctr"/>
          <a:lstStyle/>
          <a:p>
            <a:pPr algn="ctr" eaLnBrk="1" hangingPunct="1">
              <a:lnSpc>
                <a:spcPct val="95000"/>
              </a:lnSpc>
              <a:spcBef>
                <a:spcPct val="20000"/>
              </a:spcBef>
              <a:spcAft>
                <a:spcPct val="37000"/>
              </a:spcAft>
              <a:defRPr/>
            </a:pPr>
            <a:r>
              <a:rPr lang="en-GB" sz="2400" b="1" dirty="0">
                <a:solidFill>
                  <a:schemeClr val="bg1"/>
                </a:solidFill>
                <a:ea typeface="ＭＳ Ｐゴシック" pitchFamily="50" charset="-128"/>
                <a:cs typeface="Arial" pitchFamily="34" charset="0"/>
              </a:rPr>
              <a:t>System</a:t>
            </a:r>
          </a:p>
          <a:p>
            <a:pPr algn="ctr" eaLnBrk="1" hangingPunct="1">
              <a:lnSpc>
                <a:spcPct val="95000"/>
              </a:lnSpc>
              <a:spcBef>
                <a:spcPct val="20000"/>
              </a:spcBef>
              <a:spcAft>
                <a:spcPct val="37000"/>
              </a:spcAft>
              <a:defRPr/>
            </a:pPr>
            <a:r>
              <a:rPr lang="en-GB" sz="2400" b="1" dirty="0">
                <a:solidFill>
                  <a:schemeClr val="bg1"/>
                </a:solidFill>
                <a:ea typeface="ＭＳ Ｐゴシック" pitchFamily="50" charset="-128"/>
                <a:cs typeface="Arial" pitchFamily="34" charset="0"/>
              </a:rPr>
              <a:t>Features</a:t>
            </a:r>
          </a:p>
        </p:txBody>
      </p:sp>
      <p:sp>
        <p:nvSpPr>
          <p:cNvPr id="25617" name="TextBox 25616">
            <a:extLst>
              <a:ext uri="{FF2B5EF4-FFF2-40B4-BE49-F238E27FC236}">
                <a16:creationId xmlns:a16="http://schemas.microsoft.com/office/drawing/2014/main" id="{073DFE31-7069-2ED0-0937-9EF0C30FFADA}"/>
              </a:ext>
            </a:extLst>
          </p:cNvPr>
          <p:cNvSpPr txBox="1"/>
          <p:nvPr/>
        </p:nvSpPr>
        <p:spPr>
          <a:xfrm>
            <a:off x="1943341" y="2884155"/>
            <a:ext cx="380232" cy="461665"/>
          </a:xfrm>
          <a:prstGeom prst="rect">
            <a:avLst/>
          </a:prstGeom>
          <a:noFill/>
        </p:spPr>
        <p:txBody>
          <a:bodyPr wrap="square" rtlCol="0">
            <a:spAutoFit/>
          </a:bodyPr>
          <a:lstStyle/>
          <a:p>
            <a:r>
              <a:rPr lang="en-US" sz="2400" dirty="0"/>
              <a:t>A</a:t>
            </a:r>
          </a:p>
        </p:txBody>
      </p:sp>
      <p:graphicFrame>
        <p:nvGraphicFramePr>
          <p:cNvPr id="25618" name="Table 25618">
            <a:extLst>
              <a:ext uri="{FF2B5EF4-FFF2-40B4-BE49-F238E27FC236}">
                <a16:creationId xmlns:a16="http://schemas.microsoft.com/office/drawing/2014/main" id="{9B4ED075-E7D6-D3C2-2A4C-F6B2B4E12B47}"/>
              </a:ext>
            </a:extLst>
          </p:cNvPr>
          <p:cNvGraphicFramePr>
            <a:graphicFrameLocks noGrp="1"/>
          </p:cNvGraphicFramePr>
          <p:nvPr>
            <p:extLst>
              <p:ext uri="{D42A27DB-BD31-4B8C-83A1-F6EECF244321}">
                <p14:modId xmlns:p14="http://schemas.microsoft.com/office/powerpoint/2010/main" val="4190554911"/>
              </p:ext>
            </p:extLst>
          </p:nvPr>
        </p:nvGraphicFramePr>
        <p:xfrm>
          <a:off x="6117024" y="3429000"/>
          <a:ext cx="3087231" cy="2042160"/>
        </p:xfrm>
        <a:graphic>
          <a:graphicData uri="http://schemas.openxmlformats.org/drawingml/2006/table">
            <a:tbl>
              <a:tblPr firstRow="1" bandRow="1">
                <a:tableStyleId>{5C22544A-7EE6-4342-B048-85BDC9FD1C3A}</a:tableStyleId>
              </a:tblPr>
              <a:tblGrid>
                <a:gridCol w="1284997">
                  <a:extLst>
                    <a:ext uri="{9D8B030D-6E8A-4147-A177-3AD203B41FA5}">
                      <a16:colId xmlns:a16="http://schemas.microsoft.com/office/drawing/2014/main" val="1972655292"/>
                    </a:ext>
                  </a:extLst>
                </a:gridCol>
                <a:gridCol w="1013757">
                  <a:extLst>
                    <a:ext uri="{9D8B030D-6E8A-4147-A177-3AD203B41FA5}">
                      <a16:colId xmlns:a16="http://schemas.microsoft.com/office/drawing/2014/main" val="223290233"/>
                    </a:ext>
                  </a:extLst>
                </a:gridCol>
                <a:gridCol w="788477">
                  <a:extLst>
                    <a:ext uri="{9D8B030D-6E8A-4147-A177-3AD203B41FA5}">
                      <a16:colId xmlns:a16="http://schemas.microsoft.com/office/drawing/2014/main" val="4148745038"/>
                    </a:ext>
                  </a:extLst>
                </a:gridCol>
              </a:tblGrid>
              <a:tr h="369622">
                <a:tc>
                  <a:txBody>
                    <a:bodyPr/>
                    <a:lstStyle/>
                    <a:p>
                      <a:r>
                        <a:rPr lang="en-US" sz="1600" b="1" dirty="0"/>
                        <a:t>Feature to automate</a:t>
                      </a:r>
                    </a:p>
                  </a:txBody>
                  <a:tcPr/>
                </a:tc>
                <a:tc>
                  <a:txBody>
                    <a:bodyPr/>
                    <a:lstStyle/>
                    <a:p>
                      <a:r>
                        <a:rPr lang="en-US" b="1" dirty="0"/>
                        <a:t>Tool</a:t>
                      </a:r>
                    </a:p>
                  </a:txBody>
                  <a:tcPr/>
                </a:tc>
                <a:tc>
                  <a:txBody>
                    <a:bodyPr/>
                    <a:lstStyle/>
                    <a:p>
                      <a:r>
                        <a:rPr lang="en-US" sz="1400" b="1" dirty="0"/>
                        <a:t>Cases</a:t>
                      </a:r>
                    </a:p>
                  </a:txBody>
                  <a:tcPr/>
                </a:tc>
                <a:extLst>
                  <a:ext uri="{0D108BD9-81ED-4DB2-BD59-A6C34878D82A}">
                    <a16:rowId xmlns:a16="http://schemas.microsoft.com/office/drawing/2014/main" val="165163557"/>
                  </a:ext>
                </a:extLst>
              </a:tr>
              <a:tr h="284187">
                <a:tc>
                  <a:txBody>
                    <a:bodyPr/>
                    <a:lstStyle/>
                    <a:p>
                      <a:pPr algn="ctr"/>
                      <a:r>
                        <a:rPr lang="en-US" b="1" dirty="0"/>
                        <a:t>A</a:t>
                      </a:r>
                    </a:p>
                  </a:txBody>
                  <a:tcPr/>
                </a:tc>
                <a:tc>
                  <a:txBody>
                    <a:bodyPr/>
                    <a:lstStyle/>
                    <a:p>
                      <a:pPr algn="ctr"/>
                      <a:r>
                        <a:rPr lang="en-US" sz="1200" b="1" dirty="0"/>
                        <a:t>Selenium</a:t>
                      </a:r>
                    </a:p>
                  </a:txBody>
                  <a:tcPr/>
                </a:tc>
                <a:tc>
                  <a:txBody>
                    <a:bodyPr/>
                    <a:lstStyle/>
                    <a:p>
                      <a:pPr algn="ctr"/>
                      <a:r>
                        <a:rPr lang="en-US" sz="1600" b="1" dirty="0"/>
                        <a:t>10</a:t>
                      </a:r>
                    </a:p>
                  </a:txBody>
                  <a:tcPr/>
                </a:tc>
                <a:extLst>
                  <a:ext uri="{0D108BD9-81ED-4DB2-BD59-A6C34878D82A}">
                    <a16:rowId xmlns:a16="http://schemas.microsoft.com/office/drawing/2014/main" val="1052215264"/>
                  </a:ext>
                </a:extLst>
              </a:tr>
              <a:tr h="284187">
                <a:tc>
                  <a:txBody>
                    <a:bodyPr/>
                    <a:lstStyle/>
                    <a:p>
                      <a:pPr algn="ctr"/>
                      <a:r>
                        <a:rPr lang="en-US" b="1" dirty="0"/>
                        <a:t>D</a:t>
                      </a:r>
                    </a:p>
                  </a:txBody>
                  <a:tcPr/>
                </a:tc>
                <a:tc>
                  <a:txBody>
                    <a:bodyPr/>
                    <a:lstStyle/>
                    <a:p>
                      <a:pPr algn="ctr"/>
                      <a:r>
                        <a:rPr lang="en-US" sz="1200" b="1" dirty="0"/>
                        <a:t>Selenium</a:t>
                      </a:r>
                    </a:p>
                  </a:txBody>
                  <a:tcPr/>
                </a:tc>
                <a:tc>
                  <a:txBody>
                    <a:bodyPr/>
                    <a:lstStyle/>
                    <a:p>
                      <a:pPr algn="ctr"/>
                      <a:r>
                        <a:rPr lang="en-US" sz="1600" b="1" dirty="0"/>
                        <a:t>23</a:t>
                      </a:r>
                    </a:p>
                  </a:txBody>
                  <a:tcPr/>
                </a:tc>
                <a:extLst>
                  <a:ext uri="{0D108BD9-81ED-4DB2-BD59-A6C34878D82A}">
                    <a16:rowId xmlns:a16="http://schemas.microsoft.com/office/drawing/2014/main" val="4121724934"/>
                  </a:ext>
                </a:extLst>
              </a:tr>
              <a:tr h="284187">
                <a:tc>
                  <a:txBody>
                    <a:bodyPr/>
                    <a:lstStyle/>
                    <a:p>
                      <a:pPr algn="ctr"/>
                      <a:r>
                        <a:rPr lang="en-US" b="1" dirty="0"/>
                        <a:t>G</a:t>
                      </a:r>
                    </a:p>
                  </a:txBody>
                  <a:tcPr/>
                </a:tc>
                <a:tc>
                  <a:txBody>
                    <a:bodyPr/>
                    <a:lstStyle/>
                    <a:p>
                      <a:pPr algn="ctr"/>
                      <a:r>
                        <a:rPr lang="en-US" sz="1200" b="1" dirty="0" err="1"/>
                        <a:t>ReadyAPI</a:t>
                      </a:r>
                      <a:endParaRPr lang="en-US" sz="1200" b="1" dirty="0"/>
                    </a:p>
                  </a:txBody>
                  <a:tcPr/>
                </a:tc>
                <a:tc>
                  <a:txBody>
                    <a:bodyPr/>
                    <a:lstStyle/>
                    <a:p>
                      <a:pPr algn="ctr"/>
                      <a:r>
                        <a:rPr lang="en-US" sz="1600" b="1" dirty="0"/>
                        <a:t>54</a:t>
                      </a:r>
                    </a:p>
                  </a:txBody>
                  <a:tcPr/>
                </a:tc>
                <a:extLst>
                  <a:ext uri="{0D108BD9-81ED-4DB2-BD59-A6C34878D82A}">
                    <a16:rowId xmlns:a16="http://schemas.microsoft.com/office/drawing/2014/main" val="1755887422"/>
                  </a:ext>
                </a:extLst>
              </a:tr>
              <a:tr h="284187">
                <a:tc>
                  <a:txBody>
                    <a:bodyPr/>
                    <a:lstStyle/>
                    <a:p>
                      <a:pPr algn="ctr"/>
                      <a:r>
                        <a:rPr lang="en-US" b="1" dirty="0"/>
                        <a:t>H</a:t>
                      </a:r>
                    </a:p>
                  </a:txBody>
                  <a:tcPr/>
                </a:tc>
                <a:tc>
                  <a:txBody>
                    <a:bodyPr/>
                    <a:lstStyle/>
                    <a:p>
                      <a:pPr algn="ctr"/>
                      <a:r>
                        <a:rPr lang="en-US" sz="1200" b="1" dirty="0"/>
                        <a:t>Selenium</a:t>
                      </a:r>
                    </a:p>
                  </a:txBody>
                  <a:tcPr/>
                </a:tc>
                <a:tc>
                  <a:txBody>
                    <a:bodyPr/>
                    <a:lstStyle/>
                    <a:p>
                      <a:pPr algn="ctr"/>
                      <a:r>
                        <a:rPr lang="en-US" sz="1600" b="1" dirty="0"/>
                        <a:t>90</a:t>
                      </a:r>
                    </a:p>
                  </a:txBody>
                  <a:tcPr/>
                </a:tc>
                <a:extLst>
                  <a:ext uri="{0D108BD9-81ED-4DB2-BD59-A6C34878D82A}">
                    <a16:rowId xmlns:a16="http://schemas.microsoft.com/office/drawing/2014/main" val="271680437"/>
                  </a:ext>
                </a:extLst>
              </a:tr>
            </a:tbl>
          </a:graphicData>
        </a:graphic>
      </p:graphicFrame>
      <p:cxnSp>
        <p:nvCxnSpPr>
          <p:cNvPr id="25620" name="Straight Connector 25619">
            <a:extLst>
              <a:ext uri="{FF2B5EF4-FFF2-40B4-BE49-F238E27FC236}">
                <a16:creationId xmlns:a16="http://schemas.microsoft.com/office/drawing/2014/main" id="{3ECEB5DF-E620-EFDC-1572-265A43FCE9F4}"/>
              </a:ext>
            </a:extLst>
          </p:cNvPr>
          <p:cNvCxnSpPr>
            <a:cxnSpLocks/>
          </p:cNvCxnSpPr>
          <p:nvPr/>
        </p:nvCxnSpPr>
        <p:spPr>
          <a:xfrm flipV="1">
            <a:off x="4797020" y="3595212"/>
            <a:ext cx="1253263" cy="60141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28" name="Straight Connector 25627">
            <a:extLst>
              <a:ext uri="{FF2B5EF4-FFF2-40B4-BE49-F238E27FC236}">
                <a16:creationId xmlns:a16="http://schemas.microsoft.com/office/drawing/2014/main" id="{9247798A-7047-76AD-D026-5A3F6DC6C12C}"/>
              </a:ext>
            </a:extLst>
          </p:cNvPr>
          <p:cNvCxnSpPr>
            <a:cxnSpLocks/>
          </p:cNvCxnSpPr>
          <p:nvPr/>
        </p:nvCxnSpPr>
        <p:spPr>
          <a:xfrm>
            <a:off x="4831695" y="4917833"/>
            <a:ext cx="1218588" cy="4598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37C56E-CCE0-2B50-4F37-149249C32E26}"/>
              </a:ext>
            </a:extLst>
          </p:cNvPr>
          <p:cNvSpPr txBox="1"/>
          <p:nvPr/>
        </p:nvSpPr>
        <p:spPr>
          <a:xfrm>
            <a:off x="6117024" y="2801847"/>
            <a:ext cx="3213353" cy="461665"/>
          </a:xfrm>
          <a:prstGeom prst="rect">
            <a:avLst/>
          </a:prstGeom>
          <a:noFill/>
        </p:spPr>
        <p:txBody>
          <a:bodyPr wrap="square" rtlCol="0">
            <a:spAutoFit/>
          </a:bodyPr>
          <a:lstStyle/>
          <a:p>
            <a:pPr marL="342900" indent="-342900">
              <a:buFont typeface="+mj-lt"/>
              <a:buAutoNum type="arabicPeriod"/>
            </a:pPr>
            <a:r>
              <a:rPr lang="en-US" sz="1200" b="1" dirty="0"/>
              <a:t>Features in yellow  to automate</a:t>
            </a:r>
          </a:p>
          <a:p>
            <a:pPr marL="342900" indent="-342900">
              <a:buFont typeface="+mj-lt"/>
              <a:buAutoNum type="arabicPeriod"/>
            </a:pPr>
            <a:r>
              <a:rPr lang="en-US" sz="1200" b="1" dirty="0"/>
              <a:t>Features in green do not automate</a:t>
            </a:r>
          </a:p>
        </p:txBody>
      </p:sp>
    </p:spTree>
    <p:extLst>
      <p:ext uri="{BB962C8B-B14F-4D97-AF65-F5344CB8AC3E}">
        <p14:creationId xmlns:p14="http://schemas.microsoft.com/office/powerpoint/2010/main" val="21674790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22" name="Rectangle 2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Rectangle 23">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0"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Isosceles Triangle 33">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Shape 39">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2E2249E0-499D-B49C-CE26-F3A36DFDEDFD}"/>
              </a:ext>
            </a:extLst>
          </p:cNvPr>
          <p:cNvSpPr>
            <a:spLocks noGrp="1"/>
          </p:cNvSpPr>
          <p:nvPr>
            <p:ph type="title"/>
          </p:nvPr>
        </p:nvSpPr>
        <p:spPr>
          <a:xfrm>
            <a:off x="7181723" y="609600"/>
            <a:ext cx="4512989" cy="2227730"/>
          </a:xfrm>
        </p:spPr>
        <p:txBody>
          <a:bodyPr vert="horz" lIns="91440" tIns="45720" rIns="91440" bIns="45720" rtlCol="0" anchor="ctr">
            <a:normAutofit/>
          </a:bodyPr>
          <a:lstStyle/>
          <a:p>
            <a:pPr>
              <a:lnSpc>
                <a:spcPct val="90000"/>
              </a:lnSpc>
            </a:pPr>
            <a:r>
              <a:rPr lang="en-US" dirty="0">
                <a:solidFill>
                  <a:srgbClr val="FFFFFF"/>
                </a:solidFill>
              </a:rPr>
              <a:t>What could be the process to achieve a </a:t>
            </a:r>
            <a:br>
              <a:rPr lang="en-US" dirty="0">
                <a:solidFill>
                  <a:srgbClr val="FFFFFF"/>
                </a:solidFill>
              </a:rPr>
            </a:br>
            <a:r>
              <a:rPr lang="en-US" dirty="0">
                <a:solidFill>
                  <a:srgbClr val="FFFFFF"/>
                </a:solidFill>
              </a:rPr>
              <a:t>complete test case suite</a:t>
            </a:r>
          </a:p>
        </p:txBody>
      </p:sp>
      <p:pic>
        <p:nvPicPr>
          <p:cNvPr id="5" name="Graphic 4" descr="Question Mark with solid fill">
            <a:extLst>
              <a:ext uri="{FF2B5EF4-FFF2-40B4-BE49-F238E27FC236}">
                <a16:creationId xmlns:a16="http://schemas.microsoft.com/office/drawing/2014/main" id="{C7340955-6F5F-FEF4-C2BD-B1D29104EB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4" name="Content Placeholder 3">
            <a:extLst>
              <a:ext uri="{FF2B5EF4-FFF2-40B4-BE49-F238E27FC236}">
                <a16:creationId xmlns:a16="http://schemas.microsoft.com/office/drawing/2014/main" id="{F72F93DE-621A-B071-4D20-3D4E5DA8AE79}"/>
              </a:ext>
            </a:extLst>
          </p:cNvPr>
          <p:cNvSpPr>
            <a:spLocks noGrp="1"/>
          </p:cNvSpPr>
          <p:nvPr>
            <p:ph idx="1"/>
          </p:nvPr>
        </p:nvSpPr>
        <p:spPr>
          <a:xfrm>
            <a:off x="7181725" y="2837329"/>
            <a:ext cx="4512988" cy="3317938"/>
          </a:xfrm>
        </p:spPr>
        <p:txBody>
          <a:bodyPr vert="horz" lIns="91440" tIns="45720" rIns="91440" bIns="45720" rtlCol="0" anchor="t">
            <a:normAutofit/>
          </a:bodyPr>
          <a:lstStyle/>
          <a:p>
            <a:endParaRPr lang="en-US">
              <a:solidFill>
                <a:srgbClr val="FFFFFF"/>
              </a:solidFill>
            </a:endParaRPr>
          </a:p>
          <a:p>
            <a:endParaRPr lang="en-US">
              <a:solidFill>
                <a:srgbClr val="FFFFFF"/>
              </a:solidFill>
            </a:endParaRPr>
          </a:p>
        </p:txBody>
      </p:sp>
    </p:spTree>
    <p:extLst>
      <p:ext uri="{BB962C8B-B14F-4D97-AF65-F5344CB8AC3E}">
        <p14:creationId xmlns:p14="http://schemas.microsoft.com/office/powerpoint/2010/main" val="8954693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2249E0-499D-B49C-CE26-F3A36DFDEDFD}"/>
              </a:ext>
            </a:extLst>
          </p:cNvPr>
          <p:cNvSpPr>
            <a:spLocks noGrp="1"/>
          </p:cNvSpPr>
          <p:nvPr>
            <p:ph type="title"/>
          </p:nvPr>
        </p:nvSpPr>
        <p:spPr>
          <a:xfrm>
            <a:off x="501651" y="317500"/>
            <a:ext cx="11162349" cy="1038334"/>
          </a:xfrm>
        </p:spPr>
        <p:txBody>
          <a:bodyPr/>
          <a:lstStyle/>
          <a:p>
            <a:r>
              <a:rPr lang="en-US" dirty="0"/>
              <a:t>Steps to achieve a great test case suite </a:t>
            </a:r>
            <a:br>
              <a:rPr lang="en-US" dirty="0"/>
            </a:br>
            <a:r>
              <a:rPr lang="en-US" dirty="0"/>
              <a:t>ready to be automated</a:t>
            </a:r>
          </a:p>
        </p:txBody>
      </p:sp>
      <p:sp>
        <p:nvSpPr>
          <p:cNvPr id="4" name="Content Placeholder 3">
            <a:extLst>
              <a:ext uri="{FF2B5EF4-FFF2-40B4-BE49-F238E27FC236}">
                <a16:creationId xmlns:a16="http://schemas.microsoft.com/office/drawing/2014/main" id="{F72F93DE-621A-B071-4D20-3D4E5DA8AE79}"/>
              </a:ext>
            </a:extLst>
          </p:cNvPr>
          <p:cNvSpPr>
            <a:spLocks noGrp="1"/>
          </p:cNvSpPr>
          <p:nvPr>
            <p:ph idx="1"/>
          </p:nvPr>
        </p:nvSpPr>
        <p:spPr>
          <a:xfrm>
            <a:off x="501651" y="1898372"/>
            <a:ext cx="8785784" cy="3839040"/>
          </a:xfrm>
        </p:spPr>
        <p:txBody>
          <a:bodyPr/>
          <a:lstStyle/>
          <a:p>
            <a:r>
              <a:rPr lang="en-US" sz="2400" dirty="0"/>
              <a:t>1.Elaborate a Plan</a:t>
            </a:r>
          </a:p>
          <a:p>
            <a:r>
              <a:rPr lang="en-US" sz="2400" dirty="0"/>
              <a:t>2.Consider the Scope of the project</a:t>
            </a:r>
          </a:p>
          <a:p>
            <a:r>
              <a:rPr lang="en-US" sz="2400" dirty="0"/>
              <a:t>3.Identify critical business workflows</a:t>
            </a:r>
          </a:p>
          <a:p>
            <a:r>
              <a:rPr lang="en-US" sz="2400" dirty="0"/>
              <a:t>4.Identify main cases of critical workflows</a:t>
            </a:r>
          </a:p>
          <a:p>
            <a:r>
              <a:rPr lang="en-US" sz="2400" dirty="0"/>
              <a:t>5. Evaluate and select the automation tool.</a:t>
            </a:r>
          </a:p>
          <a:p>
            <a:r>
              <a:rPr lang="en-US" sz="2400" dirty="0"/>
              <a:t>6. Build framework initial setup (in this case we are going to analyze Selenium + cucumber)</a:t>
            </a:r>
          </a:p>
          <a:p>
            <a:r>
              <a:rPr lang="en-US" sz="2400" dirty="0"/>
              <a:t>7.Additional points to succeed </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4287334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00330"/>
            <a:ext cx="11201400" cy="773729"/>
          </a:xfrm>
        </p:spPr>
        <p:txBody>
          <a:bodyPr/>
          <a:lstStyle/>
          <a:p>
            <a:r>
              <a:rPr lang="en-GB" sz="3600" b="1" dirty="0">
                <a:solidFill>
                  <a:schemeClr val="accent6"/>
                </a:solidFill>
              </a:rPr>
              <a:t>Elaborate a plan </a:t>
            </a:r>
            <a:endParaRPr lang="en-US" dirty="0"/>
          </a:p>
        </p:txBody>
      </p:sp>
      <p:grpSp>
        <p:nvGrpSpPr>
          <p:cNvPr id="25" name="Group 24">
            <a:extLst>
              <a:ext uri="{FF2B5EF4-FFF2-40B4-BE49-F238E27FC236}">
                <a16:creationId xmlns:a16="http://schemas.microsoft.com/office/drawing/2014/main" id="{D9599929-AF5D-45F4-9C02-CBC3A16784B5}"/>
              </a:ext>
            </a:extLst>
          </p:cNvPr>
          <p:cNvGrpSpPr/>
          <p:nvPr/>
        </p:nvGrpSpPr>
        <p:grpSpPr>
          <a:xfrm>
            <a:off x="495300" y="1543879"/>
            <a:ext cx="5501216" cy="4175215"/>
            <a:chOff x="374650" y="1971398"/>
            <a:chExt cx="4125912" cy="3461027"/>
          </a:xfrm>
        </p:grpSpPr>
        <p:sp>
          <p:nvSpPr>
            <p:cNvPr id="26" name="Freeform 6">
              <a:extLst>
                <a:ext uri="{FF2B5EF4-FFF2-40B4-BE49-F238E27FC236}">
                  <a16:creationId xmlns:a16="http://schemas.microsoft.com/office/drawing/2014/main" id="{08606A0A-F0D8-4627-AB85-5F8167E79A5B}"/>
                </a:ext>
              </a:extLst>
            </p:cNvPr>
            <p:cNvSpPr>
              <a:spLocks/>
            </p:cNvSpPr>
            <p:nvPr/>
          </p:nvSpPr>
          <p:spPr bwMode="gray">
            <a:xfrm>
              <a:off x="1920207" y="1971398"/>
              <a:ext cx="1031846" cy="857030"/>
            </a:xfrm>
            <a:custGeom>
              <a:avLst/>
              <a:gdLst>
                <a:gd name="T0" fmla="*/ 555625 w 699"/>
                <a:gd name="T1" fmla="*/ 0 h 611"/>
                <a:gd name="T2" fmla="*/ 0 w 699"/>
                <a:gd name="T3" fmla="*/ 969963 h 611"/>
                <a:gd name="T4" fmla="*/ 1109662 w 699"/>
                <a:gd name="T5" fmla="*/ 969963 h 611"/>
                <a:gd name="T6" fmla="*/ 555625 w 699"/>
                <a:gd name="T7" fmla="*/ 0 h 611"/>
                <a:gd name="T8" fmla="*/ 0 60000 65536"/>
                <a:gd name="T9" fmla="*/ 0 60000 65536"/>
                <a:gd name="T10" fmla="*/ 0 60000 65536"/>
                <a:gd name="T11" fmla="*/ 0 60000 65536"/>
                <a:gd name="T12" fmla="*/ 0 w 699"/>
                <a:gd name="T13" fmla="*/ 0 h 611"/>
                <a:gd name="T14" fmla="*/ 699 w 699"/>
                <a:gd name="T15" fmla="*/ 611 h 611"/>
              </a:gdLst>
              <a:ahLst/>
              <a:cxnLst>
                <a:cxn ang="T8">
                  <a:pos x="T0" y="T1"/>
                </a:cxn>
                <a:cxn ang="T9">
                  <a:pos x="T2" y="T3"/>
                </a:cxn>
                <a:cxn ang="T10">
                  <a:pos x="T4" y="T5"/>
                </a:cxn>
                <a:cxn ang="T11">
                  <a:pos x="T6" y="T7"/>
                </a:cxn>
              </a:cxnLst>
              <a:rect l="T12" t="T13" r="T14" b="T15"/>
              <a:pathLst>
                <a:path w="699" h="611">
                  <a:moveTo>
                    <a:pt x="350" y="0"/>
                  </a:moveTo>
                  <a:lnTo>
                    <a:pt x="0" y="611"/>
                  </a:lnTo>
                  <a:lnTo>
                    <a:pt x="699" y="611"/>
                  </a:lnTo>
                  <a:lnTo>
                    <a:pt x="350" y="0"/>
                  </a:lnTo>
                  <a:close/>
                </a:path>
              </a:pathLst>
            </a:custGeom>
            <a:solidFill>
              <a:schemeClr val="accent1"/>
            </a:solidFill>
            <a:ln w="12700">
              <a:noFill/>
              <a:round/>
              <a:headEnd/>
              <a:tailEnd/>
            </a:ln>
          </p:spPr>
          <p:txBody>
            <a:bodyPr lIns="0" tIns="0" rIns="0" bIns="0" anchor="ctr"/>
            <a:lstStyle/>
            <a:p>
              <a:pPr algn="ctr" eaLnBrk="0" hangingPunct="0"/>
              <a:endParaRPr lang="en-US" sz="1300" dirty="0"/>
            </a:p>
          </p:txBody>
        </p:sp>
        <p:sp>
          <p:nvSpPr>
            <p:cNvPr id="27" name="Freeform 7">
              <a:extLst>
                <a:ext uri="{FF2B5EF4-FFF2-40B4-BE49-F238E27FC236}">
                  <a16:creationId xmlns:a16="http://schemas.microsoft.com/office/drawing/2014/main" id="{F128D462-F4CD-487C-9F27-2AB45317238F}"/>
                </a:ext>
              </a:extLst>
            </p:cNvPr>
            <p:cNvSpPr>
              <a:spLocks/>
            </p:cNvSpPr>
            <p:nvPr/>
          </p:nvSpPr>
          <p:spPr bwMode="gray">
            <a:xfrm>
              <a:off x="1404283" y="2830565"/>
              <a:ext cx="2063694" cy="866848"/>
            </a:xfrm>
            <a:custGeom>
              <a:avLst/>
              <a:gdLst>
                <a:gd name="T0" fmla="*/ 0 w 1398"/>
                <a:gd name="T1" fmla="*/ 981075 h 618"/>
                <a:gd name="T2" fmla="*/ 555625 w 1398"/>
                <a:gd name="T3" fmla="*/ 0 h 618"/>
                <a:gd name="T4" fmla="*/ 1662113 w 1398"/>
                <a:gd name="T5" fmla="*/ 0 h 618"/>
                <a:gd name="T6" fmla="*/ 2219325 w 1398"/>
                <a:gd name="T7" fmla="*/ 981075 h 618"/>
                <a:gd name="T8" fmla="*/ 0 w 1398"/>
                <a:gd name="T9" fmla="*/ 981075 h 618"/>
                <a:gd name="T10" fmla="*/ 0 60000 65536"/>
                <a:gd name="T11" fmla="*/ 0 60000 65536"/>
                <a:gd name="T12" fmla="*/ 0 60000 65536"/>
                <a:gd name="T13" fmla="*/ 0 60000 65536"/>
                <a:gd name="T14" fmla="*/ 0 60000 65536"/>
                <a:gd name="T15" fmla="*/ 0 w 1398"/>
                <a:gd name="T16" fmla="*/ 0 h 618"/>
                <a:gd name="T17" fmla="*/ 1398 w 1398"/>
                <a:gd name="T18" fmla="*/ 618 h 618"/>
              </a:gdLst>
              <a:ahLst/>
              <a:cxnLst>
                <a:cxn ang="T10">
                  <a:pos x="T0" y="T1"/>
                </a:cxn>
                <a:cxn ang="T11">
                  <a:pos x="T2" y="T3"/>
                </a:cxn>
                <a:cxn ang="T12">
                  <a:pos x="T4" y="T5"/>
                </a:cxn>
                <a:cxn ang="T13">
                  <a:pos x="T6" y="T7"/>
                </a:cxn>
                <a:cxn ang="T14">
                  <a:pos x="T8" y="T9"/>
                </a:cxn>
              </a:cxnLst>
              <a:rect l="T15" t="T16" r="T17" b="T18"/>
              <a:pathLst>
                <a:path w="1398" h="618">
                  <a:moveTo>
                    <a:pt x="0" y="618"/>
                  </a:moveTo>
                  <a:lnTo>
                    <a:pt x="350" y="0"/>
                  </a:lnTo>
                  <a:lnTo>
                    <a:pt x="1047" y="0"/>
                  </a:lnTo>
                  <a:lnTo>
                    <a:pt x="1398" y="618"/>
                  </a:lnTo>
                  <a:lnTo>
                    <a:pt x="0" y="618"/>
                  </a:lnTo>
                  <a:close/>
                </a:path>
              </a:pathLst>
            </a:custGeom>
            <a:solidFill>
              <a:schemeClr val="accent2"/>
            </a:solidFill>
            <a:ln w="12700">
              <a:noFill/>
              <a:round/>
              <a:headEnd/>
              <a:tailEnd/>
            </a:ln>
          </p:spPr>
          <p:txBody>
            <a:bodyPr lIns="0" tIns="0" rIns="0" bIns="0" anchor="ctr"/>
            <a:lstStyle/>
            <a:p>
              <a:pPr algn="ctr" eaLnBrk="0" hangingPunct="0"/>
              <a:endParaRPr lang="en-US" sz="1300" dirty="0"/>
            </a:p>
          </p:txBody>
        </p:sp>
        <p:sp>
          <p:nvSpPr>
            <p:cNvPr id="34" name="Freeform 8">
              <a:extLst>
                <a:ext uri="{FF2B5EF4-FFF2-40B4-BE49-F238E27FC236}">
                  <a16:creationId xmlns:a16="http://schemas.microsoft.com/office/drawing/2014/main" id="{2E86DCEF-0525-4C92-937D-7F069DA390ED}"/>
                </a:ext>
              </a:extLst>
            </p:cNvPr>
            <p:cNvSpPr>
              <a:spLocks/>
            </p:cNvSpPr>
            <p:nvPr/>
          </p:nvSpPr>
          <p:spPr bwMode="gray">
            <a:xfrm>
              <a:off x="374650" y="4554355"/>
              <a:ext cx="4125912" cy="878070"/>
            </a:xfrm>
            <a:custGeom>
              <a:avLst/>
              <a:gdLst>
                <a:gd name="T0" fmla="*/ 0 w 2795"/>
                <a:gd name="T1" fmla="*/ 993775 h 626"/>
                <a:gd name="T2" fmla="*/ 555625 w 2795"/>
                <a:gd name="T3" fmla="*/ 0 h 626"/>
                <a:gd name="T4" fmla="*/ 3883026 w 2795"/>
                <a:gd name="T5" fmla="*/ 0 h 626"/>
                <a:gd name="T6" fmla="*/ 4437063 w 2795"/>
                <a:gd name="T7" fmla="*/ 993775 h 626"/>
                <a:gd name="T8" fmla="*/ 0 w 2795"/>
                <a:gd name="T9" fmla="*/ 993775 h 626"/>
                <a:gd name="T10" fmla="*/ 0 60000 65536"/>
                <a:gd name="T11" fmla="*/ 0 60000 65536"/>
                <a:gd name="T12" fmla="*/ 0 60000 65536"/>
                <a:gd name="T13" fmla="*/ 0 60000 65536"/>
                <a:gd name="T14" fmla="*/ 0 60000 65536"/>
                <a:gd name="T15" fmla="*/ 0 w 2795"/>
                <a:gd name="T16" fmla="*/ 0 h 626"/>
                <a:gd name="T17" fmla="*/ 2795 w 2795"/>
                <a:gd name="T18" fmla="*/ 626 h 626"/>
              </a:gdLst>
              <a:ahLst/>
              <a:cxnLst>
                <a:cxn ang="T10">
                  <a:pos x="T0" y="T1"/>
                </a:cxn>
                <a:cxn ang="T11">
                  <a:pos x="T2" y="T3"/>
                </a:cxn>
                <a:cxn ang="T12">
                  <a:pos x="T4" y="T5"/>
                </a:cxn>
                <a:cxn ang="T13">
                  <a:pos x="T6" y="T7"/>
                </a:cxn>
                <a:cxn ang="T14">
                  <a:pos x="T8" y="T9"/>
                </a:cxn>
              </a:cxnLst>
              <a:rect l="T15" t="T16" r="T17" b="T18"/>
              <a:pathLst>
                <a:path w="2795" h="626">
                  <a:moveTo>
                    <a:pt x="0" y="626"/>
                  </a:moveTo>
                  <a:lnTo>
                    <a:pt x="350" y="0"/>
                  </a:lnTo>
                  <a:lnTo>
                    <a:pt x="2446" y="0"/>
                  </a:lnTo>
                  <a:lnTo>
                    <a:pt x="2795" y="626"/>
                  </a:lnTo>
                  <a:lnTo>
                    <a:pt x="0" y="626"/>
                  </a:lnTo>
                  <a:close/>
                </a:path>
              </a:pathLst>
            </a:custGeom>
            <a:solidFill>
              <a:schemeClr val="accent1">
                <a:lumMod val="50000"/>
              </a:schemeClr>
            </a:solidFill>
            <a:ln w="12700">
              <a:noFill/>
              <a:round/>
              <a:headEnd/>
              <a:tailEnd/>
            </a:ln>
          </p:spPr>
          <p:txBody>
            <a:bodyPr lIns="0" tIns="0" rIns="0" bIns="0" anchor="ctr"/>
            <a:lstStyle/>
            <a:p>
              <a:pPr algn="ctr" eaLnBrk="0" hangingPunct="0"/>
              <a:endParaRPr lang="en-US" sz="1300" dirty="0"/>
            </a:p>
          </p:txBody>
        </p:sp>
        <p:sp>
          <p:nvSpPr>
            <p:cNvPr id="35" name="Freeform 9">
              <a:extLst>
                <a:ext uri="{FF2B5EF4-FFF2-40B4-BE49-F238E27FC236}">
                  <a16:creationId xmlns:a16="http://schemas.microsoft.com/office/drawing/2014/main" id="{88059AC3-86B4-4E99-9B8B-3730258C5675}"/>
                </a:ext>
              </a:extLst>
            </p:cNvPr>
            <p:cNvSpPr>
              <a:spLocks/>
            </p:cNvSpPr>
            <p:nvPr/>
          </p:nvSpPr>
          <p:spPr bwMode="gray">
            <a:xfrm>
              <a:off x="891312" y="3697412"/>
              <a:ext cx="3094065" cy="862641"/>
            </a:xfrm>
            <a:custGeom>
              <a:avLst/>
              <a:gdLst>
                <a:gd name="T0" fmla="*/ 0 w 2096"/>
                <a:gd name="T1" fmla="*/ 976313 h 615"/>
                <a:gd name="T2" fmla="*/ 555625 w 2096"/>
                <a:gd name="T3" fmla="*/ 0 h 615"/>
                <a:gd name="T4" fmla="*/ 2771774 w 2096"/>
                <a:gd name="T5" fmla="*/ 0 h 615"/>
                <a:gd name="T6" fmla="*/ 3327400 w 2096"/>
                <a:gd name="T7" fmla="*/ 976313 h 615"/>
                <a:gd name="T8" fmla="*/ 0 w 2096"/>
                <a:gd name="T9" fmla="*/ 976313 h 615"/>
                <a:gd name="T10" fmla="*/ 0 60000 65536"/>
                <a:gd name="T11" fmla="*/ 0 60000 65536"/>
                <a:gd name="T12" fmla="*/ 0 60000 65536"/>
                <a:gd name="T13" fmla="*/ 0 60000 65536"/>
                <a:gd name="T14" fmla="*/ 0 60000 65536"/>
                <a:gd name="T15" fmla="*/ 0 w 2096"/>
                <a:gd name="T16" fmla="*/ 0 h 615"/>
                <a:gd name="T17" fmla="*/ 2096 w 2096"/>
                <a:gd name="T18" fmla="*/ 615 h 615"/>
              </a:gdLst>
              <a:ahLst/>
              <a:cxnLst>
                <a:cxn ang="T10">
                  <a:pos x="T0" y="T1"/>
                </a:cxn>
                <a:cxn ang="T11">
                  <a:pos x="T2" y="T3"/>
                </a:cxn>
                <a:cxn ang="T12">
                  <a:pos x="T4" y="T5"/>
                </a:cxn>
                <a:cxn ang="T13">
                  <a:pos x="T6" y="T7"/>
                </a:cxn>
                <a:cxn ang="T14">
                  <a:pos x="T8" y="T9"/>
                </a:cxn>
              </a:cxnLst>
              <a:rect l="T15" t="T16" r="T17" b="T18"/>
              <a:pathLst>
                <a:path w="2096" h="615">
                  <a:moveTo>
                    <a:pt x="0" y="615"/>
                  </a:moveTo>
                  <a:lnTo>
                    <a:pt x="350" y="0"/>
                  </a:lnTo>
                  <a:lnTo>
                    <a:pt x="1746" y="0"/>
                  </a:lnTo>
                  <a:lnTo>
                    <a:pt x="2096" y="615"/>
                  </a:lnTo>
                  <a:lnTo>
                    <a:pt x="0" y="615"/>
                  </a:lnTo>
                  <a:close/>
                </a:path>
              </a:pathLst>
            </a:custGeom>
            <a:solidFill>
              <a:schemeClr val="accent2">
                <a:lumMod val="75000"/>
              </a:schemeClr>
            </a:solidFill>
            <a:ln w="12700">
              <a:noFill/>
              <a:round/>
              <a:headEnd/>
              <a:tailEnd/>
            </a:ln>
          </p:spPr>
          <p:txBody>
            <a:bodyPr lIns="0" tIns="0" rIns="0" bIns="0" anchor="ctr"/>
            <a:lstStyle/>
            <a:p>
              <a:pPr algn="ctr" eaLnBrk="0" hangingPunct="0"/>
              <a:endParaRPr lang="en-US" sz="1300" dirty="0"/>
            </a:p>
          </p:txBody>
        </p:sp>
        <p:sp>
          <p:nvSpPr>
            <p:cNvPr id="36" name="Text Box 11">
              <a:extLst>
                <a:ext uri="{FF2B5EF4-FFF2-40B4-BE49-F238E27FC236}">
                  <a16:creationId xmlns:a16="http://schemas.microsoft.com/office/drawing/2014/main" id="{EDEF23FE-93B1-4F56-899A-E92D86A080E4}"/>
                </a:ext>
              </a:extLst>
            </p:cNvPr>
            <p:cNvSpPr txBox="1">
              <a:spLocks noChangeArrowheads="1"/>
            </p:cNvSpPr>
            <p:nvPr/>
          </p:nvSpPr>
          <p:spPr bwMode="gray">
            <a:xfrm>
              <a:off x="630029" y="4627294"/>
              <a:ext cx="3619583" cy="720971"/>
            </a:xfrm>
            <a:prstGeom prst="rect">
              <a:avLst/>
            </a:prstGeom>
            <a:noFill/>
            <a:ln w="9525">
              <a:noFill/>
              <a:miter lim="800000"/>
              <a:headEnd/>
              <a:tailEnd/>
            </a:ln>
          </p:spPr>
          <p:txBody>
            <a:bodyPr lIns="0" tIns="0" rIns="0" bIns="0" anchor="ctr"/>
            <a:lstStyle/>
            <a:p>
              <a:pPr algn="ctr" eaLnBrk="0" hangingPunct="0"/>
              <a:r>
                <a:rPr lang="en-US" sz="1300" b="1" dirty="0">
                  <a:solidFill>
                    <a:schemeClr val="bg1"/>
                  </a:solidFill>
                </a:rPr>
                <a:t>Timelines</a:t>
              </a:r>
            </a:p>
          </p:txBody>
        </p:sp>
        <p:sp>
          <p:nvSpPr>
            <p:cNvPr id="37" name="Text Box 15">
              <a:extLst>
                <a:ext uri="{FF2B5EF4-FFF2-40B4-BE49-F238E27FC236}">
                  <a16:creationId xmlns:a16="http://schemas.microsoft.com/office/drawing/2014/main" id="{E5DA18E3-CFAB-4BD1-A315-AF36221D544A}"/>
                </a:ext>
              </a:extLst>
            </p:cNvPr>
            <p:cNvSpPr txBox="1">
              <a:spLocks noChangeArrowheads="1"/>
            </p:cNvSpPr>
            <p:nvPr/>
          </p:nvSpPr>
          <p:spPr bwMode="gray">
            <a:xfrm>
              <a:off x="1279546" y="3775815"/>
              <a:ext cx="2320548" cy="720971"/>
            </a:xfrm>
            <a:prstGeom prst="rect">
              <a:avLst/>
            </a:prstGeom>
            <a:noFill/>
            <a:ln w="9525">
              <a:noFill/>
              <a:miter lim="800000"/>
              <a:headEnd/>
              <a:tailEnd/>
            </a:ln>
          </p:spPr>
          <p:txBody>
            <a:bodyPr lIns="0" tIns="0" rIns="0" bIns="0" anchor="ctr"/>
            <a:lstStyle/>
            <a:p>
              <a:pPr algn="ctr" eaLnBrk="0" hangingPunct="0"/>
              <a:r>
                <a:rPr lang="en-US" sz="1300" b="1" dirty="0">
                  <a:solidFill>
                    <a:schemeClr val="bg1"/>
                  </a:solidFill>
                </a:rPr>
                <a:t>Framework</a:t>
              </a:r>
            </a:p>
          </p:txBody>
        </p:sp>
        <p:sp>
          <p:nvSpPr>
            <p:cNvPr id="38" name="Text Box 16">
              <a:extLst>
                <a:ext uri="{FF2B5EF4-FFF2-40B4-BE49-F238E27FC236}">
                  <a16:creationId xmlns:a16="http://schemas.microsoft.com/office/drawing/2014/main" id="{9BDCE2BA-D076-49E1-9603-53558C782E51}"/>
                </a:ext>
              </a:extLst>
            </p:cNvPr>
            <p:cNvSpPr txBox="1">
              <a:spLocks noChangeArrowheads="1"/>
            </p:cNvSpPr>
            <p:nvPr/>
          </p:nvSpPr>
          <p:spPr bwMode="gray">
            <a:xfrm>
              <a:off x="1738636" y="2914661"/>
              <a:ext cx="1402367" cy="720971"/>
            </a:xfrm>
            <a:prstGeom prst="rect">
              <a:avLst/>
            </a:prstGeom>
            <a:noFill/>
            <a:ln w="9525">
              <a:noFill/>
              <a:miter lim="800000"/>
              <a:headEnd/>
              <a:tailEnd/>
            </a:ln>
          </p:spPr>
          <p:txBody>
            <a:bodyPr lIns="0" tIns="0" rIns="0" bIns="0" anchor="ctr"/>
            <a:lstStyle/>
            <a:p>
              <a:pPr algn="ctr" eaLnBrk="0" hangingPunct="0"/>
              <a:r>
                <a:rPr lang="en-US" sz="1300" b="1" dirty="0"/>
                <a:t>Tools</a:t>
              </a:r>
            </a:p>
          </p:txBody>
        </p:sp>
        <p:sp>
          <p:nvSpPr>
            <p:cNvPr id="39" name="Text Box 17">
              <a:extLst>
                <a:ext uri="{FF2B5EF4-FFF2-40B4-BE49-F238E27FC236}">
                  <a16:creationId xmlns:a16="http://schemas.microsoft.com/office/drawing/2014/main" id="{F80F66A6-1CF9-48A0-9154-95DC2C523FF4}"/>
                </a:ext>
              </a:extLst>
            </p:cNvPr>
            <p:cNvSpPr txBox="1">
              <a:spLocks noChangeArrowheads="1"/>
            </p:cNvSpPr>
            <p:nvPr/>
          </p:nvSpPr>
          <p:spPr bwMode="gray">
            <a:xfrm>
              <a:off x="1905445" y="2245911"/>
              <a:ext cx="1068751" cy="475504"/>
            </a:xfrm>
            <a:prstGeom prst="rect">
              <a:avLst/>
            </a:prstGeom>
            <a:noFill/>
            <a:ln w="9525">
              <a:noFill/>
              <a:miter lim="800000"/>
              <a:headEnd/>
              <a:tailEnd/>
            </a:ln>
          </p:spPr>
          <p:txBody>
            <a:bodyPr lIns="0" tIns="0" rIns="0" bIns="0" anchor="ctr"/>
            <a:lstStyle/>
            <a:p>
              <a:pPr algn="ctr" eaLnBrk="0" hangingPunct="0"/>
              <a:r>
                <a:rPr lang="en-US" sz="1300" b="1" dirty="0"/>
                <a:t>Scope</a:t>
              </a:r>
            </a:p>
          </p:txBody>
        </p:sp>
      </p:grpSp>
      <p:sp>
        <p:nvSpPr>
          <p:cNvPr id="40" name="TextBox 39">
            <a:extLst>
              <a:ext uri="{FF2B5EF4-FFF2-40B4-BE49-F238E27FC236}">
                <a16:creationId xmlns:a16="http://schemas.microsoft.com/office/drawing/2014/main" id="{64D381E5-AEC3-4C4F-8EE4-582A9E011B5A}"/>
              </a:ext>
            </a:extLst>
          </p:cNvPr>
          <p:cNvSpPr txBox="1"/>
          <p:nvPr/>
        </p:nvSpPr>
        <p:spPr bwMode="gray">
          <a:xfrm>
            <a:off x="6225226" y="1922318"/>
            <a:ext cx="3308627" cy="276999"/>
          </a:xfrm>
          <a:prstGeom prst="rect">
            <a:avLst/>
          </a:prstGeom>
          <a:noFill/>
        </p:spPr>
        <p:txBody>
          <a:bodyPr wrap="square" lIns="0" tIns="0" rIns="0" bIns="0" rtlCol="0">
            <a:spAutoFit/>
          </a:bodyPr>
          <a:lstStyle/>
          <a:p>
            <a:r>
              <a:rPr lang="en-US" dirty="0">
                <a:latin typeface="+mj-lt"/>
              </a:rPr>
              <a:t>Define what will be automated.</a:t>
            </a:r>
          </a:p>
        </p:txBody>
      </p:sp>
      <p:cxnSp>
        <p:nvCxnSpPr>
          <p:cNvPr id="8" name="Straight Connector 7">
            <a:extLst>
              <a:ext uri="{FF2B5EF4-FFF2-40B4-BE49-F238E27FC236}">
                <a16:creationId xmlns:a16="http://schemas.microsoft.com/office/drawing/2014/main" id="{792CA984-C612-0F66-5B84-F8A59C9E4E11}"/>
              </a:ext>
            </a:extLst>
          </p:cNvPr>
          <p:cNvCxnSpPr>
            <a:cxnSpLocks/>
          </p:cNvCxnSpPr>
          <p:nvPr/>
        </p:nvCxnSpPr>
        <p:spPr>
          <a:xfrm flipV="1">
            <a:off x="3720352" y="2061882"/>
            <a:ext cx="2276164" cy="192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8565FA-0ED4-F415-61C2-AC28338EF9C8}"/>
              </a:ext>
            </a:extLst>
          </p:cNvPr>
          <p:cNvCxnSpPr>
            <a:cxnSpLocks/>
          </p:cNvCxnSpPr>
          <p:nvPr/>
        </p:nvCxnSpPr>
        <p:spPr>
          <a:xfrm>
            <a:off x="5996516" y="2061882"/>
            <a:ext cx="0" cy="233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09EA23-5A1A-8C95-F391-814448343571}"/>
              </a:ext>
            </a:extLst>
          </p:cNvPr>
          <p:cNvCxnSpPr>
            <a:cxnSpLocks/>
          </p:cNvCxnSpPr>
          <p:nvPr/>
        </p:nvCxnSpPr>
        <p:spPr>
          <a:xfrm>
            <a:off x="5996516" y="2295439"/>
            <a:ext cx="34612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EDD9730-4196-6701-126B-2E853BCAC174}"/>
              </a:ext>
            </a:extLst>
          </p:cNvPr>
          <p:cNvSpPr txBox="1"/>
          <p:nvPr/>
        </p:nvSpPr>
        <p:spPr bwMode="gray">
          <a:xfrm>
            <a:off x="5938772" y="2883013"/>
            <a:ext cx="3881536" cy="276999"/>
          </a:xfrm>
          <a:prstGeom prst="rect">
            <a:avLst/>
          </a:prstGeom>
          <a:noFill/>
        </p:spPr>
        <p:txBody>
          <a:bodyPr wrap="square" lIns="0" tIns="0" rIns="0" bIns="0" rtlCol="0">
            <a:spAutoFit/>
          </a:bodyPr>
          <a:lstStyle/>
          <a:p>
            <a:r>
              <a:rPr lang="en-US" dirty="0">
                <a:latin typeface="+mj-lt"/>
              </a:rPr>
              <a:t>Select appropriate automation tools.</a:t>
            </a:r>
          </a:p>
        </p:txBody>
      </p:sp>
      <p:cxnSp>
        <p:nvCxnSpPr>
          <p:cNvPr id="51" name="Straight Connector 50">
            <a:extLst>
              <a:ext uri="{FF2B5EF4-FFF2-40B4-BE49-F238E27FC236}">
                <a16:creationId xmlns:a16="http://schemas.microsoft.com/office/drawing/2014/main" id="{A0699139-5A68-ECE3-BF37-D0F4F5011C82}"/>
              </a:ext>
            </a:extLst>
          </p:cNvPr>
          <p:cNvCxnSpPr>
            <a:cxnSpLocks/>
          </p:cNvCxnSpPr>
          <p:nvPr/>
        </p:nvCxnSpPr>
        <p:spPr>
          <a:xfrm flipV="1">
            <a:off x="4376166" y="3011474"/>
            <a:ext cx="1370210" cy="100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F39EB48-D437-3475-9316-C5075DB206C2}"/>
              </a:ext>
            </a:extLst>
          </p:cNvPr>
          <p:cNvCxnSpPr>
            <a:cxnSpLocks/>
          </p:cNvCxnSpPr>
          <p:nvPr/>
        </p:nvCxnSpPr>
        <p:spPr>
          <a:xfrm>
            <a:off x="5746376" y="3011474"/>
            <a:ext cx="0" cy="233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7929491-A2D5-EBC3-10B1-75B7BFC777D6}"/>
              </a:ext>
            </a:extLst>
          </p:cNvPr>
          <p:cNvCxnSpPr>
            <a:cxnSpLocks/>
          </p:cNvCxnSpPr>
          <p:nvPr/>
        </p:nvCxnSpPr>
        <p:spPr>
          <a:xfrm>
            <a:off x="5746376" y="3245031"/>
            <a:ext cx="39444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56E6C4E5-BC1F-C8C9-567B-198F9A9B6BE2}"/>
              </a:ext>
            </a:extLst>
          </p:cNvPr>
          <p:cNvSpPr txBox="1"/>
          <p:nvPr/>
        </p:nvSpPr>
        <p:spPr bwMode="gray">
          <a:xfrm>
            <a:off x="6104965" y="3899870"/>
            <a:ext cx="3881536" cy="276999"/>
          </a:xfrm>
          <a:prstGeom prst="rect">
            <a:avLst/>
          </a:prstGeom>
          <a:noFill/>
        </p:spPr>
        <p:txBody>
          <a:bodyPr wrap="square" lIns="0" tIns="0" rIns="0" bIns="0" rtlCol="0">
            <a:spAutoFit/>
          </a:bodyPr>
          <a:lstStyle/>
          <a:p>
            <a:r>
              <a:rPr lang="en-US" dirty="0">
                <a:latin typeface="+mj-lt"/>
              </a:rPr>
              <a:t>Design the automation framework.</a:t>
            </a:r>
          </a:p>
        </p:txBody>
      </p:sp>
      <p:cxnSp>
        <p:nvCxnSpPr>
          <p:cNvPr id="71" name="Straight Connector 70">
            <a:extLst>
              <a:ext uri="{FF2B5EF4-FFF2-40B4-BE49-F238E27FC236}">
                <a16:creationId xmlns:a16="http://schemas.microsoft.com/office/drawing/2014/main" id="{92ED5E84-3A5E-AB64-DA23-9A4BFB18E9B6}"/>
              </a:ext>
            </a:extLst>
          </p:cNvPr>
          <p:cNvCxnSpPr>
            <a:cxnSpLocks/>
          </p:cNvCxnSpPr>
          <p:nvPr/>
        </p:nvCxnSpPr>
        <p:spPr>
          <a:xfrm flipV="1">
            <a:off x="5046030" y="4026708"/>
            <a:ext cx="950486" cy="100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635CDF7-66A4-D4B3-F7C0-C0E9E8F6F493}"/>
              </a:ext>
            </a:extLst>
          </p:cNvPr>
          <p:cNvCxnSpPr>
            <a:cxnSpLocks/>
          </p:cNvCxnSpPr>
          <p:nvPr/>
        </p:nvCxnSpPr>
        <p:spPr>
          <a:xfrm>
            <a:off x="5996516" y="4026708"/>
            <a:ext cx="0" cy="233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28DEF9D-4C68-3780-D6D0-DD235DD1DE9C}"/>
              </a:ext>
            </a:extLst>
          </p:cNvPr>
          <p:cNvCxnSpPr>
            <a:cxnSpLocks/>
          </p:cNvCxnSpPr>
          <p:nvPr/>
        </p:nvCxnSpPr>
        <p:spPr>
          <a:xfrm>
            <a:off x="5996516" y="4260266"/>
            <a:ext cx="369433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0514089-D8D3-97F2-4F70-E370F5B1415B}"/>
              </a:ext>
            </a:extLst>
          </p:cNvPr>
          <p:cNvSpPr txBox="1"/>
          <p:nvPr/>
        </p:nvSpPr>
        <p:spPr bwMode="gray">
          <a:xfrm>
            <a:off x="6469837" y="4916727"/>
            <a:ext cx="3803715" cy="553998"/>
          </a:xfrm>
          <a:prstGeom prst="rect">
            <a:avLst/>
          </a:prstGeom>
          <a:noFill/>
        </p:spPr>
        <p:txBody>
          <a:bodyPr wrap="square" lIns="0" tIns="0" rIns="0" bIns="0" rtlCol="0">
            <a:spAutoFit/>
          </a:bodyPr>
          <a:lstStyle/>
          <a:p>
            <a:r>
              <a:rPr lang="en-US" dirty="0">
                <a:latin typeface="+mj-lt"/>
              </a:rPr>
              <a:t>Establish timelines for implementation.</a:t>
            </a:r>
          </a:p>
        </p:txBody>
      </p:sp>
      <p:cxnSp>
        <p:nvCxnSpPr>
          <p:cNvPr id="78" name="Straight Connector 77">
            <a:extLst>
              <a:ext uri="{FF2B5EF4-FFF2-40B4-BE49-F238E27FC236}">
                <a16:creationId xmlns:a16="http://schemas.microsoft.com/office/drawing/2014/main" id="{19B6E589-905D-BBBF-0BFD-69E5D256CDD8}"/>
              </a:ext>
            </a:extLst>
          </p:cNvPr>
          <p:cNvCxnSpPr>
            <a:cxnSpLocks/>
          </p:cNvCxnSpPr>
          <p:nvPr/>
        </p:nvCxnSpPr>
        <p:spPr>
          <a:xfrm flipV="1">
            <a:off x="5661916" y="5033142"/>
            <a:ext cx="675105"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69A4CB-1CBE-13FC-1461-9C568FDB4DE0}"/>
              </a:ext>
            </a:extLst>
          </p:cNvPr>
          <p:cNvCxnSpPr>
            <a:cxnSpLocks/>
          </p:cNvCxnSpPr>
          <p:nvPr/>
        </p:nvCxnSpPr>
        <p:spPr>
          <a:xfrm>
            <a:off x="6337021" y="5033142"/>
            <a:ext cx="0" cy="437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56CECC7-8F1E-4531-082A-74150C0C90E7}"/>
              </a:ext>
            </a:extLst>
          </p:cNvPr>
          <p:cNvCxnSpPr>
            <a:cxnSpLocks/>
          </p:cNvCxnSpPr>
          <p:nvPr/>
        </p:nvCxnSpPr>
        <p:spPr>
          <a:xfrm>
            <a:off x="6337021" y="5470725"/>
            <a:ext cx="249321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7B4FD47-3C66-83EF-E768-EF019285EBF5}"/>
              </a:ext>
            </a:extLst>
          </p:cNvPr>
          <p:cNvSpPr txBox="1"/>
          <p:nvPr/>
        </p:nvSpPr>
        <p:spPr>
          <a:xfrm>
            <a:off x="452255" y="890046"/>
            <a:ext cx="7847822" cy="369332"/>
          </a:xfrm>
          <a:prstGeom prst="rect">
            <a:avLst/>
          </a:prstGeom>
          <a:noFill/>
        </p:spPr>
        <p:txBody>
          <a:bodyPr wrap="square">
            <a:spAutoFit/>
          </a:bodyPr>
          <a:lstStyle/>
          <a:p>
            <a:r>
              <a:rPr lang="en-US" dirty="0"/>
              <a:t>Present the high-level plan strategy first to provide context and direction.</a:t>
            </a:r>
          </a:p>
        </p:txBody>
      </p:sp>
      <p:sp>
        <p:nvSpPr>
          <p:cNvPr id="7" name="AutoShape 6">
            <a:extLst>
              <a:ext uri="{FF2B5EF4-FFF2-40B4-BE49-F238E27FC236}">
                <a16:creationId xmlns:a16="http://schemas.microsoft.com/office/drawing/2014/main" id="{FBA50809-80FE-42D6-BC69-674D7E5FAC7C}"/>
              </a:ext>
            </a:extLst>
          </p:cNvPr>
          <p:cNvSpPr>
            <a:spLocks noChangeArrowheads="1"/>
          </p:cNvSpPr>
          <p:nvPr/>
        </p:nvSpPr>
        <p:spPr bwMode="auto">
          <a:xfrm>
            <a:off x="537029" y="6390445"/>
            <a:ext cx="1993266" cy="411905"/>
          </a:xfrm>
          <a:prstGeom prst="homePlate">
            <a:avLst>
              <a:gd name="adj" fmla="val 38784"/>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 Elaborate a plan</a:t>
            </a:r>
          </a:p>
        </p:txBody>
      </p:sp>
      <p:sp>
        <p:nvSpPr>
          <p:cNvPr id="10" name="AutoShape 7">
            <a:extLst>
              <a:ext uri="{FF2B5EF4-FFF2-40B4-BE49-F238E27FC236}">
                <a16:creationId xmlns:a16="http://schemas.microsoft.com/office/drawing/2014/main" id="{141AE2EF-3F92-9D7D-1A8B-D7D0C1D4D3E6}"/>
              </a:ext>
            </a:extLst>
          </p:cNvPr>
          <p:cNvSpPr>
            <a:spLocks noChangeArrowheads="1"/>
          </p:cNvSpPr>
          <p:nvPr/>
        </p:nvSpPr>
        <p:spPr bwMode="auto">
          <a:xfrm>
            <a:off x="2396312" y="6390445"/>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14" name="AutoShape 7">
            <a:extLst>
              <a:ext uri="{FF2B5EF4-FFF2-40B4-BE49-F238E27FC236}">
                <a16:creationId xmlns:a16="http://schemas.microsoft.com/office/drawing/2014/main" id="{6E812B12-6E2C-895B-CEDA-D0B847DFDC67}"/>
              </a:ext>
            </a:extLst>
          </p:cNvPr>
          <p:cNvSpPr>
            <a:spLocks noChangeArrowheads="1"/>
          </p:cNvSpPr>
          <p:nvPr/>
        </p:nvSpPr>
        <p:spPr bwMode="auto">
          <a:xfrm>
            <a:off x="2954656" y="6390444"/>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15" name="AutoShape 7">
            <a:extLst>
              <a:ext uri="{FF2B5EF4-FFF2-40B4-BE49-F238E27FC236}">
                <a16:creationId xmlns:a16="http://schemas.microsoft.com/office/drawing/2014/main" id="{205D81AB-FABF-4AB9-9B71-22D7446DA1A7}"/>
              </a:ext>
            </a:extLst>
          </p:cNvPr>
          <p:cNvSpPr>
            <a:spLocks noChangeArrowheads="1"/>
          </p:cNvSpPr>
          <p:nvPr/>
        </p:nvSpPr>
        <p:spPr bwMode="auto">
          <a:xfrm>
            <a:off x="3513000"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16" name="AutoShape 7">
            <a:extLst>
              <a:ext uri="{FF2B5EF4-FFF2-40B4-BE49-F238E27FC236}">
                <a16:creationId xmlns:a16="http://schemas.microsoft.com/office/drawing/2014/main" id="{5B79A9B7-CC3A-B341-3B9D-D4B856C018E0}"/>
              </a:ext>
            </a:extLst>
          </p:cNvPr>
          <p:cNvSpPr>
            <a:spLocks noChangeArrowheads="1"/>
          </p:cNvSpPr>
          <p:nvPr/>
        </p:nvSpPr>
        <p:spPr bwMode="auto">
          <a:xfrm>
            <a:off x="4071344"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21" name="AutoShape 7">
            <a:extLst>
              <a:ext uri="{FF2B5EF4-FFF2-40B4-BE49-F238E27FC236}">
                <a16:creationId xmlns:a16="http://schemas.microsoft.com/office/drawing/2014/main" id="{3F790538-1E9A-B285-45BA-9FC5192316D7}"/>
              </a:ext>
            </a:extLst>
          </p:cNvPr>
          <p:cNvSpPr>
            <a:spLocks noChangeArrowheads="1"/>
          </p:cNvSpPr>
          <p:nvPr/>
        </p:nvSpPr>
        <p:spPr bwMode="auto">
          <a:xfrm>
            <a:off x="4629688"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22" name="AutoShape 7">
            <a:extLst>
              <a:ext uri="{FF2B5EF4-FFF2-40B4-BE49-F238E27FC236}">
                <a16:creationId xmlns:a16="http://schemas.microsoft.com/office/drawing/2014/main" id="{79BEFE05-9E2C-A64F-5694-186A020FC7DA}"/>
              </a:ext>
            </a:extLst>
          </p:cNvPr>
          <p:cNvSpPr>
            <a:spLocks noChangeArrowheads="1"/>
          </p:cNvSpPr>
          <p:nvPr/>
        </p:nvSpPr>
        <p:spPr bwMode="auto">
          <a:xfrm>
            <a:off x="5188032" y="6390442"/>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23" name="AutoShape 7">
            <a:extLst>
              <a:ext uri="{FF2B5EF4-FFF2-40B4-BE49-F238E27FC236}">
                <a16:creationId xmlns:a16="http://schemas.microsoft.com/office/drawing/2014/main" id="{49B9B5B2-7A6F-A3AD-04C9-2694D9F5BB94}"/>
              </a:ext>
            </a:extLst>
          </p:cNvPr>
          <p:cNvSpPr>
            <a:spLocks noChangeArrowheads="1"/>
          </p:cNvSpPr>
          <p:nvPr/>
        </p:nvSpPr>
        <p:spPr bwMode="auto">
          <a:xfrm>
            <a:off x="5746376" y="6390442"/>
            <a:ext cx="3266996"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Tree>
    <p:extLst>
      <p:ext uri="{BB962C8B-B14F-4D97-AF65-F5344CB8AC3E}">
        <p14:creationId xmlns:p14="http://schemas.microsoft.com/office/powerpoint/2010/main" val="38356529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p:nvPr/>
        </p:nvSpPr>
        <p:spPr bwMode="gray">
          <a:xfrm>
            <a:off x="492352" y="1331330"/>
            <a:ext cx="4057015" cy="3966214"/>
          </a:xfrm>
          <a:prstGeom prst="ellipse">
            <a:avLst/>
          </a:prstGeom>
          <a:noFill/>
          <a:ln w="22225" algn="ctr">
            <a:solidFill>
              <a:schemeClr val="tx1">
                <a:lumMod val="50000"/>
                <a:lumOff val="50000"/>
              </a:schemeClr>
            </a:solidFill>
            <a:prstDash val="sysDot"/>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130" name="Oval 129"/>
          <p:cNvSpPr/>
          <p:nvPr/>
        </p:nvSpPr>
        <p:spPr bwMode="gray">
          <a:xfrm>
            <a:off x="1890909" y="1314362"/>
            <a:ext cx="184815" cy="184815"/>
          </a:xfrm>
          <a:prstGeom prst="ellipse">
            <a:avLst/>
          </a:prstGeom>
          <a:solidFill>
            <a:schemeClr val="tx1">
              <a:lumMod val="50000"/>
              <a:lumOff val="50000"/>
            </a:schemeClr>
          </a:solidFill>
          <a:ln w="19050" algn="ctr">
            <a:solidFill>
              <a:schemeClr val="tx1">
                <a:lumMod val="50000"/>
                <a:lumOff val="50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131" name="Oval 130"/>
          <p:cNvSpPr/>
          <p:nvPr/>
        </p:nvSpPr>
        <p:spPr bwMode="gray">
          <a:xfrm>
            <a:off x="1518736" y="5010507"/>
            <a:ext cx="184815" cy="184815"/>
          </a:xfrm>
          <a:prstGeom prst="ellipse">
            <a:avLst/>
          </a:prstGeom>
          <a:solidFill>
            <a:schemeClr val="tx1">
              <a:lumMod val="50000"/>
              <a:lumOff val="50000"/>
            </a:schemeClr>
          </a:solidFill>
          <a:ln w="19050" algn="ctr">
            <a:solidFill>
              <a:schemeClr val="tx1">
                <a:lumMod val="50000"/>
                <a:lumOff val="50000"/>
              </a:schemeClr>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164" name="Rectangle 163"/>
          <p:cNvSpPr/>
          <p:nvPr/>
        </p:nvSpPr>
        <p:spPr>
          <a:xfrm>
            <a:off x="1146879" y="2813447"/>
            <a:ext cx="3061164" cy="123110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0000"/>
                </a:solidFill>
                <a:effectLst/>
                <a:uLnTx/>
                <a:uFillTx/>
                <a:ea typeface="+mn-ea"/>
                <a:cs typeface="+mn-cs"/>
              </a:rPr>
              <a:t>Identify the type of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0000"/>
              </a:solidFill>
              <a:effectLst/>
              <a:uLnTx/>
              <a:uFillTx/>
              <a:ea typeface="+mn-ea"/>
              <a:cs typeface="+mn-cs"/>
            </a:endParaRPr>
          </a:p>
        </p:txBody>
      </p:sp>
      <p:grpSp>
        <p:nvGrpSpPr>
          <p:cNvPr id="18" name="Group 17"/>
          <p:cNvGrpSpPr/>
          <p:nvPr/>
        </p:nvGrpSpPr>
        <p:grpSpPr>
          <a:xfrm>
            <a:off x="2836734" y="979515"/>
            <a:ext cx="6814122" cy="961600"/>
            <a:chOff x="2271319" y="976644"/>
            <a:chExt cx="6814122" cy="961600"/>
          </a:xfrm>
        </p:grpSpPr>
        <p:sp>
          <p:nvSpPr>
            <p:cNvPr id="134" name="Oval 133"/>
            <p:cNvSpPr/>
            <p:nvPr/>
          </p:nvSpPr>
          <p:spPr bwMode="gray">
            <a:xfrm>
              <a:off x="3797255" y="976644"/>
              <a:ext cx="783023" cy="783023"/>
            </a:xfrm>
            <a:prstGeom prst="ellipse">
              <a:avLst/>
            </a:prstGeom>
            <a:solidFill>
              <a:srgbClr val="004F59"/>
            </a:solidFill>
            <a:ln w="22225" algn="ctr">
              <a:solidFill>
                <a:schemeClr val="tx1">
                  <a:lumMod val="50000"/>
                  <a:lumOff val="50000"/>
                </a:schemeClr>
              </a:solidFill>
              <a:prstDash val="sysDot"/>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cxnSp>
          <p:nvCxnSpPr>
            <p:cNvPr id="26" name="Straight Connector 25"/>
            <p:cNvCxnSpPr>
              <a:stCxn id="132" idx="6"/>
            </p:cNvCxnSpPr>
            <p:nvPr/>
          </p:nvCxnSpPr>
          <p:spPr>
            <a:xfrm>
              <a:off x="2456134" y="1370661"/>
              <a:ext cx="1341121" cy="0"/>
            </a:xfrm>
            <a:prstGeom prst="line">
              <a:avLst/>
            </a:prstGeom>
            <a:noFill/>
            <a:ln w="22225" algn="ctr">
              <a:solidFill>
                <a:schemeClr val="tx1">
                  <a:lumMod val="50000"/>
                  <a:lumOff val="50000"/>
                </a:schemeClr>
              </a:solidFill>
              <a:prstDash val="sysDot"/>
              <a:miter lim="800000"/>
              <a:headEnd/>
              <a:tailEnd/>
            </a:ln>
          </p:spPr>
        </p:cxnSp>
        <p:sp>
          <p:nvSpPr>
            <p:cNvPr id="132" name="Oval 131"/>
            <p:cNvSpPr/>
            <p:nvPr/>
          </p:nvSpPr>
          <p:spPr bwMode="gray">
            <a:xfrm>
              <a:off x="2271319" y="1278253"/>
              <a:ext cx="184815" cy="184815"/>
            </a:xfrm>
            <a:prstGeom prst="ellipse">
              <a:avLst/>
            </a:prstGeom>
            <a:solidFill>
              <a:schemeClr val="bg1"/>
            </a:solidFill>
            <a:ln w="34925" algn="ctr">
              <a:solidFill>
                <a:srgbClr val="004F59"/>
              </a:solid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latin typeface="Calibri Light"/>
                <a:ea typeface="+mn-ea"/>
                <a:cs typeface="+mn-cs"/>
              </a:endParaRPr>
            </a:p>
          </p:txBody>
        </p:sp>
        <p:sp>
          <p:nvSpPr>
            <p:cNvPr id="171" name="Rectangle 170"/>
            <p:cNvSpPr/>
            <p:nvPr/>
          </p:nvSpPr>
          <p:spPr>
            <a:xfrm>
              <a:off x="4946903" y="1045692"/>
              <a:ext cx="4138538"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F59"/>
                  </a:solidFill>
                  <a:effectLst/>
                  <a:uLnTx/>
                  <a:uFillTx/>
                  <a:ea typeface="+mn-ea"/>
                  <a:cs typeface="+mn-cs"/>
                </a:rPr>
                <a:t>Regression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rPr>
                <a:t>R</a:t>
              </a:r>
              <a:r>
                <a:rPr kumimoji="0" lang="en-US" sz="1400" b="1" i="0" u="none" strike="noStrike" kern="1200" cap="none" spc="0" normalizeH="0" baseline="0" noProof="0" dirty="0" err="1">
                  <a:ln>
                    <a:noFill/>
                  </a:ln>
                  <a:solidFill>
                    <a:prstClr val="black"/>
                  </a:solidFill>
                  <a:effectLst/>
                  <a:uLnTx/>
                  <a:uFillTx/>
                  <a:ea typeface="+mn-ea"/>
                  <a:cs typeface="+mn-cs"/>
                </a:rPr>
                <a:t>epetitive</a:t>
              </a:r>
              <a:r>
                <a:rPr kumimoji="0" lang="en-US" sz="1400" b="1" i="0" u="none" strike="noStrike" kern="1200" cap="none" spc="0" normalizeH="0" baseline="0" noProof="0" dirty="0">
                  <a:ln>
                    <a:noFill/>
                  </a:ln>
                  <a:solidFill>
                    <a:prstClr val="black"/>
                  </a:solidFill>
                  <a:effectLst/>
                  <a:uLnTx/>
                  <a:uFillTx/>
                  <a:ea typeface="+mn-ea"/>
                  <a:cs typeface="+mn-cs"/>
                </a:rPr>
                <a:t> tests to ensure new changes do not affect existing functionality</a:t>
              </a:r>
              <a:endParaRPr kumimoji="0" lang="en-US" sz="1400" b="1" i="0" u="none" strike="noStrike" kern="1200" cap="none" spc="0" normalizeH="0" baseline="0" noProof="0" dirty="0">
                <a:ln>
                  <a:noFill/>
                </a:ln>
                <a:solidFill>
                  <a:srgbClr val="000000"/>
                </a:solidFill>
                <a:effectLst/>
                <a:uLnTx/>
                <a:uFillTx/>
                <a:ea typeface="+mn-ea"/>
                <a:cs typeface="+mn-cs"/>
              </a:endParaRPr>
            </a:p>
          </p:txBody>
        </p:sp>
      </p:grpSp>
      <p:grpSp>
        <p:nvGrpSpPr>
          <p:cNvPr id="19" name="Group 18"/>
          <p:cNvGrpSpPr/>
          <p:nvPr/>
        </p:nvGrpSpPr>
        <p:grpSpPr>
          <a:xfrm>
            <a:off x="4288726" y="2123765"/>
            <a:ext cx="5687235" cy="933548"/>
            <a:chOff x="3398207" y="2086438"/>
            <a:chExt cx="5687235" cy="933548"/>
          </a:xfrm>
        </p:grpSpPr>
        <p:cxnSp>
          <p:nvCxnSpPr>
            <p:cNvPr id="149" name="Straight Connector 148"/>
            <p:cNvCxnSpPr>
              <a:stCxn id="147" idx="6"/>
            </p:cNvCxnSpPr>
            <p:nvPr/>
          </p:nvCxnSpPr>
          <p:spPr>
            <a:xfrm flipV="1">
              <a:off x="3583022" y="2481378"/>
              <a:ext cx="211738" cy="2439"/>
            </a:xfrm>
            <a:prstGeom prst="line">
              <a:avLst/>
            </a:prstGeom>
            <a:noFill/>
            <a:ln w="22225" algn="ctr">
              <a:solidFill>
                <a:schemeClr val="tx1">
                  <a:lumMod val="50000"/>
                  <a:lumOff val="50000"/>
                </a:schemeClr>
              </a:solidFill>
              <a:prstDash val="sysDot"/>
              <a:miter lim="800000"/>
              <a:headEnd/>
              <a:tailEnd/>
            </a:ln>
          </p:spPr>
        </p:cxnSp>
        <p:sp>
          <p:nvSpPr>
            <p:cNvPr id="147" name="Oval 146"/>
            <p:cNvSpPr/>
            <p:nvPr/>
          </p:nvSpPr>
          <p:spPr bwMode="gray">
            <a:xfrm>
              <a:off x="3398207" y="2391409"/>
              <a:ext cx="184815" cy="184815"/>
            </a:xfrm>
            <a:prstGeom prst="ellipse">
              <a:avLst/>
            </a:prstGeom>
            <a:solidFill>
              <a:schemeClr val="bg1"/>
            </a:solidFill>
            <a:ln w="34925" algn="ctr">
              <a:solidFill>
                <a:srgbClr val="046A38"/>
              </a:solid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ea typeface="+mn-ea"/>
                <a:cs typeface="+mn-cs"/>
              </a:endParaRPr>
            </a:p>
          </p:txBody>
        </p:sp>
        <p:sp>
          <p:nvSpPr>
            <p:cNvPr id="151" name="Oval 150"/>
            <p:cNvSpPr/>
            <p:nvPr/>
          </p:nvSpPr>
          <p:spPr bwMode="gray">
            <a:xfrm>
              <a:off x="3794760" y="2086438"/>
              <a:ext cx="789880" cy="789880"/>
            </a:xfrm>
            <a:prstGeom prst="ellipse">
              <a:avLst/>
            </a:prstGeom>
            <a:solidFill>
              <a:srgbClr val="046A38"/>
            </a:solidFill>
            <a:ln w="22225" algn="ctr">
              <a:solidFill>
                <a:schemeClr val="tx1">
                  <a:lumMod val="50000"/>
                  <a:lumOff val="50000"/>
                </a:schemeClr>
              </a:solidFill>
              <a:prstDash val="sysDot"/>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ea typeface="+mn-ea"/>
                <a:cs typeface="+mn-cs"/>
              </a:endParaRPr>
            </a:p>
          </p:txBody>
        </p:sp>
        <p:sp>
          <p:nvSpPr>
            <p:cNvPr id="53" name="Rectangle 52"/>
            <p:cNvSpPr/>
            <p:nvPr/>
          </p:nvSpPr>
          <p:spPr>
            <a:xfrm>
              <a:off x="4946904" y="2127434"/>
              <a:ext cx="4138538" cy="892552"/>
            </a:xfrm>
            <a:prstGeom prst="rect">
              <a:avLst/>
            </a:prstGeom>
            <a:solidFill>
              <a:schemeClr val="accent2">
                <a:lumMod val="20000"/>
                <a:lumOff val="8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46A38"/>
                  </a:solidFill>
                  <a:effectLst/>
                  <a:uLnTx/>
                  <a:uFillTx/>
                  <a:ea typeface="+mn-ea"/>
                  <a:cs typeface="+mn-cs"/>
                </a:rPr>
                <a:t>New Project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prstClr val="black"/>
                  </a:solidFill>
                </a:rPr>
                <a:t>Automating tests for a stable developed applications.</a:t>
              </a:r>
            </a:p>
          </p:txBody>
        </p:sp>
      </p:grpSp>
      <p:grpSp>
        <p:nvGrpSpPr>
          <p:cNvPr id="225" name="Group 224"/>
          <p:cNvGrpSpPr/>
          <p:nvPr/>
        </p:nvGrpSpPr>
        <p:grpSpPr>
          <a:xfrm>
            <a:off x="4354844" y="3519166"/>
            <a:ext cx="5683874" cy="963685"/>
            <a:chOff x="3401568" y="3695813"/>
            <a:chExt cx="5683874" cy="963685"/>
          </a:xfrm>
        </p:grpSpPr>
        <p:cxnSp>
          <p:nvCxnSpPr>
            <p:cNvPr id="61" name="Straight Connector 60"/>
            <p:cNvCxnSpPr/>
            <p:nvPr/>
          </p:nvCxnSpPr>
          <p:spPr>
            <a:xfrm flipV="1">
              <a:off x="3551622" y="4087257"/>
              <a:ext cx="211738" cy="2439"/>
            </a:xfrm>
            <a:prstGeom prst="line">
              <a:avLst/>
            </a:prstGeom>
            <a:noFill/>
            <a:ln w="22225" algn="ctr">
              <a:solidFill>
                <a:schemeClr val="tx1">
                  <a:lumMod val="50000"/>
                  <a:lumOff val="50000"/>
                </a:schemeClr>
              </a:solidFill>
              <a:prstDash val="sysDot"/>
              <a:miter lim="800000"/>
              <a:headEnd/>
              <a:tailEnd/>
            </a:ln>
          </p:spPr>
        </p:cxnSp>
        <p:grpSp>
          <p:nvGrpSpPr>
            <p:cNvPr id="20" name="Group 19"/>
            <p:cNvGrpSpPr/>
            <p:nvPr/>
          </p:nvGrpSpPr>
          <p:grpSpPr>
            <a:xfrm>
              <a:off x="3401568" y="3695813"/>
              <a:ext cx="5683874" cy="963685"/>
              <a:chOff x="3401568" y="3261423"/>
              <a:chExt cx="5683874" cy="963685"/>
            </a:xfrm>
          </p:grpSpPr>
          <p:sp>
            <p:nvSpPr>
              <p:cNvPr id="157" name="Oval 156"/>
              <p:cNvSpPr/>
              <p:nvPr/>
            </p:nvSpPr>
            <p:spPr bwMode="gray">
              <a:xfrm>
                <a:off x="3794760" y="3261423"/>
                <a:ext cx="787162" cy="787162"/>
              </a:xfrm>
              <a:prstGeom prst="ellipse">
                <a:avLst/>
              </a:prstGeom>
              <a:solidFill>
                <a:srgbClr val="041E42"/>
              </a:solidFill>
              <a:ln w="22225" algn="ctr">
                <a:solidFill>
                  <a:schemeClr val="tx1">
                    <a:lumMod val="50000"/>
                    <a:lumOff val="50000"/>
                  </a:schemeClr>
                </a:solidFill>
                <a:prstDash val="sysDot"/>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ea typeface="+mn-ea"/>
                  <a:cs typeface="+mn-cs"/>
                </a:endParaRPr>
              </a:p>
            </p:txBody>
          </p:sp>
          <p:sp>
            <p:nvSpPr>
              <p:cNvPr id="54" name="Rectangle 53"/>
              <p:cNvSpPr/>
              <p:nvPr/>
            </p:nvSpPr>
            <p:spPr>
              <a:xfrm>
                <a:off x="4946904" y="3332556"/>
                <a:ext cx="4138538"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12169"/>
                    </a:solidFill>
                    <a:effectLst/>
                    <a:uLnTx/>
                    <a:uFillTx/>
                    <a:ea typeface="+mn-ea"/>
                    <a:cs typeface="+mn-cs"/>
                  </a:rPr>
                  <a:t>Migration</a:t>
                </a:r>
              </a:p>
              <a:p>
                <a:pPr>
                  <a:defRPr/>
                </a:pPr>
                <a:r>
                  <a:rPr lang="en-US" sz="1400" b="1" dirty="0">
                    <a:solidFill>
                      <a:prstClr val="black"/>
                    </a:solidFill>
                  </a:rPr>
                  <a:t>Validating functionality during platform or system migration.</a:t>
                </a:r>
              </a:p>
            </p:txBody>
          </p:sp>
          <p:sp>
            <p:nvSpPr>
              <p:cNvPr id="153" name="Oval 152"/>
              <p:cNvSpPr/>
              <p:nvPr/>
            </p:nvSpPr>
            <p:spPr bwMode="gray">
              <a:xfrm>
                <a:off x="3401568" y="3560001"/>
                <a:ext cx="184815" cy="184815"/>
              </a:xfrm>
              <a:prstGeom prst="ellipse">
                <a:avLst/>
              </a:prstGeom>
              <a:solidFill>
                <a:schemeClr val="bg1"/>
              </a:solidFill>
              <a:ln w="34925" algn="ctr">
                <a:solidFill>
                  <a:srgbClr val="012169"/>
                </a:solid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ea typeface="+mn-ea"/>
                  <a:cs typeface="+mn-cs"/>
                </a:endParaRPr>
              </a:p>
            </p:txBody>
          </p:sp>
        </p:grpSp>
      </p:grpSp>
      <p:grpSp>
        <p:nvGrpSpPr>
          <p:cNvPr id="224" name="Group 223"/>
          <p:cNvGrpSpPr/>
          <p:nvPr/>
        </p:nvGrpSpPr>
        <p:grpSpPr>
          <a:xfrm>
            <a:off x="2790488" y="4866692"/>
            <a:ext cx="6611023" cy="931412"/>
            <a:chOff x="2474419" y="5056107"/>
            <a:chExt cx="6611023" cy="931412"/>
          </a:xfrm>
        </p:grpSpPr>
        <p:cxnSp>
          <p:nvCxnSpPr>
            <p:cNvPr id="155" name="Straight Connector 154"/>
            <p:cNvCxnSpPr/>
            <p:nvPr/>
          </p:nvCxnSpPr>
          <p:spPr>
            <a:xfrm>
              <a:off x="2545976" y="5448910"/>
              <a:ext cx="1248784" cy="0"/>
            </a:xfrm>
            <a:prstGeom prst="line">
              <a:avLst/>
            </a:prstGeom>
            <a:noFill/>
            <a:ln w="22225" algn="ctr">
              <a:solidFill>
                <a:schemeClr val="tx1">
                  <a:lumMod val="50000"/>
                  <a:lumOff val="50000"/>
                </a:schemeClr>
              </a:solidFill>
              <a:prstDash val="sysDot"/>
              <a:miter lim="800000"/>
              <a:headEnd/>
              <a:tailEnd/>
            </a:ln>
          </p:spPr>
        </p:cxnSp>
        <p:sp>
          <p:nvSpPr>
            <p:cNvPr id="141" name="Oval 140"/>
            <p:cNvSpPr/>
            <p:nvPr/>
          </p:nvSpPr>
          <p:spPr bwMode="gray">
            <a:xfrm>
              <a:off x="2474419" y="5362200"/>
              <a:ext cx="184815" cy="184815"/>
            </a:xfrm>
            <a:prstGeom prst="ellipse">
              <a:avLst/>
            </a:prstGeom>
            <a:solidFill>
              <a:schemeClr val="bg1"/>
            </a:solidFill>
            <a:ln w="34925" algn="ctr">
              <a:solidFill>
                <a:srgbClr val="2C5234"/>
              </a:solidFill>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ea typeface="+mn-ea"/>
                <a:cs typeface="+mn-cs"/>
              </a:endParaRPr>
            </a:p>
          </p:txBody>
        </p:sp>
        <p:grpSp>
          <p:nvGrpSpPr>
            <p:cNvPr id="21" name="Group 20"/>
            <p:cNvGrpSpPr/>
            <p:nvPr/>
          </p:nvGrpSpPr>
          <p:grpSpPr>
            <a:xfrm>
              <a:off x="3798645" y="5056107"/>
              <a:ext cx="5286797" cy="931412"/>
              <a:chOff x="3798645" y="5056107"/>
              <a:chExt cx="5286797" cy="931412"/>
            </a:xfrm>
          </p:grpSpPr>
          <p:sp>
            <p:nvSpPr>
              <p:cNvPr id="145" name="Oval 144"/>
              <p:cNvSpPr/>
              <p:nvPr/>
            </p:nvSpPr>
            <p:spPr bwMode="gray">
              <a:xfrm>
                <a:off x="3798645" y="5056107"/>
                <a:ext cx="789051" cy="789051"/>
              </a:xfrm>
              <a:prstGeom prst="ellipse">
                <a:avLst/>
              </a:prstGeom>
              <a:solidFill>
                <a:srgbClr val="2C5234"/>
              </a:solidFill>
              <a:ln w="22225" algn="ctr">
                <a:solidFill>
                  <a:schemeClr val="tx1">
                    <a:lumMod val="50000"/>
                    <a:lumOff val="50000"/>
                  </a:schemeClr>
                </a:solidFill>
                <a:prstDash val="sysDot"/>
                <a:miter lim="800000"/>
                <a:headEnd/>
                <a:tailEnd/>
              </a:ln>
            </p:spPr>
            <p:txBody>
              <a:bodyPr wrap="square" lIns="88900" tIns="88900" rIns="88900" bIns="88900" rtlCol="0" anchor="ctr"/>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dirty="0">
                  <a:ln>
                    <a:noFill/>
                  </a:ln>
                  <a:solidFill>
                    <a:prstClr val="white"/>
                  </a:solidFill>
                  <a:effectLst/>
                  <a:uLnTx/>
                  <a:uFillTx/>
                  <a:ea typeface="+mn-ea"/>
                  <a:cs typeface="+mn-cs"/>
                </a:endParaRPr>
              </a:p>
            </p:txBody>
          </p:sp>
          <p:sp>
            <p:nvSpPr>
              <p:cNvPr id="55" name="Rectangle 54"/>
              <p:cNvSpPr/>
              <p:nvPr/>
            </p:nvSpPr>
            <p:spPr>
              <a:xfrm>
                <a:off x="4946904" y="5094967"/>
                <a:ext cx="4138538" cy="8925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2C5234"/>
                    </a:solidFill>
                    <a:effectLst/>
                    <a:uLnTx/>
                    <a:uFillTx/>
                    <a:ea typeface="+mn-ea"/>
                    <a:cs typeface="+mn-cs"/>
                  </a:rPr>
                  <a:t>Integration</a:t>
                </a:r>
              </a:p>
              <a:p>
                <a:pPr marR="0" lvl="0" indent="0" fontAlgn="auto">
                  <a:lnSpc>
                    <a:spcPct val="100000"/>
                  </a:lnSpc>
                  <a:spcBef>
                    <a:spcPts val="0"/>
                  </a:spcBef>
                  <a:spcAft>
                    <a:spcPts val="0"/>
                  </a:spcAft>
                  <a:buClrTx/>
                  <a:buSzTx/>
                  <a:buFontTx/>
                  <a:buNone/>
                  <a:tabLst/>
                  <a:defRPr/>
                </a:pPr>
                <a:r>
                  <a:rPr lang="en-US" sz="1400" b="1" dirty="0">
                    <a:solidFill>
                      <a:prstClr val="black"/>
                    </a:solidFill>
                  </a:rPr>
                  <a:t>Testing interactions between integrated units/modules.</a:t>
                </a:r>
              </a:p>
            </p:txBody>
          </p:sp>
        </p:grpSp>
      </p:grpSp>
      <p:sp>
        <p:nvSpPr>
          <p:cNvPr id="2" name="Title 1">
            <a:extLst>
              <a:ext uri="{FF2B5EF4-FFF2-40B4-BE49-F238E27FC236}">
                <a16:creationId xmlns:a16="http://schemas.microsoft.com/office/drawing/2014/main" id="{4AFCD8A2-C900-4946-8B50-12E7652EE270}"/>
              </a:ext>
            </a:extLst>
          </p:cNvPr>
          <p:cNvSpPr>
            <a:spLocks noGrp="1"/>
          </p:cNvSpPr>
          <p:nvPr>
            <p:ph type="title"/>
          </p:nvPr>
        </p:nvSpPr>
        <p:spPr>
          <a:xfrm>
            <a:off x="492352" y="85492"/>
            <a:ext cx="8596668" cy="692943"/>
          </a:xfrm>
        </p:spPr>
        <p:txBody>
          <a:bodyPr>
            <a:noAutofit/>
          </a:bodyPr>
          <a:lstStyle/>
          <a:p>
            <a:r>
              <a:rPr lang="en-GB" sz="4400" b="1" dirty="0">
                <a:solidFill>
                  <a:schemeClr val="accent6"/>
                </a:solidFill>
              </a:rPr>
              <a:t>Automation scope</a:t>
            </a:r>
            <a:endParaRPr lang="en-US" sz="4400" dirty="0"/>
          </a:p>
        </p:txBody>
      </p:sp>
      <p:pic>
        <p:nvPicPr>
          <p:cNvPr id="8" name="Graphic 7" descr="Close with solid fill">
            <a:extLst>
              <a:ext uri="{FF2B5EF4-FFF2-40B4-BE49-F238E27FC236}">
                <a16:creationId xmlns:a16="http://schemas.microsoft.com/office/drawing/2014/main" id="{F8BEDCC9-7C35-88E8-D600-ACF03C5289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05618" y="1019752"/>
            <a:ext cx="692943" cy="692943"/>
          </a:xfrm>
          <a:prstGeom prst="rect">
            <a:avLst/>
          </a:prstGeom>
        </p:spPr>
      </p:pic>
      <p:pic>
        <p:nvPicPr>
          <p:cNvPr id="10" name="Graphic 9" descr="Checkmark with solid fill">
            <a:extLst>
              <a:ext uri="{FF2B5EF4-FFF2-40B4-BE49-F238E27FC236}">
                <a16:creationId xmlns:a16="http://schemas.microsoft.com/office/drawing/2014/main" id="{F648F740-39EF-47A7-6643-5BCC557015E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780095" y="2204384"/>
            <a:ext cx="636933" cy="636933"/>
          </a:xfrm>
          <a:prstGeom prst="rect">
            <a:avLst/>
          </a:prstGeom>
        </p:spPr>
      </p:pic>
      <p:pic>
        <p:nvPicPr>
          <p:cNvPr id="11" name="Graphic 10" descr="Close with solid fill">
            <a:extLst>
              <a:ext uri="{FF2B5EF4-FFF2-40B4-BE49-F238E27FC236}">
                <a16:creationId xmlns:a16="http://schemas.microsoft.com/office/drawing/2014/main" id="{9D2D9346-AFA3-FC86-228D-1C421059DC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95145" y="3566526"/>
            <a:ext cx="692943" cy="692943"/>
          </a:xfrm>
          <a:prstGeom prst="rect">
            <a:avLst/>
          </a:prstGeom>
        </p:spPr>
      </p:pic>
      <p:pic>
        <p:nvPicPr>
          <p:cNvPr id="12" name="Graphic 11" descr="Close with solid fill">
            <a:extLst>
              <a:ext uri="{FF2B5EF4-FFF2-40B4-BE49-F238E27FC236}">
                <a16:creationId xmlns:a16="http://schemas.microsoft.com/office/drawing/2014/main" id="{592093CB-604C-A8BD-5899-ED6F437309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53980" y="4918720"/>
            <a:ext cx="692943" cy="692943"/>
          </a:xfrm>
          <a:prstGeom prst="rect">
            <a:avLst/>
          </a:prstGeom>
        </p:spPr>
      </p:pic>
      <p:sp>
        <p:nvSpPr>
          <p:cNvPr id="5" name="AutoShape 6">
            <a:extLst>
              <a:ext uri="{FF2B5EF4-FFF2-40B4-BE49-F238E27FC236}">
                <a16:creationId xmlns:a16="http://schemas.microsoft.com/office/drawing/2014/main" id="{80FBBF42-03F2-B4DB-6F3B-01529DBBAB93}"/>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6" name="AutoShape 7">
            <a:extLst>
              <a:ext uri="{FF2B5EF4-FFF2-40B4-BE49-F238E27FC236}">
                <a16:creationId xmlns:a16="http://schemas.microsoft.com/office/drawing/2014/main" id="{A008BC1B-32B4-C2C7-90E4-8C5DF910BBDB}"/>
              </a:ext>
            </a:extLst>
          </p:cNvPr>
          <p:cNvSpPr>
            <a:spLocks noChangeArrowheads="1"/>
          </p:cNvSpPr>
          <p:nvPr/>
        </p:nvSpPr>
        <p:spPr bwMode="auto">
          <a:xfrm>
            <a:off x="1100007" y="6390445"/>
            <a:ext cx="3803758"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 Consider the scope of the project</a:t>
            </a:r>
          </a:p>
        </p:txBody>
      </p:sp>
      <p:sp>
        <p:nvSpPr>
          <p:cNvPr id="7" name="AutoShape 7">
            <a:extLst>
              <a:ext uri="{FF2B5EF4-FFF2-40B4-BE49-F238E27FC236}">
                <a16:creationId xmlns:a16="http://schemas.microsoft.com/office/drawing/2014/main" id="{F6B1DBD1-01C0-4211-7720-AF57653867FC}"/>
              </a:ext>
            </a:extLst>
          </p:cNvPr>
          <p:cNvSpPr>
            <a:spLocks noChangeArrowheads="1"/>
          </p:cNvSpPr>
          <p:nvPr/>
        </p:nvSpPr>
        <p:spPr bwMode="auto">
          <a:xfrm>
            <a:off x="4838772" y="6390442"/>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a:t>
            </a:r>
          </a:p>
        </p:txBody>
      </p:sp>
      <p:sp>
        <p:nvSpPr>
          <p:cNvPr id="9" name="AutoShape 7">
            <a:extLst>
              <a:ext uri="{FF2B5EF4-FFF2-40B4-BE49-F238E27FC236}">
                <a16:creationId xmlns:a16="http://schemas.microsoft.com/office/drawing/2014/main" id="{942776DA-358C-3D11-0A58-2D19F4724B16}"/>
              </a:ext>
            </a:extLst>
          </p:cNvPr>
          <p:cNvSpPr>
            <a:spLocks noChangeArrowheads="1"/>
          </p:cNvSpPr>
          <p:nvPr/>
        </p:nvSpPr>
        <p:spPr bwMode="auto">
          <a:xfrm>
            <a:off x="5414368"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13" name="AutoShape 7">
            <a:extLst>
              <a:ext uri="{FF2B5EF4-FFF2-40B4-BE49-F238E27FC236}">
                <a16:creationId xmlns:a16="http://schemas.microsoft.com/office/drawing/2014/main" id="{6578A65B-1057-8B33-E276-7AF665CC109F}"/>
              </a:ext>
            </a:extLst>
          </p:cNvPr>
          <p:cNvSpPr>
            <a:spLocks noChangeArrowheads="1"/>
          </p:cNvSpPr>
          <p:nvPr/>
        </p:nvSpPr>
        <p:spPr bwMode="auto">
          <a:xfrm>
            <a:off x="5972712"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4" name="AutoShape 7">
            <a:extLst>
              <a:ext uri="{FF2B5EF4-FFF2-40B4-BE49-F238E27FC236}">
                <a16:creationId xmlns:a16="http://schemas.microsoft.com/office/drawing/2014/main" id="{A4E2C77A-B0B2-DD00-AE52-6B4A249FC82A}"/>
              </a:ext>
            </a:extLst>
          </p:cNvPr>
          <p:cNvSpPr>
            <a:spLocks noChangeArrowheads="1"/>
          </p:cNvSpPr>
          <p:nvPr/>
        </p:nvSpPr>
        <p:spPr bwMode="auto">
          <a:xfrm>
            <a:off x="6531056"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5" name="AutoShape 7">
            <a:extLst>
              <a:ext uri="{FF2B5EF4-FFF2-40B4-BE49-F238E27FC236}">
                <a16:creationId xmlns:a16="http://schemas.microsoft.com/office/drawing/2014/main" id="{CB2AC4F9-D9D8-830D-469B-267CD11E3D56}"/>
              </a:ext>
            </a:extLst>
          </p:cNvPr>
          <p:cNvSpPr>
            <a:spLocks noChangeArrowheads="1"/>
          </p:cNvSpPr>
          <p:nvPr/>
        </p:nvSpPr>
        <p:spPr bwMode="auto">
          <a:xfrm>
            <a:off x="7089400" y="6390442"/>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6" name="AutoShape 7">
            <a:extLst>
              <a:ext uri="{FF2B5EF4-FFF2-40B4-BE49-F238E27FC236}">
                <a16:creationId xmlns:a16="http://schemas.microsoft.com/office/drawing/2014/main" id="{D7643CFD-D070-D8F6-7A9A-1EC92D7983AC}"/>
              </a:ext>
            </a:extLst>
          </p:cNvPr>
          <p:cNvSpPr>
            <a:spLocks noChangeArrowheads="1"/>
          </p:cNvSpPr>
          <p:nvPr/>
        </p:nvSpPr>
        <p:spPr bwMode="auto">
          <a:xfrm>
            <a:off x="7664996" y="6390442"/>
            <a:ext cx="1348375"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spTree>
    <p:extLst>
      <p:ext uri="{BB962C8B-B14F-4D97-AF65-F5344CB8AC3E}">
        <p14:creationId xmlns:p14="http://schemas.microsoft.com/office/powerpoint/2010/main" val="109253028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C64C07-7AAE-9FF1-3CEF-8202AA9F7343}"/>
              </a:ext>
            </a:extLst>
          </p:cNvPr>
          <p:cNvSpPr>
            <a:spLocks noGrp="1"/>
          </p:cNvSpPr>
          <p:nvPr>
            <p:ph type="body" sz="quarter" idx="13"/>
          </p:nvPr>
        </p:nvSpPr>
        <p:spPr>
          <a:xfrm>
            <a:off x="501651" y="1127712"/>
            <a:ext cx="9027831" cy="931198"/>
          </a:xfrm>
        </p:spPr>
        <p:txBody>
          <a:bodyPr/>
          <a:lstStyle/>
          <a:p>
            <a:r>
              <a:rPr lang="en-US" sz="1800" dirty="0"/>
              <a:t>Select critical workflows by prioritizing </a:t>
            </a:r>
            <a:r>
              <a:rPr lang="en-US" sz="1800" b="1" dirty="0"/>
              <a:t>high-impact</a:t>
            </a:r>
            <a:r>
              <a:rPr lang="en-US" sz="1800" dirty="0"/>
              <a:t>, </a:t>
            </a:r>
            <a:r>
              <a:rPr lang="en-US" sz="1800" b="1" dirty="0"/>
              <a:t>frequency</a:t>
            </a:r>
            <a:r>
              <a:rPr lang="en-US" sz="1800" dirty="0"/>
              <a:t>, and </a:t>
            </a:r>
            <a:r>
              <a:rPr lang="en-US" sz="1800" b="1" dirty="0"/>
              <a:t>business-critical</a:t>
            </a:r>
            <a:r>
              <a:rPr lang="en-US" sz="1800" dirty="0"/>
              <a:t> </a:t>
            </a:r>
            <a:r>
              <a:rPr lang="en-US" sz="1800" b="1" dirty="0"/>
              <a:t>processes</a:t>
            </a:r>
            <a:r>
              <a:rPr lang="en-US" sz="1800" dirty="0"/>
              <a:t> that are feasible to automate, address pain points, comply with regulations, and offer significant ROI.</a:t>
            </a:r>
          </a:p>
        </p:txBody>
      </p:sp>
      <p:sp>
        <p:nvSpPr>
          <p:cNvPr id="3" name="Title 2">
            <a:extLst>
              <a:ext uri="{FF2B5EF4-FFF2-40B4-BE49-F238E27FC236}">
                <a16:creationId xmlns:a16="http://schemas.microsoft.com/office/drawing/2014/main" id="{08D6E71A-C424-43E2-95B5-052B815C2430}"/>
              </a:ext>
            </a:extLst>
          </p:cNvPr>
          <p:cNvSpPr>
            <a:spLocks noGrp="1"/>
          </p:cNvSpPr>
          <p:nvPr>
            <p:ph type="title"/>
          </p:nvPr>
        </p:nvSpPr>
        <p:spPr>
          <a:xfrm>
            <a:off x="501651" y="317500"/>
            <a:ext cx="11162349" cy="677582"/>
          </a:xfrm>
        </p:spPr>
        <p:txBody>
          <a:bodyPr/>
          <a:lstStyle/>
          <a:p>
            <a:r>
              <a:rPr lang="en-US" b="1" dirty="0"/>
              <a:t>Identify critical workflows</a:t>
            </a:r>
          </a:p>
        </p:txBody>
      </p:sp>
      <p:graphicFrame>
        <p:nvGraphicFramePr>
          <p:cNvPr id="15" name="Table 15">
            <a:extLst>
              <a:ext uri="{FF2B5EF4-FFF2-40B4-BE49-F238E27FC236}">
                <a16:creationId xmlns:a16="http://schemas.microsoft.com/office/drawing/2014/main" id="{39B0FF4F-68BF-5742-70FC-5FF1C1587D9F}"/>
              </a:ext>
            </a:extLst>
          </p:cNvPr>
          <p:cNvGraphicFramePr>
            <a:graphicFrameLocks noGrp="1"/>
          </p:cNvGraphicFramePr>
          <p:nvPr>
            <p:extLst>
              <p:ext uri="{D42A27DB-BD31-4B8C-83A1-F6EECF244321}">
                <p14:modId xmlns:p14="http://schemas.microsoft.com/office/powerpoint/2010/main" val="2202991044"/>
              </p:ext>
            </p:extLst>
          </p:nvPr>
        </p:nvGraphicFramePr>
        <p:xfrm>
          <a:off x="3889149" y="2522295"/>
          <a:ext cx="4975718" cy="2570699"/>
        </p:xfrm>
        <a:graphic>
          <a:graphicData uri="http://schemas.openxmlformats.org/drawingml/2006/table">
            <a:tbl>
              <a:tblPr firstRow="1" bandRow="1">
                <a:tableStyleId>{5C22544A-7EE6-4342-B048-85BDC9FD1C3A}</a:tableStyleId>
              </a:tblPr>
              <a:tblGrid>
                <a:gridCol w="1021016">
                  <a:extLst>
                    <a:ext uri="{9D8B030D-6E8A-4147-A177-3AD203B41FA5}">
                      <a16:colId xmlns:a16="http://schemas.microsoft.com/office/drawing/2014/main" val="3018957431"/>
                    </a:ext>
                  </a:extLst>
                </a:gridCol>
                <a:gridCol w="797242">
                  <a:extLst>
                    <a:ext uri="{9D8B030D-6E8A-4147-A177-3AD203B41FA5}">
                      <a16:colId xmlns:a16="http://schemas.microsoft.com/office/drawing/2014/main" val="977605289"/>
                    </a:ext>
                  </a:extLst>
                </a:gridCol>
                <a:gridCol w="1171892">
                  <a:extLst>
                    <a:ext uri="{9D8B030D-6E8A-4147-A177-3AD203B41FA5}">
                      <a16:colId xmlns:a16="http://schemas.microsoft.com/office/drawing/2014/main" val="540939611"/>
                    </a:ext>
                  </a:extLst>
                </a:gridCol>
                <a:gridCol w="847154">
                  <a:extLst>
                    <a:ext uri="{9D8B030D-6E8A-4147-A177-3AD203B41FA5}">
                      <a16:colId xmlns:a16="http://schemas.microsoft.com/office/drawing/2014/main" val="4152746575"/>
                    </a:ext>
                  </a:extLst>
                </a:gridCol>
                <a:gridCol w="1138414">
                  <a:extLst>
                    <a:ext uri="{9D8B030D-6E8A-4147-A177-3AD203B41FA5}">
                      <a16:colId xmlns:a16="http://schemas.microsoft.com/office/drawing/2014/main" val="5347017"/>
                    </a:ext>
                  </a:extLst>
                </a:gridCol>
              </a:tblGrid>
              <a:tr h="376139">
                <a:tc>
                  <a:txBody>
                    <a:bodyPr/>
                    <a:lstStyle/>
                    <a:p>
                      <a:pPr algn="ctr"/>
                      <a:r>
                        <a:rPr lang="en-US" sz="1400" dirty="0"/>
                        <a:t>Workflow</a:t>
                      </a:r>
                    </a:p>
                  </a:txBody>
                  <a:tcPr/>
                </a:tc>
                <a:tc>
                  <a:txBody>
                    <a:bodyPr/>
                    <a:lstStyle/>
                    <a:p>
                      <a:pPr algn="ctr"/>
                      <a:r>
                        <a:rPr lang="en-US" sz="1400" dirty="0"/>
                        <a:t>Impact</a:t>
                      </a:r>
                    </a:p>
                  </a:txBody>
                  <a:tcPr/>
                </a:tc>
                <a:tc>
                  <a:txBody>
                    <a:bodyPr/>
                    <a:lstStyle/>
                    <a:p>
                      <a:pPr algn="ctr"/>
                      <a:r>
                        <a:rPr lang="en-US" sz="1400" dirty="0"/>
                        <a:t>Frequency </a:t>
                      </a:r>
                    </a:p>
                  </a:txBody>
                  <a:tcPr/>
                </a:tc>
                <a:tc>
                  <a:txBody>
                    <a:bodyPr/>
                    <a:lstStyle/>
                    <a:p>
                      <a:pPr algn="ctr"/>
                      <a:r>
                        <a:rPr lang="en-US" sz="1400" dirty="0"/>
                        <a:t>Volume</a:t>
                      </a:r>
                    </a:p>
                  </a:txBody>
                  <a:tcPr/>
                </a:tc>
                <a:tc>
                  <a:txBody>
                    <a:bodyPr/>
                    <a:lstStyle/>
                    <a:p>
                      <a:pPr algn="ctr"/>
                      <a:r>
                        <a:rPr lang="en-US" sz="1400" dirty="0"/>
                        <a:t>Total Score</a:t>
                      </a:r>
                    </a:p>
                  </a:txBody>
                  <a:tcPr/>
                </a:tc>
                <a:extLst>
                  <a:ext uri="{0D108BD9-81ED-4DB2-BD59-A6C34878D82A}">
                    <a16:rowId xmlns:a16="http://schemas.microsoft.com/office/drawing/2014/main" val="2671127746"/>
                  </a:ext>
                </a:extLst>
              </a:tr>
              <a:tr h="320905">
                <a:tc>
                  <a:txBody>
                    <a:bodyPr/>
                    <a:lstStyle/>
                    <a:p>
                      <a:pPr algn="ctr"/>
                      <a:r>
                        <a:rPr lang="en-US" dirty="0"/>
                        <a:t>A</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9</a:t>
                      </a:r>
                    </a:p>
                  </a:txBody>
                  <a:tcPr/>
                </a:tc>
                <a:extLst>
                  <a:ext uri="{0D108BD9-81ED-4DB2-BD59-A6C34878D82A}">
                    <a16:rowId xmlns:a16="http://schemas.microsoft.com/office/drawing/2014/main" val="2894739978"/>
                  </a:ext>
                </a:extLst>
              </a:tr>
              <a:tr h="282404">
                <a:tc>
                  <a:txBody>
                    <a:bodyPr/>
                    <a:lstStyle/>
                    <a:p>
                      <a:pPr algn="ctr"/>
                      <a:r>
                        <a:rPr lang="en-US" dirty="0"/>
                        <a:t>B</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a:t>
                      </a:r>
                    </a:p>
                  </a:txBody>
                  <a:tcPr/>
                </a:tc>
                <a:extLst>
                  <a:ext uri="{0D108BD9-81ED-4DB2-BD59-A6C34878D82A}">
                    <a16:rowId xmlns:a16="http://schemas.microsoft.com/office/drawing/2014/main" val="3763355595"/>
                  </a:ext>
                </a:extLst>
              </a:tr>
              <a:tr h="355208">
                <a:tc>
                  <a:txBody>
                    <a:bodyPr/>
                    <a:lstStyle/>
                    <a:p>
                      <a:pPr algn="ctr"/>
                      <a:r>
                        <a:rPr lang="en-US" dirty="0"/>
                        <a:t>C </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11</a:t>
                      </a:r>
                    </a:p>
                  </a:txBody>
                  <a:tcPr/>
                </a:tc>
                <a:extLst>
                  <a:ext uri="{0D108BD9-81ED-4DB2-BD59-A6C34878D82A}">
                    <a16:rowId xmlns:a16="http://schemas.microsoft.com/office/drawing/2014/main" val="3049001126"/>
                  </a:ext>
                </a:extLst>
              </a:tr>
              <a:tr h="355208">
                <a:tc>
                  <a:txBody>
                    <a:bodyPr/>
                    <a:lstStyle/>
                    <a:p>
                      <a:pPr algn="ctr"/>
                      <a:r>
                        <a:rPr lang="en-US" dirty="0"/>
                        <a:t>D</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3887493779"/>
                  </a:ext>
                </a:extLst>
              </a:tr>
              <a:tr h="355208">
                <a:tc>
                  <a:txBody>
                    <a:bodyPr/>
                    <a:lstStyle/>
                    <a:p>
                      <a:pPr algn="ctr"/>
                      <a:r>
                        <a:rPr lang="en-US" dirty="0"/>
                        <a:t>E</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5</a:t>
                      </a:r>
                    </a:p>
                  </a:txBody>
                  <a:tcPr/>
                </a:tc>
                <a:tc>
                  <a:txBody>
                    <a:bodyPr/>
                    <a:lstStyle/>
                    <a:p>
                      <a:pPr algn="ctr"/>
                      <a:r>
                        <a:rPr lang="en-US" dirty="0"/>
                        <a:t>15</a:t>
                      </a:r>
                    </a:p>
                  </a:txBody>
                  <a:tcPr/>
                </a:tc>
                <a:extLst>
                  <a:ext uri="{0D108BD9-81ED-4DB2-BD59-A6C34878D82A}">
                    <a16:rowId xmlns:a16="http://schemas.microsoft.com/office/drawing/2014/main" val="3472282855"/>
                  </a:ext>
                </a:extLst>
              </a:tr>
              <a:tr h="355208">
                <a:tc>
                  <a:txBody>
                    <a:bodyPr/>
                    <a:lstStyle/>
                    <a:p>
                      <a:pPr algn="ctr"/>
                      <a:r>
                        <a:rPr lang="en-US" dirty="0"/>
                        <a:t>F</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a:t>
                      </a:r>
                    </a:p>
                  </a:txBody>
                  <a:tcPr/>
                </a:tc>
                <a:extLst>
                  <a:ext uri="{0D108BD9-81ED-4DB2-BD59-A6C34878D82A}">
                    <a16:rowId xmlns:a16="http://schemas.microsoft.com/office/drawing/2014/main" val="1573488734"/>
                  </a:ext>
                </a:extLst>
              </a:tr>
            </a:tbl>
          </a:graphicData>
        </a:graphic>
      </p:graphicFrame>
      <p:pic>
        <p:nvPicPr>
          <p:cNvPr id="1026" name="Picture 2" descr="Flow chart - Free business icons">
            <a:extLst>
              <a:ext uri="{FF2B5EF4-FFF2-40B4-BE49-F238E27FC236}">
                <a16:creationId xmlns:a16="http://schemas.microsoft.com/office/drawing/2014/main" id="{8DAEDA7C-44D5-099A-E278-83B937FCC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657" y="2522295"/>
            <a:ext cx="2689785" cy="268978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3645A8D8-4567-E9F1-B663-F70876532D04}"/>
              </a:ext>
            </a:extLst>
          </p:cNvPr>
          <p:cNvSpPr/>
          <p:nvPr/>
        </p:nvSpPr>
        <p:spPr>
          <a:xfrm>
            <a:off x="3889149" y="1993777"/>
            <a:ext cx="4975718" cy="298753"/>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Segmentation of critical workflows table</a:t>
            </a:r>
          </a:p>
        </p:txBody>
      </p:sp>
      <p:sp>
        <p:nvSpPr>
          <p:cNvPr id="5" name="AutoShape 6">
            <a:extLst>
              <a:ext uri="{FF2B5EF4-FFF2-40B4-BE49-F238E27FC236}">
                <a16:creationId xmlns:a16="http://schemas.microsoft.com/office/drawing/2014/main" id="{091AFA34-F0E0-C2E1-32F7-B8DEB353D3BF}"/>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6" name="AutoShape 7">
            <a:extLst>
              <a:ext uri="{FF2B5EF4-FFF2-40B4-BE49-F238E27FC236}">
                <a16:creationId xmlns:a16="http://schemas.microsoft.com/office/drawing/2014/main" id="{4C4F6FD6-8B7C-502D-DFF1-6FD2D7081E60}"/>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7" name="AutoShape 7">
            <a:extLst>
              <a:ext uri="{FF2B5EF4-FFF2-40B4-BE49-F238E27FC236}">
                <a16:creationId xmlns:a16="http://schemas.microsoft.com/office/drawing/2014/main" id="{AE20570F-9523-699C-412F-D665217AE213}"/>
              </a:ext>
            </a:extLst>
          </p:cNvPr>
          <p:cNvSpPr>
            <a:spLocks noChangeArrowheads="1"/>
          </p:cNvSpPr>
          <p:nvPr/>
        </p:nvSpPr>
        <p:spPr bwMode="auto">
          <a:xfrm>
            <a:off x="1670969" y="6390442"/>
            <a:ext cx="3836991"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 Identify critical business workflows</a:t>
            </a:r>
          </a:p>
        </p:txBody>
      </p:sp>
      <p:sp>
        <p:nvSpPr>
          <p:cNvPr id="8" name="AutoShape 7">
            <a:extLst>
              <a:ext uri="{FF2B5EF4-FFF2-40B4-BE49-F238E27FC236}">
                <a16:creationId xmlns:a16="http://schemas.microsoft.com/office/drawing/2014/main" id="{60A3CF62-45CD-AC8E-07A3-FB931130C670}"/>
              </a:ext>
            </a:extLst>
          </p:cNvPr>
          <p:cNvSpPr>
            <a:spLocks noChangeArrowheads="1"/>
          </p:cNvSpPr>
          <p:nvPr/>
        </p:nvSpPr>
        <p:spPr bwMode="auto">
          <a:xfrm>
            <a:off x="5414368"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9" name="AutoShape 7">
            <a:extLst>
              <a:ext uri="{FF2B5EF4-FFF2-40B4-BE49-F238E27FC236}">
                <a16:creationId xmlns:a16="http://schemas.microsoft.com/office/drawing/2014/main" id="{3ED0A2B5-FEE5-61D8-BFF5-A2868CBF1057}"/>
              </a:ext>
            </a:extLst>
          </p:cNvPr>
          <p:cNvSpPr>
            <a:spLocks noChangeArrowheads="1"/>
          </p:cNvSpPr>
          <p:nvPr/>
        </p:nvSpPr>
        <p:spPr bwMode="auto">
          <a:xfrm>
            <a:off x="5972712"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0" name="AutoShape 7">
            <a:extLst>
              <a:ext uri="{FF2B5EF4-FFF2-40B4-BE49-F238E27FC236}">
                <a16:creationId xmlns:a16="http://schemas.microsoft.com/office/drawing/2014/main" id="{613E615C-2144-CE03-CB18-F5F5BE52D17A}"/>
              </a:ext>
            </a:extLst>
          </p:cNvPr>
          <p:cNvSpPr>
            <a:spLocks noChangeArrowheads="1"/>
          </p:cNvSpPr>
          <p:nvPr/>
        </p:nvSpPr>
        <p:spPr bwMode="auto">
          <a:xfrm>
            <a:off x="6531056"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1" name="AutoShape 7">
            <a:extLst>
              <a:ext uri="{FF2B5EF4-FFF2-40B4-BE49-F238E27FC236}">
                <a16:creationId xmlns:a16="http://schemas.microsoft.com/office/drawing/2014/main" id="{64E36A8C-919F-3B50-AF96-AAA9FF201693}"/>
              </a:ext>
            </a:extLst>
          </p:cNvPr>
          <p:cNvSpPr>
            <a:spLocks noChangeArrowheads="1"/>
          </p:cNvSpPr>
          <p:nvPr/>
        </p:nvSpPr>
        <p:spPr bwMode="auto">
          <a:xfrm>
            <a:off x="7089400" y="6390442"/>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2" name="AutoShape 7">
            <a:extLst>
              <a:ext uri="{FF2B5EF4-FFF2-40B4-BE49-F238E27FC236}">
                <a16:creationId xmlns:a16="http://schemas.microsoft.com/office/drawing/2014/main" id="{4FE42096-0EB2-45DE-75AF-46C078706E5A}"/>
              </a:ext>
            </a:extLst>
          </p:cNvPr>
          <p:cNvSpPr>
            <a:spLocks noChangeArrowheads="1"/>
          </p:cNvSpPr>
          <p:nvPr/>
        </p:nvSpPr>
        <p:spPr bwMode="auto">
          <a:xfrm>
            <a:off x="7664996" y="6390442"/>
            <a:ext cx="1348375"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graphicFrame>
        <p:nvGraphicFramePr>
          <p:cNvPr id="13" name="Table 12">
            <a:extLst>
              <a:ext uri="{FF2B5EF4-FFF2-40B4-BE49-F238E27FC236}">
                <a16:creationId xmlns:a16="http://schemas.microsoft.com/office/drawing/2014/main" id="{788BE545-10CE-EB00-F245-B0C04E2A20E6}"/>
              </a:ext>
            </a:extLst>
          </p:cNvPr>
          <p:cNvGraphicFramePr>
            <a:graphicFrameLocks noGrp="1"/>
          </p:cNvGraphicFramePr>
          <p:nvPr>
            <p:extLst>
              <p:ext uri="{D42A27DB-BD31-4B8C-83A1-F6EECF244321}">
                <p14:modId xmlns:p14="http://schemas.microsoft.com/office/powerpoint/2010/main" val="3790334280"/>
              </p:ext>
            </p:extLst>
          </p:nvPr>
        </p:nvGraphicFramePr>
        <p:xfrm>
          <a:off x="3889149" y="5231004"/>
          <a:ext cx="4975718" cy="634917"/>
        </p:xfrm>
        <a:graphic>
          <a:graphicData uri="http://schemas.openxmlformats.org/drawingml/2006/table">
            <a:tbl>
              <a:tblPr firstRow="1" bandRow="1">
                <a:tableStyleId>{5C22544A-7EE6-4342-B048-85BDC9FD1C3A}</a:tableStyleId>
              </a:tblPr>
              <a:tblGrid>
                <a:gridCol w="1264102">
                  <a:extLst>
                    <a:ext uri="{9D8B030D-6E8A-4147-A177-3AD203B41FA5}">
                      <a16:colId xmlns:a16="http://schemas.microsoft.com/office/drawing/2014/main" val="566721248"/>
                    </a:ext>
                  </a:extLst>
                </a:gridCol>
                <a:gridCol w="1223756">
                  <a:extLst>
                    <a:ext uri="{9D8B030D-6E8A-4147-A177-3AD203B41FA5}">
                      <a16:colId xmlns:a16="http://schemas.microsoft.com/office/drawing/2014/main" val="3660926687"/>
                    </a:ext>
                  </a:extLst>
                </a:gridCol>
                <a:gridCol w="1243930">
                  <a:extLst>
                    <a:ext uri="{9D8B030D-6E8A-4147-A177-3AD203B41FA5}">
                      <a16:colId xmlns:a16="http://schemas.microsoft.com/office/drawing/2014/main" val="828096260"/>
                    </a:ext>
                  </a:extLst>
                </a:gridCol>
                <a:gridCol w="1243930">
                  <a:extLst>
                    <a:ext uri="{9D8B030D-6E8A-4147-A177-3AD203B41FA5}">
                      <a16:colId xmlns:a16="http://schemas.microsoft.com/office/drawing/2014/main" val="864274916"/>
                    </a:ext>
                  </a:extLst>
                </a:gridCol>
              </a:tblGrid>
              <a:tr h="0">
                <a:tc>
                  <a:txBody>
                    <a:bodyPr/>
                    <a:lstStyle/>
                    <a:p>
                      <a:pPr algn="ctr"/>
                      <a:endParaRPr lang="en-US" sz="1400" dirty="0"/>
                    </a:p>
                  </a:txBody>
                  <a:tcPr/>
                </a:tc>
                <a:tc>
                  <a:txBody>
                    <a:bodyPr/>
                    <a:lstStyle/>
                    <a:p>
                      <a:pPr algn="ctr"/>
                      <a:r>
                        <a:rPr lang="en-US" sz="1400" dirty="0"/>
                        <a:t>High</a:t>
                      </a:r>
                    </a:p>
                  </a:txBody>
                  <a:tcPr/>
                </a:tc>
                <a:tc>
                  <a:txBody>
                    <a:bodyPr/>
                    <a:lstStyle/>
                    <a:p>
                      <a:pPr algn="ctr"/>
                      <a:r>
                        <a:rPr lang="en-US" sz="1400" dirty="0"/>
                        <a:t>Medium</a:t>
                      </a:r>
                    </a:p>
                  </a:txBody>
                  <a:tcPr/>
                </a:tc>
                <a:tc>
                  <a:txBody>
                    <a:bodyPr/>
                    <a:lstStyle/>
                    <a:p>
                      <a:pPr algn="ctr"/>
                      <a:r>
                        <a:rPr lang="en-US" sz="1400" dirty="0"/>
                        <a:t>Low</a:t>
                      </a:r>
                    </a:p>
                  </a:txBody>
                  <a:tcPr/>
                </a:tc>
                <a:extLst>
                  <a:ext uri="{0D108BD9-81ED-4DB2-BD59-A6C34878D82A}">
                    <a16:rowId xmlns:a16="http://schemas.microsoft.com/office/drawing/2014/main" val="1579113323"/>
                  </a:ext>
                </a:extLst>
              </a:tr>
              <a:tr h="330117">
                <a:tc>
                  <a:txBody>
                    <a:bodyPr/>
                    <a:lstStyle/>
                    <a:p>
                      <a:pPr algn="ctr"/>
                      <a:r>
                        <a:rPr lang="en-US" sz="1400" dirty="0"/>
                        <a:t>Value</a:t>
                      </a:r>
                    </a:p>
                  </a:txBody>
                  <a:tcPr/>
                </a:tc>
                <a:tc>
                  <a:txBody>
                    <a:bodyPr/>
                    <a:lstStyle/>
                    <a:p>
                      <a:pPr algn="ctr"/>
                      <a:r>
                        <a:rPr lang="en-US" sz="1400" dirty="0"/>
                        <a:t>5</a:t>
                      </a:r>
                    </a:p>
                  </a:txBody>
                  <a:tcPr/>
                </a:tc>
                <a:tc>
                  <a:txBody>
                    <a:bodyPr/>
                    <a:lstStyle/>
                    <a:p>
                      <a:pPr algn="ctr"/>
                      <a:r>
                        <a:rPr lang="en-US" sz="1400" dirty="0"/>
                        <a:t>3</a:t>
                      </a:r>
                    </a:p>
                  </a:txBody>
                  <a:tcPr/>
                </a:tc>
                <a:tc>
                  <a:txBody>
                    <a:bodyPr/>
                    <a:lstStyle/>
                    <a:p>
                      <a:pPr algn="ctr"/>
                      <a:r>
                        <a:rPr lang="en-US" sz="1400" dirty="0"/>
                        <a:t>1</a:t>
                      </a:r>
                    </a:p>
                  </a:txBody>
                  <a:tcPr/>
                </a:tc>
                <a:extLst>
                  <a:ext uri="{0D108BD9-81ED-4DB2-BD59-A6C34878D82A}">
                    <a16:rowId xmlns:a16="http://schemas.microsoft.com/office/drawing/2014/main" val="417176312"/>
                  </a:ext>
                </a:extLst>
              </a:tr>
            </a:tbl>
          </a:graphicData>
        </a:graphic>
      </p:graphicFrame>
    </p:spTree>
    <p:extLst>
      <p:ext uri="{BB962C8B-B14F-4D97-AF65-F5344CB8AC3E}">
        <p14:creationId xmlns:p14="http://schemas.microsoft.com/office/powerpoint/2010/main" val="42797556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C64C07-7AAE-9FF1-3CEF-8202AA9F7343}"/>
              </a:ext>
            </a:extLst>
          </p:cNvPr>
          <p:cNvSpPr>
            <a:spLocks noGrp="1"/>
          </p:cNvSpPr>
          <p:nvPr>
            <p:ph type="body" sz="quarter" idx="13"/>
          </p:nvPr>
        </p:nvSpPr>
        <p:spPr>
          <a:xfrm>
            <a:off x="501651" y="1127712"/>
            <a:ext cx="9027831" cy="591644"/>
          </a:xfrm>
        </p:spPr>
        <p:txBody>
          <a:bodyPr/>
          <a:lstStyle/>
          <a:p>
            <a:r>
              <a:rPr lang="en-US" sz="1800" dirty="0"/>
              <a:t>Re arrange the order of the workflows based on the previous evaluation and consider the complexity of each one of them.</a:t>
            </a:r>
          </a:p>
        </p:txBody>
      </p:sp>
      <p:sp>
        <p:nvSpPr>
          <p:cNvPr id="3" name="Title 2">
            <a:extLst>
              <a:ext uri="{FF2B5EF4-FFF2-40B4-BE49-F238E27FC236}">
                <a16:creationId xmlns:a16="http://schemas.microsoft.com/office/drawing/2014/main" id="{08D6E71A-C424-43E2-95B5-052B815C2430}"/>
              </a:ext>
            </a:extLst>
          </p:cNvPr>
          <p:cNvSpPr>
            <a:spLocks noGrp="1"/>
          </p:cNvSpPr>
          <p:nvPr>
            <p:ph type="title"/>
          </p:nvPr>
        </p:nvSpPr>
        <p:spPr>
          <a:xfrm>
            <a:off x="501651" y="317500"/>
            <a:ext cx="11162349" cy="677582"/>
          </a:xfrm>
        </p:spPr>
        <p:txBody>
          <a:bodyPr/>
          <a:lstStyle/>
          <a:p>
            <a:r>
              <a:rPr lang="en-US" b="1" dirty="0"/>
              <a:t>Workflow prioritization analysis</a:t>
            </a:r>
          </a:p>
        </p:txBody>
      </p:sp>
      <p:graphicFrame>
        <p:nvGraphicFramePr>
          <p:cNvPr id="15" name="Table 15">
            <a:extLst>
              <a:ext uri="{FF2B5EF4-FFF2-40B4-BE49-F238E27FC236}">
                <a16:creationId xmlns:a16="http://schemas.microsoft.com/office/drawing/2014/main" id="{39B0FF4F-68BF-5742-70FC-5FF1C1587D9F}"/>
              </a:ext>
            </a:extLst>
          </p:cNvPr>
          <p:cNvGraphicFramePr>
            <a:graphicFrameLocks noGrp="1"/>
          </p:cNvGraphicFramePr>
          <p:nvPr>
            <p:extLst>
              <p:ext uri="{D42A27DB-BD31-4B8C-83A1-F6EECF244321}">
                <p14:modId xmlns:p14="http://schemas.microsoft.com/office/powerpoint/2010/main" val="997601788"/>
              </p:ext>
            </p:extLst>
          </p:nvPr>
        </p:nvGraphicFramePr>
        <p:xfrm>
          <a:off x="882896" y="2094954"/>
          <a:ext cx="2065568" cy="2570699"/>
        </p:xfrm>
        <a:graphic>
          <a:graphicData uri="http://schemas.openxmlformats.org/drawingml/2006/table">
            <a:tbl>
              <a:tblPr firstRow="1" bandRow="1">
                <a:tableStyleId>{5C22544A-7EE6-4342-B048-85BDC9FD1C3A}</a:tableStyleId>
              </a:tblPr>
              <a:tblGrid>
                <a:gridCol w="1021016">
                  <a:extLst>
                    <a:ext uri="{9D8B030D-6E8A-4147-A177-3AD203B41FA5}">
                      <a16:colId xmlns:a16="http://schemas.microsoft.com/office/drawing/2014/main" val="3018957431"/>
                    </a:ext>
                  </a:extLst>
                </a:gridCol>
                <a:gridCol w="1044552">
                  <a:extLst>
                    <a:ext uri="{9D8B030D-6E8A-4147-A177-3AD203B41FA5}">
                      <a16:colId xmlns:a16="http://schemas.microsoft.com/office/drawing/2014/main" val="5347017"/>
                    </a:ext>
                  </a:extLst>
                </a:gridCol>
              </a:tblGrid>
              <a:tr h="376139">
                <a:tc>
                  <a:txBody>
                    <a:bodyPr/>
                    <a:lstStyle/>
                    <a:p>
                      <a:pPr algn="ctr"/>
                      <a:r>
                        <a:rPr lang="en-US" sz="1400" dirty="0"/>
                        <a:t>Workflow</a:t>
                      </a:r>
                    </a:p>
                  </a:txBody>
                  <a:tcPr/>
                </a:tc>
                <a:tc>
                  <a:txBody>
                    <a:bodyPr/>
                    <a:lstStyle/>
                    <a:p>
                      <a:pPr algn="ctr"/>
                      <a:r>
                        <a:rPr lang="en-US" sz="1400" dirty="0"/>
                        <a:t>Total </a:t>
                      </a:r>
                    </a:p>
                  </a:txBody>
                  <a:tcPr/>
                </a:tc>
                <a:extLst>
                  <a:ext uri="{0D108BD9-81ED-4DB2-BD59-A6C34878D82A}">
                    <a16:rowId xmlns:a16="http://schemas.microsoft.com/office/drawing/2014/main" val="2671127746"/>
                  </a:ext>
                </a:extLst>
              </a:tr>
              <a:tr h="320905">
                <a:tc>
                  <a:txBody>
                    <a:bodyPr/>
                    <a:lstStyle/>
                    <a:p>
                      <a:pPr algn="ctr"/>
                      <a:r>
                        <a:rPr lang="en-US" dirty="0"/>
                        <a:t>A</a:t>
                      </a:r>
                    </a:p>
                  </a:txBody>
                  <a:tcPr/>
                </a:tc>
                <a:tc>
                  <a:txBody>
                    <a:bodyPr/>
                    <a:lstStyle/>
                    <a:p>
                      <a:pPr algn="ctr"/>
                      <a:r>
                        <a:rPr lang="en-US" dirty="0"/>
                        <a:t>9</a:t>
                      </a:r>
                    </a:p>
                  </a:txBody>
                  <a:tcPr/>
                </a:tc>
                <a:extLst>
                  <a:ext uri="{0D108BD9-81ED-4DB2-BD59-A6C34878D82A}">
                    <a16:rowId xmlns:a16="http://schemas.microsoft.com/office/drawing/2014/main" val="2894739978"/>
                  </a:ext>
                </a:extLst>
              </a:tr>
              <a:tr h="282404">
                <a:tc>
                  <a:txBody>
                    <a:bodyPr/>
                    <a:lstStyle/>
                    <a:p>
                      <a:pPr algn="ctr"/>
                      <a:r>
                        <a:rPr lang="en-US" dirty="0"/>
                        <a:t>B</a:t>
                      </a:r>
                    </a:p>
                  </a:txBody>
                  <a:tcPr/>
                </a:tc>
                <a:tc>
                  <a:txBody>
                    <a:bodyPr/>
                    <a:lstStyle/>
                    <a:p>
                      <a:pPr algn="ctr"/>
                      <a:r>
                        <a:rPr lang="en-US" dirty="0"/>
                        <a:t>9</a:t>
                      </a:r>
                    </a:p>
                  </a:txBody>
                  <a:tcPr/>
                </a:tc>
                <a:extLst>
                  <a:ext uri="{0D108BD9-81ED-4DB2-BD59-A6C34878D82A}">
                    <a16:rowId xmlns:a16="http://schemas.microsoft.com/office/drawing/2014/main" val="3763355595"/>
                  </a:ext>
                </a:extLst>
              </a:tr>
              <a:tr h="355208">
                <a:tc>
                  <a:txBody>
                    <a:bodyPr/>
                    <a:lstStyle/>
                    <a:p>
                      <a:pPr algn="ctr"/>
                      <a:r>
                        <a:rPr lang="en-US" dirty="0"/>
                        <a:t>C </a:t>
                      </a:r>
                    </a:p>
                  </a:txBody>
                  <a:tcPr/>
                </a:tc>
                <a:tc>
                  <a:txBody>
                    <a:bodyPr/>
                    <a:lstStyle/>
                    <a:p>
                      <a:pPr algn="ctr"/>
                      <a:r>
                        <a:rPr lang="en-US" dirty="0"/>
                        <a:t>11</a:t>
                      </a:r>
                    </a:p>
                  </a:txBody>
                  <a:tcPr/>
                </a:tc>
                <a:extLst>
                  <a:ext uri="{0D108BD9-81ED-4DB2-BD59-A6C34878D82A}">
                    <a16:rowId xmlns:a16="http://schemas.microsoft.com/office/drawing/2014/main" val="3049001126"/>
                  </a:ext>
                </a:extLst>
              </a:tr>
              <a:tr h="355208">
                <a:tc>
                  <a:txBody>
                    <a:bodyPr/>
                    <a:lstStyle/>
                    <a:p>
                      <a:pPr algn="ctr"/>
                      <a:r>
                        <a:rPr lang="en-US" dirty="0"/>
                        <a:t>D</a:t>
                      </a:r>
                    </a:p>
                  </a:txBody>
                  <a:tcPr/>
                </a:tc>
                <a:tc>
                  <a:txBody>
                    <a:bodyPr/>
                    <a:lstStyle/>
                    <a:p>
                      <a:pPr algn="ctr"/>
                      <a:r>
                        <a:rPr lang="en-US" dirty="0"/>
                        <a:t>5</a:t>
                      </a:r>
                    </a:p>
                  </a:txBody>
                  <a:tcPr/>
                </a:tc>
                <a:extLst>
                  <a:ext uri="{0D108BD9-81ED-4DB2-BD59-A6C34878D82A}">
                    <a16:rowId xmlns:a16="http://schemas.microsoft.com/office/drawing/2014/main" val="3887493779"/>
                  </a:ext>
                </a:extLst>
              </a:tr>
              <a:tr h="355208">
                <a:tc>
                  <a:txBody>
                    <a:bodyPr/>
                    <a:lstStyle/>
                    <a:p>
                      <a:pPr algn="ctr"/>
                      <a:r>
                        <a:rPr lang="en-US" dirty="0"/>
                        <a:t>E</a:t>
                      </a:r>
                    </a:p>
                  </a:txBody>
                  <a:tcPr/>
                </a:tc>
                <a:tc>
                  <a:txBody>
                    <a:bodyPr/>
                    <a:lstStyle/>
                    <a:p>
                      <a:pPr algn="ctr"/>
                      <a:r>
                        <a:rPr lang="en-US" dirty="0"/>
                        <a:t>15</a:t>
                      </a:r>
                    </a:p>
                  </a:txBody>
                  <a:tcPr/>
                </a:tc>
                <a:extLst>
                  <a:ext uri="{0D108BD9-81ED-4DB2-BD59-A6C34878D82A}">
                    <a16:rowId xmlns:a16="http://schemas.microsoft.com/office/drawing/2014/main" val="3472282855"/>
                  </a:ext>
                </a:extLst>
              </a:tr>
              <a:tr h="355208">
                <a:tc>
                  <a:txBody>
                    <a:bodyPr/>
                    <a:lstStyle/>
                    <a:p>
                      <a:pPr algn="ctr"/>
                      <a:r>
                        <a:rPr lang="en-US" dirty="0"/>
                        <a:t>F</a:t>
                      </a:r>
                    </a:p>
                  </a:txBody>
                  <a:tcPr/>
                </a:tc>
                <a:tc>
                  <a:txBody>
                    <a:bodyPr/>
                    <a:lstStyle/>
                    <a:p>
                      <a:pPr algn="ctr"/>
                      <a:r>
                        <a:rPr lang="en-US" dirty="0"/>
                        <a:t>3</a:t>
                      </a:r>
                    </a:p>
                  </a:txBody>
                  <a:tcPr/>
                </a:tc>
                <a:extLst>
                  <a:ext uri="{0D108BD9-81ED-4DB2-BD59-A6C34878D82A}">
                    <a16:rowId xmlns:a16="http://schemas.microsoft.com/office/drawing/2014/main" val="1573488734"/>
                  </a:ext>
                </a:extLst>
              </a:tr>
            </a:tbl>
          </a:graphicData>
        </a:graphic>
      </p:graphicFrame>
      <p:sp>
        <p:nvSpPr>
          <p:cNvPr id="5" name="AutoShape 6">
            <a:extLst>
              <a:ext uri="{FF2B5EF4-FFF2-40B4-BE49-F238E27FC236}">
                <a16:creationId xmlns:a16="http://schemas.microsoft.com/office/drawing/2014/main" id="{091AFA34-F0E0-C2E1-32F7-B8DEB353D3BF}"/>
              </a:ext>
            </a:extLst>
          </p:cNvPr>
          <p:cNvSpPr>
            <a:spLocks noChangeArrowheads="1"/>
          </p:cNvSpPr>
          <p:nvPr/>
        </p:nvSpPr>
        <p:spPr bwMode="auto">
          <a:xfrm>
            <a:off x="537029" y="6390445"/>
            <a:ext cx="669188" cy="411905"/>
          </a:xfrm>
          <a:prstGeom prst="homePlate">
            <a:avLst>
              <a:gd name="adj" fmla="val 38784"/>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1</a:t>
            </a:r>
          </a:p>
        </p:txBody>
      </p:sp>
      <p:sp>
        <p:nvSpPr>
          <p:cNvPr id="6" name="AutoShape 7">
            <a:extLst>
              <a:ext uri="{FF2B5EF4-FFF2-40B4-BE49-F238E27FC236}">
                <a16:creationId xmlns:a16="http://schemas.microsoft.com/office/drawing/2014/main" id="{4C4F6FD6-8B7C-502D-DFF1-6FD2D7081E60}"/>
              </a:ext>
            </a:extLst>
          </p:cNvPr>
          <p:cNvSpPr>
            <a:spLocks noChangeArrowheads="1"/>
          </p:cNvSpPr>
          <p:nvPr/>
        </p:nvSpPr>
        <p:spPr bwMode="auto">
          <a:xfrm>
            <a:off x="1100007" y="6390445"/>
            <a:ext cx="664554"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2</a:t>
            </a:r>
          </a:p>
        </p:txBody>
      </p:sp>
      <p:sp>
        <p:nvSpPr>
          <p:cNvPr id="7" name="AutoShape 7">
            <a:extLst>
              <a:ext uri="{FF2B5EF4-FFF2-40B4-BE49-F238E27FC236}">
                <a16:creationId xmlns:a16="http://schemas.microsoft.com/office/drawing/2014/main" id="{AE20570F-9523-699C-412F-D665217AE213}"/>
              </a:ext>
            </a:extLst>
          </p:cNvPr>
          <p:cNvSpPr>
            <a:spLocks noChangeArrowheads="1"/>
          </p:cNvSpPr>
          <p:nvPr/>
        </p:nvSpPr>
        <p:spPr bwMode="auto">
          <a:xfrm>
            <a:off x="1670969" y="6390442"/>
            <a:ext cx="3836991" cy="411905"/>
          </a:xfrm>
          <a:prstGeom prst="chevron">
            <a:avLst>
              <a:gd name="adj" fmla="val 36855"/>
            </a:avLst>
          </a:prstGeom>
          <a:solidFill>
            <a:srgbClr val="00B0F0"/>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3 Identify critical business workflows</a:t>
            </a:r>
          </a:p>
        </p:txBody>
      </p:sp>
      <p:sp>
        <p:nvSpPr>
          <p:cNvPr id="8" name="AutoShape 7">
            <a:extLst>
              <a:ext uri="{FF2B5EF4-FFF2-40B4-BE49-F238E27FC236}">
                <a16:creationId xmlns:a16="http://schemas.microsoft.com/office/drawing/2014/main" id="{60A3CF62-45CD-AC8E-07A3-FB931130C670}"/>
              </a:ext>
            </a:extLst>
          </p:cNvPr>
          <p:cNvSpPr>
            <a:spLocks noChangeArrowheads="1"/>
          </p:cNvSpPr>
          <p:nvPr/>
        </p:nvSpPr>
        <p:spPr bwMode="auto">
          <a:xfrm>
            <a:off x="5414368"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4</a:t>
            </a:r>
          </a:p>
        </p:txBody>
      </p:sp>
      <p:sp>
        <p:nvSpPr>
          <p:cNvPr id="9" name="AutoShape 7">
            <a:extLst>
              <a:ext uri="{FF2B5EF4-FFF2-40B4-BE49-F238E27FC236}">
                <a16:creationId xmlns:a16="http://schemas.microsoft.com/office/drawing/2014/main" id="{3ED0A2B5-FEE5-61D8-BFF5-A2868CBF1057}"/>
              </a:ext>
            </a:extLst>
          </p:cNvPr>
          <p:cNvSpPr>
            <a:spLocks noChangeArrowheads="1"/>
          </p:cNvSpPr>
          <p:nvPr/>
        </p:nvSpPr>
        <p:spPr bwMode="auto">
          <a:xfrm>
            <a:off x="5972712"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5</a:t>
            </a:r>
          </a:p>
        </p:txBody>
      </p:sp>
      <p:sp>
        <p:nvSpPr>
          <p:cNvPr id="10" name="AutoShape 7">
            <a:extLst>
              <a:ext uri="{FF2B5EF4-FFF2-40B4-BE49-F238E27FC236}">
                <a16:creationId xmlns:a16="http://schemas.microsoft.com/office/drawing/2014/main" id="{613E615C-2144-CE03-CB18-F5F5BE52D17A}"/>
              </a:ext>
            </a:extLst>
          </p:cNvPr>
          <p:cNvSpPr>
            <a:spLocks noChangeArrowheads="1"/>
          </p:cNvSpPr>
          <p:nvPr/>
        </p:nvSpPr>
        <p:spPr bwMode="auto">
          <a:xfrm>
            <a:off x="6531056" y="6390443"/>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6</a:t>
            </a:r>
          </a:p>
        </p:txBody>
      </p:sp>
      <p:sp>
        <p:nvSpPr>
          <p:cNvPr id="11" name="AutoShape 7">
            <a:extLst>
              <a:ext uri="{FF2B5EF4-FFF2-40B4-BE49-F238E27FC236}">
                <a16:creationId xmlns:a16="http://schemas.microsoft.com/office/drawing/2014/main" id="{64E36A8C-919F-3B50-AF96-AAA9FF201693}"/>
              </a:ext>
            </a:extLst>
          </p:cNvPr>
          <p:cNvSpPr>
            <a:spLocks noChangeArrowheads="1"/>
          </p:cNvSpPr>
          <p:nvPr/>
        </p:nvSpPr>
        <p:spPr bwMode="auto">
          <a:xfrm>
            <a:off x="7089400" y="6390442"/>
            <a:ext cx="669188"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r>
              <a:rPr lang="en-US" sz="1600" dirty="0">
                <a:solidFill>
                  <a:schemeClr val="bg1"/>
                </a:solidFill>
                <a:cs typeface="Arial" pitchFamily="34" charset="0"/>
              </a:rPr>
              <a:t>7</a:t>
            </a:r>
          </a:p>
        </p:txBody>
      </p:sp>
      <p:sp>
        <p:nvSpPr>
          <p:cNvPr id="12" name="AutoShape 7">
            <a:extLst>
              <a:ext uri="{FF2B5EF4-FFF2-40B4-BE49-F238E27FC236}">
                <a16:creationId xmlns:a16="http://schemas.microsoft.com/office/drawing/2014/main" id="{4FE42096-0EB2-45DE-75AF-46C078706E5A}"/>
              </a:ext>
            </a:extLst>
          </p:cNvPr>
          <p:cNvSpPr>
            <a:spLocks noChangeArrowheads="1"/>
          </p:cNvSpPr>
          <p:nvPr/>
        </p:nvSpPr>
        <p:spPr bwMode="auto">
          <a:xfrm>
            <a:off x="7664996" y="6390442"/>
            <a:ext cx="1348375" cy="411905"/>
          </a:xfrm>
          <a:prstGeom prst="chevron">
            <a:avLst>
              <a:gd name="adj" fmla="val 36855"/>
            </a:avLst>
          </a:prstGeom>
          <a:solidFill>
            <a:srgbClr val="D3D3D3"/>
          </a:solidFill>
          <a:ln w="6350" algn="ctr">
            <a:noFill/>
            <a:miter lim="800000"/>
            <a:headEnd type="none" w="sm" len="sm"/>
            <a:tailEnd type="none" w="sm" len="sm"/>
          </a:ln>
        </p:spPr>
        <p:txBody>
          <a:bodyPr wrap="none" lIns="88900" tIns="88900" rIns="88900" bIns="88900" anchor="ctr"/>
          <a:lstStyle/>
          <a:p>
            <a:pPr marL="171450" indent="-171450"/>
            <a:endParaRPr lang="en-US" sz="1600" dirty="0">
              <a:solidFill>
                <a:schemeClr val="bg1"/>
              </a:solidFill>
              <a:cs typeface="Arial" pitchFamily="34" charset="0"/>
            </a:endParaRPr>
          </a:p>
        </p:txBody>
      </p:sp>
      <p:graphicFrame>
        <p:nvGraphicFramePr>
          <p:cNvPr id="13" name="Table 12">
            <a:extLst>
              <a:ext uri="{FF2B5EF4-FFF2-40B4-BE49-F238E27FC236}">
                <a16:creationId xmlns:a16="http://schemas.microsoft.com/office/drawing/2014/main" id="{788BE545-10CE-EB00-F245-B0C04E2A20E6}"/>
              </a:ext>
            </a:extLst>
          </p:cNvPr>
          <p:cNvGraphicFramePr>
            <a:graphicFrameLocks noGrp="1"/>
          </p:cNvGraphicFramePr>
          <p:nvPr>
            <p:extLst>
              <p:ext uri="{D42A27DB-BD31-4B8C-83A1-F6EECF244321}">
                <p14:modId xmlns:p14="http://schemas.microsoft.com/office/powerpoint/2010/main" val="3188272410"/>
              </p:ext>
            </p:extLst>
          </p:nvPr>
        </p:nvGraphicFramePr>
        <p:xfrm>
          <a:off x="915173" y="4963831"/>
          <a:ext cx="4532555" cy="634917"/>
        </p:xfrm>
        <a:graphic>
          <a:graphicData uri="http://schemas.openxmlformats.org/drawingml/2006/table">
            <a:tbl>
              <a:tblPr firstRow="1" bandRow="1">
                <a:tableStyleId>{5C22544A-7EE6-4342-B048-85BDC9FD1C3A}</a:tableStyleId>
              </a:tblPr>
              <a:tblGrid>
                <a:gridCol w="1151515">
                  <a:extLst>
                    <a:ext uri="{9D8B030D-6E8A-4147-A177-3AD203B41FA5}">
                      <a16:colId xmlns:a16="http://schemas.microsoft.com/office/drawing/2014/main" val="566721248"/>
                    </a:ext>
                  </a:extLst>
                </a:gridCol>
                <a:gridCol w="1114762">
                  <a:extLst>
                    <a:ext uri="{9D8B030D-6E8A-4147-A177-3AD203B41FA5}">
                      <a16:colId xmlns:a16="http://schemas.microsoft.com/office/drawing/2014/main" val="3660926687"/>
                    </a:ext>
                  </a:extLst>
                </a:gridCol>
                <a:gridCol w="1133139">
                  <a:extLst>
                    <a:ext uri="{9D8B030D-6E8A-4147-A177-3AD203B41FA5}">
                      <a16:colId xmlns:a16="http://schemas.microsoft.com/office/drawing/2014/main" val="828096260"/>
                    </a:ext>
                  </a:extLst>
                </a:gridCol>
                <a:gridCol w="1133139">
                  <a:extLst>
                    <a:ext uri="{9D8B030D-6E8A-4147-A177-3AD203B41FA5}">
                      <a16:colId xmlns:a16="http://schemas.microsoft.com/office/drawing/2014/main" val="864274916"/>
                    </a:ext>
                  </a:extLst>
                </a:gridCol>
              </a:tblGrid>
              <a:tr h="0">
                <a:tc>
                  <a:txBody>
                    <a:bodyPr/>
                    <a:lstStyle/>
                    <a:p>
                      <a:pPr algn="ctr"/>
                      <a:endParaRPr lang="en-US" sz="1400" dirty="0"/>
                    </a:p>
                  </a:txBody>
                  <a:tcPr/>
                </a:tc>
                <a:tc>
                  <a:txBody>
                    <a:bodyPr/>
                    <a:lstStyle/>
                    <a:p>
                      <a:pPr algn="ctr"/>
                      <a:r>
                        <a:rPr lang="en-US" sz="1400" dirty="0"/>
                        <a:t>High</a:t>
                      </a:r>
                    </a:p>
                  </a:txBody>
                  <a:tcPr/>
                </a:tc>
                <a:tc>
                  <a:txBody>
                    <a:bodyPr/>
                    <a:lstStyle/>
                    <a:p>
                      <a:pPr algn="ctr"/>
                      <a:r>
                        <a:rPr lang="en-US" sz="1400" dirty="0"/>
                        <a:t>Medium</a:t>
                      </a:r>
                    </a:p>
                  </a:txBody>
                  <a:tcPr/>
                </a:tc>
                <a:tc>
                  <a:txBody>
                    <a:bodyPr/>
                    <a:lstStyle/>
                    <a:p>
                      <a:pPr algn="ctr"/>
                      <a:r>
                        <a:rPr lang="en-US" sz="1400" dirty="0"/>
                        <a:t>Low</a:t>
                      </a:r>
                    </a:p>
                  </a:txBody>
                  <a:tcPr/>
                </a:tc>
                <a:extLst>
                  <a:ext uri="{0D108BD9-81ED-4DB2-BD59-A6C34878D82A}">
                    <a16:rowId xmlns:a16="http://schemas.microsoft.com/office/drawing/2014/main" val="1579113323"/>
                  </a:ext>
                </a:extLst>
              </a:tr>
              <a:tr h="330117">
                <a:tc>
                  <a:txBody>
                    <a:bodyPr/>
                    <a:lstStyle/>
                    <a:p>
                      <a:pPr algn="ctr"/>
                      <a:r>
                        <a:rPr lang="en-US" sz="1400" dirty="0"/>
                        <a:t>Value</a:t>
                      </a:r>
                    </a:p>
                  </a:txBody>
                  <a:tcPr/>
                </a:tc>
                <a:tc>
                  <a:txBody>
                    <a:bodyPr/>
                    <a:lstStyle/>
                    <a:p>
                      <a:pPr algn="ctr"/>
                      <a:r>
                        <a:rPr lang="en-US" sz="1400" dirty="0"/>
                        <a:t>5</a:t>
                      </a:r>
                    </a:p>
                  </a:txBody>
                  <a:tcPr/>
                </a:tc>
                <a:tc>
                  <a:txBody>
                    <a:bodyPr/>
                    <a:lstStyle/>
                    <a:p>
                      <a:pPr algn="ctr"/>
                      <a:r>
                        <a:rPr lang="en-US" sz="1400" dirty="0"/>
                        <a:t>3</a:t>
                      </a:r>
                    </a:p>
                  </a:txBody>
                  <a:tcPr/>
                </a:tc>
                <a:tc>
                  <a:txBody>
                    <a:bodyPr/>
                    <a:lstStyle/>
                    <a:p>
                      <a:pPr algn="ctr"/>
                      <a:r>
                        <a:rPr lang="en-US" sz="1400" dirty="0"/>
                        <a:t>1</a:t>
                      </a:r>
                    </a:p>
                  </a:txBody>
                  <a:tcPr/>
                </a:tc>
                <a:extLst>
                  <a:ext uri="{0D108BD9-81ED-4DB2-BD59-A6C34878D82A}">
                    <a16:rowId xmlns:a16="http://schemas.microsoft.com/office/drawing/2014/main" val="417176312"/>
                  </a:ext>
                </a:extLst>
              </a:tr>
            </a:tbl>
          </a:graphicData>
        </a:graphic>
      </p:graphicFrame>
      <p:sp>
        <p:nvSpPr>
          <p:cNvPr id="4" name="Arrow: Right 3">
            <a:extLst>
              <a:ext uri="{FF2B5EF4-FFF2-40B4-BE49-F238E27FC236}">
                <a16:creationId xmlns:a16="http://schemas.microsoft.com/office/drawing/2014/main" id="{1F0D6803-8EB3-FF61-8D39-FA4EF4640A75}"/>
              </a:ext>
            </a:extLst>
          </p:cNvPr>
          <p:cNvSpPr/>
          <p:nvPr/>
        </p:nvSpPr>
        <p:spPr>
          <a:xfrm>
            <a:off x="3149173" y="2710591"/>
            <a:ext cx="774169" cy="1232033"/>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5">
            <a:extLst>
              <a:ext uri="{FF2B5EF4-FFF2-40B4-BE49-F238E27FC236}">
                <a16:creationId xmlns:a16="http://schemas.microsoft.com/office/drawing/2014/main" id="{D8A4ABEF-AAFE-7720-64A0-7F4629E9491F}"/>
              </a:ext>
            </a:extLst>
          </p:cNvPr>
          <p:cNvGraphicFramePr>
            <a:graphicFrameLocks noGrp="1"/>
          </p:cNvGraphicFramePr>
          <p:nvPr>
            <p:extLst>
              <p:ext uri="{D42A27DB-BD31-4B8C-83A1-F6EECF244321}">
                <p14:modId xmlns:p14="http://schemas.microsoft.com/office/powerpoint/2010/main" val="2070511913"/>
              </p:ext>
            </p:extLst>
          </p:nvPr>
        </p:nvGraphicFramePr>
        <p:xfrm>
          <a:off x="4072950" y="2094952"/>
          <a:ext cx="3007563" cy="2570699"/>
        </p:xfrm>
        <a:graphic>
          <a:graphicData uri="http://schemas.openxmlformats.org/drawingml/2006/table">
            <a:tbl>
              <a:tblPr firstRow="1" bandRow="1">
                <a:tableStyleId>{5C22544A-7EE6-4342-B048-85BDC9FD1C3A}</a:tableStyleId>
              </a:tblPr>
              <a:tblGrid>
                <a:gridCol w="1021016">
                  <a:extLst>
                    <a:ext uri="{9D8B030D-6E8A-4147-A177-3AD203B41FA5}">
                      <a16:colId xmlns:a16="http://schemas.microsoft.com/office/drawing/2014/main" val="3018957431"/>
                    </a:ext>
                  </a:extLst>
                </a:gridCol>
                <a:gridCol w="776130">
                  <a:extLst>
                    <a:ext uri="{9D8B030D-6E8A-4147-A177-3AD203B41FA5}">
                      <a16:colId xmlns:a16="http://schemas.microsoft.com/office/drawing/2014/main" val="5347017"/>
                    </a:ext>
                  </a:extLst>
                </a:gridCol>
                <a:gridCol w="1210417">
                  <a:extLst>
                    <a:ext uri="{9D8B030D-6E8A-4147-A177-3AD203B41FA5}">
                      <a16:colId xmlns:a16="http://schemas.microsoft.com/office/drawing/2014/main" val="834101769"/>
                    </a:ext>
                  </a:extLst>
                </a:gridCol>
              </a:tblGrid>
              <a:tr h="376139">
                <a:tc>
                  <a:txBody>
                    <a:bodyPr/>
                    <a:lstStyle/>
                    <a:p>
                      <a:pPr algn="ctr"/>
                      <a:r>
                        <a:rPr lang="en-US" sz="1400" dirty="0"/>
                        <a:t>Workflow</a:t>
                      </a:r>
                    </a:p>
                  </a:txBody>
                  <a:tcPr/>
                </a:tc>
                <a:tc>
                  <a:txBody>
                    <a:bodyPr/>
                    <a:lstStyle/>
                    <a:p>
                      <a:pPr algn="ctr"/>
                      <a:r>
                        <a:rPr lang="en-US" sz="1400" dirty="0"/>
                        <a:t>Total </a:t>
                      </a:r>
                    </a:p>
                  </a:txBody>
                  <a:tcPr/>
                </a:tc>
                <a:tc>
                  <a:txBody>
                    <a:bodyPr/>
                    <a:lstStyle/>
                    <a:p>
                      <a:pPr algn="ctr"/>
                      <a:r>
                        <a:rPr lang="en-US" sz="1400" dirty="0"/>
                        <a:t>Complexity</a:t>
                      </a:r>
                    </a:p>
                  </a:txBody>
                  <a:tcPr>
                    <a:solidFill>
                      <a:srgbClr val="FFC000"/>
                    </a:solidFill>
                  </a:tcPr>
                </a:tc>
                <a:extLst>
                  <a:ext uri="{0D108BD9-81ED-4DB2-BD59-A6C34878D82A}">
                    <a16:rowId xmlns:a16="http://schemas.microsoft.com/office/drawing/2014/main" val="2671127746"/>
                  </a:ext>
                </a:extLst>
              </a:tr>
              <a:tr h="320905">
                <a:tc>
                  <a:txBody>
                    <a:bodyPr/>
                    <a:lstStyle/>
                    <a:p>
                      <a:pPr algn="ctr"/>
                      <a:r>
                        <a:rPr lang="en-US" dirty="0"/>
                        <a:t>E</a:t>
                      </a:r>
                    </a:p>
                  </a:txBody>
                  <a:tcPr/>
                </a:tc>
                <a:tc>
                  <a:txBody>
                    <a:bodyPr/>
                    <a:lstStyle/>
                    <a:p>
                      <a:pPr algn="ctr"/>
                      <a:r>
                        <a:rPr lang="en-US" dirty="0"/>
                        <a:t>15</a:t>
                      </a:r>
                    </a:p>
                  </a:txBody>
                  <a:tcPr/>
                </a:tc>
                <a:tc>
                  <a:txBody>
                    <a:bodyPr/>
                    <a:lstStyle/>
                    <a:p>
                      <a:pPr algn="ctr"/>
                      <a:r>
                        <a:rPr lang="en-US" dirty="0"/>
                        <a:t>3</a:t>
                      </a:r>
                    </a:p>
                  </a:txBody>
                  <a:tcPr>
                    <a:solidFill>
                      <a:srgbClr val="FFC000"/>
                    </a:solidFill>
                  </a:tcPr>
                </a:tc>
                <a:extLst>
                  <a:ext uri="{0D108BD9-81ED-4DB2-BD59-A6C34878D82A}">
                    <a16:rowId xmlns:a16="http://schemas.microsoft.com/office/drawing/2014/main" val="2894739978"/>
                  </a:ext>
                </a:extLst>
              </a:tr>
              <a:tr h="282404">
                <a:tc>
                  <a:txBody>
                    <a:bodyPr/>
                    <a:lstStyle/>
                    <a:p>
                      <a:pPr algn="ctr"/>
                      <a:r>
                        <a:rPr lang="en-US" dirty="0"/>
                        <a:t>A</a:t>
                      </a:r>
                    </a:p>
                  </a:txBody>
                  <a:tcPr/>
                </a:tc>
                <a:tc>
                  <a:txBody>
                    <a:bodyPr/>
                    <a:lstStyle/>
                    <a:p>
                      <a:pPr algn="ctr"/>
                      <a:r>
                        <a:rPr lang="en-US" dirty="0"/>
                        <a:t>13</a:t>
                      </a:r>
                    </a:p>
                  </a:txBody>
                  <a:tcPr/>
                </a:tc>
                <a:tc>
                  <a:txBody>
                    <a:bodyPr/>
                    <a:lstStyle/>
                    <a:p>
                      <a:pPr algn="ctr"/>
                      <a:r>
                        <a:rPr lang="en-US" dirty="0"/>
                        <a:t>5</a:t>
                      </a:r>
                    </a:p>
                  </a:txBody>
                  <a:tcPr>
                    <a:solidFill>
                      <a:srgbClr val="FFC000"/>
                    </a:solidFill>
                  </a:tcPr>
                </a:tc>
                <a:extLst>
                  <a:ext uri="{0D108BD9-81ED-4DB2-BD59-A6C34878D82A}">
                    <a16:rowId xmlns:a16="http://schemas.microsoft.com/office/drawing/2014/main" val="3763355595"/>
                  </a:ext>
                </a:extLst>
              </a:tr>
              <a:tr h="355208">
                <a:tc>
                  <a:txBody>
                    <a:bodyPr/>
                    <a:lstStyle/>
                    <a:p>
                      <a:pPr algn="ctr"/>
                      <a:r>
                        <a:rPr lang="en-US" dirty="0"/>
                        <a:t>C </a:t>
                      </a:r>
                    </a:p>
                  </a:txBody>
                  <a:tcPr/>
                </a:tc>
                <a:tc>
                  <a:txBody>
                    <a:bodyPr/>
                    <a:lstStyle/>
                    <a:p>
                      <a:pPr algn="ctr"/>
                      <a:r>
                        <a:rPr lang="en-US" dirty="0"/>
                        <a:t>11</a:t>
                      </a:r>
                    </a:p>
                  </a:txBody>
                  <a:tcPr/>
                </a:tc>
                <a:tc>
                  <a:txBody>
                    <a:bodyPr/>
                    <a:lstStyle/>
                    <a:p>
                      <a:pPr algn="ctr"/>
                      <a:r>
                        <a:rPr lang="en-US" dirty="0"/>
                        <a:t>5</a:t>
                      </a:r>
                    </a:p>
                  </a:txBody>
                  <a:tcPr>
                    <a:solidFill>
                      <a:srgbClr val="FFC000"/>
                    </a:solidFill>
                  </a:tcPr>
                </a:tc>
                <a:extLst>
                  <a:ext uri="{0D108BD9-81ED-4DB2-BD59-A6C34878D82A}">
                    <a16:rowId xmlns:a16="http://schemas.microsoft.com/office/drawing/2014/main" val="3049001126"/>
                  </a:ext>
                </a:extLst>
              </a:tr>
              <a:tr h="355208">
                <a:tc>
                  <a:txBody>
                    <a:bodyPr/>
                    <a:lstStyle/>
                    <a:p>
                      <a:pPr algn="ctr"/>
                      <a:r>
                        <a:rPr lang="en-US" dirty="0"/>
                        <a:t>B</a:t>
                      </a:r>
                    </a:p>
                  </a:txBody>
                  <a:tcPr/>
                </a:tc>
                <a:tc>
                  <a:txBody>
                    <a:bodyPr/>
                    <a:lstStyle/>
                    <a:p>
                      <a:pPr algn="ctr"/>
                      <a:r>
                        <a:rPr lang="en-US" dirty="0"/>
                        <a:t>9</a:t>
                      </a:r>
                    </a:p>
                  </a:txBody>
                  <a:tcPr/>
                </a:tc>
                <a:tc>
                  <a:txBody>
                    <a:bodyPr/>
                    <a:lstStyle/>
                    <a:p>
                      <a:pPr algn="ctr"/>
                      <a:r>
                        <a:rPr lang="en-US" dirty="0"/>
                        <a:t>1</a:t>
                      </a:r>
                    </a:p>
                  </a:txBody>
                  <a:tcPr>
                    <a:solidFill>
                      <a:srgbClr val="FFC000"/>
                    </a:solidFill>
                  </a:tcPr>
                </a:tc>
                <a:extLst>
                  <a:ext uri="{0D108BD9-81ED-4DB2-BD59-A6C34878D82A}">
                    <a16:rowId xmlns:a16="http://schemas.microsoft.com/office/drawing/2014/main" val="3887493779"/>
                  </a:ext>
                </a:extLst>
              </a:tr>
              <a:tr h="0">
                <a:tc>
                  <a:txBody>
                    <a:bodyPr/>
                    <a:lstStyle/>
                    <a:p>
                      <a:pPr algn="ctr"/>
                      <a:r>
                        <a:rPr lang="en-US" dirty="0"/>
                        <a:t>D</a:t>
                      </a:r>
                    </a:p>
                  </a:txBody>
                  <a:tcPr/>
                </a:tc>
                <a:tc>
                  <a:txBody>
                    <a:bodyPr/>
                    <a:lstStyle/>
                    <a:p>
                      <a:pPr algn="ctr"/>
                      <a:r>
                        <a:rPr lang="en-US" dirty="0"/>
                        <a:t>5</a:t>
                      </a:r>
                    </a:p>
                  </a:txBody>
                  <a:tcPr/>
                </a:tc>
                <a:tc>
                  <a:txBody>
                    <a:bodyPr/>
                    <a:lstStyle/>
                    <a:p>
                      <a:pPr algn="ctr"/>
                      <a:r>
                        <a:rPr lang="en-US" dirty="0"/>
                        <a:t>5</a:t>
                      </a:r>
                    </a:p>
                  </a:txBody>
                  <a:tcPr>
                    <a:solidFill>
                      <a:srgbClr val="FFC000"/>
                    </a:solidFill>
                  </a:tcPr>
                </a:tc>
                <a:extLst>
                  <a:ext uri="{0D108BD9-81ED-4DB2-BD59-A6C34878D82A}">
                    <a16:rowId xmlns:a16="http://schemas.microsoft.com/office/drawing/2014/main" val="3472282855"/>
                  </a:ext>
                </a:extLst>
              </a:tr>
              <a:tr h="355208">
                <a:tc>
                  <a:txBody>
                    <a:bodyPr/>
                    <a:lstStyle/>
                    <a:p>
                      <a:pPr algn="ctr"/>
                      <a:r>
                        <a:rPr lang="en-US" dirty="0"/>
                        <a:t>F</a:t>
                      </a:r>
                    </a:p>
                  </a:txBody>
                  <a:tcPr/>
                </a:tc>
                <a:tc>
                  <a:txBody>
                    <a:bodyPr/>
                    <a:lstStyle/>
                    <a:p>
                      <a:pPr algn="ctr"/>
                      <a:r>
                        <a:rPr lang="en-US" dirty="0"/>
                        <a:t>3</a:t>
                      </a:r>
                    </a:p>
                  </a:txBody>
                  <a:tcPr/>
                </a:tc>
                <a:tc>
                  <a:txBody>
                    <a:bodyPr/>
                    <a:lstStyle/>
                    <a:p>
                      <a:pPr algn="ctr"/>
                      <a:r>
                        <a:rPr lang="en-US" dirty="0"/>
                        <a:t>1</a:t>
                      </a:r>
                    </a:p>
                  </a:txBody>
                  <a:tcPr>
                    <a:solidFill>
                      <a:srgbClr val="FFC000"/>
                    </a:solidFill>
                  </a:tcPr>
                </a:tc>
                <a:extLst>
                  <a:ext uri="{0D108BD9-81ED-4DB2-BD59-A6C34878D82A}">
                    <a16:rowId xmlns:a16="http://schemas.microsoft.com/office/drawing/2014/main" val="1573488734"/>
                  </a:ext>
                </a:extLst>
              </a:tr>
            </a:tbl>
          </a:graphicData>
        </a:graphic>
      </p:graphicFrame>
      <p:sp>
        <p:nvSpPr>
          <p:cNvPr id="17" name="TextBox 16">
            <a:extLst>
              <a:ext uri="{FF2B5EF4-FFF2-40B4-BE49-F238E27FC236}">
                <a16:creationId xmlns:a16="http://schemas.microsoft.com/office/drawing/2014/main" id="{EC096D00-EED4-6078-6131-2ECB49D944D2}"/>
              </a:ext>
            </a:extLst>
          </p:cNvPr>
          <p:cNvSpPr txBox="1"/>
          <p:nvPr/>
        </p:nvSpPr>
        <p:spPr>
          <a:xfrm>
            <a:off x="7324824" y="2918637"/>
            <a:ext cx="2762451" cy="923330"/>
          </a:xfrm>
          <a:prstGeom prst="rect">
            <a:avLst/>
          </a:prstGeom>
          <a:noFill/>
        </p:spPr>
        <p:txBody>
          <a:bodyPr wrap="square" rtlCol="0">
            <a:spAutoFit/>
          </a:bodyPr>
          <a:lstStyle/>
          <a:p>
            <a:r>
              <a:rPr lang="en-US" dirty="0"/>
              <a:t>Remember</a:t>
            </a:r>
            <a:r>
              <a:rPr lang="en-US" b="1" dirty="0"/>
              <a:t> Complexity </a:t>
            </a:r>
            <a:r>
              <a:rPr lang="en-US" dirty="0"/>
              <a:t>is always part of the assessment</a:t>
            </a:r>
          </a:p>
        </p:txBody>
      </p:sp>
      <p:pic>
        <p:nvPicPr>
          <p:cNvPr id="22" name="Graphic 21" descr="Siren with solid fill">
            <a:extLst>
              <a:ext uri="{FF2B5EF4-FFF2-40B4-BE49-F238E27FC236}">
                <a16:creationId xmlns:a16="http://schemas.microsoft.com/office/drawing/2014/main" id="{3337243E-16DF-BBDF-84D8-EE83A9C95C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78236" y="2094953"/>
            <a:ext cx="914400" cy="914400"/>
          </a:xfrm>
          <a:prstGeom prst="rect">
            <a:avLst/>
          </a:prstGeom>
        </p:spPr>
      </p:pic>
      <p:sp>
        <p:nvSpPr>
          <p:cNvPr id="23" name="Rectangle 22">
            <a:extLst>
              <a:ext uri="{FF2B5EF4-FFF2-40B4-BE49-F238E27FC236}">
                <a16:creationId xmlns:a16="http://schemas.microsoft.com/office/drawing/2014/main" id="{F788CC6F-D4B6-D546-D116-A3E62BC5ED44}"/>
              </a:ext>
            </a:extLst>
          </p:cNvPr>
          <p:cNvSpPr/>
          <p:nvPr/>
        </p:nvSpPr>
        <p:spPr>
          <a:xfrm>
            <a:off x="5767824" y="1992430"/>
            <a:ext cx="1432419" cy="281449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036222"/>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36f80d5-a71c-4afb-9853-58475e4fe460">
      <UserInfo>
        <DisplayName>Pineda, Tomas</DisplayName>
        <AccountId>24</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A8246F4D629E48B21668259E879315" ma:contentTypeVersion="5" ma:contentTypeDescription="Create a new document." ma:contentTypeScope="" ma:versionID="653c23d4daaffc4a063589b378e4f486">
  <xsd:schema xmlns:xsd="http://www.w3.org/2001/XMLSchema" xmlns:xs="http://www.w3.org/2001/XMLSchema" xmlns:p="http://schemas.microsoft.com/office/2006/metadata/properties" xmlns:ns2="92f42f0b-de5f-4f78-a036-3fe74cb3e898" xmlns:ns3="f36f80d5-a71c-4afb-9853-58475e4fe460" targetNamespace="http://schemas.microsoft.com/office/2006/metadata/properties" ma:root="true" ma:fieldsID="5483147fda74c22e43c70c3f9cd17232" ns2:_="" ns3:_="">
    <xsd:import namespace="92f42f0b-de5f-4f78-a036-3fe74cb3e898"/>
    <xsd:import namespace="f36f80d5-a71c-4afb-9853-58475e4fe46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f42f0b-de5f-4f78-a036-3fe74cb3e8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6f80d5-a71c-4afb-9853-58475e4fe4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E28F7F-2153-4A8E-AA8B-A2A76F2EA102}">
  <ds:schemaRefs>
    <ds:schemaRef ds:uri="f36f80d5-a71c-4afb-9853-58475e4fe46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9DFCF6-A018-4888-B280-47127C174B14}">
  <ds:schemaRefs>
    <ds:schemaRef ds:uri="92f42f0b-de5f-4f78-a036-3fe74cb3e898"/>
    <ds:schemaRef ds:uri="f36f80d5-a71c-4afb-9853-58475e4fe46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AD72C3-0C10-48F4-B116-C1945E9B010C}">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emplate/>
  <TotalTime>27749</TotalTime>
  <Words>5351</Words>
  <Application>Microsoft Office PowerPoint</Application>
  <PresentationFormat>Widescreen</PresentationFormat>
  <Paragraphs>1162</Paragraphs>
  <Slides>28</Slides>
  <Notes>28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ＭＳ Ｐゴシック</vt:lpstr>
      <vt:lpstr>Arial</vt:lpstr>
      <vt:lpstr>Calibri</vt:lpstr>
      <vt:lpstr>Calibri Light</vt:lpstr>
      <vt:lpstr>Roboto</vt:lpstr>
      <vt:lpstr>Trebuchet MS</vt:lpstr>
      <vt:lpstr>Wingdings 2</vt:lpstr>
      <vt:lpstr>Wingdings 3</vt:lpstr>
      <vt:lpstr>Facet</vt:lpstr>
      <vt:lpstr>think-cell Slide</vt:lpstr>
      <vt:lpstr>Automation Testing Strategy</vt:lpstr>
      <vt:lpstr>PowerPoint Presentation</vt:lpstr>
      <vt:lpstr>PowerPoint Presentation</vt:lpstr>
      <vt:lpstr>What could be the process to achieve a  complete test case suite</vt:lpstr>
      <vt:lpstr>Steps to achieve a great test case suite  ready to be automated</vt:lpstr>
      <vt:lpstr>Elaborate a plan </vt:lpstr>
      <vt:lpstr>Automation scope</vt:lpstr>
      <vt:lpstr>Identify critical workflows</vt:lpstr>
      <vt:lpstr>Workflow prioritization analysis</vt:lpstr>
      <vt:lpstr>Which one to select?  The less complex because its easier to automate? or  the more complex because its difficult and we need to attend it first?</vt:lpstr>
      <vt:lpstr>Considering the approach Cost-Benefit</vt:lpstr>
      <vt:lpstr>Considering the approach Ease of implementation Index (Total Score – Complexity)</vt:lpstr>
      <vt:lpstr>Considering the approach Weighted decision method </vt:lpstr>
      <vt:lpstr>Which approach is the best one?....Depends</vt:lpstr>
      <vt:lpstr>PowerPoint Presentation</vt:lpstr>
      <vt:lpstr>Use MoSCoW Method to define critical and non- critical cases</vt:lpstr>
      <vt:lpstr>Selecting the tool</vt:lpstr>
      <vt:lpstr>Which is the best tool?  Always….depends</vt:lpstr>
      <vt:lpstr>Initial setup</vt:lpstr>
      <vt:lpstr>Initial setup</vt:lpstr>
      <vt:lpstr>Initial setup</vt:lpstr>
      <vt:lpstr>Initial setup</vt:lpstr>
      <vt:lpstr>Initial setup</vt:lpstr>
      <vt:lpstr>Maintenance and Scalability</vt:lpstr>
      <vt:lpstr>Recap…</vt:lpstr>
      <vt:lpstr>Conclusion</vt:lpstr>
      <vt:lpstr>Thank you!</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Pakala, Venkata Satya Surya Prakash</dc:creator>
  <cp:lastModifiedBy>Ramos Gomez, Luis Francisco</cp:lastModifiedBy>
  <cp:revision>21</cp:revision>
  <dcterms:created xsi:type="dcterms:W3CDTF">2020-07-06T06:51:17Z</dcterms:created>
  <dcterms:modified xsi:type="dcterms:W3CDTF">2025-02-25T22:06:26Z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0x01010016A8246F4D629E48B21668259E879315</vt:lpwstr>
  </property>
  <property fmtid="{D5CDD505-2E9C-101B-9397-08002B2CF9AE}" pid="3" name="MSIP_Label_ea60d57e-af5b-4752-ac57-3e4f28ca11dc_Enabled">
    <vt:lpwstr>true</vt:lpwstr>
  </property>
  <property fmtid="{D5CDD505-2E9C-101B-9397-08002B2CF9AE}" pid="4" name="MSIP_Label_ea60d57e-af5b-4752-ac57-3e4f28ca11dc_SetDate">
    <vt:lpwstr>2023-01-11T17:30:24Z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933246c9-ba3d-431b-85bd-035b06b38b47</vt:lpwstr>
  </property>
  <property fmtid="{D5CDD505-2E9C-101B-9397-08002B2CF9AE}" pid="9" name="MSIP_Label_ea60d57e-af5b-4752-ac57-3e4f28ca11dc_ContentBits">
    <vt:lpwstr>0</vt:lpwstr>
  </property>
</Properties>
</file>