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87_23E25A6E.xml" ContentType="application/vnd.ms-powerpoint.comments+xml"/>
  <Override PartName="/ppt/notesSlides/notesSlide3.xml" ContentType="application/vnd.openxmlformats-officedocument.presentationml.notesSlide+xml"/>
  <Override PartName="/ppt/comments/modernComment_7FFFFE45_D377076.xml" ContentType="application/vnd.ms-powerpoint.comments+xml"/>
  <Override PartName="/ppt/notesSlides/notesSlide4.xml" ContentType="application/vnd.openxmlformats-officedocument.presentationml.notesSlide+xml"/>
  <Override PartName="/ppt/comments/modernComment_7FFFFE46_8DBAF6D8.xml" ContentType="application/vnd.ms-powerpoint.comments+xml"/>
  <Override PartName="/ppt/notesSlides/notesSlide5.xml" ContentType="application/vnd.openxmlformats-officedocument.presentationml.notesSlide+xml"/>
  <Override PartName="/ppt/comments/modernComment_7FFFFE42_B7FBF25.xml" ContentType="application/vnd.ms-powerpoint.comments+xml"/>
  <Override PartName="/ppt/notesSlides/notesSlide6.xml" ContentType="application/vnd.openxmlformats-officedocument.presentationml.notesSlide+xml"/>
  <Override PartName="/ppt/comments/modernComment_7FFFFE4B_BB6CAF33.xml" ContentType="application/vnd.ms-powerpoint.comments+xml"/>
  <Override PartName="/ppt/notesSlides/notesSlide7.xml" ContentType="application/vnd.openxmlformats-officedocument.presentationml.notesSlide+xml"/>
  <Override PartName="/ppt/comments/modernComment_7FFFFE4D_26633A4.xml" ContentType="application/vnd.ms-powerpoint.comments+xml"/>
  <Override PartName="/ppt/notesSlides/notesSlide8.xml" ContentType="application/vnd.openxmlformats-officedocument.presentationml.notesSlide+xml"/>
  <Override PartName="/ppt/comments/modernComment_7FFFFE43_A32BFCC6.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7FFFFE4C_ED7B535D.xml" ContentType="application/vnd.ms-powerpoint.comments+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313" r:id="rId5"/>
    <p:sldId id="257" r:id="rId6"/>
    <p:sldId id="2147483201" r:id="rId7"/>
    <p:sldId id="1927" r:id="rId8"/>
    <p:sldId id="2147481859" r:id="rId9"/>
    <p:sldId id="2147483205" r:id="rId10"/>
    <p:sldId id="2147483206" r:id="rId11"/>
    <p:sldId id="276" r:id="rId12"/>
    <p:sldId id="2147483202" r:id="rId13"/>
    <p:sldId id="2147483211" r:id="rId14"/>
    <p:sldId id="2147483213" r:id="rId15"/>
    <p:sldId id="2147483203" r:id="rId16"/>
    <p:sldId id="2147483204" r:id="rId17"/>
    <p:sldId id="1916" r:id="rId18"/>
    <p:sldId id="2147483207" r:id="rId19"/>
    <p:sldId id="2147483212" r:id="rId20"/>
    <p:sldId id="2147483210" r:id="rId21"/>
    <p:sldId id="1910" r:id="rId22"/>
    <p:sldId id="1914" r:id="rId23"/>
    <p:sldId id="2147481860" r:id="rId24"/>
    <p:sldId id="2147481861" r:id="rId25"/>
    <p:sldId id="1922" r:id="rId26"/>
    <p:sldId id="1923" r:id="rId27"/>
    <p:sldId id="1924" r:id="rId28"/>
    <p:sldId id="1915" r:id="rId29"/>
    <p:sldId id="1925" r:id="rId30"/>
    <p:sldId id="1917" r:id="rId31"/>
    <p:sldId id="1918" r:id="rId32"/>
    <p:sldId id="1911" r:id="rId33"/>
    <p:sldId id="18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444800-6197-4E4E-A108-5CD403117515}">
          <p14:sldIdLst>
            <p14:sldId id="313"/>
            <p14:sldId id="257"/>
            <p14:sldId id="2147483201"/>
            <p14:sldId id="1927"/>
            <p14:sldId id="2147481859"/>
            <p14:sldId id="2147483205"/>
            <p14:sldId id="2147483206"/>
            <p14:sldId id="276"/>
            <p14:sldId id="2147483202"/>
            <p14:sldId id="2147483211"/>
            <p14:sldId id="2147483213"/>
            <p14:sldId id="2147483203"/>
            <p14:sldId id="2147483204"/>
            <p14:sldId id="1916"/>
            <p14:sldId id="2147483207"/>
            <p14:sldId id="2147483212"/>
            <p14:sldId id="2147483210"/>
          </p14:sldIdLst>
        </p14:section>
        <p14:section name="Garden" id="{2A980D7F-ED33-4007-B767-4E7305F460E1}">
          <p14:sldIdLst>
            <p14:sldId id="1910"/>
            <p14:sldId id="1914"/>
            <p14:sldId id="2147481860"/>
            <p14:sldId id="2147481861"/>
            <p14:sldId id="1922"/>
            <p14:sldId id="1923"/>
            <p14:sldId id="1924"/>
            <p14:sldId id="1915"/>
            <p14:sldId id="1925"/>
            <p14:sldId id="1917"/>
            <p14:sldId id="1918"/>
            <p14:sldId id="1911"/>
            <p14:sldId id="187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65E503-A6A6-A797-993F-76DC9B757B14}" name="Ibarreche Gutierrez, Yoselin" initials="IGY" userId="S::yibarrechegutierr@deloitte.com::b0397b3e-1499-404a-8027-4df580d1133a" providerId="AD"/>
  <p188:author id="{AAA95A33-EFAA-DDE2-E74F-4FED09215ACA}" name="LUIS FRANCISCO RAMOS GOMEZ" initials="LR" userId="S::a20110290@live.ceti.mx::06e0dcea-f5b7-49f5-8eb0-2b829bbe19f1" providerId="AD"/>
  <p188:author id="{2C58215B-EF0A-4855-98B2-7999F2BF2A73}" name="Villa Zaragoza, Ileana Margarita" initials="VZIM" userId="S::ivillazaragoza@deloitte.com::83ae67cf-6c50-4af6-98c8-821cb686c87c" providerId="AD"/>
  <p188:author id="{42BBCA6C-4D81-D7BE-5DCC-A47D494828E2}" name="Ramos Gomez, Luis Francisco" initials="RF" userId="S::lramosgomez@deloitte.com::254d2aff-c281-4a0d-bee5-1c7b8d13cec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755"/>
    <a:srgbClr val="E0AFFF"/>
    <a:srgbClr val="FFFFFF"/>
    <a:srgbClr val="E6E6E6"/>
    <a:srgbClr val="73B9EE"/>
    <a:srgbClr val="8DB34C"/>
    <a:srgbClr val="565B47"/>
    <a:srgbClr val="C1E0F7"/>
    <a:srgbClr val="FFC000"/>
    <a:srgbClr val="CF8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8182D-1780-EC86-EF64-1EBC0C13F27B}" v="68" dt="2025-04-11T22:41:02.232"/>
    <p1510:client id="{838844B7-919A-FC75-987F-D338BBC39B27}" v="714" dt="2025-04-11T22:59:35.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47" autoAdjust="0"/>
  </p:normalViewPr>
  <p:slideViewPr>
    <p:cSldViewPr snapToGrid="0">
      <p:cViewPr varScale="1">
        <p:scale>
          <a:sx n="50" d="100"/>
          <a:sy n="50" d="100"/>
        </p:scale>
        <p:origin x="87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omments/modernComment_787_23E25A6E.xml><?xml version="1.0" encoding="utf-8"?>
<p188:cmLst xmlns:a="http://schemas.openxmlformats.org/drawingml/2006/main" xmlns:r="http://schemas.openxmlformats.org/officeDocument/2006/relationships" xmlns:p188="http://schemas.microsoft.com/office/powerpoint/2018/8/main">
  <p188:cm id="{ECA5BCA3-644E-4779-BA2F-C170353259FF}" authorId="{42BBCA6C-4D81-D7BE-5DCC-A47D494828E2}" created="2025-04-11T22:35:47.357">
    <pc:sldMkLst xmlns:pc="http://schemas.microsoft.com/office/powerpoint/2013/main/command">
      <pc:docMk/>
      <pc:sldMk cId="602036846" sldId="1927"/>
    </pc:sldMkLst>
    <p188:txBody>
      <a:bodyPr/>
      <a:lstStyle/>
      <a:p>
        <a:r>
          <a:rPr lang="en-US"/>
          <a:t>ver como reducir estos 4 en uno solo</a:t>
        </a:r>
      </a:p>
    </p188:txBody>
  </p188:cm>
</p188:cmLst>
</file>

<file path=ppt/comments/modernComment_7FFFFE42_B7FBF25.xml><?xml version="1.0" encoding="utf-8"?>
<p188:cmLst xmlns:a="http://schemas.openxmlformats.org/drawingml/2006/main" xmlns:r="http://schemas.openxmlformats.org/officeDocument/2006/relationships" xmlns:p188="http://schemas.microsoft.com/office/powerpoint/2018/8/main">
  <p188:cm id="{FB0913D2-D855-4164-9B0E-F63A71EECEB3}" authorId="{9665E503-A6A6-A797-993F-76DC9B757B14}" status="resolved" created="2025-04-03T00:38:29.332">
    <ac:txMkLst xmlns:ac="http://schemas.microsoft.com/office/drawing/2013/main/command">
      <pc:docMk xmlns:pc="http://schemas.microsoft.com/office/powerpoint/2013/main/command"/>
      <pc:sldMk xmlns:pc="http://schemas.microsoft.com/office/powerpoint/2013/main/command" cId="192921381" sldId="2147483202"/>
      <ac:spMk id="34" creationId="{C7FA71DD-B91A-DF8F-8685-BFACC120AC0C}"/>
      <ac:txMk cp="2" len="40">
        <ac:context len="43" hash="4261765388"/>
      </ac:txMk>
    </ac:txMkLst>
    <p188:pos x="4629949" y="303284"/>
    <p188:txBody>
      <a:bodyPr/>
      <a:lstStyle/>
      <a:p>
        <a:r>
          <a:rPr lang="en-US"/>
          <a:t>Estaba pensando mejor en ponerlo como un bullet del scope. Faltaría poner el icono si lo ven bien</a:t>
        </a:r>
      </a:p>
    </p188:txBody>
  </p188:cm>
  <p188:cm id="{A2D36C8E-77A1-41FC-9943-27CD07604746}" authorId="{2C58215B-EF0A-4855-98B2-7999F2BF2A73}" created="2025-04-08T18:27:29.027">
    <pc:sldMkLst xmlns:pc="http://schemas.microsoft.com/office/powerpoint/2013/main/command">
      <pc:docMk/>
      <pc:sldMk cId="192921381" sldId="2147483202"/>
    </pc:sldMkLst>
    <p188:txBody>
      <a:bodyPr/>
      <a:lstStyle/>
      <a:p>
        <a:r>
          <a:rPr lang="en-US"/>
          <a:t>Ricardo</a:t>
        </a:r>
      </a:p>
    </p188:txBody>
  </p188:cm>
</p188:cmLst>
</file>

<file path=ppt/comments/modernComment_7FFFFE43_A32BFCC6.xml><?xml version="1.0" encoding="utf-8"?>
<p188:cmLst xmlns:a="http://schemas.openxmlformats.org/drawingml/2006/main" xmlns:r="http://schemas.openxmlformats.org/officeDocument/2006/relationships" xmlns:p188="http://schemas.microsoft.com/office/powerpoint/2018/8/main">
  <p188:cm id="{A7FB647E-CBB1-4430-8FA7-5DD90AAC9931}" authorId="{9665E503-A6A6-A797-993F-76DC9B757B14}" created="2025-04-03T00:58:25.844">
    <ac:txMkLst xmlns:ac="http://schemas.microsoft.com/office/drawing/2013/main/command">
      <pc:docMk xmlns:pc="http://schemas.microsoft.com/office/powerpoint/2013/main/command"/>
      <pc:sldMk xmlns:pc="http://schemas.microsoft.com/office/powerpoint/2013/main/command" cId="2737568966" sldId="2147483203"/>
      <ac:graphicFrameMk id="3" creationId="{8D2AEFBC-486B-AA8C-3D9A-8E9716A6A6CD}"/>
      <ac:tblMk/>
      <ac:tcMk rowId="988330385" colId="2245410512"/>
      <ac:txMk cp="7" len="29">
        <ac:context len="1" hash="13"/>
      </ac:txMk>
    </ac:txMkLst>
    <p188:pos x="2493816" y="2125684"/>
    <p188:txBody>
      <a:bodyPr/>
      <a:lstStyle/>
      <a:p>
        <a:r>
          <a:rPr lang="en-US"/>
          <a:t>Si nos dice susy que no pasa nada si no podemos "clasificar" por solo gente de la india, esto no aplicaría</a:t>
        </a:r>
      </a:p>
    </p188:txBody>
  </p188:cm>
</p188:cmLst>
</file>

<file path=ppt/comments/modernComment_7FFFFE45_D377076.xml><?xml version="1.0" encoding="utf-8"?>
<p188:cmLst xmlns:a="http://schemas.openxmlformats.org/drawingml/2006/main" xmlns:r="http://schemas.openxmlformats.org/officeDocument/2006/relationships" xmlns:p188="http://schemas.microsoft.com/office/powerpoint/2018/8/main">
  <p188:cm id="{D0874DFC-F583-4255-AB32-63F54D004711}" authorId="{42BBCA6C-4D81-D7BE-5DCC-A47D494828E2}" created="2025-04-11T22:39:25.163">
    <ac:deMkLst xmlns:ac="http://schemas.microsoft.com/office/drawing/2013/main/command">
      <pc:docMk xmlns:pc="http://schemas.microsoft.com/office/powerpoint/2013/main/command"/>
      <pc:sldMk xmlns:pc="http://schemas.microsoft.com/office/powerpoint/2013/main/command" cId="221737078" sldId="2147483205"/>
      <ac:spMk id="20" creationId="{C06A7F96-2DD4-EC68-C72A-74463391FAAB}"/>
    </ac:deMkLst>
    <p188:txBody>
      <a:bodyPr/>
      <a:lstStyle/>
      <a:p>
        <a:r>
          <a:rPr lang="en-US"/>
          <a:t>satisfaccion
attendacne
 survey de valoires</a:t>
        </a:r>
      </a:p>
    </p188:txBody>
  </p188:cm>
</p188:cmLst>
</file>

<file path=ppt/comments/modernComment_7FFFFE46_8DBAF6D8.xml><?xml version="1.0" encoding="utf-8"?>
<p188:cmLst xmlns:a="http://schemas.openxmlformats.org/drawingml/2006/main" xmlns:r="http://schemas.openxmlformats.org/officeDocument/2006/relationships" xmlns:p188="http://schemas.microsoft.com/office/powerpoint/2018/8/main">
  <p188:cm id="{DAAE9521-B076-4261-BBF4-0B96F9C29017}" authorId="{42BBCA6C-4D81-D7BE-5DCC-A47D494828E2}" created="2025-04-11T22:36:30.937">
    <pc:sldMkLst xmlns:pc="http://schemas.microsoft.com/office/powerpoint/2013/main/command">
      <pc:docMk/>
      <pc:sldMk cId="2377840344" sldId="2147483206"/>
    </pc:sldMkLst>
    <p188:txBody>
      <a:bodyPr/>
      <a:lstStyle/>
      <a:p>
        <a:r>
          <a:rPr lang="en-US"/>
          <a:t>usar la slide de problem statment p[ara poner la informacion en esta slida pero mas reducida</a:t>
        </a:r>
      </a:p>
    </p188:txBody>
    <p188:extLst>
      <p:ext xmlns:p="http://schemas.openxmlformats.org/presentationml/2006/main" uri="{57CB4572-C831-44C2-8A1C-0ADB6CCDFE69}">
        <p223:reactions xmlns:p223="http://schemas.microsoft.com/office/powerpoint/2022/03/main">
          <p223:rxn type="👍">
            <p223:instance time="2025-04-14T04:17:22.145" authorId="{AAA95A33-EFAA-DDE2-E74F-4FED09215ACA}"/>
          </p223:rxn>
        </p223:reactions>
      </p:ext>
    </p188:extLst>
  </p188:cm>
</p188:cmLst>
</file>

<file path=ppt/comments/modernComment_7FFFFE4B_BB6CAF33.xml><?xml version="1.0" encoding="utf-8"?>
<p188:cmLst xmlns:a="http://schemas.openxmlformats.org/drawingml/2006/main" xmlns:r="http://schemas.openxmlformats.org/officeDocument/2006/relationships" xmlns:p188="http://schemas.microsoft.com/office/powerpoint/2018/8/main">
  <p188:cm id="{E2618E25-8D33-4C9E-B70A-090A487A2170}" authorId="{9665E503-A6A6-A797-993F-76DC9B757B14}" status="resolved" created="2025-04-03T00:38:29.332">
    <ac:txMkLst xmlns:ac="http://schemas.microsoft.com/office/drawing/2013/main/command">
      <pc:docMk xmlns:pc="http://schemas.microsoft.com/office/powerpoint/2013/main/command"/>
      <pc:sldMk xmlns:pc="http://schemas.microsoft.com/office/powerpoint/2013/main/command" cId="3144462131" sldId="2147483211"/>
      <ac:spMk id="34" creationId="{C7FA71DD-B91A-DF8F-8685-BFACC120AC0C}"/>
      <ac:txMk cp="0" len="41">
        <ac:context len="42" hash="3056362174"/>
      </ac:txMk>
    </ac:txMkLst>
    <p188:txBody>
      <a:bodyPr/>
      <a:lstStyle/>
      <a:p>
        <a:r>
          <a:rPr lang="en-US"/>
          <a:t>Estaba pensando mejor en ponerlo como un bullet del scope. Faltaría poner el icono si lo ven bien</a:t>
        </a:r>
      </a:p>
    </p188:txBody>
  </p188:cm>
  <p188:cm id="{F4B90BF5-8F2D-42FF-8AE5-3627DF996292}" authorId="{2C58215B-EF0A-4855-98B2-7999F2BF2A73}" created="2025-04-08T18:27:29.027">
    <pc:sldMkLst xmlns:pc="http://schemas.microsoft.com/office/powerpoint/2013/main/command">
      <pc:docMk/>
      <pc:sldMk cId="192921381" sldId="2147483202"/>
    </pc:sldMkLst>
    <p188:txBody>
      <a:bodyPr/>
      <a:lstStyle/>
      <a:p>
        <a:r>
          <a:rPr lang="en-US"/>
          <a:t>Ricardo</a:t>
        </a:r>
      </a:p>
    </p188:txBody>
  </p188:cm>
</p188:cmLst>
</file>

<file path=ppt/comments/modernComment_7FFFFE4C_ED7B535D.xml><?xml version="1.0" encoding="utf-8"?>
<p188:cmLst xmlns:a="http://schemas.openxmlformats.org/drawingml/2006/main" xmlns:r="http://schemas.openxmlformats.org/officeDocument/2006/relationships" xmlns:p188="http://schemas.microsoft.com/office/powerpoint/2018/8/main">
  <p188:cm id="{D06D4E40-23C9-42B7-8984-FC53CF6CE0BD}" authorId="{2C58215B-EF0A-4855-98B2-7999F2BF2A73}" created="2025-04-01T18:24:41.508">
    <ac:txMkLst xmlns:ac="http://schemas.microsoft.com/office/drawing/2013/main/command">
      <pc:docMk xmlns:pc="http://schemas.microsoft.com/office/powerpoint/2013/main/command"/>
      <pc:sldMk xmlns:pc="http://schemas.microsoft.com/office/powerpoint/2013/main/command" cId="3984282461" sldId="2147483212"/>
      <ac:graphicFrameMk id="2" creationId="{B461CDEF-7B24-ADDE-3EEE-A78DC7152D69}"/>
      <ac:tblMk/>
      <ac:tcMk rowId="2385364396" colId="3835858581"/>
      <ac:txMk cp="0" len="23">
        <ac:context len="24" hash="1710909841"/>
      </ac:txMk>
    </ac:txMkLst>
    <p188:pos x="1547123" y="1345835"/>
    <p188:txBody>
      <a:bodyPr/>
      <a:lstStyle/>
      <a:p>
        <a:r>
          <a:rPr lang="en-US"/>
          <a:t>Agregar sesion de riesgos, despues de la primer sesion con Susy y despues de esa reunion presentar nuevamente a Susy </a:t>
        </a:r>
      </a:p>
    </p188:txBody>
  </p188:cm>
  <p188:cm id="{5D75442B-D85A-430F-939F-2CCA16721101}" authorId="{2C58215B-EF0A-4855-98B2-7999F2BF2A73}" created="2025-04-01T18:26:13.390">
    <ac:txMkLst xmlns:ac="http://schemas.microsoft.com/office/drawing/2013/main/command">
      <pc:docMk xmlns:pc="http://schemas.microsoft.com/office/powerpoint/2013/main/command"/>
      <pc:sldMk xmlns:pc="http://schemas.microsoft.com/office/powerpoint/2013/main/command" cId="3984282461" sldId="2147483212"/>
      <ac:graphicFrameMk id="2" creationId="{B461CDEF-7B24-ADDE-3EEE-A78DC7152D69}"/>
      <ac:tblMk/>
      <ac:tcMk rowId="2116497112" colId="3835858581"/>
      <ac:txMk cp="0" len="30">
        <ac:context len="31" hash="1129516751"/>
      </ac:txMk>
    </ac:txMkLst>
    <p188:pos x="2993151" y="2260235"/>
    <p188:txBody>
      <a:bodyPr/>
      <a:lstStyle/>
      <a:p>
        <a:r>
          <a:rPr lang="en-US"/>
          <a:t>Despues del feedback regresar al desarrollo de materiales y hacer ajustes</a:t>
        </a:r>
      </a:p>
    </p188:txBody>
  </p188:cm>
</p188:cmLst>
</file>

<file path=ppt/comments/modernComment_7FFFFE4D_26633A4.xml><?xml version="1.0" encoding="utf-8"?>
<p188:cmLst xmlns:a="http://schemas.openxmlformats.org/drawingml/2006/main" xmlns:r="http://schemas.openxmlformats.org/officeDocument/2006/relationships" xmlns:p188="http://schemas.microsoft.com/office/powerpoint/2018/8/main">
  <p188:cm id="{EA8B7D6F-F1ED-4949-9E81-3918017F9FA3}" authorId="{9665E503-A6A6-A797-993F-76DC9B757B14}" status="resolved" created="2025-04-03T00:38:29.332">
    <ac:txMkLst xmlns:ac="http://schemas.microsoft.com/office/drawing/2013/main/command">
      <pc:docMk xmlns:pc="http://schemas.microsoft.com/office/powerpoint/2013/main/command"/>
      <pc:sldMk xmlns:pc="http://schemas.microsoft.com/office/powerpoint/2013/main/command" cId="3144462131" sldId="2147483211"/>
      <ac:spMk id="34" creationId="{C7FA71DD-B91A-DF8F-8685-BFACC120AC0C}"/>
      <ac:txMk cp="0" len="41">
        <ac:context len="42" hash="3056362174"/>
      </ac:txMk>
    </ac:txMkLst>
    <p188:txBody>
      <a:bodyPr/>
      <a:lstStyle/>
      <a:p>
        <a:r>
          <a:rPr lang="en-US"/>
          <a:t>Estaba pensando mejor en ponerlo como un bullet del scope. Faltaría poner el icono si lo ven bien</a:t>
        </a:r>
      </a:p>
    </p188:txBody>
  </p188:cm>
  <p188:cm id="{39256D64-09A9-4062-8229-7A2B1BCA4BC8}" authorId="{2C58215B-EF0A-4855-98B2-7999F2BF2A73}" created="2025-04-08T18:27:29.027">
    <pc:sldMkLst xmlns:pc="http://schemas.microsoft.com/office/powerpoint/2013/main/command">
      <pc:docMk/>
      <pc:sldMk cId="192921381" sldId="2147483202"/>
    </pc:sldMkLst>
    <p188:txBody>
      <a:bodyPr/>
      <a:lstStyle/>
      <a:p>
        <a:r>
          <a:rPr lang="en-US"/>
          <a:t>Ricardo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724ED-3C48-478F-9D88-AF9131C5C417}" type="datetimeFigureOut">
              <a:rPr lang="en-US" smtClean="0"/>
              <a:t>4/13/2025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1C341-BF26-4001-AA3B-8604FD936848}" type="slidenum">
              <a:rPr lang="en-US" smtClean="0"/>
              <a:t>‹Nº›</a:t>
            </a:fld>
            <a:endParaRPr lang="en-US"/>
          </a:p>
        </p:txBody>
      </p:sp>
    </p:spTree>
    <p:extLst>
      <p:ext uri="{BB962C8B-B14F-4D97-AF65-F5344CB8AC3E}">
        <p14:creationId xmlns:p14="http://schemas.microsoft.com/office/powerpoint/2010/main" val="292324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Yos</a:t>
            </a:r>
          </a:p>
        </p:txBody>
      </p:sp>
      <p:sp>
        <p:nvSpPr>
          <p:cNvPr id="4" name="Slide Number Placeholder 3"/>
          <p:cNvSpPr>
            <a:spLocks noGrp="1"/>
          </p:cNvSpPr>
          <p:nvPr>
            <p:ph type="sldNum" sz="quarter" idx="5"/>
          </p:nvPr>
        </p:nvSpPr>
        <p:spPr/>
        <p:txBody>
          <a:bodyPr/>
          <a:lstStyle/>
          <a:p>
            <a:fld id="{8811C341-BF26-4001-AA3B-8604FD936848}" type="slidenum">
              <a:rPr lang="en-US" smtClean="0"/>
              <a:t>2</a:t>
            </a:fld>
            <a:endParaRPr lang="en-US"/>
          </a:p>
        </p:txBody>
      </p:sp>
    </p:spTree>
    <p:extLst>
      <p:ext uri="{BB962C8B-B14F-4D97-AF65-F5344CB8AC3E}">
        <p14:creationId xmlns:p14="http://schemas.microsoft.com/office/powerpoint/2010/main" val="1560355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final evaluation consists of preparing a presentation in Spanish for the group. The evaluation will come in the middle of the period.</a:t>
            </a:r>
          </a:p>
        </p:txBody>
      </p:sp>
      <p:sp>
        <p:nvSpPr>
          <p:cNvPr id="4" name="Slide Number Placeholder 3"/>
          <p:cNvSpPr>
            <a:spLocks noGrp="1"/>
          </p:cNvSpPr>
          <p:nvPr>
            <p:ph type="sldNum" sz="quarter" idx="5"/>
          </p:nvPr>
        </p:nvSpPr>
        <p:spPr/>
        <p:txBody>
          <a:bodyPr/>
          <a:lstStyle/>
          <a:p>
            <a:fld id="{8811C341-BF26-4001-AA3B-8604FD936848}" type="slidenum">
              <a:rPr lang="en-US" smtClean="0"/>
              <a:t>15</a:t>
            </a:fld>
            <a:endParaRPr lang="en-US"/>
          </a:p>
        </p:txBody>
      </p:sp>
    </p:spTree>
    <p:extLst>
      <p:ext uri="{BB962C8B-B14F-4D97-AF65-F5344CB8AC3E}">
        <p14:creationId xmlns:p14="http://schemas.microsoft.com/office/powerpoint/2010/main" val="4993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Yos</a:t>
            </a:r>
            <a:endParaRPr lang="en-US"/>
          </a:p>
          <a:p>
            <a:endParaRPr lang="en-US"/>
          </a:p>
          <a:p>
            <a:pPr marL="228600" indent="-228600">
              <a:buFont typeface="+mj-lt"/>
              <a:buAutoNum type="arabicPeriod"/>
            </a:pPr>
            <a:r>
              <a:rPr lang="en-US"/>
              <a:t>Focus group</a:t>
            </a:r>
          </a:p>
          <a:p>
            <a:pPr marL="228600" indent="-228600">
              <a:buFont typeface="+mj-lt"/>
              <a:buAutoNum type="arabicPeriod"/>
            </a:pPr>
            <a:r>
              <a:rPr lang="en-US" err="1"/>
              <a:t>Identificar</a:t>
            </a:r>
            <a:r>
              <a:rPr lang="en-US"/>
              <a:t> un </a:t>
            </a:r>
            <a:r>
              <a:rPr lang="en-US" err="1"/>
              <a:t>minimo</a:t>
            </a:r>
            <a:r>
              <a:rPr lang="en-US"/>
              <a:t> </a:t>
            </a:r>
            <a:r>
              <a:rPr lang="en-US" err="1"/>
              <a:t>grupo</a:t>
            </a:r>
            <a:r>
              <a:rPr lang="en-US"/>
              <a:t> de </a:t>
            </a:r>
            <a:r>
              <a:rPr lang="en-US" err="1"/>
              <a:t>participantes</a:t>
            </a:r>
            <a:endParaRPr lang="en-US"/>
          </a:p>
          <a:p>
            <a:pPr marL="228600" indent="-228600">
              <a:buFont typeface="+mj-lt"/>
              <a:buAutoNum type="arabicPeriod"/>
            </a:pPr>
            <a:r>
              <a:rPr lang="en-US" err="1"/>
              <a:t>Aprobaciones</a:t>
            </a:r>
            <a:r>
              <a:rPr lang="en-US"/>
              <a:t> con </a:t>
            </a:r>
            <a:r>
              <a:rPr lang="en-US" err="1"/>
              <a:t>nadia</a:t>
            </a:r>
            <a:r>
              <a:rPr lang="en-US"/>
              <a:t> y ruth</a:t>
            </a:r>
          </a:p>
          <a:p>
            <a:pPr marL="228600" indent="-228600">
              <a:buFont typeface="+mj-lt"/>
              <a:buAutoNum type="arabicPeriod"/>
            </a:pPr>
            <a:r>
              <a:rPr lang="en-US" err="1"/>
              <a:t>Comunicación</a:t>
            </a:r>
            <a:r>
              <a:rPr lang="en-US"/>
              <a:t> </a:t>
            </a:r>
            <a:r>
              <a:rPr lang="en-US" err="1"/>
              <a:t>tiene</a:t>
            </a:r>
            <a:r>
              <a:rPr lang="en-US"/>
              <a:t> que ser Abierto a </a:t>
            </a:r>
            <a:r>
              <a:rPr lang="en-US" err="1"/>
              <a:t>toda</a:t>
            </a:r>
            <a:r>
              <a:rPr lang="en-US"/>
              <a:t> la </a:t>
            </a:r>
            <a:r>
              <a:rPr lang="en-US" err="1"/>
              <a:t>oficina</a:t>
            </a:r>
            <a:r>
              <a:rPr lang="en-US"/>
              <a:t> de GDL con canal de </a:t>
            </a:r>
            <a:r>
              <a:rPr lang="en-US" err="1"/>
              <a:t>registro</a:t>
            </a:r>
            <a:endParaRPr lang="en-US"/>
          </a:p>
          <a:p>
            <a:pPr marL="228600" indent="-228600">
              <a:buFont typeface="+mj-lt"/>
              <a:buAutoNum type="arabicPeriod"/>
            </a:pPr>
            <a:r>
              <a:rPr lang="en-US" err="1"/>
              <a:t>Identificada</a:t>
            </a:r>
            <a:r>
              <a:rPr lang="en-US"/>
              <a:t> </a:t>
            </a:r>
            <a:r>
              <a:rPr lang="en-US" err="1"/>
              <a:t>nuestra</a:t>
            </a:r>
            <a:r>
              <a:rPr lang="en-US"/>
              <a:t> audiencia y </a:t>
            </a:r>
            <a:r>
              <a:rPr lang="en-US" err="1"/>
              <a:t>controlada</a:t>
            </a:r>
            <a:r>
              <a:rPr lang="en-US"/>
              <a:t> </a:t>
            </a:r>
            <a:r>
              <a:rPr lang="en-US" err="1"/>
              <a:t>metricas</a:t>
            </a:r>
            <a:r>
              <a:rPr lang="en-US"/>
              <a:t> </a:t>
            </a:r>
            <a:r>
              <a:rPr lang="en-US" err="1"/>
              <a:t>en</a:t>
            </a:r>
            <a:r>
              <a:rPr lang="en-US"/>
              <a:t> base a </a:t>
            </a:r>
            <a:r>
              <a:rPr lang="en-US" err="1"/>
              <a:t>eso</a:t>
            </a:r>
            <a:endParaRPr lang="en-US"/>
          </a:p>
          <a:p>
            <a:pPr marL="228600" indent="-228600">
              <a:buFont typeface="+mj-lt"/>
              <a:buAutoNum type="arabicPeriod"/>
            </a:pPr>
            <a:r>
              <a:rPr lang="en-US" err="1"/>
              <a:t>Despues</a:t>
            </a:r>
            <a:r>
              <a:rPr lang="en-US"/>
              <a:t> la </a:t>
            </a:r>
            <a:r>
              <a:rPr lang="en-US" err="1"/>
              <a:t>comunicación</a:t>
            </a:r>
            <a:r>
              <a:rPr lang="en-US"/>
              <a:t> de </a:t>
            </a:r>
            <a:r>
              <a:rPr lang="en-US" err="1"/>
              <a:t>restringe</a:t>
            </a:r>
            <a:r>
              <a:rPr lang="en-US"/>
              <a:t> al </a:t>
            </a:r>
            <a:r>
              <a:rPr lang="en-US" err="1"/>
              <a:t>grupo</a:t>
            </a:r>
            <a:r>
              <a:rPr lang="en-US"/>
              <a:t> que se </a:t>
            </a:r>
            <a:r>
              <a:rPr lang="en-US" err="1"/>
              <a:t>inscribió</a:t>
            </a:r>
            <a:r>
              <a:rPr lang="en-US"/>
              <a:t> al </a:t>
            </a:r>
            <a:r>
              <a:rPr lang="en-US" err="1"/>
              <a:t>programa</a:t>
            </a:r>
            <a:endParaRPr lang="en-US"/>
          </a:p>
          <a:p>
            <a:endParaRPr lang="en-US"/>
          </a:p>
          <a:p>
            <a:r>
              <a:rPr lang="en-US" err="1"/>
              <a:t>Conectar</a:t>
            </a:r>
            <a:r>
              <a:rPr lang="en-US"/>
              <a:t> con la </a:t>
            </a:r>
            <a:r>
              <a:rPr lang="en-US" err="1"/>
              <a:t>gente</a:t>
            </a:r>
            <a:r>
              <a:rPr lang="en-US"/>
              <a:t> de </a:t>
            </a:r>
            <a:r>
              <a:rPr lang="en-US" err="1"/>
              <a:t>qtro</a:t>
            </a:r>
            <a:r>
              <a:rPr lang="en-US"/>
              <a:t> para </a:t>
            </a:r>
            <a:r>
              <a:rPr lang="en-US" err="1"/>
              <a:t>tener</a:t>
            </a:r>
            <a:r>
              <a:rPr lang="en-US"/>
              <a:t> moment that matters y cultural awareness. </a:t>
            </a:r>
            <a:r>
              <a:rPr lang="en-US" err="1"/>
              <a:t>Colaboración</a:t>
            </a:r>
            <a:r>
              <a:rPr lang="en-US"/>
              <a:t> global, no </a:t>
            </a:r>
            <a:r>
              <a:rPr lang="en-US" err="1"/>
              <a:t>comibimos</a:t>
            </a:r>
            <a:r>
              <a:rPr lang="en-US"/>
              <a:t> </a:t>
            </a:r>
            <a:r>
              <a:rPr lang="en-US" err="1"/>
              <a:t>ni</a:t>
            </a:r>
            <a:r>
              <a:rPr lang="en-US"/>
              <a:t> </a:t>
            </a:r>
            <a:r>
              <a:rPr lang="en-US" err="1"/>
              <a:t>colaboramos</a:t>
            </a:r>
            <a:r>
              <a:rPr lang="en-US"/>
              <a:t>. </a:t>
            </a:r>
            <a:r>
              <a:rPr lang="en-US" err="1"/>
              <a:t>Puede</a:t>
            </a:r>
            <a:r>
              <a:rPr lang="en-US"/>
              <a:t> </a:t>
            </a:r>
            <a:r>
              <a:rPr lang="en-US" err="1"/>
              <a:t>apoyar</a:t>
            </a:r>
            <a:r>
              <a:rPr lang="en-US"/>
              <a:t> a la </a:t>
            </a:r>
            <a:r>
              <a:rPr lang="en-US" err="1"/>
              <a:t>colaboración</a:t>
            </a:r>
            <a:r>
              <a:rPr lang="en-US"/>
              <a:t>.</a:t>
            </a:r>
          </a:p>
          <a:p>
            <a:r>
              <a:rPr lang="en-US"/>
              <a:t>Cultural awareness, </a:t>
            </a:r>
            <a:r>
              <a:rPr lang="en-US" err="1"/>
              <a:t>esfuerzos</a:t>
            </a:r>
            <a:r>
              <a:rPr lang="en-US"/>
              <a:t> de cross – </a:t>
            </a:r>
            <a:r>
              <a:rPr lang="en-US" err="1"/>
              <a:t>colaboración</a:t>
            </a:r>
            <a:r>
              <a:rPr lang="en-US"/>
              <a:t> Mexico, us, </a:t>
            </a:r>
            <a:r>
              <a:rPr lang="en-US" err="1"/>
              <a:t>usi</a:t>
            </a:r>
            <a:r>
              <a:rPr lang="en-US"/>
              <a:t>. Y temenos que </a:t>
            </a:r>
            <a:r>
              <a:rPr lang="en-US" err="1"/>
              <a:t>buscar</a:t>
            </a:r>
            <a:r>
              <a:rPr lang="en-US"/>
              <a:t> la forma de </a:t>
            </a:r>
            <a:r>
              <a:rPr lang="en-US" err="1"/>
              <a:t>cómo</a:t>
            </a:r>
            <a:r>
              <a:rPr lang="en-US"/>
              <a:t> </a:t>
            </a:r>
            <a:r>
              <a:rPr lang="en-US" err="1"/>
              <a:t>colaboramos</a:t>
            </a:r>
            <a:r>
              <a:rPr lang="en-US"/>
              <a:t> </a:t>
            </a:r>
            <a:r>
              <a:rPr lang="en-US" err="1"/>
              <a:t>mejor</a:t>
            </a:r>
            <a:r>
              <a:rPr lang="en-US"/>
              <a:t>.</a:t>
            </a:r>
          </a:p>
          <a:p>
            <a:r>
              <a:rPr lang="en-US" err="1"/>
              <a:t>Fomentar</a:t>
            </a:r>
            <a:r>
              <a:rPr lang="en-US"/>
              <a:t> </a:t>
            </a:r>
            <a:r>
              <a:rPr lang="en-US" err="1"/>
              <a:t>los</a:t>
            </a:r>
            <a:r>
              <a:rPr lang="en-US"/>
              <a:t> </a:t>
            </a:r>
            <a:r>
              <a:rPr lang="en-US" err="1"/>
              <a:t>valores</a:t>
            </a:r>
            <a:r>
              <a:rPr lang="en-US"/>
              <a:t> de Deloitte con </a:t>
            </a:r>
            <a:r>
              <a:rPr lang="en-US" err="1"/>
              <a:t>cultura</a:t>
            </a:r>
            <a:r>
              <a:rPr lang="en-US"/>
              <a:t> </a:t>
            </a:r>
            <a:r>
              <a:rPr lang="en-US" err="1"/>
              <a:t>más</a:t>
            </a:r>
            <a:r>
              <a:rPr lang="en-US"/>
              <a:t> inclusive con </a:t>
            </a:r>
            <a:r>
              <a:rPr lang="en-US" err="1"/>
              <a:t>ellos</a:t>
            </a:r>
            <a:endParaRPr lang="en-US"/>
          </a:p>
          <a:p>
            <a:r>
              <a:rPr lang="en-US"/>
              <a:t>No ser </a:t>
            </a:r>
            <a:r>
              <a:rPr lang="en-US" err="1"/>
              <a:t>inclusivos</a:t>
            </a:r>
            <a:r>
              <a:rPr lang="en-US"/>
              <a:t> es </a:t>
            </a:r>
            <a:r>
              <a:rPr lang="en-US" err="1"/>
              <a:t>hablar</a:t>
            </a:r>
            <a:r>
              <a:rPr lang="en-US"/>
              <a:t> </a:t>
            </a:r>
            <a:r>
              <a:rPr lang="en-US" err="1"/>
              <a:t>en</a:t>
            </a:r>
            <a:r>
              <a:rPr lang="en-US"/>
              <a:t> </a:t>
            </a:r>
            <a:r>
              <a:rPr lang="en-US" err="1"/>
              <a:t>español</a:t>
            </a:r>
            <a:r>
              <a:rPr lang="en-US"/>
              <a:t> </a:t>
            </a:r>
            <a:r>
              <a:rPr lang="en-US" err="1"/>
              <a:t>enfrente</a:t>
            </a:r>
            <a:r>
              <a:rPr lang="en-US"/>
              <a:t> de </a:t>
            </a:r>
            <a:r>
              <a:rPr lang="en-US" err="1"/>
              <a:t>ellos</a:t>
            </a:r>
            <a:r>
              <a:rPr lang="en-US"/>
              <a:t>, </a:t>
            </a:r>
            <a:r>
              <a:rPr lang="en-US" err="1"/>
              <a:t>los</a:t>
            </a:r>
            <a:r>
              <a:rPr lang="en-US"/>
              <a:t> pones </a:t>
            </a:r>
            <a:r>
              <a:rPr lang="en-US" err="1"/>
              <a:t>en</a:t>
            </a:r>
            <a:r>
              <a:rPr lang="en-US"/>
              <a:t> </a:t>
            </a:r>
            <a:r>
              <a:rPr lang="en-US" err="1"/>
              <a:t>el</a:t>
            </a:r>
            <a:r>
              <a:rPr lang="en-US"/>
              <a:t> </a:t>
            </a:r>
            <a:r>
              <a:rPr lang="en-US" err="1"/>
              <a:t>límite</a:t>
            </a:r>
            <a:r>
              <a:rPr lang="en-US"/>
              <a:t> de que no me </a:t>
            </a:r>
            <a:r>
              <a:rPr lang="en-US" err="1"/>
              <a:t>interesa</a:t>
            </a:r>
            <a:r>
              <a:rPr lang="en-US"/>
              <a:t> que </a:t>
            </a:r>
            <a:r>
              <a:rPr lang="en-US" err="1"/>
              <a:t>entiendas</a:t>
            </a:r>
            <a:r>
              <a:rPr lang="en-US"/>
              <a:t> lo que </a:t>
            </a:r>
            <a:r>
              <a:rPr lang="en-US" err="1"/>
              <a:t>digo</a:t>
            </a:r>
            <a:endParaRPr lang="en-US"/>
          </a:p>
          <a:p>
            <a:r>
              <a:rPr lang="en-US" err="1"/>
              <a:t>Objetivo</a:t>
            </a:r>
            <a:r>
              <a:rPr lang="en-US"/>
              <a:t>: </a:t>
            </a:r>
            <a:r>
              <a:rPr lang="en-US" err="1"/>
              <a:t>tener</a:t>
            </a:r>
            <a:r>
              <a:rPr lang="en-US"/>
              <a:t> </a:t>
            </a:r>
            <a:r>
              <a:rPr lang="en-US" err="1"/>
              <a:t>herramientas</a:t>
            </a:r>
            <a:r>
              <a:rPr lang="en-US"/>
              <a:t> / palabras/para </a:t>
            </a:r>
            <a:r>
              <a:rPr lang="en-US" err="1"/>
              <a:t>eliminar</a:t>
            </a:r>
            <a:r>
              <a:rPr lang="en-US"/>
              <a:t> </a:t>
            </a:r>
            <a:r>
              <a:rPr lang="en-US" err="1"/>
              <a:t>esas</a:t>
            </a:r>
            <a:r>
              <a:rPr lang="en-US"/>
              <a:t> barreras</a:t>
            </a:r>
          </a:p>
          <a:p>
            <a:endParaRPr lang="en-US"/>
          </a:p>
        </p:txBody>
      </p:sp>
      <p:sp>
        <p:nvSpPr>
          <p:cNvPr id="4" name="Slide Number Placeholder 3"/>
          <p:cNvSpPr>
            <a:spLocks noGrp="1"/>
          </p:cNvSpPr>
          <p:nvPr>
            <p:ph type="sldNum" sz="quarter" idx="5"/>
          </p:nvPr>
        </p:nvSpPr>
        <p:spPr/>
        <p:txBody>
          <a:bodyPr/>
          <a:lstStyle/>
          <a:p>
            <a:fld id="{8811C341-BF26-4001-AA3B-8604FD936848}" type="slidenum">
              <a:rPr lang="en-US" smtClean="0"/>
              <a:t>17</a:t>
            </a:fld>
            <a:endParaRPr lang="en-US"/>
          </a:p>
        </p:txBody>
      </p:sp>
    </p:spTree>
    <p:extLst>
      <p:ext uri="{BB962C8B-B14F-4D97-AF65-F5344CB8AC3E}">
        <p14:creationId xmlns:p14="http://schemas.microsoft.com/office/powerpoint/2010/main" val="1580472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Yos</a:t>
            </a:r>
          </a:p>
        </p:txBody>
      </p:sp>
      <p:sp>
        <p:nvSpPr>
          <p:cNvPr id="4" name="Slide Number Placeholder 3"/>
          <p:cNvSpPr>
            <a:spLocks noGrp="1"/>
          </p:cNvSpPr>
          <p:nvPr>
            <p:ph type="sldNum" sz="quarter" idx="5"/>
          </p:nvPr>
        </p:nvSpPr>
        <p:spPr/>
        <p:txBody>
          <a:bodyPr/>
          <a:lstStyle/>
          <a:p>
            <a:fld id="{8811C341-BF26-4001-AA3B-8604FD936848}" type="slidenum">
              <a:rPr lang="en-US" smtClean="0"/>
              <a:t>3</a:t>
            </a:fld>
            <a:endParaRPr lang="en-US"/>
          </a:p>
        </p:txBody>
      </p:sp>
    </p:spTree>
    <p:extLst>
      <p:ext uri="{BB962C8B-B14F-4D97-AF65-F5344CB8AC3E}">
        <p14:creationId xmlns:p14="http://schemas.microsoft.com/office/powerpoint/2010/main" val="101185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final evaluation consists of preparing a presentation in Spanish for the group. The evaluation will come in the middle of the period.</a:t>
            </a:r>
          </a:p>
        </p:txBody>
      </p:sp>
      <p:sp>
        <p:nvSpPr>
          <p:cNvPr id="4" name="Slide Number Placeholder 3"/>
          <p:cNvSpPr>
            <a:spLocks noGrp="1"/>
          </p:cNvSpPr>
          <p:nvPr>
            <p:ph type="sldNum" sz="quarter" idx="5"/>
          </p:nvPr>
        </p:nvSpPr>
        <p:spPr/>
        <p:txBody>
          <a:bodyPr/>
          <a:lstStyle/>
          <a:p>
            <a:fld id="{8811C341-BF26-4001-AA3B-8604FD936848}" type="slidenum">
              <a:rPr lang="en-US" smtClean="0"/>
              <a:t>6</a:t>
            </a:fld>
            <a:endParaRPr lang="en-US"/>
          </a:p>
        </p:txBody>
      </p:sp>
    </p:spTree>
    <p:extLst>
      <p:ext uri="{BB962C8B-B14F-4D97-AF65-F5344CB8AC3E}">
        <p14:creationId xmlns:p14="http://schemas.microsoft.com/office/powerpoint/2010/main" val="130008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Ricardo</a:t>
            </a:r>
          </a:p>
        </p:txBody>
      </p:sp>
      <p:sp>
        <p:nvSpPr>
          <p:cNvPr id="4" name="Slide Number Placeholder 3"/>
          <p:cNvSpPr>
            <a:spLocks noGrp="1"/>
          </p:cNvSpPr>
          <p:nvPr>
            <p:ph type="sldNum" sz="quarter" idx="5"/>
          </p:nvPr>
        </p:nvSpPr>
        <p:spPr/>
        <p:txBody>
          <a:bodyPr/>
          <a:lstStyle/>
          <a:p>
            <a:fld id="{8811C341-BF26-4001-AA3B-8604FD936848}" type="slidenum">
              <a:rPr lang="en-US" smtClean="0"/>
              <a:t>7</a:t>
            </a:fld>
            <a:endParaRPr lang="en-US"/>
          </a:p>
        </p:txBody>
      </p:sp>
    </p:spTree>
    <p:extLst>
      <p:ext uri="{BB962C8B-B14F-4D97-AF65-F5344CB8AC3E}">
        <p14:creationId xmlns:p14="http://schemas.microsoft.com/office/powerpoint/2010/main" val="2159611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811C341-BF26-4001-AA3B-8604FD936848}" type="slidenum">
              <a:rPr lang="en-US" smtClean="0"/>
              <a:t>9</a:t>
            </a:fld>
            <a:endParaRPr lang="en-US"/>
          </a:p>
        </p:txBody>
      </p:sp>
    </p:spTree>
    <p:extLst>
      <p:ext uri="{BB962C8B-B14F-4D97-AF65-F5344CB8AC3E}">
        <p14:creationId xmlns:p14="http://schemas.microsoft.com/office/powerpoint/2010/main" val="2734971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Poner</a:t>
            </a:r>
            <a:r>
              <a:rPr lang="en-US"/>
              <a:t> un </a:t>
            </a:r>
            <a:r>
              <a:rPr lang="en-US" err="1"/>
              <a:t>standar</a:t>
            </a:r>
            <a:r>
              <a:rPr lang="en-US"/>
              <a:t> de </a:t>
            </a:r>
            <a:r>
              <a:rPr lang="en-US" err="1"/>
              <a:t>mínimo</a:t>
            </a:r>
            <a:r>
              <a:rPr lang="en-US"/>
              <a:t> </a:t>
            </a:r>
            <a:r>
              <a:rPr lang="en-US" err="1"/>
              <a:t>participantes</a:t>
            </a:r>
            <a:r>
              <a:rPr lang="en-US"/>
              <a:t>. Por lo </a:t>
            </a:r>
            <a:r>
              <a:rPr lang="en-US" err="1"/>
              <a:t>menos</a:t>
            </a:r>
            <a:r>
              <a:rPr lang="en-US"/>
              <a:t> un </a:t>
            </a:r>
            <a:r>
              <a:rPr lang="en-US" err="1"/>
              <a:t>grupo</a:t>
            </a:r>
            <a:r>
              <a:rPr lang="en-US"/>
              <a:t> de 10 personas, </a:t>
            </a:r>
            <a:r>
              <a:rPr lang="en-US" err="1"/>
              <a:t>en</a:t>
            </a:r>
            <a:r>
              <a:rPr lang="en-US"/>
              <a:t> </a:t>
            </a:r>
            <a:r>
              <a:rPr lang="en-US" err="1"/>
              <a:t>cualquier</a:t>
            </a:r>
            <a:r>
              <a:rPr lang="en-US"/>
              <a:t> session </a:t>
            </a:r>
            <a:r>
              <a:rPr lang="en-US" err="1"/>
              <a:t>menor</a:t>
            </a:r>
            <a:r>
              <a:rPr lang="en-US"/>
              <a:t> a ese </a:t>
            </a:r>
            <a:r>
              <a:rPr lang="en-US" err="1"/>
              <a:t>número</a:t>
            </a:r>
            <a:r>
              <a:rPr lang="en-US"/>
              <a:t> de personas</a:t>
            </a:r>
          </a:p>
          <a:p>
            <a:r>
              <a:rPr lang="en-US" err="1"/>
              <a:t>Definir</a:t>
            </a:r>
            <a:r>
              <a:rPr lang="en-US"/>
              <a:t> </a:t>
            </a:r>
            <a:r>
              <a:rPr lang="en-US" err="1"/>
              <a:t>el</a:t>
            </a:r>
            <a:r>
              <a:rPr lang="en-US"/>
              <a:t> </a:t>
            </a:r>
            <a:r>
              <a:rPr lang="en-US" err="1"/>
              <a:t>mejor</a:t>
            </a:r>
            <a:r>
              <a:rPr lang="en-US"/>
              <a:t> día de la </a:t>
            </a:r>
            <a:r>
              <a:rPr lang="en-US" err="1"/>
              <a:t>semana</a:t>
            </a:r>
            <a:r>
              <a:rPr lang="en-US"/>
              <a:t> y </a:t>
            </a:r>
            <a:r>
              <a:rPr lang="en-US" err="1"/>
              <a:t>horario</a:t>
            </a:r>
            <a:endParaRPr lang="en-US"/>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8811C341-BF26-4001-AA3B-8604FD936848}" type="slidenum">
              <a:rPr lang="en-US" smtClean="0"/>
              <a:t>10</a:t>
            </a:fld>
            <a:endParaRPr lang="en-US"/>
          </a:p>
        </p:txBody>
      </p:sp>
    </p:spTree>
    <p:extLst>
      <p:ext uri="{BB962C8B-B14F-4D97-AF65-F5344CB8AC3E}">
        <p14:creationId xmlns:p14="http://schemas.microsoft.com/office/powerpoint/2010/main" val="747106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60E6C-0B64-D72E-6850-51BFDE4D5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008C35-7B1C-CE62-5FFF-0F00076D61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ADDEA7-B065-9FBE-13CE-CD756F90EF1A}"/>
              </a:ext>
            </a:extLst>
          </p:cNvPr>
          <p:cNvSpPr>
            <a:spLocks noGrp="1"/>
          </p:cNvSpPr>
          <p:nvPr>
            <p:ph type="body" idx="1"/>
          </p:nvPr>
        </p:nvSpPr>
        <p:spPr/>
        <p:txBody>
          <a:bodyPr/>
          <a:lstStyle/>
          <a:p>
            <a:r>
              <a:rPr lang="en-US" dirty="0"/>
              <a:t>Poner un </a:t>
            </a:r>
            <a:r>
              <a:rPr lang="en-US" dirty="0" err="1"/>
              <a:t>standar</a:t>
            </a:r>
            <a:r>
              <a:rPr lang="en-US" dirty="0"/>
              <a:t> de </a:t>
            </a:r>
            <a:r>
              <a:rPr lang="en-US" dirty="0" err="1"/>
              <a:t>mínimo</a:t>
            </a:r>
            <a:r>
              <a:rPr lang="en-US" dirty="0"/>
              <a:t> </a:t>
            </a:r>
            <a:r>
              <a:rPr lang="en-US" dirty="0" err="1"/>
              <a:t>participantes</a:t>
            </a:r>
            <a:r>
              <a:rPr lang="en-US" dirty="0"/>
              <a:t>. Por lo </a:t>
            </a:r>
            <a:r>
              <a:rPr lang="en-US" dirty="0" err="1"/>
              <a:t>menos</a:t>
            </a:r>
            <a:r>
              <a:rPr lang="en-US" dirty="0"/>
              <a:t> un </a:t>
            </a:r>
            <a:r>
              <a:rPr lang="en-US" dirty="0" err="1"/>
              <a:t>grupo</a:t>
            </a:r>
            <a:r>
              <a:rPr lang="en-US" dirty="0"/>
              <a:t> de 10 personas, </a:t>
            </a:r>
            <a:r>
              <a:rPr lang="en-US" dirty="0" err="1"/>
              <a:t>en</a:t>
            </a:r>
            <a:r>
              <a:rPr lang="en-US" dirty="0"/>
              <a:t> </a:t>
            </a:r>
            <a:r>
              <a:rPr lang="en-US" dirty="0" err="1"/>
              <a:t>cualquier</a:t>
            </a:r>
            <a:r>
              <a:rPr lang="en-US" dirty="0"/>
              <a:t> session </a:t>
            </a:r>
            <a:r>
              <a:rPr lang="en-US" dirty="0" err="1"/>
              <a:t>menor</a:t>
            </a:r>
            <a:r>
              <a:rPr lang="en-US" dirty="0"/>
              <a:t> a ese </a:t>
            </a:r>
            <a:r>
              <a:rPr lang="en-US" dirty="0" err="1"/>
              <a:t>número</a:t>
            </a:r>
            <a:r>
              <a:rPr lang="en-US" dirty="0"/>
              <a:t> de personas</a:t>
            </a:r>
          </a:p>
          <a:p>
            <a:r>
              <a:rPr lang="en-US" dirty="0" err="1"/>
              <a:t>Definir</a:t>
            </a:r>
            <a:r>
              <a:rPr lang="en-US" dirty="0"/>
              <a:t> </a:t>
            </a:r>
            <a:r>
              <a:rPr lang="en-US" dirty="0" err="1"/>
              <a:t>el</a:t>
            </a:r>
            <a:r>
              <a:rPr lang="en-US" dirty="0"/>
              <a:t> </a:t>
            </a:r>
            <a:r>
              <a:rPr lang="en-US" dirty="0" err="1"/>
              <a:t>mejor</a:t>
            </a:r>
            <a:r>
              <a:rPr lang="en-US" dirty="0"/>
              <a:t> día de la </a:t>
            </a:r>
            <a:r>
              <a:rPr lang="en-US" dirty="0" err="1"/>
              <a:t>semana</a:t>
            </a:r>
            <a:r>
              <a:rPr lang="en-US" dirty="0"/>
              <a:t> y </a:t>
            </a:r>
            <a:r>
              <a:rPr lang="en-US" dirty="0" err="1"/>
              <a:t>horario</a:t>
            </a:r>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40A387C-EA5D-C3EE-62E6-21A3581FA86B}"/>
              </a:ext>
            </a:extLst>
          </p:cNvPr>
          <p:cNvSpPr>
            <a:spLocks noGrp="1"/>
          </p:cNvSpPr>
          <p:nvPr>
            <p:ph type="sldNum" sz="quarter" idx="5"/>
          </p:nvPr>
        </p:nvSpPr>
        <p:spPr/>
        <p:txBody>
          <a:bodyPr/>
          <a:lstStyle/>
          <a:p>
            <a:fld id="{8811C341-BF26-4001-AA3B-8604FD936848}" type="slidenum">
              <a:rPr lang="en-US" smtClean="0"/>
              <a:t>11</a:t>
            </a:fld>
            <a:endParaRPr lang="en-US"/>
          </a:p>
        </p:txBody>
      </p:sp>
    </p:spTree>
    <p:extLst>
      <p:ext uri="{BB962C8B-B14F-4D97-AF65-F5344CB8AC3E}">
        <p14:creationId xmlns:p14="http://schemas.microsoft.com/office/powerpoint/2010/main" val="1773482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Nombres de la campaña:</a:t>
            </a:r>
          </a:p>
          <a:p>
            <a:pPr marL="171450" indent="-171450">
              <a:buFont typeface="Arial" panose="020B0604020202020204" pitchFamily="34" charset="0"/>
              <a:buChar char="•"/>
            </a:pPr>
            <a:r>
              <a:rPr lang="es-MX" b="1" dirty="0" err="1"/>
              <a:t>Spanish</a:t>
            </a:r>
            <a:r>
              <a:rPr lang="es-MX" b="1" dirty="0"/>
              <a:t> </a:t>
            </a:r>
            <a:r>
              <a:rPr lang="es-MX" b="1" dirty="0" err="1"/>
              <a:t>for</a:t>
            </a:r>
            <a:r>
              <a:rPr lang="es-MX" b="1" dirty="0"/>
              <a:t> </a:t>
            </a:r>
            <a:r>
              <a:rPr lang="es-MX" b="1" dirty="0" err="1"/>
              <a:t>Success</a:t>
            </a:r>
            <a:endParaRPr lang="es-MX" b="1" dirty="0"/>
          </a:p>
          <a:p>
            <a:pPr marL="171450" indent="-171450">
              <a:buFont typeface="Arial" panose="020B0604020202020204" pitchFamily="34" charset="0"/>
              <a:buChar char="•"/>
            </a:pPr>
            <a:r>
              <a:rPr lang="es-MX" dirty="0"/>
              <a:t>Culture </a:t>
            </a:r>
            <a:r>
              <a:rPr lang="es-MX" dirty="0" err="1"/>
              <a:t>Immersion</a:t>
            </a:r>
            <a:r>
              <a:rPr lang="es-MX" dirty="0"/>
              <a:t>: Habla español</a:t>
            </a:r>
          </a:p>
          <a:p>
            <a:pPr marL="171450" indent="-171450">
              <a:buFont typeface="Arial" panose="020B0604020202020204" pitchFamily="34" charset="0"/>
              <a:buChar char="•"/>
            </a:pPr>
            <a:r>
              <a:rPr lang="es-MX" dirty="0" err="1"/>
              <a:t>Spanish</a:t>
            </a:r>
            <a:r>
              <a:rPr lang="es-MX" dirty="0"/>
              <a:t> </a:t>
            </a:r>
            <a:r>
              <a:rPr lang="es-MX" dirty="0" err="1"/>
              <a:t>Connection</a:t>
            </a:r>
            <a:r>
              <a:rPr lang="es-MX" dirty="0"/>
              <a:t> </a:t>
            </a:r>
          </a:p>
          <a:p>
            <a:pPr marL="171450" indent="-171450">
              <a:buFont typeface="Arial" panose="020B0604020202020204" pitchFamily="34" charset="0"/>
              <a:buChar char="•"/>
            </a:pPr>
            <a:r>
              <a:rPr lang="es-MX" dirty="0" err="1"/>
              <a:t>Spanish</a:t>
            </a:r>
            <a:r>
              <a:rPr lang="es-MX" dirty="0"/>
              <a:t> </a:t>
            </a:r>
            <a:r>
              <a:rPr lang="es-MX" dirty="0" err="1"/>
              <a:t>one</a:t>
            </a:r>
            <a:r>
              <a:rPr lang="es-MX" dirty="0"/>
              <a:t> </a:t>
            </a:r>
            <a:r>
              <a:rPr lang="es-MX" dirty="0" err="1"/>
              <a:t>on</a:t>
            </a:r>
            <a:r>
              <a:rPr lang="es-MX" dirty="0"/>
              <a:t> </a:t>
            </a:r>
            <a:r>
              <a:rPr lang="es-MX" dirty="0" err="1"/>
              <a:t>one</a:t>
            </a:r>
            <a:endParaRPr lang="es-MX" dirty="0"/>
          </a:p>
          <a:p>
            <a:pPr marL="171450" indent="-171450">
              <a:buFont typeface="Arial" panose="020B0604020202020204" pitchFamily="34" charset="0"/>
              <a:buChar char="•"/>
            </a:pPr>
            <a:r>
              <a:rPr lang="es-MX" b="1" dirty="0"/>
              <a:t>Cultural </a:t>
            </a:r>
            <a:r>
              <a:rPr lang="es-MX" b="1" dirty="0" err="1"/>
              <a:t>Connect</a:t>
            </a:r>
            <a:r>
              <a:rPr lang="es-MX" b="1" dirty="0"/>
              <a:t> </a:t>
            </a:r>
          </a:p>
          <a:p>
            <a:pPr marL="171450" indent="-171450">
              <a:buFont typeface="Arial" panose="020B0604020202020204" pitchFamily="34" charset="0"/>
              <a:buChar char="•"/>
            </a:pPr>
            <a:r>
              <a:rPr lang="es-MX" dirty="0"/>
              <a:t>Habla español </a:t>
            </a:r>
          </a:p>
          <a:p>
            <a:pPr marL="171450" indent="-171450">
              <a:buFont typeface="Arial" panose="020B0604020202020204" pitchFamily="34" charset="0"/>
              <a:buChar char="•"/>
            </a:pPr>
            <a:r>
              <a:rPr lang="en-US" dirty="0"/>
              <a:t>Español Expedition</a:t>
            </a:r>
            <a:endParaRPr lang="es-MX" dirty="0"/>
          </a:p>
          <a:p>
            <a:pPr marL="171450" indent="-171450">
              <a:buFont typeface="Arial" panose="020B0604020202020204" pitchFamily="34" charset="0"/>
              <a:buChar char="•"/>
            </a:pPr>
            <a:r>
              <a:rPr lang="en-US" dirty="0"/>
              <a:t>Language and Culture: Español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*Poner a </a:t>
            </a:r>
            <a:r>
              <a:rPr lang="en-US" dirty="0" err="1"/>
              <a:t>votación</a:t>
            </a:r>
            <a:r>
              <a:rPr lang="en-US" dirty="0"/>
              <a:t> </a:t>
            </a:r>
            <a:r>
              <a:rPr lang="en-US" dirty="0" err="1"/>
              <a:t>durante</a:t>
            </a:r>
            <a:r>
              <a:rPr lang="en-US" dirty="0"/>
              <a:t> </a:t>
            </a:r>
            <a:r>
              <a:rPr lang="en-US" dirty="0" err="1"/>
              <a:t>el</a:t>
            </a:r>
            <a:r>
              <a:rPr lang="en-US" dirty="0"/>
              <a:t> Focus Group </a:t>
            </a:r>
          </a:p>
          <a:p>
            <a:endParaRPr lang="es-MX" dirty="0"/>
          </a:p>
          <a:p>
            <a:r>
              <a:rPr lang="es-MX" dirty="0"/>
              <a:t>La tarjetas de regalo seria para dar un premio al final del periodo (posterior a los 3 meses y después al final de los 6 meses), hacer los criterios para determinar quienes pueden ganar los premios. (Ricardo)</a:t>
            </a:r>
          </a:p>
          <a:p>
            <a:r>
              <a:rPr lang="es-MX" dirty="0"/>
              <a:t> no hay incentivo de </a:t>
            </a:r>
            <a:r>
              <a:rPr lang="es-MX" dirty="0" err="1"/>
              <a:t>amazon</a:t>
            </a:r>
            <a:r>
              <a:rPr lang="es-MX" dirty="0"/>
              <a:t> </a:t>
            </a:r>
            <a:r>
              <a:rPr lang="es-MX" dirty="0" err="1"/>
              <a:t>Cards</a:t>
            </a:r>
            <a:r>
              <a:rPr lang="es-MX" dirty="0"/>
              <a:t>, podríamos tener </a:t>
            </a:r>
            <a:r>
              <a:rPr lang="es-MX" dirty="0" err="1"/>
              <a:t>giveaways</a:t>
            </a:r>
            <a:r>
              <a:rPr lang="es-MX" dirty="0"/>
              <a:t> de Deloitte</a:t>
            </a:r>
          </a:p>
          <a:p>
            <a:r>
              <a:rPr lang="es-MX" dirty="0"/>
              <a:t>El beneficio es el que estén </a:t>
            </a:r>
          </a:p>
          <a:p>
            <a:endParaRPr lang="en-US" dirty="0"/>
          </a:p>
        </p:txBody>
      </p:sp>
      <p:sp>
        <p:nvSpPr>
          <p:cNvPr id="4" name="Slide Number Placeholder 3"/>
          <p:cNvSpPr>
            <a:spLocks noGrp="1"/>
          </p:cNvSpPr>
          <p:nvPr>
            <p:ph type="sldNum" sz="quarter" idx="5"/>
          </p:nvPr>
        </p:nvSpPr>
        <p:spPr/>
        <p:txBody>
          <a:bodyPr/>
          <a:lstStyle/>
          <a:p>
            <a:fld id="{8811C341-BF26-4001-AA3B-8604FD936848}" type="slidenum">
              <a:rPr lang="en-US" smtClean="0"/>
              <a:t>12</a:t>
            </a:fld>
            <a:endParaRPr lang="en-US"/>
          </a:p>
        </p:txBody>
      </p:sp>
    </p:spTree>
    <p:extLst>
      <p:ext uri="{BB962C8B-B14F-4D97-AF65-F5344CB8AC3E}">
        <p14:creationId xmlns:p14="http://schemas.microsoft.com/office/powerpoint/2010/main" val="294192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a:t>2 personas</a:t>
            </a:r>
          </a:p>
          <a:p>
            <a:r>
              <a:rPr lang="es-MX"/>
              <a:t>1 instructor, materiales/ información </a:t>
            </a:r>
          </a:p>
          <a:p>
            <a:r>
              <a:rPr lang="es-MX"/>
              <a:t>2 logística, materiales, seguimiento de participantes, comunicados</a:t>
            </a:r>
          </a:p>
          <a:p>
            <a:endParaRPr lang="es-MX"/>
          </a:p>
          <a:p>
            <a:r>
              <a:rPr lang="es-MX"/>
              <a:t>Materiales: </a:t>
            </a:r>
          </a:p>
          <a:p>
            <a:pPr marL="171450" indent="-171450">
              <a:buFont typeface="Arial" panose="020B0604020202020204" pitchFamily="34" charset="0"/>
              <a:buChar char="•"/>
            </a:pPr>
            <a:r>
              <a:rPr lang="es-MX"/>
              <a:t>Manual del participante: agregar criterios de evaluación, reglas de las clases, darles ejercicios y los temas de la clase</a:t>
            </a:r>
          </a:p>
          <a:p>
            <a:pPr marL="171450" indent="-171450">
              <a:buFont typeface="Arial" panose="020B0604020202020204" pitchFamily="34" charset="0"/>
              <a:buChar char="•"/>
            </a:pPr>
            <a:r>
              <a:rPr lang="es-MX" err="1"/>
              <a:t>Quizzes</a:t>
            </a:r>
            <a:endParaRPr lang="es-MX"/>
          </a:p>
          <a:p>
            <a:pPr marL="171450" indent="-171450">
              <a:buFont typeface="Arial" panose="020B0604020202020204" pitchFamily="34" charset="0"/>
              <a:buChar char="•"/>
            </a:pPr>
            <a:r>
              <a:rPr lang="es-MX"/>
              <a:t>Proyector </a:t>
            </a:r>
          </a:p>
          <a:p>
            <a:pPr marL="171450" indent="-171450">
              <a:buFont typeface="Arial" panose="020B0604020202020204" pitchFamily="34" charset="0"/>
              <a:buChar char="•"/>
            </a:pPr>
            <a:r>
              <a:rPr lang="es-MX"/>
              <a:t>Bocinas</a:t>
            </a:r>
          </a:p>
          <a:p>
            <a:endParaRPr lang="es-MX"/>
          </a:p>
          <a:p>
            <a:r>
              <a:rPr lang="es-MX" err="1"/>
              <a:t>Attendance</a:t>
            </a:r>
            <a:r>
              <a:rPr lang="es-MX"/>
              <a:t> </a:t>
            </a:r>
            <a:r>
              <a:rPr lang="es-MX" err="1"/>
              <a:t>survey</a:t>
            </a:r>
            <a:r>
              <a:rPr lang="es-MX"/>
              <a:t> and </a:t>
            </a:r>
            <a:r>
              <a:rPr lang="es-MX" err="1"/>
              <a:t>satisfaction</a:t>
            </a:r>
            <a:r>
              <a:rPr lang="es-MX"/>
              <a:t> </a:t>
            </a:r>
            <a:r>
              <a:rPr lang="es-MX" err="1"/>
              <a:t>survey</a:t>
            </a:r>
            <a:r>
              <a:rPr lang="es-MX"/>
              <a:t> </a:t>
            </a:r>
          </a:p>
          <a:p>
            <a:endParaRPr lang="en-US"/>
          </a:p>
        </p:txBody>
      </p:sp>
      <p:sp>
        <p:nvSpPr>
          <p:cNvPr id="4" name="Slide Number Placeholder 3"/>
          <p:cNvSpPr>
            <a:spLocks noGrp="1"/>
          </p:cNvSpPr>
          <p:nvPr>
            <p:ph type="sldNum" sz="quarter" idx="5"/>
          </p:nvPr>
        </p:nvSpPr>
        <p:spPr/>
        <p:txBody>
          <a:bodyPr/>
          <a:lstStyle/>
          <a:p>
            <a:fld id="{8811C341-BF26-4001-AA3B-8604FD936848}" type="slidenum">
              <a:rPr lang="en-US" smtClean="0"/>
              <a:t>13</a:t>
            </a:fld>
            <a:endParaRPr lang="en-US"/>
          </a:p>
        </p:txBody>
      </p:sp>
    </p:spTree>
    <p:extLst>
      <p:ext uri="{BB962C8B-B14F-4D97-AF65-F5344CB8AC3E}">
        <p14:creationId xmlns:p14="http://schemas.microsoft.com/office/powerpoint/2010/main" val="244116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210F-7E5C-00CB-B2E7-36C4D1AF2C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E2B73-7C92-B9A6-8D28-61ACAA1FD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C70191-83B6-A371-244B-0AED210D038A}"/>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5" name="Footer Placeholder 4">
            <a:extLst>
              <a:ext uri="{FF2B5EF4-FFF2-40B4-BE49-F238E27FC236}">
                <a16:creationId xmlns:a16="http://schemas.microsoft.com/office/drawing/2014/main" id="{5CA18F38-F8F8-B181-F301-2B783C57B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3491E-0200-B2FF-5A88-46907AB0F730}"/>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115854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3278-44AF-C8B8-EDFB-CEEA5C7D98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29A5E5-40A4-2E0C-9E8A-1488C1A41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219963-BC4C-40CE-5C1A-8ABB9BEDE51F}"/>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5" name="Footer Placeholder 4">
            <a:extLst>
              <a:ext uri="{FF2B5EF4-FFF2-40B4-BE49-F238E27FC236}">
                <a16:creationId xmlns:a16="http://schemas.microsoft.com/office/drawing/2014/main" id="{6962053D-3790-BCA3-AECE-E340110B2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C887EA-63EB-5A7A-F500-1B1E25D50EDE}"/>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96804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6BD5E-A171-6A42-6FBF-D818B14ABB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0B8EB8-F994-475B-EBFF-7D7584C72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E195E-B184-D880-4C45-99E7C8A893AB}"/>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5" name="Footer Placeholder 4">
            <a:extLst>
              <a:ext uri="{FF2B5EF4-FFF2-40B4-BE49-F238E27FC236}">
                <a16:creationId xmlns:a16="http://schemas.microsoft.com/office/drawing/2014/main" id="{EB725EA7-ED5E-18D2-8C9D-02854802B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1AD45-E1B1-B1CB-7BB1-8196F921EBE7}"/>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4172763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64820" y="3048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647700"/>
            <a:ext cx="5400000" cy="5479895"/>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71171" y="5186207"/>
            <a:ext cx="4446269" cy="895983"/>
          </a:xfrm>
          <a:prstGeom prst="rect">
            <a:avLst/>
          </a:prstGeom>
        </p:spPr>
        <p:txBody>
          <a:bodyPr anchor="b" anchorCtr="0">
            <a:noAutofit/>
          </a:bodyPr>
          <a:lstStyle>
            <a:lvl1pPr algn="l">
              <a:lnSpc>
                <a:spcPts val="3200"/>
              </a:lnSpc>
              <a:defRPr sz="3200" b="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7117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423187595"/>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FB66-5532-1F08-7EB2-0E37AB248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85BD4-FAEC-E711-3F4E-2A9705B4EF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7E4FB-D003-4790-3E1E-E6E4BD460F7A}"/>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5" name="Footer Placeholder 4">
            <a:extLst>
              <a:ext uri="{FF2B5EF4-FFF2-40B4-BE49-F238E27FC236}">
                <a16:creationId xmlns:a16="http://schemas.microsoft.com/office/drawing/2014/main" id="{8E5C6C18-241F-1D54-DAF1-3889902ED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FBFC7-3FA0-EB4A-8CFC-36CF9BB9BD00}"/>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378958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B337-D232-2777-931D-B21020262A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807FF5-F9A1-4CD8-E794-CD9945AFA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97F2A-9945-150C-E422-832A2A0454A7}"/>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5" name="Footer Placeholder 4">
            <a:extLst>
              <a:ext uri="{FF2B5EF4-FFF2-40B4-BE49-F238E27FC236}">
                <a16:creationId xmlns:a16="http://schemas.microsoft.com/office/drawing/2014/main" id="{AEEF30E0-D56E-85C1-55C1-1C71D082F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A1BB3-5600-08AB-BF0E-634BC2D2153B}"/>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273594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39C6-C02E-659C-A026-2BCC27DA9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0EE07-815D-5FBB-0D23-6AEAE685E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4245BC-8F2F-36F8-261F-D83440433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2E2CBF-4510-0E94-F7EA-CD38624524B0}"/>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6" name="Footer Placeholder 5">
            <a:extLst>
              <a:ext uri="{FF2B5EF4-FFF2-40B4-BE49-F238E27FC236}">
                <a16:creationId xmlns:a16="http://schemas.microsoft.com/office/drawing/2014/main" id="{D1BD54CC-02FE-0353-D70C-8CB3363FE9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B10B1-AE61-DED3-DCA2-0C4519FF3B1F}"/>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274108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2DCE-F184-F3FC-1995-D62A10C34E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6003C6-613F-9C4F-F8B4-F32739B54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C210B9-13B4-0EBF-03BD-C3C0F7425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814109-2C98-8FFF-8D35-E52B50B11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F9E00E-491D-D4A0-2F1F-9F8E20EBF9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8D3EC1-C2C2-501B-DA51-1ADD781F50F7}"/>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8" name="Footer Placeholder 7">
            <a:extLst>
              <a:ext uri="{FF2B5EF4-FFF2-40B4-BE49-F238E27FC236}">
                <a16:creationId xmlns:a16="http://schemas.microsoft.com/office/drawing/2014/main" id="{EDB297EA-4DB4-FC99-AFF8-B54D70FC78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781EE3-6B00-075C-82A6-E49B9663DBF0}"/>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354576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F231-BD34-262F-0F96-E21A45FB9C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AB7961-1726-2114-B7E1-84075591B97F}"/>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4" name="Footer Placeholder 3">
            <a:extLst>
              <a:ext uri="{FF2B5EF4-FFF2-40B4-BE49-F238E27FC236}">
                <a16:creationId xmlns:a16="http://schemas.microsoft.com/office/drawing/2014/main" id="{03EA6309-FD0E-8CC9-F3CF-20255ACB95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FF98D9-3375-369A-49C3-0E760086E928}"/>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13928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A01D0-7BEB-0CA7-8356-685A0D5F0B51}"/>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3" name="Footer Placeholder 2">
            <a:extLst>
              <a:ext uri="{FF2B5EF4-FFF2-40B4-BE49-F238E27FC236}">
                <a16:creationId xmlns:a16="http://schemas.microsoft.com/office/drawing/2014/main" id="{9E0261B8-DD8A-D5A2-811C-FDBEE46EB1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12F29C-12D4-DB04-C7EA-059A0D36D2EE}"/>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1007096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67D8-E69F-BAD8-105D-67F7666A84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381032-9EA7-A575-9035-BDF7D7F3E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FEF71C-5F3E-E734-58BB-C24B11026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E9BE1-5202-703C-AF74-26D74C668046}"/>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6" name="Footer Placeholder 5">
            <a:extLst>
              <a:ext uri="{FF2B5EF4-FFF2-40B4-BE49-F238E27FC236}">
                <a16:creationId xmlns:a16="http://schemas.microsoft.com/office/drawing/2014/main" id="{EE259898-DDEB-E953-80C2-6BFA480C91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3CBFB-5D97-A577-F27E-C4958CB79CBE}"/>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113428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AD78-B87F-B85C-B215-8C38E5CA4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192F68-F0DF-86AC-6053-C520433F35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55C2CA-3613-AC00-3E6E-4B63FFAFB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872E2-CFA5-A147-AD99-C876E514A3D2}"/>
              </a:ext>
            </a:extLst>
          </p:cNvPr>
          <p:cNvSpPr>
            <a:spLocks noGrp="1"/>
          </p:cNvSpPr>
          <p:nvPr>
            <p:ph type="dt" sz="half" idx="10"/>
          </p:nvPr>
        </p:nvSpPr>
        <p:spPr/>
        <p:txBody>
          <a:bodyPr/>
          <a:lstStyle/>
          <a:p>
            <a:fld id="{BE980D98-5E18-4D09-A06C-70FFFAAAF0AF}" type="datetimeFigureOut">
              <a:rPr lang="en-US" smtClean="0"/>
              <a:t>4/13/2025</a:t>
            </a:fld>
            <a:endParaRPr lang="en-US"/>
          </a:p>
        </p:txBody>
      </p:sp>
      <p:sp>
        <p:nvSpPr>
          <p:cNvPr id="6" name="Footer Placeholder 5">
            <a:extLst>
              <a:ext uri="{FF2B5EF4-FFF2-40B4-BE49-F238E27FC236}">
                <a16:creationId xmlns:a16="http://schemas.microsoft.com/office/drawing/2014/main" id="{9FDB30C7-24E7-CCA9-C80B-5DD9A605C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A7A3A-42DA-895A-4569-48CAFA22DC60}"/>
              </a:ext>
            </a:extLst>
          </p:cNvPr>
          <p:cNvSpPr>
            <a:spLocks noGrp="1"/>
          </p:cNvSpPr>
          <p:nvPr>
            <p:ph type="sldNum" sz="quarter" idx="12"/>
          </p:nvPr>
        </p:nvSpPr>
        <p:spPr/>
        <p:txBody>
          <a:bodyPr/>
          <a:lstStyle/>
          <a:p>
            <a:fld id="{864F9D31-1C24-4F30-A34C-4EF53108CD89}" type="slidenum">
              <a:rPr lang="en-US" smtClean="0"/>
              <a:t>‹Nº›</a:t>
            </a:fld>
            <a:endParaRPr lang="en-US"/>
          </a:p>
        </p:txBody>
      </p:sp>
    </p:spTree>
    <p:extLst>
      <p:ext uri="{BB962C8B-B14F-4D97-AF65-F5344CB8AC3E}">
        <p14:creationId xmlns:p14="http://schemas.microsoft.com/office/powerpoint/2010/main" val="15417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806B60-608C-CDCE-3795-23FA4ED859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D8FAD8-0080-9F8B-FC07-E252C0347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84863-6B4D-FAC9-DE7E-237D714CE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80D98-5E18-4D09-A06C-70FFFAAAF0AF}" type="datetimeFigureOut">
              <a:rPr lang="en-US" smtClean="0"/>
              <a:t>4/13/2025</a:t>
            </a:fld>
            <a:endParaRPr lang="en-US"/>
          </a:p>
        </p:txBody>
      </p:sp>
      <p:sp>
        <p:nvSpPr>
          <p:cNvPr id="5" name="Footer Placeholder 4">
            <a:extLst>
              <a:ext uri="{FF2B5EF4-FFF2-40B4-BE49-F238E27FC236}">
                <a16:creationId xmlns:a16="http://schemas.microsoft.com/office/drawing/2014/main" id="{0ED09A42-B87F-0C0F-DEE3-283E91DB0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2AA648-01BF-CD8D-F268-79016450D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F9D31-1C24-4F30-A34C-4EF53108CD89}" type="slidenum">
              <a:rPr lang="en-US" smtClean="0"/>
              <a:t>‹Nº›</a:t>
            </a:fld>
            <a:endParaRPr lang="en-US"/>
          </a:p>
        </p:txBody>
      </p:sp>
    </p:spTree>
    <p:extLst>
      <p:ext uri="{BB962C8B-B14F-4D97-AF65-F5344CB8AC3E}">
        <p14:creationId xmlns:p14="http://schemas.microsoft.com/office/powerpoint/2010/main" val="3633154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33.svg"/><Relationship Id="rId3" Type="http://schemas.microsoft.com/office/2018/10/relationships/comments" Target="../comments/modernComment_7FFFFE4B_BB6CAF33.xml"/><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3" Type="http://schemas.microsoft.com/office/2018/10/relationships/comments" Target="../comments/modernComment_7FFFFE4D_26633A4.xml"/><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7FFFFE43_A32BFCC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image" Target="../media/image10.png"/><Relationship Id="rId7" Type="http://schemas.openxmlformats.org/officeDocument/2006/relationships/image" Target="../media/image37.svg"/><Relationship Id="rId12"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15.png"/><Relationship Id="rId15" Type="http://schemas.openxmlformats.org/officeDocument/2006/relationships/image" Target="../media/image45.svg"/><Relationship Id="rId10" Type="http://schemas.openxmlformats.org/officeDocument/2006/relationships/image" Target="../media/image40.png"/><Relationship Id="rId4" Type="http://schemas.microsoft.com/office/2007/relationships/hdphoto" Target="../media/hdphoto1.wdp"/><Relationship Id="rId9" Type="http://schemas.openxmlformats.org/officeDocument/2006/relationships/image" Target="../media/image39.svg"/><Relationship Id="rId14" Type="http://schemas.openxmlformats.org/officeDocument/2006/relationships/image" Target="../media/image4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15.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0.png"/><Relationship Id="rId7" Type="http://schemas.openxmlformats.org/officeDocument/2006/relationships/image" Target="../media/image48.svg"/><Relationship Id="rId2" Type="http://schemas.microsoft.com/office/2018/10/relationships/comments" Target="../comments/modernComment_7FFFFE4C_ED7B535D.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15.png"/><Relationship Id="rId4" Type="http://schemas.microsoft.com/office/2007/relationships/hdphoto" Target="../media/hdphoto1.wdp"/><Relationship Id="rId9" Type="http://schemas.openxmlformats.org/officeDocument/2006/relationships/image" Target="../media/image50.sv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4.jpe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787_23E25A6E.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microsoft.com/office/2018/10/relationships/comments" Target="../comments/modernComment_7FFFFE45_D377076.xm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microsoft.com/office/2007/relationships/hdphoto" Target="../media/hdphoto1.wdp"/><Relationship Id="rId10" Type="http://schemas.openxmlformats.org/officeDocument/2006/relationships/image" Target="../media/image19.svg"/><Relationship Id="rId4" Type="http://schemas.openxmlformats.org/officeDocument/2006/relationships/image" Target="../media/image10.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microsoft.com/office/2018/10/relationships/comments" Target="../comments/modernComment_7FFFFE46_8DBAF6D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18" Type="http://schemas.openxmlformats.org/officeDocument/2006/relationships/image" Target="../media/image33.svg"/><Relationship Id="rId3" Type="http://schemas.microsoft.com/office/2018/10/relationships/comments" Target="../comments/modernComment_7FFFFE42_B7FBF25.xml"/><Relationship Id="rId7" Type="http://schemas.openxmlformats.org/officeDocument/2006/relationships/image" Target="../media/image22.png"/><Relationship Id="rId12" Type="http://schemas.openxmlformats.org/officeDocument/2006/relationships/image" Target="../media/image27.svg"/><Relationship Id="rId17" Type="http://schemas.openxmlformats.org/officeDocument/2006/relationships/image" Target="../media/image32.png"/><Relationship Id="rId2" Type="http://schemas.openxmlformats.org/officeDocument/2006/relationships/notesSlide" Target="../notesSlides/notesSlide5.xml"/><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6.png"/><Relationship Id="rId5" Type="http://schemas.microsoft.com/office/2007/relationships/hdphoto" Target="../media/hdphoto1.wdp"/><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34.png"/><Relationship Id="rId4" Type="http://schemas.openxmlformats.org/officeDocument/2006/relationships/image" Target="../media/image10.png"/><Relationship Id="rId9" Type="http://schemas.openxmlformats.org/officeDocument/2006/relationships/image" Target="../media/image24.png"/><Relationship Id="rId1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CB62-8735-5D32-9001-31EF38F48D86}"/>
              </a:ext>
            </a:extLst>
          </p:cNvPr>
          <p:cNvSpPr>
            <a:spLocks noGrp="1"/>
          </p:cNvSpPr>
          <p:nvPr>
            <p:ph type="ctrTitle"/>
          </p:nvPr>
        </p:nvSpPr>
        <p:spPr>
          <a:xfrm>
            <a:off x="838200" y="1440131"/>
            <a:ext cx="4822825" cy="1979344"/>
          </a:xfrm>
        </p:spPr>
        <p:txBody>
          <a:bodyPr>
            <a:noAutofit/>
          </a:bodyPr>
          <a:lstStyle/>
          <a:p>
            <a:pPr algn="l"/>
            <a:r>
              <a:rPr lang="en-US" b="1">
                <a:latin typeface="Montserrat" panose="00000500000000000000" pitchFamily="2" charset="0"/>
              </a:rPr>
              <a:t>Values</a:t>
            </a:r>
            <a:r>
              <a:rPr lang="es-MX" b="1">
                <a:latin typeface="Montserrat" panose="00000500000000000000" pitchFamily="2" charset="0"/>
              </a:rPr>
              <a:t> </a:t>
            </a:r>
            <a:br>
              <a:rPr lang="es-MX" b="1">
                <a:latin typeface="Montserrat" panose="00000500000000000000" pitchFamily="2" charset="0"/>
              </a:rPr>
            </a:br>
            <a:r>
              <a:rPr lang="en-US" b="1">
                <a:solidFill>
                  <a:srgbClr val="8DB34C"/>
                </a:solidFill>
                <a:latin typeface="Montserrat" panose="00000500000000000000" pitchFamily="2" charset="0"/>
              </a:rPr>
              <a:t>Campaign </a:t>
            </a:r>
            <a:r>
              <a:rPr lang="en-US" b="1">
                <a:latin typeface="Montserrat" panose="00000500000000000000" pitchFamily="2" charset="0"/>
              </a:rPr>
              <a:t>Strategy</a:t>
            </a:r>
          </a:p>
        </p:txBody>
      </p:sp>
      <p:sp>
        <p:nvSpPr>
          <p:cNvPr id="3" name="Subtitle 2">
            <a:extLst>
              <a:ext uri="{FF2B5EF4-FFF2-40B4-BE49-F238E27FC236}">
                <a16:creationId xmlns:a16="http://schemas.microsoft.com/office/drawing/2014/main" id="{A69F9295-FAC7-A37E-ECFD-16AEB19DF8B9}"/>
              </a:ext>
            </a:extLst>
          </p:cNvPr>
          <p:cNvSpPr>
            <a:spLocks noGrp="1"/>
          </p:cNvSpPr>
          <p:nvPr>
            <p:ph type="subTitle" idx="1"/>
          </p:nvPr>
        </p:nvSpPr>
        <p:spPr>
          <a:xfrm>
            <a:off x="838200" y="4066861"/>
            <a:ext cx="3936557" cy="954632"/>
          </a:xfrm>
        </p:spPr>
        <p:txBody>
          <a:bodyPr>
            <a:normAutofit/>
          </a:bodyPr>
          <a:lstStyle/>
          <a:p>
            <a:pPr algn="l"/>
            <a:r>
              <a:rPr lang="en-US" b="1">
                <a:latin typeface="Aptos" panose="020B0004020202020204" pitchFamily="34" charset="0"/>
              </a:rPr>
              <a:t>Elevation</a:t>
            </a:r>
            <a:r>
              <a:rPr lang="es-MX" b="1">
                <a:latin typeface="Aptos" panose="020B0004020202020204" pitchFamily="34" charset="0"/>
              </a:rPr>
              <a:t> GDL to</a:t>
            </a:r>
          </a:p>
          <a:p>
            <a:pPr algn="l"/>
            <a:r>
              <a:rPr lang="es-MX" b="1">
                <a:latin typeface="Aptos" panose="020B0004020202020204" pitchFamily="34" charset="0"/>
              </a:rPr>
              <a:t>Values ambassadors </a:t>
            </a:r>
            <a:endParaRPr lang="en-US" b="1">
              <a:latin typeface="Aptos" panose="020B0004020202020204" pitchFamily="34" charset="0"/>
            </a:endParaRPr>
          </a:p>
        </p:txBody>
      </p:sp>
      <p:pic>
        <p:nvPicPr>
          <p:cNvPr id="9" name="Picture 8" descr="A orange star with black background&#10;&#10;Description automatically generated">
            <a:extLst>
              <a:ext uri="{FF2B5EF4-FFF2-40B4-BE49-F238E27FC236}">
                <a16:creationId xmlns:a16="http://schemas.microsoft.com/office/drawing/2014/main" id="{D5EAB65A-07AE-9DD5-718B-BD077F985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74" y="1043108"/>
            <a:ext cx="3120585" cy="3120585"/>
          </a:xfrm>
          <a:prstGeom prst="rect">
            <a:avLst/>
          </a:prstGeom>
        </p:spPr>
      </p:pic>
      <p:pic>
        <p:nvPicPr>
          <p:cNvPr id="12" name="Picture 11" descr="A black circle with a black background&#10;&#10;AI-generated content may be incorrect.">
            <a:extLst>
              <a:ext uri="{FF2B5EF4-FFF2-40B4-BE49-F238E27FC236}">
                <a16:creationId xmlns:a16="http://schemas.microsoft.com/office/drawing/2014/main" id="{86B021A8-62BD-3044-B78D-EAE384C6BFB5}"/>
              </a:ext>
            </a:extLst>
          </p:cNvPr>
          <p:cNvPicPr>
            <a:picLocks noChangeAspect="1"/>
          </p:cNvPicPr>
          <p:nvPr/>
        </p:nvPicPr>
        <p:blipFill>
          <a:blip r:embed="rId3"/>
          <a:stretch>
            <a:fillRect/>
          </a:stretch>
        </p:blipFill>
        <p:spPr>
          <a:xfrm rot="5400000">
            <a:off x="9137223" y="1025776"/>
            <a:ext cx="2586913" cy="3155251"/>
          </a:xfrm>
          <a:prstGeom prst="rect">
            <a:avLst/>
          </a:prstGeom>
        </p:spPr>
      </p:pic>
      <p:pic>
        <p:nvPicPr>
          <p:cNvPr id="10" name="Picture 9" descr="A black and green diamond&#10;&#10;Description automatically generated">
            <a:extLst>
              <a:ext uri="{FF2B5EF4-FFF2-40B4-BE49-F238E27FC236}">
                <a16:creationId xmlns:a16="http://schemas.microsoft.com/office/drawing/2014/main" id="{FBE78C2D-2F31-DD11-6368-91F4B081D8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6698" y="4439993"/>
            <a:ext cx="1921069" cy="1921069"/>
          </a:xfrm>
          <a:prstGeom prst="rect">
            <a:avLst/>
          </a:prstGeom>
        </p:spPr>
      </p:pic>
      <p:pic>
        <p:nvPicPr>
          <p:cNvPr id="16" name="Picture 15" descr="A green star shaped object with black background&#10;&#10;Description automatically generated">
            <a:extLst>
              <a:ext uri="{FF2B5EF4-FFF2-40B4-BE49-F238E27FC236}">
                <a16:creationId xmlns:a16="http://schemas.microsoft.com/office/drawing/2014/main" id="{69DC1BBA-2AA8-D473-DD9C-4E60F0FAF7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5434" y="4344934"/>
            <a:ext cx="1921069" cy="1921069"/>
          </a:xfrm>
          <a:prstGeom prst="rect">
            <a:avLst/>
          </a:prstGeom>
        </p:spPr>
      </p:pic>
      <p:pic>
        <p:nvPicPr>
          <p:cNvPr id="23" name="Picture 22" descr="A black text on a white background&#10;&#10;Description automatically generated">
            <a:extLst>
              <a:ext uri="{FF2B5EF4-FFF2-40B4-BE49-F238E27FC236}">
                <a16:creationId xmlns:a16="http://schemas.microsoft.com/office/drawing/2014/main" id="{9267E0E7-40A6-1EFA-BE29-803BCB1396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71280"/>
            <a:ext cx="2015623" cy="819745"/>
          </a:xfrm>
          <a:prstGeom prst="rect">
            <a:avLst/>
          </a:prstGeom>
        </p:spPr>
      </p:pic>
      <p:pic>
        <p:nvPicPr>
          <p:cNvPr id="5" name="Picture 4" descr="A green rectangle with white border&#10;&#10;Description automatically generated">
            <a:extLst>
              <a:ext uri="{FF2B5EF4-FFF2-40B4-BE49-F238E27FC236}">
                <a16:creationId xmlns:a16="http://schemas.microsoft.com/office/drawing/2014/main" id="{4E5DA4E5-9FE2-D6AB-1743-F8C506C52995}"/>
              </a:ext>
            </a:extLst>
          </p:cNvPr>
          <p:cNvPicPr>
            <a:picLocks noChangeAspect="1"/>
          </p:cNvPicPr>
          <p:nvPr/>
        </p:nvPicPr>
        <p:blipFill>
          <a:blip r:embed="rId7"/>
          <a:stretch>
            <a:fillRect/>
          </a:stretch>
        </p:blipFill>
        <p:spPr>
          <a:xfrm>
            <a:off x="-4976" y="-714414"/>
            <a:ext cx="3057952" cy="552527"/>
          </a:xfrm>
          <a:prstGeom prst="rect">
            <a:avLst/>
          </a:prstGeom>
        </p:spPr>
      </p:pic>
      <p:pic>
        <p:nvPicPr>
          <p:cNvPr id="7" name="Picture 6" descr="A purple rectangle with white border&#10;&#10;Description automatically generated">
            <a:extLst>
              <a:ext uri="{FF2B5EF4-FFF2-40B4-BE49-F238E27FC236}">
                <a16:creationId xmlns:a16="http://schemas.microsoft.com/office/drawing/2014/main" id="{96FC87DB-904A-374A-9107-77F72FF5C486}"/>
              </a:ext>
            </a:extLst>
          </p:cNvPr>
          <p:cNvPicPr>
            <a:picLocks noChangeAspect="1"/>
          </p:cNvPicPr>
          <p:nvPr/>
        </p:nvPicPr>
        <p:blipFill>
          <a:blip r:embed="rId8"/>
          <a:stretch>
            <a:fillRect/>
          </a:stretch>
        </p:blipFill>
        <p:spPr>
          <a:xfrm>
            <a:off x="-19266" y="-1266941"/>
            <a:ext cx="3086531" cy="552527"/>
          </a:xfrm>
          <a:prstGeom prst="rect">
            <a:avLst/>
          </a:prstGeom>
        </p:spPr>
      </p:pic>
      <p:sp>
        <p:nvSpPr>
          <p:cNvPr id="8" name="Oval 7">
            <a:extLst>
              <a:ext uri="{FF2B5EF4-FFF2-40B4-BE49-F238E27FC236}">
                <a16:creationId xmlns:a16="http://schemas.microsoft.com/office/drawing/2014/main" id="{855DEDD8-0188-6B60-D5AA-5CE6C1ACDAFD}"/>
              </a:ext>
            </a:extLst>
          </p:cNvPr>
          <p:cNvSpPr/>
          <p:nvPr/>
        </p:nvSpPr>
        <p:spPr>
          <a:xfrm>
            <a:off x="3568700" y="-1168400"/>
            <a:ext cx="635000" cy="635000"/>
          </a:xfrm>
          <a:prstGeom prst="ellipse">
            <a:avLst/>
          </a:prstGeom>
          <a:solidFill>
            <a:srgbClr val="2727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lue circle with black center&#10;&#10;Description automatically generated">
            <a:extLst>
              <a:ext uri="{FF2B5EF4-FFF2-40B4-BE49-F238E27FC236}">
                <a16:creationId xmlns:a16="http://schemas.microsoft.com/office/drawing/2014/main" id="{BED7DDE5-8931-B25E-9F39-C884D54E32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41840" y="4501368"/>
            <a:ext cx="1798320" cy="1798320"/>
          </a:xfrm>
          <a:prstGeom prst="rect">
            <a:avLst/>
          </a:prstGeom>
        </p:spPr>
      </p:pic>
      <p:pic>
        <p:nvPicPr>
          <p:cNvPr id="6" name="Picture 5">
            <a:extLst>
              <a:ext uri="{FF2B5EF4-FFF2-40B4-BE49-F238E27FC236}">
                <a16:creationId xmlns:a16="http://schemas.microsoft.com/office/drawing/2014/main" id="{0C32BA82-7EFF-C995-A6A7-CF74712EC591}"/>
              </a:ext>
            </a:extLst>
          </p:cNvPr>
          <p:cNvPicPr>
            <a:picLocks noChangeAspect="1"/>
          </p:cNvPicPr>
          <p:nvPr/>
        </p:nvPicPr>
        <p:blipFill>
          <a:blip r:embed="rId10"/>
          <a:stretch>
            <a:fillRect/>
          </a:stretch>
        </p:blipFill>
        <p:spPr>
          <a:xfrm>
            <a:off x="9087466" y="127316"/>
            <a:ext cx="2686425" cy="590632"/>
          </a:xfrm>
          <a:prstGeom prst="rect">
            <a:avLst/>
          </a:prstGeom>
        </p:spPr>
      </p:pic>
    </p:spTree>
    <p:extLst>
      <p:ext uri="{BB962C8B-B14F-4D97-AF65-F5344CB8AC3E}">
        <p14:creationId xmlns:p14="http://schemas.microsoft.com/office/powerpoint/2010/main" val="61194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urple circle with black center&#10;&#10;Description automatically generated">
            <a:extLst>
              <a:ext uri="{FF2B5EF4-FFF2-40B4-BE49-F238E27FC236}">
                <a16:creationId xmlns:a16="http://schemas.microsoft.com/office/drawing/2014/main" id="{6E47A27B-847A-5E5E-4D22-DB62695E3824}"/>
              </a:ext>
            </a:extLst>
          </p:cNvPr>
          <p:cNvPicPr>
            <a:picLocks noChangeAspect="1"/>
          </p:cNvPicPr>
          <p:nvPr/>
        </p:nvPicPr>
        <p:blipFill>
          <a:blip r:embed="rId4">
            <a:duotone>
              <a:schemeClr val="bg2">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sp>
        <p:nvSpPr>
          <p:cNvPr id="4" name="Title 1">
            <a:extLst>
              <a:ext uri="{FF2B5EF4-FFF2-40B4-BE49-F238E27FC236}">
                <a16:creationId xmlns:a16="http://schemas.microsoft.com/office/drawing/2014/main" id="{47B2A0AC-142E-4B5C-2B3D-F995F4A5DC19}"/>
              </a:ext>
            </a:extLst>
          </p:cNvPr>
          <p:cNvSpPr>
            <a:spLocks noGrp="1"/>
          </p:cNvSpPr>
          <p:nvPr>
            <p:ph type="title"/>
          </p:nvPr>
        </p:nvSpPr>
        <p:spPr>
          <a:xfrm>
            <a:off x="742950" y="420251"/>
            <a:ext cx="10515600" cy="1325563"/>
          </a:xfrm>
        </p:spPr>
        <p:txBody>
          <a:bodyPr/>
          <a:lstStyle/>
          <a:p>
            <a:r>
              <a:rPr lang="en-US" b="1" dirty="0">
                <a:latin typeface="Montserrat" panose="00000500000000000000" pitchFamily="2" charset="0"/>
              </a:rPr>
              <a:t>Activities Original</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80E0A5F4-4B41-E168-512D-F683D0E096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948" y="1369638"/>
            <a:ext cx="4994463" cy="376176"/>
          </a:xfrm>
          <a:prstGeom prst="rect">
            <a:avLst/>
          </a:prstGeom>
        </p:spPr>
      </p:pic>
      <p:grpSp>
        <p:nvGrpSpPr>
          <p:cNvPr id="27" name="Group 26">
            <a:extLst>
              <a:ext uri="{FF2B5EF4-FFF2-40B4-BE49-F238E27FC236}">
                <a16:creationId xmlns:a16="http://schemas.microsoft.com/office/drawing/2014/main" id="{F153BCB0-71EA-E358-4E0F-D38247026A10}"/>
              </a:ext>
            </a:extLst>
          </p:cNvPr>
          <p:cNvGrpSpPr/>
          <p:nvPr/>
        </p:nvGrpSpPr>
        <p:grpSpPr>
          <a:xfrm>
            <a:off x="9277106" y="1217966"/>
            <a:ext cx="2914894" cy="750988"/>
            <a:chOff x="5489516" y="2394266"/>
            <a:chExt cx="2914894" cy="750988"/>
          </a:xfrm>
        </p:grpSpPr>
        <p:sp>
          <p:nvSpPr>
            <p:cNvPr id="28" name="Title 1">
              <a:extLst>
                <a:ext uri="{FF2B5EF4-FFF2-40B4-BE49-F238E27FC236}">
                  <a16:creationId xmlns:a16="http://schemas.microsoft.com/office/drawing/2014/main" id="{3C36BC6D-B512-4DD2-A456-F81ED8F6369B}"/>
                </a:ext>
              </a:extLst>
            </p:cNvPr>
            <p:cNvSpPr txBox="1">
              <a:spLocks/>
            </p:cNvSpPr>
            <p:nvPr/>
          </p:nvSpPr>
          <p:spPr>
            <a:xfrm>
              <a:off x="5932714" y="2744444"/>
              <a:ext cx="2471696" cy="4008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bg1"/>
                  </a:solidFill>
                  <a:latin typeface="Montserrat"/>
                  <a:ea typeface="Open Sans"/>
                  <a:cs typeface="Open Sans"/>
                </a:rPr>
                <a:t>Thursday, May 22</a:t>
              </a:r>
              <a:r>
                <a:rPr lang="en-US" sz="1800" baseline="30000" dirty="0">
                  <a:solidFill>
                    <a:schemeClr val="bg1"/>
                  </a:solidFill>
                  <a:latin typeface="Montserrat"/>
                  <a:ea typeface="Open Sans"/>
                  <a:cs typeface="Open Sans"/>
                </a:rPr>
                <a:t>nd</a:t>
              </a:r>
              <a:r>
                <a:rPr lang="en-US" sz="1800" dirty="0">
                  <a:solidFill>
                    <a:schemeClr val="bg1"/>
                  </a:solidFill>
                  <a:latin typeface="Montserrat"/>
                  <a:ea typeface="Open Sans"/>
                  <a:cs typeface="Open Sans"/>
                </a:rPr>
                <a:t> </a:t>
              </a:r>
            </a:p>
          </p:txBody>
        </p:sp>
        <p:pic>
          <p:nvPicPr>
            <p:cNvPr id="29" name="Graphic 28" descr="Flag with solid fill">
              <a:extLst>
                <a:ext uri="{FF2B5EF4-FFF2-40B4-BE49-F238E27FC236}">
                  <a16:creationId xmlns:a16="http://schemas.microsoft.com/office/drawing/2014/main" id="{A3B3BEDF-1AE3-5F81-D63E-9F97E6CD0F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5489516" y="2428744"/>
              <a:ext cx="515962" cy="598714"/>
            </a:xfrm>
            <a:prstGeom prst="rect">
              <a:avLst/>
            </a:prstGeom>
          </p:spPr>
        </p:pic>
        <p:sp>
          <p:nvSpPr>
            <p:cNvPr id="30" name="Title 1">
              <a:extLst>
                <a:ext uri="{FF2B5EF4-FFF2-40B4-BE49-F238E27FC236}">
                  <a16:creationId xmlns:a16="http://schemas.microsoft.com/office/drawing/2014/main" id="{E22E599F-69B4-3842-9BDE-871DCEF16CC2}"/>
                </a:ext>
              </a:extLst>
            </p:cNvPr>
            <p:cNvSpPr txBox="1">
              <a:spLocks/>
            </p:cNvSpPr>
            <p:nvPr/>
          </p:nvSpPr>
          <p:spPr>
            <a:xfrm>
              <a:off x="5957132" y="2394266"/>
              <a:ext cx="1675124" cy="4008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bg1"/>
                  </a:solidFill>
                  <a:latin typeface="Montserrat"/>
                  <a:ea typeface="Open Sans"/>
                  <a:cs typeface="Open Sans"/>
                </a:rPr>
                <a:t>Kick-off</a:t>
              </a:r>
            </a:p>
          </p:txBody>
        </p:sp>
      </p:grpSp>
      <p:graphicFrame>
        <p:nvGraphicFramePr>
          <p:cNvPr id="41" name="Tabla 40">
            <a:extLst>
              <a:ext uri="{FF2B5EF4-FFF2-40B4-BE49-F238E27FC236}">
                <a16:creationId xmlns:a16="http://schemas.microsoft.com/office/drawing/2014/main" id="{E93FE881-8AD0-3BA9-E1FE-017C9FAB8199}"/>
              </a:ext>
            </a:extLst>
          </p:cNvPr>
          <p:cNvGraphicFramePr>
            <a:graphicFrameLocks noGrp="1"/>
          </p:cNvGraphicFramePr>
          <p:nvPr>
            <p:extLst>
              <p:ext uri="{D42A27DB-BD31-4B8C-83A1-F6EECF244321}">
                <p14:modId xmlns:p14="http://schemas.microsoft.com/office/powerpoint/2010/main" val="471268353"/>
              </p:ext>
            </p:extLst>
          </p:nvPr>
        </p:nvGraphicFramePr>
        <p:xfrm>
          <a:off x="1356676" y="1845809"/>
          <a:ext cx="7822493" cy="4353724"/>
        </p:xfrm>
        <a:graphic>
          <a:graphicData uri="http://schemas.openxmlformats.org/drawingml/2006/table">
            <a:tbl>
              <a:tblPr/>
              <a:tblGrid>
                <a:gridCol w="1841326">
                  <a:extLst>
                    <a:ext uri="{9D8B030D-6E8A-4147-A177-3AD203B41FA5}">
                      <a16:colId xmlns:a16="http://schemas.microsoft.com/office/drawing/2014/main" val="3341421433"/>
                    </a:ext>
                  </a:extLst>
                </a:gridCol>
                <a:gridCol w="1841326">
                  <a:extLst>
                    <a:ext uri="{9D8B030D-6E8A-4147-A177-3AD203B41FA5}">
                      <a16:colId xmlns:a16="http://schemas.microsoft.com/office/drawing/2014/main" val="2510509030"/>
                    </a:ext>
                  </a:extLst>
                </a:gridCol>
                <a:gridCol w="473449">
                  <a:extLst>
                    <a:ext uri="{9D8B030D-6E8A-4147-A177-3AD203B41FA5}">
                      <a16:colId xmlns:a16="http://schemas.microsoft.com/office/drawing/2014/main" val="2228579684"/>
                    </a:ext>
                  </a:extLst>
                </a:gridCol>
                <a:gridCol w="536331">
                  <a:extLst>
                    <a:ext uri="{9D8B030D-6E8A-4147-A177-3AD203B41FA5}">
                      <a16:colId xmlns:a16="http://schemas.microsoft.com/office/drawing/2014/main" val="975628750"/>
                    </a:ext>
                  </a:extLst>
                </a:gridCol>
                <a:gridCol w="914400">
                  <a:extLst>
                    <a:ext uri="{9D8B030D-6E8A-4147-A177-3AD203B41FA5}">
                      <a16:colId xmlns:a16="http://schemas.microsoft.com/office/drawing/2014/main" val="2784016895"/>
                    </a:ext>
                  </a:extLst>
                </a:gridCol>
                <a:gridCol w="2215661">
                  <a:extLst>
                    <a:ext uri="{9D8B030D-6E8A-4147-A177-3AD203B41FA5}">
                      <a16:colId xmlns:a16="http://schemas.microsoft.com/office/drawing/2014/main" val="2637623290"/>
                    </a:ext>
                  </a:extLst>
                </a:gridCol>
              </a:tblGrid>
              <a:tr h="147336">
                <a:tc>
                  <a:txBody>
                    <a:bodyPr/>
                    <a:lstStyle/>
                    <a:p>
                      <a:pPr algn="ctr" fontAlgn="ctr"/>
                      <a:r>
                        <a:rPr lang="en-US" sz="700" b="1" i="0" u="none" strike="noStrike">
                          <a:solidFill>
                            <a:srgbClr val="FFFFFF"/>
                          </a:solidFill>
                          <a:effectLst/>
                          <a:latin typeface="Montserrat" panose="00000500000000000000" pitchFamily="2" charset="0"/>
                        </a:rPr>
                        <a:t>Value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US" sz="700" b="1" i="0" u="none" strike="noStrike">
                          <a:solidFill>
                            <a:srgbClr val="FFFFFF"/>
                          </a:solidFill>
                          <a:effectLst/>
                          <a:latin typeface="Montserrat" panose="00000500000000000000" pitchFamily="2" charset="0"/>
                        </a:rPr>
                        <a:t>Activity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US" sz="700" b="1" i="0" u="none" strike="noStrike">
                          <a:solidFill>
                            <a:srgbClr val="FFFFFF"/>
                          </a:solidFill>
                          <a:effectLst/>
                          <a:latin typeface="Montserrat" panose="00000500000000000000" pitchFamily="2" charset="0"/>
                        </a:rPr>
                        <a:t>Date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US" sz="700" b="1" i="0" u="none" strike="noStrike">
                          <a:solidFill>
                            <a:srgbClr val="FFFFFF"/>
                          </a:solidFill>
                          <a:effectLst/>
                          <a:latin typeface="Montserrat" panose="00000500000000000000" pitchFamily="2" charset="0"/>
                        </a:rPr>
                        <a:t>Venue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US" sz="700" b="1" i="0" u="none" strike="noStrike">
                          <a:solidFill>
                            <a:srgbClr val="FFFFFF"/>
                          </a:solidFill>
                          <a:effectLst/>
                          <a:latin typeface="Montserrat" panose="00000500000000000000" pitchFamily="2" charset="0"/>
                        </a:rPr>
                        <a:t>Session Type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US" sz="700" b="1" i="0" u="none" strike="noStrike">
                          <a:solidFill>
                            <a:srgbClr val="FFFFFF"/>
                          </a:solidFill>
                          <a:effectLst/>
                          <a:latin typeface="Montserrat" panose="00000500000000000000" pitchFamily="2" charset="0"/>
                        </a:rPr>
                        <a:t>Description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extLst>
                  <a:ext uri="{0D108BD9-81ED-4DB2-BD59-A6C34878D82A}">
                    <a16:rowId xmlns:a16="http://schemas.microsoft.com/office/drawing/2014/main" val="169130671"/>
                  </a:ext>
                </a:extLst>
              </a:tr>
              <a:tr h="217076">
                <a:tc>
                  <a:txBody>
                    <a:bodyPr/>
                    <a:lstStyle/>
                    <a:p>
                      <a:pPr algn="ctr" fontAlgn="ctr"/>
                      <a:r>
                        <a:rPr lang="en-US" sz="700" b="0" i="0" u="none" strike="noStrike">
                          <a:solidFill>
                            <a:srgbClr val="000000"/>
                          </a:solidFill>
                          <a:effectLst/>
                          <a:latin typeface="Montserrat" panose="00000500000000000000" pitchFamily="2" charset="0"/>
                        </a:rPr>
                        <a:t>Kickoff</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E1CD"/>
                    </a:solidFill>
                  </a:tcPr>
                </a:tc>
                <a:tc>
                  <a:txBody>
                    <a:bodyPr/>
                    <a:lstStyle/>
                    <a:p>
                      <a:pPr algn="l" fontAlgn="ctr"/>
                      <a:r>
                        <a:rPr lang="en-US" sz="700" b="0" i="0" u="none" strike="noStrike">
                          <a:solidFill>
                            <a:srgbClr val="000000"/>
                          </a:solidFill>
                          <a:effectLst/>
                          <a:latin typeface="Montserrat" panose="00000500000000000000" pitchFamily="2" charset="0"/>
                        </a:rPr>
                        <a:t>Two truths one lie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22-May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Kickoff</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Icebreaker to introduce company values.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3255747"/>
                  </a:ext>
                </a:extLst>
              </a:tr>
              <a:tr h="217076">
                <a:tc rowSpan="4">
                  <a:txBody>
                    <a:bodyPr/>
                    <a:lstStyle/>
                    <a:p>
                      <a:pPr algn="ctr" fontAlgn="ctr"/>
                      <a:r>
                        <a:rPr lang="en-US" sz="700" b="0" i="0" u="none" strike="noStrike" dirty="0">
                          <a:solidFill>
                            <a:srgbClr val="000000"/>
                          </a:solidFill>
                          <a:effectLst/>
                          <a:latin typeface="Montserrat" panose="00000500000000000000" pitchFamily="2" charset="0"/>
                        </a:rPr>
                        <a:t>We lead the way</a:t>
                      </a:r>
                      <a:br>
                        <a:rPr lang="en-US" sz="700" b="0" i="0" u="none" strike="noStrike" dirty="0">
                          <a:solidFill>
                            <a:srgbClr val="000000"/>
                          </a:solidFill>
                          <a:effectLst/>
                          <a:latin typeface="Montserrat" panose="00000500000000000000" pitchFamily="2" charset="0"/>
                        </a:rPr>
                      </a:br>
                      <a:endParaRPr lang="en-US" sz="700" b="0" i="0" u="none" strike="noStrike" dirty="0">
                        <a:solidFill>
                          <a:srgbClr val="000000"/>
                        </a:solidFill>
                        <a:effectLst/>
                        <a:latin typeface="Montserrat" panose="00000500000000000000" pitchFamily="2" charset="0"/>
                      </a:endParaRP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F5"/>
                    </a:solidFill>
                  </a:tcPr>
                </a:tc>
                <a:tc>
                  <a:txBody>
                    <a:bodyPr/>
                    <a:lstStyle/>
                    <a:p>
                      <a:pPr algn="l" fontAlgn="ctr"/>
                      <a:r>
                        <a:rPr lang="en-US" sz="700" b="0" i="0" u="none" strike="noStrike">
                          <a:solidFill>
                            <a:srgbClr val="000000"/>
                          </a:solidFill>
                          <a:effectLst/>
                          <a:latin typeface="Montserrat" panose="00000500000000000000" pitchFamily="2" charset="0"/>
                        </a:rPr>
                        <a:t>Leadership 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29-May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Talk about Deloitte's leadership stories.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2497464"/>
                  </a:ext>
                </a:extLst>
              </a:tr>
              <a:tr h="14733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Paper plane leaders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5-Jun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Game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Paper plane game on leadership dynamics.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9870082"/>
                  </a:ext>
                </a:extLst>
              </a:tr>
              <a:tr h="14733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Leadership talk reinforcement</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12-Jun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Leadership styles review session.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9468972"/>
                  </a:ext>
                </a:extLst>
              </a:tr>
              <a:tr h="21707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Solve the scenario</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19-Jun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Game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Scenario game on ethical decisions.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6243214"/>
                  </a:ext>
                </a:extLst>
              </a:tr>
              <a:tr h="217076">
                <a:tc rowSpan="4">
                  <a:txBody>
                    <a:bodyPr/>
                    <a:lstStyle/>
                    <a:p>
                      <a:pPr algn="ctr" fontAlgn="ctr"/>
                      <a:r>
                        <a:rPr lang="en-US" sz="700" b="0" i="0" u="none" strike="noStrike">
                          <a:solidFill>
                            <a:srgbClr val="000000"/>
                          </a:solidFill>
                          <a:effectLst/>
                          <a:latin typeface="Montserrat" panose="00000500000000000000" pitchFamily="2" charset="0"/>
                        </a:rPr>
                        <a:t>We serve with integrity</a:t>
                      </a:r>
                      <a:br>
                        <a:rPr lang="en-US" sz="700" b="0" i="0" u="none" strike="noStrike">
                          <a:solidFill>
                            <a:srgbClr val="000000"/>
                          </a:solidFill>
                          <a:effectLst/>
                          <a:latin typeface="Montserrat" panose="00000500000000000000" pitchFamily="2" charset="0"/>
                        </a:rPr>
                      </a:br>
                      <a:endParaRPr lang="en-US" sz="700" b="0" i="0" u="none" strike="noStrike">
                        <a:solidFill>
                          <a:srgbClr val="000000"/>
                        </a:solidFill>
                        <a:effectLst/>
                        <a:latin typeface="Montserrat" panose="00000500000000000000" pitchFamily="2" charset="0"/>
                      </a:endParaRP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CB9C"/>
                    </a:solidFill>
                  </a:tcPr>
                </a:tc>
                <a:tc>
                  <a:txBody>
                    <a:bodyPr/>
                    <a:lstStyle/>
                    <a:p>
                      <a:pPr algn="l" fontAlgn="ctr"/>
                      <a:r>
                        <a:rPr lang="en-US" sz="700" b="0" i="0" u="none" strike="noStrike">
                          <a:solidFill>
                            <a:srgbClr val="000000"/>
                          </a:solidFill>
                          <a:effectLst/>
                          <a:latin typeface="Montserrat" panose="00000500000000000000" pitchFamily="2" charset="0"/>
                        </a:rPr>
                        <a:t>Integrity &amp; service 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26-Jun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Talk with real service integrity stories.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7858903"/>
                  </a:ext>
                </a:extLst>
              </a:tr>
              <a:tr h="14733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Integrity tower</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3-Jul</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Game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a:solidFill>
                            <a:srgbClr val="000000"/>
                          </a:solidFill>
                          <a:effectLst/>
                          <a:latin typeface="Montserrat" panose="00000500000000000000" pitchFamily="2" charset="0"/>
                        </a:rPr>
                        <a:t>Build tower while reflecting on integrity.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9869897"/>
                  </a:ext>
                </a:extLst>
              </a:tr>
              <a:tr h="14733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Integrity &amp; service 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10-Jul</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Session on living with integrity.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3450492"/>
                  </a:ext>
                </a:extLst>
              </a:tr>
              <a:tr h="14733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Integrity dice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17-Jul</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Game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a:solidFill>
                            <a:srgbClr val="000000"/>
                          </a:solidFill>
                          <a:effectLst/>
                          <a:latin typeface="Montserrat" panose="00000500000000000000" pitchFamily="2" charset="0"/>
                        </a:rPr>
                        <a:t>Board game about service and integrity.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4668307"/>
                  </a:ext>
                </a:extLst>
              </a:tr>
              <a:tr h="217076">
                <a:tc rowSpan="4">
                  <a:txBody>
                    <a:bodyPr/>
                    <a:lstStyle/>
                    <a:p>
                      <a:pPr algn="ctr" fontAlgn="ctr"/>
                      <a:r>
                        <a:rPr lang="en-US" sz="700" b="0" i="0" u="none" strike="noStrike" dirty="0">
                          <a:solidFill>
                            <a:srgbClr val="000000"/>
                          </a:solidFill>
                          <a:effectLst/>
                          <a:latin typeface="Montserrat" panose="00000500000000000000" pitchFamily="2" charset="0"/>
                        </a:rPr>
                        <a:t>Take care of each other</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D1DC"/>
                    </a:solidFill>
                  </a:tcPr>
                </a:tc>
                <a:tc>
                  <a:txBody>
                    <a:bodyPr/>
                    <a:lstStyle/>
                    <a:p>
                      <a:pPr algn="l" fontAlgn="ctr"/>
                      <a:r>
                        <a:rPr lang="en-US" sz="700" b="0" i="0" u="none" strike="noStrike">
                          <a:solidFill>
                            <a:srgbClr val="000000"/>
                          </a:solidFill>
                          <a:effectLst/>
                          <a:latin typeface="Montserrat" panose="00000500000000000000" pitchFamily="2" charset="0"/>
                        </a:rPr>
                        <a:t>Take care of each other beyond the words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24-Jul</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a:solidFill>
                            <a:srgbClr val="000000"/>
                          </a:solidFill>
                          <a:effectLst/>
                          <a:latin typeface="Montserrat" panose="00000500000000000000" pitchFamily="2" charset="0"/>
                        </a:rPr>
                        <a:t>Talk about caring for each other.</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23466236"/>
                  </a:ext>
                </a:extLst>
              </a:tr>
              <a:tr h="279939">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Family Day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31-Jul</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Recognition Event</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Family bonding event at the office.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4832095"/>
                  </a:ext>
                </a:extLst>
              </a:tr>
              <a:tr h="14733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Take care is culture not causality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7-Aug</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Talk on daily culture of care.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671250"/>
                  </a:ext>
                </a:extLst>
              </a:tr>
              <a:tr h="21707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Pet Day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14-Aug</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Event</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Pet-friendly day to promote empathy.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4736844"/>
                  </a:ext>
                </a:extLst>
              </a:tr>
              <a:tr h="217076">
                <a:tc rowSpan="4">
                  <a:txBody>
                    <a:bodyPr/>
                    <a:lstStyle/>
                    <a:p>
                      <a:pPr algn="ctr" fontAlgn="ctr"/>
                      <a:r>
                        <a:rPr lang="en-US" sz="700" b="0" i="0" u="none" strike="noStrike">
                          <a:solidFill>
                            <a:srgbClr val="000000"/>
                          </a:solidFill>
                          <a:effectLst/>
                          <a:latin typeface="Montserrat" panose="00000500000000000000" pitchFamily="2" charset="0"/>
                        </a:rPr>
                        <a:t>Foster the inclusion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7A8"/>
                    </a:solidFill>
                  </a:tcPr>
                </a:tc>
                <a:tc>
                  <a:txBody>
                    <a:bodyPr/>
                    <a:lstStyle/>
                    <a:p>
                      <a:pPr algn="l" fontAlgn="ctr"/>
                      <a:r>
                        <a:rPr lang="en-US" sz="700" b="0" i="0" u="none" strike="noStrike">
                          <a:solidFill>
                            <a:srgbClr val="000000"/>
                          </a:solidFill>
                          <a:effectLst/>
                          <a:latin typeface="Montserrat" panose="00000500000000000000" pitchFamily="2" charset="0"/>
                        </a:rPr>
                        <a:t>Sensibilization 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21-Aug</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Talk on neurodiversity and inclusion.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9358211"/>
                  </a:ext>
                </a:extLst>
              </a:tr>
              <a:tr h="21707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Deaf talk people with deloittes participants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28-Aug</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a:solidFill>
                            <a:srgbClr val="000000"/>
                          </a:solidFill>
                          <a:effectLst/>
                          <a:latin typeface="Montserrat" panose="00000500000000000000" pitchFamily="2" charset="0"/>
                        </a:rPr>
                        <a:t>Disability trivia and awareness talks.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4262509"/>
                  </a:ext>
                </a:extLst>
              </a:tr>
              <a:tr h="14733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Inclusion 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4-Sep</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Inclusive talk with deaf participants.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6503948"/>
                  </a:ext>
                </a:extLst>
              </a:tr>
              <a:tr h="14733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Half and half</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11-Sep</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Reflection Activity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Talk on cultural inclusion and success.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0993131"/>
                  </a:ext>
                </a:extLst>
              </a:tr>
              <a:tr h="217076">
                <a:tc rowSpan="4">
                  <a:txBody>
                    <a:bodyPr/>
                    <a:lstStyle/>
                    <a:p>
                      <a:pPr algn="ctr" fontAlgn="ctr"/>
                      <a:r>
                        <a:rPr lang="en-US" sz="700" b="0" i="0" u="none" strike="noStrike">
                          <a:solidFill>
                            <a:srgbClr val="000000"/>
                          </a:solidFill>
                          <a:effectLst/>
                          <a:latin typeface="Montserrat" panose="00000500000000000000" pitchFamily="2" charset="0"/>
                        </a:rPr>
                        <a:t>Collaborate with measurable impact</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s-ES" sz="700" b="0" i="0" u="none" strike="noStrike">
                          <a:solidFill>
                            <a:srgbClr val="000000"/>
                          </a:solidFill>
                          <a:effectLst/>
                          <a:latin typeface="Montserrat" panose="00000500000000000000" pitchFamily="2" charset="0"/>
                        </a:rPr>
                        <a:t>Historia del impacto de trabajo colectivo</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18-Sep</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 + Trivia</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Team reflection with maze activity.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5081487"/>
                  </a:ext>
                </a:extLst>
              </a:tr>
              <a:tr h="21707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Riddle puzzle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25-Sep</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Game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Trivia and stories on team impact.</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3711790"/>
                  </a:ext>
                </a:extLst>
              </a:tr>
              <a:tr h="147336">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Collaborate 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2-Oct</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Remote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Talk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Team puzzle-solving activity.</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4886040"/>
                  </a:ext>
                </a:extLst>
              </a:tr>
              <a:tr h="279939">
                <a:tc vMerge="1">
                  <a:txBody>
                    <a:bodyPr/>
                    <a:lstStyle/>
                    <a:p>
                      <a:endParaRPr lang="en-US"/>
                    </a:p>
                  </a:txBody>
                  <a:tcPr/>
                </a:tc>
                <a:tc>
                  <a:txBody>
                    <a:bodyPr/>
                    <a:lstStyle/>
                    <a:p>
                      <a:pPr algn="l" fontAlgn="ctr"/>
                      <a:r>
                        <a:rPr lang="en-US" sz="700" b="0" i="0" u="none" strike="noStrike">
                          <a:solidFill>
                            <a:srgbClr val="000000"/>
                          </a:solidFill>
                          <a:effectLst/>
                          <a:latin typeface="Montserrat" panose="00000500000000000000" pitchFamily="2" charset="0"/>
                        </a:rPr>
                        <a:t>Collective effort makes difference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9-Oct</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Visual Recognition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Talk on collaborative work.</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9412056"/>
                  </a:ext>
                </a:extLst>
              </a:tr>
              <a:tr h="147336">
                <a:tc>
                  <a:txBody>
                    <a:bodyPr/>
                    <a:lstStyle/>
                    <a:p>
                      <a:pPr algn="ctr" fontAlgn="ctr"/>
                      <a:r>
                        <a:rPr lang="en-US" sz="700" b="0" i="0" u="none" strike="noStrike">
                          <a:solidFill>
                            <a:srgbClr val="000000"/>
                          </a:solidFill>
                          <a:effectLst/>
                          <a:latin typeface="Montserrat" panose="00000500000000000000" pitchFamily="2" charset="0"/>
                        </a:rPr>
                        <a:t>Closure event</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B26B"/>
                    </a:solidFill>
                  </a:tcPr>
                </a:tc>
                <a:tc>
                  <a:txBody>
                    <a:bodyPr/>
                    <a:lstStyle/>
                    <a:p>
                      <a:pPr algn="l" fontAlgn="ctr"/>
                      <a:r>
                        <a:rPr lang="en-US" sz="700" b="0" i="0" u="none" strike="noStrike">
                          <a:solidFill>
                            <a:srgbClr val="000000"/>
                          </a:solidFill>
                          <a:effectLst/>
                          <a:latin typeface="Montserrat" panose="00000500000000000000" pitchFamily="2" charset="0"/>
                        </a:rPr>
                        <a:t>Share your takeaways</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16-Oct</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ontserrat" panose="00000500000000000000" pitchFamily="2" charset="0"/>
                        </a:rPr>
                        <a:t>Site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dirty="0">
                          <a:solidFill>
                            <a:srgbClr val="000000"/>
                          </a:solidFill>
                          <a:effectLst/>
                          <a:latin typeface="Montserrat" panose="00000500000000000000" pitchFamily="2" charset="0"/>
                        </a:rPr>
                        <a:t>Closure</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fontAlgn="ctr"/>
                      <a:r>
                        <a:rPr lang="en-US" sz="700" b="0" i="0" u="none" strike="noStrike" dirty="0">
                          <a:solidFill>
                            <a:srgbClr val="000000"/>
                          </a:solidFill>
                          <a:effectLst/>
                          <a:latin typeface="Montserrat" panose="00000500000000000000" pitchFamily="2" charset="0"/>
                        </a:rPr>
                        <a:t>Post-it wall for teamwork recognition.</a:t>
                      </a:r>
                    </a:p>
                  </a:txBody>
                  <a:tcPr marL="4911" marR="4911" marT="491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0033526"/>
                  </a:ext>
                </a:extLst>
              </a:tr>
            </a:tbl>
          </a:graphicData>
        </a:graphic>
      </p:graphicFrame>
    </p:spTree>
    <p:extLst>
      <p:ext uri="{BB962C8B-B14F-4D97-AF65-F5344CB8AC3E}">
        <p14:creationId xmlns:p14="http://schemas.microsoft.com/office/powerpoint/2010/main" val="3144462131"/>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33CA0-E726-C759-6C79-EE7F06FF65C0}"/>
            </a:ext>
          </a:extLst>
        </p:cNvPr>
        <p:cNvGrpSpPr/>
        <p:nvPr/>
      </p:nvGrpSpPr>
      <p:grpSpPr>
        <a:xfrm>
          <a:off x="0" y="0"/>
          <a:ext cx="0" cy="0"/>
          <a:chOff x="0" y="0"/>
          <a:chExt cx="0" cy="0"/>
        </a:xfrm>
      </p:grpSpPr>
      <p:pic>
        <p:nvPicPr>
          <p:cNvPr id="10" name="Picture 9" descr="A purple circle with black center&#10;&#10;Description automatically generated">
            <a:extLst>
              <a:ext uri="{FF2B5EF4-FFF2-40B4-BE49-F238E27FC236}">
                <a16:creationId xmlns:a16="http://schemas.microsoft.com/office/drawing/2014/main" id="{52DA922B-9C0F-498F-EB94-D29BB3D82E03}"/>
              </a:ext>
            </a:extLst>
          </p:cNvPr>
          <p:cNvPicPr>
            <a:picLocks noChangeAspect="1"/>
          </p:cNvPicPr>
          <p:nvPr/>
        </p:nvPicPr>
        <p:blipFill>
          <a:blip r:embed="rId4">
            <a:duotone>
              <a:schemeClr val="bg2">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sp>
        <p:nvSpPr>
          <p:cNvPr id="4" name="Title 1">
            <a:extLst>
              <a:ext uri="{FF2B5EF4-FFF2-40B4-BE49-F238E27FC236}">
                <a16:creationId xmlns:a16="http://schemas.microsoft.com/office/drawing/2014/main" id="{9AF1B107-402A-2719-5BF4-3701B8370B32}"/>
              </a:ext>
            </a:extLst>
          </p:cNvPr>
          <p:cNvSpPr>
            <a:spLocks noGrp="1"/>
          </p:cNvSpPr>
          <p:nvPr>
            <p:ph type="title"/>
          </p:nvPr>
        </p:nvSpPr>
        <p:spPr>
          <a:xfrm>
            <a:off x="742950" y="420251"/>
            <a:ext cx="10515600" cy="1325563"/>
          </a:xfrm>
        </p:spPr>
        <p:txBody>
          <a:bodyPr/>
          <a:lstStyle/>
          <a:p>
            <a:r>
              <a:rPr lang="en-US" b="1" dirty="0">
                <a:latin typeface="Montserrat" panose="00000500000000000000" pitchFamily="2" charset="0"/>
              </a:rPr>
              <a:t>Activities</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54E699B6-4EBF-ED6D-EBF1-E88AB8313A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948" y="1369638"/>
            <a:ext cx="4994463" cy="376176"/>
          </a:xfrm>
          <a:prstGeom prst="rect">
            <a:avLst/>
          </a:prstGeom>
        </p:spPr>
      </p:pic>
      <p:grpSp>
        <p:nvGrpSpPr>
          <p:cNvPr id="27" name="Group 26">
            <a:extLst>
              <a:ext uri="{FF2B5EF4-FFF2-40B4-BE49-F238E27FC236}">
                <a16:creationId xmlns:a16="http://schemas.microsoft.com/office/drawing/2014/main" id="{EFD7647D-25F3-0414-A65C-A30CB49BEF04}"/>
              </a:ext>
            </a:extLst>
          </p:cNvPr>
          <p:cNvGrpSpPr/>
          <p:nvPr/>
        </p:nvGrpSpPr>
        <p:grpSpPr>
          <a:xfrm>
            <a:off x="9277106" y="1217966"/>
            <a:ext cx="2914894" cy="750988"/>
            <a:chOff x="5489516" y="2394266"/>
            <a:chExt cx="2914894" cy="750988"/>
          </a:xfrm>
        </p:grpSpPr>
        <p:sp>
          <p:nvSpPr>
            <p:cNvPr id="28" name="Title 1">
              <a:extLst>
                <a:ext uri="{FF2B5EF4-FFF2-40B4-BE49-F238E27FC236}">
                  <a16:creationId xmlns:a16="http://schemas.microsoft.com/office/drawing/2014/main" id="{083E9F77-2044-93BF-F285-4A151D7D1658}"/>
                </a:ext>
              </a:extLst>
            </p:cNvPr>
            <p:cNvSpPr txBox="1">
              <a:spLocks/>
            </p:cNvSpPr>
            <p:nvPr/>
          </p:nvSpPr>
          <p:spPr>
            <a:xfrm>
              <a:off x="5932714" y="2744444"/>
              <a:ext cx="2471696" cy="4008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bg1"/>
                  </a:solidFill>
                  <a:latin typeface="Montserrat"/>
                  <a:ea typeface="Open Sans"/>
                  <a:cs typeface="Open Sans"/>
                </a:rPr>
                <a:t>Thursday, May 22</a:t>
              </a:r>
              <a:r>
                <a:rPr lang="en-US" sz="1800" baseline="30000" dirty="0">
                  <a:solidFill>
                    <a:schemeClr val="bg1"/>
                  </a:solidFill>
                  <a:latin typeface="Montserrat"/>
                  <a:ea typeface="Open Sans"/>
                  <a:cs typeface="Open Sans"/>
                </a:rPr>
                <a:t>nd</a:t>
              </a:r>
              <a:r>
                <a:rPr lang="en-US" sz="1800" dirty="0">
                  <a:solidFill>
                    <a:schemeClr val="bg1"/>
                  </a:solidFill>
                  <a:latin typeface="Montserrat"/>
                  <a:ea typeface="Open Sans"/>
                  <a:cs typeface="Open Sans"/>
                </a:rPr>
                <a:t> </a:t>
              </a:r>
            </a:p>
          </p:txBody>
        </p:sp>
        <p:pic>
          <p:nvPicPr>
            <p:cNvPr id="29" name="Graphic 28" descr="Flag with solid fill">
              <a:extLst>
                <a:ext uri="{FF2B5EF4-FFF2-40B4-BE49-F238E27FC236}">
                  <a16:creationId xmlns:a16="http://schemas.microsoft.com/office/drawing/2014/main" id="{F0A62A1F-14BB-F18B-C1B1-DCEF5DDE8D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flipH="1">
              <a:off x="5489516" y="2428744"/>
              <a:ext cx="515962" cy="598714"/>
            </a:xfrm>
            <a:prstGeom prst="rect">
              <a:avLst/>
            </a:prstGeom>
          </p:spPr>
        </p:pic>
        <p:sp>
          <p:nvSpPr>
            <p:cNvPr id="30" name="Title 1">
              <a:extLst>
                <a:ext uri="{FF2B5EF4-FFF2-40B4-BE49-F238E27FC236}">
                  <a16:creationId xmlns:a16="http://schemas.microsoft.com/office/drawing/2014/main" id="{53CE1AD1-C609-0C70-EF74-C48284AC0222}"/>
                </a:ext>
              </a:extLst>
            </p:cNvPr>
            <p:cNvSpPr txBox="1">
              <a:spLocks/>
            </p:cNvSpPr>
            <p:nvPr/>
          </p:nvSpPr>
          <p:spPr>
            <a:xfrm>
              <a:off x="5957132" y="2394266"/>
              <a:ext cx="1675124" cy="4008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bg1"/>
                  </a:solidFill>
                  <a:latin typeface="Montserrat"/>
                  <a:ea typeface="Open Sans"/>
                  <a:cs typeface="Open Sans"/>
                </a:rPr>
                <a:t>Kick-off</a:t>
              </a:r>
            </a:p>
          </p:txBody>
        </p:sp>
      </p:grpSp>
      <p:graphicFrame>
        <p:nvGraphicFramePr>
          <p:cNvPr id="2" name="Tabla 1">
            <a:extLst>
              <a:ext uri="{FF2B5EF4-FFF2-40B4-BE49-F238E27FC236}">
                <a16:creationId xmlns:a16="http://schemas.microsoft.com/office/drawing/2014/main" id="{AF9B1B87-DF73-5777-6117-4C7EDFCA77BB}"/>
              </a:ext>
            </a:extLst>
          </p:cNvPr>
          <p:cNvGraphicFramePr>
            <a:graphicFrameLocks noGrp="1"/>
          </p:cNvGraphicFramePr>
          <p:nvPr>
            <p:extLst>
              <p:ext uri="{D42A27DB-BD31-4B8C-83A1-F6EECF244321}">
                <p14:modId xmlns:p14="http://schemas.microsoft.com/office/powerpoint/2010/main" val="4062400614"/>
              </p:ext>
            </p:extLst>
          </p:nvPr>
        </p:nvGraphicFramePr>
        <p:xfrm>
          <a:off x="1701311" y="2450969"/>
          <a:ext cx="8789377" cy="2421382"/>
        </p:xfrm>
        <a:graphic>
          <a:graphicData uri="http://schemas.openxmlformats.org/drawingml/2006/table">
            <a:tbl>
              <a:tblPr/>
              <a:tblGrid>
                <a:gridCol w="2142066">
                  <a:extLst>
                    <a:ext uri="{9D8B030D-6E8A-4147-A177-3AD203B41FA5}">
                      <a16:colId xmlns:a16="http://schemas.microsoft.com/office/drawing/2014/main" val="163349170"/>
                    </a:ext>
                  </a:extLst>
                </a:gridCol>
                <a:gridCol w="2142066">
                  <a:extLst>
                    <a:ext uri="{9D8B030D-6E8A-4147-A177-3AD203B41FA5}">
                      <a16:colId xmlns:a16="http://schemas.microsoft.com/office/drawing/2014/main" val="1152664850"/>
                    </a:ext>
                  </a:extLst>
                </a:gridCol>
                <a:gridCol w="535517">
                  <a:extLst>
                    <a:ext uri="{9D8B030D-6E8A-4147-A177-3AD203B41FA5}">
                      <a16:colId xmlns:a16="http://schemas.microsoft.com/office/drawing/2014/main" val="1705582900"/>
                    </a:ext>
                  </a:extLst>
                </a:gridCol>
                <a:gridCol w="1138605">
                  <a:extLst>
                    <a:ext uri="{9D8B030D-6E8A-4147-A177-3AD203B41FA5}">
                      <a16:colId xmlns:a16="http://schemas.microsoft.com/office/drawing/2014/main" val="1306313482"/>
                    </a:ext>
                  </a:extLst>
                </a:gridCol>
                <a:gridCol w="2831123">
                  <a:extLst>
                    <a:ext uri="{9D8B030D-6E8A-4147-A177-3AD203B41FA5}">
                      <a16:colId xmlns:a16="http://schemas.microsoft.com/office/drawing/2014/main" val="3424751888"/>
                    </a:ext>
                  </a:extLst>
                </a:gridCol>
              </a:tblGrid>
              <a:tr h="174871">
                <a:tc>
                  <a:txBody>
                    <a:bodyPr/>
                    <a:lstStyle/>
                    <a:p>
                      <a:pPr algn="ctr" fontAlgn="ctr"/>
                      <a:r>
                        <a:rPr lang="en-US" sz="800" b="1" i="0" u="none" strike="noStrike">
                          <a:solidFill>
                            <a:srgbClr val="FFFFFF"/>
                          </a:solidFill>
                          <a:effectLst/>
                          <a:latin typeface="Montserrat" panose="00000500000000000000" pitchFamily="2" charset="0"/>
                        </a:rPr>
                        <a:t>Value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US" sz="800" b="1" i="0" u="none" strike="noStrike">
                          <a:solidFill>
                            <a:srgbClr val="FFFFFF"/>
                          </a:solidFill>
                          <a:effectLst/>
                          <a:latin typeface="Montserrat" panose="00000500000000000000" pitchFamily="2" charset="0"/>
                        </a:rPr>
                        <a:t>Activity</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US" sz="800" b="1" i="0" u="none" strike="noStrike">
                          <a:solidFill>
                            <a:srgbClr val="FFFFFF"/>
                          </a:solidFill>
                          <a:effectLst/>
                          <a:latin typeface="Montserrat" panose="00000500000000000000" pitchFamily="2" charset="0"/>
                        </a:rPr>
                        <a:t>Date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US" sz="800" b="1" i="0" u="none" strike="noStrike">
                          <a:solidFill>
                            <a:srgbClr val="FFFFFF"/>
                          </a:solidFill>
                          <a:effectLst/>
                          <a:latin typeface="Montserrat" panose="00000500000000000000" pitchFamily="2" charset="0"/>
                        </a:rPr>
                        <a:t>Session Type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tc>
                  <a:txBody>
                    <a:bodyPr/>
                    <a:lstStyle/>
                    <a:p>
                      <a:pPr algn="ctr" fontAlgn="ctr"/>
                      <a:r>
                        <a:rPr lang="en-US" sz="800" b="1" i="0" u="none" strike="noStrike">
                          <a:solidFill>
                            <a:srgbClr val="FFFFFF"/>
                          </a:solidFill>
                          <a:effectLst/>
                          <a:latin typeface="Montserrat" panose="00000500000000000000" pitchFamily="2" charset="0"/>
                        </a:rPr>
                        <a:t>Description</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C7D22"/>
                    </a:solidFill>
                  </a:tcPr>
                </a:tc>
                <a:extLst>
                  <a:ext uri="{0D108BD9-81ED-4DB2-BD59-A6C34878D82A}">
                    <a16:rowId xmlns:a16="http://schemas.microsoft.com/office/drawing/2014/main" val="2380977008"/>
                  </a:ext>
                </a:extLst>
              </a:tr>
              <a:tr h="174871">
                <a:tc>
                  <a:txBody>
                    <a:bodyPr/>
                    <a:lstStyle/>
                    <a:p>
                      <a:pPr algn="ctr" fontAlgn="ctr"/>
                      <a:r>
                        <a:rPr lang="en-US" sz="800" b="0" i="0" u="none" strike="noStrike">
                          <a:solidFill>
                            <a:srgbClr val="000000"/>
                          </a:solidFill>
                          <a:effectLst/>
                          <a:latin typeface="Montserrat" panose="00000500000000000000" pitchFamily="2" charset="0"/>
                        </a:rPr>
                        <a:t>Kickoff</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7E1CD"/>
                    </a:solidFill>
                  </a:tcPr>
                </a:tc>
                <a:tc>
                  <a:txBody>
                    <a:bodyPr/>
                    <a:lstStyle/>
                    <a:p>
                      <a:pPr algn="l" fontAlgn="ctr"/>
                      <a:r>
                        <a:rPr lang="en-US" sz="800" b="0" i="0" u="none" strike="noStrike">
                          <a:solidFill>
                            <a:srgbClr val="000000"/>
                          </a:solidFill>
                          <a:effectLst/>
                          <a:latin typeface="Montserrat" panose="00000500000000000000" pitchFamily="2" charset="0"/>
                        </a:rPr>
                        <a:t>Two truths one lie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ctr"/>
                      <a:r>
                        <a:rPr lang="en-US" sz="800" b="0" i="0" u="none" strike="noStrike">
                          <a:solidFill>
                            <a:srgbClr val="000000"/>
                          </a:solidFill>
                          <a:effectLst/>
                          <a:latin typeface="Montserrat" panose="00000500000000000000" pitchFamily="2" charset="0"/>
                        </a:rPr>
                        <a:t>22-May</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Kickoff</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Icebreaker to introduce company values.</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545482"/>
                  </a:ext>
                </a:extLst>
              </a:tr>
              <a:tr h="174871">
                <a:tc rowSpan="2">
                  <a:txBody>
                    <a:bodyPr/>
                    <a:lstStyle/>
                    <a:p>
                      <a:pPr algn="ctr" fontAlgn="ctr"/>
                      <a:r>
                        <a:rPr lang="en-US" sz="800" b="0" i="0" u="none" strike="noStrike">
                          <a:solidFill>
                            <a:srgbClr val="000000"/>
                          </a:solidFill>
                          <a:effectLst/>
                          <a:latin typeface="Montserrat" panose="00000500000000000000" pitchFamily="2" charset="0"/>
                        </a:rPr>
                        <a:t>We lead the way</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9D0F5"/>
                    </a:solidFill>
                  </a:tcPr>
                </a:tc>
                <a:tc>
                  <a:txBody>
                    <a:bodyPr/>
                    <a:lstStyle/>
                    <a:p>
                      <a:pPr algn="l" fontAlgn="ctr"/>
                      <a:r>
                        <a:rPr lang="en-US" sz="800" b="0" i="0" u="none" strike="noStrike">
                          <a:solidFill>
                            <a:srgbClr val="000000"/>
                          </a:solidFill>
                          <a:effectLst/>
                          <a:latin typeface="Montserrat" panose="00000500000000000000" pitchFamily="2" charset="0"/>
                        </a:rPr>
                        <a:t>Leadership talk</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r" fontAlgn="ctr"/>
                      <a:r>
                        <a:rPr lang="en-US" sz="800" b="0" i="0" u="none" strike="noStrike">
                          <a:solidFill>
                            <a:srgbClr val="000000"/>
                          </a:solidFill>
                          <a:effectLst/>
                          <a:latin typeface="Montserrat" panose="00000500000000000000" pitchFamily="2" charset="0"/>
                        </a:rPr>
                        <a:t>29-May</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Talk</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Talk about Deloitte's leadership stories.</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325062822"/>
                  </a:ext>
                </a:extLst>
              </a:tr>
              <a:tr h="174871">
                <a:tc vMerge="1">
                  <a:txBody>
                    <a:bodyPr/>
                    <a:lstStyle/>
                    <a:p>
                      <a:endParaRPr lang="en-US"/>
                    </a:p>
                  </a:txBody>
                  <a:tcPr/>
                </a:tc>
                <a:tc>
                  <a:txBody>
                    <a:bodyPr/>
                    <a:lstStyle/>
                    <a:p>
                      <a:pPr algn="l" fontAlgn="ctr"/>
                      <a:r>
                        <a:rPr lang="en-US" sz="800" b="0" i="0" u="none" strike="noStrike">
                          <a:solidFill>
                            <a:srgbClr val="000000"/>
                          </a:solidFill>
                          <a:effectLst/>
                          <a:latin typeface="Montserrat" panose="00000500000000000000" pitchFamily="2" charset="0"/>
                        </a:rPr>
                        <a:t>Paper plane leaders</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r" fontAlgn="ctr"/>
                      <a:r>
                        <a:rPr lang="en-US" sz="800" b="0" i="0" u="none" strike="noStrike">
                          <a:solidFill>
                            <a:srgbClr val="000000"/>
                          </a:solidFill>
                          <a:effectLst/>
                          <a:latin typeface="Montserrat" panose="00000500000000000000" pitchFamily="2" charset="0"/>
                        </a:rPr>
                        <a:t>12-Jun</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Talk</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Paper plane game on leadership dynamics.</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6554892"/>
                  </a:ext>
                </a:extLst>
              </a:tr>
              <a:tr h="169042">
                <a:tc rowSpan="2">
                  <a:txBody>
                    <a:bodyPr/>
                    <a:lstStyle/>
                    <a:p>
                      <a:pPr algn="ctr" fontAlgn="ctr"/>
                      <a:r>
                        <a:rPr lang="en-US" sz="800" b="0" i="0" u="none" strike="noStrike">
                          <a:solidFill>
                            <a:srgbClr val="000000"/>
                          </a:solidFill>
                          <a:effectLst/>
                          <a:latin typeface="Montserrat" panose="00000500000000000000" pitchFamily="2" charset="0"/>
                        </a:rPr>
                        <a:t>We serve with integrity</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CB9C"/>
                    </a:solidFill>
                  </a:tcPr>
                </a:tc>
                <a:tc>
                  <a:txBody>
                    <a:bodyPr/>
                    <a:lstStyle/>
                    <a:p>
                      <a:pPr algn="l" fontAlgn="ctr"/>
                      <a:r>
                        <a:rPr lang="en-US" sz="800" b="0" i="0" u="none" strike="noStrike">
                          <a:solidFill>
                            <a:srgbClr val="000000"/>
                          </a:solidFill>
                          <a:effectLst/>
                          <a:latin typeface="Montserrat" panose="00000500000000000000" pitchFamily="2" charset="0"/>
                        </a:rPr>
                        <a:t>Integrity tower</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r" fontAlgn="ctr"/>
                      <a:r>
                        <a:rPr lang="en-US" sz="800" b="0" i="0" u="none" strike="noStrike">
                          <a:solidFill>
                            <a:srgbClr val="000000"/>
                          </a:solidFill>
                          <a:effectLst/>
                          <a:latin typeface="Montserrat" panose="00000500000000000000" pitchFamily="2" charset="0"/>
                        </a:rPr>
                        <a:t>26-Jun</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Game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Build tower while reflecting on integrity.</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816098516"/>
                  </a:ext>
                </a:extLst>
              </a:tr>
              <a:tr h="174871">
                <a:tc vMerge="1">
                  <a:txBody>
                    <a:bodyPr/>
                    <a:lstStyle/>
                    <a:p>
                      <a:endParaRPr lang="en-US"/>
                    </a:p>
                  </a:txBody>
                  <a:tcPr/>
                </a:tc>
                <a:tc>
                  <a:txBody>
                    <a:bodyPr/>
                    <a:lstStyle/>
                    <a:p>
                      <a:pPr algn="l" fontAlgn="ctr"/>
                      <a:r>
                        <a:rPr lang="en-US" sz="800" b="0" i="0" u="none" strike="noStrike">
                          <a:solidFill>
                            <a:srgbClr val="000000"/>
                          </a:solidFill>
                          <a:effectLst/>
                          <a:latin typeface="Montserrat" panose="00000500000000000000" pitchFamily="2" charset="0"/>
                        </a:rPr>
                        <a:t>Integrity dice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r" fontAlgn="ctr"/>
                      <a:r>
                        <a:rPr lang="en-US" sz="800" b="0" i="0" u="none" strike="noStrike">
                          <a:solidFill>
                            <a:srgbClr val="000000"/>
                          </a:solidFill>
                          <a:effectLst/>
                          <a:latin typeface="Montserrat" panose="00000500000000000000" pitchFamily="2" charset="0"/>
                        </a:rPr>
                        <a:t>10-Jul</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Game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Board game about service and integrity.</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0735245"/>
                  </a:ext>
                </a:extLst>
              </a:tr>
              <a:tr h="257644">
                <a:tc rowSpan="2">
                  <a:txBody>
                    <a:bodyPr/>
                    <a:lstStyle/>
                    <a:p>
                      <a:pPr algn="ctr" fontAlgn="ctr"/>
                      <a:r>
                        <a:rPr lang="en-US" sz="800" b="0" i="0" u="none" strike="noStrike">
                          <a:solidFill>
                            <a:srgbClr val="000000"/>
                          </a:solidFill>
                          <a:effectLst/>
                          <a:latin typeface="Montserrat" panose="00000500000000000000" pitchFamily="2" charset="0"/>
                        </a:rPr>
                        <a:t>Take care of each other</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AD1DC"/>
                    </a:solidFill>
                  </a:tcPr>
                </a:tc>
                <a:tc>
                  <a:txBody>
                    <a:bodyPr/>
                    <a:lstStyle/>
                    <a:p>
                      <a:pPr algn="l" fontAlgn="ctr"/>
                      <a:r>
                        <a:rPr lang="en-US" sz="800" b="0" i="0" u="none" strike="noStrike">
                          <a:solidFill>
                            <a:srgbClr val="000000"/>
                          </a:solidFill>
                          <a:effectLst/>
                          <a:latin typeface="Montserrat" panose="00000500000000000000" pitchFamily="2" charset="0"/>
                        </a:rPr>
                        <a:t>Take care of each other beyond the words</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r" fontAlgn="ctr"/>
                      <a:r>
                        <a:rPr lang="en-US" sz="800" b="0" i="0" u="none" strike="noStrike">
                          <a:solidFill>
                            <a:srgbClr val="000000"/>
                          </a:solidFill>
                          <a:effectLst/>
                          <a:latin typeface="Montserrat" panose="00000500000000000000" pitchFamily="2" charset="0"/>
                        </a:rPr>
                        <a:t>24-Jul</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Talk</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Talk about caring for each other.</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25747524"/>
                  </a:ext>
                </a:extLst>
              </a:tr>
              <a:tr h="174871">
                <a:tc vMerge="1">
                  <a:txBody>
                    <a:bodyPr/>
                    <a:lstStyle/>
                    <a:p>
                      <a:endParaRPr lang="en-US"/>
                    </a:p>
                  </a:txBody>
                  <a:tcPr/>
                </a:tc>
                <a:tc>
                  <a:txBody>
                    <a:bodyPr/>
                    <a:lstStyle/>
                    <a:p>
                      <a:pPr algn="l" fontAlgn="ctr"/>
                      <a:r>
                        <a:rPr lang="en-US" sz="800" b="0" i="0" u="none" strike="noStrike">
                          <a:solidFill>
                            <a:srgbClr val="000000"/>
                          </a:solidFill>
                          <a:effectLst/>
                          <a:latin typeface="Montserrat" panose="00000500000000000000" pitchFamily="2" charset="0"/>
                        </a:rPr>
                        <a:t>Family Day</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r" fontAlgn="ctr"/>
                      <a:r>
                        <a:rPr lang="en-US" sz="800" b="0" i="0" u="none" strike="noStrike">
                          <a:solidFill>
                            <a:srgbClr val="000000"/>
                          </a:solidFill>
                          <a:effectLst/>
                          <a:latin typeface="Montserrat" panose="00000500000000000000" pitchFamily="2" charset="0"/>
                        </a:rPr>
                        <a:t>7-Aug</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Gathering</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Family bonding event at the office.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7803159"/>
                  </a:ext>
                </a:extLst>
              </a:tr>
              <a:tr h="169042">
                <a:tc rowSpan="2">
                  <a:txBody>
                    <a:bodyPr/>
                    <a:lstStyle/>
                    <a:p>
                      <a:pPr algn="ctr" fontAlgn="ctr"/>
                      <a:r>
                        <a:rPr lang="en-US" sz="800" b="0" i="0" u="none" strike="noStrike">
                          <a:solidFill>
                            <a:srgbClr val="000000"/>
                          </a:solidFill>
                          <a:effectLst/>
                          <a:latin typeface="Montserrat" panose="00000500000000000000" pitchFamily="2" charset="0"/>
                        </a:rPr>
                        <a:t>Foster the inclusion</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7A8"/>
                    </a:solidFill>
                  </a:tcPr>
                </a:tc>
                <a:tc>
                  <a:txBody>
                    <a:bodyPr/>
                    <a:lstStyle/>
                    <a:p>
                      <a:pPr algn="l" fontAlgn="ctr"/>
                      <a:r>
                        <a:rPr lang="en-US" sz="800" b="0" i="0" u="none" strike="noStrike">
                          <a:solidFill>
                            <a:srgbClr val="000000"/>
                          </a:solidFill>
                          <a:effectLst/>
                          <a:latin typeface="Montserrat" panose="00000500000000000000" pitchFamily="2" charset="0"/>
                        </a:rPr>
                        <a:t>Sensibilization talk</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r" fontAlgn="ctr"/>
                      <a:r>
                        <a:rPr lang="en-US" sz="800" b="0" i="0" u="none" strike="noStrike">
                          <a:solidFill>
                            <a:srgbClr val="000000"/>
                          </a:solidFill>
                          <a:effectLst/>
                          <a:latin typeface="Montserrat" panose="00000500000000000000" pitchFamily="2" charset="0"/>
                        </a:rPr>
                        <a:t>21-Aug</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Talk</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Talk on Physical and neurodiversity  inclusion.</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37664086"/>
                  </a:ext>
                </a:extLst>
              </a:tr>
              <a:tr h="257644">
                <a:tc vMerge="1">
                  <a:txBody>
                    <a:bodyPr/>
                    <a:lstStyle/>
                    <a:p>
                      <a:endParaRPr lang="en-US"/>
                    </a:p>
                  </a:txBody>
                  <a:tcPr/>
                </a:tc>
                <a:tc>
                  <a:txBody>
                    <a:bodyPr/>
                    <a:lstStyle/>
                    <a:p>
                      <a:pPr algn="l" fontAlgn="ctr"/>
                      <a:r>
                        <a:rPr lang="en-US" sz="800" b="0" i="0" u="none" strike="noStrike">
                          <a:solidFill>
                            <a:srgbClr val="000000"/>
                          </a:solidFill>
                          <a:effectLst/>
                          <a:latin typeface="Montserrat" panose="00000500000000000000" pitchFamily="2" charset="0"/>
                        </a:rPr>
                        <a:t>Deaf talk people with deloittes participants</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r" fontAlgn="ctr"/>
                      <a:r>
                        <a:rPr lang="en-US" sz="800" b="0" i="0" u="none" strike="noStrike">
                          <a:solidFill>
                            <a:srgbClr val="000000"/>
                          </a:solidFill>
                          <a:effectLst/>
                          <a:latin typeface="Montserrat" panose="00000500000000000000" pitchFamily="2" charset="0"/>
                        </a:rPr>
                        <a:t>4-Sep</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Talk</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Disability trivia and awareness talks.</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4568105"/>
                  </a:ext>
                </a:extLst>
              </a:tr>
              <a:tr h="169042">
                <a:tc rowSpan="2">
                  <a:txBody>
                    <a:bodyPr/>
                    <a:lstStyle/>
                    <a:p>
                      <a:pPr algn="ctr" fontAlgn="ctr"/>
                      <a:r>
                        <a:rPr lang="en-US" sz="800" b="0" i="0" u="none" strike="noStrike">
                          <a:solidFill>
                            <a:srgbClr val="000000"/>
                          </a:solidFill>
                          <a:effectLst/>
                          <a:latin typeface="Montserrat" panose="00000500000000000000" pitchFamily="2" charset="0"/>
                        </a:rPr>
                        <a:t>Collaborate with measurable impact</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s-419" sz="800" b="0" i="0" u="none" strike="noStrike">
                          <a:solidFill>
                            <a:srgbClr val="000000"/>
                          </a:solidFill>
                          <a:effectLst/>
                          <a:latin typeface="Montserrat" panose="00000500000000000000" pitchFamily="2" charset="0"/>
                        </a:rPr>
                        <a:t>Collective work meanigful results </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r" fontAlgn="ctr"/>
                      <a:r>
                        <a:rPr lang="en-US" sz="800" b="0" i="0" u="none" strike="noStrike">
                          <a:solidFill>
                            <a:srgbClr val="000000"/>
                          </a:solidFill>
                          <a:effectLst/>
                          <a:latin typeface="Montserrat" panose="00000500000000000000" pitchFamily="2" charset="0"/>
                        </a:rPr>
                        <a:t>18-Sep</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Talk + Trivia</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Talk on collaborative work.</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93728509"/>
                  </a:ext>
                </a:extLst>
              </a:tr>
              <a:tr h="174871">
                <a:tc vMerge="1">
                  <a:txBody>
                    <a:bodyPr/>
                    <a:lstStyle/>
                    <a:p>
                      <a:endParaRPr lang="en-US"/>
                    </a:p>
                  </a:txBody>
                  <a:tcPr/>
                </a:tc>
                <a:tc>
                  <a:txBody>
                    <a:bodyPr/>
                    <a:lstStyle/>
                    <a:p>
                      <a:pPr algn="l" fontAlgn="ctr"/>
                      <a:r>
                        <a:rPr lang="en-US" sz="800" b="0" i="0" u="none" strike="noStrike">
                          <a:solidFill>
                            <a:srgbClr val="000000"/>
                          </a:solidFill>
                          <a:effectLst/>
                          <a:latin typeface="Montserrat" panose="00000500000000000000" pitchFamily="2" charset="0"/>
                        </a:rPr>
                        <a:t>Collective effort makes difference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r" fontAlgn="ctr"/>
                      <a:r>
                        <a:rPr lang="en-US" sz="800" b="0" i="0" u="none" strike="noStrike">
                          <a:solidFill>
                            <a:srgbClr val="000000"/>
                          </a:solidFill>
                          <a:effectLst/>
                          <a:latin typeface="Montserrat" panose="00000500000000000000" pitchFamily="2" charset="0"/>
                        </a:rPr>
                        <a:t>2-Oct</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Game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Post-it wall image 8 bit</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8565690"/>
                  </a:ext>
                </a:extLst>
              </a:tr>
              <a:tr h="174871">
                <a:tc>
                  <a:txBody>
                    <a:bodyPr/>
                    <a:lstStyle/>
                    <a:p>
                      <a:pPr algn="ctr" fontAlgn="ctr"/>
                      <a:r>
                        <a:rPr lang="en-US" sz="800" b="0" i="0" u="none" strike="noStrike">
                          <a:solidFill>
                            <a:srgbClr val="000000"/>
                          </a:solidFill>
                          <a:effectLst/>
                          <a:latin typeface="Montserrat" panose="00000500000000000000" pitchFamily="2" charset="0"/>
                        </a:rPr>
                        <a:t>Closure event</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6B26B"/>
                    </a:solidFill>
                  </a:tcPr>
                </a:tc>
                <a:tc>
                  <a:txBody>
                    <a:bodyPr/>
                    <a:lstStyle/>
                    <a:p>
                      <a:pPr algn="l" fontAlgn="ctr"/>
                      <a:r>
                        <a:rPr lang="en-US" sz="800" b="0" i="0" u="none" strike="noStrike">
                          <a:solidFill>
                            <a:srgbClr val="000000"/>
                          </a:solidFill>
                          <a:effectLst/>
                          <a:latin typeface="Montserrat" panose="00000500000000000000" pitchFamily="2" charset="0"/>
                        </a:rPr>
                        <a:t>Share your takeaways</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ctr"/>
                      <a:r>
                        <a:rPr lang="en-US" sz="800" b="0" i="0" u="none" strike="noStrike">
                          <a:solidFill>
                            <a:srgbClr val="000000"/>
                          </a:solidFill>
                          <a:effectLst/>
                          <a:latin typeface="Montserrat" panose="00000500000000000000" pitchFamily="2" charset="0"/>
                        </a:rPr>
                        <a:t>16-Oct</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Closure</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dirty="0">
                          <a:solidFill>
                            <a:srgbClr val="000000"/>
                          </a:solidFill>
                          <a:effectLst/>
                          <a:latin typeface="Montserrat" panose="00000500000000000000" pitchFamily="2" charset="0"/>
                        </a:rPr>
                        <a:t>Recognition event, talk, food and pictures</a:t>
                      </a:r>
                    </a:p>
                  </a:txBody>
                  <a:tcPr marL="5829" marR="5829" marT="582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4550135"/>
                  </a:ext>
                </a:extLst>
              </a:tr>
            </a:tbl>
          </a:graphicData>
        </a:graphic>
      </p:graphicFrame>
    </p:spTree>
    <p:extLst>
      <p:ext uri="{BB962C8B-B14F-4D97-AF65-F5344CB8AC3E}">
        <p14:creationId xmlns:p14="http://schemas.microsoft.com/office/powerpoint/2010/main" val="4025232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urple circle with black center&#10;&#10;Description automatically generated">
            <a:extLst>
              <a:ext uri="{FF2B5EF4-FFF2-40B4-BE49-F238E27FC236}">
                <a16:creationId xmlns:a16="http://schemas.microsoft.com/office/drawing/2014/main" id="{6E47A27B-847A-5E5E-4D22-DB62695E3824}"/>
              </a:ext>
            </a:extLst>
          </p:cNvPr>
          <p:cNvPicPr>
            <a:picLocks noChangeAspect="1"/>
          </p:cNvPicPr>
          <p:nvPr/>
        </p:nvPicPr>
        <p:blipFill>
          <a:blip r:embed="rId4">
            <a:duotone>
              <a:schemeClr val="bg2">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sp>
        <p:nvSpPr>
          <p:cNvPr id="4" name="Title 1">
            <a:extLst>
              <a:ext uri="{FF2B5EF4-FFF2-40B4-BE49-F238E27FC236}">
                <a16:creationId xmlns:a16="http://schemas.microsoft.com/office/drawing/2014/main" id="{47B2A0AC-142E-4B5C-2B3D-F995F4A5DC19}"/>
              </a:ext>
            </a:extLst>
          </p:cNvPr>
          <p:cNvSpPr>
            <a:spLocks noGrp="1"/>
          </p:cNvSpPr>
          <p:nvPr>
            <p:ph type="title"/>
          </p:nvPr>
        </p:nvSpPr>
        <p:spPr>
          <a:xfrm>
            <a:off x="742950" y="420251"/>
            <a:ext cx="10515600" cy="1325563"/>
          </a:xfrm>
        </p:spPr>
        <p:txBody>
          <a:bodyPr/>
          <a:lstStyle/>
          <a:p>
            <a:r>
              <a:rPr lang="en-US" b="1">
                <a:latin typeface="Montserrat" panose="00000500000000000000" pitchFamily="2" charset="0"/>
              </a:rPr>
              <a:t>Branding and Promotion</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80E0A5F4-4B41-E168-512D-F683D0E096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948" y="1369638"/>
            <a:ext cx="4994463" cy="376176"/>
          </a:xfrm>
          <a:prstGeom prst="rect">
            <a:avLst/>
          </a:prstGeom>
        </p:spPr>
      </p:pic>
      <p:graphicFrame>
        <p:nvGraphicFramePr>
          <p:cNvPr id="3" name="Table 2">
            <a:extLst>
              <a:ext uri="{FF2B5EF4-FFF2-40B4-BE49-F238E27FC236}">
                <a16:creationId xmlns:a16="http://schemas.microsoft.com/office/drawing/2014/main" id="{8D2AEFBC-486B-AA8C-3D9A-8E9716A6A6CD}"/>
              </a:ext>
            </a:extLst>
          </p:cNvPr>
          <p:cNvGraphicFramePr>
            <a:graphicFrameLocks noGrp="1"/>
          </p:cNvGraphicFramePr>
          <p:nvPr/>
        </p:nvGraphicFramePr>
        <p:xfrm>
          <a:off x="4572002" y="2155371"/>
          <a:ext cx="3228975" cy="4204917"/>
        </p:xfrm>
        <a:graphic>
          <a:graphicData uri="http://schemas.openxmlformats.org/drawingml/2006/table">
            <a:tbl>
              <a:tblPr firstRow="1" bandRow="1">
                <a:tableStyleId>{5C22544A-7EE6-4342-B048-85BDC9FD1C3A}</a:tableStyleId>
              </a:tblPr>
              <a:tblGrid>
                <a:gridCol w="3228975">
                  <a:extLst>
                    <a:ext uri="{9D8B030D-6E8A-4147-A177-3AD203B41FA5}">
                      <a16:colId xmlns:a16="http://schemas.microsoft.com/office/drawing/2014/main" val="2245410512"/>
                    </a:ext>
                  </a:extLst>
                </a:gridCol>
              </a:tblGrid>
              <a:tr h="10499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noProof="0">
                          <a:solidFill>
                            <a:srgbClr val="272722"/>
                          </a:solidFill>
                          <a:latin typeface="Montserrat" panose="00000500000000000000" pitchFamily="2" charset="0"/>
                        </a:rPr>
                        <a:t>Communications</a:t>
                      </a:r>
                    </a:p>
                  </a:txBody>
                  <a:tcPr anchor="ctr">
                    <a:lnL w="38100" cap="flat" cmpd="sng" algn="ctr">
                      <a:solidFill>
                        <a:srgbClr val="8DB34C"/>
                      </a:solidFill>
                      <a:prstDash val="solid"/>
                      <a:round/>
                      <a:headEnd type="none" w="med" len="med"/>
                      <a:tailEnd type="none" w="med" len="med"/>
                    </a:lnL>
                    <a:lnR w="38100" cap="flat" cmpd="sng" algn="ctr">
                      <a:solidFill>
                        <a:srgbClr val="8DB34C"/>
                      </a:solidFill>
                      <a:prstDash val="solid"/>
                      <a:round/>
                      <a:headEnd type="none" w="med" len="med"/>
                      <a:tailEnd type="none" w="med" len="med"/>
                    </a:lnR>
                    <a:lnB w="38100" cap="flat" cmpd="sng" algn="ctr">
                      <a:solidFill>
                        <a:srgbClr val="8DB34C"/>
                      </a:solidFill>
                      <a:prstDash val="solid"/>
                      <a:round/>
                      <a:headEnd type="none" w="med" len="med"/>
                      <a:tailEnd type="none" w="med" len="med"/>
                    </a:lnB>
                    <a:solidFill>
                      <a:srgbClr val="8DB34C"/>
                    </a:solidFill>
                  </a:tcPr>
                </a:tc>
                <a:extLst>
                  <a:ext uri="{0D108BD9-81ED-4DB2-BD59-A6C34878D82A}">
                    <a16:rowId xmlns:a16="http://schemas.microsoft.com/office/drawing/2014/main" val="3380404436"/>
                  </a:ext>
                </a:extLst>
              </a:tr>
              <a:tr h="3154977">
                <a:tc>
                  <a:txBody>
                    <a:bodyPr/>
                    <a:lstStyle/>
                    <a:p>
                      <a:pPr algn="ctr"/>
                      <a:endParaRPr lang="en-US" noProof="0"/>
                    </a:p>
                  </a:txBody>
                  <a:tcPr marL="365760" marR="365760" marT="365760" marB="365760" anchor="ctr">
                    <a:lnL w="38100" cap="flat" cmpd="sng" algn="ctr">
                      <a:solidFill>
                        <a:srgbClr val="8DB34C"/>
                      </a:solidFill>
                      <a:prstDash val="solid"/>
                      <a:round/>
                      <a:headEnd type="none" w="med" len="med"/>
                      <a:tailEnd type="none" w="med" len="med"/>
                    </a:lnL>
                    <a:lnR w="38100" cap="flat" cmpd="sng" algn="ctr">
                      <a:solidFill>
                        <a:srgbClr val="8DB34C"/>
                      </a:solidFill>
                      <a:prstDash val="solid"/>
                      <a:round/>
                      <a:headEnd type="none" w="med" len="med"/>
                      <a:tailEnd type="none" w="med" len="med"/>
                    </a:lnR>
                    <a:lnT w="38100" cap="flat" cmpd="sng" algn="ctr">
                      <a:solidFill>
                        <a:srgbClr val="8DB34C"/>
                      </a:solidFill>
                      <a:prstDash val="solid"/>
                      <a:round/>
                      <a:headEnd type="none" w="med" len="med"/>
                      <a:tailEnd type="none" w="med" len="med"/>
                    </a:lnT>
                    <a:lnB w="38100" cap="flat" cmpd="sng" algn="ctr">
                      <a:solidFill>
                        <a:srgbClr val="8DB34C"/>
                      </a:solidFill>
                      <a:prstDash val="solid"/>
                      <a:round/>
                      <a:headEnd type="none" w="med" len="med"/>
                      <a:tailEnd type="none" w="med" len="med"/>
                    </a:lnB>
                    <a:noFill/>
                  </a:tcPr>
                </a:tc>
                <a:extLst>
                  <a:ext uri="{0D108BD9-81ED-4DB2-BD59-A6C34878D82A}">
                    <a16:rowId xmlns:a16="http://schemas.microsoft.com/office/drawing/2014/main" val="988330385"/>
                  </a:ext>
                </a:extLst>
              </a:tr>
            </a:tbl>
          </a:graphicData>
        </a:graphic>
      </p:graphicFrame>
      <p:graphicFrame>
        <p:nvGraphicFramePr>
          <p:cNvPr id="5" name="Table 4">
            <a:extLst>
              <a:ext uri="{FF2B5EF4-FFF2-40B4-BE49-F238E27FC236}">
                <a16:creationId xmlns:a16="http://schemas.microsoft.com/office/drawing/2014/main" id="{D300910D-4D5B-D5AE-B502-E92503C3C56F}"/>
              </a:ext>
            </a:extLst>
          </p:cNvPr>
          <p:cNvGraphicFramePr>
            <a:graphicFrameLocks noGrp="1"/>
          </p:cNvGraphicFramePr>
          <p:nvPr/>
        </p:nvGraphicFramePr>
        <p:xfrm>
          <a:off x="8048628" y="2155371"/>
          <a:ext cx="3219448" cy="4204916"/>
        </p:xfrm>
        <a:graphic>
          <a:graphicData uri="http://schemas.openxmlformats.org/drawingml/2006/table">
            <a:tbl>
              <a:tblPr firstRow="1" bandRow="1">
                <a:tableStyleId>{5C22544A-7EE6-4342-B048-85BDC9FD1C3A}</a:tableStyleId>
              </a:tblPr>
              <a:tblGrid>
                <a:gridCol w="3219448">
                  <a:extLst>
                    <a:ext uri="{9D8B030D-6E8A-4147-A177-3AD203B41FA5}">
                      <a16:colId xmlns:a16="http://schemas.microsoft.com/office/drawing/2014/main" val="201059931"/>
                    </a:ext>
                  </a:extLst>
                </a:gridCol>
              </a:tblGrid>
              <a:tr h="1113216">
                <a:tc>
                  <a:txBody>
                    <a:bodyPr/>
                    <a:lstStyle/>
                    <a:p>
                      <a:pPr algn="ctr"/>
                      <a:r>
                        <a:rPr lang="es-MX" b="1">
                          <a:solidFill>
                            <a:srgbClr val="272722"/>
                          </a:solidFill>
                          <a:latin typeface="Montserrat" panose="00000500000000000000" pitchFamily="2" charset="0"/>
                        </a:rPr>
                        <a:t>Incentives</a:t>
                      </a:r>
                      <a:endParaRPr lang="en-US"/>
                    </a:p>
                  </a:txBody>
                  <a:tcPr anchor="ctr">
                    <a:lnL w="38100" cap="flat" cmpd="sng" algn="ctr">
                      <a:solidFill>
                        <a:srgbClr val="E78957"/>
                      </a:solidFill>
                      <a:prstDash val="solid"/>
                      <a:round/>
                      <a:headEnd type="none" w="med" len="med"/>
                      <a:tailEnd type="none" w="med" len="med"/>
                    </a:lnL>
                    <a:lnR w="38100" cap="flat" cmpd="sng" algn="ctr">
                      <a:solidFill>
                        <a:srgbClr val="E78957"/>
                      </a:solidFill>
                      <a:prstDash val="solid"/>
                      <a:round/>
                      <a:headEnd type="none" w="med" len="med"/>
                      <a:tailEnd type="none" w="med" len="med"/>
                    </a:lnR>
                    <a:lnT w="38100" cap="flat" cmpd="sng" algn="ctr">
                      <a:solidFill>
                        <a:srgbClr val="E78957"/>
                      </a:solidFill>
                      <a:prstDash val="solid"/>
                      <a:round/>
                      <a:headEnd type="none" w="med" len="med"/>
                      <a:tailEnd type="none" w="med" len="med"/>
                    </a:lnT>
                    <a:lnB w="38100" cap="flat" cmpd="sng" algn="ctr">
                      <a:solidFill>
                        <a:srgbClr val="F3864B"/>
                      </a:solidFill>
                      <a:prstDash val="solid"/>
                      <a:round/>
                      <a:headEnd type="none" w="med" len="med"/>
                      <a:tailEnd type="none" w="med" len="med"/>
                    </a:lnB>
                    <a:solidFill>
                      <a:srgbClr val="E78957"/>
                    </a:solidFill>
                  </a:tcPr>
                </a:tc>
                <a:extLst>
                  <a:ext uri="{0D108BD9-81ED-4DB2-BD59-A6C34878D82A}">
                    <a16:rowId xmlns:a16="http://schemas.microsoft.com/office/drawing/2014/main" val="2793724597"/>
                  </a:ext>
                </a:extLst>
              </a:tr>
              <a:tr h="3091700">
                <a:tc>
                  <a:txBody>
                    <a:bodyPr/>
                    <a:lstStyle/>
                    <a:p>
                      <a:pPr algn="ctr"/>
                      <a:endParaRPr lang="en-US"/>
                    </a:p>
                  </a:txBody>
                  <a:tcPr marL="365760" marR="365760" marT="365760" marB="365760" anchor="ctr">
                    <a:lnL w="38100" cap="flat" cmpd="sng" algn="ctr">
                      <a:solidFill>
                        <a:srgbClr val="F3864B"/>
                      </a:solidFill>
                      <a:prstDash val="solid"/>
                      <a:round/>
                      <a:headEnd type="none" w="med" len="med"/>
                      <a:tailEnd type="none" w="med" len="med"/>
                    </a:lnL>
                    <a:lnR w="38100" cap="flat" cmpd="sng" algn="ctr">
                      <a:solidFill>
                        <a:srgbClr val="F3864B"/>
                      </a:solidFill>
                      <a:prstDash val="solid"/>
                      <a:round/>
                      <a:headEnd type="none" w="med" len="med"/>
                      <a:tailEnd type="none" w="med" len="med"/>
                    </a:lnR>
                    <a:lnT w="38100" cap="flat" cmpd="sng" algn="ctr">
                      <a:solidFill>
                        <a:srgbClr val="F3864B"/>
                      </a:solidFill>
                      <a:prstDash val="solid"/>
                      <a:round/>
                      <a:headEnd type="none" w="med" len="med"/>
                      <a:tailEnd type="none" w="med" len="med"/>
                    </a:lnT>
                    <a:lnB w="38100" cap="flat" cmpd="sng" algn="ctr">
                      <a:solidFill>
                        <a:srgbClr val="F3864B"/>
                      </a:solidFill>
                      <a:prstDash val="solid"/>
                      <a:round/>
                      <a:headEnd type="none" w="med" len="med"/>
                      <a:tailEnd type="none" w="med" len="med"/>
                    </a:lnB>
                    <a:noFill/>
                  </a:tcPr>
                </a:tc>
                <a:extLst>
                  <a:ext uri="{0D108BD9-81ED-4DB2-BD59-A6C34878D82A}">
                    <a16:rowId xmlns:a16="http://schemas.microsoft.com/office/drawing/2014/main" val="1507395147"/>
                  </a:ext>
                </a:extLst>
              </a:tr>
            </a:tbl>
          </a:graphicData>
        </a:graphic>
      </p:graphicFrame>
      <p:graphicFrame>
        <p:nvGraphicFramePr>
          <p:cNvPr id="6" name="Table 5">
            <a:extLst>
              <a:ext uri="{FF2B5EF4-FFF2-40B4-BE49-F238E27FC236}">
                <a16:creationId xmlns:a16="http://schemas.microsoft.com/office/drawing/2014/main" id="{9DF658CA-77B6-66E5-8C2C-6A7AEF4C0F46}"/>
              </a:ext>
            </a:extLst>
          </p:cNvPr>
          <p:cNvGraphicFramePr>
            <a:graphicFrameLocks noGrp="1"/>
          </p:cNvGraphicFramePr>
          <p:nvPr/>
        </p:nvGraphicFramePr>
        <p:xfrm>
          <a:off x="1066800" y="2155371"/>
          <a:ext cx="3257551" cy="4204918"/>
        </p:xfrm>
        <a:graphic>
          <a:graphicData uri="http://schemas.openxmlformats.org/drawingml/2006/table">
            <a:tbl>
              <a:tblPr firstRow="1" bandRow="1">
                <a:tableStyleId>{5C22544A-7EE6-4342-B048-85BDC9FD1C3A}</a:tableStyleId>
              </a:tblPr>
              <a:tblGrid>
                <a:gridCol w="3257551">
                  <a:extLst>
                    <a:ext uri="{9D8B030D-6E8A-4147-A177-3AD203B41FA5}">
                      <a16:colId xmlns:a16="http://schemas.microsoft.com/office/drawing/2014/main" val="2625595001"/>
                    </a:ext>
                  </a:extLst>
                </a:gridCol>
              </a:tblGrid>
              <a:tr h="1113216">
                <a:tc>
                  <a:txBody>
                    <a:bodyPr/>
                    <a:lstStyle/>
                    <a:p>
                      <a:pPr algn="ctr"/>
                      <a:r>
                        <a:rPr lang="en-US" b="1" noProof="0">
                          <a:solidFill>
                            <a:srgbClr val="272722"/>
                          </a:solidFill>
                          <a:latin typeface="Montserrat" panose="00000500000000000000" pitchFamily="2" charset="0"/>
                        </a:rPr>
                        <a:t>Campaign’s Name</a:t>
                      </a:r>
                      <a:endParaRPr lang="en-US" noProof="0"/>
                    </a:p>
                  </a:txBody>
                  <a:tcPr anchor="ctr">
                    <a:lnL w="38100" cap="flat" cmpd="sng" algn="ctr">
                      <a:solidFill>
                        <a:srgbClr val="73B9EE"/>
                      </a:solidFill>
                      <a:prstDash val="solid"/>
                      <a:round/>
                      <a:headEnd type="none" w="med" len="med"/>
                      <a:tailEnd type="none" w="med" len="med"/>
                    </a:lnL>
                    <a:lnR w="38100" cap="flat" cmpd="sng" algn="ctr">
                      <a:solidFill>
                        <a:srgbClr val="73B9EE"/>
                      </a:solidFill>
                      <a:prstDash val="solid"/>
                      <a:round/>
                      <a:headEnd type="none" w="med" len="med"/>
                      <a:tailEnd type="none" w="med" len="med"/>
                    </a:lnR>
                    <a:lnT w="38100" cap="flat" cmpd="sng" algn="ctr">
                      <a:solidFill>
                        <a:srgbClr val="73B9EE"/>
                      </a:solidFill>
                      <a:prstDash val="solid"/>
                      <a:round/>
                      <a:headEnd type="none" w="med" len="med"/>
                      <a:tailEnd type="none" w="med" len="med"/>
                    </a:lnT>
                    <a:lnB w="38100" cap="flat" cmpd="sng" algn="ctr">
                      <a:solidFill>
                        <a:srgbClr val="73B9EE"/>
                      </a:solidFill>
                      <a:prstDash val="solid"/>
                      <a:round/>
                      <a:headEnd type="none" w="med" len="med"/>
                      <a:tailEnd type="none" w="med" len="med"/>
                    </a:lnB>
                    <a:lnTlToBr w="12700" cmpd="sng">
                      <a:noFill/>
                      <a:prstDash val="solid"/>
                    </a:lnTlToBr>
                    <a:lnBlToTr w="12700" cmpd="sng">
                      <a:noFill/>
                      <a:prstDash val="solid"/>
                    </a:lnBlToTr>
                    <a:solidFill>
                      <a:srgbClr val="73B9EE"/>
                    </a:solidFill>
                  </a:tcPr>
                </a:tc>
                <a:extLst>
                  <a:ext uri="{0D108BD9-81ED-4DB2-BD59-A6C34878D82A}">
                    <a16:rowId xmlns:a16="http://schemas.microsoft.com/office/drawing/2014/main" val="91315179"/>
                  </a:ext>
                </a:extLst>
              </a:tr>
              <a:tr h="3091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noProof="0">
                        <a:solidFill>
                          <a:schemeClr val="dk1"/>
                        </a:solidFill>
                        <a:latin typeface="Montserrat" panose="00000500000000000000" pitchFamily="2" charset="0"/>
                        <a:ea typeface="+mn-ea"/>
                        <a:cs typeface="+mn-cs"/>
                      </a:endParaRPr>
                    </a:p>
                  </a:txBody>
                  <a:tcPr marL="365760" marR="365760" marT="365760" marB="365760" anchor="ctr">
                    <a:lnL w="38100" cap="flat" cmpd="sng" algn="ctr">
                      <a:solidFill>
                        <a:srgbClr val="73B9EE"/>
                      </a:solidFill>
                      <a:prstDash val="solid"/>
                      <a:round/>
                      <a:headEnd type="none" w="med" len="med"/>
                      <a:tailEnd type="none" w="med" len="med"/>
                    </a:lnL>
                    <a:lnR w="38100" cap="flat" cmpd="sng" algn="ctr">
                      <a:solidFill>
                        <a:srgbClr val="73B9EE"/>
                      </a:solidFill>
                      <a:prstDash val="solid"/>
                      <a:round/>
                      <a:headEnd type="none" w="med" len="med"/>
                      <a:tailEnd type="none" w="med" len="med"/>
                    </a:lnR>
                    <a:lnT w="38100" cap="flat" cmpd="sng" algn="ctr">
                      <a:solidFill>
                        <a:srgbClr val="73B9EE"/>
                      </a:solidFill>
                      <a:prstDash val="solid"/>
                      <a:round/>
                      <a:headEnd type="none" w="med" len="med"/>
                      <a:tailEnd type="none" w="med" len="med"/>
                    </a:lnT>
                    <a:lnB w="38100" cap="flat" cmpd="sng" algn="ctr">
                      <a:solidFill>
                        <a:srgbClr val="73B9E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8478465"/>
                  </a:ext>
                </a:extLst>
              </a:tr>
            </a:tbl>
          </a:graphicData>
        </a:graphic>
      </p:graphicFrame>
      <p:sp>
        <p:nvSpPr>
          <p:cNvPr id="2" name="TextBox 1">
            <a:extLst>
              <a:ext uri="{FF2B5EF4-FFF2-40B4-BE49-F238E27FC236}">
                <a16:creationId xmlns:a16="http://schemas.microsoft.com/office/drawing/2014/main" id="{E3279720-C96D-E02A-C791-0CF254DBC216}"/>
              </a:ext>
            </a:extLst>
          </p:cNvPr>
          <p:cNvSpPr txBox="1"/>
          <p:nvPr/>
        </p:nvSpPr>
        <p:spPr>
          <a:xfrm>
            <a:off x="1186095" y="3648635"/>
            <a:ext cx="2754280"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noProof="0">
                <a:latin typeface="Montserrat" panose="00000500000000000000" pitchFamily="2" charset="0"/>
              </a:rPr>
              <a:t>Pending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a:latin typeface="Montserrat" panose="00000500000000000000" pitchFamily="2" charset="0"/>
              </a:rPr>
              <a:t>Review options:</a:t>
            </a:r>
          </a:p>
          <a:p>
            <a:pPr marL="285750" indent="-285750" algn="l">
              <a:buFont typeface="Arial" panose="020B0604020202020204" pitchFamily="34" charset="0"/>
              <a:buChar char="•"/>
            </a:pPr>
            <a:r>
              <a:rPr lang="en-US" sz="1800" kern="1200" noProof="0">
                <a:solidFill>
                  <a:schemeClr val="dk1"/>
                </a:solidFill>
                <a:latin typeface="Montserrat" panose="00000500000000000000" pitchFamily="2" charset="0"/>
                <a:ea typeface="+mn-ea"/>
                <a:cs typeface="+mn-cs"/>
              </a:rPr>
              <a:t>Spanish for Success</a:t>
            </a:r>
          </a:p>
          <a:p>
            <a:pPr marL="285750" indent="-285750" algn="l">
              <a:buFont typeface="Arial" panose="020B0604020202020204" pitchFamily="34" charset="0"/>
              <a:buChar char="•"/>
            </a:pPr>
            <a:r>
              <a:rPr lang="en-US" sz="1800" kern="1200" noProof="0">
                <a:solidFill>
                  <a:schemeClr val="dk1"/>
                </a:solidFill>
                <a:latin typeface="Montserrat" panose="00000500000000000000" pitchFamily="2" charset="0"/>
                <a:ea typeface="+mn-ea"/>
                <a:cs typeface="+mn-cs"/>
              </a:rPr>
              <a:t>Cultural Connect </a:t>
            </a:r>
          </a:p>
          <a:p>
            <a:pPr marL="285750" indent="-285750" algn="l">
              <a:buFont typeface="Arial" panose="020B0604020202020204" pitchFamily="34" charset="0"/>
              <a:buChar char="•"/>
            </a:pPr>
            <a:r>
              <a:rPr lang="en-US" sz="1800" kern="1200" noProof="0" err="1">
                <a:solidFill>
                  <a:schemeClr val="dk1"/>
                </a:solidFill>
                <a:latin typeface="Montserrat" panose="00000500000000000000" pitchFamily="2" charset="0"/>
                <a:ea typeface="+mn-ea"/>
                <a:cs typeface="+mn-cs"/>
              </a:rPr>
              <a:t>Español</a:t>
            </a:r>
            <a:r>
              <a:rPr lang="en-US" sz="1800" kern="1200" noProof="0">
                <a:solidFill>
                  <a:schemeClr val="dk1"/>
                </a:solidFill>
                <a:latin typeface="Montserrat" panose="00000500000000000000" pitchFamily="2" charset="0"/>
                <a:ea typeface="+mn-ea"/>
                <a:cs typeface="+mn-cs"/>
              </a:rPr>
              <a:t> Expedition</a:t>
            </a:r>
          </a:p>
          <a:p>
            <a:endParaRPr lang="en-US"/>
          </a:p>
        </p:txBody>
      </p:sp>
      <p:sp>
        <p:nvSpPr>
          <p:cNvPr id="8" name="TextBox 7">
            <a:extLst>
              <a:ext uri="{FF2B5EF4-FFF2-40B4-BE49-F238E27FC236}">
                <a16:creationId xmlns:a16="http://schemas.microsoft.com/office/drawing/2014/main" id="{250671D3-D6B2-7855-A812-436FB975C793}"/>
              </a:ext>
            </a:extLst>
          </p:cNvPr>
          <p:cNvSpPr txBox="1"/>
          <p:nvPr/>
        </p:nvSpPr>
        <p:spPr>
          <a:xfrm>
            <a:off x="4597090" y="3648635"/>
            <a:ext cx="3121522" cy="175432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latin typeface="Montserrat" panose="00000500000000000000" pitchFamily="2" charset="0"/>
              </a:rPr>
              <a:t>Emails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latin typeface="Montserrat" panose="00000500000000000000" pitchFamily="2" charset="0"/>
              </a:rPr>
              <a:t>Post in US GDL office Channel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a:latin typeface="Montserrat" panose="00000500000000000000" pitchFamily="2" charset="0"/>
              </a:rPr>
              <a:t>Include information in Unwrapped from each Portfolio</a:t>
            </a:r>
          </a:p>
        </p:txBody>
      </p:sp>
      <p:sp>
        <p:nvSpPr>
          <p:cNvPr id="12" name="TextBox 11">
            <a:extLst>
              <a:ext uri="{FF2B5EF4-FFF2-40B4-BE49-F238E27FC236}">
                <a16:creationId xmlns:a16="http://schemas.microsoft.com/office/drawing/2014/main" id="{10CAF7E5-1C40-C5D4-7F71-BA37F708F99A}"/>
              </a:ext>
            </a:extLst>
          </p:cNvPr>
          <p:cNvSpPr txBox="1"/>
          <p:nvPr/>
        </p:nvSpPr>
        <p:spPr>
          <a:xfrm>
            <a:off x="8146677" y="3648635"/>
            <a:ext cx="3111873" cy="175432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atin typeface="Montserrat" panose="00000500000000000000" pitchFamily="2" charset="0"/>
              </a:rPr>
              <a:t>Certificate of completion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atin typeface="Montserrat" panose="00000500000000000000" pitchFamily="2" charset="0"/>
              </a:rPr>
              <a:t>Email for recognition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atin typeface="Montserrat" panose="00000500000000000000" pitchFamily="2" charset="0"/>
              </a:rPr>
              <a:t>Amazon gift card for top 3 students (each period)</a:t>
            </a:r>
          </a:p>
        </p:txBody>
      </p:sp>
      <p:sp>
        <p:nvSpPr>
          <p:cNvPr id="7" name="TextBox 6">
            <a:extLst>
              <a:ext uri="{FF2B5EF4-FFF2-40B4-BE49-F238E27FC236}">
                <a16:creationId xmlns:a16="http://schemas.microsoft.com/office/drawing/2014/main" id="{70CDB46D-A408-4FCA-1433-FDF327A0BD38}"/>
              </a:ext>
            </a:extLst>
          </p:cNvPr>
          <p:cNvSpPr txBox="1"/>
          <p:nvPr/>
        </p:nvSpPr>
        <p:spPr>
          <a:xfrm>
            <a:off x="6258031" y="1457505"/>
            <a:ext cx="4021494" cy="1477328"/>
          </a:xfrm>
          <a:prstGeom prst="rect">
            <a:avLst/>
          </a:prstGeom>
          <a:solidFill>
            <a:schemeClr val="accent3"/>
          </a:solidFill>
        </p:spPr>
        <p:txBody>
          <a:bodyPr wrap="square" rtlCol="0">
            <a:spAutoFit/>
          </a:bodyPr>
          <a:lstStyle/>
          <a:p>
            <a:r>
              <a:rPr lang="en-US" dirty="0" err="1">
                <a:solidFill>
                  <a:schemeClr val="bg1"/>
                </a:solidFill>
              </a:rPr>
              <a:t>Modificarlo</a:t>
            </a:r>
            <a:r>
              <a:rPr lang="en-US" dirty="0">
                <a:solidFill>
                  <a:schemeClr val="bg1"/>
                </a:solidFill>
              </a:rPr>
              <a:t>.</a:t>
            </a:r>
          </a:p>
          <a:p>
            <a:r>
              <a:rPr lang="en-US" dirty="0">
                <a:solidFill>
                  <a:schemeClr val="bg1"/>
                </a:solidFill>
              </a:rPr>
              <a:t>La idea es </a:t>
            </a:r>
            <a:r>
              <a:rPr lang="en-US" dirty="0" err="1">
                <a:solidFill>
                  <a:schemeClr val="bg1"/>
                </a:solidFill>
              </a:rPr>
              <a:t>ver</a:t>
            </a:r>
            <a:r>
              <a:rPr lang="en-US" dirty="0">
                <a:solidFill>
                  <a:schemeClr val="bg1"/>
                </a:solidFill>
              </a:rPr>
              <a:t> </a:t>
            </a:r>
            <a:r>
              <a:rPr lang="en-US" dirty="0" err="1">
                <a:solidFill>
                  <a:schemeClr val="bg1"/>
                </a:solidFill>
              </a:rPr>
              <a:t>cómo</a:t>
            </a:r>
            <a:r>
              <a:rPr lang="en-US" dirty="0">
                <a:solidFill>
                  <a:schemeClr val="bg1"/>
                </a:solidFill>
              </a:rPr>
              <a:t> se </a:t>
            </a:r>
            <a:r>
              <a:rPr lang="en-US" dirty="0" err="1">
                <a:solidFill>
                  <a:schemeClr val="bg1"/>
                </a:solidFill>
              </a:rPr>
              <a:t>va</a:t>
            </a:r>
            <a:r>
              <a:rPr lang="en-US" dirty="0">
                <a:solidFill>
                  <a:schemeClr val="bg1"/>
                </a:solidFill>
              </a:rPr>
              <a:t> a </a:t>
            </a:r>
            <a:r>
              <a:rPr lang="en-US" dirty="0" err="1">
                <a:solidFill>
                  <a:schemeClr val="bg1"/>
                </a:solidFill>
              </a:rPr>
              <a:t>llamar</a:t>
            </a:r>
            <a:r>
              <a:rPr lang="en-US" dirty="0">
                <a:solidFill>
                  <a:schemeClr val="bg1"/>
                </a:solidFill>
              </a:rPr>
              <a:t> la campana, </a:t>
            </a:r>
            <a:r>
              <a:rPr lang="en-US" dirty="0" err="1">
                <a:solidFill>
                  <a:schemeClr val="bg1"/>
                </a:solidFill>
              </a:rPr>
              <a:t>cómo</a:t>
            </a:r>
            <a:r>
              <a:rPr lang="en-US" dirty="0">
                <a:solidFill>
                  <a:schemeClr val="bg1"/>
                </a:solidFill>
              </a:rPr>
              <a:t> lo </a:t>
            </a:r>
            <a:r>
              <a:rPr lang="en-US" dirty="0" err="1">
                <a:solidFill>
                  <a:schemeClr val="bg1"/>
                </a:solidFill>
              </a:rPr>
              <a:t>vamos</a:t>
            </a:r>
            <a:r>
              <a:rPr lang="en-US" dirty="0">
                <a:solidFill>
                  <a:schemeClr val="bg1"/>
                </a:solidFill>
              </a:rPr>
              <a:t> a </a:t>
            </a:r>
            <a:r>
              <a:rPr lang="en-US" dirty="0" err="1">
                <a:solidFill>
                  <a:schemeClr val="bg1"/>
                </a:solidFill>
              </a:rPr>
              <a:t>difundir</a:t>
            </a:r>
            <a:r>
              <a:rPr lang="en-US" dirty="0">
                <a:solidFill>
                  <a:schemeClr val="bg1"/>
                </a:solidFill>
              </a:rPr>
              <a:t> y </a:t>
            </a:r>
            <a:r>
              <a:rPr lang="en-US" dirty="0" err="1">
                <a:solidFill>
                  <a:schemeClr val="bg1"/>
                </a:solidFill>
              </a:rPr>
              <a:t>si</a:t>
            </a:r>
            <a:r>
              <a:rPr lang="en-US" dirty="0">
                <a:solidFill>
                  <a:schemeClr val="bg1"/>
                </a:solidFill>
              </a:rPr>
              <a:t> </a:t>
            </a:r>
            <a:r>
              <a:rPr lang="en-US" dirty="0" err="1">
                <a:solidFill>
                  <a:schemeClr val="bg1"/>
                </a:solidFill>
              </a:rPr>
              <a:t>vamos</a:t>
            </a:r>
            <a:r>
              <a:rPr lang="en-US" dirty="0">
                <a:solidFill>
                  <a:schemeClr val="bg1"/>
                </a:solidFill>
              </a:rPr>
              <a:t> a </a:t>
            </a:r>
            <a:r>
              <a:rPr lang="en-US" dirty="0" err="1">
                <a:solidFill>
                  <a:schemeClr val="bg1"/>
                </a:solidFill>
              </a:rPr>
              <a:t>tener</a:t>
            </a:r>
            <a:r>
              <a:rPr lang="en-US" dirty="0">
                <a:solidFill>
                  <a:schemeClr val="bg1"/>
                </a:solidFill>
              </a:rPr>
              <a:t> </a:t>
            </a:r>
            <a:r>
              <a:rPr lang="en-US" dirty="0" err="1">
                <a:solidFill>
                  <a:schemeClr val="bg1"/>
                </a:solidFill>
              </a:rPr>
              <a:t>incentivos</a:t>
            </a:r>
            <a:r>
              <a:rPr lang="en-US" dirty="0">
                <a:solidFill>
                  <a:schemeClr val="bg1"/>
                </a:solidFill>
              </a:rPr>
              <a:t> para </a:t>
            </a:r>
            <a:r>
              <a:rPr lang="en-US" dirty="0" err="1">
                <a:solidFill>
                  <a:schemeClr val="bg1"/>
                </a:solidFill>
              </a:rPr>
              <a:t>generar</a:t>
            </a:r>
            <a:r>
              <a:rPr lang="en-US" dirty="0">
                <a:solidFill>
                  <a:schemeClr val="bg1"/>
                </a:solidFill>
              </a:rPr>
              <a:t> engagement</a:t>
            </a:r>
          </a:p>
        </p:txBody>
      </p:sp>
    </p:spTree>
    <p:extLst>
      <p:ext uri="{BB962C8B-B14F-4D97-AF65-F5344CB8AC3E}">
        <p14:creationId xmlns:p14="http://schemas.microsoft.com/office/powerpoint/2010/main" val="2737568966"/>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urple circle with black center&#10;&#10;Description automatically generated">
            <a:extLst>
              <a:ext uri="{FF2B5EF4-FFF2-40B4-BE49-F238E27FC236}">
                <a16:creationId xmlns:a16="http://schemas.microsoft.com/office/drawing/2014/main" id="{6E47A27B-847A-5E5E-4D22-DB62695E3824}"/>
              </a:ext>
            </a:extLst>
          </p:cNvPr>
          <p:cNvPicPr>
            <a:picLocks noChangeAspect="1"/>
          </p:cNvPicPr>
          <p:nvPr/>
        </p:nvPicPr>
        <p:blipFill>
          <a:blip r:embed="rId3">
            <a:duotone>
              <a:schemeClr val="bg2">
                <a:shade val="45000"/>
                <a:satMod val="135000"/>
              </a:schemeClr>
              <a:prstClr val="white"/>
            </a:duotone>
            <a:alphaModFix amt="3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sp>
        <p:nvSpPr>
          <p:cNvPr id="4" name="Title 1">
            <a:extLst>
              <a:ext uri="{FF2B5EF4-FFF2-40B4-BE49-F238E27FC236}">
                <a16:creationId xmlns:a16="http://schemas.microsoft.com/office/drawing/2014/main" id="{47B2A0AC-142E-4B5C-2B3D-F995F4A5DC19}"/>
              </a:ext>
            </a:extLst>
          </p:cNvPr>
          <p:cNvSpPr>
            <a:spLocks noGrp="1"/>
          </p:cNvSpPr>
          <p:nvPr>
            <p:ph type="title"/>
          </p:nvPr>
        </p:nvSpPr>
        <p:spPr>
          <a:xfrm>
            <a:off x="742950" y="420251"/>
            <a:ext cx="10515600" cy="1325563"/>
          </a:xfrm>
        </p:spPr>
        <p:txBody>
          <a:bodyPr/>
          <a:lstStyle/>
          <a:p>
            <a:r>
              <a:rPr lang="en-US" b="1">
                <a:latin typeface="Montserrat" panose="00000500000000000000" pitchFamily="2" charset="0"/>
              </a:rPr>
              <a:t>Resources</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80E0A5F4-4B41-E168-512D-F683D0E096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48" y="1369638"/>
            <a:ext cx="4994463" cy="376176"/>
          </a:xfrm>
          <a:prstGeom prst="rect">
            <a:avLst/>
          </a:prstGeom>
        </p:spPr>
      </p:pic>
      <p:graphicFrame>
        <p:nvGraphicFramePr>
          <p:cNvPr id="2" name="Table 1">
            <a:extLst>
              <a:ext uri="{FF2B5EF4-FFF2-40B4-BE49-F238E27FC236}">
                <a16:creationId xmlns:a16="http://schemas.microsoft.com/office/drawing/2014/main" id="{9546224A-35A4-D7D5-E017-2DDA20D4AEFF}"/>
              </a:ext>
            </a:extLst>
          </p:cNvPr>
          <p:cNvGraphicFramePr>
            <a:graphicFrameLocks noGrp="1"/>
          </p:cNvGraphicFramePr>
          <p:nvPr/>
        </p:nvGraphicFramePr>
        <p:xfrm>
          <a:off x="870916" y="1911750"/>
          <a:ext cx="10515599" cy="3840480"/>
        </p:xfrm>
        <a:graphic>
          <a:graphicData uri="http://schemas.openxmlformats.org/drawingml/2006/table">
            <a:tbl>
              <a:tblPr firstRow="1" bandRow="1">
                <a:tableStyleId>{5C22544A-7EE6-4342-B048-85BDC9FD1C3A}</a:tableStyleId>
              </a:tblPr>
              <a:tblGrid>
                <a:gridCol w="903455">
                  <a:extLst>
                    <a:ext uri="{9D8B030D-6E8A-4147-A177-3AD203B41FA5}">
                      <a16:colId xmlns:a16="http://schemas.microsoft.com/office/drawing/2014/main" val="2965854418"/>
                    </a:ext>
                  </a:extLst>
                </a:gridCol>
                <a:gridCol w="3265715">
                  <a:extLst>
                    <a:ext uri="{9D8B030D-6E8A-4147-A177-3AD203B41FA5}">
                      <a16:colId xmlns:a16="http://schemas.microsoft.com/office/drawing/2014/main" val="757994289"/>
                    </a:ext>
                  </a:extLst>
                </a:gridCol>
                <a:gridCol w="6346429">
                  <a:extLst>
                    <a:ext uri="{9D8B030D-6E8A-4147-A177-3AD203B41FA5}">
                      <a16:colId xmlns:a16="http://schemas.microsoft.com/office/drawing/2014/main" val="3870887244"/>
                    </a:ext>
                  </a:extLst>
                </a:gridCol>
              </a:tblGrid>
              <a:tr h="351692">
                <a:tc gridSpan="2">
                  <a:txBody>
                    <a:bodyPr/>
                    <a:lstStyle/>
                    <a:p>
                      <a:r>
                        <a:rPr lang="en-US" sz="1800" kern="1200" noProof="0">
                          <a:solidFill>
                            <a:srgbClr val="262722"/>
                          </a:solidFill>
                          <a:latin typeface="Montserrat"/>
                          <a:ea typeface="Open Sans"/>
                          <a:cs typeface="Open Sans"/>
                        </a:rPr>
                        <a:t>Resource </a:t>
                      </a: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hMerge="1">
                  <a:txBody>
                    <a:bodyPr/>
                    <a:lstStyle/>
                    <a:p>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r>
                        <a:rPr lang="en-US" sz="1800" kern="1200" noProof="0">
                          <a:solidFill>
                            <a:srgbClr val="262722"/>
                          </a:solidFill>
                          <a:latin typeface="Montserrat"/>
                          <a:ea typeface="Open Sans"/>
                          <a:cs typeface="Open Sans"/>
                        </a:rPr>
                        <a:t>Description</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1927559531"/>
                  </a:ext>
                </a:extLst>
              </a:tr>
              <a:tr h="703385">
                <a:tc>
                  <a:txBody>
                    <a:bodyPr/>
                    <a:lstStyle/>
                    <a:p>
                      <a:endParaRPr lang="en-US" sz="1800" kern="1200" noProof="0">
                        <a:solidFill>
                          <a:srgbClr val="262722"/>
                        </a:solidFill>
                        <a:latin typeface="Montserrat"/>
                        <a:ea typeface="Open Sans"/>
                        <a:cs typeface="Open Sans"/>
                      </a:endParaRPr>
                    </a:p>
                  </a:txBody>
                  <a:tcPr anchor="ctr">
                    <a:lnL w="12700" cmpd="sng">
                      <a:noFill/>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kern="1200" noProof="0">
                          <a:solidFill>
                            <a:srgbClr val="262722"/>
                          </a:solidFill>
                          <a:latin typeface="Montserrat"/>
                          <a:ea typeface="Open Sans"/>
                          <a:cs typeface="Open Sans"/>
                        </a:rPr>
                        <a:t>People</a:t>
                      </a:r>
                    </a:p>
                  </a:txBody>
                  <a:tcPr anchor="ctr">
                    <a:lnL w="12700" cap="flat" cmpd="sng" algn="ctr">
                      <a:solidFill>
                        <a:schemeClr val="bg1"/>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800" kern="1200" noProof="0">
                          <a:solidFill>
                            <a:srgbClr val="262722"/>
                          </a:solidFill>
                          <a:latin typeface="Montserrat"/>
                          <a:ea typeface="Open Sans"/>
                          <a:cs typeface="Open Sans"/>
                        </a:rPr>
                        <a:t>1 Spanish language teacher and cultural expert and 1 Back up for facilitating the classes, training developer and support</a:t>
                      </a:r>
                    </a:p>
                  </a:txBody>
                  <a:tcPr anchor="ctr">
                    <a:lnL w="12700" cap="flat" cmpd="sng" algn="ctr">
                      <a:solidFill>
                        <a:schemeClr val="accent6">
                          <a:lumMod val="40000"/>
                          <a:lumOff val="60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9411268"/>
                  </a:ext>
                </a:extLst>
              </a:tr>
              <a:tr h="640080">
                <a:tc>
                  <a:txBody>
                    <a:bodyPr/>
                    <a:lstStyle/>
                    <a:p>
                      <a:endParaRPr lang="en-US" sz="1800" kern="1200" noProof="0">
                        <a:solidFill>
                          <a:srgbClr val="262722"/>
                        </a:solidFill>
                        <a:latin typeface="Montserrat"/>
                        <a:ea typeface="Open Sans"/>
                        <a:cs typeface="Open Sans"/>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kern="1200" noProof="0">
                          <a:solidFill>
                            <a:srgbClr val="262722"/>
                          </a:solidFill>
                          <a:latin typeface="Montserrat"/>
                          <a:ea typeface="Open Sans"/>
                          <a:cs typeface="Open Sans"/>
                        </a:rPr>
                        <a:t>Training Materials</a:t>
                      </a:r>
                    </a:p>
                  </a:txBody>
                  <a:tcPr anchor="ctr">
                    <a:lnL w="12700" cap="flat" cmpd="sng" algn="ctr">
                      <a:solidFill>
                        <a:schemeClr val="bg1"/>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800" kern="1200" noProof="0">
                          <a:solidFill>
                            <a:srgbClr val="262722"/>
                          </a:solidFill>
                          <a:latin typeface="Montserrat"/>
                          <a:ea typeface="Open Sans"/>
                          <a:cs typeface="Open Sans"/>
                        </a:rPr>
                        <a:t>Student guide ,quizzes, Instructor Led Training and Quick Reference Guide</a:t>
                      </a:r>
                    </a:p>
                  </a:txBody>
                  <a:tcPr anchor="ctr">
                    <a:lnL w="12700" cap="flat" cmpd="sng" algn="ctr">
                      <a:solidFill>
                        <a:schemeClr val="accent6">
                          <a:lumMod val="40000"/>
                          <a:lumOff val="60000"/>
                        </a:schemeClr>
                      </a:solidFill>
                      <a:prstDash val="solid"/>
                      <a:round/>
                      <a:headEnd type="none" w="med" len="med"/>
                      <a:tailEnd type="none" w="med" len="med"/>
                    </a:lnL>
                    <a:lnR w="12700" cmpd="sng">
                      <a:noFill/>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3544912"/>
                  </a:ext>
                </a:extLst>
              </a:tr>
              <a:tr h="640080">
                <a:tc>
                  <a:txBody>
                    <a:bodyPr/>
                    <a:lstStyle/>
                    <a:p>
                      <a:endParaRPr lang="en-US" sz="1800" kern="1200" noProof="0">
                        <a:solidFill>
                          <a:srgbClr val="262722"/>
                        </a:solidFill>
                        <a:latin typeface="Montserrat"/>
                        <a:ea typeface="Open Sans"/>
                        <a:cs typeface="Open Sans"/>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kern="1200" noProof="0">
                          <a:solidFill>
                            <a:srgbClr val="262722"/>
                          </a:solidFill>
                          <a:latin typeface="Montserrat"/>
                          <a:ea typeface="Open Sans"/>
                          <a:cs typeface="Open Sans"/>
                        </a:rPr>
                        <a:t>Communication materials</a:t>
                      </a:r>
                    </a:p>
                  </a:txBody>
                  <a:tcPr anchor="ctr">
                    <a:lnL w="12700" cap="flat" cmpd="sng" algn="ctr">
                      <a:solidFill>
                        <a:schemeClr val="bg1"/>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800" kern="1200" noProof="0">
                          <a:solidFill>
                            <a:srgbClr val="262722"/>
                          </a:solidFill>
                          <a:latin typeface="Montserrat"/>
                          <a:ea typeface="Open Sans"/>
                          <a:cs typeface="Open Sans"/>
                        </a:rPr>
                        <a:t>Emails, Memos and Infographics</a:t>
                      </a:r>
                    </a:p>
                  </a:txBody>
                  <a:tcPr anchor="ctr">
                    <a:lnL w="12700" cap="flat" cmpd="sng" algn="ctr">
                      <a:solidFill>
                        <a:schemeClr val="accent6">
                          <a:lumMod val="40000"/>
                          <a:lumOff val="60000"/>
                        </a:schemeClr>
                      </a:solidFill>
                      <a:prstDash val="solid"/>
                      <a:round/>
                      <a:headEnd type="none" w="med" len="med"/>
                      <a:tailEnd type="none" w="med" len="med"/>
                    </a:lnL>
                    <a:lnR w="12700" cmpd="sng">
                      <a:noFill/>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6925455"/>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noProof="0">
                        <a:solidFill>
                          <a:srgbClr val="262722"/>
                        </a:solidFill>
                        <a:latin typeface="Montserrat"/>
                        <a:ea typeface="Open Sans"/>
                        <a:cs typeface="Open Sans"/>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noProof="0">
                          <a:solidFill>
                            <a:srgbClr val="262722"/>
                          </a:solidFill>
                          <a:latin typeface="Montserrat"/>
                          <a:ea typeface="Open Sans"/>
                          <a:cs typeface="Open Sans"/>
                        </a:rPr>
                        <a:t>Technology tools</a:t>
                      </a:r>
                    </a:p>
                  </a:txBody>
                  <a:tcPr anchor="ctr">
                    <a:lnL w="12700" cap="flat" cmpd="sng" algn="ctr">
                      <a:solidFill>
                        <a:schemeClr val="bg1"/>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kern="1200" noProof="0">
                          <a:solidFill>
                            <a:srgbClr val="262722"/>
                          </a:solidFill>
                          <a:latin typeface="Montserrat"/>
                          <a:ea typeface="Open Sans"/>
                          <a:cs typeface="Open Sans"/>
                        </a:rPr>
                        <a:t>Projector, computer, speaker, microphone, Quizziz, and Miro</a:t>
                      </a:r>
                    </a:p>
                  </a:txBody>
                  <a:tcPr anchor="ctr">
                    <a:lnL w="12700" cap="flat" cmpd="sng" algn="ctr">
                      <a:solidFill>
                        <a:schemeClr val="accent6">
                          <a:lumMod val="40000"/>
                          <a:lumOff val="60000"/>
                        </a:schemeClr>
                      </a:solidFill>
                      <a:prstDash val="solid"/>
                      <a:round/>
                      <a:headEnd type="none" w="med" len="med"/>
                      <a:tailEnd type="none" w="med" len="med"/>
                    </a:lnL>
                    <a:lnR w="12700" cmpd="sng">
                      <a:noFill/>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1328690"/>
                  </a:ext>
                </a:extLst>
              </a:tr>
              <a:tr h="640080">
                <a:tc>
                  <a:txBody>
                    <a:bodyPr/>
                    <a:lstStyle/>
                    <a:p>
                      <a:endParaRPr lang="en-US" sz="1800" kern="1200" noProof="0">
                        <a:solidFill>
                          <a:srgbClr val="262722"/>
                        </a:solidFill>
                        <a:latin typeface="Montserrat"/>
                        <a:ea typeface="Open Sans"/>
                        <a:cs typeface="Open Sans"/>
                      </a:endParaRPr>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kern="1200" noProof="0">
                          <a:solidFill>
                            <a:srgbClr val="262722"/>
                          </a:solidFill>
                          <a:latin typeface="Montserrat"/>
                          <a:ea typeface="Open Sans"/>
                          <a:cs typeface="Open Sans"/>
                        </a:rPr>
                        <a:t>Budget</a:t>
                      </a:r>
                    </a:p>
                  </a:txBody>
                  <a:tcPr anchor="ctr">
                    <a:lnL w="12700" cap="flat" cmpd="sng" algn="ctr">
                      <a:solidFill>
                        <a:schemeClr val="bg1"/>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800" kern="1200" noProof="0">
                          <a:solidFill>
                            <a:srgbClr val="262722"/>
                          </a:solidFill>
                          <a:latin typeface="Montserrat"/>
                          <a:ea typeface="Open Sans"/>
                          <a:cs typeface="Open Sans"/>
                        </a:rPr>
                        <a:t>$ 6,000 MXN</a:t>
                      </a:r>
                    </a:p>
                  </a:txBody>
                  <a:tcPr anchor="ctr">
                    <a:lnL w="12700" cap="flat" cmpd="sng" algn="ctr">
                      <a:solidFill>
                        <a:schemeClr val="accent6">
                          <a:lumMod val="40000"/>
                          <a:lumOff val="60000"/>
                        </a:schemeClr>
                      </a:solidFill>
                      <a:prstDash val="solid"/>
                      <a:round/>
                      <a:headEnd type="none" w="med" len="med"/>
                      <a:tailEnd type="none" w="med" len="med"/>
                    </a:lnL>
                    <a:lnR w="12700" cmpd="sng">
                      <a:noFill/>
                    </a:lnR>
                    <a:lnT w="12700" cap="flat" cmpd="sng" algn="ctr">
                      <a:solidFill>
                        <a:schemeClr val="accent6">
                          <a:lumMod val="40000"/>
                          <a:lumOff val="60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72351746"/>
                  </a:ext>
                </a:extLst>
              </a:tr>
            </a:tbl>
          </a:graphicData>
        </a:graphic>
      </p:graphicFrame>
      <p:pic>
        <p:nvPicPr>
          <p:cNvPr id="5" name="Graphic 4" descr="Coins with solid fill">
            <a:extLst>
              <a:ext uri="{FF2B5EF4-FFF2-40B4-BE49-F238E27FC236}">
                <a16:creationId xmlns:a16="http://schemas.microsoft.com/office/drawing/2014/main" id="{C6C00A43-CDB5-6984-FE89-F8A012901D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93734" y="5206340"/>
            <a:ext cx="514757" cy="514757"/>
          </a:xfrm>
          <a:prstGeom prst="rect">
            <a:avLst/>
          </a:prstGeom>
        </p:spPr>
      </p:pic>
      <p:pic>
        <p:nvPicPr>
          <p:cNvPr id="7" name="Graphic 6" descr="Monitor with solid fill">
            <a:extLst>
              <a:ext uri="{FF2B5EF4-FFF2-40B4-BE49-F238E27FC236}">
                <a16:creationId xmlns:a16="http://schemas.microsoft.com/office/drawing/2014/main" id="{8AFE9097-941E-D120-ECDD-8377F18834E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3734" y="4558792"/>
            <a:ext cx="514757" cy="514757"/>
          </a:xfrm>
          <a:prstGeom prst="rect">
            <a:avLst/>
          </a:prstGeom>
        </p:spPr>
      </p:pic>
      <p:pic>
        <p:nvPicPr>
          <p:cNvPr id="12" name="Graphic 11" descr="Megaphone with solid fill">
            <a:extLst>
              <a:ext uri="{FF2B5EF4-FFF2-40B4-BE49-F238E27FC236}">
                <a16:creationId xmlns:a16="http://schemas.microsoft.com/office/drawing/2014/main" id="{35ABDF18-E21A-E2D6-742B-DF52505DC0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3734" y="3911245"/>
            <a:ext cx="514757" cy="514757"/>
          </a:xfrm>
          <a:prstGeom prst="rect">
            <a:avLst/>
          </a:prstGeom>
        </p:spPr>
      </p:pic>
      <p:pic>
        <p:nvPicPr>
          <p:cNvPr id="14" name="Graphic 13" descr="Books with solid fill">
            <a:extLst>
              <a:ext uri="{FF2B5EF4-FFF2-40B4-BE49-F238E27FC236}">
                <a16:creationId xmlns:a16="http://schemas.microsoft.com/office/drawing/2014/main" id="{B783E183-9D20-C69D-ABDB-D5DBCE62FF0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4620" y="3263698"/>
            <a:ext cx="514757" cy="514757"/>
          </a:xfrm>
          <a:prstGeom prst="rect">
            <a:avLst/>
          </a:prstGeom>
        </p:spPr>
      </p:pic>
      <p:pic>
        <p:nvPicPr>
          <p:cNvPr id="16" name="Graphic 15" descr="Cheers with solid fill">
            <a:extLst>
              <a:ext uri="{FF2B5EF4-FFF2-40B4-BE49-F238E27FC236}">
                <a16:creationId xmlns:a16="http://schemas.microsoft.com/office/drawing/2014/main" id="{36BFA079-BD84-842F-00AE-178BA49DA4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93734" y="2541726"/>
            <a:ext cx="514757" cy="514757"/>
          </a:xfrm>
          <a:prstGeom prst="rect">
            <a:avLst/>
          </a:prstGeom>
        </p:spPr>
      </p:pic>
      <p:sp>
        <p:nvSpPr>
          <p:cNvPr id="3" name="TextBox 2">
            <a:extLst>
              <a:ext uri="{FF2B5EF4-FFF2-40B4-BE49-F238E27FC236}">
                <a16:creationId xmlns:a16="http://schemas.microsoft.com/office/drawing/2014/main" id="{EB8432FC-95B7-3A53-CD89-235D838F129C}"/>
              </a:ext>
            </a:extLst>
          </p:cNvPr>
          <p:cNvSpPr txBox="1"/>
          <p:nvPr/>
        </p:nvSpPr>
        <p:spPr>
          <a:xfrm>
            <a:off x="6258031" y="1457505"/>
            <a:ext cx="4021494" cy="923330"/>
          </a:xfrm>
          <a:prstGeom prst="rect">
            <a:avLst/>
          </a:prstGeom>
          <a:solidFill>
            <a:schemeClr val="accent3"/>
          </a:solidFill>
        </p:spPr>
        <p:txBody>
          <a:bodyPr wrap="square" rtlCol="0">
            <a:spAutoFit/>
          </a:bodyPr>
          <a:lstStyle/>
          <a:p>
            <a:r>
              <a:rPr lang="en-US" dirty="0">
                <a:solidFill>
                  <a:schemeClr val="bg1"/>
                </a:solidFill>
              </a:rPr>
              <a:t>Que </a:t>
            </a:r>
            <a:r>
              <a:rPr lang="en-US" dirty="0" err="1">
                <a:solidFill>
                  <a:schemeClr val="bg1"/>
                </a:solidFill>
              </a:rPr>
              <a:t>recursos</a:t>
            </a:r>
            <a:r>
              <a:rPr lang="en-US" dirty="0">
                <a:solidFill>
                  <a:schemeClr val="bg1"/>
                </a:solidFill>
              </a:rPr>
              <a:t> se </a:t>
            </a:r>
            <a:r>
              <a:rPr lang="en-US" dirty="0" err="1">
                <a:solidFill>
                  <a:schemeClr val="bg1"/>
                </a:solidFill>
              </a:rPr>
              <a:t>necesitan</a:t>
            </a:r>
            <a:r>
              <a:rPr lang="en-US" dirty="0">
                <a:solidFill>
                  <a:schemeClr val="bg1"/>
                </a:solidFill>
              </a:rPr>
              <a:t>?</a:t>
            </a:r>
          </a:p>
          <a:p>
            <a:r>
              <a:rPr lang="en-US" dirty="0">
                <a:solidFill>
                  <a:schemeClr val="bg1"/>
                </a:solidFill>
              </a:rPr>
              <a:t>Humanos, training, </a:t>
            </a:r>
            <a:r>
              <a:rPr lang="en-US" dirty="0" err="1">
                <a:solidFill>
                  <a:schemeClr val="bg1"/>
                </a:solidFill>
              </a:rPr>
              <a:t>comuncation</a:t>
            </a:r>
            <a:r>
              <a:rPr lang="en-US" dirty="0">
                <a:solidFill>
                  <a:schemeClr val="bg1"/>
                </a:solidFill>
              </a:rPr>
              <a:t>, </a:t>
            </a:r>
            <a:r>
              <a:rPr lang="en-US" dirty="0" err="1">
                <a:solidFill>
                  <a:schemeClr val="bg1"/>
                </a:solidFill>
              </a:rPr>
              <a:t>tecnologia</a:t>
            </a:r>
            <a:r>
              <a:rPr lang="en-US" dirty="0">
                <a:solidFill>
                  <a:schemeClr val="bg1"/>
                </a:solidFill>
              </a:rPr>
              <a:t>, </a:t>
            </a:r>
            <a:r>
              <a:rPr lang="en-US" dirty="0" err="1">
                <a:solidFill>
                  <a:schemeClr val="bg1"/>
                </a:solidFill>
              </a:rPr>
              <a:t>incentivos</a:t>
            </a:r>
            <a:r>
              <a:rPr lang="en-US" dirty="0">
                <a:solidFill>
                  <a:schemeClr val="bg1"/>
                </a:solidFill>
              </a:rPr>
              <a:t>, budget.</a:t>
            </a:r>
          </a:p>
        </p:txBody>
      </p:sp>
    </p:spTree>
    <p:extLst>
      <p:ext uri="{BB962C8B-B14F-4D97-AF65-F5344CB8AC3E}">
        <p14:creationId xmlns:p14="http://schemas.microsoft.com/office/powerpoint/2010/main" val="249396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92F0-6A11-9074-660F-58F9669FE7CD}"/>
              </a:ext>
            </a:extLst>
          </p:cNvPr>
          <p:cNvSpPr>
            <a:spLocks noGrp="1"/>
          </p:cNvSpPr>
          <p:nvPr>
            <p:ph type="title"/>
          </p:nvPr>
        </p:nvSpPr>
        <p:spPr/>
        <p:txBody>
          <a:bodyPr/>
          <a:lstStyle/>
          <a:p>
            <a:r>
              <a:rPr lang="en-US"/>
              <a:t>Partnerships </a:t>
            </a:r>
            <a:r>
              <a:rPr lang="en-US" err="1"/>
              <a:t>estrategicos</a:t>
            </a:r>
            <a:endParaRPr lang="en-US"/>
          </a:p>
        </p:txBody>
      </p:sp>
      <p:sp>
        <p:nvSpPr>
          <p:cNvPr id="3" name="Content Placeholder 2">
            <a:extLst>
              <a:ext uri="{FF2B5EF4-FFF2-40B4-BE49-F238E27FC236}">
                <a16:creationId xmlns:a16="http://schemas.microsoft.com/office/drawing/2014/main" id="{23E3EF4F-C257-D70E-FE73-770034A80BC5}"/>
              </a:ext>
            </a:extLst>
          </p:cNvPr>
          <p:cNvSpPr>
            <a:spLocks noGrp="1"/>
          </p:cNvSpPr>
          <p:nvPr>
            <p:ph idx="1"/>
          </p:nvPr>
        </p:nvSpPr>
        <p:spPr/>
        <p:txBody>
          <a:bodyPr/>
          <a:lstStyle/>
          <a:p>
            <a:r>
              <a:rPr lang="en-US" err="1"/>
              <a:t>Colaboracion</a:t>
            </a:r>
            <a:r>
              <a:rPr lang="en-US"/>
              <a:t> </a:t>
            </a:r>
            <a:r>
              <a:rPr lang="en-US" err="1"/>
              <a:t>conb</a:t>
            </a:r>
            <a:r>
              <a:rPr lang="en-US"/>
              <a:t> </a:t>
            </a:r>
            <a:r>
              <a:rPr lang="en-US" err="1"/>
              <a:t>departamento</a:t>
            </a:r>
            <a:r>
              <a:rPr lang="en-US"/>
              <a:t> de </a:t>
            </a:r>
            <a:r>
              <a:rPr lang="en-US" err="1"/>
              <a:t>eventos</a:t>
            </a:r>
            <a:r>
              <a:rPr lang="en-US"/>
              <a:t> para </a:t>
            </a:r>
            <a:r>
              <a:rPr lang="en-US" err="1"/>
              <a:t>itnegrar</a:t>
            </a:r>
            <a:r>
              <a:rPr lang="en-US"/>
              <a:t> </a:t>
            </a:r>
            <a:r>
              <a:rPr lang="en-US" err="1"/>
              <a:t>tematica</a:t>
            </a:r>
            <a:r>
              <a:rPr lang="en-US"/>
              <a:t> de </a:t>
            </a:r>
            <a:r>
              <a:rPr lang="en-US" err="1"/>
              <a:t>vallors</a:t>
            </a:r>
            <a:r>
              <a:rPr lang="en-US"/>
              <a:t> </a:t>
            </a:r>
            <a:r>
              <a:rPr lang="en-US" err="1"/>
              <a:t>en</a:t>
            </a:r>
            <a:r>
              <a:rPr lang="en-US"/>
              <a:t> </a:t>
            </a:r>
            <a:r>
              <a:rPr lang="en-US" err="1"/>
              <a:t>eventos</a:t>
            </a:r>
            <a:r>
              <a:rPr lang="en-US"/>
              <a:t> </a:t>
            </a:r>
            <a:r>
              <a:rPr lang="en-US" err="1"/>
              <a:t>ya</a:t>
            </a:r>
            <a:r>
              <a:rPr lang="en-US"/>
              <a:t> </a:t>
            </a:r>
            <a:r>
              <a:rPr lang="en-US" err="1"/>
              <a:t>programados</a:t>
            </a:r>
            <a:r>
              <a:rPr lang="en-US"/>
              <a:t> </a:t>
            </a:r>
            <a:r>
              <a:rPr lang="en-US" err="1"/>
              <a:t>maximizando</a:t>
            </a:r>
            <a:r>
              <a:rPr lang="en-US"/>
              <a:t> </a:t>
            </a:r>
            <a:r>
              <a:rPr lang="en-US" err="1"/>
              <a:t>los</a:t>
            </a:r>
            <a:r>
              <a:rPr lang="en-US"/>
              <a:t> </a:t>
            </a:r>
            <a:r>
              <a:rPr lang="en-US" err="1"/>
              <a:t>recursos</a:t>
            </a:r>
            <a:r>
              <a:rPr lang="en-US"/>
              <a:t> y </a:t>
            </a:r>
            <a:r>
              <a:rPr lang="en-US" err="1"/>
              <a:t>exposicvion</a:t>
            </a:r>
            <a:endParaRPr lang="en-US"/>
          </a:p>
        </p:txBody>
      </p:sp>
    </p:spTree>
    <p:extLst>
      <p:ext uri="{BB962C8B-B14F-4D97-AF65-F5344CB8AC3E}">
        <p14:creationId xmlns:p14="http://schemas.microsoft.com/office/powerpoint/2010/main" val="115536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urple circle with black center&#10;&#10;Description automatically generated">
            <a:extLst>
              <a:ext uri="{FF2B5EF4-FFF2-40B4-BE49-F238E27FC236}">
                <a16:creationId xmlns:a16="http://schemas.microsoft.com/office/drawing/2014/main" id="{6E47A27B-847A-5E5E-4D22-DB62695E3824}"/>
              </a:ext>
            </a:extLst>
          </p:cNvPr>
          <p:cNvPicPr>
            <a:picLocks noChangeAspect="1"/>
          </p:cNvPicPr>
          <p:nvPr/>
        </p:nvPicPr>
        <p:blipFill>
          <a:blip r:embed="rId3">
            <a:duotone>
              <a:schemeClr val="bg2">
                <a:shade val="45000"/>
                <a:satMod val="135000"/>
              </a:schemeClr>
              <a:prstClr val="white"/>
            </a:duotone>
            <a:alphaModFix amt="3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sp>
        <p:nvSpPr>
          <p:cNvPr id="4" name="Title 1">
            <a:extLst>
              <a:ext uri="{FF2B5EF4-FFF2-40B4-BE49-F238E27FC236}">
                <a16:creationId xmlns:a16="http://schemas.microsoft.com/office/drawing/2014/main" id="{47B2A0AC-142E-4B5C-2B3D-F995F4A5DC19}"/>
              </a:ext>
            </a:extLst>
          </p:cNvPr>
          <p:cNvSpPr>
            <a:spLocks noGrp="1"/>
          </p:cNvSpPr>
          <p:nvPr>
            <p:ph type="title"/>
          </p:nvPr>
        </p:nvSpPr>
        <p:spPr>
          <a:xfrm>
            <a:off x="742950" y="420251"/>
            <a:ext cx="10515600" cy="1325563"/>
          </a:xfrm>
        </p:spPr>
        <p:txBody>
          <a:bodyPr/>
          <a:lstStyle/>
          <a:p>
            <a:r>
              <a:rPr lang="en-US" b="1">
                <a:latin typeface="Montserrat" panose="00000500000000000000" pitchFamily="2" charset="0"/>
              </a:rPr>
              <a:t>Calendar</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80E0A5F4-4B41-E168-512D-F683D0E096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48" y="1369638"/>
            <a:ext cx="4994463" cy="376176"/>
          </a:xfrm>
          <a:prstGeom prst="rect">
            <a:avLst/>
          </a:prstGeom>
        </p:spPr>
      </p:pic>
      <p:sp>
        <p:nvSpPr>
          <p:cNvPr id="33" name="Title 1">
            <a:extLst>
              <a:ext uri="{FF2B5EF4-FFF2-40B4-BE49-F238E27FC236}">
                <a16:creationId xmlns:a16="http://schemas.microsoft.com/office/drawing/2014/main" id="{B42A08E0-0DF2-3696-39AA-E5D863C03AA4}"/>
              </a:ext>
            </a:extLst>
          </p:cNvPr>
          <p:cNvSpPr txBox="1">
            <a:spLocks/>
          </p:cNvSpPr>
          <p:nvPr/>
        </p:nvSpPr>
        <p:spPr>
          <a:xfrm>
            <a:off x="2853575" y="2202104"/>
            <a:ext cx="3985293" cy="822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rgbClr val="262722"/>
              </a:solidFill>
              <a:latin typeface="Montserrat"/>
              <a:ea typeface="Open Sans"/>
              <a:cs typeface="Open Sans"/>
            </a:endParaRPr>
          </a:p>
        </p:txBody>
      </p:sp>
      <p:sp>
        <p:nvSpPr>
          <p:cNvPr id="34" name="Title 1">
            <a:extLst>
              <a:ext uri="{FF2B5EF4-FFF2-40B4-BE49-F238E27FC236}">
                <a16:creationId xmlns:a16="http://schemas.microsoft.com/office/drawing/2014/main" id="{E401583D-333A-0726-725E-2FAA78C331A3}"/>
              </a:ext>
            </a:extLst>
          </p:cNvPr>
          <p:cNvSpPr txBox="1">
            <a:spLocks/>
          </p:cNvSpPr>
          <p:nvPr/>
        </p:nvSpPr>
        <p:spPr>
          <a:xfrm>
            <a:off x="2872117" y="3595394"/>
            <a:ext cx="3985293" cy="822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rgbClr val="262722"/>
              </a:solidFill>
              <a:latin typeface="Montserrat"/>
              <a:ea typeface="Open Sans"/>
              <a:cs typeface="Open Sans"/>
            </a:endParaRPr>
          </a:p>
        </p:txBody>
      </p:sp>
      <p:sp>
        <p:nvSpPr>
          <p:cNvPr id="35" name="Title 1">
            <a:extLst>
              <a:ext uri="{FF2B5EF4-FFF2-40B4-BE49-F238E27FC236}">
                <a16:creationId xmlns:a16="http://schemas.microsoft.com/office/drawing/2014/main" id="{BD6E7FB3-CB23-2C16-EC44-8EFD82EE0281}"/>
              </a:ext>
            </a:extLst>
          </p:cNvPr>
          <p:cNvSpPr txBox="1">
            <a:spLocks/>
          </p:cNvSpPr>
          <p:nvPr/>
        </p:nvSpPr>
        <p:spPr>
          <a:xfrm>
            <a:off x="2990341" y="4988684"/>
            <a:ext cx="3985293" cy="822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rgbClr val="262722"/>
              </a:solidFill>
              <a:latin typeface="Montserrat"/>
              <a:ea typeface="Open Sans"/>
              <a:cs typeface="Open Sans"/>
            </a:endParaRPr>
          </a:p>
        </p:txBody>
      </p:sp>
      <p:sp>
        <p:nvSpPr>
          <p:cNvPr id="2" name="TextBox 1">
            <a:extLst>
              <a:ext uri="{FF2B5EF4-FFF2-40B4-BE49-F238E27FC236}">
                <a16:creationId xmlns:a16="http://schemas.microsoft.com/office/drawing/2014/main" id="{A92012C2-5886-13FE-EB05-AB900BC39478}"/>
              </a:ext>
            </a:extLst>
          </p:cNvPr>
          <p:cNvSpPr txBox="1"/>
          <p:nvPr/>
        </p:nvSpPr>
        <p:spPr>
          <a:xfrm>
            <a:off x="6258031" y="1457505"/>
            <a:ext cx="4021494" cy="923330"/>
          </a:xfrm>
          <a:prstGeom prst="rect">
            <a:avLst/>
          </a:prstGeom>
          <a:solidFill>
            <a:schemeClr val="accent3"/>
          </a:solidFill>
        </p:spPr>
        <p:txBody>
          <a:bodyPr wrap="square" rtlCol="0">
            <a:spAutoFit/>
          </a:bodyPr>
          <a:lstStyle/>
          <a:p>
            <a:r>
              <a:rPr lang="en-US" dirty="0" err="1">
                <a:solidFill>
                  <a:schemeClr val="bg1"/>
                </a:solidFill>
              </a:rPr>
              <a:t>Dependiendo</a:t>
            </a:r>
            <a:r>
              <a:rPr lang="en-US" dirty="0">
                <a:solidFill>
                  <a:schemeClr val="bg1"/>
                </a:solidFill>
              </a:rPr>
              <a:t> la </a:t>
            </a:r>
            <a:r>
              <a:rPr lang="en-US" dirty="0" err="1">
                <a:solidFill>
                  <a:schemeClr val="bg1"/>
                </a:solidFill>
              </a:rPr>
              <a:t>propuesta</a:t>
            </a:r>
            <a:r>
              <a:rPr lang="en-US" dirty="0">
                <a:solidFill>
                  <a:schemeClr val="bg1"/>
                </a:solidFill>
              </a:rPr>
              <a:t>, </a:t>
            </a:r>
            <a:r>
              <a:rPr lang="en-US" dirty="0" err="1">
                <a:solidFill>
                  <a:schemeClr val="bg1"/>
                </a:solidFill>
              </a:rPr>
              <a:t>cuando</a:t>
            </a:r>
            <a:r>
              <a:rPr lang="en-US" dirty="0">
                <a:solidFill>
                  <a:schemeClr val="bg1"/>
                </a:solidFill>
              </a:rPr>
              <a:t> </a:t>
            </a:r>
            <a:r>
              <a:rPr lang="en-US" dirty="0" err="1">
                <a:solidFill>
                  <a:schemeClr val="bg1"/>
                </a:solidFill>
              </a:rPr>
              <a:t>tendríamos</a:t>
            </a:r>
            <a:r>
              <a:rPr lang="en-US" dirty="0">
                <a:solidFill>
                  <a:schemeClr val="bg1"/>
                </a:solidFill>
              </a:rPr>
              <a:t> </a:t>
            </a:r>
            <a:r>
              <a:rPr lang="en-US" dirty="0" err="1">
                <a:solidFill>
                  <a:schemeClr val="bg1"/>
                </a:solidFill>
              </a:rPr>
              <a:t>sesiones</a:t>
            </a:r>
            <a:r>
              <a:rPr lang="en-US" dirty="0">
                <a:solidFill>
                  <a:schemeClr val="bg1"/>
                </a:solidFill>
              </a:rPr>
              <a:t> </a:t>
            </a:r>
            <a:r>
              <a:rPr lang="en-US" dirty="0" err="1">
                <a:solidFill>
                  <a:schemeClr val="bg1"/>
                </a:solidFill>
              </a:rPr>
              <a:t>presenciales</a:t>
            </a:r>
            <a:r>
              <a:rPr lang="en-US" dirty="0">
                <a:solidFill>
                  <a:schemeClr val="bg1"/>
                </a:solidFill>
              </a:rPr>
              <a:t>, o </a:t>
            </a:r>
            <a:r>
              <a:rPr lang="en-US" dirty="0" err="1">
                <a:solidFill>
                  <a:schemeClr val="bg1"/>
                </a:solidFill>
              </a:rPr>
              <a:t>los</a:t>
            </a:r>
            <a:r>
              <a:rPr lang="en-US" dirty="0">
                <a:solidFill>
                  <a:schemeClr val="bg1"/>
                </a:solidFill>
              </a:rPr>
              <a:t> </a:t>
            </a:r>
            <a:r>
              <a:rPr lang="en-US" dirty="0" err="1">
                <a:solidFill>
                  <a:schemeClr val="bg1"/>
                </a:solidFill>
              </a:rPr>
              <a:t>juegos</a:t>
            </a:r>
            <a:r>
              <a:rPr lang="en-US" dirty="0">
                <a:solidFill>
                  <a:schemeClr val="bg1"/>
                </a:solidFill>
              </a:rPr>
              <a:t>, o la session de kick off, etc.</a:t>
            </a:r>
          </a:p>
        </p:txBody>
      </p:sp>
      <p:pic>
        <p:nvPicPr>
          <p:cNvPr id="1026" name="Picture 2">
            <a:extLst>
              <a:ext uri="{FF2B5EF4-FFF2-40B4-BE49-F238E27FC236}">
                <a16:creationId xmlns:a16="http://schemas.microsoft.com/office/drawing/2014/main" id="{635F112C-1385-EE61-7030-7545648CA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7384" y="2951812"/>
            <a:ext cx="7574757" cy="25603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9958AF-25F8-85E6-9659-9C10426EADD9}"/>
              </a:ext>
            </a:extLst>
          </p:cNvPr>
          <p:cNvSpPr txBox="1"/>
          <p:nvPr/>
        </p:nvSpPr>
        <p:spPr>
          <a:xfrm>
            <a:off x="8788400" y="2956560"/>
            <a:ext cx="34036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1200">
                <a:ea typeface="Calibri"/>
                <a:cs typeface="Calibri"/>
              </a:rPr>
              <a:t>Lead The way – Fostering leadership May 24th </a:t>
            </a:r>
          </a:p>
          <a:p>
            <a:pPr marL="228600" indent="-228600">
              <a:buAutoNum type="arabicPeriod"/>
            </a:pPr>
            <a:r>
              <a:rPr lang="en-US" sz="1200">
                <a:ea typeface="Calibri"/>
                <a:cs typeface="Calibri"/>
              </a:rPr>
              <a:t>Lead The way – Fostering leadership May 24th </a:t>
            </a:r>
          </a:p>
          <a:p>
            <a:pPr marL="228600" indent="-228600">
              <a:buAutoNum type="arabicPeriod"/>
            </a:pPr>
            <a:r>
              <a:rPr lang="en-US" sz="1200">
                <a:ea typeface="Calibri"/>
                <a:cs typeface="Calibri"/>
              </a:rPr>
              <a:t>Lead The way – Fostering leadership May 24th </a:t>
            </a:r>
          </a:p>
          <a:p>
            <a:pPr marL="228600" indent="-228600">
              <a:buAutoNum type="arabicPeriod"/>
            </a:pPr>
            <a:r>
              <a:rPr lang="en-US" sz="1200">
                <a:ea typeface="Calibri"/>
                <a:cs typeface="Calibri"/>
              </a:rPr>
              <a:t>Lead The way – Fostering leadership May 24th </a:t>
            </a:r>
          </a:p>
          <a:p>
            <a:pPr marL="228600" indent="-228600">
              <a:buAutoNum type="arabicPeriod"/>
            </a:pPr>
            <a:r>
              <a:rPr lang="en-US" sz="1200">
                <a:ea typeface="Calibri"/>
                <a:cs typeface="Calibri"/>
              </a:rPr>
              <a:t>Lead The way – Fostering leadership May 24th </a:t>
            </a:r>
          </a:p>
          <a:p>
            <a:pPr marL="228600" indent="-228600">
              <a:buAutoNum type="arabicPeriod"/>
            </a:pPr>
            <a:endParaRPr lang="en-US" sz="1200">
              <a:ea typeface="Calibri"/>
              <a:cs typeface="Calibri"/>
            </a:endParaRPr>
          </a:p>
          <a:p>
            <a:pPr marL="228600" indent="-228600">
              <a:buAutoNum type="arabicPeriod"/>
            </a:pPr>
            <a:endParaRPr lang="en-US" sz="1200">
              <a:ea typeface="Calibri"/>
              <a:cs typeface="Calibri"/>
            </a:endParaRPr>
          </a:p>
        </p:txBody>
      </p:sp>
    </p:spTree>
    <p:extLst>
      <p:ext uri="{BB962C8B-B14F-4D97-AF65-F5344CB8AC3E}">
        <p14:creationId xmlns:p14="http://schemas.microsoft.com/office/powerpoint/2010/main" val="70836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urple circle with black center&#10;&#10;Description automatically generated">
            <a:extLst>
              <a:ext uri="{FF2B5EF4-FFF2-40B4-BE49-F238E27FC236}">
                <a16:creationId xmlns:a16="http://schemas.microsoft.com/office/drawing/2014/main" id="{6E47A27B-847A-5E5E-4D22-DB62695E3824}"/>
              </a:ext>
            </a:extLst>
          </p:cNvPr>
          <p:cNvPicPr>
            <a:picLocks noChangeAspect="1"/>
          </p:cNvPicPr>
          <p:nvPr/>
        </p:nvPicPr>
        <p:blipFill>
          <a:blip r:embed="rId3">
            <a:duotone>
              <a:schemeClr val="bg2">
                <a:shade val="45000"/>
                <a:satMod val="135000"/>
              </a:schemeClr>
              <a:prstClr val="white"/>
            </a:duotone>
            <a:alphaModFix amt="3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sp>
        <p:nvSpPr>
          <p:cNvPr id="4" name="Title 1">
            <a:extLst>
              <a:ext uri="{FF2B5EF4-FFF2-40B4-BE49-F238E27FC236}">
                <a16:creationId xmlns:a16="http://schemas.microsoft.com/office/drawing/2014/main" id="{47B2A0AC-142E-4B5C-2B3D-F995F4A5DC19}"/>
              </a:ext>
            </a:extLst>
          </p:cNvPr>
          <p:cNvSpPr>
            <a:spLocks noGrp="1"/>
          </p:cNvSpPr>
          <p:nvPr>
            <p:ph type="title"/>
          </p:nvPr>
        </p:nvSpPr>
        <p:spPr>
          <a:xfrm>
            <a:off x="742950" y="420251"/>
            <a:ext cx="10515600" cy="1325563"/>
          </a:xfrm>
        </p:spPr>
        <p:txBody>
          <a:bodyPr/>
          <a:lstStyle/>
          <a:p>
            <a:r>
              <a:rPr lang="en-US" b="1">
                <a:latin typeface="Montserrat" panose="00000500000000000000" pitchFamily="2" charset="0"/>
              </a:rPr>
              <a:t>Plan</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80E0A5F4-4B41-E168-512D-F683D0E096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50" y="1378674"/>
            <a:ext cx="4994463" cy="376176"/>
          </a:xfrm>
          <a:prstGeom prst="rect">
            <a:avLst/>
          </a:prstGeom>
        </p:spPr>
      </p:pic>
      <p:graphicFrame>
        <p:nvGraphicFramePr>
          <p:cNvPr id="2" name="Table 1">
            <a:extLst>
              <a:ext uri="{FF2B5EF4-FFF2-40B4-BE49-F238E27FC236}">
                <a16:creationId xmlns:a16="http://schemas.microsoft.com/office/drawing/2014/main" id="{B461CDEF-7B24-ADDE-3EEE-A78DC7152D69}"/>
              </a:ext>
            </a:extLst>
          </p:cNvPr>
          <p:cNvGraphicFramePr>
            <a:graphicFrameLocks noGrp="1"/>
          </p:cNvGraphicFramePr>
          <p:nvPr>
            <p:extLst>
              <p:ext uri="{D42A27DB-BD31-4B8C-83A1-F6EECF244321}">
                <p14:modId xmlns:p14="http://schemas.microsoft.com/office/powerpoint/2010/main" val="4113326400"/>
              </p:ext>
            </p:extLst>
          </p:nvPr>
        </p:nvGraphicFramePr>
        <p:xfrm>
          <a:off x="834570" y="1971523"/>
          <a:ext cx="10607040" cy="4633283"/>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3835858581"/>
                    </a:ext>
                  </a:extLst>
                </a:gridCol>
                <a:gridCol w="822960">
                  <a:extLst>
                    <a:ext uri="{9D8B030D-6E8A-4147-A177-3AD203B41FA5}">
                      <a16:colId xmlns:a16="http://schemas.microsoft.com/office/drawing/2014/main" val="2117337232"/>
                    </a:ext>
                  </a:extLst>
                </a:gridCol>
                <a:gridCol w="822960">
                  <a:extLst>
                    <a:ext uri="{9D8B030D-6E8A-4147-A177-3AD203B41FA5}">
                      <a16:colId xmlns:a16="http://schemas.microsoft.com/office/drawing/2014/main" val="3566886552"/>
                    </a:ext>
                  </a:extLst>
                </a:gridCol>
                <a:gridCol w="822960">
                  <a:extLst>
                    <a:ext uri="{9D8B030D-6E8A-4147-A177-3AD203B41FA5}">
                      <a16:colId xmlns:a16="http://schemas.microsoft.com/office/drawing/2014/main" val="2586030966"/>
                    </a:ext>
                  </a:extLst>
                </a:gridCol>
                <a:gridCol w="822960">
                  <a:extLst>
                    <a:ext uri="{9D8B030D-6E8A-4147-A177-3AD203B41FA5}">
                      <a16:colId xmlns:a16="http://schemas.microsoft.com/office/drawing/2014/main" val="3784314491"/>
                    </a:ext>
                  </a:extLst>
                </a:gridCol>
                <a:gridCol w="822960">
                  <a:extLst>
                    <a:ext uri="{9D8B030D-6E8A-4147-A177-3AD203B41FA5}">
                      <a16:colId xmlns:a16="http://schemas.microsoft.com/office/drawing/2014/main" val="4241034712"/>
                    </a:ext>
                  </a:extLst>
                </a:gridCol>
                <a:gridCol w="822960">
                  <a:extLst>
                    <a:ext uri="{9D8B030D-6E8A-4147-A177-3AD203B41FA5}">
                      <a16:colId xmlns:a16="http://schemas.microsoft.com/office/drawing/2014/main" val="3588527149"/>
                    </a:ext>
                  </a:extLst>
                </a:gridCol>
                <a:gridCol w="822960">
                  <a:extLst>
                    <a:ext uri="{9D8B030D-6E8A-4147-A177-3AD203B41FA5}">
                      <a16:colId xmlns:a16="http://schemas.microsoft.com/office/drawing/2014/main" val="3427991115"/>
                    </a:ext>
                  </a:extLst>
                </a:gridCol>
                <a:gridCol w="822960">
                  <a:extLst>
                    <a:ext uri="{9D8B030D-6E8A-4147-A177-3AD203B41FA5}">
                      <a16:colId xmlns:a16="http://schemas.microsoft.com/office/drawing/2014/main" val="4002576520"/>
                    </a:ext>
                  </a:extLst>
                </a:gridCol>
                <a:gridCol w="822960">
                  <a:extLst>
                    <a:ext uri="{9D8B030D-6E8A-4147-A177-3AD203B41FA5}">
                      <a16:colId xmlns:a16="http://schemas.microsoft.com/office/drawing/2014/main" val="2118238418"/>
                    </a:ext>
                  </a:extLst>
                </a:gridCol>
              </a:tblGrid>
              <a:tr h="518483">
                <a:tc>
                  <a:txBody>
                    <a:bodyPr/>
                    <a:lstStyle/>
                    <a:p>
                      <a:r>
                        <a:rPr lang="en-US" sz="1400" kern="1200" noProof="0">
                          <a:solidFill>
                            <a:srgbClr val="262722"/>
                          </a:solidFill>
                          <a:latin typeface="Montserrat"/>
                          <a:ea typeface="Open Sans"/>
                          <a:cs typeface="Open Sans"/>
                        </a:rPr>
                        <a:t>Activity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kern="1200" noProof="0">
                          <a:solidFill>
                            <a:srgbClr val="262722"/>
                          </a:solidFill>
                          <a:latin typeface="Montserrat"/>
                          <a:ea typeface="Open Sans"/>
                          <a:cs typeface="Open Sans"/>
                        </a:rPr>
                        <a:t>Mar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kern="1200" noProof="0">
                          <a:solidFill>
                            <a:srgbClr val="262722"/>
                          </a:solidFill>
                          <a:latin typeface="Montserrat"/>
                          <a:ea typeface="Open Sans"/>
                          <a:cs typeface="Open Sans"/>
                        </a:rPr>
                        <a:t>Apr</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kern="1200" noProof="0">
                          <a:solidFill>
                            <a:srgbClr val="262722"/>
                          </a:solidFill>
                          <a:latin typeface="Montserrat"/>
                          <a:ea typeface="Open Sans"/>
                          <a:cs typeface="Open Sans"/>
                        </a:rPr>
                        <a:t>May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kern="1200" noProof="0">
                          <a:solidFill>
                            <a:srgbClr val="262722"/>
                          </a:solidFill>
                          <a:latin typeface="Montserrat"/>
                          <a:ea typeface="Open Sans"/>
                          <a:cs typeface="Open Sans"/>
                        </a:rPr>
                        <a:t>Jun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kern="1200" noProof="0">
                          <a:solidFill>
                            <a:srgbClr val="262722"/>
                          </a:solidFill>
                          <a:latin typeface="Montserrat"/>
                          <a:ea typeface="Open Sans"/>
                          <a:cs typeface="Open Sans"/>
                        </a:rPr>
                        <a:t>Jul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kern="1200" noProof="0">
                          <a:solidFill>
                            <a:srgbClr val="262722"/>
                          </a:solidFill>
                          <a:latin typeface="Montserrat"/>
                          <a:ea typeface="Open Sans"/>
                          <a:cs typeface="Open Sans"/>
                        </a:rPr>
                        <a:t>Aug</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kern="1200" noProof="0">
                          <a:solidFill>
                            <a:srgbClr val="262722"/>
                          </a:solidFill>
                          <a:latin typeface="Montserrat"/>
                          <a:ea typeface="Open Sans"/>
                          <a:cs typeface="Open Sans"/>
                        </a:rPr>
                        <a:t>Sep</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kern="1200" noProof="0">
                          <a:solidFill>
                            <a:srgbClr val="262722"/>
                          </a:solidFill>
                          <a:latin typeface="Montserrat"/>
                          <a:ea typeface="Open Sans"/>
                          <a:cs typeface="Open Sans"/>
                        </a:rPr>
                        <a:t>Oct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sz="1400" kern="1200" noProof="0">
                          <a:solidFill>
                            <a:srgbClr val="262722"/>
                          </a:solidFill>
                          <a:latin typeface="Montserrat"/>
                          <a:ea typeface="Open Sans"/>
                          <a:cs typeface="Open Sans"/>
                        </a:rPr>
                        <a:t>Nov</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919911691"/>
                  </a:ext>
                </a:extLst>
              </a:tr>
              <a:tr h="457200">
                <a:tc>
                  <a:txBody>
                    <a:bodyPr/>
                    <a:lstStyle/>
                    <a:p>
                      <a:pPr lvl="0">
                        <a:buNone/>
                      </a:pPr>
                      <a:r>
                        <a:rPr lang="en-US" sz="1400" kern="1200" noProof="0" err="1">
                          <a:solidFill>
                            <a:srgbClr val="262722"/>
                          </a:solidFill>
                          <a:latin typeface="Montserrat"/>
                          <a:ea typeface="Open Sans"/>
                          <a:cs typeface="Open Sans"/>
                        </a:rPr>
                        <a:t>Revisión</a:t>
                      </a:r>
                      <a:r>
                        <a:rPr lang="en-US" sz="1400" kern="1200" noProof="0">
                          <a:solidFill>
                            <a:srgbClr val="262722"/>
                          </a:solidFill>
                          <a:latin typeface="Montserrat"/>
                          <a:ea typeface="Open Sans"/>
                          <a:cs typeface="Open Sans"/>
                        </a:rPr>
                        <a:t> del Case</a:t>
                      </a: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38100" cmpd="sng">
                      <a:noFill/>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9767598"/>
                  </a:ext>
                </a:extLst>
              </a:tr>
              <a:tr h="457200">
                <a:tc>
                  <a:txBody>
                    <a:bodyPr/>
                    <a:lstStyle/>
                    <a:p>
                      <a:r>
                        <a:rPr lang="en-US" sz="1400" kern="1200" noProof="0">
                          <a:solidFill>
                            <a:srgbClr val="262722"/>
                          </a:solidFill>
                          <a:latin typeface="Montserrat"/>
                          <a:ea typeface="Open Sans"/>
                          <a:cs typeface="Open Sans"/>
                        </a:rPr>
                        <a:t>Edición de comunicación</a:t>
                      </a: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5364396"/>
                  </a:ext>
                </a:extLst>
              </a:tr>
              <a:tr h="457200">
                <a:tc>
                  <a:txBody>
                    <a:bodyPr/>
                    <a:lstStyle/>
                    <a:p>
                      <a:r>
                        <a:rPr lang="en-US" sz="1400" kern="1200" noProof="0">
                          <a:solidFill>
                            <a:srgbClr val="262722"/>
                          </a:solidFill>
                          <a:latin typeface="Montserrat"/>
                          <a:ea typeface="Open Sans"/>
                          <a:cs typeface="Open Sans"/>
                        </a:rPr>
                        <a:t>Presentación con Susy</a:t>
                      </a: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3246529"/>
                  </a:ext>
                </a:extLst>
              </a:tr>
              <a:tr h="457200">
                <a:tc>
                  <a:txBody>
                    <a:bodyPr/>
                    <a:lstStyle/>
                    <a:p>
                      <a:r>
                        <a:rPr lang="en-US" sz="1400" kern="1200" noProof="0">
                          <a:solidFill>
                            <a:srgbClr val="262722"/>
                          </a:solidFill>
                          <a:latin typeface="Montserrat"/>
                          <a:ea typeface="Open Sans"/>
                          <a:cs typeface="Open Sans"/>
                        </a:rPr>
                        <a:t>Develop Curriculum &amp; Materials</a:t>
                      </a: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6497112"/>
                  </a:ext>
                </a:extLst>
              </a:tr>
              <a:tr h="457200">
                <a:tc>
                  <a:txBody>
                    <a:bodyPr/>
                    <a:lstStyle/>
                    <a:p>
                      <a:r>
                        <a:rPr lang="en-US" sz="1400" kern="1200" noProof="0">
                          <a:solidFill>
                            <a:srgbClr val="262722"/>
                          </a:solidFill>
                          <a:latin typeface="Montserrat"/>
                          <a:ea typeface="Open Sans"/>
                          <a:cs typeface="Open Sans"/>
                        </a:rPr>
                        <a:t>Kick-off</a:t>
                      </a: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819521"/>
                  </a:ext>
                </a:extLst>
              </a:tr>
              <a:tr h="457200">
                <a:tc>
                  <a:txBody>
                    <a:bodyPr/>
                    <a:lstStyle/>
                    <a:p>
                      <a:r>
                        <a:rPr lang="en-US" sz="1400" kern="1200" noProof="0">
                          <a:solidFill>
                            <a:srgbClr val="262722"/>
                          </a:solidFill>
                          <a:latin typeface="Montserrat"/>
                          <a:ea typeface="Open Sans"/>
                          <a:cs typeface="Open Sans"/>
                        </a:rPr>
                        <a:t>Conduct sessions</a:t>
                      </a: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0725022"/>
                  </a:ext>
                </a:extLst>
              </a:tr>
              <a:tr h="457200">
                <a:tc>
                  <a:txBody>
                    <a:bodyPr/>
                    <a:lstStyle/>
                    <a:p>
                      <a:r>
                        <a:rPr lang="en-US" sz="1400" kern="1200" noProof="0">
                          <a:solidFill>
                            <a:srgbClr val="262722"/>
                          </a:solidFill>
                          <a:latin typeface="Montserrat"/>
                          <a:ea typeface="Open Sans"/>
                          <a:cs typeface="Open Sans"/>
                        </a:rPr>
                        <a:t>Feedback</a:t>
                      </a: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6251710"/>
                  </a:ext>
                </a:extLst>
              </a:tr>
              <a:tr h="457200">
                <a:tc>
                  <a:txBody>
                    <a:bodyPr/>
                    <a:lstStyle/>
                    <a:p>
                      <a:r>
                        <a:rPr lang="en-US" sz="1400" kern="1200" noProof="0">
                          <a:solidFill>
                            <a:srgbClr val="262722"/>
                          </a:solidFill>
                          <a:latin typeface="Montserrat"/>
                          <a:ea typeface="Open Sans"/>
                          <a:cs typeface="Open Sans"/>
                        </a:rPr>
                        <a:t>Evaluation</a:t>
                      </a: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9649002"/>
                  </a:ext>
                </a:extLst>
              </a:tr>
              <a:tr h="457200">
                <a:tc>
                  <a:txBody>
                    <a:bodyPr/>
                    <a:lstStyle/>
                    <a:p>
                      <a:r>
                        <a:rPr lang="en-US" sz="1400" kern="1200" noProof="0">
                          <a:solidFill>
                            <a:srgbClr val="262722"/>
                          </a:solidFill>
                          <a:latin typeface="Montserrat"/>
                          <a:ea typeface="Open Sans"/>
                          <a:cs typeface="Open Sans"/>
                        </a:rPr>
                        <a:t>Closing session</a:t>
                      </a: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kern="1200" noProof="0">
                        <a:solidFill>
                          <a:srgbClr val="262722"/>
                        </a:solidFill>
                        <a:latin typeface="Montserrat"/>
                        <a:ea typeface="Open Sans"/>
                        <a:cs typeface="Open Sans"/>
                      </a:endParaRPr>
                    </a:p>
                  </a:txBody>
                  <a:tcPr anchor="ctr">
                    <a:lnL w="12700" cmpd="sng">
                      <a:noFill/>
                    </a:lnL>
                    <a:lnR w="12700" cmpd="sng">
                      <a:noFill/>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233556"/>
                  </a:ext>
                </a:extLst>
              </a:tr>
            </a:tbl>
          </a:graphicData>
        </a:graphic>
      </p:graphicFrame>
      <p:cxnSp>
        <p:nvCxnSpPr>
          <p:cNvPr id="5" name="Straight Connector 4">
            <a:extLst>
              <a:ext uri="{FF2B5EF4-FFF2-40B4-BE49-F238E27FC236}">
                <a16:creationId xmlns:a16="http://schemas.microsoft.com/office/drawing/2014/main" id="{D5C8CA5A-E604-A742-CCAF-F1BDCE71F597}"/>
              </a:ext>
            </a:extLst>
          </p:cNvPr>
          <p:cNvCxnSpPr>
            <a:cxnSpLocks/>
          </p:cNvCxnSpPr>
          <p:nvPr/>
        </p:nvCxnSpPr>
        <p:spPr>
          <a:xfrm>
            <a:off x="6244245" y="4996542"/>
            <a:ext cx="2333435" cy="0"/>
          </a:xfrm>
          <a:prstGeom prst="line">
            <a:avLst/>
          </a:prstGeom>
          <a:ln w="28575">
            <a:solidFill>
              <a:srgbClr val="F3864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7" name="Graphic 6" descr="Badge New with solid fill">
            <a:extLst>
              <a:ext uri="{FF2B5EF4-FFF2-40B4-BE49-F238E27FC236}">
                <a16:creationId xmlns:a16="http://schemas.microsoft.com/office/drawing/2014/main" id="{366AD500-6D92-BF57-45F3-8D8A848765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33191" y="4371702"/>
            <a:ext cx="237744" cy="237744"/>
          </a:xfrm>
          <a:prstGeom prst="rect">
            <a:avLst/>
          </a:prstGeom>
        </p:spPr>
      </p:pic>
      <p:cxnSp>
        <p:nvCxnSpPr>
          <p:cNvPr id="59" name="Straight Connector 58">
            <a:extLst>
              <a:ext uri="{FF2B5EF4-FFF2-40B4-BE49-F238E27FC236}">
                <a16:creationId xmlns:a16="http://schemas.microsoft.com/office/drawing/2014/main" id="{7BEFB90C-18F0-4F28-72AB-FA6D7E6D4F4F}"/>
              </a:ext>
            </a:extLst>
          </p:cNvPr>
          <p:cNvCxnSpPr>
            <a:cxnSpLocks/>
          </p:cNvCxnSpPr>
          <p:nvPr/>
        </p:nvCxnSpPr>
        <p:spPr>
          <a:xfrm>
            <a:off x="8851686" y="4996542"/>
            <a:ext cx="2262628" cy="0"/>
          </a:xfrm>
          <a:prstGeom prst="line">
            <a:avLst/>
          </a:prstGeom>
          <a:ln w="28575">
            <a:solidFill>
              <a:srgbClr val="F3864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2" name="Graphic 61" descr="Badge New with solid fill">
            <a:extLst>
              <a:ext uri="{FF2B5EF4-FFF2-40B4-BE49-F238E27FC236}">
                <a16:creationId xmlns:a16="http://schemas.microsoft.com/office/drawing/2014/main" id="{65939ACA-CE48-0AC3-5598-5261B0EFF06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14333" y="5754314"/>
            <a:ext cx="237744" cy="237744"/>
          </a:xfrm>
          <a:prstGeom prst="rect">
            <a:avLst/>
          </a:prstGeom>
        </p:spPr>
      </p:pic>
      <p:cxnSp>
        <p:nvCxnSpPr>
          <p:cNvPr id="64" name="Straight Connector 63">
            <a:extLst>
              <a:ext uri="{FF2B5EF4-FFF2-40B4-BE49-F238E27FC236}">
                <a16:creationId xmlns:a16="http://schemas.microsoft.com/office/drawing/2014/main" id="{F476CA16-7D07-DAE4-E693-7E780433213C}"/>
              </a:ext>
            </a:extLst>
          </p:cNvPr>
          <p:cNvCxnSpPr>
            <a:cxnSpLocks/>
          </p:cNvCxnSpPr>
          <p:nvPr/>
        </p:nvCxnSpPr>
        <p:spPr>
          <a:xfrm>
            <a:off x="4450804" y="2699656"/>
            <a:ext cx="479336" cy="0"/>
          </a:xfrm>
          <a:prstGeom prst="line">
            <a:avLst/>
          </a:prstGeom>
          <a:ln w="28575">
            <a:solidFill>
              <a:srgbClr val="F3864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68" name="Graphic 67" descr="Badge New with solid fill">
            <a:extLst>
              <a:ext uri="{FF2B5EF4-FFF2-40B4-BE49-F238E27FC236}">
                <a16:creationId xmlns:a16="http://schemas.microsoft.com/office/drawing/2014/main" id="{E20D812A-D0F0-5E05-9016-82BC7E1B00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0460" y="2987040"/>
            <a:ext cx="234042" cy="234042"/>
          </a:xfrm>
          <a:prstGeom prst="rect">
            <a:avLst/>
          </a:prstGeom>
        </p:spPr>
      </p:pic>
      <p:pic>
        <p:nvPicPr>
          <p:cNvPr id="69" name="Graphic 68" descr="Badge New with solid fill">
            <a:extLst>
              <a:ext uri="{FF2B5EF4-FFF2-40B4-BE49-F238E27FC236}">
                <a16:creationId xmlns:a16="http://schemas.microsoft.com/office/drawing/2014/main" id="{4AB21FE2-01BD-4170-2E09-7D458ACC16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36768" y="2987040"/>
            <a:ext cx="234042" cy="234042"/>
          </a:xfrm>
          <a:prstGeom prst="rect">
            <a:avLst/>
          </a:prstGeom>
        </p:spPr>
      </p:pic>
      <p:pic>
        <p:nvPicPr>
          <p:cNvPr id="71" name="Graphic 70" descr="Badge New with solid fill">
            <a:extLst>
              <a:ext uri="{FF2B5EF4-FFF2-40B4-BE49-F238E27FC236}">
                <a16:creationId xmlns:a16="http://schemas.microsoft.com/office/drawing/2014/main" id="{2D41219E-2E25-91CE-E3C7-6C9AD271FA3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49520" y="3459481"/>
            <a:ext cx="234042" cy="234042"/>
          </a:xfrm>
          <a:prstGeom prst="rect">
            <a:avLst/>
          </a:prstGeom>
        </p:spPr>
      </p:pic>
      <p:cxnSp>
        <p:nvCxnSpPr>
          <p:cNvPr id="72" name="Straight Connector 71">
            <a:extLst>
              <a:ext uri="{FF2B5EF4-FFF2-40B4-BE49-F238E27FC236}">
                <a16:creationId xmlns:a16="http://schemas.microsoft.com/office/drawing/2014/main" id="{B083E946-8417-B992-77F7-EC1EEC542B3C}"/>
              </a:ext>
            </a:extLst>
          </p:cNvPr>
          <p:cNvCxnSpPr>
            <a:cxnSpLocks/>
          </p:cNvCxnSpPr>
          <p:nvPr/>
        </p:nvCxnSpPr>
        <p:spPr>
          <a:xfrm>
            <a:off x="4950460" y="4095311"/>
            <a:ext cx="897890" cy="0"/>
          </a:xfrm>
          <a:prstGeom prst="line">
            <a:avLst/>
          </a:prstGeom>
          <a:ln w="28575">
            <a:solidFill>
              <a:srgbClr val="F3864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F3C58716-33E5-9924-3A3C-8893B4538A80}"/>
              </a:ext>
            </a:extLst>
          </p:cNvPr>
          <p:cNvSpPr txBox="1"/>
          <p:nvPr/>
        </p:nvSpPr>
        <p:spPr>
          <a:xfrm>
            <a:off x="4840893" y="3213556"/>
            <a:ext cx="450764" cy="200055"/>
          </a:xfrm>
          <a:prstGeom prst="rect">
            <a:avLst/>
          </a:prstGeom>
          <a:noFill/>
        </p:spPr>
        <p:txBody>
          <a:bodyPr wrap="none" rtlCol="0">
            <a:spAutoFit/>
          </a:bodyPr>
          <a:lstStyle/>
          <a:p>
            <a:r>
              <a:rPr lang="en-US" sz="700">
                <a:solidFill>
                  <a:srgbClr val="262722"/>
                </a:solidFill>
                <a:latin typeface="Montserrat"/>
                <a:ea typeface="Open Sans"/>
                <a:cs typeface="Open Sans"/>
              </a:rPr>
              <a:t>04/08</a:t>
            </a:r>
          </a:p>
        </p:txBody>
      </p:sp>
      <p:sp>
        <p:nvSpPr>
          <p:cNvPr id="76" name="TextBox 75">
            <a:extLst>
              <a:ext uri="{FF2B5EF4-FFF2-40B4-BE49-F238E27FC236}">
                <a16:creationId xmlns:a16="http://schemas.microsoft.com/office/drawing/2014/main" id="{4031442B-1EDE-F534-1094-24394A824703}"/>
              </a:ext>
            </a:extLst>
          </p:cNvPr>
          <p:cNvSpPr txBox="1"/>
          <p:nvPr/>
        </p:nvSpPr>
        <p:spPr>
          <a:xfrm>
            <a:off x="5231613" y="3213555"/>
            <a:ext cx="444352" cy="200055"/>
          </a:xfrm>
          <a:prstGeom prst="rect">
            <a:avLst/>
          </a:prstGeom>
          <a:noFill/>
        </p:spPr>
        <p:txBody>
          <a:bodyPr wrap="none" rtlCol="0">
            <a:spAutoFit/>
          </a:bodyPr>
          <a:lstStyle/>
          <a:p>
            <a:r>
              <a:rPr lang="en-US" sz="700">
                <a:solidFill>
                  <a:srgbClr val="262722"/>
                </a:solidFill>
                <a:latin typeface="Montserrat"/>
                <a:ea typeface="Open Sans"/>
                <a:cs typeface="Open Sans"/>
              </a:rPr>
              <a:t>04/24</a:t>
            </a:r>
          </a:p>
        </p:txBody>
      </p:sp>
      <p:sp>
        <p:nvSpPr>
          <p:cNvPr id="77" name="TextBox 76">
            <a:extLst>
              <a:ext uri="{FF2B5EF4-FFF2-40B4-BE49-F238E27FC236}">
                <a16:creationId xmlns:a16="http://schemas.microsoft.com/office/drawing/2014/main" id="{1AC1728D-A4B3-F20D-5757-D74C1B411468}"/>
              </a:ext>
            </a:extLst>
          </p:cNvPr>
          <p:cNvSpPr txBox="1"/>
          <p:nvPr/>
        </p:nvSpPr>
        <p:spPr>
          <a:xfrm>
            <a:off x="4950460" y="3665696"/>
            <a:ext cx="425116" cy="200055"/>
          </a:xfrm>
          <a:prstGeom prst="rect">
            <a:avLst/>
          </a:prstGeom>
          <a:noFill/>
        </p:spPr>
        <p:txBody>
          <a:bodyPr wrap="none" rtlCol="0">
            <a:spAutoFit/>
          </a:bodyPr>
          <a:lstStyle/>
          <a:p>
            <a:r>
              <a:rPr lang="en-US" sz="700">
                <a:solidFill>
                  <a:srgbClr val="262722"/>
                </a:solidFill>
                <a:latin typeface="Montserrat"/>
                <a:ea typeface="Open Sans"/>
                <a:cs typeface="Open Sans"/>
              </a:rPr>
              <a:t>04/10</a:t>
            </a:r>
          </a:p>
        </p:txBody>
      </p:sp>
      <p:sp>
        <p:nvSpPr>
          <p:cNvPr id="78" name="TextBox 77">
            <a:extLst>
              <a:ext uri="{FF2B5EF4-FFF2-40B4-BE49-F238E27FC236}">
                <a16:creationId xmlns:a16="http://schemas.microsoft.com/office/drawing/2014/main" id="{18162EC7-05A0-06AB-AF93-4CAA77F2898A}"/>
              </a:ext>
            </a:extLst>
          </p:cNvPr>
          <p:cNvSpPr txBox="1"/>
          <p:nvPr/>
        </p:nvSpPr>
        <p:spPr>
          <a:xfrm>
            <a:off x="4227501" y="2758916"/>
            <a:ext cx="409086" cy="200055"/>
          </a:xfrm>
          <a:prstGeom prst="rect">
            <a:avLst/>
          </a:prstGeom>
          <a:noFill/>
        </p:spPr>
        <p:txBody>
          <a:bodyPr wrap="none" rtlCol="0">
            <a:spAutoFit/>
          </a:bodyPr>
          <a:lstStyle/>
          <a:p>
            <a:r>
              <a:rPr lang="en-US" sz="700">
                <a:solidFill>
                  <a:srgbClr val="262722"/>
                </a:solidFill>
                <a:latin typeface="Montserrat"/>
                <a:ea typeface="Open Sans"/>
                <a:cs typeface="Open Sans"/>
              </a:rPr>
              <a:t>03/21</a:t>
            </a:r>
          </a:p>
        </p:txBody>
      </p:sp>
      <p:sp>
        <p:nvSpPr>
          <p:cNvPr id="79" name="TextBox 78">
            <a:extLst>
              <a:ext uri="{FF2B5EF4-FFF2-40B4-BE49-F238E27FC236}">
                <a16:creationId xmlns:a16="http://schemas.microsoft.com/office/drawing/2014/main" id="{A2897456-9807-FB9A-7933-95B9DDBF5D85}"/>
              </a:ext>
            </a:extLst>
          </p:cNvPr>
          <p:cNvSpPr txBox="1"/>
          <p:nvPr/>
        </p:nvSpPr>
        <p:spPr>
          <a:xfrm>
            <a:off x="4714348" y="2758916"/>
            <a:ext cx="444352" cy="200055"/>
          </a:xfrm>
          <a:prstGeom prst="rect">
            <a:avLst/>
          </a:prstGeom>
          <a:noFill/>
        </p:spPr>
        <p:txBody>
          <a:bodyPr wrap="none" rtlCol="0">
            <a:spAutoFit/>
          </a:bodyPr>
          <a:lstStyle/>
          <a:p>
            <a:r>
              <a:rPr lang="en-US" sz="700">
                <a:solidFill>
                  <a:srgbClr val="262722"/>
                </a:solidFill>
                <a:latin typeface="Montserrat"/>
                <a:ea typeface="Open Sans"/>
                <a:cs typeface="Open Sans"/>
              </a:rPr>
              <a:t>04/03</a:t>
            </a:r>
          </a:p>
        </p:txBody>
      </p:sp>
      <p:sp>
        <p:nvSpPr>
          <p:cNvPr id="81" name="TextBox 80">
            <a:extLst>
              <a:ext uri="{FF2B5EF4-FFF2-40B4-BE49-F238E27FC236}">
                <a16:creationId xmlns:a16="http://schemas.microsoft.com/office/drawing/2014/main" id="{EB02A90E-718B-801E-2FB7-1A6C59097E7E}"/>
              </a:ext>
            </a:extLst>
          </p:cNvPr>
          <p:cNvSpPr txBox="1"/>
          <p:nvPr/>
        </p:nvSpPr>
        <p:spPr>
          <a:xfrm>
            <a:off x="4741829" y="4146117"/>
            <a:ext cx="444352" cy="200055"/>
          </a:xfrm>
          <a:prstGeom prst="rect">
            <a:avLst/>
          </a:prstGeom>
          <a:noFill/>
        </p:spPr>
        <p:txBody>
          <a:bodyPr wrap="none" rtlCol="0">
            <a:spAutoFit/>
          </a:bodyPr>
          <a:lstStyle/>
          <a:p>
            <a:r>
              <a:rPr lang="en-US" sz="700">
                <a:solidFill>
                  <a:srgbClr val="262722"/>
                </a:solidFill>
                <a:latin typeface="Montserrat"/>
                <a:ea typeface="Open Sans"/>
                <a:cs typeface="Open Sans"/>
              </a:rPr>
              <a:t>04/03</a:t>
            </a:r>
          </a:p>
        </p:txBody>
      </p:sp>
      <p:sp>
        <p:nvSpPr>
          <p:cNvPr id="82" name="TextBox 81">
            <a:extLst>
              <a:ext uri="{FF2B5EF4-FFF2-40B4-BE49-F238E27FC236}">
                <a16:creationId xmlns:a16="http://schemas.microsoft.com/office/drawing/2014/main" id="{A1BB377E-D39A-66BB-AD59-CC1FAD088540}"/>
              </a:ext>
            </a:extLst>
          </p:cNvPr>
          <p:cNvSpPr txBox="1"/>
          <p:nvPr/>
        </p:nvSpPr>
        <p:spPr>
          <a:xfrm>
            <a:off x="5617587" y="4137845"/>
            <a:ext cx="436338" cy="200055"/>
          </a:xfrm>
          <a:prstGeom prst="rect">
            <a:avLst/>
          </a:prstGeom>
          <a:noFill/>
        </p:spPr>
        <p:txBody>
          <a:bodyPr wrap="none" rtlCol="0">
            <a:spAutoFit/>
          </a:bodyPr>
          <a:lstStyle/>
          <a:p>
            <a:r>
              <a:rPr lang="en-US" sz="700">
                <a:solidFill>
                  <a:srgbClr val="262722"/>
                </a:solidFill>
                <a:latin typeface="Montserrat"/>
                <a:ea typeface="Open Sans"/>
                <a:cs typeface="Open Sans"/>
              </a:rPr>
              <a:t>05/02</a:t>
            </a:r>
          </a:p>
        </p:txBody>
      </p:sp>
      <p:sp>
        <p:nvSpPr>
          <p:cNvPr id="85" name="TextBox 84">
            <a:extLst>
              <a:ext uri="{FF2B5EF4-FFF2-40B4-BE49-F238E27FC236}">
                <a16:creationId xmlns:a16="http://schemas.microsoft.com/office/drawing/2014/main" id="{14FB8994-E7E2-11FA-6200-C1737FD81A30}"/>
              </a:ext>
            </a:extLst>
          </p:cNvPr>
          <p:cNvSpPr txBox="1"/>
          <p:nvPr/>
        </p:nvSpPr>
        <p:spPr>
          <a:xfrm>
            <a:off x="6030084" y="4580792"/>
            <a:ext cx="428322" cy="200055"/>
          </a:xfrm>
          <a:prstGeom prst="rect">
            <a:avLst/>
          </a:prstGeom>
          <a:noFill/>
        </p:spPr>
        <p:txBody>
          <a:bodyPr wrap="none" rtlCol="0">
            <a:spAutoFit/>
          </a:bodyPr>
          <a:lstStyle/>
          <a:p>
            <a:r>
              <a:rPr lang="en-US" sz="700">
                <a:solidFill>
                  <a:srgbClr val="262722"/>
                </a:solidFill>
                <a:latin typeface="Montserrat"/>
                <a:ea typeface="Open Sans"/>
                <a:cs typeface="Open Sans"/>
              </a:rPr>
              <a:t>05/22</a:t>
            </a:r>
          </a:p>
        </p:txBody>
      </p:sp>
      <p:sp>
        <p:nvSpPr>
          <p:cNvPr id="86" name="TextBox 85">
            <a:extLst>
              <a:ext uri="{FF2B5EF4-FFF2-40B4-BE49-F238E27FC236}">
                <a16:creationId xmlns:a16="http://schemas.microsoft.com/office/drawing/2014/main" id="{ED9FFECE-7A1C-BB14-029C-2584F6040F89}"/>
              </a:ext>
            </a:extLst>
          </p:cNvPr>
          <p:cNvSpPr txBox="1"/>
          <p:nvPr/>
        </p:nvSpPr>
        <p:spPr>
          <a:xfrm>
            <a:off x="6015459" y="5050560"/>
            <a:ext cx="428322" cy="200055"/>
          </a:xfrm>
          <a:prstGeom prst="rect">
            <a:avLst/>
          </a:prstGeom>
          <a:noFill/>
        </p:spPr>
        <p:txBody>
          <a:bodyPr wrap="none" rtlCol="0">
            <a:spAutoFit/>
          </a:bodyPr>
          <a:lstStyle/>
          <a:p>
            <a:r>
              <a:rPr lang="en-US" sz="700">
                <a:solidFill>
                  <a:srgbClr val="262722"/>
                </a:solidFill>
                <a:latin typeface="Montserrat"/>
                <a:ea typeface="Open Sans"/>
                <a:cs typeface="Open Sans"/>
              </a:rPr>
              <a:t>05/22</a:t>
            </a:r>
          </a:p>
        </p:txBody>
      </p:sp>
      <p:sp>
        <p:nvSpPr>
          <p:cNvPr id="88" name="TextBox 87">
            <a:extLst>
              <a:ext uri="{FF2B5EF4-FFF2-40B4-BE49-F238E27FC236}">
                <a16:creationId xmlns:a16="http://schemas.microsoft.com/office/drawing/2014/main" id="{0C36F965-3032-61F7-569A-966255587EA7}"/>
              </a:ext>
            </a:extLst>
          </p:cNvPr>
          <p:cNvSpPr txBox="1"/>
          <p:nvPr/>
        </p:nvSpPr>
        <p:spPr>
          <a:xfrm>
            <a:off x="8311123" y="5033772"/>
            <a:ext cx="423514" cy="200055"/>
          </a:xfrm>
          <a:prstGeom prst="rect">
            <a:avLst/>
          </a:prstGeom>
          <a:noFill/>
        </p:spPr>
        <p:txBody>
          <a:bodyPr wrap="none" rtlCol="0">
            <a:spAutoFit/>
          </a:bodyPr>
          <a:lstStyle/>
          <a:p>
            <a:r>
              <a:rPr lang="en-US" sz="700">
                <a:solidFill>
                  <a:srgbClr val="262722"/>
                </a:solidFill>
                <a:latin typeface="Montserrat"/>
                <a:ea typeface="Open Sans"/>
                <a:cs typeface="Open Sans"/>
              </a:rPr>
              <a:t>08/14</a:t>
            </a:r>
          </a:p>
        </p:txBody>
      </p:sp>
      <p:sp>
        <p:nvSpPr>
          <p:cNvPr id="93" name="TextBox 92">
            <a:extLst>
              <a:ext uri="{FF2B5EF4-FFF2-40B4-BE49-F238E27FC236}">
                <a16:creationId xmlns:a16="http://schemas.microsoft.com/office/drawing/2014/main" id="{8E4911DE-455F-C3FC-C1FE-F71F299FF639}"/>
              </a:ext>
            </a:extLst>
          </p:cNvPr>
          <p:cNvSpPr txBox="1"/>
          <p:nvPr/>
        </p:nvSpPr>
        <p:spPr>
          <a:xfrm>
            <a:off x="8631113" y="5033239"/>
            <a:ext cx="441146" cy="200055"/>
          </a:xfrm>
          <a:prstGeom prst="rect">
            <a:avLst/>
          </a:prstGeom>
          <a:noFill/>
        </p:spPr>
        <p:txBody>
          <a:bodyPr wrap="none" rtlCol="0">
            <a:spAutoFit/>
          </a:bodyPr>
          <a:lstStyle/>
          <a:p>
            <a:r>
              <a:rPr lang="en-US" sz="700">
                <a:solidFill>
                  <a:srgbClr val="262722"/>
                </a:solidFill>
                <a:latin typeface="Montserrat"/>
                <a:ea typeface="Open Sans"/>
                <a:cs typeface="Open Sans"/>
              </a:rPr>
              <a:t>08/28</a:t>
            </a:r>
          </a:p>
        </p:txBody>
      </p:sp>
      <p:sp>
        <p:nvSpPr>
          <p:cNvPr id="94" name="TextBox 93">
            <a:extLst>
              <a:ext uri="{FF2B5EF4-FFF2-40B4-BE49-F238E27FC236}">
                <a16:creationId xmlns:a16="http://schemas.microsoft.com/office/drawing/2014/main" id="{0B8C53F5-2690-3334-C6DD-AF79150F350A}"/>
              </a:ext>
            </a:extLst>
          </p:cNvPr>
          <p:cNvSpPr txBox="1"/>
          <p:nvPr/>
        </p:nvSpPr>
        <p:spPr>
          <a:xfrm>
            <a:off x="10901166" y="5062523"/>
            <a:ext cx="389850" cy="200055"/>
          </a:xfrm>
          <a:prstGeom prst="rect">
            <a:avLst/>
          </a:prstGeom>
          <a:noFill/>
        </p:spPr>
        <p:txBody>
          <a:bodyPr wrap="none" rtlCol="0">
            <a:spAutoFit/>
          </a:bodyPr>
          <a:lstStyle/>
          <a:p>
            <a:r>
              <a:rPr lang="en-US" sz="700">
                <a:solidFill>
                  <a:srgbClr val="262722"/>
                </a:solidFill>
                <a:latin typeface="Montserrat"/>
                <a:ea typeface="Open Sans"/>
                <a:cs typeface="Open Sans"/>
              </a:rPr>
              <a:t>11/20</a:t>
            </a:r>
          </a:p>
        </p:txBody>
      </p:sp>
      <p:grpSp>
        <p:nvGrpSpPr>
          <p:cNvPr id="103" name="Group 102">
            <a:extLst>
              <a:ext uri="{FF2B5EF4-FFF2-40B4-BE49-F238E27FC236}">
                <a16:creationId xmlns:a16="http://schemas.microsoft.com/office/drawing/2014/main" id="{29B6A778-C6D2-94AF-E406-1A5310617266}"/>
              </a:ext>
            </a:extLst>
          </p:cNvPr>
          <p:cNvGrpSpPr/>
          <p:nvPr/>
        </p:nvGrpSpPr>
        <p:grpSpPr>
          <a:xfrm>
            <a:off x="8339656" y="5320938"/>
            <a:ext cx="423514" cy="388394"/>
            <a:chOff x="8244647" y="5328558"/>
            <a:chExt cx="423514" cy="388394"/>
          </a:xfrm>
        </p:grpSpPr>
        <p:pic>
          <p:nvPicPr>
            <p:cNvPr id="57" name="Graphic 56" descr="Badge New with solid fill">
              <a:extLst>
                <a:ext uri="{FF2B5EF4-FFF2-40B4-BE49-F238E27FC236}">
                  <a16:creationId xmlns:a16="http://schemas.microsoft.com/office/drawing/2014/main" id="{FEA6139A-D251-ED62-57A4-8316D2D6C7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37532" y="5328558"/>
              <a:ext cx="237744" cy="237744"/>
            </a:xfrm>
            <a:prstGeom prst="rect">
              <a:avLst/>
            </a:prstGeom>
          </p:spPr>
        </p:pic>
        <p:sp>
          <p:nvSpPr>
            <p:cNvPr id="99" name="TextBox 98">
              <a:extLst>
                <a:ext uri="{FF2B5EF4-FFF2-40B4-BE49-F238E27FC236}">
                  <a16:creationId xmlns:a16="http://schemas.microsoft.com/office/drawing/2014/main" id="{0403B3C0-2927-4F8F-76D6-B1FA2DCF1773}"/>
                </a:ext>
              </a:extLst>
            </p:cNvPr>
            <p:cNvSpPr txBox="1"/>
            <p:nvPr/>
          </p:nvSpPr>
          <p:spPr>
            <a:xfrm>
              <a:off x="8244647" y="5516897"/>
              <a:ext cx="423514" cy="200055"/>
            </a:xfrm>
            <a:prstGeom prst="rect">
              <a:avLst/>
            </a:prstGeom>
            <a:noFill/>
          </p:spPr>
          <p:txBody>
            <a:bodyPr wrap="none" rtlCol="0">
              <a:spAutoFit/>
            </a:bodyPr>
            <a:lstStyle/>
            <a:p>
              <a:r>
                <a:rPr lang="en-US" sz="700">
                  <a:solidFill>
                    <a:srgbClr val="262722"/>
                  </a:solidFill>
                  <a:latin typeface="Montserrat"/>
                  <a:ea typeface="Open Sans"/>
                  <a:cs typeface="Open Sans"/>
                </a:rPr>
                <a:t>08/14</a:t>
              </a:r>
            </a:p>
          </p:txBody>
        </p:sp>
      </p:grpSp>
      <p:sp>
        <p:nvSpPr>
          <p:cNvPr id="100" name="TextBox 99">
            <a:extLst>
              <a:ext uri="{FF2B5EF4-FFF2-40B4-BE49-F238E27FC236}">
                <a16:creationId xmlns:a16="http://schemas.microsoft.com/office/drawing/2014/main" id="{06DB13B1-D461-993F-D116-D8457A3E5942}"/>
              </a:ext>
            </a:extLst>
          </p:cNvPr>
          <p:cNvSpPr txBox="1"/>
          <p:nvPr/>
        </p:nvSpPr>
        <p:spPr>
          <a:xfrm>
            <a:off x="7612502" y="5947551"/>
            <a:ext cx="437940" cy="200055"/>
          </a:xfrm>
          <a:prstGeom prst="rect">
            <a:avLst/>
          </a:prstGeom>
          <a:noFill/>
        </p:spPr>
        <p:txBody>
          <a:bodyPr wrap="none" rtlCol="0">
            <a:spAutoFit/>
          </a:bodyPr>
          <a:lstStyle/>
          <a:p>
            <a:r>
              <a:rPr lang="en-US" sz="700">
                <a:solidFill>
                  <a:srgbClr val="262722"/>
                </a:solidFill>
                <a:latin typeface="Montserrat"/>
                <a:ea typeface="Open Sans"/>
                <a:cs typeface="Open Sans"/>
              </a:rPr>
              <a:t>07/03</a:t>
            </a:r>
          </a:p>
        </p:txBody>
      </p:sp>
      <p:grpSp>
        <p:nvGrpSpPr>
          <p:cNvPr id="104" name="Group 103">
            <a:extLst>
              <a:ext uri="{FF2B5EF4-FFF2-40B4-BE49-F238E27FC236}">
                <a16:creationId xmlns:a16="http://schemas.microsoft.com/office/drawing/2014/main" id="{5A98E14C-A49E-3136-63FE-7BC79454682C}"/>
              </a:ext>
            </a:extLst>
          </p:cNvPr>
          <p:cNvGrpSpPr/>
          <p:nvPr/>
        </p:nvGrpSpPr>
        <p:grpSpPr>
          <a:xfrm>
            <a:off x="8339656" y="5760493"/>
            <a:ext cx="423514" cy="393292"/>
            <a:chOff x="8343226" y="5760493"/>
            <a:chExt cx="423514" cy="393292"/>
          </a:xfrm>
        </p:grpSpPr>
        <p:pic>
          <p:nvPicPr>
            <p:cNvPr id="101" name="Graphic 100" descr="Badge New with solid fill">
              <a:extLst>
                <a:ext uri="{FF2B5EF4-FFF2-40B4-BE49-F238E27FC236}">
                  <a16:creationId xmlns:a16="http://schemas.microsoft.com/office/drawing/2014/main" id="{9D2C3E9D-E615-4625-BFE3-2D60BCF2A6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36111" y="5760493"/>
              <a:ext cx="237744" cy="237744"/>
            </a:xfrm>
            <a:prstGeom prst="rect">
              <a:avLst/>
            </a:prstGeom>
          </p:spPr>
        </p:pic>
        <p:sp>
          <p:nvSpPr>
            <p:cNvPr id="102" name="TextBox 101">
              <a:extLst>
                <a:ext uri="{FF2B5EF4-FFF2-40B4-BE49-F238E27FC236}">
                  <a16:creationId xmlns:a16="http://schemas.microsoft.com/office/drawing/2014/main" id="{35D3D651-6D51-39E5-3196-1BC798E5E85D}"/>
                </a:ext>
              </a:extLst>
            </p:cNvPr>
            <p:cNvSpPr txBox="1"/>
            <p:nvPr/>
          </p:nvSpPr>
          <p:spPr>
            <a:xfrm>
              <a:off x="8343226" y="5953730"/>
              <a:ext cx="423514" cy="200055"/>
            </a:xfrm>
            <a:prstGeom prst="rect">
              <a:avLst/>
            </a:prstGeom>
            <a:noFill/>
          </p:spPr>
          <p:txBody>
            <a:bodyPr wrap="none" rtlCol="0">
              <a:spAutoFit/>
            </a:bodyPr>
            <a:lstStyle/>
            <a:p>
              <a:r>
                <a:rPr lang="en-US" sz="700">
                  <a:solidFill>
                    <a:srgbClr val="262722"/>
                  </a:solidFill>
                  <a:latin typeface="Montserrat"/>
                  <a:ea typeface="Open Sans"/>
                  <a:cs typeface="Open Sans"/>
                </a:rPr>
                <a:t>08/14</a:t>
              </a:r>
            </a:p>
          </p:txBody>
        </p:sp>
      </p:grpSp>
      <p:grpSp>
        <p:nvGrpSpPr>
          <p:cNvPr id="108" name="Group 107">
            <a:extLst>
              <a:ext uri="{FF2B5EF4-FFF2-40B4-BE49-F238E27FC236}">
                <a16:creationId xmlns:a16="http://schemas.microsoft.com/office/drawing/2014/main" id="{ED6089D7-7409-E248-CF33-4F9216154B70}"/>
              </a:ext>
            </a:extLst>
          </p:cNvPr>
          <p:cNvGrpSpPr/>
          <p:nvPr/>
        </p:nvGrpSpPr>
        <p:grpSpPr>
          <a:xfrm>
            <a:off x="10867222" y="5314759"/>
            <a:ext cx="389850" cy="388394"/>
            <a:chOff x="8244647" y="5328558"/>
            <a:chExt cx="389850" cy="388394"/>
          </a:xfrm>
        </p:grpSpPr>
        <p:pic>
          <p:nvPicPr>
            <p:cNvPr id="109" name="Graphic 108" descr="Badge New with solid fill">
              <a:extLst>
                <a:ext uri="{FF2B5EF4-FFF2-40B4-BE49-F238E27FC236}">
                  <a16:creationId xmlns:a16="http://schemas.microsoft.com/office/drawing/2014/main" id="{EF419638-13EF-8636-01A0-F9E95723EF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37532" y="5328558"/>
              <a:ext cx="237744" cy="237744"/>
            </a:xfrm>
            <a:prstGeom prst="rect">
              <a:avLst/>
            </a:prstGeom>
          </p:spPr>
        </p:pic>
        <p:sp>
          <p:nvSpPr>
            <p:cNvPr id="110" name="TextBox 109">
              <a:extLst>
                <a:ext uri="{FF2B5EF4-FFF2-40B4-BE49-F238E27FC236}">
                  <a16:creationId xmlns:a16="http://schemas.microsoft.com/office/drawing/2014/main" id="{CEEAEDA9-001A-1CED-7C67-A543F6553220}"/>
                </a:ext>
              </a:extLst>
            </p:cNvPr>
            <p:cNvSpPr txBox="1"/>
            <p:nvPr/>
          </p:nvSpPr>
          <p:spPr>
            <a:xfrm>
              <a:off x="8244647" y="5516897"/>
              <a:ext cx="389850" cy="200055"/>
            </a:xfrm>
            <a:prstGeom prst="rect">
              <a:avLst/>
            </a:prstGeom>
            <a:noFill/>
          </p:spPr>
          <p:txBody>
            <a:bodyPr wrap="none" rtlCol="0">
              <a:spAutoFit/>
            </a:bodyPr>
            <a:lstStyle/>
            <a:p>
              <a:r>
                <a:rPr lang="en-US" sz="700">
                  <a:solidFill>
                    <a:srgbClr val="262722"/>
                  </a:solidFill>
                  <a:latin typeface="Montserrat"/>
                  <a:ea typeface="Open Sans"/>
                  <a:cs typeface="Open Sans"/>
                </a:rPr>
                <a:t>11/20</a:t>
              </a:r>
            </a:p>
          </p:txBody>
        </p:sp>
      </p:grpSp>
      <p:grpSp>
        <p:nvGrpSpPr>
          <p:cNvPr id="111" name="Group 110">
            <a:extLst>
              <a:ext uri="{FF2B5EF4-FFF2-40B4-BE49-F238E27FC236}">
                <a16:creationId xmlns:a16="http://schemas.microsoft.com/office/drawing/2014/main" id="{C826DB8B-3088-5910-920D-9DB680E0478E}"/>
              </a:ext>
            </a:extLst>
          </p:cNvPr>
          <p:cNvGrpSpPr/>
          <p:nvPr/>
        </p:nvGrpSpPr>
        <p:grpSpPr>
          <a:xfrm>
            <a:off x="10867222" y="5754314"/>
            <a:ext cx="389850" cy="393292"/>
            <a:chOff x="8343226" y="5760493"/>
            <a:chExt cx="389850" cy="393292"/>
          </a:xfrm>
        </p:grpSpPr>
        <p:pic>
          <p:nvPicPr>
            <p:cNvPr id="112" name="Graphic 111" descr="Badge New with solid fill">
              <a:extLst>
                <a:ext uri="{FF2B5EF4-FFF2-40B4-BE49-F238E27FC236}">
                  <a16:creationId xmlns:a16="http://schemas.microsoft.com/office/drawing/2014/main" id="{D3927D8B-3605-57B8-85E9-9B3E741C135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36111" y="5760493"/>
              <a:ext cx="237744" cy="237744"/>
            </a:xfrm>
            <a:prstGeom prst="rect">
              <a:avLst/>
            </a:prstGeom>
          </p:spPr>
        </p:pic>
        <p:sp>
          <p:nvSpPr>
            <p:cNvPr id="113" name="TextBox 112">
              <a:extLst>
                <a:ext uri="{FF2B5EF4-FFF2-40B4-BE49-F238E27FC236}">
                  <a16:creationId xmlns:a16="http://schemas.microsoft.com/office/drawing/2014/main" id="{B0911AE6-9A0F-E7C4-5FFA-C0B8D6EEF475}"/>
                </a:ext>
              </a:extLst>
            </p:cNvPr>
            <p:cNvSpPr txBox="1"/>
            <p:nvPr/>
          </p:nvSpPr>
          <p:spPr>
            <a:xfrm>
              <a:off x="8343226" y="5953730"/>
              <a:ext cx="389850" cy="200055"/>
            </a:xfrm>
            <a:prstGeom prst="rect">
              <a:avLst/>
            </a:prstGeom>
            <a:noFill/>
          </p:spPr>
          <p:txBody>
            <a:bodyPr wrap="none" rtlCol="0">
              <a:spAutoFit/>
            </a:bodyPr>
            <a:lstStyle/>
            <a:p>
              <a:r>
                <a:rPr lang="en-US" sz="700">
                  <a:solidFill>
                    <a:srgbClr val="262722"/>
                  </a:solidFill>
                  <a:latin typeface="Montserrat"/>
                  <a:ea typeface="Open Sans"/>
                  <a:cs typeface="Open Sans"/>
                </a:rPr>
                <a:t>11/20</a:t>
              </a:r>
            </a:p>
          </p:txBody>
        </p:sp>
      </p:grpSp>
      <p:grpSp>
        <p:nvGrpSpPr>
          <p:cNvPr id="114" name="Group 113">
            <a:extLst>
              <a:ext uri="{FF2B5EF4-FFF2-40B4-BE49-F238E27FC236}">
                <a16:creationId xmlns:a16="http://schemas.microsoft.com/office/drawing/2014/main" id="{BF7AE8E7-36F1-48D5-BD32-96B5A5478866}"/>
              </a:ext>
            </a:extLst>
          </p:cNvPr>
          <p:cNvGrpSpPr/>
          <p:nvPr/>
        </p:nvGrpSpPr>
        <p:grpSpPr>
          <a:xfrm>
            <a:off x="10087938" y="5750905"/>
            <a:ext cx="420308" cy="393292"/>
            <a:chOff x="8343226" y="5760493"/>
            <a:chExt cx="420308" cy="393292"/>
          </a:xfrm>
        </p:grpSpPr>
        <p:pic>
          <p:nvPicPr>
            <p:cNvPr id="115" name="Graphic 114" descr="Badge New with solid fill">
              <a:extLst>
                <a:ext uri="{FF2B5EF4-FFF2-40B4-BE49-F238E27FC236}">
                  <a16:creationId xmlns:a16="http://schemas.microsoft.com/office/drawing/2014/main" id="{29275932-0EEC-2FD3-F17C-56A2B3D140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36111" y="5760493"/>
              <a:ext cx="237744" cy="237744"/>
            </a:xfrm>
            <a:prstGeom prst="rect">
              <a:avLst/>
            </a:prstGeom>
          </p:spPr>
        </p:pic>
        <p:sp>
          <p:nvSpPr>
            <p:cNvPr id="116" name="TextBox 115">
              <a:extLst>
                <a:ext uri="{FF2B5EF4-FFF2-40B4-BE49-F238E27FC236}">
                  <a16:creationId xmlns:a16="http://schemas.microsoft.com/office/drawing/2014/main" id="{9EF94098-86E7-E869-0A52-B74C21AB6DCB}"/>
                </a:ext>
              </a:extLst>
            </p:cNvPr>
            <p:cNvSpPr txBox="1"/>
            <p:nvPr/>
          </p:nvSpPr>
          <p:spPr>
            <a:xfrm>
              <a:off x="8343226" y="5953730"/>
              <a:ext cx="420308" cy="200055"/>
            </a:xfrm>
            <a:prstGeom prst="rect">
              <a:avLst/>
            </a:prstGeom>
            <a:noFill/>
          </p:spPr>
          <p:txBody>
            <a:bodyPr wrap="none" rtlCol="0">
              <a:spAutoFit/>
            </a:bodyPr>
            <a:lstStyle/>
            <a:p>
              <a:r>
                <a:rPr lang="en-US" sz="700">
                  <a:solidFill>
                    <a:srgbClr val="262722"/>
                  </a:solidFill>
                  <a:latin typeface="Montserrat"/>
                  <a:ea typeface="Open Sans"/>
                  <a:cs typeface="Open Sans"/>
                </a:rPr>
                <a:t>10/09</a:t>
              </a:r>
            </a:p>
          </p:txBody>
        </p:sp>
      </p:grpSp>
      <p:pic>
        <p:nvPicPr>
          <p:cNvPr id="117" name="Graphic 116" descr="Badge New with solid fill">
            <a:extLst>
              <a:ext uri="{FF2B5EF4-FFF2-40B4-BE49-F238E27FC236}">
                <a16:creationId xmlns:a16="http://schemas.microsoft.com/office/drawing/2014/main" id="{54C68011-7BA3-94C1-4649-F124205BC2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179962" y="6195661"/>
            <a:ext cx="237744" cy="237744"/>
          </a:xfrm>
          <a:prstGeom prst="rect">
            <a:avLst/>
          </a:prstGeom>
        </p:spPr>
      </p:pic>
      <p:sp>
        <p:nvSpPr>
          <p:cNvPr id="118" name="TextBox 117">
            <a:extLst>
              <a:ext uri="{FF2B5EF4-FFF2-40B4-BE49-F238E27FC236}">
                <a16:creationId xmlns:a16="http://schemas.microsoft.com/office/drawing/2014/main" id="{3ADB9247-ADC1-03A6-A271-6AD820B00678}"/>
              </a:ext>
            </a:extLst>
          </p:cNvPr>
          <p:cNvSpPr txBox="1"/>
          <p:nvPr/>
        </p:nvSpPr>
        <p:spPr>
          <a:xfrm>
            <a:off x="11076855" y="6404751"/>
            <a:ext cx="383438" cy="200055"/>
          </a:xfrm>
          <a:prstGeom prst="rect">
            <a:avLst/>
          </a:prstGeom>
          <a:noFill/>
        </p:spPr>
        <p:txBody>
          <a:bodyPr wrap="none" rtlCol="0">
            <a:spAutoFit/>
          </a:bodyPr>
          <a:lstStyle/>
          <a:p>
            <a:r>
              <a:rPr lang="en-US" sz="700">
                <a:solidFill>
                  <a:srgbClr val="262722"/>
                </a:solidFill>
                <a:latin typeface="Montserrat"/>
                <a:ea typeface="Open Sans"/>
                <a:cs typeface="Open Sans"/>
              </a:rPr>
              <a:t>11/27</a:t>
            </a:r>
          </a:p>
        </p:txBody>
      </p:sp>
      <p:cxnSp>
        <p:nvCxnSpPr>
          <p:cNvPr id="6" name="Straight Connector 5">
            <a:extLst>
              <a:ext uri="{FF2B5EF4-FFF2-40B4-BE49-F238E27FC236}">
                <a16:creationId xmlns:a16="http://schemas.microsoft.com/office/drawing/2014/main" id="{7989C291-9F11-E326-9B5D-36BA27B63328}"/>
              </a:ext>
            </a:extLst>
          </p:cNvPr>
          <p:cNvCxnSpPr>
            <a:cxnSpLocks/>
          </p:cNvCxnSpPr>
          <p:nvPr/>
        </p:nvCxnSpPr>
        <p:spPr>
          <a:xfrm>
            <a:off x="9072259" y="4095311"/>
            <a:ext cx="827153" cy="0"/>
          </a:xfrm>
          <a:prstGeom prst="line">
            <a:avLst/>
          </a:prstGeom>
          <a:ln w="28575">
            <a:solidFill>
              <a:srgbClr val="F3864B"/>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9581BB1-C63E-D3B9-FFA4-2DFE560F8180}"/>
              </a:ext>
            </a:extLst>
          </p:cNvPr>
          <p:cNvSpPr txBox="1"/>
          <p:nvPr/>
        </p:nvSpPr>
        <p:spPr>
          <a:xfrm>
            <a:off x="8857370" y="4165674"/>
            <a:ext cx="439544" cy="200055"/>
          </a:xfrm>
          <a:prstGeom prst="rect">
            <a:avLst/>
          </a:prstGeom>
          <a:noFill/>
        </p:spPr>
        <p:txBody>
          <a:bodyPr wrap="none" rtlCol="0">
            <a:spAutoFit/>
          </a:bodyPr>
          <a:lstStyle/>
          <a:p>
            <a:r>
              <a:rPr lang="en-US" sz="700">
                <a:latin typeface="Montserrat"/>
                <a:ea typeface="Open Sans"/>
                <a:cs typeface="Open Sans"/>
              </a:rPr>
              <a:t>09/02</a:t>
            </a:r>
          </a:p>
        </p:txBody>
      </p:sp>
      <p:sp>
        <p:nvSpPr>
          <p:cNvPr id="12" name="TextBox 11">
            <a:extLst>
              <a:ext uri="{FF2B5EF4-FFF2-40B4-BE49-F238E27FC236}">
                <a16:creationId xmlns:a16="http://schemas.microsoft.com/office/drawing/2014/main" id="{91218D83-4346-6DA0-47D3-60B97D22B645}"/>
              </a:ext>
            </a:extLst>
          </p:cNvPr>
          <p:cNvSpPr txBox="1"/>
          <p:nvPr/>
        </p:nvSpPr>
        <p:spPr>
          <a:xfrm>
            <a:off x="9690861" y="4146117"/>
            <a:ext cx="417102" cy="200055"/>
          </a:xfrm>
          <a:prstGeom prst="rect">
            <a:avLst/>
          </a:prstGeom>
          <a:noFill/>
        </p:spPr>
        <p:txBody>
          <a:bodyPr wrap="none" rtlCol="0">
            <a:spAutoFit/>
          </a:bodyPr>
          <a:lstStyle/>
          <a:p>
            <a:r>
              <a:rPr lang="en-US" sz="700">
                <a:latin typeface="Montserrat"/>
                <a:ea typeface="Open Sans"/>
                <a:cs typeface="Open Sans"/>
              </a:rPr>
              <a:t>10/03</a:t>
            </a:r>
          </a:p>
        </p:txBody>
      </p:sp>
      <p:sp>
        <p:nvSpPr>
          <p:cNvPr id="3" name="TextBox 2">
            <a:extLst>
              <a:ext uri="{FF2B5EF4-FFF2-40B4-BE49-F238E27FC236}">
                <a16:creationId xmlns:a16="http://schemas.microsoft.com/office/drawing/2014/main" id="{5C0E4FDD-62C7-4725-C27B-D363F9EA6233}"/>
              </a:ext>
            </a:extLst>
          </p:cNvPr>
          <p:cNvSpPr txBox="1"/>
          <p:nvPr/>
        </p:nvSpPr>
        <p:spPr>
          <a:xfrm>
            <a:off x="6258031" y="1457505"/>
            <a:ext cx="4021494" cy="646331"/>
          </a:xfrm>
          <a:prstGeom prst="rect">
            <a:avLst/>
          </a:prstGeom>
          <a:solidFill>
            <a:schemeClr val="accent3"/>
          </a:solidFill>
        </p:spPr>
        <p:txBody>
          <a:bodyPr wrap="square" rtlCol="0">
            <a:spAutoFit/>
          </a:bodyPr>
          <a:lstStyle/>
          <a:p>
            <a:r>
              <a:rPr lang="en-US" dirty="0" err="1">
                <a:solidFill>
                  <a:schemeClr val="bg1"/>
                </a:solidFill>
              </a:rPr>
              <a:t>Cuál</a:t>
            </a:r>
            <a:r>
              <a:rPr lang="en-US" dirty="0">
                <a:solidFill>
                  <a:schemeClr val="bg1"/>
                </a:solidFill>
              </a:rPr>
              <a:t> es </a:t>
            </a:r>
            <a:r>
              <a:rPr lang="en-US" dirty="0" err="1">
                <a:solidFill>
                  <a:schemeClr val="bg1"/>
                </a:solidFill>
              </a:rPr>
              <a:t>el</a:t>
            </a:r>
            <a:r>
              <a:rPr lang="en-US" dirty="0">
                <a:solidFill>
                  <a:schemeClr val="bg1"/>
                </a:solidFill>
              </a:rPr>
              <a:t> plan de </a:t>
            </a:r>
            <a:r>
              <a:rPr lang="en-US" dirty="0" err="1">
                <a:solidFill>
                  <a:schemeClr val="bg1"/>
                </a:solidFill>
              </a:rPr>
              <a:t>todos</a:t>
            </a:r>
            <a:r>
              <a:rPr lang="en-US" dirty="0">
                <a:solidFill>
                  <a:schemeClr val="bg1"/>
                </a:solidFill>
              </a:rPr>
              <a:t> </a:t>
            </a:r>
            <a:r>
              <a:rPr lang="en-US" dirty="0" err="1">
                <a:solidFill>
                  <a:schemeClr val="bg1"/>
                </a:solidFill>
              </a:rPr>
              <a:t>los</a:t>
            </a:r>
            <a:r>
              <a:rPr lang="en-US" dirty="0">
                <a:solidFill>
                  <a:schemeClr val="bg1"/>
                </a:solidFill>
              </a:rPr>
              <a:t> key points y milestones</a:t>
            </a:r>
          </a:p>
        </p:txBody>
      </p:sp>
    </p:spTree>
    <p:extLst>
      <p:ext uri="{BB962C8B-B14F-4D97-AF65-F5344CB8AC3E}">
        <p14:creationId xmlns:p14="http://schemas.microsoft.com/office/powerpoint/2010/main" val="3984282461"/>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B2A0AC-142E-4B5C-2B3D-F995F4A5DC19}"/>
              </a:ext>
            </a:extLst>
          </p:cNvPr>
          <p:cNvSpPr>
            <a:spLocks noGrp="1"/>
          </p:cNvSpPr>
          <p:nvPr>
            <p:ph type="title"/>
          </p:nvPr>
        </p:nvSpPr>
        <p:spPr>
          <a:xfrm>
            <a:off x="742950" y="420251"/>
            <a:ext cx="10515600" cy="1325563"/>
          </a:xfrm>
        </p:spPr>
        <p:txBody>
          <a:bodyPr/>
          <a:lstStyle/>
          <a:p>
            <a:r>
              <a:rPr lang="en-US" b="1">
                <a:latin typeface="Montserrat" panose="00000500000000000000" pitchFamily="2" charset="0"/>
              </a:rPr>
              <a:t>Next steps</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80E0A5F4-4B41-E168-512D-F683D0E09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 y="1378674"/>
            <a:ext cx="4994463" cy="376176"/>
          </a:xfrm>
          <a:prstGeom prst="rect">
            <a:avLst/>
          </a:prstGeom>
        </p:spPr>
      </p:pic>
      <p:pic>
        <p:nvPicPr>
          <p:cNvPr id="10" name="Picture 9" descr="A purple circle with black center&#10;&#10;Description automatically generated">
            <a:extLst>
              <a:ext uri="{FF2B5EF4-FFF2-40B4-BE49-F238E27FC236}">
                <a16:creationId xmlns:a16="http://schemas.microsoft.com/office/drawing/2014/main" id="{6E47A27B-847A-5E5E-4D22-DB62695E3824}"/>
              </a:ext>
            </a:extLst>
          </p:cNvPr>
          <p:cNvPicPr>
            <a:picLocks noChangeAspect="1"/>
          </p:cNvPicPr>
          <p:nvPr/>
        </p:nvPicPr>
        <p:blipFill>
          <a:blip r:embed="rId4">
            <a:duotone>
              <a:schemeClr val="bg2">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graphicFrame>
        <p:nvGraphicFramePr>
          <p:cNvPr id="2" name="Table 1">
            <a:extLst>
              <a:ext uri="{FF2B5EF4-FFF2-40B4-BE49-F238E27FC236}">
                <a16:creationId xmlns:a16="http://schemas.microsoft.com/office/drawing/2014/main" id="{70B594F8-A6F2-F45F-8053-0559FFEA35A1}"/>
              </a:ext>
            </a:extLst>
          </p:cNvPr>
          <p:cNvGraphicFramePr>
            <a:graphicFrameLocks noGrp="1"/>
          </p:cNvGraphicFramePr>
          <p:nvPr>
            <p:extLst>
              <p:ext uri="{D42A27DB-BD31-4B8C-83A1-F6EECF244321}">
                <p14:modId xmlns:p14="http://schemas.microsoft.com/office/powerpoint/2010/main" val="2892545633"/>
              </p:ext>
            </p:extLst>
          </p:nvPr>
        </p:nvGraphicFramePr>
        <p:xfrm>
          <a:off x="936233" y="2100120"/>
          <a:ext cx="9569429" cy="4028440"/>
        </p:xfrm>
        <a:graphic>
          <a:graphicData uri="http://schemas.openxmlformats.org/drawingml/2006/table">
            <a:tbl>
              <a:tblPr firstRow="1" bandRow="1">
                <a:tableStyleId>{5C22544A-7EE6-4342-B048-85BDC9FD1C3A}</a:tableStyleId>
              </a:tblPr>
              <a:tblGrid>
                <a:gridCol w="3238202">
                  <a:extLst>
                    <a:ext uri="{9D8B030D-6E8A-4147-A177-3AD203B41FA5}">
                      <a16:colId xmlns:a16="http://schemas.microsoft.com/office/drawing/2014/main" val="1830858985"/>
                    </a:ext>
                  </a:extLst>
                </a:gridCol>
                <a:gridCol w="5088835">
                  <a:extLst>
                    <a:ext uri="{9D8B030D-6E8A-4147-A177-3AD203B41FA5}">
                      <a16:colId xmlns:a16="http://schemas.microsoft.com/office/drawing/2014/main" val="2979963545"/>
                    </a:ext>
                  </a:extLst>
                </a:gridCol>
                <a:gridCol w="1242392">
                  <a:extLst>
                    <a:ext uri="{9D8B030D-6E8A-4147-A177-3AD203B41FA5}">
                      <a16:colId xmlns:a16="http://schemas.microsoft.com/office/drawing/2014/main" val="165130289"/>
                    </a:ext>
                  </a:extLst>
                </a:gridCol>
              </a:tblGrid>
              <a:tr h="370840">
                <a:tc>
                  <a:txBody>
                    <a:bodyPr/>
                    <a:lstStyle/>
                    <a:p>
                      <a:pPr marL="0" algn="l" defTabSz="914400" rtl="0" eaLnBrk="1" latinLnBrk="0" hangingPunct="1"/>
                      <a:r>
                        <a:rPr lang="en-US" sz="1400" b="1" kern="1200">
                          <a:solidFill>
                            <a:srgbClr val="262722"/>
                          </a:solidFill>
                          <a:latin typeface="Montserrat"/>
                          <a:ea typeface="Open Sans"/>
                          <a:cs typeface="Open Sans"/>
                        </a:rPr>
                        <a:t>Activity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l" defTabSz="914400" rtl="0" eaLnBrk="1" latinLnBrk="0" hangingPunct="1"/>
                      <a:r>
                        <a:rPr lang="en-US" sz="1400" b="1" kern="1200">
                          <a:solidFill>
                            <a:srgbClr val="262722"/>
                          </a:solidFill>
                          <a:latin typeface="Montserrat"/>
                          <a:ea typeface="Open Sans"/>
                          <a:cs typeface="Open Sans"/>
                        </a:rPr>
                        <a:t>Purpose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l" defTabSz="914400" rtl="0" eaLnBrk="1" latinLnBrk="0" hangingPunct="1"/>
                      <a:r>
                        <a:rPr lang="en-US" sz="1400" b="1" kern="1200">
                          <a:solidFill>
                            <a:srgbClr val="262722"/>
                          </a:solidFill>
                          <a:latin typeface="Montserrat"/>
                          <a:ea typeface="Open Sans"/>
                          <a:cs typeface="Open Sans"/>
                        </a:rPr>
                        <a:t>Start Date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060305616"/>
                  </a:ext>
                </a:extLst>
              </a:tr>
              <a:tr h="914400">
                <a:tc>
                  <a:txBody>
                    <a:bodyPr/>
                    <a:lstStyle/>
                    <a:p>
                      <a:pPr marL="0" algn="l" defTabSz="914400" rtl="0" eaLnBrk="1" latinLnBrk="0" hangingPunct="1"/>
                      <a:endParaRPr lang="en-US" sz="1400" b="1"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b="0"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b="1"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4837542"/>
                  </a:ext>
                </a:extLst>
              </a:tr>
              <a:tr h="914400">
                <a:tc>
                  <a:txBody>
                    <a:bodyPr/>
                    <a:lstStyle/>
                    <a:p>
                      <a:pPr marL="0" algn="l" defTabSz="914400" rtl="0" eaLnBrk="1" latinLnBrk="0" hangingPunct="1"/>
                      <a:endParaRPr lang="en-US" sz="1400" b="1"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b="0"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b="1"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2721867"/>
                  </a:ext>
                </a:extLst>
              </a:tr>
              <a:tr h="914400">
                <a:tc>
                  <a:txBody>
                    <a:bodyPr/>
                    <a:lstStyle/>
                    <a:p>
                      <a:pPr marL="0" algn="l" defTabSz="914400" rtl="0" eaLnBrk="1" latinLnBrk="0" hangingPunct="1"/>
                      <a:endParaRPr lang="en-US" sz="1400" b="1"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b="0"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b="1"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1778371"/>
                  </a:ext>
                </a:extLst>
              </a:tr>
              <a:tr h="914400">
                <a:tc>
                  <a:txBody>
                    <a:bodyPr/>
                    <a:lstStyle/>
                    <a:p>
                      <a:pPr marL="0" algn="l" defTabSz="914400" rtl="0" eaLnBrk="1" latinLnBrk="0" hangingPunct="1"/>
                      <a:endParaRPr lang="en-US" sz="1400" b="1"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b="0"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endParaRPr lang="en-US" sz="1400" b="1" kern="1200">
                        <a:solidFill>
                          <a:srgbClr val="262722"/>
                        </a:solidFill>
                        <a:latin typeface="Montserrat"/>
                        <a:ea typeface="Open Sans"/>
                        <a:cs typeface="Open San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4635630"/>
                  </a:ext>
                </a:extLst>
              </a:tr>
            </a:tbl>
          </a:graphicData>
        </a:graphic>
      </p:graphicFrame>
      <p:sp>
        <p:nvSpPr>
          <p:cNvPr id="3" name="TextBox 2">
            <a:extLst>
              <a:ext uri="{FF2B5EF4-FFF2-40B4-BE49-F238E27FC236}">
                <a16:creationId xmlns:a16="http://schemas.microsoft.com/office/drawing/2014/main" id="{142DDDBF-877C-5E1C-846F-C4B3157044EA}"/>
              </a:ext>
            </a:extLst>
          </p:cNvPr>
          <p:cNvSpPr txBox="1"/>
          <p:nvPr/>
        </p:nvSpPr>
        <p:spPr>
          <a:xfrm>
            <a:off x="6258031" y="1457505"/>
            <a:ext cx="4021494" cy="923330"/>
          </a:xfrm>
          <a:prstGeom prst="rect">
            <a:avLst/>
          </a:prstGeom>
          <a:solidFill>
            <a:schemeClr val="accent3"/>
          </a:solidFill>
        </p:spPr>
        <p:txBody>
          <a:bodyPr wrap="square" rtlCol="0">
            <a:spAutoFit/>
          </a:bodyPr>
          <a:lstStyle/>
          <a:p>
            <a:r>
              <a:rPr lang="en-US" err="1">
                <a:solidFill>
                  <a:schemeClr val="bg1"/>
                </a:solidFill>
              </a:rPr>
              <a:t>Cuales</a:t>
            </a:r>
            <a:r>
              <a:rPr lang="en-US">
                <a:solidFill>
                  <a:schemeClr val="bg1"/>
                </a:solidFill>
              </a:rPr>
              <a:t> son </a:t>
            </a:r>
            <a:r>
              <a:rPr lang="en-US" err="1">
                <a:solidFill>
                  <a:schemeClr val="bg1"/>
                </a:solidFill>
              </a:rPr>
              <a:t>los</a:t>
            </a:r>
            <a:r>
              <a:rPr lang="en-US">
                <a:solidFill>
                  <a:schemeClr val="bg1"/>
                </a:solidFill>
              </a:rPr>
              <a:t> </a:t>
            </a:r>
            <a:r>
              <a:rPr lang="en-US" err="1">
                <a:solidFill>
                  <a:schemeClr val="bg1"/>
                </a:solidFill>
              </a:rPr>
              <a:t>siguientes</a:t>
            </a:r>
            <a:r>
              <a:rPr lang="en-US">
                <a:solidFill>
                  <a:schemeClr val="bg1"/>
                </a:solidFill>
              </a:rPr>
              <a:t> pasos a </a:t>
            </a:r>
            <a:r>
              <a:rPr lang="en-US" err="1">
                <a:solidFill>
                  <a:schemeClr val="bg1"/>
                </a:solidFill>
              </a:rPr>
              <a:t>trabajar</a:t>
            </a:r>
            <a:r>
              <a:rPr lang="en-US">
                <a:solidFill>
                  <a:schemeClr val="bg1"/>
                </a:solidFill>
              </a:rPr>
              <a:t> </a:t>
            </a:r>
            <a:r>
              <a:rPr lang="en-US" err="1">
                <a:solidFill>
                  <a:schemeClr val="bg1"/>
                </a:solidFill>
              </a:rPr>
              <a:t>después</a:t>
            </a:r>
            <a:r>
              <a:rPr lang="en-US">
                <a:solidFill>
                  <a:schemeClr val="bg1"/>
                </a:solidFill>
              </a:rPr>
              <a:t> de la junta con </a:t>
            </a:r>
            <a:r>
              <a:rPr lang="en-US" err="1">
                <a:solidFill>
                  <a:schemeClr val="bg1"/>
                </a:solidFill>
              </a:rPr>
              <a:t>susy</a:t>
            </a:r>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162196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5B6DA-A457-EC13-40EF-65C2DBF24489}"/>
              </a:ext>
            </a:extLst>
          </p:cNvPr>
          <p:cNvSpPr>
            <a:spLocks noGrp="1"/>
          </p:cNvSpPr>
          <p:nvPr>
            <p:ph idx="1"/>
          </p:nvPr>
        </p:nvSpPr>
        <p:spPr>
          <a:xfrm>
            <a:off x="581428" y="498324"/>
            <a:ext cx="10641267" cy="500479"/>
          </a:xfrm>
          <a:ln>
            <a:solidFill>
              <a:schemeClr val="tx1"/>
            </a:solidFill>
          </a:ln>
        </p:spPr>
        <p:txBody>
          <a:bodyPr>
            <a:normAutofit/>
          </a:bodyPr>
          <a:lstStyle/>
          <a:p>
            <a:pPr marL="0" indent="0">
              <a:buNone/>
            </a:pPr>
            <a:r>
              <a:rPr lang="en-US" sz="1400">
                <a:effectLst/>
                <a:latin typeface="Montserrat" panose="00000500000000000000" pitchFamily="2" charset="0"/>
                <a:ea typeface="Aptos" panose="020B0004020202020204" pitchFamily="34" charset="0"/>
                <a:cs typeface="Times New Roman" panose="02020603050405020304" pitchFamily="18" charset="0"/>
              </a:rPr>
              <a:t>We aim to become true ambassadors of our core values by creating memorable, meaningful, and transformative experiences that align words with actions.</a:t>
            </a:r>
            <a:endParaRPr lang="en-US" sz="1400">
              <a:latin typeface="Montserrat" panose="00000500000000000000" pitchFamily="2" charset="0"/>
            </a:endParaRPr>
          </a:p>
        </p:txBody>
      </p:sp>
      <p:sp>
        <p:nvSpPr>
          <p:cNvPr id="4" name="Content Placeholder 2">
            <a:extLst>
              <a:ext uri="{FF2B5EF4-FFF2-40B4-BE49-F238E27FC236}">
                <a16:creationId xmlns:a16="http://schemas.microsoft.com/office/drawing/2014/main" id="{1F20FE7D-1BB4-D66E-2F61-43EA65A46FE4}"/>
              </a:ext>
            </a:extLst>
          </p:cNvPr>
          <p:cNvSpPr txBox="1">
            <a:spLocks/>
          </p:cNvSpPr>
          <p:nvPr/>
        </p:nvSpPr>
        <p:spPr>
          <a:xfrm>
            <a:off x="3225037" y="173235"/>
            <a:ext cx="5299627" cy="2908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a:latin typeface="Montserrat" panose="00000500000000000000" pitchFamily="2" charset="0"/>
              </a:rPr>
              <a:t>Values Campaign: Living our values shaping our future</a:t>
            </a:r>
          </a:p>
        </p:txBody>
      </p:sp>
      <p:sp>
        <p:nvSpPr>
          <p:cNvPr id="14" name="Rectangle: Rounded Corners 13">
            <a:extLst>
              <a:ext uri="{FF2B5EF4-FFF2-40B4-BE49-F238E27FC236}">
                <a16:creationId xmlns:a16="http://schemas.microsoft.com/office/drawing/2014/main" id="{0D1A0A09-9ADB-1FA6-709C-75DA58277885}"/>
              </a:ext>
            </a:extLst>
          </p:cNvPr>
          <p:cNvSpPr/>
          <p:nvPr/>
        </p:nvSpPr>
        <p:spPr>
          <a:xfrm>
            <a:off x="482757" y="1501380"/>
            <a:ext cx="5547040" cy="1404182"/>
          </a:xfrm>
          <a:prstGeom prst="roundRect">
            <a:avLst/>
          </a:prstGeom>
          <a:solidFill>
            <a:srgbClr val="2727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nSpc>
                <a:spcPct val="115000"/>
              </a:lnSpc>
              <a:spcBef>
                <a:spcPts val="0"/>
              </a:spcBef>
              <a:spcAft>
                <a:spcPts val="800"/>
              </a:spcAft>
              <a:buSzPts val="1000"/>
              <a:buFont typeface="Arial" panose="020B0604020202020204" pitchFamily="34" charset="0"/>
              <a:buChar char="•"/>
              <a:tabLst>
                <a:tab pos="457200" algn="l"/>
              </a:tabLst>
            </a:pPr>
            <a:r>
              <a:rPr lang="en-US" sz="1200" kern="100" dirty="0">
                <a:effectLst/>
                <a:latin typeface="Montserrat" panose="00000500000000000000" pitchFamily="2" charset="0"/>
                <a:ea typeface="Aptos" panose="020B0004020202020204" pitchFamily="34" charset="0"/>
                <a:cs typeface="Times New Roman" panose="02020603050405020304" pitchFamily="18" charset="0"/>
              </a:rPr>
              <a:t>Bridge the gap between declared values and everyday behaviors and become values ambassadors</a:t>
            </a:r>
          </a:p>
          <a:p>
            <a:pPr marL="171450" marR="0" lvl="0" indent="-171450">
              <a:lnSpc>
                <a:spcPct val="115000"/>
              </a:lnSpc>
              <a:spcBef>
                <a:spcPts val="0"/>
              </a:spcBef>
              <a:spcAft>
                <a:spcPts val="800"/>
              </a:spcAft>
              <a:buSzPts val="1000"/>
              <a:buFont typeface="Arial" panose="020B0604020202020204" pitchFamily="34" charset="0"/>
              <a:buChar char="•"/>
              <a:tabLst>
                <a:tab pos="457200" algn="l"/>
              </a:tabLst>
            </a:pPr>
            <a:r>
              <a:rPr lang="en-US" sz="1200" kern="100" dirty="0">
                <a:effectLst/>
                <a:latin typeface="Montserrat" panose="00000500000000000000" pitchFamily="2" charset="0"/>
                <a:ea typeface="Aptos" panose="020B0004020202020204" pitchFamily="34" charset="0"/>
                <a:cs typeface="Times New Roman" panose="02020603050405020304" pitchFamily="18" charset="0"/>
              </a:rPr>
              <a:t>Deliver consistent hybrid (remote + in-person) experiences.</a:t>
            </a:r>
          </a:p>
          <a:p>
            <a:pPr marL="171450" marR="0" lvl="0" indent="-171450">
              <a:lnSpc>
                <a:spcPct val="115000"/>
              </a:lnSpc>
              <a:spcBef>
                <a:spcPts val="0"/>
              </a:spcBef>
              <a:spcAft>
                <a:spcPts val="800"/>
              </a:spcAft>
              <a:buSzPts val="1000"/>
              <a:buFont typeface="Arial" panose="020B0604020202020204" pitchFamily="34" charset="0"/>
              <a:buChar char="•"/>
              <a:tabLst>
                <a:tab pos="457200" algn="l"/>
              </a:tabLst>
            </a:pPr>
            <a:r>
              <a:rPr lang="en-US" sz="1200" kern="100" dirty="0">
                <a:effectLst/>
                <a:latin typeface="Montserrat" panose="00000500000000000000" pitchFamily="2" charset="0"/>
                <a:ea typeface="Aptos" panose="020B0004020202020204" pitchFamily="34" charset="0"/>
                <a:cs typeface="Times New Roman" panose="02020603050405020304" pitchFamily="18" charset="0"/>
              </a:rPr>
              <a:t>Foster a culture of participation, emotional engagement, and recognition.</a:t>
            </a:r>
          </a:p>
        </p:txBody>
      </p:sp>
      <p:sp>
        <p:nvSpPr>
          <p:cNvPr id="15" name="Rectangle: Rounded Corners 14">
            <a:extLst>
              <a:ext uri="{FF2B5EF4-FFF2-40B4-BE49-F238E27FC236}">
                <a16:creationId xmlns:a16="http://schemas.microsoft.com/office/drawing/2014/main" id="{9A9BFE37-F1F7-C4D0-2398-FEA17BB258CE}"/>
              </a:ext>
            </a:extLst>
          </p:cNvPr>
          <p:cNvSpPr/>
          <p:nvPr/>
        </p:nvSpPr>
        <p:spPr>
          <a:xfrm>
            <a:off x="607082" y="1086595"/>
            <a:ext cx="5203375" cy="366659"/>
          </a:xfrm>
          <a:prstGeom prst="roundRect">
            <a:avLst/>
          </a:prstGeom>
          <a:solidFill>
            <a:srgbClr val="2727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600" b="1" kern="100">
                <a:effectLst/>
                <a:latin typeface="Montserrat" panose="00000500000000000000" pitchFamily="2" charset="0"/>
                <a:ea typeface="Aptos" panose="020B0004020202020204" pitchFamily="34" charset="0"/>
                <a:cs typeface="Times New Roman" panose="02020603050405020304" pitchFamily="18" charset="0"/>
              </a:rPr>
              <a:t>Objectives</a:t>
            </a:r>
          </a:p>
        </p:txBody>
      </p:sp>
      <p:sp>
        <p:nvSpPr>
          <p:cNvPr id="17" name="Rectangle: Rounded Corners 16">
            <a:extLst>
              <a:ext uri="{FF2B5EF4-FFF2-40B4-BE49-F238E27FC236}">
                <a16:creationId xmlns:a16="http://schemas.microsoft.com/office/drawing/2014/main" id="{9CD49CAE-95B9-FB03-460D-54A407DDEFAB}"/>
              </a:ext>
            </a:extLst>
          </p:cNvPr>
          <p:cNvSpPr/>
          <p:nvPr/>
        </p:nvSpPr>
        <p:spPr>
          <a:xfrm>
            <a:off x="6090051" y="1501380"/>
            <a:ext cx="5658854" cy="1404182"/>
          </a:xfrm>
          <a:prstGeom prst="roundRect">
            <a:avLst/>
          </a:prstGeom>
          <a:solidFill>
            <a:srgbClr val="565B4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indent="-171450">
              <a:lnSpc>
                <a:spcPct val="115000"/>
              </a:lnSpc>
              <a:spcBef>
                <a:spcPts val="0"/>
              </a:spcBef>
              <a:spcAft>
                <a:spcPts val="800"/>
              </a:spcAft>
              <a:buSzPts val="1000"/>
              <a:buFont typeface="Arial" panose="020B0604020202020204" pitchFamily="34" charset="0"/>
              <a:buChar char="•"/>
              <a:tabLst>
                <a:tab pos="457200" algn="l"/>
              </a:tabLst>
            </a:pPr>
            <a:r>
              <a:rPr lang="en-US" sz="1100" kern="100">
                <a:latin typeface="Montserrat" panose="00000500000000000000" pitchFamily="2" charset="0"/>
                <a:cs typeface="Times New Roman" panose="02020603050405020304" pitchFamily="18" charset="0"/>
              </a:rPr>
              <a:t>Formats: Talks, games, dynamics, and storytelling.</a:t>
            </a:r>
          </a:p>
          <a:p>
            <a:pPr marL="171450" marR="0" lvl="0" indent="-171450">
              <a:lnSpc>
                <a:spcPct val="115000"/>
              </a:lnSpc>
              <a:spcBef>
                <a:spcPts val="0"/>
              </a:spcBef>
              <a:spcAft>
                <a:spcPts val="800"/>
              </a:spcAft>
              <a:buSzPts val="1000"/>
              <a:buFont typeface="Arial" panose="020B0604020202020204" pitchFamily="34" charset="0"/>
              <a:buChar char="•"/>
              <a:tabLst>
                <a:tab pos="457200" algn="l"/>
              </a:tabLst>
            </a:pPr>
            <a:r>
              <a:rPr lang="en-US" sz="1100" kern="100">
                <a:latin typeface="Montserrat" panose="00000500000000000000" pitchFamily="2" charset="0"/>
                <a:cs typeface="Times New Roman" panose="02020603050405020304" pitchFamily="18" charset="0"/>
              </a:rPr>
              <a:t>Emotional engagement: Real stories, charms, symbolic items.</a:t>
            </a:r>
          </a:p>
          <a:p>
            <a:pPr marL="171450" marR="0" lvl="0" indent="-171450">
              <a:lnSpc>
                <a:spcPct val="115000"/>
              </a:lnSpc>
              <a:spcBef>
                <a:spcPts val="0"/>
              </a:spcBef>
              <a:spcAft>
                <a:spcPts val="800"/>
              </a:spcAft>
              <a:buSzPts val="1000"/>
              <a:buFont typeface="Arial" panose="020B0604020202020204" pitchFamily="34" charset="0"/>
              <a:buChar char="•"/>
              <a:tabLst>
                <a:tab pos="457200" algn="l"/>
              </a:tabLst>
            </a:pPr>
            <a:r>
              <a:rPr lang="en-US" sz="1100" kern="100">
                <a:latin typeface="Montserrat" panose="00000500000000000000" pitchFamily="2" charset="0"/>
                <a:cs typeface="Times New Roman" panose="02020603050405020304" pitchFamily="18" charset="0"/>
              </a:rPr>
              <a:t>Incentives: Prizes, gift cards, stickers, thermos.</a:t>
            </a:r>
          </a:p>
          <a:p>
            <a:pPr marL="171450" marR="0" lvl="0" indent="-171450">
              <a:lnSpc>
                <a:spcPct val="115000"/>
              </a:lnSpc>
              <a:spcBef>
                <a:spcPts val="0"/>
              </a:spcBef>
              <a:spcAft>
                <a:spcPts val="800"/>
              </a:spcAft>
              <a:buSzPts val="1000"/>
              <a:buFont typeface="Arial" panose="020B0604020202020204" pitchFamily="34" charset="0"/>
              <a:buChar char="•"/>
              <a:tabLst>
                <a:tab pos="457200" algn="l"/>
              </a:tabLst>
            </a:pPr>
            <a:r>
              <a:rPr lang="en-US" sz="1100" kern="100">
                <a:latin typeface="Montserrat" panose="00000500000000000000" pitchFamily="2" charset="0"/>
                <a:cs typeface="Times New Roman" panose="02020603050405020304" pitchFamily="18" charset="0"/>
              </a:rPr>
              <a:t>Gamification: Trivia, contests, participation rewards.</a:t>
            </a:r>
          </a:p>
          <a:p>
            <a:pPr marL="171450" marR="0" lvl="0" indent="-171450">
              <a:lnSpc>
                <a:spcPct val="115000"/>
              </a:lnSpc>
              <a:spcBef>
                <a:spcPts val="0"/>
              </a:spcBef>
              <a:spcAft>
                <a:spcPts val="800"/>
              </a:spcAft>
              <a:buSzPts val="1000"/>
              <a:buFont typeface="Arial" panose="020B0604020202020204" pitchFamily="34" charset="0"/>
              <a:buChar char="•"/>
              <a:tabLst>
                <a:tab pos="457200" algn="l"/>
              </a:tabLst>
            </a:pPr>
            <a:r>
              <a:rPr lang="en-US" sz="1100" kern="100">
                <a:latin typeface="Montserrat" panose="00000500000000000000" pitchFamily="2" charset="0"/>
                <a:cs typeface="Times New Roman" panose="02020603050405020304" pitchFamily="18" charset="0"/>
              </a:rPr>
              <a:t>Timeline: 5-month </a:t>
            </a:r>
            <a:r>
              <a:rPr lang="en-US" sz="1100" kern="100">
                <a:effectLst/>
                <a:latin typeface="Montserrat" panose="00000500000000000000" pitchFamily="2" charset="0"/>
                <a:ea typeface="Aptos" panose="020B0004020202020204" pitchFamily="34" charset="0"/>
                <a:cs typeface="Times New Roman" panose="02020603050405020304" pitchFamily="18" charset="0"/>
              </a:rPr>
              <a:t>campaign (June–October 2025) one event each week.</a:t>
            </a:r>
          </a:p>
        </p:txBody>
      </p:sp>
      <p:sp>
        <p:nvSpPr>
          <p:cNvPr id="18" name="Rectangle: Rounded Corners 17">
            <a:extLst>
              <a:ext uri="{FF2B5EF4-FFF2-40B4-BE49-F238E27FC236}">
                <a16:creationId xmlns:a16="http://schemas.microsoft.com/office/drawing/2014/main" id="{0DBF2E51-1A58-802D-5A30-9EFA5D208863}"/>
              </a:ext>
            </a:extLst>
          </p:cNvPr>
          <p:cNvSpPr/>
          <p:nvPr/>
        </p:nvSpPr>
        <p:spPr>
          <a:xfrm>
            <a:off x="6271050" y="1066743"/>
            <a:ext cx="5203375" cy="386511"/>
          </a:xfrm>
          <a:prstGeom prst="roundRect">
            <a:avLst/>
          </a:prstGeom>
          <a:solidFill>
            <a:srgbClr val="565B4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600" b="1" kern="100">
                <a:effectLst/>
                <a:latin typeface="Montserrat" panose="00000500000000000000" pitchFamily="2" charset="0"/>
                <a:ea typeface="Aptos" panose="020B0004020202020204" pitchFamily="34" charset="0"/>
                <a:cs typeface="Times New Roman" panose="02020603050405020304" pitchFamily="18" charset="0"/>
              </a:rPr>
              <a:t>Strategy</a:t>
            </a:r>
          </a:p>
        </p:txBody>
      </p:sp>
      <p:sp>
        <p:nvSpPr>
          <p:cNvPr id="20" name="Rectangle: Rounded Corners 19">
            <a:extLst>
              <a:ext uri="{FF2B5EF4-FFF2-40B4-BE49-F238E27FC236}">
                <a16:creationId xmlns:a16="http://schemas.microsoft.com/office/drawing/2014/main" id="{0DAE7FD2-366C-499F-ACC0-791E6DC3AE19}"/>
              </a:ext>
            </a:extLst>
          </p:cNvPr>
          <p:cNvSpPr/>
          <p:nvPr/>
        </p:nvSpPr>
        <p:spPr>
          <a:xfrm>
            <a:off x="581428" y="3086352"/>
            <a:ext cx="2694091" cy="366659"/>
          </a:xfrm>
          <a:prstGeom prst="roundRect">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effectLst/>
                <a:latin typeface="Montserrat" panose="00000500000000000000" pitchFamily="2" charset="0"/>
                <a:ea typeface="Aptos" panose="020B0004020202020204" pitchFamily="34" charset="0"/>
                <a:cs typeface="Times New Roman" panose="02020603050405020304" pitchFamily="18" charset="0"/>
              </a:rPr>
              <a:t>How?</a:t>
            </a:r>
          </a:p>
        </p:txBody>
      </p:sp>
      <p:sp>
        <p:nvSpPr>
          <p:cNvPr id="30" name="Rectangle: Rounded Corners 29">
            <a:extLst>
              <a:ext uri="{FF2B5EF4-FFF2-40B4-BE49-F238E27FC236}">
                <a16:creationId xmlns:a16="http://schemas.microsoft.com/office/drawing/2014/main" id="{8E10430F-E000-5AD2-3F6B-31DD70AA3299}"/>
              </a:ext>
            </a:extLst>
          </p:cNvPr>
          <p:cNvSpPr/>
          <p:nvPr/>
        </p:nvSpPr>
        <p:spPr>
          <a:xfrm>
            <a:off x="3581876" y="3111859"/>
            <a:ext cx="2201784" cy="366659"/>
          </a:xfrm>
          <a:prstGeom prst="roundRect">
            <a:avLst/>
          </a:prstGeom>
          <a:solidFill>
            <a:srgbClr val="CF84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effectLst/>
                <a:latin typeface="Montserrat" panose="00000500000000000000" pitchFamily="2" charset="0"/>
                <a:ea typeface="Aptos" panose="020B0004020202020204" pitchFamily="34" charset="0"/>
                <a:cs typeface="Times New Roman" panose="02020603050405020304" pitchFamily="18" charset="0"/>
              </a:rPr>
              <a:t>Key Deliverables</a:t>
            </a:r>
          </a:p>
        </p:txBody>
      </p:sp>
      <p:sp>
        <p:nvSpPr>
          <p:cNvPr id="33" name="Rectangle: Rounded Corners 32">
            <a:extLst>
              <a:ext uri="{FF2B5EF4-FFF2-40B4-BE49-F238E27FC236}">
                <a16:creationId xmlns:a16="http://schemas.microsoft.com/office/drawing/2014/main" id="{E9ED9076-E67B-8732-21E1-E663CEE1D962}"/>
              </a:ext>
            </a:extLst>
          </p:cNvPr>
          <p:cNvSpPr/>
          <p:nvPr/>
        </p:nvSpPr>
        <p:spPr>
          <a:xfrm>
            <a:off x="3512458" y="3536369"/>
            <a:ext cx="2362394" cy="1328176"/>
          </a:xfrm>
          <a:prstGeom prst="roundRect">
            <a:avLst/>
          </a:prstGeom>
          <a:solidFill>
            <a:srgbClr val="CF84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nSpc>
                <a:spcPct val="115000"/>
              </a:lnSpc>
              <a:spcBef>
                <a:spcPts val="0"/>
              </a:spcBef>
              <a:spcAft>
                <a:spcPts val="800"/>
              </a:spcAft>
              <a:buSzPts val="1000"/>
              <a:tabLst>
                <a:tab pos="457200" algn="l"/>
              </a:tabLst>
            </a:pPr>
            <a:r>
              <a:rPr lang="en-US" sz="1000" kern="100">
                <a:effectLst/>
                <a:latin typeface="Montserrat" panose="00000500000000000000" pitchFamily="2" charset="0"/>
                <a:ea typeface="Aptos" panose="020B0004020202020204" pitchFamily="34" charset="0"/>
                <a:cs typeface="Times New Roman" panose="02020603050405020304" pitchFamily="18" charset="0"/>
              </a:rPr>
              <a:t>Activity calendar</a:t>
            </a:r>
            <a:br>
              <a:rPr lang="en-US" sz="1000" kern="100">
                <a:effectLst/>
                <a:latin typeface="Montserrat" panose="00000500000000000000" pitchFamily="2" charset="0"/>
                <a:ea typeface="Aptos" panose="020B0004020202020204" pitchFamily="34" charset="0"/>
                <a:cs typeface="Times New Roman" panose="02020603050405020304" pitchFamily="18" charset="0"/>
              </a:rPr>
            </a:br>
            <a:r>
              <a:rPr lang="en-US" sz="1000" kern="100">
                <a:effectLst/>
                <a:latin typeface="Montserrat" panose="00000500000000000000" pitchFamily="2" charset="0"/>
                <a:ea typeface="Aptos" panose="020B0004020202020204" pitchFamily="34" charset="0"/>
                <a:cs typeface="Times New Roman" panose="02020603050405020304" pitchFamily="18" charset="0"/>
              </a:rPr>
              <a:t>Hybrid weekly events</a:t>
            </a:r>
            <a:br>
              <a:rPr lang="en-US" sz="1000" kern="100">
                <a:effectLst/>
                <a:latin typeface="Montserrat" panose="00000500000000000000" pitchFamily="2" charset="0"/>
                <a:ea typeface="Aptos" panose="020B0004020202020204" pitchFamily="34" charset="0"/>
                <a:cs typeface="Times New Roman" panose="02020603050405020304" pitchFamily="18" charset="0"/>
              </a:rPr>
            </a:br>
            <a:r>
              <a:rPr lang="en-US" sz="1000" kern="100">
                <a:effectLst/>
                <a:latin typeface="Montserrat" panose="00000500000000000000" pitchFamily="2" charset="0"/>
                <a:ea typeface="Aptos" panose="020B0004020202020204" pitchFamily="34" charset="0"/>
                <a:cs typeface="Times New Roman" panose="02020603050405020304" pitchFamily="18" charset="0"/>
              </a:rPr>
              <a:t>Charms/pins &amp; materials</a:t>
            </a:r>
            <a:br>
              <a:rPr lang="en-US" sz="1000" kern="100">
                <a:effectLst/>
                <a:latin typeface="Montserrat" panose="00000500000000000000" pitchFamily="2" charset="0"/>
                <a:ea typeface="Aptos" panose="020B0004020202020204" pitchFamily="34" charset="0"/>
                <a:cs typeface="Times New Roman" panose="02020603050405020304" pitchFamily="18" charset="0"/>
              </a:rPr>
            </a:br>
            <a:r>
              <a:rPr lang="en-US" sz="1000" kern="100">
                <a:effectLst/>
                <a:latin typeface="Montserrat" panose="00000500000000000000" pitchFamily="2" charset="0"/>
                <a:ea typeface="Aptos" panose="020B0004020202020204" pitchFamily="34" charset="0"/>
                <a:cs typeface="Times New Roman" panose="02020603050405020304" pitchFamily="18" charset="0"/>
              </a:rPr>
              <a:t>Pre/post campaign surveys</a:t>
            </a:r>
            <a:br>
              <a:rPr lang="en-US" sz="1000" kern="100">
                <a:effectLst/>
                <a:latin typeface="Montserrat" panose="00000500000000000000" pitchFamily="2" charset="0"/>
                <a:ea typeface="Aptos" panose="020B0004020202020204" pitchFamily="34" charset="0"/>
                <a:cs typeface="Times New Roman" panose="02020603050405020304" pitchFamily="18" charset="0"/>
              </a:rPr>
            </a:br>
            <a:r>
              <a:rPr lang="en-US" sz="1000" kern="100">
                <a:effectLst/>
                <a:latin typeface="Montserrat" panose="00000500000000000000" pitchFamily="2" charset="0"/>
                <a:ea typeface="Aptos" panose="020B0004020202020204" pitchFamily="34" charset="0"/>
                <a:cs typeface="Times New Roman" panose="02020603050405020304" pitchFamily="18" charset="0"/>
              </a:rPr>
              <a:t>Results report</a:t>
            </a:r>
          </a:p>
        </p:txBody>
      </p:sp>
      <p:sp>
        <p:nvSpPr>
          <p:cNvPr id="35" name="Rectangle: Rounded Corners 34">
            <a:extLst>
              <a:ext uri="{FF2B5EF4-FFF2-40B4-BE49-F238E27FC236}">
                <a16:creationId xmlns:a16="http://schemas.microsoft.com/office/drawing/2014/main" id="{9E039C49-5561-1D28-07F8-675D0FE6117D}"/>
              </a:ext>
            </a:extLst>
          </p:cNvPr>
          <p:cNvSpPr/>
          <p:nvPr/>
        </p:nvSpPr>
        <p:spPr>
          <a:xfrm>
            <a:off x="9570454" y="3086352"/>
            <a:ext cx="1932313" cy="366659"/>
          </a:xfrm>
          <a:prstGeom prst="roundRect">
            <a:avLst/>
          </a:prstGeom>
          <a:solidFill>
            <a:srgbClr val="C1E0F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Success Indicators KPIs</a:t>
            </a:r>
          </a:p>
        </p:txBody>
      </p:sp>
      <p:sp>
        <p:nvSpPr>
          <p:cNvPr id="36" name="Rectangle: Rounded Corners 35">
            <a:extLst>
              <a:ext uri="{FF2B5EF4-FFF2-40B4-BE49-F238E27FC236}">
                <a16:creationId xmlns:a16="http://schemas.microsoft.com/office/drawing/2014/main" id="{B3B96C57-6D97-40E6-C2ED-7F5780C43091}"/>
              </a:ext>
            </a:extLst>
          </p:cNvPr>
          <p:cNvSpPr/>
          <p:nvPr/>
        </p:nvSpPr>
        <p:spPr>
          <a:xfrm>
            <a:off x="9517666" y="3479498"/>
            <a:ext cx="2114695" cy="1328177"/>
          </a:xfrm>
          <a:prstGeom prst="roundRect">
            <a:avLst/>
          </a:prstGeom>
          <a:solidFill>
            <a:srgbClr val="C1E0F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nSpc>
                <a:spcPct val="115000"/>
              </a:lnSpc>
              <a:spcBef>
                <a:spcPts val="0"/>
              </a:spcBef>
              <a:spcAft>
                <a:spcPts val="800"/>
              </a:spcAft>
              <a:buSzPts val="1000"/>
              <a:tabLst>
                <a:tab pos="457200" algn="l"/>
              </a:tabLst>
            </a:pPr>
            <a: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- 70% weekly attendance</a:t>
            </a:r>
            <a:b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br>
            <a: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Satisfaction in surveys</a:t>
            </a:r>
            <a:b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br>
            <a: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 High participation in activities survey opinion</a:t>
            </a:r>
            <a:b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br>
            <a: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 Testimonials</a:t>
            </a:r>
            <a:b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br>
            <a: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-survey values focused</a:t>
            </a:r>
          </a:p>
        </p:txBody>
      </p:sp>
      <p:sp>
        <p:nvSpPr>
          <p:cNvPr id="37" name="Rectangle: Rounded Corners 36">
            <a:extLst>
              <a:ext uri="{FF2B5EF4-FFF2-40B4-BE49-F238E27FC236}">
                <a16:creationId xmlns:a16="http://schemas.microsoft.com/office/drawing/2014/main" id="{5E67F131-09A6-8340-054C-90A3D06132D1}"/>
              </a:ext>
            </a:extLst>
          </p:cNvPr>
          <p:cNvSpPr/>
          <p:nvPr/>
        </p:nvSpPr>
        <p:spPr>
          <a:xfrm>
            <a:off x="6090016" y="3111860"/>
            <a:ext cx="2947399" cy="366659"/>
          </a:xfrm>
          <a:prstGeom prst="roundRect">
            <a:avLst/>
          </a:prstGeom>
          <a:solidFill>
            <a:srgbClr val="FF695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latin typeface="Montserrat" panose="00000500000000000000" pitchFamily="2" charset="0"/>
                <a:ea typeface="Aptos" panose="020B0004020202020204" pitchFamily="34" charset="0"/>
                <a:cs typeface="Times New Roman" panose="02020603050405020304" pitchFamily="18" charset="0"/>
              </a:rPr>
              <a:t>Risk &amp; Mitigation</a:t>
            </a:r>
            <a:endPar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endParaRPr>
          </a:p>
        </p:txBody>
      </p:sp>
      <p:sp>
        <p:nvSpPr>
          <p:cNvPr id="38" name="Rectangle: Rounded Corners 37">
            <a:extLst>
              <a:ext uri="{FF2B5EF4-FFF2-40B4-BE49-F238E27FC236}">
                <a16:creationId xmlns:a16="http://schemas.microsoft.com/office/drawing/2014/main" id="{13EAFDCE-8CD2-6CC3-0887-6B1133E17EA7}"/>
              </a:ext>
            </a:extLst>
          </p:cNvPr>
          <p:cNvSpPr/>
          <p:nvPr/>
        </p:nvSpPr>
        <p:spPr>
          <a:xfrm>
            <a:off x="6024912" y="3536369"/>
            <a:ext cx="3186398" cy="1328177"/>
          </a:xfrm>
          <a:prstGeom prst="roundRect">
            <a:avLst/>
          </a:prstGeom>
          <a:solidFill>
            <a:srgbClr val="FF695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nSpc>
                <a:spcPct val="115000"/>
              </a:lnSpc>
              <a:spcBef>
                <a:spcPts val="0"/>
              </a:spcBef>
              <a:spcAft>
                <a:spcPts val="800"/>
              </a:spcAft>
              <a:buSzPts val="1000"/>
              <a:tabLst>
                <a:tab pos="457200" algn="l"/>
              </a:tabLst>
            </a:pPr>
            <a: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Low budget → Fit activities various budget options and offer different incentives</a:t>
            </a:r>
            <a:b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br>
            <a: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Low engagement → Make sure leaders understand the purpos</a:t>
            </a:r>
            <a:r>
              <a:rPr lang="en-US" sz="1000" kern="100">
                <a:solidFill>
                  <a:schemeClr val="tx1"/>
                </a:solidFill>
                <a:latin typeface="Montserrat" panose="00000500000000000000" pitchFamily="2" charset="0"/>
                <a:ea typeface="Aptos" panose="020B0004020202020204" pitchFamily="34" charset="0"/>
                <a:cs typeface="Times New Roman" panose="02020603050405020304" pitchFamily="18" charset="0"/>
              </a:rPr>
              <a:t>e and impact of the campaign</a:t>
            </a:r>
            <a: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 </a:t>
            </a:r>
            <a:b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br>
            <a:r>
              <a:rPr lang="en-US" sz="1000"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Communication → Standardize event invitation and confirm attendance assistance</a:t>
            </a:r>
          </a:p>
        </p:txBody>
      </p:sp>
      <p:sp>
        <p:nvSpPr>
          <p:cNvPr id="39" name="Rectangle: Rounded Corners 38">
            <a:extLst>
              <a:ext uri="{FF2B5EF4-FFF2-40B4-BE49-F238E27FC236}">
                <a16:creationId xmlns:a16="http://schemas.microsoft.com/office/drawing/2014/main" id="{73AC4EF8-68EB-E331-E5C2-69EE2714A6C5}"/>
              </a:ext>
            </a:extLst>
          </p:cNvPr>
          <p:cNvSpPr/>
          <p:nvPr/>
        </p:nvSpPr>
        <p:spPr>
          <a:xfrm>
            <a:off x="452133" y="5013972"/>
            <a:ext cx="11258603" cy="366659"/>
          </a:xfrm>
          <a:prstGeom prst="roundRect">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400" b="1" kern="100">
                <a:solidFill>
                  <a:schemeClr val="tx1"/>
                </a:solidFill>
                <a:latin typeface="Montserrat" panose="00000500000000000000" pitchFamily="2" charset="0"/>
                <a:ea typeface="Aptos" panose="020B0004020202020204" pitchFamily="34" charset="0"/>
                <a:cs typeface="Times New Roman" panose="02020603050405020304" pitchFamily="18" charset="0"/>
              </a:rPr>
              <a:t>Implementation Timeline</a:t>
            </a:r>
            <a:endParaRPr lang="en-US" sz="14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7051CD0F-C66B-062E-A835-47EB6A0B80E7}"/>
              </a:ext>
            </a:extLst>
          </p:cNvPr>
          <p:cNvSpPr/>
          <p:nvPr/>
        </p:nvSpPr>
        <p:spPr>
          <a:xfrm>
            <a:off x="476677" y="5468425"/>
            <a:ext cx="1287955" cy="339316"/>
          </a:xfrm>
          <a:prstGeom prst="roundRect">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400" b="1" kern="100">
                <a:solidFill>
                  <a:schemeClr val="tx1"/>
                </a:solidFill>
                <a:latin typeface="Montserrat" panose="00000500000000000000" pitchFamily="2" charset="0"/>
                <a:ea typeface="Aptos" panose="020B0004020202020204" pitchFamily="34" charset="0"/>
                <a:cs typeface="Times New Roman" panose="02020603050405020304" pitchFamily="18" charset="0"/>
              </a:rPr>
              <a:t>Phase</a:t>
            </a:r>
            <a:endParaRPr lang="en-US" sz="14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EE2A92CB-3865-A2BD-6A04-C9881091D198}"/>
              </a:ext>
            </a:extLst>
          </p:cNvPr>
          <p:cNvSpPr/>
          <p:nvPr/>
        </p:nvSpPr>
        <p:spPr>
          <a:xfrm>
            <a:off x="476677" y="5913533"/>
            <a:ext cx="1287955" cy="339316"/>
          </a:xfrm>
          <a:prstGeom prst="roundRect">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400" b="1" kern="100">
                <a:solidFill>
                  <a:schemeClr val="tx1"/>
                </a:solidFill>
                <a:latin typeface="Montserrat" panose="00000500000000000000" pitchFamily="2" charset="0"/>
                <a:ea typeface="Aptos" panose="020B0004020202020204" pitchFamily="34" charset="0"/>
                <a:cs typeface="Times New Roman" panose="02020603050405020304" pitchFamily="18" charset="0"/>
              </a:rPr>
              <a:t>Activity</a:t>
            </a:r>
            <a:endParaRPr lang="en-US" sz="14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A7CFBBE1-58D3-8AC6-1C3A-FDB6ED6DCF6D}"/>
              </a:ext>
            </a:extLst>
          </p:cNvPr>
          <p:cNvSpPr/>
          <p:nvPr/>
        </p:nvSpPr>
        <p:spPr>
          <a:xfrm>
            <a:off x="476677" y="6358641"/>
            <a:ext cx="1287955" cy="339316"/>
          </a:xfrm>
          <a:prstGeom prst="roundRect">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400" b="1" kern="100">
                <a:solidFill>
                  <a:schemeClr val="tx1"/>
                </a:solidFill>
                <a:latin typeface="Montserrat" panose="00000500000000000000" pitchFamily="2" charset="0"/>
                <a:ea typeface="Aptos" panose="020B0004020202020204" pitchFamily="34" charset="0"/>
                <a:cs typeface="Times New Roman" panose="02020603050405020304" pitchFamily="18" charset="0"/>
              </a:rPr>
              <a:t>Date</a:t>
            </a:r>
            <a:endParaRPr lang="en-US" sz="14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endParaRPr>
          </a:p>
        </p:txBody>
      </p:sp>
      <p:sp>
        <p:nvSpPr>
          <p:cNvPr id="91" name="Rectangle: Rounded Corners 90">
            <a:extLst>
              <a:ext uri="{FF2B5EF4-FFF2-40B4-BE49-F238E27FC236}">
                <a16:creationId xmlns:a16="http://schemas.microsoft.com/office/drawing/2014/main" id="{500AA67A-312D-013E-CAB6-A7D35372CE55}"/>
              </a:ext>
            </a:extLst>
          </p:cNvPr>
          <p:cNvSpPr/>
          <p:nvPr/>
        </p:nvSpPr>
        <p:spPr>
          <a:xfrm>
            <a:off x="1957406" y="5495670"/>
            <a:ext cx="1170113" cy="339316"/>
          </a:xfrm>
          <a:prstGeom prst="roundRect">
            <a:avLst/>
          </a:prstGeom>
          <a:solidFill>
            <a:srgbClr val="C1E0F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1</a:t>
            </a:r>
          </a:p>
        </p:txBody>
      </p:sp>
      <p:sp>
        <p:nvSpPr>
          <p:cNvPr id="92" name="Rectangle: Rounded Corners 91">
            <a:extLst>
              <a:ext uri="{FF2B5EF4-FFF2-40B4-BE49-F238E27FC236}">
                <a16:creationId xmlns:a16="http://schemas.microsoft.com/office/drawing/2014/main" id="{7D26A47A-F14A-0658-0DE1-DFC9FEE3AA9E}"/>
              </a:ext>
            </a:extLst>
          </p:cNvPr>
          <p:cNvSpPr/>
          <p:nvPr/>
        </p:nvSpPr>
        <p:spPr>
          <a:xfrm>
            <a:off x="3188067" y="5495670"/>
            <a:ext cx="1317928" cy="331646"/>
          </a:xfrm>
          <a:prstGeom prst="roundRect">
            <a:avLst/>
          </a:prstGeom>
          <a:solidFill>
            <a:srgbClr val="8DB34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2</a:t>
            </a:r>
          </a:p>
        </p:txBody>
      </p:sp>
      <p:sp>
        <p:nvSpPr>
          <p:cNvPr id="93" name="Rectangle: Rounded Corners 92">
            <a:extLst>
              <a:ext uri="{FF2B5EF4-FFF2-40B4-BE49-F238E27FC236}">
                <a16:creationId xmlns:a16="http://schemas.microsoft.com/office/drawing/2014/main" id="{9B462B8D-8311-55F9-3D2D-A89B43DFB77A}"/>
              </a:ext>
            </a:extLst>
          </p:cNvPr>
          <p:cNvSpPr/>
          <p:nvPr/>
        </p:nvSpPr>
        <p:spPr>
          <a:xfrm>
            <a:off x="4572752" y="5502283"/>
            <a:ext cx="2025951" cy="324332"/>
          </a:xfrm>
          <a:prstGeom prst="roundRect">
            <a:avLst/>
          </a:prstGeom>
          <a:solidFill>
            <a:srgbClr val="FF695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latin typeface="Montserrat" panose="00000500000000000000" pitchFamily="2" charset="0"/>
                <a:ea typeface="Aptos" panose="020B0004020202020204" pitchFamily="34" charset="0"/>
                <a:cs typeface="Times New Roman" panose="02020603050405020304" pitchFamily="18" charset="0"/>
              </a:rPr>
              <a:t>3</a:t>
            </a:r>
            <a:endPar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endParaRPr>
          </a:p>
        </p:txBody>
      </p:sp>
      <p:sp>
        <p:nvSpPr>
          <p:cNvPr id="94" name="Rectangle: Rounded Corners 93">
            <a:extLst>
              <a:ext uri="{FF2B5EF4-FFF2-40B4-BE49-F238E27FC236}">
                <a16:creationId xmlns:a16="http://schemas.microsoft.com/office/drawing/2014/main" id="{7169627B-5E4E-128F-320F-AECF4622FD0C}"/>
              </a:ext>
            </a:extLst>
          </p:cNvPr>
          <p:cNvSpPr/>
          <p:nvPr/>
        </p:nvSpPr>
        <p:spPr>
          <a:xfrm>
            <a:off x="6650775" y="5502282"/>
            <a:ext cx="1066010" cy="319995"/>
          </a:xfrm>
          <a:prstGeom prst="roundRect">
            <a:avLst/>
          </a:prstGeom>
          <a:solidFill>
            <a:srgbClr val="565B4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bg1"/>
                </a:solidFill>
                <a:effectLst/>
                <a:latin typeface="Montserrat" panose="00000500000000000000" pitchFamily="2" charset="0"/>
                <a:ea typeface="Aptos" panose="020B0004020202020204" pitchFamily="34" charset="0"/>
                <a:cs typeface="Times New Roman" panose="02020603050405020304" pitchFamily="18" charset="0"/>
              </a:rPr>
              <a:t>4</a:t>
            </a:r>
          </a:p>
        </p:txBody>
      </p:sp>
      <p:sp>
        <p:nvSpPr>
          <p:cNvPr id="95" name="Rectangle: Rounded Corners 94">
            <a:extLst>
              <a:ext uri="{FF2B5EF4-FFF2-40B4-BE49-F238E27FC236}">
                <a16:creationId xmlns:a16="http://schemas.microsoft.com/office/drawing/2014/main" id="{FB454AC9-EA09-BB85-651A-CC79AC826333}"/>
              </a:ext>
            </a:extLst>
          </p:cNvPr>
          <p:cNvSpPr/>
          <p:nvPr/>
        </p:nvSpPr>
        <p:spPr>
          <a:xfrm>
            <a:off x="7771428" y="5495670"/>
            <a:ext cx="1219290" cy="326608"/>
          </a:xfrm>
          <a:prstGeom prst="roundRect">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5</a:t>
            </a:r>
          </a:p>
        </p:txBody>
      </p:sp>
      <p:sp>
        <p:nvSpPr>
          <p:cNvPr id="96" name="Rectangle: Rounded Corners 95">
            <a:extLst>
              <a:ext uri="{FF2B5EF4-FFF2-40B4-BE49-F238E27FC236}">
                <a16:creationId xmlns:a16="http://schemas.microsoft.com/office/drawing/2014/main" id="{26EEE3FA-AD44-FAE8-780A-4DB380DD15DB}"/>
              </a:ext>
            </a:extLst>
          </p:cNvPr>
          <p:cNvSpPr/>
          <p:nvPr/>
        </p:nvSpPr>
        <p:spPr>
          <a:xfrm>
            <a:off x="9037415" y="5493653"/>
            <a:ext cx="1317928" cy="328624"/>
          </a:xfrm>
          <a:prstGeom prst="roundRect">
            <a:avLst/>
          </a:prstGeom>
          <a:solidFill>
            <a:schemeClr val="accent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6</a:t>
            </a:r>
          </a:p>
        </p:txBody>
      </p:sp>
      <p:sp>
        <p:nvSpPr>
          <p:cNvPr id="97" name="Rectangle: Rounded Corners 96">
            <a:extLst>
              <a:ext uri="{FF2B5EF4-FFF2-40B4-BE49-F238E27FC236}">
                <a16:creationId xmlns:a16="http://schemas.microsoft.com/office/drawing/2014/main" id="{CE42C32B-71AC-910F-B48A-FA4B4A8F05BF}"/>
              </a:ext>
            </a:extLst>
          </p:cNvPr>
          <p:cNvSpPr/>
          <p:nvPr/>
        </p:nvSpPr>
        <p:spPr>
          <a:xfrm>
            <a:off x="10415891" y="5498425"/>
            <a:ext cx="1317928" cy="331646"/>
          </a:xfrm>
          <a:prstGeom prst="roundRect">
            <a:avLst/>
          </a:prstGeom>
          <a:solidFill>
            <a:srgbClr val="FFFF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7</a:t>
            </a:r>
          </a:p>
        </p:txBody>
      </p:sp>
      <p:sp>
        <p:nvSpPr>
          <p:cNvPr id="98" name="Rectangle: Rounded Corners 97">
            <a:extLst>
              <a:ext uri="{FF2B5EF4-FFF2-40B4-BE49-F238E27FC236}">
                <a16:creationId xmlns:a16="http://schemas.microsoft.com/office/drawing/2014/main" id="{C64A4A3A-988A-937F-27D0-9C27948129D3}"/>
              </a:ext>
            </a:extLst>
          </p:cNvPr>
          <p:cNvSpPr/>
          <p:nvPr/>
        </p:nvSpPr>
        <p:spPr>
          <a:xfrm>
            <a:off x="1957406" y="5942880"/>
            <a:ext cx="1170113" cy="339316"/>
          </a:xfrm>
          <a:prstGeom prst="roundRect">
            <a:avLst/>
          </a:prstGeom>
          <a:solidFill>
            <a:srgbClr val="C1E0F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Diagnosis</a:t>
            </a:r>
          </a:p>
        </p:txBody>
      </p:sp>
      <p:sp>
        <p:nvSpPr>
          <p:cNvPr id="99" name="Rectangle: Rounded Corners 98">
            <a:extLst>
              <a:ext uri="{FF2B5EF4-FFF2-40B4-BE49-F238E27FC236}">
                <a16:creationId xmlns:a16="http://schemas.microsoft.com/office/drawing/2014/main" id="{8BB6425F-8D09-839E-DEE9-9535A1C7D5AE}"/>
              </a:ext>
            </a:extLst>
          </p:cNvPr>
          <p:cNvSpPr/>
          <p:nvPr/>
        </p:nvSpPr>
        <p:spPr>
          <a:xfrm>
            <a:off x="3188067" y="5942880"/>
            <a:ext cx="1317928" cy="331646"/>
          </a:xfrm>
          <a:prstGeom prst="roundRect">
            <a:avLst/>
          </a:prstGeom>
          <a:solidFill>
            <a:srgbClr val="8DB34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Content design</a:t>
            </a:r>
          </a:p>
        </p:txBody>
      </p:sp>
      <p:sp>
        <p:nvSpPr>
          <p:cNvPr id="100" name="Rectangle: Rounded Corners 99">
            <a:extLst>
              <a:ext uri="{FF2B5EF4-FFF2-40B4-BE49-F238E27FC236}">
                <a16:creationId xmlns:a16="http://schemas.microsoft.com/office/drawing/2014/main" id="{BB9AFD1C-4F50-8291-ACE5-18FF8869790A}"/>
              </a:ext>
            </a:extLst>
          </p:cNvPr>
          <p:cNvSpPr/>
          <p:nvPr/>
        </p:nvSpPr>
        <p:spPr>
          <a:xfrm>
            <a:off x="4572752" y="5949493"/>
            <a:ext cx="2025951" cy="324332"/>
          </a:xfrm>
          <a:prstGeom prst="roundRect">
            <a:avLst/>
          </a:prstGeom>
          <a:solidFill>
            <a:srgbClr val="FF695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latin typeface="Montserrat" panose="00000500000000000000" pitchFamily="2" charset="0"/>
                <a:ea typeface="Aptos" panose="020B0004020202020204" pitchFamily="34" charset="0"/>
                <a:cs typeface="Times New Roman" panose="02020603050405020304" pitchFamily="18" charset="0"/>
              </a:rPr>
              <a:t>Production and Logistics</a:t>
            </a:r>
            <a:endPar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endParaRPr>
          </a:p>
        </p:txBody>
      </p:sp>
      <p:sp>
        <p:nvSpPr>
          <p:cNvPr id="101" name="Rectangle: Rounded Corners 100">
            <a:extLst>
              <a:ext uri="{FF2B5EF4-FFF2-40B4-BE49-F238E27FC236}">
                <a16:creationId xmlns:a16="http://schemas.microsoft.com/office/drawing/2014/main" id="{3AA05B19-BFD1-A333-CE8B-9981AE49C3EE}"/>
              </a:ext>
            </a:extLst>
          </p:cNvPr>
          <p:cNvSpPr/>
          <p:nvPr/>
        </p:nvSpPr>
        <p:spPr>
          <a:xfrm>
            <a:off x="6650775" y="5949492"/>
            <a:ext cx="1066010" cy="319995"/>
          </a:xfrm>
          <a:prstGeom prst="roundRect">
            <a:avLst/>
          </a:prstGeom>
          <a:solidFill>
            <a:srgbClr val="565B4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bg1"/>
                </a:solidFill>
                <a:effectLst/>
                <a:latin typeface="Montserrat" panose="00000500000000000000" pitchFamily="2" charset="0"/>
                <a:ea typeface="Aptos" panose="020B0004020202020204" pitchFamily="34" charset="0"/>
                <a:cs typeface="Times New Roman" panose="02020603050405020304" pitchFamily="18" charset="0"/>
              </a:rPr>
              <a:t>Validation</a:t>
            </a:r>
          </a:p>
        </p:txBody>
      </p:sp>
      <p:sp>
        <p:nvSpPr>
          <p:cNvPr id="102" name="Rectangle: Rounded Corners 101">
            <a:extLst>
              <a:ext uri="{FF2B5EF4-FFF2-40B4-BE49-F238E27FC236}">
                <a16:creationId xmlns:a16="http://schemas.microsoft.com/office/drawing/2014/main" id="{BC38EF02-B41E-DDD6-0F44-32FFDD1E4E7E}"/>
              </a:ext>
            </a:extLst>
          </p:cNvPr>
          <p:cNvSpPr/>
          <p:nvPr/>
        </p:nvSpPr>
        <p:spPr>
          <a:xfrm>
            <a:off x="7771428" y="5942880"/>
            <a:ext cx="1219290" cy="326608"/>
          </a:xfrm>
          <a:prstGeom prst="roundRect">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Consolidation</a:t>
            </a:r>
          </a:p>
        </p:txBody>
      </p:sp>
      <p:sp>
        <p:nvSpPr>
          <p:cNvPr id="103" name="Rectangle: Rounded Corners 102">
            <a:extLst>
              <a:ext uri="{FF2B5EF4-FFF2-40B4-BE49-F238E27FC236}">
                <a16:creationId xmlns:a16="http://schemas.microsoft.com/office/drawing/2014/main" id="{C26249E3-E2DE-00E8-1D8C-7BC06FC41B02}"/>
              </a:ext>
            </a:extLst>
          </p:cNvPr>
          <p:cNvSpPr/>
          <p:nvPr/>
        </p:nvSpPr>
        <p:spPr>
          <a:xfrm>
            <a:off x="9037415" y="5940863"/>
            <a:ext cx="1317928" cy="328624"/>
          </a:xfrm>
          <a:prstGeom prst="roundRect">
            <a:avLst/>
          </a:prstGeom>
          <a:solidFill>
            <a:schemeClr val="accent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Communication</a:t>
            </a:r>
          </a:p>
        </p:txBody>
      </p:sp>
      <p:sp>
        <p:nvSpPr>
          <p:cNvPr id="104" name="Rectangle: Rounded Corners 103">
            <a:extLst>
              <a:ext uri="{FF2B5EF4-FFF2-40B4-BE49-F238E27FC236}">
                <a16:creationId xmlns:a16="http://schemas.microsoft.com/office/drawing/2014/main" id="{379B2237-3D33-3939-E26C-48DCC6ADFBA5}"/>
              </a:ext>
            </a:extLst>
          </p:cNvPr>
          <p:cNvSpPr/>
          <p:nvPr/>
        </p:nvSpPr>
        <p:spPr>
          <a:xfrm>
            <a:off x="10415891" y="5945635"/>
            <a:ext cx="1317928" cy="331646"/>
          </a:xfrm>
          <a:prstGeom prst="roundRect">
            <a:avLst/>
          </a:prstGeom>
          <a:solidFill>
            <a:srgbClr val="FFFF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Launch</a:t>
            </a:r>
          </a:p>
        </p:txBody>
      </p:sp>
      <p:sp>
        <p:nvSpPr>
          <p:cNvPr id="112" name="Rectangle: Rounded Corners 111">
            <a:extLst>
              <a:ext uri="{FF2B5EF4-FFF2-40B4-BE49-F238E27FC236}">
                <a16:creationId xmlns:a16="http://schemas.microsoft.com/office/drawing/2014/main" id="{0A7448A9-2D79-75D1-5BAA-1D004141C39D}"/>
              </a:ext>
            </a:extLst>
          </p:cNvPr>
          <p:cNvSpPr/>
          <p:nvPr/>
        </p:nvSpPr>
        <p:spPr>
          <a:xfrm>
            <a:off x="1957406" y="6370768"/>
            <a:ext cx="1170113" cy="339316"/>
          </a:xfrm>
          <a:prstGeom prst="roundRect">
            <a:avLst/>
          </a:prstGeom>
          <a:solidFill>
            <a:srgbClr val="C1E0F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Apr 1 - 4</a:t>
            </a:r>
          </a:p>
        </p:txBody>
      </p:sp>
      <p:sp>
        <p:nvSpPr>
          <p:cNvPr id="113" name="Rectangle: Rounded Corners 112">
            <a:extLst>
              <a:ext uri="{FF2B5EF4-FFF2-40B4-BE49-F238E27FC236}">
                <a16:creationId xmlns:a16="http://schemas.microsoft.com/office/drawing/2014/main" id="{9B93949C-F05F-3BB2-30BA-554D775FA76C}"/>
              </a:ext>
            </a:extLst>
          </p:cNvPr>
          <p:cNvSpPr/>
          <p:nvPr/>
        </p:nvSpPr>
        <p:spPr>
          <a:xfrm>
            <a:off x="3188067" y="6370768"/>
            <a:ext cx="1317928" cy="331646"/>
          </a:xfrm>
          <a:prstGeom prst="roundRect">
            <a:avLst/>
          </a:prstGeom>
          <a:solidFill>
            <a:srgbClr val="8DB34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Apr 7 -11</a:t>
            </a:r>
          </a:p>
        </p:txBody>
      </p:sp>
      <p:sp>
        <p:nvSpPr>
          <p:cNvPr id="114" name="Rectangle: Rounded Corners 113">
            <a:extLst>
              <a:ext uri="{FF2B5EF4-FFF2-40B4-BE49-F238E27FC236}">
                <a16:creationId xmlns:a16="http://schemas.microsoft.com/office/drawing/2014/main" id="{9A644DCB-04BA-58A9-51B1-86C40BF80190}"/>
              </a:ext>
            </a:extLst>
          </p:cNvPr>
          <p:cNvSpPr/>
          <p:nvPr/>
        </p:nvSpPr>
        <p:spPr>
          <a:xfrm>
            <a:off x="4572752" y="6377381"/>
            <a:ext cx="2025951" cy="324332"/>
          </a:xfrm>
          <a:prstGeom prst="roundRect">
            <a:avLst/>
          </a:prstGeom>
          <a:solidFill>
            <a:srgbClr val="FF695D"/>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Apr 14 - 18</a:t>
            </a:r>
          </a:p>
        </p:txBody>
      </p:sp>
      <p:sp>
        <p:nvSpPr>
          <p:cNvPr id="115" name="Rectangle: Rounded Corners 114">
            <a:extLst>
              <a:ext uri="{FF2B5EF4-FFF2-40B4-BE49-F238E27FC236}">
                <a16:creationId xmlns:a16="http://schemas.microsoft.com/office/drawing/2014/main" id="{7D0A3460-DD2D-7C02-F4DD-DEB27756EF4C}"/>
              </a:ext>
            </a:extLst>
          </p:cNvPr>
          <p:cNvSpPr/>
          <p:nvPr/>
        </p:nvSpPr>
        <p:spPr>
          <a:xfrm>
            <a:off x="6650775" y="6377380"/>
            <a:ext cx="1066010" cy="319995"/>
          </a:xfrm>
          <a:prstGeom prst="roundRect">
            <a:avLst/>
          </a:prstGeom>
          <a:solidFill>
            <a:srgbClr val="565B47"/>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bg1"/>
                </a:solidFill>
                <a:effectLst/>
                <a:latin typeface="Montserrat" panose="00000500000000000000" pitchFamily="2" charset="0"/>
                <a:ea typeface="Aptos" panose="020B0004020202020204" pitchFamily="34" charset="0"/>
                <a:cs typeface="Times New Roman" panose="02020603050405020304" pitchFamily="18" charset="0"/>
              </a:rPr>
              <a:t>Apr 21 -25</a:t>
            </a:r>
          </a:p>
        </p:txBody>
      </p:sp>
      <p:sp>
        <p:nvSpPr>
          <p:cNvPr id="116" name="Rectangle: Rounded Corners 115">
            <a:extLst>
              <a:ext uri="{FF2B5EF4-FFF2-40B4-BE49-F238E27FC236}">
                <a16:creationId xmlns:a16="http://schemas.microsoft.com/office/drawing/2014/main" id="{0B6FF8C6-8201-9B25-CE46-B328D9FB3B89}"/>
              </a:ext>
            </a:extLst>
          </p:cNvPr>
          <p:cNvSpPr/>
          <p:nvPr/>
        </p:nvSpPr>
        <p:spPr>
          <a:xfrm>
            <a:off x="7771428" y="6370768"/>
            <a:ext cx="1219290" cy="326608"/>
          </a:xfrm>
          <a:prstGeom prst="roundRect">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Apr 28 - 30</a:t>
            </a:r>
          </a:p>
        </p:txBody>
      </p:sp>
      <p:sp>
        <p:nvSpPr>
          <p:cNvPr id="117" name="Rectangle: Rounded Corners 116">
            <a:extLst>
              <a:ext uri="{FF2B5EF4-FFF2-40B4-BE49-F238E27FC236}">
                <a16:creationId xmlns:a16="http://schemas.microsoft.com/office/drawing/2014/main" id="{0B947151-59CE-CC1E-16A4-97EFA3B6460C}"/>
              </a:ext>
            </a:extLst>
          </p:cNvPr>
          <p:cNvSpPr/>
          <p:nvPr/>
        </p:nvSpPr>
        <p:spPr>
          <a:xfrm>
            <a:off x="9037415" y="6368751"/>
            <a:ext cx="1317928" cy="328624"/>
          </a:xfrm>
          <a:prstGeom prst="roundRect">
            <a:avLst/>
          </a:prstGeom>
          <a:solidFill>
            <a:schemeClr val="accent2">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rPr>
              <a:t>All May</a:t>
            </a:r>
          </a:p>
        </p:txBody>
      </p:sp>
      <p:sp>
        <p:nvSpPr>
          <p:cNvPr id="118" name="Rectangle: Rounded Corners 117">
            <a:extLst>
              <a:ext uri="{FF2B5EF4-FFF2-40B4-BE49-F238E27FC236}">
                <a16:creationId xmlns:a16="http://schemas.microsoft.com/office/drawing/2014/main" id="{D0DD3134-3C00-3BDA-8B9C-91658742D3C3}"/>
              </a:ext>
            </a:extLst>
          </p:cNvPr>
          <p:cNvSpPr/>
          <p:nvPr/>
        </p:nvSpPr>
        <p:spPr>
          <a:xfrm>
            <a:off x="10415891" y="6373523"/>
            <a:ext cx="1317928" cy="331646"/>
          </a:xfrm>
          <a:prstGeom prst="roundRect">
            <a:avLst/>
          </a:prstGeom>
          <a:solidFill>
            <a:srgbClr val="FFFF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a:lnSpc>
                <a:spcPct val="115000"/>
              </a:lnSpc>
              <a:spcBef>
                <a:spcPts val="0"/>
              </a:spcBef>
              <a:spcAft>
                <a:spcPts val="800"/>
              </a:spcAft>
              <a:buSzPts val="1000"/>
              <a:tabLst>
                <a:tab pos="457200" algn="l"/>
              </a:tabLst>
            </a:pPr>
            <a:r>
              <a:rPr lang="en-US" sz="1000" b="1" kern="100">
                <a:solidFill>
                  <a:schemeClr val="tx1"/>
                </a:solidFill>
                <a:latin typeface="Montserrat" panose="00000500000000000000" pitchFamily="2" charset="0"/>
                <a:ea typeface="Aptos" panose="020B0004020202020204" pitchFamily="34" charset="0"/>
                <a:cs typeface="Times New Roman" panose="02020603050405020304" pitchFamily="18" charset="0"/>
              </a:rPr>
              <a:t>June 1</a:t>
            </a:r>
            <a:r>
              <a:rPr lang="en-US" sz="1000" b="1" kern="100" baseline="30000">
                <a:solidFill>
                  <a:schemeClr val="tx1"/>
                </a:solidFill>
                <a:latin typeface="Montserrat" panose="00000500000000000000" pitchFamily="2" charset="0"/>
                <a:ea typeface="Aptos" panose="020B0004020202020204" pitchFamily="34" charset="0"/>
                <a:cs typeface="Times New Roman" panose="02020603050405020304" pitchFamily="18" charset="0"/>
              </a:rPr>
              <a:t>st</a:t>
            </a:r>
            <a:r>
              <a:rPr lang="en-US" sz="1000" b="1" kern="100">
                <a:solidFill>
                  <a:schemeClr val="tx1"/>
                </a:solidFill>
                <a:latin typeface="Montserrat" panose="00000500000000000000" pitchFamily="2" charset="0"/>
                <a:ea typeface="Aptos" panose="020B0004020202020204" pitchFamily="34" charset="0"/>
                <a:cs typeface="Times New Roman" panose="02020603050405020304" pitchFamily="18" charset="0"/>
              </a:rPr>
              <a:t> week</a:t>
            </a:r>
            <a:endParaRPr lang="en-US" sz="1000" b="1" kern="100">
              <a:solidFill>
                <a:schemeClr val="tx1"/>
              </a:solidFill>
              <a:effectLst/>
              <a:latin typeface="Montserrat" panose="00000500000000000000" pitchFamily="2" charset="0"/>
              <a:ea typeface="Aptos" panose="020B0004020202020204" pitchFamily="34" charset="0"/>
              <a:cs typeface="Times New Roman" panose="02020603050405020304" pitchFamily="18" charset="0"/>
            </a:endParaRPr>
          </a:p>
        </p:txBody>
      </p:sp>
      <p:sp>
        <p:nvSpPr>
          <p:cNvPr id="119" name="Rectangle: Rounded Corners 118">
            <a:extLst>
              <a:ext uri="{FF2B5EF4-FFF2-40B4-BE49-F238E27FC236}">
                <a16:creationId xmlns:a16="http://schemas.microsoft.com/office/drawing/2014/main" id="{C96E7E6D-1D0B-DDDF-D04F-A75A589DE55B}"/>
              </a:ext>
            </a:extLst>
          </p:cNvPr>
          <p:cNvSpPr/>
          <p:nvPr/>
        </p:nvSpPr>
        <p:spPr>
          <a:xfrm>
            <a:off x="476675" y="3530606"/>
            <a:ext cx="2885723" cy="1328176"/>
          </a:xfrm>
          <a:prstGeom prst="roundRect">
            <a:avLst/>
          </a:prstGeom>
          <a:solidFill>
            <a:srgbClr val="E0A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buSzPts val="1000"/>
              <a:tabLst>
                <a:tab pos="457200" algn="l"/>
              </a:tabLst>
            </a:pPr>
            <a:r>
              <a:rPr lang="en-US" sz="1100" kern="100">
                <a:solidFill>
                  <a:schemeClr val="bg1"/>
                </a:solidFill>
                <a:effectLst/>
                <a:latin typeface="Montserrat" panose="00000500000000000000" pitchFamily="2" charset="0"/>
                <a:ea typeface="Aptos" panose="020B0004020202020204" pitchFamily="34" charset="0"/>
                <a:cs typeface="Times New Roman" panose="02020603050405020304" pitchFamily="18" charset="0"/>
              </a:rPr>
              <a:t>Target Segmentation</a:t>
            </a:r>
            <a:br>
              <a:rPr lang="en-US" sz="1100" b="1" kern="100">
                <a:solidFill>
                  <a:schemeClr val="bg1"/>
                </a:solidFill>
                <a:effectLst/>
                <a:latin typeface="Montserrat" panose="00000500000000000000" pitchFamily="2" charset="0"/>
                <a:ea typeface="Aptos" panose="020B0004020202020204" pitchFamily="34" charset="0"/>
                <a:cs typeface="Times New Roman" panose="02020603050405020304" pitchFamily="18" charset="0"/>
              </a:rPr>
            </a:br>
            <a:r>
              <a:rPr lang="en-US" sz="1100" b="1" kern="100">
                <a:solidFill>
                  <a:schemeClr val="bg1"/>
                </a:solidFill>
                <a:effectLst/>
                <a:latin typeface="Montserrat" panose="00000500000000000000" pitchFamily="2" charset="0"/>
                <a:ea typeface="Aptos" panose="020B0004020202020204" pitchFamily="34" charset="0"/>
                <a:cs typeface="Times New Roman" panose="02020603050405020304" pitchFamily="18" charset="0"/>
              </a:rPr>
              <a:t>- </a:t>
            </a:r>
            <a:r>
              <a:rPr lang="en-US" sz="1100" kern="100">
                <a:solidFill>
                  <a:schemeClr val="bg1"/>
                </a:solidFill>
                <a:effectLst/>
                <a:latin typeface="Montserrat" panose="00000500000000000000" pitchFamily="2" charset="0"/>
                <a:ea typeface="Aptos" panose="020B0004020202020204" pitchFamily="34" charset="0"/>
                <a:cs typeface="Times New Roman" panose="02020603050405020304" pitchFamily="18" charset="0"/>
              </a:rPr>
              <a:t>Availability: Remote vs On Site</a:t>
            </a:r>
            <a:br>
              <a:rPr lang="en-US" sz="1100" kern="100">
                <a:solidFill>
                  <a:schemeClr val="bg1"/>
                </a:solidFill>
                <a:latin typeface="Montserrat" panose="00000500000000000000" pitchFamily="2" charset="0"/>
                <a:ea typeface="Aptos" panose="020B0004020202020204" pitchFamily="34" charset="0"/>
                <a:cs typeface="Times New Roman" panose="02020603050405020304" pitchFamily="18" charset="0"/>
              </a:rPr>
            </a:br>
            <a:r>
              <a:rPr lang="en-US" sz="1100" kern="100">
                <a:solidFill>
                  <a:schemeClr val="bg1"/>
                </a:solidFill>
                <a:latin typeface="Montserrat" panose="00000500000000000000" pitchFamily="2" charset="0"/>
                <a:ea typeface="Aptos" panose="020B0004020202020204" pitchFamily="34" charset="0"/>
                <a:cs typeface="Times New Roman" panose="02020603050405020304" pitchFamily="18" charset="0"/>
              </a:rPr>
              <a:t>- Preference of activities: Collaborative vs Individual learning, creative, networking etc.</a:t>
            </a:r>
            <a:endParaRPr lang="en-US" sz="1100" b="1" kern="100">
              <a:solidFill>
                <a:schemeClr val="bg1"/>
              </a:solidFill>
              <a:effectLst/>
              <a:latin typeface="Montserrat" panose="00000500000000000000" pitchFamily="2"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04478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urple circle with black center&#10;&#10;Description automatically generated">
            <a:extLst>
              <a:ext uri="{FF2B5EF4-FFF2-40B4-BE49-F238E27FC236}">
                <a16:creationId xmlns:a16="http://schemas.microsoft.com/office/drawing/2014/main" id="{BA4E85EC-8D26-9415-0DCB-E3DC6D0A2012}"/>
              </a:ext>
            </a:extLst>
          </p:cNvPr>
          <p:cNvPicPr>
            <a:picLocks noChangeAspect="1"/>
          </p:cNvPicPr>
          <p:nvPr/>
        </p:nvPicPr>
        <p:blipFill>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223418" y="-850332"/>
            <a:ext cx="3759985" cy="3759985"/>
          </a:xfrm>
          <a:prstGeom prst="rect">
            <a:avLst/>
          </a:prstGeom>
        </p:spPr>
      </p:pic>
      <p:sp>
        <p:nvSpPr>
          <p:cNvPr id="2" name="Title 1">
            <a:extLst>
              <a:ext uri="{FF2B5EF4-FFF2-40B4-BE49-F238E27FC236}">
                <a16:creationId xmlns:a16="http://schemas.microsoft.com/office/drawing/2014/main" id="{0D49C056-BE35-C16D-425C-58A766270458}"/>
              </a:ext>
            </a:extLst>
          </p:cNvPr>
          <p:cNvSpPr>
            <a:spLocks noGrp="1"/>
          </p:cNvSpPr>
          <p:nvPr>
            <p:ph type="title"/>
          </p:nvPr>
        </p:nvSpPr>
        <p:spPr/>
        <p:txBody>
          <a:bodyPr/>
          <a:lstStyle/>
          <a:p>
            <a:r>
              <a:rPr lang="es-MX" b="1" err="1">
                <a:latin typeface="Montserrat"/>
              </a:rPr>
              <a:t>Scope</a:t>
            </a:r>
            <a:r>
              <a:rPr lang="es-MX" b="1">
                <a:latin typeface="Montserrat"/>
              </a:rPr>
              <a:t> – </a:t>
            </a:r>
            <a:r>
              <a:rPr lang="es-MX" b="1" err="1">
                <a:latin typeface="Montserrat"/>
              </a:rPr>
              <a:t>How</a:t>
            </a:r>
            <a:r>
              <a:rPr lang="es-MX" b="1">
                <a:latin typeface="Montserrat"/>
              </a:rPr>
              <a:t> and </a:t>
            </a:r>
            <a:r>
              <a:rPr lang="es-MX" b="1" err="1">
                <a:latin typeface="Montserrat"/>
              </a:rPr>
              <a:t>what</a:t>
            </a:r>
            <a:r>
              <a:rPr lang="es-MX" b="1">
                <a:latin typeface="Montserrat"/>
              </a:rPr>
              <a:t>?</a:t>
            </a:r>
            <a:endParaRPr lang="en-US" err="1">
              <a:solidFill>
                <a:srgbClr val="000000"/>
              </a:solidFill>
              <a:latin typeface="Montserrat"/>
            </a:endParaRPr>
          </a:p>
        </p:txBody>
      </p:sp>
      <p:sp>
        <p:nvSpPr>
          <p:cNvPr id="6" name="TextBox 5">
            <a:extLst>
              <a:ext uri="{FF2B5EF4-FFF2-40B4-BE49-F238E27FC236}">
                <a16:creationId xmlns:a16="http://schemas.microsoft.com/office/drawing/2014/main" id="{1F5FF6C7-2451-54AC-E6A3-9EF9EB63B805}"/>
              </a:ext>
            </a:extLst>
          </p:cNvPr>
          <p:cNvSpPr txBox="1"/>
          <p:nvPr/>
        </p:nvSpPr>
        <p:spPr>
          <a:xfrm>
            <a:off x="1194548" y="4020543"/>
            <a:ext cx="419298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Montserrat"/>
                <a:cs typeface="Arial"/>
              </a:rPr>
              <a:t>Activity types:</a:t>
            </a:r>
            <a:endParaRPr lang="en-US">
              <a:latin typeface="Calibri" panose="020F0502020204030204"/>
              <a:ea typeface="Calibri"/>
              <a:cs typeface="Calibri"/>
            </a:endParaRPr>
          </a:p>
          <a:p>
            <a:pPr marL="342900" indent="-342900">
              <a:buFont typeface="Arial"/>
              <a:buChar char="•"/>
            </a:pPr>
            <a:r>
              <a:rPr lang="en-US" sz="2000">
                <a:latin typeface="Montserrat"/>
              </a:rPr>
              <a:t>Competitive</a:t>
            </a:r>
            <a:endParaRPr lang="en-US">
              <a:latin typeface="Calibri" panose="020F0502020204030204"/>
              <a:ea typeface="Calibri"/>
              <a:cs typeface="Calibri"/>
            </a:endParaRPr>
          </a:p>
          <a:p>
            <a:pPr marL="342900" indent="-342900">
              <a:buFont typeface="Arial"/>
              <a:buChar char="•"/>
            </a:pPr>
            <a:r>
              <a:rPr lang="en-US" sz="2000">
                <a:latin typeface="Montserrat"/>
              </a:rPr>
              <a:t>Wellness-oriented</a:t>
            </a:r>
            <a:endParaRPr lang="en-US">
              <a:latin typeface="Calibri" panose="020F0502020204030204"/>
              <a:ea typeface="Calibri"/>
              <a:cs typeface="Calibri"/>
            </a:endParaRPr>
          </a:p>
          <a:p>
            <a:pPr marL="342900" indent="-342900">
              <a:buFont typeface="Arial"/>
              <a:buChar char="•"/>
            </a:pPr>
            <a:r>
              <a:rPr lang="en-US" sz="2000">
                <a:latin typeface="Montserrat"/>
              </a:rPr>
              <a:t>Knowledge &amp; learning focused</a:t>
            </a:r>
            <a:endParaRPr lang="en-US">
              <a:latin typeface="Calibri" panose="020F0502020204030204"/>
              <a:ea typeface="Calibri"/>
              <a:cs typeface="Calibri"/>
            </a:endParaRPr>
          </a:p>
          <a:p>
            <a:pPr marL="342900" indent="-342900">
              <a:buFont typeface="Arial"/>
              <a:buChar char="•"/>
            </a:pPr>
            <a:r>
              <a:rPr lang="en-US" sz="2000">
                <a:latin typeface="Montserrat"/>
              </a:rPr>
              <a:t>Creative &amp; experimental</a:t>
            </a:r>
            <a:endParaRPr lang="en-US">
              <a:latin typeface="Calibri" panose="020F0502020204030204"/>
              <a:ea typeface="Calibri"/>
              <a:cs typeface="Calibri"/>
            </a:endParaRPr>
          </a:p>
          <a:p>
            <a:pPr marL="342900" indent="-342900">
              <a:buFont typeface="Arial"/>
              <a:buChar char="•"/>
            </a:pPr>
            <a:r>
              <a:rPr lang="en-US" sz="2000">
                <a:latin typeface="Montserrat"/>
              </a:rPr>
              <a:t>Networking</a:t>
            </a:r>
            <a:endParaRPr lang="en-US">
              <a:ea typeface="Calibri"/>
              <a:cs typeface="Calibri"/>
            </a:endParaRPr>
          </a:p>
        </p:txBody>
      </p:sp>
      <p:sp>
        <p:nvSpPr>
          <p:cNvPr id="7" name="TextBox 6">
            <a:extLst>
              <a:ext uri="{FF2B5EF4-FFF2-40B4-BE49-F238E27FC236}">
                <a16:creationId xmlns:a16="http://schemas.microsoft.com/office/drawing/2014/main" id="{CA97155F-A84B-DA15-F872-6318D5D9E105}"/>
              </a:ext>
            </a:extLst>
          </p:cNvPr>
          <p:cNvSpPr txBox="1"/>
          <p:nvPr/>
        </p:nvSpPr>
        <p:spPr>
          <a:xfrm>
            <a:off x="5954299" y="1807700"/>
            <a:ext cx="542802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Montserrat"/>
                <a:cs typeface="Arial"/>
              </a:rPr>
              <a:t>Frequency</a:t>
            </a:r>
            <a:r>
              <a:rPr lang="en-US" sz="2000">
                <a:latin typeface="Montserrat"/>
                <a:cs typeface="Arial"/>
              </a:rPr>
              <a:t>: Weekly activity alternating between in-person and remote activities at least the first two months then will be all in- person sessions</a:t>
            </a:r>
            <a:endParaRPr lang="en-US"/>
          </a:p>
        </p:txBody>
      </p:sp>
      <p:sp>
        <p:nvSpPr>
          <p:cNvPr id="10" name="TextBox 9">
            <a:extLst>
              <a:ext uri="{FF2B5EF4-FFF2-40B4-BE49-F238E27FC236}">
                <a16:creationId xmlns:a16="http://schemas.microsoft.com/office/drawing/2014/main" id="{C27D39F2-7E87-E635-072C-1D8C00C0DDB0}"/>
              </a:ext>
            </a:extLst>
          </p:cNvPr>
          <p:cNvSpPr txBox="1"/>
          <p:nvPr/>
        </p:nvSpPr>
        <p:spPr>
          <a:xfrm>
            <a:off x="1195393" y="2122733"/>
            <a:ext cx="3007701" cy="765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700"/>
              </a:lnSpc>
            </a:pPr>
            <a:r>
              <a:rPr lang="en-US" sz="2400" b="1">
                <a:latin typeface="Montserrat"/>
                <a:cs typeface="Arial"/>
              </a:rPr>
              <a:t>Duration</a:t>
            </a:r>
            <a:r>
              <a:rPr lang="en-US" sz="2800" b="1">
                <a:latin typeface="Montserrat"/>
                <a:cs typeface="Arial"/>
              </a:rPr>
              <a:t>: </a:t>
            </a:r>
            <a:r>
              <a:rPr lang="en-US" sz="2000">
                <a:latin typeface="Montserrat"/>
                <a:cs typeface="Arial"/>
              </a:rPr>
              <a:t>5-month campaign​</a:t>
            </a:r>
            <a:endParaRPr lang="en-US">
              <a:ea typeface="Calibri" panose="020F0502020204030204"/>
              <a:cs typeface="Calibri" panose="020F0502020204030204"/>
            </a:endParaRPr>
          </a:p>
        </p:txBody>
      </p:sp>
      <p:sp>
        <p:nvSpPr>
          <p:cNvPr id="11" name="TextBox 10">
            <a:extLst>
              <a:ext uri="{FF2B5EF4-FFF2-40B4-BE49-F238E27FC236}">
                <a16:creationId xmlns:a16="http://schemas.microsoft.com/office/drawing/2014/main" id="{578832BA-0761-EE32-9ECC-9FF8EEF10EC6}"/>
              </a:ext>
            </a:extLst>
          </p:cNvPr>
          <p:cNvSpPr txBox="1"/>
          <p:nvPr/>
        </p:nvSpPr>
        <p:spPr>
          <a:xfrm>
            <a:off x="5953455" y="3740818"/>
            <a:ext cx="5788872" cy="28391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700"/>
              </a:lnSpc>
            </a:pPr>
            <a:r>
              <a:rPr lang="en-US" sz="2400" b="1">
                <a:latin typeface="Montserrat"/>
                <a:cs typeface="Arial"/>
              </a:rPr>
              <a:t>Awards and recognition system:</a:t>
            </a:r>
            <a:endParaRPr lang="en-US"/>
          </a:p>
          <a:p>
            <a:pPr marL="342900" indent="-342900">
              <a:lnSpc>
                <a:spcPts val="2700"/>
              </a:lnSpc>
              <a:buFont typeface="Arial"/>
              <a:buChar char="•"/>
            </a:pPr>
            <a:r>
              <a:rPr lang="en-US" sz="2000">
                <a:latin typeface="Montserrat"/>
                <a:cs typeface="Arial"/>
              </a:rPr>
              <a:t>Gift cards</a:t>
            </a:r>
          </a:p>
          <a:p>
            <a:pPr marL="342900" indent="-342900">
              <a:lnSpc>
                <a:spcPts val="2700"/>
              </a:lnSpc>
              <a:buFont typeface="Arial"/>
              <a:buChar char="•"/>
            </a:pPr>
            <a:r>
              <a:rPr lang="en-US" sz="2000">
                <a:latin typeface="Montserrat"/>
                <a:cs typeface="Arial"/>
              </a:rPr>
              <a:t>Charms</a:t>
            </a:r>
          </a:p>
          <a:p>
            <a:pPr marL="342900" indent="-342900">
              <a:lnSpc>
                <a:spcPts val="2700"/>
              </a:lnSpc>
              <a:buFont typeface="Arial"/>
              <a:buChar char="•"/>
            </a:pPr>
            <a:r>
              <a:rPr lang="en-US" sz="2000">
                <a:latin typeface="Montserrat"/>
                <a:cs typeface="Arial"/>
              </a:rPr>
              <a:t>Stickers</a:t>
            </a:r>
          </a:p>
          <a:p>
            <a:pPr marL="342900" indent="-342900">
              <a:lnSpc>
                <a:spcPts val="2700"/>
              </a:lnSpc>
              <a:buFont typeface="Arial"/>
              <a:buChar char="•"/>
            </a:pPr>
            <a:r>
              <a:rPr lang="en-US" sz="2000">
                <a:latin typeface="Montserrat"/>
                <a:cs typeface="Arial"/>
              </a:rPr>
              <a:t>Nomination Pen prize / Pin/ charm</a:t>
            </a:r>
          </a:p>
          <a:p>
            <a:pPr marL="342900" indent="-342900">
              <a:lnSpc>
                <a:spcPts val="2700"/>
              </a:lnSpc>
              <a:buFont typeface="Arial"/>
              <a:buChar char="•"/>
            </a:pPr>
            <a:r>
              <a:rPr lang="en-US" sz="2000">
                <a:latin typeface="Montserrat"/>
                <a:cs typeface="Arial"/>
              </a:rPr>
              <a:t>Notebooks</a:t>
            </a:r>
          </a:p>
          <a:p>
            <a:pPr marL="342900" indent="-342900">
              <a:lnSpc>
                <a:spcPts val="2700"/>
              </a:lnSpc>
              <a:buFont typeface="Arial"/>
              <a:buChar char="•"/>
            </a:pPr>
            <a:r>
              <a:rPr lang="en-US" sz="2000">
                <a:latin typeface="Montserrat"/>
                <a:cs typeface="Arial"/>
              </a:rPr>
              <a:t>T-shirts</a:t>
            </a:r>
          </a:p>
          <a:p>
            <a:pPr marL="342900" indent="-342900">
              <a:lnSpc>
                <a:spcPts val="2700"/>
              </a:lnSpc>
              <a:buFont typeface="Arial"/>
              <a:buChar char="•"/>
            </a:pPr>
            <a:r>
              <a:rPr lang="en-US" sz="2000">
                <a:latin typeface="Montserrat"/>
                <a:cs typeface="Arial"/>
              </a:rPr>
              <a:t>Thermos</a:t>
            </a:r>
          </a:p>
        </p:txBody>
      </p:sp>
      <p:pic>
        <p:nvPicPr>
          <p:cNvPr id="17" name="Picture 16" descr="A black and grey circle&#10;&#10;AI-generated content may be incorrect.">
            <a:extLst>
              <a:ext uri="{FF2B5EF4-FFF2-40B4-BE49-F238E27FC236}">
                <a16:creationId xmlns:a16="http://schemas.microsoft.com/office/drawing/2014/main" id="{F5CF9C11-BE00-FBD4-5DE4-E451DDFB3632}"/>
              </a:ext>
            </a:extLst>
          </p:cNvPr>
          <p:cNvPicPr>
            <a:picLocks noChangeAspect="1"/>
          </p:cNvPicPr>
          <p:nvPr/>
        </p:nvPicPr>
        <p:blipFill>
          <a:blip r:embed="rId4"/>
          <a:stretch>
            <a:fillRect/>
          </a:stretch>
        </p:blipFill>
        <p:spPr>
          <a:xfrm flipH="1">
            <a:off x="10455655" y="-1690384"/>
            <a:ext cx="1865741" cy="3384115"/>
          </a:xfrm>
          <a:prstGeom prst="rect">
            <a:avLst/>
          </a:prstGeom>
        </p:spPr>
      </p:pic>
      <p:sp>
        <p:nvSpPr>
          <p:cNvPr id="21" name="Oval 20">
            <a:extLst>
              <a:ext uri="{FF2B5EF4-FFF2-40B4-BE49-F238E27FC236}">
                <a16:creationId xmlns:a16="http://schemas.microsoft.com/office/drawing/2014/main" id="{47B70719-3E20-725A-1C75-9CC7D306E2E2}"/>
              </a:ext>
            </a:extLst>
          </p:cNvPr>
          <p:cNvSpPr/>
          <p:nvPr/>
        </p:nvSpPr>
        <p:spPr>
          <a:xfrm>
            <a:off x="234591" y="2054702"/>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01</a:t>
            </a:r>
            <a:endParaRPr lang="en-US" sz="2000" b="1">
              <a:solidFill>
                <a:srgbClr val="272722"/>
              </a:solidFill>
              <a:latin typeface="Montserrat"/>
            </a:endParaRPr>
          </a:p>
        </p:txBody>
      </p:sp>
      <p:sp>
        <p:nvSpPr>
          <p:cNvPr id="22" name="Oval 21">
            <a:extLst>
              <a:ext uri="{FF2B5EF4-FFF2-40B4-BE49-F238E27FC236}">
                <a16:creationId xmlns:a16="http://schemas.microsoft.com/office/drawing/2014/main" id="{8F7951BC-C616-4AC0-8939-3E5EE2BACC5F}"/>
              </a:ext>
            </a:extLst>
          </p:cNvPr>
          <p:cNvSpPr/>
          <p:nvPr/>
        </p:nvSpPr>
        <p:spPr>
          <a:xfrm>
            <a:off x="4979119" y="1695267"/>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02</a:t>
            </a:r>
            <a:endParaRPr lang="en-US" sz="2000" b="1">
              <a:solidFill>
                <a:srgbClr val="272722"/>
              </a:solidFill>
              <a:latin typeface="Montserrat"/>
            </a:endParaRPr>
          </a:p>
        </p:txBody>
      </p:sp>
      <p:sp>
        <p:nvSpPr>
          <p:cNvPr id="23" name="Oval 22">
            <a:extLst>
              <a:ext uri="{FF2B5EF4-FFF2-40B4-BE49-F238E27FC236}">
                <a16:creationId xmlns:a16="http://schemas.microsoft.com/office/drawing/2014/main" id="{A65D94EE-6F0C-2568-5E20-3D4E3DB7757B}"/>
              </a:ext>
            </a:extLst>
          </p:cNvPr>
          <p:cNvSpPr/>
          <p:nvPr/>
        </p:nvSpPr>
        <p:spPr>
          <a:xfrm>
            <a:off x="234591" y="3779984"/>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03</a:t>
            </a:r>
            <a:endParaRPr lang="en-US" sz="2000" b="1">
              <a:solidFill>
                <a:srgbClr val="272722"/>
              </a:solidFill>
              <a:latin typeface="Montserrat"/>
            </a:endParaRPr>
          </a:p>
        </p:txBody>
      </p:sp>
      <p:sp>
        <p:nvSpPr>
          <p:cNvPr id="24" name="Oval 23">
            <a:extLst>
              <a:ext uri="{FF2B5EF4-FFF2-40B4-BE49-F238E27FC236}">
                <a16:creationId xmlns:a16="http://schemas.microsoft.com/office/drawing/2014/main" id="{B16C5185-0082-40D1-B9AF-D350B9844A4C}"/>
              </a:ext>
            </a:extLst>
          </p:cNvPr>
          <p:cNvSpPr/>
          <p:nvPr/>
        </p:nvSpPr>
        <p:spPr>
          <a:xfrm>
            <a:off x="4864100" y="3593078"/>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04</a:t>
            </a:r>
            <a:endParaRPr lang="en-US" sz="2000" b="1">
              <a:solidFill>
                <a:srgbClr val="272722"/>
              </a:solidFill>
              <a:latin typeface="Montserrat"/>
            </a:endParaRPr>
          </a:p>
        </p:txBody>
      </p:sp>
      <p:cxnSp>
        <p:nvCxnSpPr>
          <p:cNvPr id="28" name="Straight Arrow Connector 27">
            <a:extLst>
              <a:ext uri="{FF2B5EF4-FFF2-40B4-BE49-F238E27FC236}">
                <a16:creationId xmlns:a16="http://schemas.microsoft.com/office/drawing/2014/main" id="{FF60CC85-3137-61F2-A6C7-49A3D3EA4E62}"/>
              </a:ext>
            </a:extLst>
          </p:cNvPr>
          <p:cNvCxnSpPr/>
          <p:nvPr/>
        </p:nvCxnSpPr>
        <p:spPr>
          <a:xfrm>
            <a:off x="657150" y="2905930"/>
            <a:ext cx="4259" cy="92165"/>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555E452-B4F9-1135-4D4C-6004DCF5ADFD}"/>
              </a:ext>
            </a:extLst>
          </p:cNvPr>
          <p:cNvCxnSpPr>
            <a:cxnSpLocks/>
          </p:cNvCxnSpPr>
          <p:nvPr/>
        </p:nvCxnSpPr>
        <p:spPr>
          <a:xfrm flipH="1" flipV="1">
            <a:off x="652942" y="2989626"/>
            <a:ext cx="3932740" cy="969"/>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A0E0C6C-6CFE-7D24-9C37-E793C6B5D58C}"/>
              </a:ext>
            </a:extLst>
          </p:cNvPr>
          <p:cNvCxnSpPr>
            <a:cxnSpLocks/>
          </p:cNvCxnSpPr>
          <p:nvPr/>
        </p:nvCxnSpPr>
        <p:spPr>
          <a:xfrm flipH="1">
            <a:off x="4580266" y="2118429"/>
            <a:ext cx="4556" cy="884459"/>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197CBB-C7B5-75EA-E45F-0A43B7B32087}"/>
              </a:ext>
            </a:extLst>
          </p:cNvPr>
          <p:cNvCxnSpPr/>
          <p:nvPr/>
        </p:nvCxnSpPr>
        <p:spPr>
          <a:xfrm>
            <a:off x="4580963" y="2115670"/>
            <a:ext cx="376519" cy="896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74529DB-0DF6-BCE6-4896-2630587F1102}"/>
              </a:ext>
            </a:extLst>
          </p:cNvPr>
          <p:cNvCxnSpPr>
            <a:cxnSpLocks/>
          </p:cNvCxnSpPr>
          <p:nvPr/>
        </p:nvCxnSpPr>
        <p:spPr>
          <a:xfrm flipH="1">
            <a:off x="5369161" y="2566663"/>
            <a:ext cx="4556" cy="857566"/>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31B066E-BA88-2C27-6072-AD666D7AA71C}"/>
              </a:ext>
            </a:extLst>
          </p:cNvPr>
          <p:cNvCxnSpPr>
            <a:cxnSpLocks/>
          </p:cNvCxnSpPr>
          <p:nvPr/>
        </p:nvCxnSpPr>
        <p:spPr>
          <a:xfrm flipH="1" flipV="1">
            <a:off x="652942" y="3402002"/>
            <a:ext cx="4721634" cy="45792"/>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796F0F-B87A-A9C1-A599-15040258F71A}"/>
              </a:ext>
            </a:extLst>
          </p:cNvPr>
          <p:cNvCxnSpPr>
            <a:cxnSpLocks/>
          </p:cNvCxnSpPr>
          <p:nvPr/>
        </p:nvCxnSpPr>
        <p:spPr>
          <a:xfrm flipV="1">
            <a:off x="656010" y="4621957"/>
            <a:ext cx="4259" cy="1871104"/>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90ED460-DCE2-F284-DABE-6CFB3C909F8C}"/>
              </a:ext>
            </a:extLst>
          </p:cNvPr>
          <p:cNvCxnSpPr>
            <a:cxnSpLocks/>
          </p:cNvCxnSpPr>
          <p:nvPr/>
        </p:nvCxnSpPr>
        <p:spPr>
          <a:xfrm flipH="1" flipV="1">
            <a:off x="688801" y="6485862"/>
            <a:ext cx="4640950" cy="54756"/>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02C882F-3115-799B-F5E5-A3DFA519D5A2}"/>
              </a:ext>
            </a:extLst>
          </p:cNvPr>
          <p:cNvCxnSpPr>
            <a:cxnSpLocks/>
          </p:cNvCxnSpPr>
          <p:nvPr/>
        </p:nvCxnSpPr>
        <p:spPr>
          <a:xfrm>
            <a:off x="654421" y="3424516"/>
            <a:ext cx="8967" cy="31376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55FFA0-3C39-4ED1-9731-D72665B25F05}"/>
              </a:ext>
            </a:extLst>
          </p:cNvPr>
          <p:cNvCxnSpPr>
            <a:cxnSpLocks/>
          </p:cNvCxnSpPr>
          <p:nvPr/>
        </p:nvCxnSpPr>
        <p:spPr>
          <a:xfrm flipV="1">
            <a:off x="5289175" y="4464423"/>
            <a:ext cx="8967" cy="199016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42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urple circle with black center&#10;&#10;Description automatically generated">
            <a:extLst>
              <a:ext uri="{FF2B5EF4-FFF2-40B4-BE49-F238E27FC236}">
                <a16:creationId xmlns:a16="http://schemas.microsoft.com/office/drawing/2014/main" id="{F98878DC-4CD0-7387-4885-5B7E4E8AA183}"/>
              </a:ext>
            </a:extLst>
          </p:cNvPr>
          <p:cNvPicPr>
            <a:picLocks noChangeAspect="1"/>
          </p:cNvPicPr>
          <p:nvPr/>
        </p:nvPicPr>
        <p:blipFill>
          <a:blip r:embed="rId3">
            <a:duotone>
              <a:schemeClr val="bg2">
                <a:shade val="45000"/>
                <a:satMod val="135000"/>
              </a:schemeClr>
              <a:prstClr val="white"/>
            </a:duotone>
            <a:alphaModFix amt="3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00038" y="-145420"/>
            <a:ext cx="3749675" cy="3749675"/>
          </a:xfrm>
          <a:prstGeom prst="rect">
            <a:avLst/>
          </a:prstGeom>
        </p:spPr>
      </p:pic>
      <p:sp>
        <p:nvSpPr>
          <p:cNvPr id="2" name="Title 1">
            <a:extLst>
              <a:ext uri="{FF2B5EF4-FFF2-40B4-BE49-F238E27FC236}">
                <a16:creationId xmlns:a16="http://schemas.microsoft.com/office/drawing/2014/main" id="{D22723D7-B20E-1110-B4BB-44B9E310774F}"/>
              </a:ext>
            </a:extLst>
          </p:cNvPr>
          <p:cNvSpPr>
            <a:spLocks noGrp="1"/>
          </p:cNvSpPr>
          <p:nvPr>
            <p:ph type="title"/>
          </p:nvPr>
        </p:nvSpPr>
        <p:spPr>
          <a:xfrm>
            <a:off x="838200" y="547699"/>
            <a:ext cx="10515600" cy="1325563"/>
          </a:xfrm>
        </p:spPr>
        <p:txBody>
          <a:bodyPr/>
          <a:lstStyle/>
          <a:p>
            <a:r>
              <a:rPr lang="es-MX" b="1">
                <a:solidFill>
                  <a:srgbClr val="272722"/>
                </a:solidFill>
                <a:latin typeface="Montserrat" panose="00000500000000000000" pitchFamily="2" charset="0"/>
              </a:rPr>
              <a:t>AGENDA</a:t>
            </a:r>
            <a:endParaRPr lang="en-US" b="1">
              <a:solidFill>
                <a:srgbClr val="272722"/>
              </a:solidFill>
              <a:latin typeface="Montserrat" panose="00000500000000000000" pitchFamily="2" charset="0"/>
            </a:endParaRPr>
          </a:p>
        </p:txBody>
      </p:sp>
      <p:grpSp>
        <p:nvGrpSpPr>
          <p:cNvPr id="15" name="Group 14">
            <a:extLst>
              <a:ext uri="{FF2B5EF4-FFF2-40B4-BE49-F238E27FC236}">
                <a16:creationId xmlns:a16="http://schemas.microsoft.com/office/drawing/2014/main" id="{2EE2C14D-112D-4D35-DCBC-B13C5EA8E71E}"/>
              </a:ext>
            </a:extLst>
          </p:cNvPr>
          <p:cNvGrpSpPr/>
          <p:nvPr/>
        </p:nvGrpSpPr>
        <p:grpSpPr>
          <a:xfrm>
            <a:off x="1658569" y="2074759"/>
            <a:ext cx="4457700" cy="736600"/>
            <a:chOff x="1658569" y="2035412"/>
            <a:chExt cx="4457700" cy="736600"/>
          </a:xfrm>
        </p:grpSpPr>
        <p:sp>
          <p:nvSpPr>
            <p:cNvPr id="4" name="Oval 3">
              <a:extLst>
                <a:ext uri="{FF2B5EF4-FFF2-40B4-BE49-F238E27FC236}">
                  <a16:creationId xmlns:a16="http://schemas.microsoft.com/office/drawing/2014/main" id="{7FD03BB0-F64A-5F5E-57CB-BFECBD5514E1}"/>
                </a:ext>
              </a:extLst>
            </p:cNvPr>
            <p:cNvSpPr/>
            <p:nvPr/>
          </p:nvSpPr>
          <p:spPr>
            <a:xfrm>
              <a:off x="1658569" y="2035412"/>
              <a:ext cx="736600" cy="736600"/>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272722"/>
                  </a:solidFill>
                  <a:latin typeface="Montserrat" panose="00000500000000000000" pitchFamily="2" charset="0"/>
                </a:rPr>
                <a:t>01</a:t>
              </a:r>
            </a:p>
          </p:txBody>
        </p:sp>
        <p:sp>
          <p:nvSpPr>
            <p:cNvPr id="5" name="TextBox 4">
              <a:extLst>
                <a:ext uri="{FF2B5EF4-FFF2-40B4-BE49-F238E27FC236}">
                  <a16:creationId xmlns:a16="http://schemas.microsoft.com/office/drawing/2014/main" id="{65DD41A1-2B50-299E-8E8A-CD513CCF9D44}"/>
                </a:ext>
              </a:extLst>
            </p:cNvPr>
            <p:cNvSpPr txBox="1"/>
            <p:nvPr/>
          </p:nvSpPr>
          <p:spPr>
            <a:xfrm>
              <a:off x="2484069" y="2142102"/>
              <a:ext cx="3632200" cy="523220"/>
            </a:xfrm>
            <a:prstGeom prst="rect">
              <a:avLst/>
            </a:prstGeom>
            <a:noFill/>
          </p:spPr>
          <p:txBody>
            <a:bodyPr wrap="square" rtlCol="0">
              <a:spAutoFit/>
            </a:bodyPr>
            <a:lstStyle/>
            <a:p>
              <a:r>
                <a:rPr lang="en-US" sz="2800" b="1">
                  <a:solidFill>
                    <a:srgbClr val="272722"/>
                  </a:solidFill>
                  <a:latin typeface="Montserrat" panose="00000500000000000000" pitchFamily="2" charset="0"/>
                </a:rPr>
                <a:t>Team</a:t>
              </a:r>
            </a:p>
          </p:txBody>
        </p:sp>
      </p:grpSp>
      <p:grpSp>
        <p:nvGrpSpPr>
          <p:cNvPr id="16" name="Group 15">
            <a:extLst>
              <a:ext uri="{FF2B5EF4-FFF2-40B4-BE49-F238E27FC236}">
                <a16:creationId xmlns:a16="http://schemas.microsoft.com/office/drawing/2014/main" id="{336E38CB-48AA-F33C-8A56-107660F69277}"/>
              </a:ext>
            </a:extLst>
          </p:cNvPr>
          <p:cNvGrpSpPr/>
          <p:nvPr/>
        </p:nvGrpSpPr>
        <p:grpSpPr>
          <a:xfrm>
            <a:off x="1658569" y="3066709"/>
            <a:ext cx="4457700" cy="736600"/>
            <a:chOff x="1658569" y="3085279"/>
            <a:chExt cx="4457700" cy="736600"/>
          </a:xfrm>
        </p:grpSpPr>
        <p:sp>
          <p:nvSpPr>
            <p:cNvPr id="6" name="Oval 5">
              <a:extLst>
                <a:ext uri="{FF2B5EF4-FFF2-40B4-BE49-F238E27FC236}">
                  <a16:creationId xmlns:a16="http://schemas.microsoft.com/office/drawing/2014/main" id="{B7B35F0D-AA6A-2293-258F-53F10CDA4BEA}"/>
                </a:ext>
              </a:extLst>
            </p:cNvPr>
            <p:cNvSpPr/>
            <p:nvPr/>
          </p:nvSpPr>
          <p:spPr>
            <a:xfrm>
              <a:off x="1658569" y="3085279"/>
              <a:ext cx="736600" cy="736600"/>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272722"/>
                  </a:solidFill>
                  <a:latin typeface="Montserrat" panose="00000500000000000000" pitchFamily="2" charset="0"/>
                </a:rPr>
                <a:t>02</a:t>
              </a:r>
            </a:p>
          </p:txBody>
        </p:sp>
        <p:sp>
          <p:nvSpPr>
            <p:cNvPr id="7" name="TextBox 6">
              <a:extLst>
                <a:ext uri="{FF2B5EF4-FFF2-40B4-BE49-F238E27FC236}">
                  <a16:creationId xmlns:a16="http://schemas.microsoft.com/office/drawing/2014/main" id="{C2183FBA-C865-9877-C862-11C30135EC0A}"/>
                </a:ext>
              </a:extLst>
            </p:cNvPr>
            <p:cNvSpPr txBox="1"/>
            <p:nvPr/>
          </p:nvSpPr>
          <p:spPr>
            <a:xfrm>
              <a:off x="2484069" y="3191969"/>
              <a:ext cx="3632200" cy="523220"/>
            </a:xfrm>
            <a:prstGeom prst="rect">
              <a:avLst/>
            </a:prstGeom>
            <a:noFill/>
          </p:spPr>
          <p:txBody>
            <a:bodyPr wrap="square" rtlCol="0">
              <a:spAutoFit/>
            </a:bodyPr>
            <a:lstStyle/>
            <a:p>
              <a:r>
                <a:rPr lang="en-US" sz="2800" b="1">
                  <a:solidFill>
                    <a:srgbClr val="272722"/>
                  </a:solidFill>
                  <a:latin typeface="Montserrat" panose="00000500000000000000" pitchFamily="2" charset="0"/>
                </a:rPr>
                <a:t>Overview</a:t>
              </a:r>
            </a:p>
          </p:txBody>
        </p:sp>
      </p:grpSp>
      <p:grpSp>
        <p:nvGrpSpPr>
          <p:cNvPr id="19" name="Group 18">
            <a:extLst>
              <a:ext uri="{FF2B5EF4-FFF2-40B4-BE49-F238E27FC236}">
                <a16:creationId xmlns:a16="http://schemas.microsoft.com/office/drawing/2014/main" id="{9C474A1A-470F-84C0-56BD-729F90C7F065}"/>
              </a:ext>
            </a:extLst>
          </p:cNvPr>
          <p:cNvGrpSpPr/>
          <p:nvPr/>
        </p:nvGrpSpPr>
        <p:grpSpPr>
          <a:xfrm>
            <a:off x="1658569" y="4093191"/>
            <a:ext cx="4749800" cy="736600"/>
            <a:chOff x="1658569" y="4135146"/>
            <a:chExt cx="4749800" cy="736600"/>
          </a:xfrm>
        </p:grpSpPr>
        <p:sp>
          <p:nvSpPr>
            <p:cNvPr id="8" name="Oval 7">
              <a:extLst>
                <a:ext uri="{FF2B5EF4-FFF2-40B4-BE49-F238E27FC236}">
                  <a16:creationId xmlns:a16="http://schemas.microsoft.com/office/drawing/2014/main" id="{60C315E3-20F9-E12A-7B51-3D89DB17BD8A}"/>
                </a:ext>
              </a:extLst>
            </p:cNvPr>
            <p:cNvSpPr/>
            <p:nvPr/>
          </p:nvSpPr>
          <p:spPr>
            <a:xfrm>
              <a:off x="1658569" y="4135146"/>
              <a:ext cx="736600" cy="736600"/>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272722"/>
                  </a:solidFill>
                  <a:latin typeface="Montserrat" panose="00000500000000000000" pitchFamily="2" charset="0"/>
                </a:rPr>
                <a:t>03</a:t>
              </a:r>
            </a:p>
          </p:txBody>
        </p:sp>
        <p:sp>
          <p:nvSpPr>
            <p:cNvPr id="9" name="TextBox 8">
              <a:extLst>
                <a:ext uri="{FF2B5EF4-FFF2-40B4-BE49-F238E27FC236}">
                  <a16:creationId xmlns:a16="http://schemas.microsoft.com/office/drawing/2014/main" id="{AB0406D4-33DF-3848-9F9B-072EE8F158D0}"/>
                </a:ext>
              </a:extLst>
            </p:cNvPr>
            <p:cNvSpPr txBox="1"/>
            <p:nvPr/>
          </p:nvSpPr>
          <p:spPr>
            <a:xfrm>
              <a:off x="2484069" y="4241836"/>
              <a:ext cx="3924300" cy="523220"/>
            </a:xfrm>
            <a:prstGeom prst="rect">
              <a:avLst/>
            </a:prstGeom>
            <a:noFill/>
          </p:spPr>
          <p:txBody>
            <a:bodyPr wrap="square" rtlCol="0">
              <a:spAutoFit/>
            </a:bodyPr>
            <a:lstStyle/>
            <a:p>
              <a:r>
                <a:rPr lang="en-US" sz="2800" b="1">
                  <a:solidFill>
                    <a:srgbClr val="272722"/>
                  </a:solidFill>
                  <a:latin typeface="Montserrat" panose="00000500000000000000" pitchFamily="2" charset="0"/>
                </a:rPr>
                <a:t>Scope</a:t>
              </a:r>
            </a:p>
          </p:txBody>
        </p:sp>
      </p:grpSp>
      <p:grpSp>
        <p:nvGrpSpPr>
          <p:cNvPr id="24" name="Group 23">
            <a:extLst>
              <a:ext uri="{FF2B5EF4-FFF2-40B4-BE49-F238E27FC236}">
                <a16:creationId xmlns:a16="http://schemas.microsoft.com/office/drawing/2014/main" id="{6AF739E4-B888-DDCB-F9A5-239924A026AB}"/>
              </a:ext>
            </a:extLst>
          </p:cNvPr>
          <p:cNvGrpSpPr/>
          <p:nvPr/>
        </p:nvGrpSpPr>
        <p:grpSpPr>
          <a:xfrm>
            <a:off x="1658569" y="5129304"/>
            <a:ext cx="5041900" cy="954107"/>
            <a:chOff x="1658569" y="5372374"/>
            <a:chExt cx="5041900" cy="954107"/>
          </a:xfrm>
        </p:grpSpPr>
        <p:sp>
          <p:nvSpPr>
            <p:cNvPr id="10" name="Oval 9">
              <a:extLst>
                <a:ext uri="{FF2B5EF4-FFF2-40B4-BE49-F238E27FC236}">
                  <a16:creationId xmlns:a16="http://schemas.microsoft.com/office/drawing/2014/main" id="{C0ACEBF0-A2E2-6DC7-A6A8-734147F89E09}"/>
                </a:ext>
              </a:extLst>
            </p:cNvPr>
            <p:cNvSpPr/>
            <p:nvPr/>
          </p:nvSpPr>
          <p:spPr>
            <a:xfrm>
              <a:off x="1658569" y="5481127"/>
              <a:ext cx="736600" cy="736600"/>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272722"/>
                  </a:solidFill>
                  <a:latin typeface="Montserrat" panose="00000500000000000000" pitchFamily="2" charset="0"/>
                </a:rPr>
                <a:t>04</a:t>
              </a:r>
            </a:p>
          </p:txBody>
        </p:sp>
        <p:sp>
          <p:nvSpPr>
            <p:cNvPr id="11" name="TextBox 10">
              <a:extLst>
                <a:ext uri="{FF2B5EF4-FFF2-40B4-BE49-F238E27FC236}">
                  <a16:creationId xmlns:a16="http://schemas.microsoft.com/office/drawing/2014/main" id="{E5B19E19-D775-CB84-A78D-25EC50079360}"/>
                </a:ext>
              </a:extLst>
            </p:cNvPr>
            <p:cNvSpPr txBox="1"/>
            <p:nvPr/>
          </p:nvSpPr>
          <p:spPr>
            <a:xfrm>
              <a:off x="2484069" y="5372374"/>
              <a:ext cx="4216400" cy="954107"/>
            </a:xfrm>
            <a:prstGeom prst="rect">
              <a:avLst/>
            </a:prstGeom>
            <a:noFill/>
          </p:spPr>
          <p:txBody>
            <a:bodyPr wrap="square" rtlCol="0">
              <a:spAutoFit/>
            </a:bodyPr>
            <a:lstStyle/>
            <a:p>
              <a:r>
                <a:rPr lang="en-US" sz="2800" b="1">
                  <a:solidFill>
                    <a:srgbClr val="272722"/>
                  </a:solidFill>
                  <a:latin typeface="Montserrat" panose="00000500000000000000" pitchFamily="2" charset="0"/>
                </a:rPr>
                <a:t>Branding and Promotion</a:t>
              </a:r>
            </a:p>
          </p:txBody>
        </p:sp>
      </p:grpSp>
      <p:grpSp>
        <p:nvGrpSpPr>
          <p:cNvPr id="28" name="Group 27">
            <a:extLst>
              <a:ext uri="{FF2B5EF4-FFF2-40B4-BE49-F238E27FC236}">
                <a16:creationId xmlns:a16="http://schemas.microsoft.com/office/drawing/2014/main" id="{E60C1376-CD87-30DD-0241-FCDE7F6C074E}"/>
              </a:ext>
            </a:extLst>
          </p:cNvPr>
          <p:cNvGrpSpPr/>
          <p:nvPr/>
        </p:nvGrpSpPr>
        <p:grpSpPr>
          <a:xfrm>
            <a:off x="6839319" y="2074759"/>
            <a:ext cx="4457700" cy="736600"/>
            <a:chOff x="6839319" y="2074759"/>
            <a:chExt cx="4457700" cy="736600"/>
          </a:xfrm>
        </p:grpSpPr>
        <p:sp>
          <p:nvSpPr>
            <p:cNvPr id="17" name="Oval 16">
              <a:extLst>
                <a:ext uri="{FF2B5EF4-FFF2-40B4-BE49-F238E27FC236}">
                  <a16:creationId xmlns:a16="http://schemas.microsoft.com/office/drawing/2014/main" id="{709BE47F-72A7-DB44-25CB-016C6EC988F6}"/>
                </a:ext>
              </a:extLst>
            </p:cNvPr>
            <p:cNvSpPr/>
            <p:nvPr/>
          </p:nvSpPr>
          <p:spPr>
            <a:xfrm>
              <a:off x="6839319" y="2074759"/>
              <a:ext cx="736600" cy="736600"/>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272722"/>
                  </a:solidFill>
                  <a:latin typeface="Montserrat" panose="00000500000000000000" pitchFamily="2" charset="0"/>
                </a:rPr>
                <a:t>05</a:t>
              </a:r>
            </a:p>
          </p:txBody>
        </p:sp>
        <p:sp>
          <p:nvSpPr>
            <p:cNvPr id="18" name="TextBox 17">
              <a:extLst>
                <a:ext uri="{FF2B5EF4-FFF2-40B4-BE49-F238E27FC236}">
                  <a16:creationId xmlns:a16="http://schemas.microsoft.com/office/drawing/2014/main" id="{75D1F1D3-F47A-87D3-37B1-3B05C48E3E4C}"/>
                </a:ext>
              </a:extLst>
            </p:cNvPr>
            <p:cNvSpPr txBox="1"/>
            <p:nvPr/>
          </p:nvSpPr>
          <p:spPr>
            <a:xfrm>
              <a:off x="7664819" y="2181449"/>
              <a:ext cx="3632200" cy="523220"/>
            </a:xfrm>
            <a:prstGeom prst="rect">
              <a:avLst/>
            </a:prstGeom>
            <a:noFill/>
          </p:spPr>
          <p:txBody>
            <a:bodyPr wrap="square" rtlCol="0">
              <a:spAutoFit/>
            </a:bodyPr>
            <a:lstStyle/>
            <a:p>
              <a:r>
                <a:rPr lang="en-US" sz="2800" b="1">
                  <a:solidFill>
                    <a:srgbClr val="272722"/>
                  </a:solidFill>
                  <a:latin typeface="Montserrat" panose="00000500000000000000" pitchFamily="2" charset="0"/>
                </a:rPr>
                <a:t>Resources</a:t>
              </a:r>
            </a:p>
          </p:txBody>
        </p:sp>
      </p:grpSp>
      <p:pic>
        <p:nvPicPr>
          <p:cNvPr id="22" name="Picture 21" descr="A purple circle with black center&#10;&#10;Description automatically generated">
            <a:extLst>
              <a:ext uri="{FF2B5EF4-FFF2-40B4-BE49-F238E27FC236}">
                <a16:creationId xmlns:a16="http://schemas.microsoft.com/office/drawing/2014/main" id="{0EC17652-E213-8C79-CA50-63F05E5F1114}"/>
              </a:ext>
            </a:extLst>
          </p:cNvPr>
          <p:cNvPicPr>
            <a:picLocks noChangeAspect="1"/>
          </p:cNvPicPr>
          <p:nvPr/>
        </p:nvPicPr>
        <p:blipFill>
          <a:blip r:embed="rId3">
            <a:duotone>
              <a:schemeClr val="bg2">
                <a:shade val="45000"/>
                <a:satMod val="135000"/>
              </a:schemeClr>
              <a:prstClr val="white"/>
            </a:duotone>
            <a:alphaModFix amt="3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040568" y="4682067"/>
            <a:ext cx="2740025" cy="2740025"/>
          </a:xfrm>
          <a:prstGeom prst="rect">
            <a:avLst/>
          </a:prstGeom>
        </p:spPr>
      </p:pic>
      <p:grpSp>
        <p:nvGrpSpPr>
          <p:cNvPr id="27" name="Group 26">
            <a:extLst>
              <a:ext uri="{FF2B5EF4-FFF2-40B4-BE49-F238E27FC236}">
                <a16:creationId xmlns:a16="http://schemas.microsoft.com/office/drawing/2014/main" id="{1EEC515A-1898-C0B2-6CB8-463140A9C208}"/>
              </a:ext>
            </a:extLst>
          </p:cNvPr>
          <p:cNvGrpSpPr/>
          <p:nvPr/>
        </p:nvGrpSpPr>
        <p:grpSpPr>
          <a:xfrm>
            <a:off x="6839319" y="2975221"/>
            <a:ext cx="4457700" cy="954107"/>
            <a:chOff x="6839319" y="3152571"/>
            <a:chExt cx="4457700" cy="954107"/>
          </a:xfrm>
        </p:grpSpPr>
        <p:sp>
          <p:nvSpPr>
            <p:cNvPr id="20" name="Oval 19">
              <a:extLst>
                <a:ext uri="{FF2B5EF4-FFF2-40B4-BE49-F238E27FC236}">
                  <a16:creationId xmlns:a16="http://schemas.microsoft.com/office/drawing/2014/main" id="{980CB7DE-3F51-17E1-5715-4C76D96804DB}"/>
                </a:ext>
              </a:extLst>
            </p:cNvPr>
            <p:cNvSpPr/>
            <p:nvPr/>
          </p:nvSpPr>
          <p:spPr>
            <a:xfrm>
              <a:off x="6839319" y="3261324"/>
              <a:ext cx="736600" cy="736600"/>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272722"/>
                  </a:solidFill>
                  <a:latin typeface="Montserrat" panose="00000500000000000000" pitchFamily="2" charset="0"/>
                </a:rPr>
                <a:t>06</a:t>
              </a:r>
            </a:p>
          </p:txBody>
        </p:sp>
        <p:sp>
          <p:nvSpPr>
            <p:cNvPr id="21" name="TextBox 20">
              <a:extLst>
                <a:ext uri="{FF2B5EF4-FFF2-40B4-BE49-F238E27FC236}">
                  <a16:creationId xmlns:a16="http://schemas.microsoft.com/office/drawing/2014/main" id="{DAEBE05C-9242-3020-C08D-BFA22DFA676D}"/>
                </a:ext>
              </a:extLst>
            </p:cNvPr>
            <p:cNvSpPr txBox="1"/>
            <p:nvPr/>
          </p:nvSpPr>
          <p:spPr>
            <a:xfrm>
              <a:off x="7664819" y="3152571"/>
              <a:ext cx="3632200" cy="954107"/>
            </a:xfrm>
            <a:prstGeom prst="rect">
              <a:avLst/>
            </a:prstGeom>
            <a:noFill/>
          </p:spPr>
          <p:txBody>
            <a:bodyPr wrap="square" rtlCol="0">
              <a:spAutoFit/>
            </a:bodyPr>
            <a:lstStyle/>
            <a:p>
              <a:r>
                <a:rPr lang="en-US" sz="2800" b="1">
                  <a:solidFill>
                    <a:srgbClr val="272722"/>
                  </a:solidFill>
                  <a:latin typeface="Montserrat" panose="00000500000000000000" pitchFamily="2" charset="0"/>
                </a:rPr>
                <a:t>Performance Indicators</a:t>
              </a:r>
            </a:p>
          </p:txBody>
        </p:sp>
      </p:grpSp>
      <p:pic>
        <p:nvPicPr>
          <p:cNvPr id="3" name="Picture 2" descr="A black and grey circle&#10;&#10;AI-generated content may be incorrect.">
            <a:extLst>
              <a:ext uri="{FF2B5EF4-FFF2-40B4-BE49-F238E27FC236}">
                <a16:creationId xmlns:a16="http://schemas.microsoft.com/office/drawing/2014/main" id="{43D1EA8A-564F-F631-BF1E-5A438DAE90F6}"/>
              </a:ext>
            </a:extLst>
          </p:cNvPr>
          <p:cNvPicPr>
            <a:picLocks noChangeAspect="1"/>
          </p:cNvPicPr>
          <p:nvPr/>
        </p:nvPicPr>
        <p:blipFill>
          <a:blip r:embed="rId5">
            <a:duotone>
              <a:schemeClr val="bg2">
                <a:shade val="45000"/>
                <a:satMod val="135000"/>
              </a:schemeClr>
              <a:prstClr val="white"/>
            </a:duotone>
            <a:alphaModFix amt="35000"/>
          </a:blip>
          <a:stretch>
            <a:fillRect/>
          </a:stretch>
        </p:blipFill>
        <p:spPr>
          <a:xfrm>
            <a:off x="4300" y="3921755"/>
            <a:ext cx="1084340" cy="1966795"/>
          </a:xfrm>
          <a:prstGeom prst="rect">
            <a:avLst/>
          </a:prstGeom>
        </p:spPr>
      </p:pic>
      <p:pic>
        <p:nvPicPr>
          <p:cNvPr id="23" name="Picture 22" descr="A grey and black background&#10;&#10;Description automatically generated">
            <a:extLst>
              <a:ext uri="{FF2B5EF4-FFF2-40B4-BE49-F238E27FC236}">
                <a16:creationId xmlns:a16="http://schemas.microsoft.com/office/drawing/2014/main" id="{6B00B541-BD2C-CE4E-08E2-AEA1EFB82F4A}"/>
              </a:ext>
            </a:extLst>
          </p:cNvPr>
          <p:cNvPicPr>
            <a:picLocks noChangeAspect="1"/>
          </p:cNvPicPr>
          <p:nvPr/>
        </p:nvPicPr>
        <p:blipFill>
          <a:blip r:embed="rId6">
            <a:duotone>
              <a:schemeClr val="bg2">
                <a:shade val="45000"/>
                <a:satMod val="135000"/>
              </a:schemeClr>
              <a:prstClr val="white"/>
            </a:duotone>
            <a:alphaModFix amt="35000"/>
            <a:extLst>
              <a:ext uri="{28A0092B-C50C-407E-A947-70E740481C1C}">
                <a14:useLocalDpi xmlns:a14="http://schemas.microsoft.com/office/drawing/2010/main" val="0"/>
              </a:ext>
            </a:extLst>
          </a:blip>
          <a:stretch>
            <a:fillRect/>
          </a:stretch>
        </p:blipFill>
        <p:spPr>
          <a:xfrm>
            <a:off x="10187191" y="-27188"/>
            <a:ext cx="2004809" cy="2103637"/>
          </a:xfrm>
          <a:prstGeom prst="rect">
            <a:avLst/>
          </a:prstGeom>
        </p:spPr>
      </p:pic>
      <p:pic>
        <p:nvPicPr>
          <p:cNvPr id="26" name="Picture 25" descr="A black and grey circle&#10;&#10;AI-generated content may be incorrect.">
            <a:extLst>
              <a:ext uri="{FF2B5EF4-FFF2-40B4-BE49-F238E27FC236}">
                <a16:creationId xmlns:a16="http://schemas.microsoft.com/office/drawing/2014/main" id="{590DF76C-6BB6-6E96-6B14-09AA6A5E93AE}"/>
              </a:ext>
            </a:extLst>
          </p:cNvPr>
          <p:cNvPicPr>
            <a:picLocks noChangeAspect="1"/>
          </p:cNvPicPr>
          <p:nvPr/>
        </p:nvPicPr>
        <p:blipFill>
          <a:blip r:embed="rId5">
            <a:duotone>
              <a:schemeClr val="bg2">
                <a:shade val="45000"/>
                <a:satMod val="135000"/>
              </a:schemeClr>
              <a:prstClr val="white"/>
            </a:duotone>
            <a:alphaModFix amt="35000"/>
          </a:blip>
          <a:stretch>
            <a:fillRect/>
          </a:stretch>
        </p:blipFill>
        <p:spPr>
          <a:xfrm rot="5400000">
            <a:off x="7803784" y="-566571"/>
            <a:ext cx="1325563" cy="2404330"/>
          </a:xfrm>
          <a:prstGeom prst="rect">
            <a:avLst/>
          </a:prstGeom>
        </p:spPr>
      </p:pic>
      <p:pic>
        <p:nvPicPr>
          <p:cNvPr id="12" name="Picture 11" descr="A group of people with a black background&#10;&#10;Description automatically generated">
            <a:extLst>
              <a:ext uri="{FF2B5EF4-FFF2-40B4-BE49-F238E27FC236}">
                <a16:creationId xmlns:a16="http://schemas.microsoft.com/office/drawing/2014/main" id="{0F4C70F8-CCAD-D79D-1961-8A2B37E9B7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43477" y="5757117"/>
            <a:ext cx="754085" cy="543245"/>
          </a:xfrm>
          <a:prstGeom prst="rect">
            <a:avLst/>
          </a:prstGeom>
        </p:spPr>
      </p:pic>
      <p:grpSp>
        <p:nvGrpSpPr>
          <p:cNvPr id="29" name="Group 28">
            <a:extLst>
              <a:ext uri="{FF2B5EF4-FFF2-40B4-BE49-F238E27FC236}">
                <a16:creationId xmlns:a16="http://schemas.microsoft.com/office/drawing/2014/main" id="{0913C0C6-CACE-FF3D-1537-AFBD7A0616DB}"/>
              </a:ext>
            </a:extLst>
          </p:cNvPr>
          <p:cNvGrpSpPr/>
          <p:nvPr/>
        </p:nvGrpSpPr>
        <p:grpSpPr>
          <a:xfrm>
            <a:off x="6839319" y="4093191"/>
            <a:ext cx="4457700" cy="736600"/>
            <a:chOff x="6839319" y="4261997"/>
            <a:chExt cx="4457700" cy="736600"/>
          </a:xfrm>
        </p:grpSpPr>
        <p:sp>
          <p:nvSpPr>
            <p:cNvPr id="13" name="Oval 12">
              <a:extLst>
                <a:ext uri="{FF2B5EF4-FFF2-40B4-BE49-F238E27FC236}">
                  <a16:creationId xmlns:a16="http://schemas.microsoft.com/office/drawing/2014/main" id="{BD9B352D-90A1-4AEA-3318-F22B8C9BEA97}"/>
                </a:ext>
              </a:extLst>
            </p:cNvPr>
            <p:cNvSpPr/>
            <p:nvPr/>
          </p:nvSpPr>
          <p:spPr>
            <a:xfrm>
              <a:off x="6839319" y="4261997"/>
              <a:ext cx="736600" cy="736600"/>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272722"/>
                  </a:solidFill>
                  <a:latin typeface="Montserrat" panose="00000500000000000000" pitchFamily="2" charset="0"/>
                </a:rPr>
                <a:t>07</a:t>
              </a:r>
            </a:p>
          </p:txBody>
        </p:sp>
        <p:sp>
          <p:nvSpPr>
            <p:cNvPr id="14" name="TextBox 13">
              <a:extLst>
                <a:ext uri="{FF2B5EF4-FFF2-40B4-BE49-F238E27FC236}">
                  <a16:creationId xmlns:a16="http://schemas.microsoft.com/office/drawing/2014/main" id="{151038F0-78A4-FC1D-3733-E78368EA5772}"/>
                </a:ext>
              </a:extLst>
            </p:cNvPr>
            <p:cNvSpPr txBox="1"/>
            <p:nvPr/>
          </p:nvSpPr>
          <p:spPr>
            <a:xfrm>
              <a:off x="7664819" y="4368687"/>
              <a:ext cx="3632200" cy="523220"/>
            </a:xfrm>
            <a:prstGeom prst="rect">
              <a:avLst/>
            </a:prstGeom>
            <a:noFill/>
          </p:spPr>
          <p:txBody>
            <a:bodyPr wrap="square" rtlCol="0">
              <a:spAutoFit/>
            </a:bodyPr>
            <a:lstStyle/>
            <a:p>
              <a:r>
                <a:rPr lang="en-US" sz="2800" b="1">
                  <a:solidFill>
                    <a:srgbClr val="272722"/>
                  </a:solidFill>
                  <a:latin typeface="Montserrat" panose="00000500000000000000" pitchFamily="2" charset="0"/>
                </a:rPr>
                <a:t>Plan</a:t>
              </a:r>
            </a:p>
          </p:txBody>
        </p:sp>
      </p:grpSp>
      <p:sp>
        <p:nvSpPr>
          <p:cNvPr id="31" name="TextBox 30">
            <a:extLst>
              <a:ext uri="{FF2B5EF4-FFF2-40B4-BE49-F238E27FC236}">
                <a16:creationId xmlns:a16="http://schemas.microsoft.com/office/drawing/2014/main" id="{06B64244-8F6A-5DEE-9682-486E54FAC1DA}"/>
              </a:ext>
            </a:extLst>
          </p:cNvPr>
          <p:cNvSpPr txBox="1"/>
          <p:nvPr/>
        </p:nvSpPr>
        <p:spPr>
          <a:xfrm>
            <a:off x="3522043" y="2479912"/>
            <a:ext cx="4021494" cy="1692000"/>
          </a:xfrm>
          <a:prstGeom prst="rect">
            <a:avLst/>
          </a:prstGeom>
          <a:solidFill>
            <a:schemeClr val="accent3"/>
          </a:solidFill>
        </p:spPr>
        <p:txBody>
          <a:bodyPr wrap="square" rtlCol="0">
            <a:spAutoFit/>
          </a:bodyPr>
          <a:lstStyle/>
          <a:p>
            <a:r>
              <a:rPr lang="en-US" err="1">
                <a:solidFill>
                  <a:schemeClr val="bg1"/>
                </a:solidFill>
              </a:rPr>
              <a:t>Modificar</a:t>
            </a:r>
            <a:r>
              <a:rPr lang="en-US">
                <a:solidFill>
                  <a:schemeClr val="bg1"/>
                </a:solidFill>
              </a:rPr>
              <a:t> con base a </a:t>
            </a:r>
            <a:r>
              <a:rPr lang="en-US" err="1">
                <a:solidFill>
                  <a:schemeClr val="bg1"/>
                </a:solidFill>
              </a:rPr>
              <a:t>los</a:t>
            </a:r>
            <a:r>
              <a:rPr lang="en-US">
                <a:solidFill>
                  <a:schemeClr val="bg1"/>
                </a:solidFill>
              </a:rPr>
              <a:t> slides finales</a:t>
            </a:r>
          </a:p>
        </p:txBody>
      </p:sp>
    </p:spTree>
    <p:extLst>
      <p:ext uri="{BB962C8B-B14F-4D97-AF65-F5344CB8AC3E}">
        <p14:creationId xmlns:p14="http://schemas.microsoft.com/office/powerpoint/2010/main" val="1477074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BBE86-DC37-71F3-6B3F-6D5DEF652AC3}"/>
            </a:ext>
          </a:extLst>
        </p:cNvPr>
        <p:cNvGrpSpPr/>
        <p:nvPr/>
      </p:nvGrpSpPr>
      <p:grpSpPr>
        <a:xfrm>
          <a:off x="0" y="0"/>
          <a:ext cx="0" cy="0"/>
          <a:chOff x="0" y="0"/>
          <a:chExt cx="0" cy="0"/>
        </a:xfrm>
      </p:grpSpPr>
      <p:pic>
        <p:nvPicPr>
          <p:cNvPr id="13" name="Picture 12" descr="A purple circle with black center&#10;&#10;Description automatically generated">
            <a:extLst>
              <a:ext uri="{FF2B5EF4-FFF2-40B4-BE49-F238E27FC236}">
                <a16:creationId xmlns:a16="http://schemas.microsoft.com/office/drawing/2014/main" id="{DD5F79D2-0D35-8847-CC93-A5DF3F8AA386}"/>
              </a:ext>
            </a:extLst>
          </p:cNvPr>
          <p:cNvPicPr>
            <a:picLocks noChangeAspect="1"/>
          </p:cNvPicPr>
          <p:nvPr/>
        </p:nvPicPr>
        <p:blipFill>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223418" y="-850332"/>
            <a:ext cx="3759985" cy="3759985"/>
          </a:xfrm>
          <a:prstGeom prst="rect">
            <a:avLst/>
          </a:prstGeom>
        </p:spPr>
      </p:pic>
      <p:sp>
        <p:nvSpPr>
          <p:cNvPr id="2" name="Title 1">
            <a:extLst>
              <a:ext uri="{FF2B5EF4-FFF2-40B4-BE49-F238E27FC236}">
                <a16:creationId xmlns:a16="http://schemas.microsoft.com/office/drawing/2014/main" id="{F06B0AD3-AA81-D600-3016-FA7268B3ECA8}"/>
              </a:ext>
            </a:extLst>
          </p:cNvPr>
          <p:cNvSpPr>
            <a:spLocks noGrp="1"/>
          </p:cNvSpPr>
          <p:nvPr>
            <p:ph type="title"/>
          </p:nvPr>
        </p:nvSpPr>
        <p:spPr/>
        <p:txBody>
          <a:bodyPr/>
          <a:lstStyle/>
          <a:p>
            <a:r>
              <a:rPr lang="es-MX" b="1" err="1">
                <a:latin typeface="Montserrat"/>
              </a:rPr>
              <a:t>Scope</a:t>
            </a:r>
            <a:r>
              <a:rPr lang="es-MX" b="1">
                <a:latin typeface="Montserrat"/>
              </a:rPr>
              <a:t> – Human Resources</a:t>
            </a:r>
            <a:endParaRPr lang="es-MX" b="1" err="1">
              <a:solidFill>
                <a:srgbClr val="262722"/>
              </a:solidFill>
              <a:latin typeface="Montserrat"/>
            </a:endParaRPr>
          </a:p>
        </p:txBody>
      </p:sp>
      <p:sp>
        <p:nvSpPr>
          <p:cNvPr id="6" name="TextBox 5">
            <a:extLst>
              <a:ext uri="{FF2B5EF4-FFF2-40B4-BE49-F238E27FC236}">
                <a16:creationId xmlns:a16="http://schemas.microsoft.com/office/drawing/2014/main" id="{EDF9DD47-95A9-0FCC-9D58-79546E0339AD}"/>
              </a:ext>
            </a:extLst>
          </p:cNvPr>
          <p:cNvSpPr txBox="1"/>
          <p:nvPr/>
        </p:nvSpPr>
        <p:spPr>
          <a:xfrm>
            <a:off x="1194548" y="4020543"/>
            <a:ext cx="419298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Montserrat"/>
                <a:cs typeface="Arial"/>
              </a:rPr>
              <a:t>Activity types:</a:t>
            </a:r>
            <a:endParaRPr lang="en-US">
              <a:latin typeface="Calibri" panose="020F0502020204030204"/>
              <a:ea typeface="Calibri"/>
              <a:cs typeface="Calibri"/>
            </a:endParaRPr>
          </a:p>
          <a:p>
            <a:pPr marL="342900" indent="-342900">
              <a:buFont typeface="Arial"/>
              <a:buChar char="•"/>
            </a:pPr>
            <a:r>
              <a:rPr lang="en-US" sz="2000">
                <a:latin typeface="Montserrat"/>
              </a:rPr>
              <a:t>Competitive</a:t>
            </a:r>
            <a:endParaRPr lang="en-US">
              <a:latin typeface="Calibri" panose="020F0502020204030204"/>
              <a:ea typeface="Calibri"/>
              <a:cs typeface="Calibri"/>
            </a:endParaRPr>
          </a:p>
          <a:p>
            <a:pPr marL="342900" indent="-342900">
              <a:buFont typeface="Arial"/>
              <a:buChar char="•"/>
            </a:pPr>
            <a:r>
              <a:rPr lang="en-US" sz="2000">
                <a:latin typeface="Montserrat"/>
              </a:rPr>
              <a:t>Wellness-oriented</a:t>
            </a:r>
            <a:endParaRPr lang="en-US">
              <a:latin typeface="Calibri" panose="020F0502020204030204"/>
              <a:ea typeface="Calibri"/>
              <a:cs typeface="Calibri"/>
            </a:endParaRPr>
          </a:p>
          <a:p>
            <a:pPr marL="342900" indent="-342900">
              <a:buFont typeface="Arial"/>
              <a:buChar char="•"/>
            </a:pPr>
            <a:r>
              <a:rPr lang="en-US" sz="2000">
                <a:latin typeface="Montserrat"/>
              </a:rPr>
              <a:t>Knowledge &amp; learning focused</a:t>
            </a:r>
            <a:endParaRPr lang="en-US">
              <a:latin typeface="Calibri" panose="020F0502020204030204"/>
              <a:ea typeface="Calibri"/>
              <a:cs typeface="Calibri"/>
            </a:endParaRPr>
          </a:p>
          <a:p>
            <a:pPr marL="342900" indent="-342900">
              <a:buFont typeface="Arial"/>
              <a:buChar char="•"/>
            </a:pPr>
            <a:r>
              <a:rPr lang="en-US" sz="2000">
                <a:latin typeface="Montserrat"/>
              </a:rPr>
              <a:t>Creative &amp; experimental</a:t>
            </a:r>
            <a:endParaRPr lang="en-US">
              <a:latin typeface="Calibri" panose="020F0502020204030204"/>
              <a:ea typeface="Calibri"/>
              <a:cs typeface="Calibri"/>
            </a:endParaRPr>
          </a:p>
          <a:p>
            <a:pPr marL="342900" indent="-342900">
              <a:buFont typeface="Arial"/>
              <a:buChar char="•"/>
            </a:pPr>
            <a:r>
              <a:rPr lang="en-US" sz="2000">
                <a:latin typeface="Montserrat"/>
              </a:rPr>
              <a:t>Networking</a:t>
            </a:r>
            <a:endParaRPr lang="en-US">
              <a:ea typeface="Calibri"/>
              <a:cs typeface="Calibri"/>
            </a:endParaRPr>
          </a:p>
        </p:txBody>
      </p:sp>
      <p:sp>
        <p:nvSpPr>
          <p:cNvPr id="7" name="TextBox 6">
            <a:extLst>
              <a:ext uri="{FF2B5EF4-FFF2-40B4-BE49-F238E27FC236}">
                <a16:creationId xmlns:a16="http://schemas.microsoft.com/office/drawing/2014/main" id="{96CE7FB0-CF42-F1D0-8C24-B34647EE5865}"/>
              </a:ext>
            </a:extLst>
          </p:cNvPr>
          <p:cNvSpPr txBox="1"/>
          <p:nvPr/>
        </p:nvSpPr>
        <p:spPr>
          <a:xfrm>
            <a:off x="5954299" y="1807700"/>
            <a:ext cx="636587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Montserrat"/>
                <a:cs typeface="Arial"/>
              </a:rPr>
              <a:t>Frequency</a:t>
            </a:r>
            <a:r>
              <a:rPr lang="en-US" sz="2000">
                <a:latin typeface="Montserrat"/>
                <a:cs typeface="Arial"/>
              </a:rPr>
              <a:t>: Weekly activity alternating between in-person and remote activities at least the first two months then will be all in- person sessions</a:t>
            </a:r>
            <a:endParaRPr lang="en-US"/>
          </a:p>
        </p:txBody>
      </p:sp>
      <p:sp>
        <p:nvSpPr>
          <p:cNvPr id="10" name="TextBox 9">
            <a:extLst>
              <a:ext uri="{FF2B5EF4-FFF2-40B4-BE49-F238E27FC236}">
                <a16:creationId xmlns:a16="http://schemas.microsoft.com/office/drawing/2014/main" id="{8B966401-EEA5-17CA-B997-B847042E0B18}"/>
              </a:ext>
            </a:extLst>
          </p:cNvPr>
          <p:cNvSpPr txBox="1"/>
          <p:nvPr/>
        </p:nvSpPr>
        <p:spPr>
          <a:xfrm>
            <a:off x="1195393" y="2122733"/>
            <a:ext cx="3007701" cy="765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700"/>
              </a:lnSpc>
            </a:pPr>
            <a:r>
              <a:rPr lang="en-US" sz="2400" b="1">
                <a:latin typeface="Montserrat"/>
                <a:cs typeface="Arial"/>
              </a:rPr>
              <a:t>Duration</a:t>
            </a:r>
            <a:r>
              <a:rPr lang="en-US" sz="2800" b="1">
                <a:latin typeface="Montserrat"/>
                <a:cs typeface="Arial"/>
              </a:rPr>
              <a:t>: </a:t>
            </a:r>
            <a:r>
              <a:rPr lang="en-US" sz="2000">
                <a:latin typeface="Montserrat"/>
                <a:cs typeface="Arial"/>
              </a:rPr>
              <a:t>5-month campaign​</a:t>
            </a:r>
            <a:endParaRPr lang="en-US">
              <a:ea typeface="Calibri" panose="020F0502020204030204"/>
              <a:cs typeface="Calibri" panose="020F0502020204030204"/>
            </a:endParaRPr>
          </a:p>
        </p:txBody>
      </p:sp>
      <p:sp>
        <p:nvSpPr>
          <p:cNvPr id="11" name="TextBox 10">
            <a:extLst>
              <a:ext uri="{FF2B5EF4-FFF2-40B4-BE49-F238E27FC236}">
                <a16:creationId xmlns:a16="http://schemas.microsoft.com/office/drawing/2014/main" id="{A6A23F15-453D-0CE7-19AA-C91CBE331234}"/>
              </a:ext>
            </a:extLst>
          </p:cNvPr>
          <p:cNvSpPr txBox="1"/>
          <p:nvPr/>
        </p:nvSpPr>
        <p:spPr>
          <a:xfrm>
            <a:off x="5953455" y="3740818"/>
            <a:ext cx="5788872" cy="28391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700"/>
              </a:lnSpc>
            </a:pPr>
            <a:r>
              <a:rPr lang="en-US" sz="2400" b="1">
                <a:latin typeface="Montserrat"/>
                <a:cs typeface="Arial"/>
              </a:rPr>
              <a:t>Awards and recognition system:</a:t>
            </a:r>
            <a:endParaRPr lang="en-US"/>
          </a:p>
          <a:p>
            <a:pPr marL="342900" indent="-342900">
              <a:lnSpc>
                <a:spcPts val="2700"/>
              </a:lnSpc>
              <a:buFont typeface="Arial"/>
              <a:buChar char="•"/>
            </a:pPr>
            <a:r>
              <a:rPr lang="en-US" sz="2000">
                <a:latin typeface="Montserrat"/>
                <a:cs typeface="Arial"/>
              </a:rPr>
              <a:t>Gift cards</a:t>
            </a:r>
          </a:p>
          <a:p>
            <a:pPr marL="342900" indent="-342900">
              <a:lnSpc>
                <a:spcPts val="2700"/>
              </a:lnSpc>
              <a:buFont typeface="Arial"/>
              <a:buChar char="•"/>
            </a:pPr>
            <a:r>
              <a:rPr lang="en-US" sz="2000">
                <a:latin typeface="Montserrat"/>
                <a:cs typeface="Arial"/>
              </a:rPr>
              <a:t>Charms</a:t>
            </a:r>
          </a:p>
          <a:p>
            <a:pPr marL="342900" indent="-342900">
              <a:lnSpc>
                <a:spcPts val="2700"/>
              </a:lnSpc>
              <a:buFont typeface="Arial"/>
              <a:buChar char="•"/>
            </a:pPr>
            <a:r>
              <a:rPr lang="en-US" sz="2000">
                <a:latin typeface="Montserrat"/>
                <a:cs typeface="Arial"/>
              </a:rPr>
              <a:t>Stickers</a:t>
            </a:r>
          </a:p>
          <a:p>
            <a:pPr marL="342900" indent="-342900">
              <a:lnSpc>
                <a:spcPts val="2700"/>
              </a:lnSpc>
              <a:buFont typeface="Arial"/>
              <a:buChar char="•"/>
            </a:pPr>
            <a:r>
              <a:rPr lang="en-US" sz="2000">
                <a:latin typeface="Montserrat"/>
                <a:cs typeface="Arial"/>
              </a:rPr>
              <a:t>Nomination Pen prize / Pin/ charm</a:t>
            </a:r>
          </a:p>
          <a:p>
            <a:pPr marL="342900" indent="-342900">
              <a:lnSpc>
                <a:spcPts val="2700"/>
              </a:lnSpc>
              <a:buFont typeface="Arial"/>
              <a:buChar char="•"/>
            </a:pPr>
            <a:r>
              <a:rPr lang="en-US" sz="2000">
                <a:latin typeface="Montserrat"/>
                <a:cs typeface="Arial"/>
              </a:rPr>
              <a:t>Notebooks</a:t>
            </a:r>
          </a:p>
          <a:p>
            <a:pPr marL="342900" indent="-342900">
              <a:lnSpc>
                <a:spcPts val="2700"/>
              </a:lnSpc>
              <a:buFont typeface="Arial"/>
              <a:buChar char="•"/>
            </a:pPr>
            <a:r>
              <a:rPr lang="en-US" sz="2000">
                <a:latin typeface="Montserrat"/>
                <a:cs typeface="Arial"/>
              </a:rPr>
              <a:t>T-shirts</a:t>
            </a:r>
          </a:p>
          <a:p>
            <a:pPr marL="342900" indent="-342900">
              <a:lnSpc>
                <a:spcPts val="2700"/>
              </a:lnSpc>
              <a:buFont typeface="Arial"/>
              <a:buChar char="•"/>
            </a:pPr>
            <a:r>
              <a:rPr lang="en-US" sz="2000">
                <a:latin typeface="Montserrat"/>
                <a:cs typeface="Arial"/>
              </a:rPr>
              <a:t>Thermos</a:t>
            </a:r>
          </a:p>
        </p:txBody>
      </p:sp>
      <p:pic>
        <p:nvPicPr>
          <p:cNvPr id="17" name="Picture 16" descr="A black and grey circle&#10;&#10;AI-generated content may be incorrect.">
            <a:extLst>
              <a:ext uri="{FF2B5EF4-FFF2-40B4-BE49-F238E27FC236}">
                <a16:creationId xmlns:a16="http://schemas.microsoft.com/office/drawing/2014/main" id="{EABDE773-68AF-6879-13A1-BAD3C8944936}"/>
              </a:ext>
            </a:extLst>
          </p:cNvPr>
          <p:cNvPicPr>
            <a:picLocks noChangeAspect="1"/>
          </p:cNvPicPr>
          <p:nvPr/>
        </p:nvPicPr>
        <p:blipFill>
          <a:blip r:embed="rId4"/>
          <a:stretch>
            <a:fillRect/>
          </a:stretch>
        </p:blipFill>
        <p:spPr>
          <a:xfrm flipH="1">
            <a:off x="10455655" y="-1690384"/>
            <a:ext cx="1865741" cy="3384115"/>
          </a:xfrm>
          <a:prstGeom prst="rect">
            <a:avLst/>
          </a:prstGeom>
        </p:spPr>
      </p:pic>
      <p:pic>
        <p:nvPicPr>
          <p:cNvPr id="19" name="Picture 18" descr="A triangle with black and orange&#10;&#10;AI-generated content may be incorrect.">
            <a:extLst>
              <a:ext uri="{FF2B5EF4-FFF2-40B4-BE49-F238E27FC236}">
                <a16:creationId xmlns:a16="http://schemas.microsoft.com/office/drawing/2014/main" id="{D4ACE4B8-4F08-2AC2-EE4A-48A520912C4E}"/>
              </a:ext>
            </a:extLst>
          </p:cNvPr>
          <p:cNvPicPr>
            <a:picLocks noChangeAspect="1"/>
          </p:cNvPicPr>
          <p:nvPr/>
        </p:nvPicPr>
        <p:blipFill>
          <a:blip r:embed="rId5"/>
          <a:stretch>
            <a:fillRect/>
          </a:stretch>
        </p:blipFill>
        <p:spPr>
          <a:xfrm flipH="1">
            <a:off x="-1925374" y="6395942"/>
            <a:ext cx="2366409" cy="1967246"/>
          </a:xfrm>
          <a:prstGeom prst="rect">
            <a:avLst/>
          </a:prstGeom>
        </p:spPr>
      </p:pic>
      <p:sp>
        <p:nvSpPr>
          <p:cNvPr id="21" name="Oval 20">
            <a:extLst>
              <a:ext uri="{FF2B5EF4-FFF2-40B4-BE49-F238E27FC236}">
                <a16:creationId xmlns:a16="http://schemas.microsoft.com/office/drawing/2014/main" id="{825D4157-CD55-AA37-06F2-6C0ED7A6C6E3}"/>
              </a:ext>
            </a:extLst>
          </p:cNvPr>
          <p:cNvSpPr/>
          <p:nvPr/>
        </p:nvSpPr>
        <p:spPr>
          <a:xfrm>
            <a:off x="234591" y="2054702"/>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01</a:t>
            </a:r>
            <a:endParaRPr lang="en-US" sz="2000" b="1">
              <a:solidFill>
                <a:srgbClr val="272722"/>
              </a:solidFill>
              <a:latin typeface="Montserrat"/>
            </a:endParaRPr>
          </a:p>
        </p:txBody>
      </p:sp>
      <p:sp>
        <p:nvSpPr>
          <p:cNvPr id="22" name="Oval 21">
            <a:extLst>
              <a:ext uri="{FF2B5EF4-FFF2-40B4-BE49-F238E27FC236}">
                <a16:creationId xmlns:a16="http://schemas.microsoft.com/office/drawing/2014/main" id="{3FA1FFF7-46A7-57B9-D8C2-207A6047671B}"/>
              </a:ext>
            </a:extLst>
          </p:cNvPr>
          <p:cNvSpPr/>
          <p:nvPr/>
        </p:nvSpPr>
        <p:spPr>
          <a:xfrm>
            <a:off x="4979119" y="1695267"/>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02</a:t>
            </a:r>
            <a:endParaRPr lang="en-US" sz="2000" b="1">
              <a:solidFill>
                <a:srgbClr val="272722"/>
              </a:solidFill>
              <a:latin typeface="Montserrat"/>
            </a:endParaRPr>
          </a:p>
        </p:txBody>
      </p:sp>
      <p:sp>
        <p:nvSpPr>
          <p:cNvPr id="23" name="Oval 22">
            <a:extLst>
              <a:ext uri="{FF2B5EF4-FFF2-40B4-BE49-F238E27FC236}">
                <a16:creationId xmlns:a16="http://schemas.microsoft.com/office/drawing/2014/main" id="{B75F02FE-0DDE-0ECB-987D-E6A6DB50F4E2}"/>
              </a:ext>
            </a:extLst>
          </p:cNvPr>
          <p:cNvSpPr/>
          <p:nvPr/>
        </p:nvSpPr>
        <p:spPr>
          <a:xfrm>
            <a:off x="234591" y="3779984"/>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03</a:t>
            </a:r>
            <a:endParaRPr lang="en-US" sz="2000" b="1">
              <a:solidFill>
                <a:srgbClr val="272722"/>
              </a:solidFill>
              <a:latin typeface="Montserrat"/>
            </a:endParaRPr>
          </a:p>
        </p:txBody>
      </p:sp>
      <p:sp>
        <p:nvSpPr>
          <p:cNvPr id="24" name="Oval 23">
            <a:extLst>
              <a:ext uri="{FF2B5EF4-FFF2-40B4-BE49-F238E27FC236}">
                <a16:creationId xmlns:a16="http://schemas.microsoft.com/office/drawing/2014/main" id="{E7B97073-6BC3-1BD8-A7FA-019A7F4F7B69}"/>
              </a:ext>
            </a:extLst>
          </p:cNvPr>
          <p:cNvSpPr/>
          <p:nvPr/>
        </p:nvSpPr>
        <p:spPr>
          <a:xfrm>
            <a:off x="4864100" y="3593078"/>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04</a:t>
            </a:r>
            <a:endParaRPr lang="en-US" sz="2000" b="1">
              <a:solidFill>
                <a:srgbClr val="272722"/>
              </a:solidFill>
              <a:latin typeface="Montserrat"/>
            </a:endParaRPr>
          </a:p>
        </p:txBody>
      </p:sp>
      <p:cxnSp>
        <p:nvCxnSpPr>
          <p:cNvPr id="28" name="Straight Arrow Connector 27">
            <a:extLst>
              <a:ext uri="{FF2B5EF4-FFF2-40B4-BE49-F238E27FC236}">
                <a16:creationId xmlns:a16="http://schemas.microsoft.com/office/drawing/2014/main" id="{19D92ED8-EDD4-455E-102D-7F7614CF8B5F}"/>
              </a:ext>
            </a:extLst>
          </p:cNvPr>
          <p:cNvCxnSpPr/>
          <p:nvPr/>
        </p:nvCxnSpPr>
        <p:spPr>
          <a:xfrm>
            <a:off x="657150" y="2905930"/>
            <a:ext cx="4259" cy="92165"/>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BC5407B-B178-5FAD-D7AC-9A5C3476D2FE}"/>
              </a:ext>
            </a:extLst>
          </p:cNvPr>
          <p:cNvCxnSpPr>
            <a:cxnSpLocks/>
          </p:cNvCxnSpPr>
          <p:nvPr/>
        </p:nvCxnSpPr>
        <p:spPr>
          <a:xfrm flipH="1" flipV="1">
            <a:off x="652942" y="2989626"/>
            <a:ext cx="3932740" cy="969"/>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095363-3DE2-EC10-E16A-817ACC427510}"/>
              </a:ext>
            </a:extLst>
          </p:cNvPr>
          <p:cNvCxnSpPr>
            <a:cxnSpLocks/>
          </p:cNvCxnSpPr>
          <p:nvPr/>
        </p:nvCxnSpPr>
        <p:spPr>
          <a:xfrm flipH="1">
            <a:off x="4580266" y="2118429"/>
            <a:ext cx="4556" cy="884459"/>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6FE0530-7A8C-94DD-546A-FEF7C10E0107}"/>
              </a:ext>
            </a:extLst>
          </p:cNvPr>
          <p:cNvCxnSpPr/>
          <p:nvPr/>
        </p:nvCxnSpPr>
        <p:spPr>
          <a:xfrm>
            <a:off x="4580963" y="2115670"/>
            <a:ext cx="376519" cy="896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DA496B1-8D75-1331-B34A-2EFEA633D6A7}"/>
              </a:ext>
            </a:extLst>
          </p:cNvPr>
          <p:cNvCxnSpPr>
            <a:cxnSpLocks/>
          </p:cNvCxnSpPr>
          <p:nvPr/>
        </p:nvCxnSpPr>
        <p:spPr>
          <a:xfrm flipH="1">
            <a:off x="5369161" y="2566663"/>
            <a:ext cx="4556" cy="857566"/>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24521EC-B89A-A3DD-C361-451000914E68}"/>
              </a:ext>
            </a:extLst>
          </p:cNvPr>
          <p:cNvCxnSpPr>
            <a:cxnSpLocks/>
          </p:cNvCxnSpPr>
          <p:nvPr/>
        </p:nvCxnSpPr>
        <p:spPr>
          <a:xfrm flipH="1" flipV="1">
            <a:off x="652942" y="3402002"/>
            <a:ext cx="4721634" cy="45792"/>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74A01E3-C16C-D1AE-11FA-8F249E663945}"/>
              </a:ext>
            </a:extLst>
          </p:cNvPr>
          <p:cNvCxnSpPr>
            <a:cxnSpLocks/>
          </p:cNvCxnSpPr>
          <p:nvPr/>
        </p:nvCxnSpPr>
        <p:spPr>
          <a:xfrm flipV="1">
            <a:off x="656010" y="4621957"/>
            <a:ext cx="4259" cy="1871104"/>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D9F2B48-0D29-23A3-AB9E-526D296D1453}"/>
              </a:ext>
            </a:extLst>
          </p:cNvPr>
          <p:cNvCxnSpPr>
            <a:cxnSpLocks/>
          </p:cNvCxnSpPr>
          <p:nvPr/>
        </p:nvCxnSpPr>
        <p:spPr>
          <a:xfrm flipH="1" flipV="1">
            <a:off x="688801" y="6485862"/>
            <a:ext cx="4640950" cy="54756"/>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7E74B9-2E43-F400-7C6D-220EB088D50E}"/>
              </a:ext>
            </a:extLst>
          </p:cNvPr>
          <p:cNvCxnSpPr>
            <a:cxnSpLocks/>
          </p:cNvCxnSpPr>
          <p:nvPr/>
        </p:nvCxnSpPr>
        <p:spPr>
          <a:xfrm>
            <a:off x="654421" y="3424516"/>
            <a:ext cx="8967" cy="31376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A8CF3F-28B0-30D2-624E-7514876B06F6}"/>
              </a:ext>
            </a:extLst>
          </p:cNvPr>
          <p:cNvCxnSpPr>
            <a:cxnSpLocks/>
          </p:cNvCxnSpPr>
          <p:nvPr/>
        </p:nvCxnSpPr>
        <p:spPr>
          <a:xfrm flipV="1">
            <a:off x="5289175" y="4464423"/>
            <a:ext cx="8967" cy="199016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29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690A1-A493-54E9-2D91-7A84CF906DB3}"/>
            </a:ext>
          </a:extLst>
        </p:cNvPr>
        <p:cNvGrpSpPr/>
        <p:nvPr/>
      </p:nvGrpSpPr>
      <p:grpSpPr>
        <a:xfrm>
          <a:off x="0" y="0"/>
          <a:ext cx="0" cy="0"/>
          <a:chOff x="0" y="0"/>
          <a:chExt cx="0" cy="0"/>
        </a:xfrm>
      </p:grpSpPr>
      <p:pic>
        <p:nvPicPr>
          <p:cNvPr id="13" name="Picture 12" descr="A purple circle with black center&#10;&#10;Description automatically generated">
            <a:extLst>
              <a:ext uri="{FF2B5EF4-FFF2-40B4-BE49-F238E27FC236}">
                <a16:creationId xmlns:a16="http://schemas.microsoft.com/office/drawing/2014/main" id="{ACAE2739-EFE3-2715-4A8F-BCC156DCD210}"/>
              </a:ext>
            </a:extLst>
          </p:cNvPr>
          <p:cNvPicPr>
            <a:picLocks noChangeAspect="1"/>
          </p:cNvPicPr>
          <p:nvPr/>
        </p:nvPicPr>
        <p:blipFill>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223418" y="-850332"/>
            <a:ext cx="3759985" cy="3759985"/>
          </a:xfrm>
          <a:prstGeom prst="rect">
            <a:avLst/>
          </a:prstGeom>
        </p:spPr>
      </p:pic>
      <p:sp>
        <p:nvSpPr>
          <p:cNvPr id="2" name="Title 1">
            <a:extLst>
              <a:ext uri="{FF2B5EF4-FFF2-40B4-BE49-F238E27FC236}">
                <a16:creationId xmlns:a16="http://schemas.microsoft.com/office/drawing/2014/main" id="{19332BE6-1681-ED3E-17F0-D5598B7AC7D9}"/>
              </a:ext>
            </a:extLst>
          </p:cNvPr>
          <p:cNvSpPr>
            <a:spLocks noGrp="1"/>
          </p:cNvSpPr>
          <p:nvPr>
            <p:ph type="title"/>
          </p:nvPr>
        </p:nvSpPr>
        <p:spPr/>
        <p:txBody>
          <a:bodyPr/>
          <a:lstStyle/>
          <a:p>
            <a:r>
              <a:rPr lang="es-MX" b="1" err="1">
                <a:latin typeface="Montserrat"/>
              </a:rPr>
              <a:t>Scope</a:t>
            </a:r>
            <a:r>
              <a:rPr lang="es-MX" b="1">
                <a:latin typeface="Montserrat"/>
              </a:rPr>
              <a:t> – </a:t>
            </a:r>
            <a:r>
              <a:rPr lang="es-MX" b="1" err="1">
                <a:latin typeface="Montserrat"/>
              </a:rPr>
              <a:t>Financial</a:t>
            </a:r>
            <a:r>
              <a:rPr lang="es-MX" b="1">
                <a:latin typeface="Montserrat"/>
              </a:rPr>
              <a:t> </a:t>
            </a:r>
            <a:r>
              <a:rPr lang="es-MX" b="1" err="1">
                <a:latin typeface="Montserrat"/>
              </a:rPr>
              <a:t>Resources</a:t>
            </a:r>
            <a:endParaRPr lang="es-MX" b="1" err="1">
              <a:solidFill>
                <a:srgbClr val="262722"/>
              </a:solidFill>
              <a:latin typeface="Montserrat"/>
            </a:endParaRPr>
          </a:p>
        </p:txBody>
      </p:sp>
      <p:sp>
        <p:nvSpPr>
          <p:cNvPr id="6" name="TextBox 5">
            <a:extLst>
              <a:ext uri="{FF2B5EF4-FFF2-40B4-BE49-F238E27FC236}">
                <a16:creationId xmlns:a16="http://schemas.microsoft.com/office/drawing/2014/main" id="{CB15883C-FD20-3E5F-B94D-5911F7FB2143}"/>
              </a:ext>
            </a:extLst>
          </p:cNvPr>
          <p:cNvSpPr txBox="1"/>
          <p:nvPr/>
        </p:nvSpPr>
        <p:spPr>
          <a:xfrm>
            <a:off x="1194548" y="4020543"/>
            <a:ext cx="419298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Montserrat"/>
                <a:cs typeface="Arial"/>
              </a:rPr>
              <a:t>Activity types:</a:t>
            </a:r>
            <a:endParaRPr lang="en-US">
              <a:latin typeface="Calibri" panose="020F0502020204030204"/>
              <a:ea typeface="Calibri"/>
              <a:cs typeface="Calibri"/>
            </a:endParaRPr>
          </a:p>
          <a:p>
            <a:pPr marL="342900" indent="-342900">
              <a:buFont typeface="Arial"/>
              <a:buChar char="•"/>
            </a:pPr>
            <a:r>
              <a:rPr lang="en-US" sz="2000">
                <a:latin typeface="Montserrat"/>
              </a:rPr>
              <a:t>Competitive</a:t>
            </a:r>
            <a:endParaRPr lang="en-US">
              <a:latin typeface="Calibri" panose="020F0502020204030204"/>
              <a:ea typeface="Calibri"/>
              <a:cs typeface="Calibri"/>
            </a:endParaRPr>
          </a:p>
          <a:p>
            <a:pPr marL="342900" indent="-342900">
              <a:buFont typeface="Arial"/>
              <a:buChar char="•"/>
            </a:pPr>
            <a:r>
              <a:rPr lang="en-US" sz="2000">
                <a:latin typeface="Montserrat"/>
              </a:rPr>
              <a:t>Wellness-oriented</a:t>
            </a:r>
            <a:endParaRPr lang="en-US">
              <a:latin typeface="Calibri" panose="020F0502020204030204"/>
              <a:ea typeface="Calibri"/>
              <a:cs typeface="Calibri"/>
            </a:endParaRPr>
          </a:p>
          <a:p>
            <a:pPr marL="342900" indent="-342900">
              <a:buFont typeface="Arial"/>
              <a:buChar char="•"/>
            </a:pPr>
            <a:r>
              <a:rPr lang="en-US" sz="2000">
                <a:latin typeface="Montserrat"/>
              </a:rPr>
              <a:t>Knowledge &amp; learning focused</a:t>
            </a:r>
            <a:endParaRPr lang="en-US">
              <a:latin typeface="Calibri" panose="020F0502020204030204"/>
              <a:ea typeface="Calibri"/>
              <a:cs typeface="Calibri"/>
            </a:endParaRPr>
          </a:p>
          <a:p>
            <a:pPr marL="342900" indent="-342900">
              <a:buFont typeface="Arial"/>
              <a:buChar char="•"/>
            </a:pPr>
            <a:r>
              <a:rPr lang="en-US" sz="2000">
                <a:latin typeface="Montserrat"/>
              </a:rPr>
              <a:t>Creative &amp; experimental</a:t>
            </a:r>
            <a:endParaRPr lang="en-US">
              <a:latin typeface="Calibri" panose="020F0502020204030204"/>
              <a:ea typeface="Calibri"/>
              <a:cs typeface="Calibri"/>
            </a:endParaRPr>
          </a:p>
          <a:p>
            <a:pPr marL="342900" indent="-342900">
              <a:buFont typeface="Arial"/>
              <a:buChar char="•"/>
            </a:pPr>
            <a:r>
              <a:rPr lang="en-US" sz="2000">
                <a:latin typeface="Montserrat"/>
              </a:rPr>
              <a:t>Networking</a:t>
            </a:r>
            <a:endParaRPr lang="en-US">
              <a:ea typeface="Calibri"/>
              <a:cs typeface="Calibri"/>
            </a:endParaRPr>
          </a:p>
        </p:txBody>
      </p:sp>
      <p:sp>
        <p:nvSpPr>
          <p:cNvPr id="7" name="TextBox 6">
            <a:extLst>
              <a:ext uri="{FF2B5EF4-FFF2-40B4-BE49-F238E27FC236}">
                <a16:creationId xmlns:a16="http://schemas.microsoft.com/office/drawing/2014/main" id="{041FF7F2-0281-D9F2-974F-3AFEAAD2393B}"/>
              </a:ext>
            </a:extLst>
          </p:cNvPr>
          <p:cNvSpPr txBox="1"/>
          <p:nvPr/>
        </p:nvSpPr>
        <p:spPr>
          <a:xfrm>
            <a:off x="5954299" y="1807700"/>
            <a:ext cx="636587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Montserrat"/>
                <a:cs typeface="Arial"/>
              </a:rPr>
              <a:t>Frequency</a:t>
            </a:r>
            <a:r>
              <a:rPr lang="en-US" sz="2000">
                <a:latin typeface="Montserrat"/>
                <a:cs typeface="Arial"/>
              </a:rPr>
              <a:t>: Weekly activity alternating between in-person and remote activities at least the first two months then will be all in- person sessions</a:t>
            </a:r>
            <a:endParaRPr lang="en-US"/>
          </a:p>
        </p:txBody>
      </p:sp>
      <p:sp>
        <p:nvSpPr>
          <p:cNvPr id="10" name="TextBox 9">
            <a:extLst>
              <a:ext uri="{FF2B5EF4-FFF2-40B4-BE49-F238E27FC236}">
                <a16:creationId xmlns:a16="http://schemas.microsoft.com/office/drawing/2014/main" id="{4A055498-7F8D-C25D-1246-2F76B67C2BCF}"/>
              </a:ext>
            </a:extLst>
          </p:cNvPr>
          <p:cNvSpPr txBox="1"/>
          <p:nvPr/>
        </p:nvSpPr>
        <p:spPr>
          <a:xfrm>
            <a:off x="1195393" y="2122733"/>
            <a:ext cx="3007701" cy="765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700"/>
              </a:lnSpc>
            </a:pPr>
            <a:r>
              <a:rPr lang="en-US" sz="2400" b="1">
                <a:latin typeface="Montserrat"/>
                <a:cs typeface="Arial"/>
              </a:rPr>
              <a:t>Duration</a:t>
            </a:r>
            <a:r>
              <a:rPr lang="en-US" sz="2800" b="1">
                <a:latin typeface="Montserrat"/>
                <a:cs typeface="Arial"/>
              </a:rPr>
              <a:t>: </a:t>
            </a:r>
            <a:r>
              <a:rPr lang="en-US" sz="2000">
                <a:latin typeface="Montserrat"/>
                <a:cs typeface="Arial"/>
              </a:rPr>
              <a:t>5-month campaign​</a:t>
            </a:r>
            <a:endParaRPr lang="en-US">
              <a:ea typeface="Calibri" panose="020F0502020204030204"/>
              <a:cs typeface="Calibri" panose="020F0502020204030204"/>
            </a:endParaRPr>
          </a:p>
        </p:txBody>
      </p:sp>
      <p:sp>
        <p:nvSpPr>
          <p:cNvPr id="11" name="TextBox 10">
            <a:extLst>
              <a:ext uri="{FF2B5EF4-FFF2-40B4-BE49-F238E27FC236}">
                <a16:creationId xmlns:a16="http://schemas.microsoft.com/office/drawing/2014/main" id="{216D0A64-81D3-C430-2BE0-0CE3D7FD555F}"/>
              </a:ext>
            </a:extLst>
          </p:cNvPr>
          <p:cNvSpPr txBox="1"/>
          <p:nvPr/>
        </p:nvSpPr>
        <p:spPr>
          <a:xfrm>
            <a:off x="5953455" y="3740818"/>
            <a:ext cx="5788872" cy="28391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700"/>
              </a:lnSpc>
            </a:pPr>
            <a:r>
              <a:rPr lang="en-US" sz="2400" b="1">
                <a:latin typeface="Montserrat"/>
                <a:cs typeface="Arial"/>
              </a:rPr>
              <a:t>Awards and recognition system:</a:t>
            </a:r>
            <a:endParaRPr lang="en-US"/>
          </a:p>
          <a:p>
            <a:pPr marL="342900" indent="-342900">
              <a:lnSpc>
                <a:spcPts val="2700"/>
              </a:lnSpc>
              <a:buFont typeface="Arial"/>
              <a:buChar char="•"/>
            </a:pPr>
            <a:r>
              <a:rPr lang="en-US" sz="2000">
                <a:latin typeface="Montserrat"/>
                <a:cs typeface="Arial"/>
              </a:rPr>
              <a:t>Gift cards</a:t>
            </a:r>
          </a:p>
          <a:p>
            <a:pPr marL="342900" indent="-342900">
              <a:lnSpc>
                <a:spcPts val="2700"/>
              </a:lnSpc>
              <a:buFont typeface="Arial"/>
              <a:buChar char="•"/>
            </a:pPr>
            <a:r>
              <a:rPr lang="en-US" sz="2000">
                <a:latin typeface="Montserrat"/>
                <a:cs typeface="Arial"/>
              </a:rPr>
              <a:t>Charms</a:t>
            </a:r>
          </a:p>
          <a:p>
            <a:pPr marL="342900" indent="-342900">
              <a:lnSpc>
                <a:spcPts val="2700"/>
              </a:lnSpc>
              <a:buFont typeface="Arial"/>
              <a:buChar char="•"/>
            </a:pPr>
            <a:r>
              <a:rPr lang="en-US" sz="2000">
                <a:latin typeface="Montserrat"/>
                <a:cs typeface="Arial"/>
              </a:rPr>
              <a:t>Stickers</a:t>
            </a:r>
          </a:p>
          <a:p>
            <a:pPr marL="342900" indent="-342900">
              <a:lnSpc>
                <a:spcPts val="2700"/>
              </a:lnSpc>
              <a:buFont typeface="Arial"/>
              <a:buChar char="•"/>
            </a:pPr>
            <a:r>
              <a:rPr lang="en-US" sz="2000">
                <a:latin typeface="Montserrat"/>
                <a:cs typeface="Arial"/>
              </a:rPr>
              <a:t>Nomination Pen prize / Pin/ charm</a:t>
            </a:r>
          </a:p>
          <a:p>
            <a:pPr marL="342900" indent="-342900">
              <a:lnSpc>
                <a:spcPts val="2700"/>
              </a:lnSpc>
              <a:buFont typeface="Arial"/>
              <a:buChar char="•"/>
            </a:pPr>
            <a:r>
              <a:rPr lang="en-US" sz="2000">
                <a:latin typeface="Montserrat"/>
                <a:cs typeface="Arial"/>
              </a:rPr>
              <a:t>Notebooks</a:t>
            </a:r>
          </a:p>
          <a:p>
            <a:pPr marL="342900" indent="-342900">
              <a:lnSpc>
                <a:spcPts val="2700"/>
              </a:lnSpc>
              <a:buFont typeface="Arial"/>
              <a:buChar char="•"/>
            </a:pPr>
            <a:r>
              <a:rPr lang="en-US" sz="2000">
                <a:latin typeface="Montserrat"/>
                <a:cs typeface="Arial"/>
              </a:rPr>
              <a:t>T-shirts</a:t>
            </a:r>
          </a:p>
          <a:p>
            <a:pPr marL="342900" indent="-342900">
              <a:lnSpc>
                <a:spcPts val="2700"/>
              </a:lnSpc>
              <a:buFont typeface="Arial"/>
              <a:buChar char="•"/>
            </a:pPr>
            <a:r>
              <a:rPr lang="en-US" sz="2000">
                <a:latin typeface="Montserrat"/>
                <a:cs typeface="Arial"/>
              </a:rPr>
              <a:t>Thermos</a:t>
            </a:r>
          </a:p>
        </p:txBody>
      </p:sp>
      <p:pic>
        <p:nvPicPr>
          <p:cNvPr id="17" name="Picture 16" descr="A black and grey circle&#10;&#10;AI-generated content may be incorrect.">
            <a:extLst>
              <a:ext uri="{FF2B5EF4-FFF2-40B4-BE49-F238E27FC236}">
                <a16:creationId xmlns:a16="http://schemas.microsoft.com/office/drawing/2014/main" id="{508A9121-1ABF-AE0C-548B-A1D8696E35FC}"/>
              </a:ext>
            </a:extLst>
          </p:cNvPr>
          <p:cNvPicPr>
            <a:picLocks noChangeAspect="1"/>
          </p:cNvPicPr>
          <p:nvPr/>
        </p:nvPicPr>
        <p:blipFill>
          <a:blip r:embed="rId4"/>
          <a:stretch>
            <a:fillRect/>
          </a:stretch>
        </p:blipFill>
        <p:spPr>
          <a:xfrm flipH="1">
            <a:off x="10455655" y="-1690384"/>
            <a:ext cx="1865741" cy="3384115"/>
          </a:xfrm>
          <a:prstGeom prst="rect">
            <a:avLst/>
          </a:prstGeom>
        </p:spPr>
      </p:pic>
      <p:pic>
        <p:nvPicPr>
          <p:cNvPr id="19" name="Picture 18" descr="A triangle with black and orange&#10;&#10;AI-generated content may be incorrect.">
            <a:extLst>
              <a:ext uri="{FF2B5EF4-FFF2-40B4-BE49-F238E27FC236}">
                <a16:creationId xmlns:a16="http://schemas.microsoft.com/office/drawing/2014/main" id="{01745EE4-DDCD-C751-18B4-9A3848C8C482}"/>
              </a:ext>
            </a:extLst>
          </p:cNvPr>
          <p:cNvPicPr>
            <a:picLocks noChangeAspect="1"/>
          </p:cNvPicPr>
          <p:nvPr/>
        </p:nvPicPr>
        <p:blipFill>
          <a:blip r:embed="rId5"/>
          <a:stretch>
            <a:fillRect/>
          </a:stretch>
        </p:blipFill>
        <p:spPr>
          <a:xfrm flipH="1">
            <a:off x="10165773" y="6014942"/>
            <a:ext cx="2366409" cy="1967246"/>
          </a:xfrm>
          <a:prstGeom prst="rect">
            <a:avLst/>
          </a:prstGeom>
        </p:spPr>
      </p:pic>
      <p:sp>
        <p:nvSpPr>
          <p:cNvPr id="21" name="Oval 20">
            <a:extLst>
              <a:ext uri="{FF2B5EF4-FFF2-40B4-BE49-F238E27FC236}">
                <a16:creationId xmlns:a16="http://schemas.microsoft.com/office/drawing/2014/main" id="{4FADA42F-DB68-32C8-1E61-5DA71AF5EFB4}"/>
              </a:ext>
            </a:extLst>
          </p:cNvPr>
          <p:cNvSpPr/>
          <p:nvPr/>
        </p:nvSpPr>
        <p:spPr>
          <a:xfrm>
            <a:off x="234591" y="2054702"/>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01</a:t>
            </a:r>
            <a:endParaRPr lang="en-US" sz="2000" b="1">
              <a:solidFill>
                <a:srgbClr val="272722"/>
              </a:solidFill>
              <a:latin typeface="Montserrat"/>
            </a:endParaRPr>
          </a:p>
        </p:txBody>
      </p:sp>
      <p:sp>
        <p:nvSpPr>
          <p:cNvPr id="22" name="Oval 21">
            <a:extLst>
              <a:ext uri="{FF2B5EF4-FFF2-40B4-BE49-F238E27FC236}">
                <a16:creationId xmlns:a16="http://schemas.microsoft.com/office/drawing/2014/main" id="{C2D1CFA4-F766-6A8F-0BEE-15C30168E8DF}"/>
              </a:ext>
            </a:extLst>
          </p:cNvPr>
          <p:cNvSpPr/>
          <p:nvPr/>
        </p:nvSpPr>
        <p:spPr>
          <a:xfrm>
            <a:off x="4979119" y="1695267"/>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02</a:t>
            </a:r>
            <a:endParaRPr lang="en-US" sz="2000" b="1">
              <a:solidFill>
                <a:srgbClr val="272722"/>
              </a:solidFill>
              <a:latin typeface="Montserrat"/>
            </a:endParaRPr>
          </a:p>
        </p:txBody>
      </p:sp>
      <p:sp>
        <p:nvSpPr>
          <p:cNvPr id="23" name="Oval 22">
            <a:extLst>
              <a:ext uri="{FF2B5EF4-FFF2-40B4-BE49-F238E27FC236}">
                <a16:creationId xmlns:a16="http://schemas.microsoft.com/office/drawing/2014/main" id="{20815D01-EF51-FD14-C9BA-63E6A8893E9D}"/>
              </a:ext>
            </a:extLst>
          </p:cNvPr>
          <p:cNvSpPr/>
          <p:nvPr/>
        </p:nvSpPr>
        <p:spPr>
          <a:xfrm>
            <a:off x="234591" y="3779984"/>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03</a:t>
            </a:r>
            <a:endParaRPr lang="en-US" sz="2000" b="1">
              <a:solidFill>
                <a:srgbClr val="272722"/>
              </a:solidFill>
              <a:latin typeface="Montserrat"/>
            </a:endParaRPr>
          </a:p>
        </p:txBody>
      </p:sp>
      <p:sp>
        <p:nvSpPr>
          <p:cNvPr id="24" name="Oval 23">
            <a:extLst>
              <a:ext uri="{FF2B5EF4-FFF2-40B4-BE49-F238E27FC236}">
                <a16:creationId xmlns:a16="http://schemas.microsoft.com/office/drawing/2014/main" id="{D932126E-BAA2-344D-A4B9-07E77000AEA2}"/>
              </a:ext>
            </a:extLst>
          </p:cNvPr>
          <p:cNvSpPr/>
          <p:nvPr/>
        </p:nvSpPr>
        <p:spPr>
          <a:xfrm>
            <a:off x="4864100" y="3593078"/>
            <a:ext cx="834366" cy="848744"/>
          </a:xfrm>
          <a:prstGeom prst="ellipse">
            <a:avLst/>
          </a:prstGeom>
          <a:solidFill>
            <a:srgbClr val="9BC65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s-MX" sz="2000" b="1">
                <a:solidFill>
                  <a:srgbClr val="272722"/>
                </a:solidFill>
                <a:latin typeface="Montserrat"/>
              </a:rPr>
              <a:t>04</a:t>
            </a:r>
            <a:endParaRPr lang="en-US" sz="2000" b="1">
              <a:solidFill>
                <a:srgbClr val="272722"/>
              </a:solidFill>
              <a:latin typeface="Montserrat"/>
            </a:endParaRPr>
          </a:p>
        </p:txBody>
      </p:sp>
      <p:cxnSp>
        <p:nvCxnSpPr>
          <p:cNvPr id="28" name="Straight Arrow Connector 27">
            <a:extLst>
              <a:ext uri="{FF2B5EF4-FFF2-40B4-BE49-F238E27FC236}">
                <a16:creationId xmlns:a16="http://schemas.microsoft.com/office/drawing/2014/main" id="{A00B3602-6B46-CF3D-432D-246BF9943E25}"/>
              </a:ext>
            </a:extLst>
          </p:cNvPr>
          <p:cNvCxnSpPr/>
          <p:nvPr/>
        </p:nvCxnSpPr>
        <p:spPr>
          <a:xfrm>
            <a:off x="657150" y="2905930"/>
            <a:ext cx="4259" cy="92165"/>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5F63B70-4D7E-E607-A32A-9F7A17ED6B13}"/>
              </a:ext>
            </a:extLst>
          </p:cNvPr>
          <p:cNvCxnSpPr>
            <a:cxnSpLocks/>
          </p:cNvCxnSpPr>
          <p:nvPr/>
        </p:nvCxnSpPr>
        <p:spPr>
          <a:xfrm flipH="1" flipV="1">
            <a:off x="652942" y="2989626"/>
            <a:ext cx="3932740" cy="969"/>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46035C6-966E-973F-7271-D69FA2E70DEF}"/>
              </a:ext>
            </a:extLst>
          </p:cNvPr>
          <p:cNvCxnSpPr>
            <a:cxnSpLocks/>
          </p:cNvCxnSpPr>
          <p:nvPr/>
        </p:nvCxnSpPr>
        <p:spPr>
          <a:xfrm flipH="1">
            <a:off x="4580266" y="2118429"/>
            <a:ext cx="4556" cy="884459"/>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20D1B52-B13C-8CC1-A99B-B696811338CE}"/>
              </a:ext>
            </a:extLst>
          </p:cNvPr>
          <p:cNvCxnSpPr/>
          <p:nvPr/>
        </p:nvCxnSpPr>
        <p:spPr>
          <a:xfrm>
            <a:off x="4580963" y="2115670"/>
            <a:ext cx="376519" cy="896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8AD49D2-1446-023E-4204-951B7F6312FA}"/>
              </a:ext>
            </a:extLst>
          </p:cNvPr>
          <p:cNvCxnSpPr>
            <a:cxnSpLocks/>
          </p:cNvCxnSpPr>
          <p:nvPr/>
        </p:nvCxnSpPr>
        <p:spPr>
          <a:xfrm flipH="1">
            <a:off x="5369161" y="2566663"/>
            <a:ext cx="4556" cy="857566"/>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0340A5A-75A7-93E4-EE9C-B4BC1D9AA6F0}"/>
              </a:ext>
            </a:extLst>
          </p:cNvPr>
          <p:cNvCxnSpPr>
            <a:cxnSpLocks/>
          </p:cNvCxnSpPr>
          <p:nvPr/>
        </p:nvCxnSpPr>
        <p:spPr>
          <a:xfrm flipH="1" flipV="1">
            <a:off x="652942" y="3402002"/>
            <a:ext cx="4721634" cy="45792"/>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1210E67-A141-F321-382A-ACE7E8DF2105}"/>
              </a:ext>
            </a:extLst>
          </p:cNvPr>
          <p:cNvCxnSpPr>
            <a:cxnSpLocks/>
          </p:cNvCxnSpPr>
          <p:nvPr/>
        </p:nvCxnSpPr>
        <p:spPr>
          <a:xfrm flipV="1">
            <a:off x="656010" y="4621957"/>
            <a:ext cx="4259" cy="1871104"/>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AF59AC7-ABE2-90E0-8BC0-D00ECF968881}"/>
              </a:ext>
            </a:extLst>
          </p:cNvPr>
          <p:cNvCxnSpPr>
            <a:cxnSpLocks/>
          </p:cNvCxnSpPr>
          <p:nvPr/>
        </p:nvCxnSpPr>
        <p:spPr>
          <a:xfrm flipH="1" flipV="1">
            <a:off x="688801" y="6485862"/>
            <a:ext cx="4640950" cy="54756"/>
          </a:xfrm>
          <a:prstGeom prst="straightConnector1">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9F0D458-54E4-CF2E-2F8C-3C5D583A20F2}"/>
              </a:ext>
            </a:extLst>
          </p:cNvPr>
          <p:cNvCxnSpPr>
            <a:cxnSpLocks/>
          </p:cNvCxnSpPr>
          <p:nvPr/>
        </p:nvCxnSpPr>
        <p:spPr>
          <a:xfrm>
            <a:off x="654421" y="3424516"/>
            <a:ext cx="8967" cy="313766"/>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C782AE7-C049-7D38-AFFF-77237480C642}"/>
              </a:ext>
            </a:extLst>
          </p:cNvPr>
          <p:cNvCxnSpPr>
            <a:cxnSpLocks/>
          </p:cNvCxnSpPr>
          <p:nvPr/>
        </p:nvCxnSpPr>
        <p:spPr>
          <a:xfrm flipV="1">
            <a:off x="5289175" y="4464423"/>
            <a:ext cx="8967" cy="199016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645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C056-BE35-C16D-425C-58A766270458}"/>
              </a:ext>
            </a:extLst>
          </p:cNvPr>
          <p:cNvSpPr>
            <a:spLocks noGrp="1"/>
          </p:cNvSpPr>
          <p:nvPr>
            <p:ph type="title"/>
          </p:nvPr>
        </p:nvSpPr>
        <p:spPr/>
        <p:txBody>
          <a:bodyPr/>
          <a:lstStyle/>
          <a:p>
            <a:r>
              <a:rPr lang="en-US"/>
              <a:t>Scope</a:t>
            </a:r>
          </a:p>
        </p:txBody>
      </p:sp>
      <p:sp>
        <p:nvSpPr>
          <p:cNvPr id="3" name="Content Placeholder 2">
            <a:extLst>
              <a:ext uri="{FF2B5EF4-FFF2-40B4-BE49-F238E27FC236}">
                <a16:creationId xmlns:a16="http://schemas.microsoft.com/office/drawing/2014/main" id="{0E3FDDE0-BE4D-98CA-9ACB-C156FA940D46}"/>
              </a:ext>
            </a:extLst>
          </p:cNvPr>
          <p:cNvSpPr>
            <a:spLocks noGrp="1"/>
          </p:cNvSpPr>
          <p:nvPr>
            <p:ph idx="1"/>
          </p:nvPr>
        </p:nvSpPr>
        <p:spPr/>
        <p:txBody>
          <a:bodyPr/>
          <a:lstStyle/>
          <a:p>
            <a:r>
              <a:rPr lang="en-US" err="1"/>
              <a:t>Recursos</a:t>
            </a:r>
            <a:r>
              <a:rPr lang="en-US"/>
              <a:t> </a:t>
            </a:r>
            <a:r>
              <a:rPr lang="en-US" err="1"/>
              <a:t>Necesarios</a:t>
            </a:r>
            <a:endParaRPr lang="en-US"/>
          </a:p>
          <a:p>
            <a:r>
              <a:rPr lang="en-US"/>
              <a:t>Humanos: </a:t>
            </a:r>
            <a:r>
              <a:rPr lang="en-US" err="1"/>
              <a:t>facilidatoares</a:t>
            </a:r>
            <a:r>
              <a:rPr lang="en-US"/>
              <a:t> </a:t>
            </a:r>
            <a:r>
              <a:rPr lang="en-US" err="1"/>
              <a:t>itnernos</a:t>
            </a:r>
            <a:r>
              <a:rPr lang="en-US"/>
              <a:t> y </a:t>
            </a:r>
            <a:r>
              <a:rPr lang="en-US" err="1"/>
              <a:t>externos</a:t>
            </a:r>
            <a:r>
              <a:rPr lang="en-US"/>
              <a:t> personal de </a:t>
            </a:r>
            <a:r>
              <a:rPr lang="en-US" err="1"/>
              <a:t>soporte</a:t>
            </a:r>
            <a:r>
              <a:rPr lang="en-US"/>
              <a:t> para </a:t>
            </a:r>
            <a:r>
              <a:rPr lang="en-US" err="1"/>
              <a:t>eventos</a:t>
            </a:r>
            <a:r>
              <a:rPr lang="en-US"/>
              <a:t> y </a:t>
            </a:r>
            <a:r>
              <a:rPr lang="en-US" err="1"/>
              <a:t>lioderes</a:t>
            </a:r>
            <a:r>
              <a:rPr lang="en-US"/>
              <a:t> de </a:t>
            </a:r>
            <a:r>
              <a:rPr lang="en-US" err="1"/>
              <a:t>equiuop</a:t>
            </a:r>
            <a:r>
              <a:rPr lang="en-US"/>
              <a:t> para </a:t>
            </a:r>
            <a:r>
              <a:rPr lang="en-US" err="1"/>
              <a:t>pormover</a:t>
            </a:r>
            <a:r>
              <a:rPr lang="en-US"/>
              <a:t> y </a:t>
            </a:r>
            <a:r>
              <a:rPr lang="en-US" err="1"/>
              <a:t>moniteorar</a:t>
            </a:r>
            <a:r>
              <a:rPr lang="en-US"/>
              <a:t> </a:t>
            </a:r>
            <a:r>
              <a:rPr lang="en-US" err="1"/>
              <a:t>activiades</a:t>
            </a:r>
            <a:endParaRPr lang="en-US"/>
          </a:p>
          <a:p>
            <a:r>
              <a:rPr lang="en-US" err="1"/>
              <a:t>Financierop</a:t>
            </a:r>
            <a:r>
              <a:rPr lang="en-US"/>
              <a:t> </a:t>
            </a:r>
            <a:r>
              <a:rPr lang="en-US" err="1"/>
              <a:t>presupuesto</a:t>
            </a:r>
            <a:r>
              <a:rPr lang="en-US"/>
              <a:t> para </a:t>
            </a:r>
            <a:r>
              <a:rPr lang="en-US" err="1"/>
              <a:t>premios</a:t>
            </a:r>
            <a:r>
              <a:rPr lang="en-US"/>
              <a:t> </a:t>
            </a:r>
            <a:r>
              <a:rPr lang="en-US" err="1"/>
              <a:t>materiales</a:t>
            </a:r>
            <a:r>
              <a:rPr lang="en-US"/>
              <a:t> </a:t>
            </a:r>
            <a:r>
              <a:rPr lang="en-US" err="1"/>
              <a:t>honrarios</a:t>
            </a:r>
            <a:r>
              <a:rPr lang="en-US"/>
              <a:t> de </a:t>
            </a:r>
            <a:r>
              <a:rPr lang="en-US" err="1"/>
              <a:t>fdacilitadores</a:t>
            </a:r>
            <a:r>
              <a:rPr lang="en-US"/>
              <a:t> </a:t>
            </a:r>
            <a:r>
              <a:rPr lang="en-US" err="1"/>
              <a:t>etrc</a:t>
            </a:r>
            <a:r>
              <a:rPr lang="en-US"/>
              <a:t> y comida</a:t>
            </a:r>
          </a:p>
          <a:p>
            <a:endParaRPr lang="en-US"/>
          </a:p>
        </p:txBody>
      </p:sp>
    </p:spTree>
    <p:extLst>
      <p:ext uri="{BB962C8B-B14F-4D97-AF65-F5344CB8AC3E}">
        <p14:creationId xmlns:p14="http://schemas.microsoft.com/office/powerpoint/2010/main" val="221160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BEB7-D94E-DE44-52A8-F6FC5FE69D88}"/>
              </a:ext>
            </a:extLst>
          </p:cNvPr>
          <p:cNvSpPr>
            <a:spLocks noGrp="1"/>
          </p:cNvSpPr>
          <p:nvPr>
            <p:ph type="title"/>
          </p:nvPr>
        </p:nvSpPr>
        <p:spPr/>
        <p:txBody>
          <a:bodyPr/>
          <a:lstStyle/>
          <a:p>
            <a:r>
              <a:rPr lang="en-US"/>
              <a:t>Participation </a:t>
            </a:r>
            <a:r>
              <a:rPr lang="en-US" err="1"/>
              <a:t>MEcahnism</a:t>
            </a:r>
            <a:endParaRPr lang="en-US"/>
          </a:p>
        </p:txBody>
      </p:sp>
      <p:sp>
        <p:nvSpPr>
          <p:cNvPr id="3" name="Content Placeholder 2">
            <a:extLst>
              <a:ext uri="{FF2B5EF4-FFF2-40B4-BE49-F238E27FC236}">
                <a16:creationId xmlns:a16="http://schemas.microsoft.com/office/drawing/2014/main" id="{1363C4CA-7DDF-F844-3004-B6AC5F42ED66}"/>
              </a:ext>
            </a:extLst>
          </p:cNvPr>
          <p:cNvSpPr>
            <a:spLocks noGrp="1"/>
          </p:cNvSpPr>
          <p:nvPr>
            <p:ph idx="1"/>
          </p:nvPr>
        </p:nvSpPr>
        <p:spPr>
          <a:xfrm>
            <a:off x="838200" y="1825625"/>
            <a:ext cx="10515600" cy="1314450"/>
          </a:xfrm>
        </p:spPr>
        <p:txBody>
          <a:bodyPr/>
          <a:lstStyle/>
          <a:p>
            <a:r>
              <a:rPr lang="en-US" err="1"/>
              <a:t>Inscripocion</a:t>
            </a:r>
            <a:r>
              <a:rPr lang="en-US"/>
              <a:t> previa</a:t>
            </a:r>
          </a:p>
          <a:p>
            <a:r>
              <a:rPr lang="en-US" err="1"/>
              <a:t>Acceso</a:t>
            </a:r>
            <a:r>
              <a:rPr lang="en-US"/>
              <a:t> remote</a:t>
            </a:r>
          </a:p>
          <a:p>
            <a:endParaRPr lang="en-US"/>
          </a:p>
        </p:txBody>
      </p:sp>
      <p:sp>
        <p:nvSpPr>
          <p:cNvPr id="4" name="Title 1">
            <a:extLst>
              <a:ext uri="{FF2B5EF4-FFF2-40B4-BE49-F238E27FC236}">
                <a16:creationId xmlns:a16="http://schemas.microsoft.com/office/drawing/2014/main" id="{6B376428-367D-D252-5A6E-98DAC34ECC99}"/>
              </a:ext>
            </a:extLst>
          </p:cNvPr>
          <p:cNvSpPr txBox="1">
            <a:spLocks/>
          </p:cNvSpPr>
          <p:nvPr/>
        </p:nvSpPr>
        <p:spPr>
          <a:xfrm>
            <a:off x="838200" y="3059112"/>
            <a:ext cx="10515600" cy="739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err="1"/>
              <a:t>Estrategia</a:t>
            </a:r>
            <a:r>
              <a:rPr lang="en-US"/>
              <a:t> de </a:t>
            </a:r>
            <a:r>
              <a:rPr lang="en-US" err="1"/>
              <a:t>comuinicacion</a:t>
            </a:r>
            <a:endParaRPr lang="en-US"/>
          </a:p>
        </p:txBody>
      </p:sp>
      <p:sp>
        <p:nvSpPr>
          <p:cNvPr id="6" name="TextBox 5">
            <a:extLst>
              <a:ext uri="{FF2B5EF4-FFF2-40B4-BE49-F238E27FC236}">
                <a16:creationId xmlns:a16="http://schemas.microsoft.com/office/drawing/2014/main" id="{E4EB3A73-F3DA-0AFB-5D8C-65135D747A4D}"/>
              </a:ext>
            </a:extLst>
          </p:cNvPr>
          <p:cNvSpPr txBox="1"/>
          <p:nvPr/>
        </p:nvSpPr>
        <p:spPr>
          <a:xfrm>
            <a:off x="971550" y="3897313"/>
            <a:ext cx="6096000" cy="1754326"/>
          </a:xfrm>
          <a:prstGeom prst="rect">
            <a:avLst/>
          </a:prstGeom>
          <a:noFill/>
        </p:spPr>
        <p:txBody>
          <a:bodyPr wrap="square">
            <a:spAutoFit/>
          </a:bodyPr>
          <a:lstStyle/>
          <a:p>
            <a:r>
              <a:rPr lang="en-US" err="1"/>
              <a:t>Lanzamiento</a:t>
            </a:r>
            <a:r>
              <a:rPr lang="en-US"/>
              <a:t> de </a:t>
            </a:r>
            <a:r>
              <a:rPr lang="en-US" err="1"/>
              <a:t>campal;a</a:t>
            </a:r>
            <a:r>
              <a:rPr lang="en-US"/>
              <a:t> </a:t>
            </a:r>
            <a:r>
              <a:rPr lang="en-US" err="1"/>
              <a:t>anuncio</a:t>
            </a:r>
            <a:r>
              <a:rPr lang="en-US"/>
              <a:t> official a </a:t>
            </a:r>
            <a:r>
              <a:rPr lang="en-US" err="1"/>
              <a:t>travez</a:t>
            </a:r>
            <a:r>
              <a:rPr lang="en-US"/>
              <a:t> de un </a:t>
            </a:r>
            <a:r>
              <a:rPr lang="en-US" err="1"/>
              <a:t>evento</a:t>
            </a:r>
            <a:r>
              <a:rPr lang="en-US"/>
              <a:t> </a:t>
            </a:r>
            <a:r>
              <a:rPr lang="en-US" err="1"/>
              <a:t>kcick</a:t>
            </a:r>
            <a:r>
              <a:rPr lang="en-US"/>
              <a:t> off </a:t>
            </a:r>
          </a:p>
          <a:p>
            <a:r>
              <a:rPr lang="en-US" err="1"/>
              <a:t>Actualizaciones</a:t>
            </a:r>
            <a:r>
              <a:rPr lang="en-US"/>
              <a:t> </a:t>
            </a:r>
            <a:r>
              <a:rPr lang="en-US" err="1"/>
              <a:t>regulares</a:t>
            </a:r>
            <a:r>
              <a:rPr lang="en-US"/>
              <a:t> </a:t>
            </a:r>
            <a:r>
              <a:rPr lang="en-US" err="1"/>
              <a:t>comunicadop</a:t>
            </a:r>
            <a:r>
              <a:rPr lang="en-US"/>
              <a:t> </a:t>
            </a:r>
            <a:r>
              <a:rPr lang="en-US" err="1"/>
              <a:t>semanales</a:t>
            </a:r>
            <a:r>
              <a:rPr lang="en-US"/>
              <a:t> via email </a:t>
            </a:r>
            <a:r>
              <a:rPr lang="en-US" err="1"/>
              <a:t>publiacaciones</a:t>
            </a:r>
            <a:r>
              <a:rPr lang="en-US"/>
              <a:t> para </a:t>
            </a:r>
            <a:r>
              <a:rPr lang="en-US" err="1"/>
              <a:t>mantener</a:t>
            </a:r>
            <a:r>
              <a:rPr lang="en-US"/>
              <a:t> </a:t>
            </a:r>
            <a:r>
              <a:rPr lang="en-US" err="1"/>
              <a:t>el</a:t>
            </a:r>
            <a:r>
              <a:rPr lang="en-US"/>
              <a:t> </a:t>
            </a:r>
            <a:r>
              <a:rPr lang="en-US" err="1"/>
              <a:t>itneres</a:t>
            </a:r>
            <a:r>
              <a:rPr lang="en-US"/>
              <a:t> del </a:t>
            </a:r>
            <a:r>
              <a:rPr lang="en-US" err="1"/>
              <a:t>publico</a:t>
            </a:r>
            <a:endParaRPr lang="en-US"/>
          </a:p>
          <a:p>
            <a:r>
              <a:rPr lang="en-US" err="1"/>
              <a:t>Cierre</a:t>
            </a:r>
            <a:r>
              <a:rPr lang="en-US"/>
              <a:t> de </a:t>
            </a:r>
            <a:r>
              <a:rPr lang="en-US" err="1"/>
              <a:t>campa;la</a:t>
            </a:r>
            <a:r>
              <a:rPr lang="en-US"/>
              <a:t> con </a:t>
            </a:r>
            <a:r>
              <a:rPr lang="en-US" err="1"/>
              <a:t>impacto</a:t>
            </a:r>
            <a:r>
              <a:rPr lang="en-US"/>
              <a:t>  </a:t>
            </a:r>
            <a:r>
              <a:rPr lang="en-US" err="1"/>
              <a:t>evento</a:t>
            </a:r>
            <a:r>
              <a:rPr lang="en-US"/>
              <a:t> de </a:t>
            </a:r>
            <a:r>
              <a:rPr lang="en-US" err="1"/>
              <a:t>clausura</a:t>
            </a:r>
            <a:r>
              <a:rPr lang="en-US"/>
              <a:t> que </a:t>
            </a:r>
            <a:r>
              <a:rPr lang="en-US" err="1"/>
              <a:t>resuma</a:t>
            </a:r>
            <a:r>
              <a:rPr lang="en-US"/>
              <a:t> </a:t>
            </a:r>
            <a:r>
              <a:rPr lang="en-US" err="1"/>
              <a:t>los</a:t>
            </a:r>
            <a:r>
              <a:rPr lang="en-US"/>
              <a:t> </a:t>
            </a:r>
            <a:r>
              <a:rPr lang="en-US" err="1"/>
              <a:t>logros</a:t>
            </a:r>
            <a:r>
              <a:rPr lang="en-US"/>
              <a:t> y </a:t>
            </a:r>
            <a:r>
              <a:rPr lang="en-US" err="1"/>
              <a:t>reconozca</a:t>
            </a:r>
            <a:r>
              <a:rPr lang="en-US"/>
              <a:t> </a:t>
            </a:r>
            <a:r>
              <a:rPr lang="en-US" err="1"/>
              <a:t>contribuciuones</a:t>
            </a:r>
            <a:r>
              <a:rPr lang="en-US"/>
              <a:t> </a:t>
            </a:r>
            <a:r>
              <a:rPr lang="en-US" err="1"/>
              <a:t>destacadas</a:t>
            </a:r>
            <a:r>
              <a:rPr lang="en-US"/>
              <a:t> </a:t>
            </a:r>
          </a:p>
        </p:txBody>
      </p:sp>
    </p:spTree>
    <p:extLst>
      <p:ext uri="{BB962C8B-B14F-4D97-AF65-F5344CB8AC3E}">
        <p14:creationId xmlns:p14="http://schemas.microsoft.com/office/powerpoint/2010/main" val="401264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5D49-C828-99D8-7F84-10330B05924A}"/>
              </a:ext>
            </a:extLst>
          </p:cNvPr>
          <p:cNvSpPr>
            <a:spLocks noGrp="1"/>
          </p:cNvSpPr>
          <p:nvPr>
            <p:ph type="title"/>
          </p:nvPr>
        </p:nvSpPr>
        <p:spPr/>
        <p:txBody>
          <a:bodyPr/>
          <a:lstStyle/>
          <a:p>
            <a:r>
              <a:rPr lang="en-US" err="1"/>
              <a:t>Colaboraciones</a:t>
            </a:r>
            <a:endParaRPr lang="en-US"/>
          </a:p>
        </p:txBody>
      </p:sp>
      <p:sp>
        <p:nvSpPr>
          <p:cNvPr id="3" name="Content Placeholder 2">
            <a:extLst>
              <a:ext uri="{FF2B5EF4-FFF2-40B4-BE49-F238E27FC236}">
                <a16:creationId xmlns:a16="http://schemas.microsoft.com/office/drawing/2014/main" id="{B22B2775-1CC3-A231-74D5-AC5853EBD60E}"/>
              </a:ext>
            </a:extLst>
          </p:cNvPr>
          <p:cNvSpPr>
            <a:spLocks noGrp="1"/>
          </p:cNvSpPr>
          <p:nvPr>
            <p:ph idx="1"/>
          </p:nvPr>
        </p:nvSpPr>
        <p:spPr/>
        <p:txBody>
          <a:bodyPr/>
          <a:lstStyle/>
          <a:p>
            <a:r>
              <a:rPr lang="en-US" err="1"/>
              <a:t>Integracion</a:t>
            </a:r>
            <a:r>
              <a:rPr lang="en-US"/>
              <a:t> con </a:t>
            </a:r>
            <a:r>
              <a:rPr lang="en-US" err="1"/>
              <a:t>eventos</a:t>
            </a:r>
            <a:r>
              <a:rPr lang="en-US"/>
              <a:t> </a:t>
            </a:r>
            <a:r>
              <a:rPr lang="en-US" err="1"/>
              <a:t>corpoartivos</a:t>
            </a:r>
            <a:r>
              <a:rPr lang="en-US"/>
              <a:t> </a:t>
            </a:r>
            <a:r>
              <a:rPr lang="en-US" err="1"/>
              <a:t>ya</a:t>
            </a:r>
            <a:r>
              <a:rPr lang="en-US"/>
              <a:t> </a:t>
            </a:r>
            <a:r>
              <a:rPr lang="en-US" err="1"/>
              <a:t>agendados</a:t>
            </a:r>
            <a:r>
              <a:rPr lang="en-US"/>
              <a:t>  que </a:t>
            </a:r>
            <a:r>
              <a:rPr lang="en-US" err="1"/>
              <a:t>agreguenb</a:t>
            </a:r>
            <a:r>
              <a:rPr lang="en-US"/>
              <a:t> </a:t>
            </a:r>
            <a:r>
              <a:rPr lang="en-US" err="1"/>
              <a:t>el</a:t>
            </a:r>
            <a:r>
              <a:rPr lang="en-US"/>
              <a:t> </a:t>
            </a:r>
            <a:r>
              <a:rPr lang="en-US" err="1"/>
              <a:t>tema</a:t>
            </a:r>
            <a:r>
              <a:rPr lang="en-US"/>
              <a:t> de </a:t>
            </a:r>
            <a:r>
              <a:rPr lang="en-US" err="1"/>
              <a:t>los</a:t>
            </a:r>
            <a:r>
              <a:rPr lang="en-US"/>
              <a:t> </a:t>
            </a:r>
            <a:r>
              <a:rPr lang="en-US" err="1"/>
              <a:t>valores</a:t>
            </a:r>
            <a:r>
              <a:rPr lang="en-US"/>
              <a:t> a sus </a:t>
            </a:r>
            <a:r>
              <a:rPr lang="en-US" err="1"/>
              <a:t>presentaciones</a:t>
            </a:r>
            <a:endParaRPr lang="en-US"/>
          </a:p>
          <a:p>
            <a:endParaRPr lang="en-US"/>
          </a:p>
          <a:p>
            <a:r>
              <a:rPr lang="en-US" err="1"/>
              <a:t>Poartnershipo</a:t>
            </a:r>
            <a:r>
              <a:rPr lang="en-US"/>
              <a:t> con </a:t>
            </a:r>
            <a:r>
              <a:rPr lang="en-US" err="1"/>
              <a:t>otros</a:t>
            </a:r>
            <a:r>
              <a:rPr lang="en-US"/>
              <a:t> </a:t>
            </a:r>
            <a:r>
              <a:rPr lang="en-US" err="1"/>
              <a:t>departamentos</a:t>
            </a:r>
            <a:r>
              <a:rPr lang="en-US"/>
              <a:t> clave</a:t>
            </a:r>
          </a:p>
        </p:txBody>
      </p:sp>
    </p:spTree>
    <p:extLst>
      <p:ext uri="{BB962C8B-B14F-4D97-AF65-F5344CB8AC3E}">
        <p14:creationId xmlns:p14="http://schemas.microsoft.com/office/powerpoint/2010/main" val="949947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DC90-CA51-8859-FF87-D4A9367B705B}"/>
              </a:ext>
            </a:extLst>
          </p:cNvPr>
          <p:cNvSpPr>
            <a:spLocks noGrp="1"/>
          </p:cNvSpPr>
          <p:nvPr>
            <p:ph type="title"/>
          </p:nvPr>
        </p:nvSpPr>
        <p:spPr/>
        <p:txBody>
          <a:bodyPr/>
          <a:lstStyle/>
          <a:p>
            <a:r>
              <a:rPr lang="en-US"/>
              <a:t>Branding </a:t>
            </a:r>
            <a:r>
              <a:rPr lang="en-US" err="1"/>
              <a:t>poromotion</a:t>
            </a:r>
            <a:endParaRPr lang="en-US"/>
          </a:p>
        </p:txBody>
      </p:sp>
      <p:sp>
        <p:nvSpPr>
          <p:cNvPr id="3" name="Content Placeholder 2">
            <a:extLst>
              <a:ext uri="{FF2B5EF4-FFF2-40B4-BE49-F238E27FC236}">
                <a16:creationId xmlns:a16="http://schemas.microsoft.com/office/drawing/2014/main" id="{367FAD53-EE87-3C80-2605-F197C873CECB}"/>
              </a:ext>
            </a:extLst>
          </p:cNvPr>
          <p:cNvSpPr>
            <a:spLocks noGrp="1"/>
          </p:cNvSpPr>
          <p:nvPr>
            <p:ph idx="1"/>
          </p:nvPr>
        </p:nvSpPr>
        <p:spPr/>
        <p:txBody>
          <a:bodyPr/>
          <a:lstStyle/>
          <a:p>
            <a:r>
              <a:rPr lang="en-US"/>
              <a:t>Logo de </a:t>
            </a:r>
            <a:r>
              <a:rPr lang="en-US" err="1"/>
              <a:t>campa;a</a:t>
            </a:r>
            <a:r>
              <a:rPr lang="en-US"/>
              <a:t> y </a:t>
            </a:r>
            <a:r>
              <a:rPr lang="en-US" err="1"/>
              <a:t>tema</a:t>
            </a:r>
            <a:r>
              <a:rPr lang="en-US"/>
              <a:t> visual </a:t>
            </a:r>
            <a:r>
              <a:rPr lang="en-US" err="1"/>
              <a:t>por</a:t>
            </a:r>
            <a:r>
              <a:rPr lang="en-US"/>
              <a:t> </a:t>
            </a:r>
            <a:r>
              <a:rPr lang="en-US" err="1"/>
              <a:t>ejeligr</a:t>
            </a:r>
            <a:endParaRPr lang="en-US"/>
          </a:p>
          <a:p>
            <a:r>
              <a:rPr lang="en-US"/>
              <a:t>Material </a:t>
            </a:r>
            <a:r>
              <a:rPr lang="en-US" err="1"/>
              <a:t>promocional</a:t>
            </a:r>
            <a:r>
              <a:rPr lang="en-US"/>
              <a:t> </a:t>
            </a:r>
            <a:r>
              <a:rPr lang="en-US" err="1"/>
              <a:t>como</a:t>
            </a:r>
            <a:r>
              <a:rPr lang="en-US"/>
              <a:t> stickers </a:t>
            </a:r>
            <a:r>
              <a:rPr lang="en-US" err="1"/>
              <a:t>anuncionos</a:t>
            </a:r>
            <a:r>
              <a:rPr lang="en-US"/>
              <a:t> para </a:t>
            </a:r>
            <a:r>
              <a:rPr lang="en-US" err="1"/>
              <a:t>pantallas</a:t>
            </a:r>
            <a:r>
              <a:rPr lang="en-US"/>
              <a:t> </a:t>
            </a:r>
            <a:r>
              <a:rPr lang="en-US" err="1"/>
              <a:t>etc</a:t>
            </a:r>
            <a:r>
              <a:rPr lang="en-US"/>
              <a:t> </a:t>
            </a:r>
            <a:r>
              <a:rPr lang="en-US" err="1"/>
              <a:t>libretas</a:t>
            </a:r>
            <a:r>
              <a:rPr lang="en-US"/>
              <a:t> </a:t>
            </a:r>
            <a:r>
              <a:rPr lang="en-US" err="1"/>
              <a:t>plumas</a:t>
            </a:r>
            <a:r>
              <a:rPr lang="en-US"/>
              <a:t> </a:t>
            </a:r>
            <a:r>
              <a:rPr lang="en-US" err="1"/>
              <a:t>etc</a:t>
            </a:r>
            <a:endParaRPr lang="en-US"/>
          </a:p>
          <a:p>
            <a:r>
              <a:rPr lang="en-US" err="1"/>
              <a:t>Comunicacion</a:t>
            </a:r>
            <a:r>
              <a:rPr lang="en-US"/>
              <a:t> integral</a:t>
            </a:r>
          </a:p>
          <a:p>
            <a:pPr lvl="1"/>
            <a:r>
              <a:rPr lang="en-US"/>
              <a:t>Canales de </a:t>
            </a:r>
            <a:r>
              <a:rPr lang="en-US" err="1"/>
              <a:t>comunicacion</a:t>
            </a:r>
            <a:r>
              <a:rPr lang="en-US"/>
              <a:t>: email teams</a:t>
            </a:r>
          </a:p>
          <a:p>
            <a:r>
              <a:rPr lang="en-US" err="1"/>
              <a:t>Mensajes</a:t>
            </a:r>
            <a:r>
              <a:rPr lang="en-US"/>
              <a:t> clave: que </a:t>
            </a:r>
            <a:r>
              <a:rPr lang="en-US" err="1"/>
              <a:t>representen</a:t>
            </a:r>
            <a:r>
              <a:rPr lang="en-US"/>
              <a:t> </a:t>
            </a:r>
            <a:r>
              <a:rPr lang="en-US" err="1"/>
              <a:t>cada</a:t>
            </a:r>
            <a:r>
              <a:rPr lang="en-US"/>
              <a:t> valor </a:t>
            </a:r>
          </a:p>
          <a:p>
            <a:endParaRPr lang="en-US"/>
          </a:p>
        </p:txBody>
      </p:sp>
    </p:spTree>
    <p:extLst>
      <p:ext uri="{BB962C8B-B14F-4D97-AF65-F5344CB8AC3E}">
        <p14:creationId xmlns:p14="http://schemas.microsoft.com/office/powerpoint/2010/main" val="1400343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DC90-CA51-8859-FF87-D4A9367B705B}"/>
              </a:ext>
            </a:extLst>
          </p:cNvPr>
          <p:cNvSpPr>
            <a:spLocks noGrp="1"/>
          </p:cNvSpPr>
          <p:nvPr>
            <p:ph type="title"/>
          </p:nvPr>
        </p:nvSpPr>
        <p:spPr/>
        <p:txBody>
          <a:bodyPr/>
          <a:lstStyle/>
          <a:p>
            <a:r>
              <a:rPr lang="en-US"/>
              <a:t>Branding </a:t>
            </a:r>
            <a:r>
              <a:rPr lang="en-US" err="1"/>
              <a:t>poromotion</a:t>
            </a:r>
            <a:endParaRPr lang="en-US"/>
          </a:p>
        </p:txBody>
      </p:sp>
      <p:sp>
        <p:nvSpPr>
          <p:cNvPr id="3" name="Content Placeholder 2">
            <a:extLst>
              <a:ext uri="{FF2B5EF4-FFF2-40B4-BE49-F238E27FC236}">
                <a16:creationId xmlns:a16="http://schemas.microsoft.com/office/drawing/2014/main" id="{367FAD53-EE87-3C80-2605-F197C873CECB}"/>
              </a:ext>
            </a:extLst>
          </p:cNvPr>
          <p:cNvSpPr>
            <a:spLocks noGrp="1"/>
          </p:cNvSpPr>
          <p:nvPr>
            <p:ph idx="1"/>
          </p:nvPr>
        </p:nvSpPr>
        <p:spPr>
          <a:xfrm>
            <a:off x="838200" y="1825625"/>
            <a:ext cx="10515600" cy="3706957"/>
          </a:xfrm>
        </p:spPr>
        <p:txBody>
          <a:bodyPr/>
          <a:lstStyle/>
          <a:p>
            <a:r>
              <a:rPr lang="en-US" err="1"/>
              <a:t>LoCampa;a</a:t>
            </a:r>
            <a:r>
              <a:rPr lang="en-US"/>
              <a:t> de </a:t>
            </a:r>
            <a:r>
              <a:rPr lang="en-US" err="1"/>
              <a:t>lanzamiuento</a:t>
            </a:r>
            <a:r>
              <a:rPr lang="en-US"/>
              <a:t> </a:t>
            </a:r>
          </a:p>
          <a:p>
            <a:r>
              <a:rPr lang="en-US"/>
              <a:t>Video de </a:t>
            </a:r>
            <a:r>
              <a:rPr lang="en-US" err="1"/>
              <a:t>lanzamiento</a:t>
            </a:r>
            <a:endParaRPr lang="en-US"/>
          </a:p>
          <a:p>
            <a:endParaRPr lang="en-US"/>
          </a:p>
          <a:p>
            <a:r>
              <a:rPr lang="en-US" err="1"/>
              <a:t>Recompensas</a:t>
            </a:r>
            <a:r>
              <a:rPr lang="en-US"/>
              <a:t> y </a:t>
            </a:r>
            <a:r>
              <a:rPr lang="en-US" err="1"/>
              <a:t>reconocimientos</a:t>
            </a:r>
            <a:r>
              <a:rPr lang="en-US"/>
              <a:t> </a:t>
            </a:r>
          </a:p>
          <a:p>
            <a:pPr lvl="1"/>
            <a:r>
              <a:rPr lang="en-US"/>
              <a:t>Sistema de </a:t>
            </a:r>
            <a:r>
              <a:rPr lang="en-US" err="1"/>
              <a:t>incentivbos</a:t>
            </a:r>
            <a:endParaRPr lang="en-US"/>
          </a:p>
          <a:p>
            <a:pPr lvl="1"/>
            <a:r>
              <a:rPr lang="en-US" err="1"/>
              <a:t>Ceremonias</a:t>
            </a:r>
            <a:r>
              <a:rPr lang="en-US"/>
              <a:t> de </a:t>
            </a:r>
            <a:r>
              <a:rPr lang="en-US" err="1"/>
              <a:t>premiacion</a:t>
            </a:r>
            <a:endParaRPr lang="en-US"/>
          </a:p>
        </p:txBody>
      </p:sp>
    </p:spTree>
    <p:extLst>
      <p:ext uri="{BB962C8B-B14F-4D97-AF65-F5344CB8AC3E}">
        <p14:creationId xmlns:p14="http://schemas.microsoft.com/office/powerpoint/2010/main" val="1114147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AAB5-837A-E5BB-F897-7B72DD6B27F5}"/>
              </a:ext>
            </a:extLst>
          </p:cNvPr>
          <p:cNvSpPr>
            <a:spLocks noGrp="1"/>
          </p:cNvSpPr>
          <p:nvPr>
            <p:ph type="title"/>
          </p:nvPr>
        </p:nvSpPr>
        <p:spPr/>
        <p:txBody>
          <a:bodyPr/>
          <a:lstStyle/>
          <a:p>
            <a:r>
              <a:rPr lang="en-US"/>
              <a:t>KPIS y </a:t>
            </a:r>
            <a:r>
              <a:rPr lang="en-US" err="1"/>
              <a:t>medicion</a:t>
            </a:r>
            <a:r>
              <a:rPr lang="en-US"/>
              <a:t> del </a:t>
            </a:r>
            <a:r>
              <a:rPr lang="en-US" err="1"/>
              <a:t>extio</a:t>
            </a:r>
            <a:endParaRPr lang="en-US"/>
          </a:p>
        </p:txBody>
      </p:sp>
      <p:sp>
        <p:nvSpPr>
          <p:cNvPr id="3" name="Content Placeholder 2">
            <a:extLst>
              <a:ext uri="{FF2B5EF4-FFF2-40B4-BE49-F238E27FC236}">
                <a16:creationId xmlns:a16="http://schemas.microsoft.com/office/drawing/2014/main" id="{44A981A3-1460-03E9-A9B6-C361976CAC67}"/>
              </a:ext>
            </a:extLst>
          </p:cNvPr>
          <p:cNvSpPr>
            <a:spLocks noGrp="1"/>
          </p:cNvSpPr>
          <p:nvPr>
            <p:ph idx="1"/>
          </p:nvPr>
        </p:nvSpPr>
        <p:spPr/>
        <p:txBody>
          <a:bodyPr>
            <a:normAutofit fontScale="85000" lnSpcReduction="20000"/>
          </a:bodyPr>
          <a:lstStyle/>
          <a:p>
            <a:r>
              <a:rPr lang="en-US"/>
              <a:t>Tasa de </a:t>
            </a:r>
            <a:r>
              <a:rPr lang="en-US" err="1"/>
              <a:t>participacion</a:t>
            </a:r>
            <a:r>
              <a:rPr lang="en-US"/>
              <a:t> </a:t>
            </a:r>
            <a:r>
              <a:rPr lang="en-US" err="1"/>
              <a:t>en</a:t>
            </a:r>
            <a:r>
              <a:rPr lang="en-US"/>
              <a:t> </a:t>
            </a:r>
            <a:r>
              <a:rPr lang="en-US" err="1"/>
              <a:t>eventos</a:t>
            </a:r>
            <a:endParaRPr lang="en-US"/>
          </a:p>
          <a:p>
            <a:pPr lvl="1"/>
            <a:r>
              <a:rPr lang="en-US" err="1"/>
              <a:t>Porcjettane</a:t>
            </a:r>
            <a:r>
              <a:rPr lang="en-US"/>
              <a:t> de </a:t>
            </a:r>
            <a:r>
              <a:rPr lang="en-US" err="1"/>
              <a:t>emeplados</a:t>
            </a:r>
            <a:r>
              <a:rPr lang="en-US"/>
              <a:t> que </a:t>
            </a:r>
            <a:r>
              <a:rPr lang="en-US" err="1"/>
              <a:t>asisten</a:t>
            </a:r>
            <a:r>
              <a:rPr lang="en-US"/>
              <a:t> a </a:t>
            </a:r>
            <a:r>
              <a:rPr lang="en-US" err="1"/>
              <a:t>los</a:t>
            </a:r>
            <a:r>
              <a:rPr lang="en-US"/>
              <a:t> </a:t>
            </a:r>
            <a:r>
              <a:rPr lang="en-US" err="1"/>
              <a:t>eventos</a:t>
            </a:r>
            <a:r>
              <a:rPr lang="en-US"/>
              <a:t> </a:t>
            </a:r>
            <a:r>
              <a:rPr lang="en-US" err="1"/>
              <a:t>comparado</a:t>
            </a:r>
            <a:r>
              <a:rPr lang="en-US"/>
              <a:t> con </a:t>
            </a:r>
            <a:r>
              <a:rPr lang="en-US" err="1"/>
              <a:t>el</a:t>
            </a:r>
            <a:r>
              <a:rPr lang="en-US"/>
              <a:t> total de </a:t>
            </a:r>
            <a:r>
              <a:rPr lang="en-US" err="1"/>
              <a:t>empleados</a:t>
            </a:r>
            <a:endParaRPr lang="en-US"/>
          </a:p>
          <a:p>
            <a:pPr lvl="1"/>
            <a:r>
              <a:rPr lang="en-US"/>
              <a:t>Alcan </a:t>
            </a:r>
            <a:r>
              <a:rPr lang="en-US" err="1"/>
              <a:t>zar</a:t>
            </a:r>
            <a:r>
              <a:rPr lang="en-US"/>
              <a:t> un 90% de </a:t>
            </a:r>
            <a:r>
              <a:rPr lang="en-US" err="1"/>
              <a:t>participacion</a:t>
            </a:r>
            <a:r>
              <a:rPr lang="en-US"/>
              <a:t> de </a:t>
            </a:r>
            <a:r>
              <a:rPr lang="en-US" err="1"/>
              <a:t>invitados</a:t>
            </a:r>
            <a:endParaRPr lang="en-US"/>
          </a:p>
          <a:p>
            <a:r>
              <a:rPr lang="en-US" err="1"/>
              <a:t>Numero</a:t>
            </a:r>
            <a:r>
              <a:rPr lang="en-US"/>
              <a:t> de </a:t>
            </a:r>
            <a:r>
              <a:rPr lang="en-US" err="1"/>
              <a:t>reconocimientos</a:t>
            </a:r>
            <a:r>
              <a:rPr lang="en-US"/>
              <a:t> </a:t>
            </a:r>
            <a:r>
              <a:rPr lang="en-US" err="1"/>
              <a:t>otorgados</a:t>
            </a:r>
            <a:endParaRPr lang="en-US"/>
          </a:p>
          <a:p>
            <a:pPr lvl="1"/>
            <a:r>
              <a:rPr lang="en-US" err="1"/>
              <a:t>Cantidad</a:t>
            </a:r>
            <a:r>
              <a:rPr lang="en-US"/>
              <a:t> de </a:t>
            </a:r>
            <a:r>
              <a:rPr lang="en-US" err="1"/>
              <a:t>reconocimientos</a:t>
            </a:r>
            <a:r>
              <a:rPr lang="en-US"/>
              <a:t> </a:t>
            </a:r>
            <a:r>
              <a:rPr lang="en-US" err="1"/>
              <a:t>otorgados</a:t>
            </a:r>
            <a:endParaRPr lang="en-US"/>
          </a:p>
          <a:p>
            <a:pPr lvl="1"/>
            <a:r>
              <a:rPr lang="en-US" err="1"/>
              <a:t>Numero</a:t>
            </a:r>
            <a:r>
              <a:rPr lang="en-US"/>
              <a:t> de </a:t>
            </a:r>
            <a:r>
              <a:rPr lang="en-US" err="1"/>
              <a:t>reconocimientos</a:t>
            </a:r>
            <a:r>
              <a:rPr lang="en-US"/>
              <a:t> dados al principio y al final de la </a:t>
            </a:r>
            <a:r>
              <a:rPr lang="en-US" err="1"/>
              <a:t>campa;a</a:t>
            </a:r>
            <a:endParaRPr lang="en-US"/>
          </a:p>
          <a:p>
            <a:r>
              <a:rPr lang="en-US" err="1"/>
              <a:t>Encuestas</a:t>
            </a:r>
            <a:r>
              <a:rPr lang="en-US"/>
              <a:t> de </a:t>
            </a:r>
            <a:r>
              <a:rPr lang="en-US" err="1"/>
              <a:t>staifsaccion</a:t>
            </a:r>
            <a:endParaRPr lang="en-US"/>
          </a:p>
          <a:p>
            <a:pPr lvl="1"/>
            <a:r>
              <a:rPr lang="en-US" err="1"/>
              <a:t>Evaluaciuoinb</a:t>
            </a:r>
            <a:r>
              <a:rPr lang="en-US"/>
              <a:t> de pa </a:t>
            </a:r>
            <a:r>
              <a:rPr lang="en-US" err="1"/>
              <a:t>percepcion</a:t>
            </a:r>
            <a:r>
              <a:rPr lang="en-US"/>
              <a:t> y </a:t>
            </a:r>
            <a:r>
              <a:rPr lang="en-US" err="1"/>
              <a:t>comprension</a:t>
            </a:r>
            <a:r>
              <a:rPr lang="en-US"/>
              <a:t> de </a:t>
            </a:r>
            <a:r>
              <a:rPr lang="en-US" err="1"/>
              <a:t>los</a:t>
            </a:r>
            <a:r>
              <a:rPr lang="en-US"/>
              <a:t> </a:t>
            </a:r>
            <a:r>
              <a:rPr lang="en-US" err="1"/>
              <a:t>valores</a:t>
            </a:r>
            <a:r>
              <a:rPr lang="en-US"/>
              <a:t> antes y </a:t>
            </a:r>
            <a:r>
              <a:rPr lang="en-US" err="1"/>
              <a:t>despuies</a:t>
            </a:r>
            <a:r>
              <a:rPr lang="en-US"/>
              <a:t> de la </a:t>
            </a:r>
            <a:r>
              <a:rPr lang="en-US" err="1"/>
              <a:t>campa;a</a:t>
            </a:r>
            <a:endParaRPr lang="en-US"/>
          </a:p>
          <a:p>
            <a:pPr lvl="1"/>
            <a:r>
              <a:rPr lang="en-US"/>
              <a:t>Al </a:t>
            </a:r>
            <a:r>
              <a:rPr lang="en-US" err="1"/>
              <a:t>menos</a:t>
            </a:r>
            <a:r>
              <a:rPr lang="en-US"/>
              <a:t> </a:t>
            </a:r>
            <a:r>
              <a:rPr lang="en-US" err="1"/>
              <a:t>el</a:t>
            </a:r>
            <a:r>
              <a:rPr lang="en-US"/>
              <a:t> 90% de </a:t>
            </a:r>
            <a:r>
              <a:rPr lang="en-US" err="1"/>
              <a:t>empleados</a:t>
            </a:r>
            <a:r>
              <a:rPr lang="en-US"/>
              <a:t> </a:t>
            </a:r>
            <a:r>
              <a:rPr lang="en-US" err="1"/>
              <a:t>puede</a:t>
            </a:r>
            <a:r>
              <a:rPr lang="en-US"/>
              <a:t> </a:t>
            </a:r>
            <a:r>
              <a:rPr lang="en-US" err="1"/>
              <a:t>expresar</a:t>
            </a:r>
            <a:r>
              <a:rPr lang="en-US"/>
              <a:t> antes y </a:t>
            </a:r>
            <a:r>
              <a:rPr lang="en-US" err="1"/>
              <a:t>despues</a:t>
            </a:r>
            <a:r>
              <a:rPr lang="en-US"/>
              <a:t> </a:t>
            </a:r>
            <a:r>
              <a:rPr lang="en-US" err="1"/>
              <a:t>su</a:t>
            </a:r>
            <a:r>
              <a:rPr lang="en-US"/>
              <a:t> </a:t>
            </a:r>
            <a:r>
              <a:rPr lang="en-US" err="1"/>
              <a:t>entendimiento</a:t>
            </a:r>
            <a:r>
              <a:rPr lang="en-US"/>
              <a:t> de </a:t>
            </a:r>
            <a:r>
              <a:rPr lang="en-US" err="1"/>
              <a:t>los</a:t>
            </a:r>
            <a:r>
              <a:rPr lang="en-US"/>
              <a:t> </a:t>
            </a:r>
            <a:r>
              <a:rPr lang="en-US" err="1"/>
              <a:t>valores</a:t>
            </a:r>
            <a:r>
              <a:rPr lang="en-US"/>
              <a:t> </a:t>
            </a:r>
            <a:r>
              <a:rPr lang="en-US" err="1"/>
              <a:t>yla</a:t>
            </a:r>
            <a:r>
              <a:rPr lang="en-US"/>
              <a:t> </a:t>
            </a:r>
            <a:r>
              <a:rPr lang="en-US" err="1"/>
              <a:t>parecepcion</a:t>
            </a:r>
            <a:r>
              <a:rPr lang="en-US"/>
              <a:t> de </a:t>
            </a:r>
            <a:r>
              <a:rPr lang="en-US" err="1"/>
              <a:t>como</a:t>
            </a:r>
            <a:r>
              <a:rPr lang="en-US"/>
              <a:t> es que se </a:t>
            </a:r>
            <a:r>
              <a:rPr lang="en-US" err="1"/>
              <a:t>viven</a:t>
            </a:r>
            <a:r>
              <a:rPr lang="en-US"/>
              <a:t> </a:t>
            </a:r>
            <a:r>
              <a:rPr lang="en-US" err="1"/>
              <a:t>los</a:t>
            </a:r>
            <a:r>
              <a:rPr lang="en-US"/>
              <a:t> </a:t>
            </a:r>
            <a:r>
              <a:rPr lang="en-US" err="1"/>
              <a:t>valores</a:t>
            </a:r>
            <a:endParaRPr lang="en-US"/>
          </a:p>
          <a:p>
            <a:r>
              <a:rPr lang="en-US"/>
              <a:t>Feedback post </a:t>
            </a:r>
            <a:r>
              <a:rPr lang="en-US" err="1"/>
              <a:t>evento</a:t>
            </a:r>
            <a:endParaRPr lang="en-US"/>
          </a:p>
          <a:p>
            <a:r>
              <a:rPr lang="en-US" err="1"/>
              <a:t>Analisis</a:t>
            </a:r>
            <a:r>
              <a:rPr lang="en-US"/>
              <a:t> de </a:t>
            </a:r>
            <a:r>
              <a:rPr lang="en-US" err="1"/>
              <a:t>costo</a:t>
            </a:r>
            <a:r>
              <a:rPr lang="en-US"/>
              <a:t> </a:t>
            </a:r>
            <a:r>
              <a:rPr lang="en-US" err="1"/>
              <a:t>beneficio</a:t>
            </a:r>
            <a:endParaRPr lang="en-US"/>
          </a:p>
          <a:p>
            <a:pPr lvl="1"/>
            <a:r>
              <a:rPr lang="en-US" err="1"/>
              <a:t>Evaluacion</a:t>
            </a:r>
            <a:r>
              <a:rPr lang="en-US"/>
              <a:t> de </a:t>
            </a:r>
            <a:r>
              <a:rPr lang="en-US" err="1"/>
              <a:t>los</a:t>
            </a:r>
            <a:r>
              <a:rPr lang="en-US"/>
              <a:t> </a:t>
            </a:r>
            <a:r>
              <a:rPr lang="en-US" err="1"/>
              <a:t>costos</a:t>
            </a:r>
            <a:r>
              <a:rPr lang="en-US"/>
              <a:t> totals de la </a:t>
            </a:r>
            <a:r>
              <a:rPr lang="en-US" err="1"/>
              <a:t>campa;l;a</a:t>
            </a:r>
            <a:r>
              <a:rPr lang="en-US"/>
              <a:t> vs </a:t>
            </a:r>
            <a:r>
              <a:rPr lang="en-US" err="1"/>
              <a:t>los</a:t>
            </a:r>
            <a:r>
              <a:rPr lang="en-US"/>
              <a:t> </a:t>
            </a:r>
            <a:r>
              <a:rPr lang="en-US" err="1"/>
              <a:t>benefiocios</a:t>
            </a:r>
            <a:r>
              <a:rPr lang="en-US"/>
              <a:t> </a:t>
            </a:r>
            <a:r>
              <a:rPr lang="en-US" err="1"/>
              <a:t>cuantificables</a:t>
            </a:r>
            <a:r>
              <a:rPr lang="en-US"/>
              <a:t> </a:t>
            </a:r>
          </a:p>
          <a:p>
            <a:endParaRPr lang="en-US"/>
          </a:p>
          <a:p>
            <a:endParaRPr lang="en-US"/>
          </a:p>
        </p:txBody>
      </p:sp>
    </p:spTree>
    <p:extLst>
      <p:ext uri="{BB962C8B-B14F-4D97-AF65-F5344CB8AC3E}">
        <p14:creationId xmlns:p14="http://schemas.microsoft.com/office/powerpoint/2010/main" val="714446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B4CE-B10D-1BEB-7959-F79E7BB8921C}"/>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88D5BB7C-BBCE-05C5-EBF9-2DCECD760C2A}"/>
              </a:ext>
            </a:extLst>
          </p:cNvPr>
          <p:cNvSpPr>
            <a:spLocks noGrp="1"/>
          </p:cNvSpPr>
          <p:nvPr>
            <p:ph idx="1"/>
          </p:nvPr>
        </p:nvSpPr>
        <p:spPr/>
        <p:txBody>
          <a:bodyPr/>
          <a:lstStyle/>
          <a:p>
            <a:r>
              <a:rPr lang="en-US" err="1"/>
              <a:t>Aprpbacion</a:t>
            </a:r>
            <a:r>
              <a:rPr lang="en-US"/>
              <a:t> del </a:t>
            </a:r>
            <a:r>
              <a:rPr lang="en-US" err="1"/>
              <a:t>propyecto</a:t>
            </a:r>
            <a:endParaRPr lang="en-US"/>
          </a:p>
          <a:p>
            <a:r>
              <a:rPr lang="en-US" err="1"/>
              <a:t>Planificacion</a:t>
            </a:r>
            <a:r>
              <a:rPr lang="en-US"/>
              <a:t> </a:t>
            </a:r>
            <a:r>
              <a:rPr lang="en-US" err="1"/>
              <a:t>detallada</a:t>
            </a:r>
            <a:endParaRPr lang="en-US"/>
          </a:p>
          <a:p>
            <a:r>
              <a:rPr lang="en-US" err="1"/>
              <a:t>Lanzamiento</a:t>
            </a:r>
            <a:r>
              <a:rPr lang="en-US"/>
              <a:t> de </a:t>
            </a:r>
            <a:r>
              <a:rPr lang="en-US" err="1"/>
              <a:t>campa;a</a:t>
            </a:r>
            <a:endParaRPr lang="en-US"/>
          </a:p>
        </p:txBody>
      </p:sp>
    </p:spTree>
    <p:extLst>
      <p:ext uri="{BB962C8B-B14F-4D97-AF65-F5344CB8AC3E}">
        <p14:creationId xmlns:p14="http://schemas.microsoft.com/office/powerpoint/2010/main" val="2577267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B589-7C7F-DA68-321F-2A73AB633CEB}"/>
              </a:ext>
            </a:extLst>
          </p:cNvPr>
          <p:cNvSpPr>
            <a:spLocks noGrp="1"/>
          </p:cNvSpPr>
          <p:nvPr>
            <p:ph type="title"/>
          </p:nvPr>
        </p:nvSpPr>
        <p:spPr/>
        <p:txBody>
          <a:bodyPr/>
          <a:lstStyle/>
          <a:p>
            <a:endParaRPr lang="en-US"/>
          </a:p>
        </p:txBody>
      </p:sp>
      <p:sp>
        <p:nvSpPr>
          <p:cNvPr id="5" name="TextBox 4">
            <a:extLst>
              <a:ext uri="{FF2B5EF4-FFF2-40B4-BE49-F238E27FC236}">
                <a16:creationId xmlns:a16="http://schemas.microsoft.com/office/drawing/2014/main" id="{E8A806A7-1984-944F-9659-3FE18DADD4EB}"/>
              </a:ext>
            </a:extLst>
          </p:cNvPr>
          <p:cNvSpPr txBox="1"/>
          <p:nvPr/>
        </p:nvSpPr>
        <p:spPr>
          <a:xfrm>
            <a:off x="1647825" y="2352674"/>
            <a:ext cx="7496175" cy="4524315"/>
          </a:xfrm>
          <a:prstGeom prst="rect">
            <a:avLst/>
          </a:prstGeom>
          <a:noFill/>
        </p:spPr>
        <p:txBody>
          <a:bodyPr wrap="square">
            <a:spAutoFit/>
          </a:bodyPr>
          <a:lstStyle/>
          <a:p>
            <a:pPr>
              <a:buFont typeface="Arial" panose="020B0604020202020204" pitchFamily="34" charset="0"/>
              <a:buChar char="•"/>
            </a:pPr>
            <a:r>
              <a:rPr lang="es-ES">
                <a:effectLst/>
                <a:latin typeface="-apple-system"/>
              </a:rPr>
              <a:t>no actividades en remoto, esta iniciativa es siempre in </a:t>
            </a:r>
            <a:r>
              <a:rPr lang="es-ES" err="1">
                <a:effectLst/>
                <a:latin typeface="-apple-system"/>
              </a:rPr>
              <a:t>person</a:t>
            </a:r>
            <a:endParaRPr lang="es-ES">
              <a:effectLst/>
              <a:latin typeface="-apple-system"/>
            </a:endParaRPr>
          </a:p>
          <a:p>
            <a:pPr>
              <a:buFont typeface="Arial" panose="020B0604020202020204" pitchFamily="34" charset="0"/>
              <a:buChar char="•"/>
            </a:pPr>
            <a:r>
              <a:rPr lang="es-ES">
                <a:effectLst/>
                <a:latin typeface="-apple-system"/>
              </a:rPr>
              <a:t>los 5 meses serían de junio a diciembre, no?</a:t>
            </a:r>
          </a:p>
          <a:p>
            <a:pPr>
              <a:buFont typeface="Arial" panose="020B0604020202020204" pitchFamily="34" charset="0"/>
              <a:buChar char="•"/>
            </a:pPr>
            <a:r>
              <a:rPr lang="es-ES" err="1">
                <a:effectLst/>
                <a:latin typeface="-apple-system"/>
              </a:rPr>
              <a:t>low</a:t>
            </a:r>
            <a:r>
              <a:rPr lang="es-ES">
                <a:effectLst/>
                <a:latin typeface="-apple-system"/>
              </a:rPr>
              <a:t> </a:t>
            </a:r>
            <a:r>
              <a:rPr lang="es-ES" err="1">
                <a:effectLst/>
                <a:latin typeface="-apple-system"/>
              </a:rPr>
              <a:t>budget</a:t>
            </a:r>
            <a:r>
              <a:rPr lang="es-ES">
                <a:effectLst/>
                <a:latin typeface="-apple-system"/>
              </a:rPr>
              <a:t> no es una limitante, no tenemos limite de </a:t>
            </a:r>
            <a:r>
              <a:rPr lang="es-ES" err="1">
                <a:effectLst/>
                <a:latin typeface="-apple-system"/>
              </a:rPr>
              <a:t>budget</a:t>
            </a:r>
            <a:endParaRPr lang="es-ES">
              <a:effectLst/>
              <a:latin typeface="-apple-system"/>
            </a:endParaRPr>
          </a:p>
          <a:p>
            <a:pPr>
              <a:buFont typeface="Arial" panose="020B0604020202020204" pitchFamily="34" charset="0"/>
              <a:buChar char="•"/>
            </a:pPr>
            <a:r>
              <a:rPr lang="es-ES">
                <a:effectLst/>
                <a:latin typeface="-apple-system"/>
              </a:rPr>
              <a:t>cómo mides la participación?</a:t>
            </a:r>
          </a:p>
          <a:p>
            <a:pPr>
              <a:buFont typeface="Arial" panose="020B0604020202020204" pitchFamily="34" charset="0"/>
              <a:buChar char="•"/>
            </a:pPr>
            <a:r>
              <a:rPr lang="es-ES">
                <a:effectLst/>
                <a:latin typeface="-apple-system"/>
              </a:rPr>
              <a:t>el contenido no puede estar en 1 semana</a:t>
            </a:r>
          </a:p>
          <a:p>
            <a:pPr>
              <a:buFont typeface="Arial" panose="020B0604020202020204" pitchFamily="34" charset="0"/>
              <a:buChar char="•"/>
            </a:pPr>
            <a:r>
              <a:rPr lang="es-ES">
                <a:effectLst/>
                <a:latin typeface="-apple-system"/>
              </a:rPr>
              <a:t>en el time line: poner acabar la estrategia, aprobación, comunicación con el </a:t>
            </a:r>
            <a:r>
              <a:rPr lang="es-ES" err="1">
                <a:effectLst/>
                <a:latin typeface="-apple-system"/>
              </a:rPr>
              <a:t>team</a:t>
            </a:r>
            <a:r>
              <a:rPr lang="es-ES">
                <a:effectLst/>
                <a:latin typeface="-apple-system"/>
              </a:rPr>
              <a:t> de comunicación para tener branding y la </a:t>
            </a:r>
            <a:r>
              <a:rPr lang="es-ES" err="1">
                <a:effectLst/>
                <a:latin typeface="-apple-system"/>
              </a:rPr>
              <a:t>estragia</a:t>
            </a:r>
            <a:r>
              <a:rPr lang="es-ES">
                <a:effectLst/>
                <a:latin typeface="-apple-system"/>
              </a:rPr>
              <a:t> de comunicación, </a:t>
            </a:r>
            <a:r>
              <a:rPr lang="es-ES" err="1">
                <a:effectLst/>
                <a:latin typeface="-apple-system"/>
              </a:rPr>
              <a:t>produccion</a:t>
            </a:r>
            <a:r>
              <a:rPr lang="es-ES">
                <a:effectLst/>
                <a:latin typeface="-apple-system"/>
              </a:rPr>
              <a:t> y </a:t>
            </a:r>
            <a:r>
              <a:rPr lang="es-ES" err="1">
                <a:effectLst/>
                <a:latin typeface="-apple-system"/>
              </a:rPr>
              <a:t>logistica</a:t>
            </a:r>
            <a:r>
              <a:rPr lang="es-ES">
                <a:effectLst/>
                <a:latin typeface="-apple-system"/>
              </a:rPr>
              <a:t> es durante todo el tiempo. Buscar a la gente que te apoye como expositores para los consolidación, el </a:t>
            </a:r>
            <a:r>
              <a:rPr lang="es-ES" err="1">
                <a:effectLst/>
                <a:latin typeface="-apple-system"/>
              </a:rPr>
              <a:t>lauch</a:t>
            </a:r>
            <a:r>
              <a:rPr lang="es-ES">
                <a:effectLst/>
                <a:latin typeface="-apple-system"/>
              </a:rPr>
              <a:t> </a:t>
            </a:r>
            <a:r>
              <a:rPr lang="es-ES" err="1">
                <a:effectLst/>
                <a:latin typeface="-apple-system"/>
              </a:rPr>
              <a:t>day</a:t>
            </a:r>
            <a:r>
              <a:rPr lang="es-ES">
                <a:effectLst/>
                <a:latin typeface="-apple-system"/>
              </a:rPr>
              <a:t> se puede mover.</a:t>
            </a:r>
          </a:p>
          <a:p>
            <a:pPr>
              <a:buFont typeface="Arial" panose="020B0604020202020204" pitchFamily="34" charset="0"/>
              <a:buChar char="•"/>
            </a:pPr>
            <a:r>
              <a:rPr lang="es-ES">
                <a:effectLst/>
                <a:latin typeface="-apple-system"/>
              </a:rPr>
              <a:t> </a:t>
            </a:r>
          </a:p>
          <a:p>
            <a:r>
              <a:rPr lang="es-ES">
                <a:effectLst/>
                <a:latin typeface="-apple-system"/>
              </a:rPr>
              <a:t> en tu estrategia debes de crear el "cómo" general del plan. Cuantas pláticas, de quienes? como refuerzas? unión con otros eventos? que comunicación necesitas? recursos necesarios en general? </a:t>
            </a:r>
          </a:p>
          <a:p>
            <a:r>
              <a:rPr lang="es-ES">
                <a:effectLst/>
                <a:latin typeface="-apple-system"/>
              </a:rPr>
              <a:t> </a:t>
            </a:r>
          </a:p>
          <a:p>
            <a:r>
              <a:rPr lang="es-ES">
                <a:effectLst/>
                <a:latin typeface="-apple-system"/>
              </a:rPr>
              <a:t> </a:t>
            </a:r>
          </a:p>
          <a:p>
            <a:r>
              <a:rPr lang="es-ES">
                <a:effectLst/>
                <a:latin typeface="-apple-system"/>
              </a:rPr>
              <a:t> </a:t>
            </a:r>
            <a:endParaRPr lang="en-US"/>
          </a:p>
        </p:txBody>
      </p:sp>
    </p:spTree>
    <p:extLst>
      <p:ext uri="{BB962C8B-B14F-4D97-AF65-F5344CB8AC3E}">
        <p14:creationId xmlns:p14="http://schemas.microsoft.com/office/powerpoint/2010/main" val="361433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urple circle with black center&#10;&#10;Description automatically generated">
            <a:extLst>
              <a:ext uri="{FF2B5EF4-FFF2-40B4-BE49-F238E27FC236}">
                <a16:creationId xmlns:a16="http://schemas.microsoft.com/office/drawing/2014/main" id="{A35CD7B6-0014-D60F-F0D0-FA50594C175F}"/>
              </a:ext>
            </a:extLst>
          </p:cNvPr>
          <p:cNvPicPr>
            <a:picLocks noChangeAspect="1"/>
          </p:cNvPicPr>
          <p:nvPr/>
        </p:nvPicPr>
        <p:blipFill>
          <a:blip r:embed="rId3">
            <a:duotone>
              <a:schemeClr val="bg2">
                <a:shade val="45000"/>
                <a:satMod val="135000"/>
              </a:schemeClr>
              <a:prstClr val="white"/>
            </a:duotone>
            <a:alphaModFix amt="3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29894" y="-499570"/>
            <a:ext cx="3759985" cy="3759985"/>
          </a:xfrm>
          <a:prstGeom prst="rect">
            <a:avLst/>
          </a:prstGeom>
        </p:spPr>
      </p:pic>
      <p:sp>
        <p:nvSpPr>
          <p:cNvPr id="2" name="Title 1">
            <a:extLst>
              <a:ext uri="{FF2B5EF4-FFF2-40B4-BE49-F238E27FC236}">
                <a16:creationId xmlns:a16="http://schemas.microsoft.com/office/drawing/2014/main" id="{161DE58E-E3AF-2934-26F9-BEE2F97F5457}"/>
              </a:ext>
            </a:extLst>
          </p:cNvPr>
          <p:cNvSpPr txBox="1">
            <a:spLocks/>
          </p:cNvSpPr>
          <p:nvPr/>
        </p:nvSpPr>
        <p:spPr>
          <a:xfrm>
            <a:off x="838200" y="7715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Montserrat" panose="00000500000000000000" pitchFamily="2" charset="0"/>
              </a:rPr>
              <a:t>TEAM</a:t>
            </a:r>
          </a:p>
        </p:txBody>
      </p:sp>
      <p:grpSp>
        <p:nvGrpSpPr>
          <p:cNvPr id="52" name="Group 51">
            <a:extLst>
              <a:ext uri="{FF2B5EF4-FFF2-40B4-BE49-F238E27FC236}">
                <a16:creationId xmlns:a16="http://schemas.microsoft.com/office/drawing/2014/main" id="{FE9E80C3-E8AC-8ABD-5FA5-86EC7A9DF971}"/>
              </a:ext>
            </a:extLst>
          </p:cNvPr>
          <p:cNvGrpSpPr/>
          <p:nvPr/>
        </p:nvGrpSpPr>
        <p:grpSpPr>
          <a:xfrm>
            <a:off x="7630882" y="2464859"/>
            <a:ext cx="3333750" cy="2072300"/>
            <a:chOff x="2666997" y="4278041"/>
            <a:chExt cx="3333750" cy="2072300"/>
          </a:xfrm>
        </p:grpSpPr>
        <p:grpSp>
          <p:nvGrpSpPr>
            <p:cNvPr id="19" name="Group 18">
              <a:extLst>
                <a:ext uri="{FF2B5EF4-FFF2-40B4-BE49-F238E27FC236}">
                  <a16:creationId xmlns:a16="http://schemas.microsoft.com/office/drawing/2014/main" id="{AC8AD780-02DB-14C1-B80F-ED64F98E05E5}"/>
                </a:ext>
              </a:extLst>
            </p:cNvPr>
            <p:cNvGrpSpPr/>
            <p:nvPr/>
          </p:nvGrpSpPr>
          <p:grpSpPr>
            <a:xfrm>
              <a:off x="2666997" y="5557586"/>
              <a:ext cx="3333750" cy="792755"/>
              <a:chOff x="3463925" y="3679845"/>
              <a:chExt cx="3333750" cy="792755"/>
            </a:xfrm>
          </p:grpSpPr>
          <p:sp>
            <p:nvSpPr>
              <p:cNvPr id="20" name="TextBox 19">
                <a:extLst>
                  <a:ext uri="{FF2B5EF4-FFF2-40B4-BE49-F238E27FC236}">
                    <a16:creationId xmlns:a16="http://schemas.microsoft.com/office/drawing/2014/main" id="{2C418054-A8BD-DEE3-551F-42D9F0F9EF64}"/>
                  </a:ext>
                </a:extLst>
              </p:cNvPr>
              <p:cNvSpPr txBox="1"/>
              <p:nvPr/>
            </p:nvSpPr>
            <p:spPr>
              <a:xfrm>
                <a:off x="3463925" y="3679845"/>
                <a:ext cx="3333750" cy="276999"/>
              </a:xfrm>
              <a:prstGeom prst="rect">
                <a:avLst/>
              </a:prstGeom>
              <a:noFill/>
            </p:spPr>
            <p:txBody>
              <a:bodyPr wrap="square" rtlCol="0">
                <a:spAutoFit/>
              </a:bodyPr>
              <a:lstStyle/>
              <a:p>
                <a:pPr algn="ctr"/>
                <a:r>
                  <a:rPr lang="en-US" sz="1200" b="1">
                    <a:latin typeface="Montserrat" panose="00000500000000000000" pitchFamily="2" charset="0"/>
                  </a:rPr>
                  <a:t>xxx</a:t>
                </a:r>
              </a:p>
            </p:txBody>
          </p:sp>
          <p:sp>
            <p:nvSpPr>
              <p:cNvPr id="21" name="TextBox 20">
                <a:extLst>
                  <a:ext uri="{FF2B5EF4-FFF2-40B4-BE49-F238E27FC236}">
                    <a16:creationId xmlns:a16="http://schemas.microsoft.com/office/drawing/2014/main" id="{828AB032-5E48-EA2B-AA84-FC8D70A7B3ED}"/>
                  </a:ext>
                </a:extLst>
              </p:cNvPr>
              <p:cNvSpPr txBox="1"/>
              <p:nvPr/>
            </p:nvSpPr>
            <p:spPr>
              <a:xfrm>
                <a:off x="3825874" y="3937723"/>
                <a:ext cx="2609851" cy="276999"/>
              </a:xfrm>
              <a:prstGeom prst="rect">
                <a:avLst/>
              </a:prstGeom>
              <a:solidFill>
                <a:srgbClr val="565B47"/>
              </a:solidFill>
            </p:spPr>
            <p:txBody>
              <a:bodyPr wrap="square" rtlCol="0" anchor="ctr">
                <a:spAutoFit/>
              </a:bodyPr>
              <a:lstStyle/>
              <a:p>
                <a:pPr algn="ctr"/>
                <a:r>
                  <a:rPr lang="es-MX" sz="1200" b="1">
                    <a:solidFill>
                      <a:srgbClr val="F7F7F8"/>
                    </a:solidFill>
                    <a:latin typeface="Montserrat" panose="00000500000000000000" pitchFamily="2" charset="0"/>
                  </a:rPr>
                  <a:t>IMMERSION SUPPORT</a:t>
                </a:r>
                <a:endParaRPr lang="en-US" sz="1200" b="1">
                  <a:solidFill>
                    <a:srgbClr val="F7F7F8"/>
                  </a:solidFill>
                  <a:latin typeface="Montserrat" panose="00000500000000000000" pitchFamily="2" charset="0"/>
                </a:endParaRPr>
              </a:p>
            </p:txBody>
          </p:sp>
          <p:sp>
            <p:nvSpPr>
              <p:cNvPr id="22" name="TextBox 21">
                <a:extLst>
                  <a:ext uri="{FF2B5EF4-FFF2-40B4-BE49-F238E27FC236}">
                    <a16:creationId xmlns:a16="http://schemas.microsoft.com/office/drawing/2014/main" id="{34CD8929-C8AB-097F-56DC-5AB76F08C04C}"/>
                  </a:ext>
                </a:extLst>
              </p:cNvPr>
              <p:cNvSpPr txBox="1"/>
              <p:nvPr/>
            </p:nvSpPr>
            <p:spPr>
              <a:xfrm>
                <a:off x="3825874" y="4210990"/>
                <a:ext cx="2609851" cy="261610"/>
              </a:xfrm>
              <a:prstGeom prst="rect">
                <a:avLst/>
              </a:prstGeom>
              <a:noFill/>
            </p:spPr>
            <p:txBody>
              <a:bodyPr wrap="square" rtlCol="0" anchor="ctr">
                <a:spAutoFit/>
              </a:bodyPr>
              <a:lstStyle/>
              <a:p>
                <a:pPr algn="ctr"/>
                <a:endParaRPr lang="en-US" sz="1100">
                  <a:solidFill>
                    <a:srgbClr val="565B47"/>
                  </a:solidFill>
                  <a:latin typeface="Montserrat" panose="00000500000000000000" pitchFamily="2" charset="0"/>
                </a:endParaRPr>
              </a:p>
            </p:txBody>
          </p:sp>
        </p:grpSp>
        <p:sp>
          <p:nvSpPr>
            <p:cNvPr id="9" name="Oval 8">
              <a:extLst>
                <a:ext uri="{FF2B5EF4-FFF2-40B4-BE49-F238E27FC236}">
                  <a16:creationId xmlns:a16="http://schemas.microsoft.com/office/drawing/2014/main" id="{A3225A0B-61B9-E3A7-A152-979F30C5F4AB}"/>
                </a:ext>
              </a:extLst>
            </p:cNvPr>
            <p:cNvSpPr/>
            <p:nvPr/>
          </p:nvSpPr>
          <p:spPr>
            <a:xfrm>
              <a:off x="3736972" y="4278041"/>
              <a:ext cx="1193800" cy="1193800"/>
            </a:xfrm>
            <a:prstGeom prst="ellipse">
              <a:avLst/>
            </a:prstGeom>
            <a:solidFill>
              <a:srgbClr val="9DC75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DDB9970D-BF55-FD03-F386-AD014DEF7F4E}"/>
              </a:ext>
            </a:extLst>
          </p:cNvPr>
          <p:cNvGrpSpPr/>
          <p:nvPr/>
        </p:nvGrpSpPr>
        <p:grpSpPr>
          <a:xfrm>
            <a:off x="4006347" y="2464859"/>
            <a:ext cx="3333750" cy="2072300"/>
            <a:chOff x="6362696" y="1835169"/>
            <a:chExt cx="3333750" cy="2072300"/>
          </a:xfrm>
        </p:grpSpPr>
        <p:grpSp>
          <p:nvGrpSpPr>
            <p:cNvPr id="18" name="Group 17">
              <a:extLst>
                <a:ext uri="{FF2B5EF4-FFF2-40B4-BE49-F238E27FC236}">
                  <a16:creationId xmlns:a16="http://schemas.microsoft.com/office/drawing/2014/main" id="{CCBD457F-123D-04EA-C832-DC3D3F121066}"/>
                </a:ext>
              </a:extLst>
            </p:cNvPr>
            <p:cNvGrpSpPr/>
            <p:nvPr/>
          </p:nvGrpSpPr>
          <p:grpSpPr>
            <a:xfrm>
              <a:off x="6362696" y="3114714"/>
              <a:ext cx="3333750" cy="792755"/>
              <a:chOff x="3463925" y="3679845"/>
              <a:chExt cx="3333750" cy="792755"/>
            </a:xfrm>
          </p:grpSpPr>
          <p:sp>
            <p:nvSpPr>
              <p:cNvPr id="15" name="TextBox 14">
                <a:extLst>
                  <a:ext uri="{FF2B5EF4-FFF2-40B4-BE49-F238E27FC236}">
                    <a16:creationId xmlns:a16="http://schemas.microsoft.com/office/drawing/2014/main" id="{4C9C443C-A554-E6AF-CEC7-C5695A917F89}"/>
                  </a:ext>
                </a:extLst>
              </p:cNvPr>
              <p:cNvSpPr txBox="1"/>
              <p:nvPr/>
            </p:nvSpPr>
            <p:spPr>
              <a:xfrm>
                <a:off x="3463925" y="3679845"/>
                <a:ext cx="3333750" cy="276999"/>
              </a:xfrm>
              <a:prstGeom prst="rect">
                <a:avLst/>
              </a:prstGeom>
              <a:noFill/>
            </p:spPr>
            <p:txBody>
              <a:bodyPr wrap="square" rtlCol="0">
                <a:spAutoFit/>
              </a:bodyPr>
              <a:lstStyle/>
              <a:p>
                <a:pPr algn="ctr"/>
                <a:r>
                  <a:rPr lang="en-US" sz="1200" b="1">
                    <a:latin typeface="Montserrat" panose="00000500000000000000" pitchFamily="2" charset="0"/>
                  </a:rPr>
                  <a:t>XXX</a:t>
                </a:r>
              </a:p>
            </p:txBody>
          </p:sp>
          <p:sp>
            <p:nvSpPr>
              <p:cNvPr id="16" name="TextBox 15">
                <a:extLst>
                  <a:ext uri="{FF2B5EF4-FFF2-40B4-BE49-F238E27FC236}">
                    <a16:creationId xmlns:a16="http://schemas.microsoft.com/office/drawing/2014/main" id="{DA4CD287-E994-1CC4-3B71-63AE797194A2}"/>
                  </a:ext>
                </a:extLst>
              </p:cNvPr>
              <p:cNvSpPr txBox="1"/>
              <p:nvPr/>
            </p:nvSpPr>
            <p:spPr>
              <a:xfrm>
                <a:off x="3825874" y="3937723"/>
                <a:ext cx="2609851" cy="276999"/>
              </a:xfrm>
              <a:prstGeom prst="rect">
                <a:avLst/>
              </a:prstGeom>
              <a:solidFill>
                <a:srgbClr val="565B47"/>
              </a:solidFill>
            </p:spPr>
            <p:txBody>
              <a:bodyPr wrap="square" rtlCol="0" anchor="ctr">
                <a:spAutoFit/>
              </a:bodyPr>
              <a:lstStyle/>
              <a:p>
                <a:pPr algn="ctr"/>
                <a:r>
                  <a:rPr lang="es-MX" sz="1200" b="1">
                    <a:solidFill>
                      <a:srgbClr val="F7F7F8"/>
                    </a:solidFill>
                    <a:latin typeface="Montserrat" panose="00000500000000000000" pitchFamily="2" charset="0"/>
                  </a:rPr>
                  <a:t>IMMERSION LEAD</a:t>
                </a:r>
                <a:endParaRPr lang="en-US" sz="1200" b="1">
                  <a:solidFill>
                    <a:srgbClr val="F7F7F8"/>
                  </a:solidFill>
                  <a:latin typeface="Montserrat" panose="00000500000000000000" pitchFamily="2" charset="0"/>
                </a:endParaRPr>
              </a:p>
            </p:txBody>
          </p:sp>
          <p:sp>
            <p:nvSpPr>
              <p:cNvPr id="17" name="TextBox 16">
                <a:extLst>
                  <a:ext uri="{FF2B5EF4-FFF2-40B4-BE49-F238E27FC236}">
                    <a16:creationId xmlns:a16="http://schemas.microsoft.com/office/drawing/2014/main" id="{2D18B0D5-CDDA-AC56-1AB1-9BCA02778CC6}"/>
                  </a:ext>
                </a:extLst>
              </p:cNvPr>
              <p:cNvSpPr txBox="1"/>
              <p:nvPr/>
            </p:nvSpPr>
            <p:spPr>
              <a:xfrm>
                <a:off x="3825874" y="4210990"/>
                <a:ext cx="2609851" cy="261610"/>
              </a:xfrm>
              <a:prstGeom prst="rect">
                <a:avLst/>
              </a:prstGeom>
              <a:noFill/>
            </p:spPr>
            <p:txBody>
              <a:bodyPr wrap="square" rtlCol="0" anchor="ctr">
                <a:spAutoFit/>
              </a:bodyPr>
              <a:lstStyle/>
              <a:p>
                <a:pPr algn="ctr"/>
                <a:endParaRPr lang="en-US" sz="1100">
                  <a:solidFill>
                    <a:srgbClr val="565B47"/>
                  </a:solidFill>
                  <a:latin typeface="Montserrat" panose="00000500000000000000" pitchFamily="2" charset="0"/>
                </a:endParaRPr>
              </a:p>
            </p:txBody>
          </p:sp>
        </p:grpSp>
        <p:sp>
          <p:nvSpPr>
            <p:cNvPr id="8" name="Oval 7">
              <a:extLst>
                <a:ext uri="{FF2B5EF4-FFF2-40B4-BE49-F238E27FC236}">
                  <a16:creationId xmlns:a16="http://schemas.microsoft.com/office/drawing/2014/main" id="{5F86F213-0958-AD46-FFD7-88F82838F9AA}"/>
                </a:ext>
              </a:extLst>
            </p:cNvPr>
            <p:cNvSpPr/>
            <p:nvPr/>
          </p:nvSpPr>
          <p:spPr>
            <a:xfrm>
              <a:off x="7432671" y="1835169"/>
              <a:ext cx="1193800" cy="1193800"/>
            </a:xfrm>
            <a:prstGeom prst="ellipse">
              <a:avLst/>
            </a:prstGeom>
            <a:solidFill>
              <a:srgbClr val="9DC75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46DB5321-8B47-A45E-19B6-409236EEE15F}"/>
              </a:ext>
            </a:extLst>
          </p:cNvPr>
          <p:cNvGrpSpPr/>
          <p:nvPr/>
        </p:nvGrpSpPr>
        <p:grpSpPr>
          <a:xfrm>
            <a:off x="403222" y="2484761"/>
            <a:ext cx="3333750" cy="2059600"/>
            <a:chOff x="2666997" y="1855071"/>
            <a:chExt cx="3333750" cy="2059600"/>
          </a:xfrm>
        </p:grpSpPr>
        <p:grpSp>
          <p:nvGrpSpPr>
            <p:cNvPr id="37" name="Group 36">
              <a:extLst>
                <a:ext uri="{FF2B5EF4-FFF2-40B4-BE49-F238E27FC236}">
                  <a16:creationId xmlns:a16="http://schemas.microsoft.com/office/drawing/2014/main" id="{A6E79352-AD1C-D60A-31DF-614C65FB50AD}"/>
                </a:ext>
              </a:extLst>
            </p:cNvPr>
            <p:cNvGrpSpPr/>
            <p:nvPr/>
          </p:nvGrpSpPr>
          <p:grpSpPr>
            <a:xfrm>
              <a:off x="2666997" y="3121916"/>
              <a:ext cx="3333750" cy="792755"/>
              <a:chOff x="552450" y="4378345"/>
              <a:chExt cx="3333750" cy="792755"/>
            </a:xfrm>
          </p:grpSpPr>
          <p:sp>
            <p:nvSpPr>
              <p:cNvPr id="12" name="TextBox 11">
                <a:extLst>
                  <a:ext uri="{FF2B5EF4-FFF2-40B4-BE49-F238E27FC236}">
                    <a16:creationId xmlns:a16="http://schemas.microsoft.com/office/drawing/2014/main" id="{7DC47298-1F2A-B2A4-E064-AB7639849189}"/>
                  </a:ext>
                </a:extLst>
              </p:cNvPr>
              <p:cNvSpPr txBox="1"/>
              <p:nvPr/>
            </p:nvSpPr>
            <p:spPr>
              <a:xfrm>
                <a:off x="552450" y="4378345"/>
                <a:ext cx="3333750" cy="276999"/>
              </a:xfrm>
              <a:prstGeom prst="rect">
                <a:avLst/>
              </a:prstGeom>
              <a:noFill/>
            </p:spPr>
            <p:txBody>
              <a:bodyPr wrap="square" rtlCol="0">
                <a:spAutoFit/>
              </a:bodyPr>
              <a:lstStyle/>
              <a:p>
                <a:pPr algn="ctr"/>
                <a:r>
                  <a:rPr lang="es-MX" sz="1200" b="1">
                    <a:latin typeface="Montserrat" panose="00000500000000000000" pitchFamily="2" charset="0"/>
                  </a:rPr>
                  <a:t>Yoselin Ibarreche ​</a:t>
                </a:r>
                <a:endParaRPr lang="en-US" sz="1200" b="1">
                  <a:latin typeface="Montserrat" panose="00000500000000000000" pitchFamily="2" charset="0"/>
                </a:endParaRPr>
              </a:p>
            </p:txBody>
          </p:sp>
          <p:sp>
            <p:nvSpPr>
              <p:cNvPr id="13" name="TextBox 12">
                <a:extLst>
                  <a:ext uri="{FF2B5EF4-FFF2-40B4-BE49-F238E27FC236}">
                    <a16:creationId xmlns:a16="http://schemas.microsoft.com/office/drawing/2014/main" id="{D2E0AA15-B9F6-402D-E6E5-3DFB13050CF4}"/>
                  </a:ext>
                </a:extLst>
              </p:cNvPr>
              <p:cNvSpPr txBox="1"/>
              <p:nvPr/>
            </p:nvSpPr>
            <p:spPr>
              <a:xfrm>
                <a:off x="914399" y="4636223"/>
                <a:ext cx="2609851" cy="276999"/>
              </a:xfrm>
              <a:prstGeom prst="rect">
                <a:avLst/>
              </a:prstGeom>
              <a:solidFill>
                <a:srgbClr val="565B47"/>
              </a:solidFill>
            </p:spPr>
            <p:txBody>
              <a:bodyPr wrap="square" rtlCol="0" anchor="ctr">
                <a:spAutoFit/>
              </a:bodyPr>
              <a:lstStyle/>
              <a:p>
                <a:pPr algn="ctr"/>
                <a:r>
                  <a:rPr lang="es-MX" sz="1200" b="1">
                    <a:solidFill>
                      <a:srgbClr val="F7F7F8"/>
                    </a:solidFill>
                    <a:latin typeface="Montserrat" panose="00000500000000000000" pitchFamily="2" charset="0"/>
                  </a:rPr>
                  <a:t>TALENT EXPERIENCE LEAD</a:t>
                </a:r>
                <a:endParaRPr lang="en-US" sz="1200" b="1">
                  <a:solidFill>
                    <a:srgbClr val="F7F7F8"/>
                  </a:solidFill>
                  <a:latin typeface="Montserrat" panose="00000500000000000000" pitchFamily="2" charset="0"/>
                </a:endParaRPr>
              </a:p>
            </p:txBody>
          </p:sp>
          <p:sp>
            <p:nvSpPr>
              <p:cNvPr id="14" name="TextBox 13">
                <a:extLst>
                  <a:ext uri="{FF2B5EF4-FFF2-40B4-BE49-F238E27FC236}">
                    <a16:creationId xmlns:a16="http://schemas.microsoft.com/office/drawing/2014/main" id="{151DFD57-3425-D507-01D6-E033D5545B53}"/>
                  </a:ext>
                </a:extLst>
              </p:cNvPr>
              <p:cNvSpPr txBox="1"/>
              <p:nvPr/>
            </p:nvSpPr>
            <p:spPr>
              <a:xfrm>
                <a:off x="914399" y="4909490"/>
                <a:ext cx="2609851" cy="261610"/>
              </a:xfrm>
              <a:prstGeom prst="rect">
                <a:avLst/>
              </a:prstGeom>
              <a:noFill/>
            </p:spPr>
            <p:txBody>
              <a:bodyPr wrap="square" rtlCol="0" anchor="ctr">
                <a:spAutoFit/>
              </a:bodyPr>
              <a:lstStyle/>
              <a:p>
                <a:pPr algn="ctr"/>
                <a:endParaRPr lang="en-US" sz="1100">
                  <a:solidFill>
                    <a:srgbClr val="565B47"/>
                  </a:solidFill>
                  <a:latin typeface="Montserrat" panose="00000500000000000000" pitchFamily="2" charset="0"/>
                </a:endParaRPr>
              </a:p>
            </p:txBody>
          </p:sp>
        </p:grpSp>
        <p:grpSp>
          <p:nvGrpSpPr>
            <p:cNvPr id="46" name="Group 45">
              <a:extLst>
                <a:ext uri="{FF2B5EF4-FFF2-40B4-BE49-F238E27FC236}">
                  <a16:creationId xmlns:a16="http://schemas.microsoft.com/office/drawing/2014/main" id="{F23D2C57-2F7A-0292-2090-B501E97EEF86}"/>
                </a:ext>
              </a:extLst>
            </p:cNvPr>
            <p:cNvGrpSpPr/>
            <p:nvPr/>
          </p:nvGrpSpPr>
          <p:grpSpPr>
            <a:xfrm>
              <a:off x="3613147" y="1855071"/>
              <a:ext cx="1193800" cy="1193800"/>
              <a:chOff x="3613147" y="1855071"/>
              <a:chExt cx="1193800" cy="1193800"/>
            </a:xfrm>
          </p:grpSpPr>
          <p:sp>
            <p:nvSpPr>
              <p:cNvPr id="7" name="Oval 6">
                <a:extLst>
                  <a:ext uri="{FF2B5EF4-FFF2-40B4-BE49-F238E27FC236}">
                    <a16:creationId xmlns:a16="http://schemas.microsoft.com/office/drawing/2014/main" id="{AF16EEBC-8A35-C3A6-8EDA-4875F3BA3D18}"/>
                  </a:ext>
                </a:extLst>
              </p:cNvPr>
              <p:cNvSpPr/>
              <p:nvPr/>
            </p:nvSpPr>
            <p:spPr>
              <a:xfrm>
                <a:off x="3613147" y="1855071"/>
                <a:ext cx="1193800" cy="1193800"/>
              </a:xfrm>
              <a:prstGeom prst="ellipse">
                <a:avLst/>
              </a:prstGeom>
              <a:solidFill>
                <a:srgbClr val="9DC75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person with long hair wearing a black jacket&#10;&#10;AI-generated content may be incorrect.">
                <a:extLst>
                  <a:ext uri="{FF2B5EF4-FFF2-40B4-BE49-F238E27FC236}">
                    <a16:creationId xmlns:a16="http://schemas.microsoft.com/office/drawing/2014/main" id="{BF834BEC-D98D-CF2D-38FB-6393A78A437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3752666" y="1994590"/>
                <a:ext cx="914762" cy="914762"/>
              </a:xfrm>
              <a:custGeom>
                <a:avLst/>
                <a:gdLst>
                  <a:gd name="connsiteX0" fmla="*/ 251227 w 1053247"/>
                  <a:gd name="connsiteY0" fmla="*/ 0 h 1053247"/>
                  <a:gd name="connsiteX1" fmla="*/ 802019 w 1053247"/>
                  <a:gd name="connsiteY1" fmla="*/ 0 h 1053247"/>
                  <a:gd name="connsiteX2" fmla="*/ 860356 w 1053247"/>
                  <a:gd name="connsiteY2" fmla="*/ 31664 h 1053247"/>
                  <a:gd name="connsiteX3" fmla="*/ 1021582 w 1053247"/>
                  <a:gd name="connsiteY3" fmla="*/ 192891 h 1053247"/>
                  <a:gd name="connsiteX4" fmla="*/ 1053247 w 1053247"/>
                  <a:gd name="connsiteY4" fmla="*/ 251229 h 1053247"/>
                  <a:gd name="connsiteX5" fmla="*/ 1053247 w 1053247"/>
                  <a:gd name="connsiteY5" fmla="*/ 802017 h 1053247"/>
                  <a:gd name="connsiteX6" fmla="*/ 1021582 w 1053247"/>
                  <a:gd name="connsiteY6" fmla="*/ 860356 h 1053247"/>
                  <a:gd name="connsiteX7" fmla="*/ 860356 w 1053247"/>
                  <a:gd name="connsiteY7" fmla="*/ 1021582 h 1053247"/>
                  <a:gd name="connsiteX8" fmla="*/ 802017 w 1053247"/>
                  <a:gd name="connsiteY8" fmla="*/ 1053247 h 1053247"/>
                  <a:gd name="connsiteX9" fmla="*/ 251229 w 1053247"/>
                  <a:gd name="connsiteY9" fmla="*/ 1053247 h 1053247"/>
                  <a:gd name="connsiteX10" fmla="*/ 192890 w 1053247"/>
                  <a:gd name="connsiteY10" fmla="*/ 1021582 h 1053247"/>
                  <a:gd name="connsiteX11" fmla="*/ 31664 w 1053247"/>
                  <a:gd name="connsiteY11" fmla="*/ 860356 h 1053247"/>
                  <a:gd name="connsiteX12" fmla="*/ 0 w 1053247"/>
                  <a:gd name="connsiteY12" fmla="*/ 802019 h 1053247"/>
                  <a:gd name="connsiteX13" fmla="*/ 0 w 1053247"/>
                  <a:gd name="connsiteY13" fmla="*/ 251227 h 1053247"/>
                  <a:gd name="connsiteX14" fmla="*/ 31664 w 1053247"/>
                  <a:gd name="connsiteY14" fmla="*/ 192891 h 1053247"/>
                  <a:gd name="connsiteX15" fmla="*/ 192890 w 1053247"/>
                  <a:gd name="connsiteY15" fmla="*/ 31664 h 105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247" h="1053247">
                    <a:moveTo>
                      <a:pt x="251227" y="0"/>
                    </a:moveTo>
                    <a:lnTo>
                      <a:pt x="802019" y="0"/>
                    </a:lnTo>
                    <a:lnTo>
                      <a:pt x="860356" y="31664"/>
                    </a:lnTo>
                    <a:cubicBezTo>
                      <a:pt x="923866" y="74571"/>
                      <a:pt x="978675" y="129380"/>
                      <a:pt x="1021582" y="192891"/>
                    </a:cubicBezTo>
                    <a:lnTo>
                      <a:pt x="1053247" y="251229"/>
                    </a:lnTo>
                    <a:lnTo>
                      <a:pt x="1053247" y="802017"/>
                    </a:lnTo>
                    <a:lnTo>
                      <a:pt x="1021582" y="860356"/>
                    </a:lnTo>
                    <a:cubicBezTo>
                      <a:pt x="978675" y="923866"/>
                      <a:pt x="923866" y="978675"/>
                      <a:pt x="860356" y="1021582"/>
                    </a:cubicBezTo>
                    <a:lnTo>
                      <a:pt x="802017" y="1053247"/>
                    </a:lnTo>
                    <a:lnTo>
                      <a:pt x="251229" y="1053247"/>
                    </a:lnTo>
                    <a:lnTo>
                      <a:pt x="192890" y="1021582"/>
                    </a:lnTo>
                    <a:cubicBezTo>
                      <a:pt x="129380" y="978675"/>
                      <a:pt x="74571" y="923866"/>
                      <a:pt x="31664" y="860356"/>
                    </a:cubicBezTo>
                    <a:lnTo>
                      <a:pt x="0" y="802019"/>
                    </a:lnTo>
                    <a:lnTo>
                      <a:pt x="0" y="251227"/>
                    </a:lnTo>
                    <a:lnTo>
                      <a:pt x="31664" y="192891"/>
                    </a:lnTo>
                    <a:cubicBezTo>
                      <a:pt x="74571" y="129380"/>
                      <a:pt x="129380" y="74571"/>
                      <a:pt x="192890" y="31664"/>
                    </a:cubicBezTo>
                    <a:close/>
                  </a:path>
                </a:pathLst>
              </a:custGeom>
            </p:spPr>
          </p:pic>
        </p:grpSp>
      </p:grpSp>
      <p:sp>
        <p:nvSpPr>
          <p:cNvPr id="4" name="TextBox 3">
            <a:extLst>
              <a:ext uri="{FF2B5EF4-FFF2-40B4-BE49-F238E27FC236}">
                <a16:creationId xmlns:a16="http://schemas.microsoft.com/office/drawing/2014/main" id="{7C7BE78B-CCA9-2489-B281-1C871439A40B}"/>
              </a:ext>
            </a:extLst>
          </p:cNvPr>
          <p:cNvSpPr txBox="1"/>
          <p:nvPr/>
        </p:nvSpPr>
        <p:spPr>
          <a:xfrm>
            <a:off x="3736972" y="1396186"/>
            <a:ext cx="7455631" cy="369332"/>
          </a:xfrm>
          <a:prstGeom prst="rect">
            <a:avLst/>
          </a:prstGeom>
          <a:solidFill>
            <a:schemeClr val="accent3"/>
          </a:solidFill>
        </p:spPr>
        <p:txBody>
          <a:bodyPr wrap="none" rtlCol="0">
            <a:spAutoFit/>
          </a:bodyPr>
          <a:lstStyle/>
          <a:p>
            <a:r>
              <a:rPr lang="en-US" err="1"/>
              <a:t>Agregar</a:t>
            </a:r>
            <a:r>
              <a:rPr lang="en-US"/>
              <a:t> </a:t>
            </a:r>
            <a:r>
              <a:rPr lang="en-US" err="1"/>
              <a:t>solamente</a:t>
            </a:r>
            <a:r>
              <a:rPr lang="en-US"/>
              <a:t> a </a:t>
            </a:r>
            <a:r>
              <a:rPr lang="en-US" err="1"/>
              <a:t>quienes</a:t>
            </a:r>
            <a:r>
              <a:rPr lang="en-US"/>
              <a:t> </a:t>
            </a:r>
            <a:r>
              <a:rPr lang="en-US" err="1"/>
              <a:t>estamos</a:t>
            </a:r>
            <a:r>
              <a:rPr lang="en-US"/>
              <a:t> </a:t>
            </a:r>
            <a:r>
              <a:rPr lang="en-US" err="1"/>
              <a:t>trabajando</a:t>
            </a:r>
            <a:r>
              <a:rPr lang="en-US"/>
              <a:t> con la </a:t>
            </a:r>
            <a:r>
              <a:rPr lang="en-US" err="1"/>
              <a:t>campaña</a:t>
            </a:r>
            <a:r>
              <a:rPr lang="en-US"/>
              <a:t> de </a:t>
            </a:r>
            <a:r>
              <a:rPr lang="en-US" err="1"/>
              <a:t>valores</a:t>
            </a:r>
            <a:endParaRPr lang="en-US"/>
          </a:p>
        </p:txBody>
      </p:sp>
    </p:spTree>
    <p:extLst>
      <p:ext uri="{BB962C8B-B14F-4D97-AF65-F5344CB8AC3E}">
        <p14:creationId xmlns:p14="http://schemas.microsoft.com/office/powerpoint/2010/main" val="46733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1098773" y="2581276"/>
            <a:ext cx="4196079" cy="1229040"/>
          </a:xfrm>
        </p:spPr>
        <p:txBody>
          <a:bodyPr/>
          <a:lstStyle/>
          <a:p>
            <a:r>
              <a:rPr lang="en-US" sz="9600" b="1">
                <a:solidFill>
                  <a:schemeClr val="accent3"/>
                </a:solidFill>
              </a:rPr>
              <a:t>Thanks!</a:t>
            </a:r>
          </a:p>
        </p:txBody>
      </p:sp>
      <p:pic>
        <p:nvPicPr>
          <p:cNvPr id="11" name="Picture 10" descr="Deloitte Heritage Seal - MAKING AN IMPACT THAT MATTERS SINCE 1845">
            <a:extLst>
              <a:ext uri="{FF2B5EF4-FFF2-40B4-BE49-F238E27FC236}">
                <a16:creationId xmlns:a16="http://schemas.microsoft.com/office/drawing/2014/main" id="{24091ED7-C412-487B-88AC-F1B76F6BA2F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pic>
        <p:nvPicPr>
          <p:cNvPr id="2052" name="Picture 4" descr="25,000+ Cat Saying Hello Stock Photos, Pictures &amp; Royalty-Free Images -  iStock">
            <a:extLst>
              <a:ext uri="{FF2B5EF4-FFF2-40B4-BE49-F238E27FC236}">
                <a16:creationId xmlns:a16="http://schemas.microsoft.com/office/drawing/2014/main" id="{074D23CA-5948-CB36-1279-4EFFF6D091AC}"/>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41" b="-441"/>
          <a:stretch/>
        </p:blipFill>
        <p:spPr bwMode="auto">
          <a:xfrm>
            <a:off x="5657850" y="1243012"/>
            <a:ext cx="5829300" cy="43719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013950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descr="A purple circle with black center&#10;&#10;Description automatically generated">
            <a:extLst>
              <a:ext uri="{FF2B5EF4-FFF2-40B4-BE49-F238E27FC236}">
                <a16:creationId xmlns:a16="http://schemas.microsoft.com/office/drawing/2014/main" id="{87F9253E-3F1C-71E4-09C7-F31D01D0300D}"/>
              </a:ext>
            </a:extLst>
          </p:cNvPr>
          <p:cNvPicPr>
            <a:picLocks noChangeAspect="1"/>
          </p:cNvPicPr>
          <p:nvPr/>
        </p:nvPicPr>
        <p:blipFill>
          <a:blip r:embed="rId3">
            <a:duotone>
              <a:schemeClr val="bg2">
                <a:shade val="45000"/>
                <a:satMod val="135000"/>
              </a:schemeClr>
              <a:prstClr val="white"/>
            </a:duotone>
            <a:alphaModFix amt="3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sp>
        <p:nvSpPr>
          <p:cNvPr id="12" name="TextBox 11">
            <a:extLst>
              <a:ext uri="{FF2B5EF4-FFF2-40B4-BE49-F238E27FC236}">
                <a16:creationId xmlns:a16="http://schemas.microsoft.com/office/drawing/2014/main" id="{EC5230E4-2561-4F97-8FC9-4B395A21AB72}"/>
              </a:ext>
            </a:extLst>
          </p:cNvPr>
          <p:cNvSpPr txBox="1"/>
          <p:nvPr/>
        </p:nvSpPr>
        <p:spPr>
          <a:xfrm>
            <a:off x="1076905" y="1889643"/>
            <a:ext cx="3486615" cy="1446550"/>
          </a:xfrm>
          <a:prstGeom prst="rect">
            <a:avLst/>
          </a:prstGeom>
          <a:noFill/>
          <a:ln w="28575">
            <a:solidFill>
              <a:schemeClr val="tx1"/>
            </a:solidFill>
          </a:ln>
        </p:spPr>
        <p:txBody>
          <a:bodyPr wrap="square" lIns="91440" tIns="45720" rIns="91440" bIns="45720" anchor="t">
            <a:spAutoFit/>
          </a:bodyPr>
          <a:lstStyle/>
          <a:p>
            <a:r>
              <a:rPr lang="en-US" sz="4400" b="1">
                <a:latin typeface="Montserrat"/>
              </a:rPr>
              <a:t>Action Items</a:t>
            </a:r>
          </a:p>
        </p:txBody>
      </p:sp>
      <p:grpSp>
        <p:nvGrpSpPr>
          <p:cNvPr id="95" name="Group 94">
            <a:extLst>
              <a:ext uri="{FF2B5EF4-FFF2-40B4-BE49-F238E27FC236}">
                <a16:creationId xmlns:a16="http://schemas.microsoft.com/office/drawing/2014/main" id="{2A9EBAC4-C45A-3F42-B2AA-DA4E7E3D52C7}"/>
              </a:ext>
            </a:extLst>
          </p:cNvPr>
          <p:cNvGrpSpPr/>
          <p:nvPr/>
        </p:nvGrpSpPr>
        <p:grpSpPr>
          <a:xfrm>
            <a:off x="4075660" y="1014266"/>
            <a:ext cx="1397235" cy="862955"/>
            <a:chOff x="4075660" y="1141909"/>
            <a:chExt cx="1482610" cy="940583"/>
          </a:xfrm>
        </p:grpSpPr>
        <p:cxnSp>
          <p:nvCxnSpPr>
            <p:cNvPr id="14" name="Straight Connector 13">
              <a:extLst>
                <a:ext uri="{FF2B5EF4-FFF2-40B4-BE49-F238E27FC236}">
                  <a16:creationId xmlns:a16="http://schemas.microsoft.com/office/drawing/2014/main" id="{E77F4AFF-FDA6-4F94-D821-631F4006A989}"/>
                </a:ext>
              </a:extLst>
            </p:cNvPr>
            <p:cNvCxnSpPr>
              <a:cxnSpLocks/>
            </p:cNvCxnSpPr>
            <p:nvPr/>
          </p:nvCxnSpPr>
          <p:spPr>
            <a:xfrm flipV="1">
              <a:off x="4075660" y="1141909"/>
              <a:ext cx="1000020" cy="940583"/>
            </a:xfrm>
            <a:prstGeom prst="line">
              <a:avLst/>
            </a:prstGeom>
            <a:ln w="38100">
              <a:solidFill>
                <a:srgbClr val="F3864B"/>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75F6690-24E8-AD5F-7687-EF2B7D5567CF}"/>
                </a:ext>
              </a:extLst>
            </p:cNvPr>
            <p:cNvCxnSpPr>
              <a:cxnSpLocks/>
            </p:cNvCxnSpPr>
            <p:nvPr/>
          </p:nvCxnSpPr>
          <p:spPr>
            <a:xfrm>
              <a:off x="5062970" y="1141909"/>
              <a:ext cx="495300" cy="0"/>
            </a:xfrm>
            <a:prstGeom prst="line">
              <a:avLst/>
            </a:prstGeom>
            <a:ln w="38100">
              <a:solidFill>
                <a:srgbClr val="F3864B"/>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86235275-BC2C-81D5-E6CB-5DD928E6081C}"/>
              </a:ext>
            </a:extLst>
          </p:cNvPr>
          <p:cNvGrpSpPr/>
          <p:nvPr/>
        </p:nvGrpSpPr>
        <p:grpSpPr>
          <a:xfrm>
            <a:off x="4586704" y="2428786"/>
            <a:ext cx="886191" cy="650324"/>
            <a:chOff x="4166782" y="2816837"/>
            <a:chExt cx="1494942" cy="650324"/>
          </a:xfrm>
        </p:grpSpPr>
        <p:cxnSp>
          <p:nvCxnSpPr>
            <p:cNvPr id="28" name="Straight Connector 27">
              <a:extLst>
                <a:ext uri="{FF2B5EF4-FFF2-40B4-BE49-F238E27FC236}">
                  <a16:creationId xmlns:a16="http://schemas.microsoft.com/office/drawing/2014/main" id="{D808EF32-89F4-2C10-01BE-4CECFDB1B281}"/>
                </a:ext>
              </a:extLst>
            </p:cNvPr>
            <p:cNvCxnSpPr>
              <a:cxnSpLocks/>
            </p:cNvCxnSpPr>
            <p:nvPr/>
          </p:nvCxnSpPr>
          <p:spPr>
            <a:xfrm flipV="1">
              <a:off x="4166782" y="2816837"/>
              <a:ext cx="1014491" cy="650324"/>
            </a:xfrm>
            <a:prstGeom prst="line">
              <a:avLst/>
            </a:prstGeom>
            <a:ln w="38100">
              <a:solidFill>
                <a:srgbClr val="73B9EE"/>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D1267E-9A9C-3772-6824-7C7C5B3DBEEA}"/>
                </a:ext>
              </a:extLst>
            </p:cNvPr>
            <p:cNvCxnSpPr>
              <a:cxnSpLocks/>
            </p:cNvCxnSpPr>
            <p:nvPr/>
          </p:nvCxnSpPr>
          <p:spPr>
            <a:xfrm>
              <a:off x="5166424" y="2816837"/>
              <a:ext cx="495300" cy="0"/>
            </a:xfrm>
            <a:prstGeom prst="line">
              <a:avLst/>
            </a:prstGeom>
            <a:ln w="38100">
              <a:solidFill>
                <a:srgbClr val="73B9EE"/>
              </a:solidFill>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D4C05917-DAA2-15CC-71CD-33342B19EA56}"/>
              </a:ext>
            </a:extLst>
          </p:cNvPr>
          <p:cNvGrpSpPr/>
          <p:nvPr/>
        </p:nvGrpSpPr>
        <p:grpSpPr>
          <a:xfrm>
            <a:off x="4067291" y="4702833"/>
            <a:ext cx="1379305" cy="1039452"/>
            <a:chOff x="4489495" y="4220444"/>
            <a:chExt cx="1379305" cy="560524"/>
          </a:xfrm>
        </p:grpSpPr>
        <p:cxnSp>
          <p:nvCxnSpPr>
            <p:cNvPr id="34" name="Straight Connector 33">
              <a:extLst>
                <a:ext uri="{FF2B5EF4-FFF2-40B4-BE49-F238E27FC236}">
                  <a16:creationId xmlns:a16="http://schemas.microsoft.com/office/drawing/2014/main" id="{B7333DEE-7FD4-2727-CB1B-B7BFEB6FEFF0}"/>
                </a:ext>
              </a:extLst>
            </p:cNvPr>
            <p:cNvCxnSpPr>
              <a:cxnSpLocks/>
            </p:cNvCxnSpPr>
            <p:nvPr/>
          </p:nvCxnSpPr>
          <p:spPr>
            <a:xfrm>
              <a:off x="4489495" y="4220444"/>
              <a:ext cx="821125" cy="560524"/>
            </a:xfrm>
            <a:prstGeom prst="line">
              <a:avLst/>
            </a:prstGeom>
            <a:ln w="38100">
              <a:solidFill>
                <a:srgbClr val="E0A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BB6BE9E-3172-0D52-FFEA-C5155C95747E}"/>
                </a:ext>
              </a:extLst>
            </p:cNvPr>
            <p:cNvCxnSpPr>
              <a:cxnSpLocks/>
            </p:cNvCxnSpPr>
            <p:nvPr/>
          </p:nvCxnSpPr>
          <p:spPr>
            <a:xfrm>
              <a:off x="5299190" y="4776301"/>
              <a:ext cx="569610" cy="0"/>
            </a:xfrm>
            <a:prstGeom prst="line">
              <a:avLst/>
            </a:prstGeom>
            <a:ln w="38100">
              <a:solidFill>
                <a:srgbClr val="E0AFFF"/>
              </a:solidFill>
            </a:ln>
          </p:spPr>
          <p:style>
            <a:lnRef idx="1">
              <a:schemeClr val="accent1"/>
            </a:lnRef>
            <a:fillRef idx="0">
              <a:schemeClr val="accent1"/>
            </a:fillRef>
            <a:effectRef idx="0">
              <a:schemeClr val="accent1"/>
            </a:effectRef>
            <a:fontRef idx="minor">
              <a:schemeClr val="tx1"/>
            </a:fontRef>
          </p:style>
        </p:cxnSp>
      </p:grpSp>
      <p:sp>
        <p:nvSpPr>
          <p:cNvPr id="46" name="Flowchart: Delay 45">
            <a:extLst>
              <a:ext uri="{FF2B5EF4-FFF2-40B4-BE49-F238E27FC236}">
                <a16:creationId xmlns:a16="http://schemas.microsoft.com/office/drawing/2014/main" id="{4B741057-76C6-036F-AE7D-0092410E4877}"/>
              </a:ext>
            </a:extLst>
          </p:cNvPr>
          <p:cNvSpPr/>
          <p:nvPr/>
        </p:nvSpPr>
        <p:spPr>
          <a:xfrm rot="10800000">
            <a:off x="5558270" y="464576"/>
            <a:ext cx="685146" cy="1222301"/>
          </a:xfrm>
          <a:prstGeom prst="flowChartDelay">
            <a:avLst/>
          </a:prstGeom>
          <a:solidFill>
            <a:srgbClr val="F386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98659878-C137-D15F-FCFB-96271CDA7827}"/>
              </a:ext>
            </a:extLst>
          </p:cNvPr>
          <p:cNvGrpSpPr/>
          <p:nvPr/>
        </p:nvGrpSpPr>
        <p:grpSpPr>
          <a:xfrm>
            <a:off x="5737918" y="464574"/>
            <a:ext cx="5645429" cy="1210919"/>
            <a:chOff x="5737918" y="724853"/>
            <a:chExt cx="5645429" cy="873809"/>
          </a:xfrm>
        </p:grpSpPr>
        <p:sp>
          <p:nvSpPr>
            <p:cNvPr id="51" name="Rectangle 50">
              <a:extLst>
                <a:ext uri="{FF2B5EF4-FFF2-40B4-BE49-F238E27FC236}">
                  <a16:creationId xmlns:a16="http://schemas.microsoft.com/office/drawing/2014/main" id="{9982F25D-C499-8493-E0BE-17417D8DAE83}"/>
                </a:ext>
              </a:extLst>
            </p:cNvPr>
            <p:cNvSpPr/>
            <p:nvPr/>
          </p:nvSpPr>
          <p:spPr>
            <a:xfrm>
              <a:off x="6299709" y="724853"/>
              <a:ext cx="5083638" cy="873809"/>
            </a:xfrm>
            <a:prstGeom prst="rect">
              <a:avLst/>
            </a:prstGeom>
            <a:solidFill>
              <a:srgbClr val="F3864B"/>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latin typeface="Montserrat"/>
                </a:rPr>
                <a:t>En </a:t>
              </a:r>
              <a:r>
                <a:rPr lang="en-US" sz="1200" dirty="0" err="1">
                  <a:latin typeface="Montserrat"/>
                </a:rPr>
                <a:t>el</a:t>
              </a:r>
              <a:r>
                <a:rPr lang="en-US" sz="1200" dirty="0">
                  <a:latin typeface="Montserrat"/>
                </a:rPr>
                <a:t> slide 9 (Overview) </a:t>
              </a:r>
              <a:r>
                <a:rPr lang="en-US" sz="1200" dirty="0" err="1">
                  <a:latin typeface="Montserrat"/>
                </a:rPr>
                <a:t>reducir</a:t>
              </a:r>
              <a:r>
                <a:rPr lang="en-US" sz="1200" dirty="0">
                  <a:latin typeface="Montserrat"/>
                </a:rPr>
                <a:t> a un statement la </a:t>
              </a:r>
              <a:r>
                <a:rPr lang="en-US" sz="1200" dirty="0" err="1">
                  <a:latin typeface="Montserrat"/>
                </a:rPr>
                <a:t>definición</a:t>
              </a:r>
              <a:r>
                <a:rPr lang="en-US" sz="1200" dirty="0">
                  <a:latin typeface="Montserrat"/>
                </a:rPr>
                <a:t> del </a:t>
              </a:r>
              <a:r>
                <a:rPr lang="en-US" sz="1200" dirty="0" err="1">
                  <a:latin typeface="Montserrat"/>
                </a:rPr>
                <a:t>problema</a:t>
              </a:r>
              <a:r>
                <a:rPr lang="en-US" sz="1200" dirty="0">
                  <a:latin typeface="Montserrat"/>
                </a:rPr>
                <a:t>. Los </a:t>
              </a:r>
              <a:r>
                <a:rPr lang="en-US" sz="1200" dirty="0" err="1">
                  <a:latin typeface="Montserrat"/>
                </a:rPr>
                <a:t>objetivos</a:t>
              </a:r>
              <a:r>
                <a:rPr lang="en-US" sz="1200" dirty="0">
                  <a:latin typeface="Montserrat"/>
                </a:rPr>
                <a:t> son la </a:t>
              </a:r>
              <a:r>
                <a:rPr lang="en-US" sz="1200" dirty="0" err="1">
                  <a:latin typeface="Montserrat"/>
                </a:rPr>
                <a:t>razón</a:t>
              </a:r>
              <a:r>
                <a:rPr lang="en-US" sz="1200" dirty="0">
                  <a:latin typeface="Montserrat"/>
                </a:rPr>
                <a:t> que </a:t>
              </a:r>
              <a:r>
                <a:rPr lang="en-US" sz="1200" dirty="0" err="1">
                  <a:latin typeface="Montserrat"/>
                </a:rPr>
                <a:t>generaron</a:t>
              </a:r>
              <a:r>
                <a:rPr lang="en-US" sz="1200" dirty="0">
                  <a:latin typeface="Montserrat"/>
                </a:rPr>
                <a:t> </a:t>
              </a:r>
              <a:r>
                <a:rPr lang="en-US" sz="1200" dirty="0" err="1">
                  <a:latin typeface="Montserrat"/>
                </a:rPr>
                <a:t>los</a:t>
              </a:r>
              <a:r>
                <a:rPr lang="en-US" sz="1200" dirty="0">
                  <a:latin typeface="Montserrat"/>
                </a:rPr>
                <a:t> KPIS ( </a:t>
              </a:r>
              <a:r>
                <a:rPr lang="en-US" sz="1200" dirty="0" err="1">
                  <a:latin typeface="Montserrat"/>
                </a:rPr>
                <a:t>ie</a:t>
              </a:r>
              <a:r>
                <a:rPr lang="en-US" sz="1200" dirty="0">
                  <a:latin typeface="Montserrat"/>
                </a:rPr>
                <a:t>. Increase knowledge), y </a:t>
              </a:r>
              <a:r>
                <a:rPr lang="en-US" sz="1200" dirty="0" err="1">
                  <a:latin typeface="Montserrat"/>
                </a:rPr>
                <a:t>los</a:t>
              </a:r>
              <a:r>
                <a:rPr lang="en-US" sz="1200" dirty="0">
                  <a:latin typeface="Montserrat"/>
                </a:rPr>
                <a:t> KPIS </a:t>
              </a:r>
              <a:r>
                <a:rPr lang="en-US" sz="1200" dirty="0" err="1">
                  <a:latin typeface="Montserrat"/>
                </a:rPr>
                <a:t>traducirlos</a:t>
              </a:r>
              <a:r>
                <a:rPr lang="en-US" sz="1200" dirty="0">
                  <a:latin typeface="Montserrat"/>
                </a:rPr>
                <a:t> a: Knowledge awareness 90% of the entire </a:t>
              </a:r>
              <a:r>
                <a:rPr lang="en-US" sz="1200" dirty="0" err="1">
                  <a:latin typeface="Montserrat"/>
                </a:rPr>
                <a:t>opopulation</a:t>
              </a:r>
              <a:r>
                <a:rPr lang="en-US" sz="1200" dirty="0">
                  <a:latin typeface="Montserrat"/>
                </a:rPr>
                <a:t> of the GDL office</a:t>
              </a:r>
              <a:endParaRPr lang="en-US" sz="1200" dirty="0">
                <a:latin typeface="Montserrat" panose="00000500000000000000" pitchFamily="2" charset="0"/>
              </a:endParaRPr>
            </a:p>
          </p:txBody>
        </p:sp>
        <p:sp>
          <p:nvSpPr>
            <p:cNvPr id="56" name="TextBox 55">
              <a:extLst>
                <a:ext uri="{FF2B5EF4-FFF2-40B4-BE49-F238E27FC236}">
                  <a16:creationId xmlns:a16="http://schemas.microsoft.com/office/drawing/2014/main" id="{6838598D-7B31-3786-2C1F-38BBA6EEAB4C}"/>
                </a:ext>
              </a:extLst>
            </p:cNvPr>
            <p:cNvSpPr txBox="1"/>
            <p:nvPr/>
          </p:nvSpPr>
          <p:spPr>
            <a:xfrm>
              <a:off x="5737918" y="1013937"/>
              <a:ext cx="529245" cy="266513"/>
            </a:xfrm>
            <a:prstGeom prst="rect">
              <a:avLst/>
            </a:prstGeom>
            <a:noFill/>
            <a:ln>
              <a:noFill/>
            </a:ln>
          </p:spPr>
          <p:txBody>
            <a:bodyPr wrap="square" lIns="91440" tIns="45720" rIns="91440" bIns="45720" rtlCol="0" anchor="t">
              <a:spAutoFit/>
            </a:bodyPr>
            <a:lstStyle/>
            <a:p>
              <a:r>
                <a:rPr lang="en-US" b="1">
                  <a:solidFill>
                    <a:schemeClr val="bg1"/>
                  </a:solidFill>
                  <a:latin typeface="Montserrat"/>
                </a:rPr>
                <a:t>01</a:t>
              </a:r>
              <a:endParaRPr lang="en-US" b="1">
                <a:solidFill>
                  <a:schemeClr val="bg1"/>
                </a:solidFill>
                <a:latin typeface="Montserrat" panose="00000500000000000000" pitchFamily="2" charset="0"/>
              </a:endParaRPr>
            </a:p>
          </p:txBody>
        </p:sp>
      </p:grpSp>
      <p:sp>
        <p:nvSpPr>
          <p:cNvPr id="2" name="Flowchart: Delay 1">
            <a:extLst>
              <a:ext uri="{FF2B5EF4-FFF2-40B4-BE49-F238E27FC236}">
                <a16:creationId xmlns:a16="http://schemas.microsoft.com/office/drawing/2014/main" id="{33279C69-1015-1658-C0B1-6CF4D0597898}"/>
              </a:ext>
            </a:extLst>
          </p:cNvPr>
          <p:cNvSpPr/>
          <p:nvPr/>
        </p:nvSpPr>
        <p:spPr>
          <a:xfrm rot="10800000">
            <a:off x="5558269" y="1889643"/>
            <a:ext cx="685146" cy="1222301"/>
          </a:xfrm>
          <a:prstGeom prst="flowChartDelay">
            <a:avLst/>
          </a:prstGeom>
          <a:solidFill>
            <a:srgbClr val="73B9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3155F83C-BE90-699A-4021-77D6CCD76A3B}"/>
              </a:ext>
            </a:extLst>
          </p:cNvPr>
          <p:cNvGrpSpPr/>
          <p:nvPr/>
        </p:nvGrpSpPr>
        <p:grpSpPr>
          <a:xfrm>
            <a:off x="5732960" y="1892991"/>
            <a:ext cx="5650386" cy="1226231"/>
            <a:chOff x="5732961" y="713804"/>
            <a:chExt cx="5650386" cy="884858"/>
          </a:xfrm>
        </p:grpSpPr>
        <p:sp>
          <p:nvSpPr>
            <p:cNvPr id="4" name="Rectangle 3">
              <a:extLst>
                <a:ext uri="{FF2B5EF4-FFF2-40B4-BE49-F238E27FC236}">
                  <a16:creationId xmlns:a16="http://schemas.microsoft.com/office/drawing/2014/main" id="{5F22748C-3EB6-41C8-08FA-07ECC2D153A2}"/>
                </a:ext>
              </a:extLst>
            </p:cNvPr>
            <p:cNvSpPr/>
            <p:nvPr/>
          </p:nvSpPr>
          <p:spPr>
            <a:xfrm>
              <a:off x="6299709" y="713804"/>
              <a:ext cx="5083638" cy="884858"/>
            </a:xfrm>
            <a:prstGeom prst="rect">
              <a:avLst/>
            </a:prstGeom>
            <a:solidFill>
              <a:srgbClr val="73B9EE"/>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en-US">
                  <a:latin typeface="Montserrat"/>
                </a:rPr>
                <a:t>De la </a:t>
              </a:r>
              <a:r>
                <a:rPr lang="en-US" altLang="en-US" err="1">
                  <a:latin typeface="Montserrat"/>
                </a:rPr>
                <a:t>definición</a:t>
              </a:r>
              <a:r>
                <a:rPr lang="en-US" altLang="en-US">
                  <a:latin typeface="Montserrat"/>
                </a:rPr>
                <a:t> </a:t>
              </a:r>
              <a:r>
                <a:rPr lang="en-US" altLang="en-US" err="1">
                  <a:latin typeface="Montserrat"/>
                </a:rPr>
                <a:t>por</a:t>
              </a:r>
              <a:r>
                <a:rPr lang="en-US" altLang="en-US">
                  <a:latin typeface="Montserrat"/>
                </a:rPr>
                <a:t> </a:t>
              </a:r>
              <a:r>
                <a:rPr lang="en-US" altLang="en-US" err="1">
                  <a:latin typeface="Montserrat"/>
                </a:rPr>
                <a:t>dinámica</a:t>
              </a:r>
              <a:r>
                <a:rPr lang="en-US" altLang="en-US">
                  <a:latin typeface="Montserrat"/>
                </a:rPr>
                <a:t> </a:t>
              </a:r>
              <a:r>
                <a:rPr lang="en-US" altLang="en-US" err="1">
                  <a:latin typeface="Montserrat"/>
                </a:rPr>
                <a:t>mensual</a:t>
              </a:r>
              <a:r>
                <a:rPr lang="en-US" altLang="en-US">
                  <a:latin typeface="Montserrat"/>
                </a:rPr>
                <a:t> (</a:t>
              </a:r>
              <a:r>
                <a:rPr lang="en-US" altLang="en-US" err="1">
                  <a:latin typeface="Montserrat"/>
                </a:rPr>
                <a:t>tú</a:t>
              </a:r>
              <a:r>
                <a:rPr lang="en-US" altLang="en-US">
                  <a:latin typeface="Montserrat"/>
                </a:rPr>
                <a:t> </a:t>
              </a:r>
              <a:r>
                <a:rPr lang="en-US" altLang="en-US" err="1">
                  <a:latin typeface="Montserrat"/>
                </a:rPr>
                <a:t>creaste</a:t>
              </a:r>
              <a:r>
                <a:rPr lang="en-US" altLang="en-US">
                  <a:latin typeface="Montserrat"/>
                </a:rPr>
                <a:t> un word de </a:t>
              </a:r>
              <a:r>
                <a:rPr lang="en-US" altLang="en-US" err="1">
                  <a:latin typeface="Montserrat"/>
                </a:rPr>
                <a:t>cada</a:t>
              </a:r>
              <a:r>
                <a:rPr lang="en-US" altLang="en-US">
                  <a:latin typeface="Montserrat"/>
                </a:rPr>
                <a:t> </a:t>
              </a:r>
              <a:r>
                <a:rPr lang="en-US" altLang="en-US" err="1">
                  <a:latin typeface="Montserrat"/>
                </a:rPr>
                <a:t>una</a:t>
              </a:r>
              <a:r>
                <a:rPr lang="en-US" altLang="en-US">
                  <a:latin typeface="Montserrat"/>
                </a:rPr>
                <a:t>), </a:t>
              </a:r>
              <a:r>
                <a:rPr lang="en-US" altLang="en-US" err="1">
                  <a:latin typeface="Montserrat"/>
                </a:rPr>
                <a:t>generar</a:t>
              </a:r>
              <a:r>
                <a:rPr lang="en-US" altLang="en-US">
                  <a:latin typeface="Montserrat"/>
                </a:rPr>
                <a:t> un </a:t>
              </a:r>
              <a:r>
                <a:rPr lang="en-US" altLang="en-US" err="1">
                  <a:latin typeface="Montserrat"/>
                </a:rPr>
                <a:t>renglón</a:t>
              </a:r>
              <a:r>
                <a:rPr lang="en-US" altLang="en-US">
                  <a:latin typeface="Montserrat"/>
                </a:rPr>
                <a:t> de </a:t>
              </a:r>
              <a:r>
                <a:rPr lang="en-US" altLang="en-US" err="1">
                  <a:latin typeface="Montserrat"/>
                </a:rPr>
                <a:t>cada</a:t>
              </a:r>
              <a:r>
                <a:rPr lang="en-US" altLang="en-US">
                  <a:latin typeface="Montserrat"/>
                </a:rPr>
                <a:t> </a:t>
              </a:r>
              <a:r>
                <a:rPr lang="en-US" altLang="en-US" err="1">
                  <a:latin typeface="Montserrat"/>
                </a:rPr>
                <a:t>una</a:t>
              </a:r>
              <a:r>
                <a:rPr lang="en-US" altLang="en-US">
                  <a:latin typeface="Montserrat"/>
                </a:rPr>
                <a:t>: </a:t>
              </a:r>
              <a:r>
                <a:rPr lang="en-US" altLang="en-US" err="1">
                  <a:latin typeface="Montserrat"/>
                </a:rPr>
                <a:t>ie</a:t>
              </a:r>
              <a:r>
                <a:rPr lang="en-US" altLang="en-US">
                  <a:latin typeface="Montserrat"/>
                </a:rPr>
                <a:t>. </a:t>
              </a:r>
              <a:r>
                <a:rPr lang="en-US" altLang="en-US" err="1">
                  <a:latin typeface="Montserrat"/>
                </a:rPr>
                <a:t>Dinámica</a:t>
              </a:r>
              <a:r>
                <a:rPr lang="en-US" altLang="en-US">
                  <a:latin typeface="Montserrat"/>
                </a:rPr>
                <a:t> 1: Lead the way: Fostering leadership – May 24th</a:t>
              </a:r>
              <a:endParaRPr lang="en-US" altLang="en-US">
                <a:latin typeface="Montserrat" panose="00000500000000000000" pitchFamily="2" charset="0"/>
              </a:endParaRPr>
            </a:p>
          </p:txBody>
        </p:sp>
        <p:sp>
          <p:nvSpPr>
            <p:cNvPr id="5" name="TextBox 4">
              <a:extLst>
                <a:ext uri="{FF2B5EF4-FFF2-40B4-BE49-F238E27FC236}">
                  <a16:creationId xmlns:a16="http://schemas.microsoft.com/office/drawing/2014/main" id="{4657E75F-FA7D-2AF5-FD2D-BC5D59B2558F}"/>
                </a:ext>
              </a:extLst>
            </p:cNvPr>
            <p:cNvSpPr txBox="1"/>
            <p:nvPr/>
          </p:nvSpPr>
          <p:spPr>
            <a:xfrm>
              <a:off x="5732961" y="996754"/>
              <a:ext cx="520309" cy="266513"/>
            </a:xfrm>
            <a:prstGeom prst="rect">
              <a:avLst/>
            </a:prstGeom>
            <a:noFill/>
            <a:ln>
              <a:noFill/>
            </a:ln>
          </p:spPr>
          <p:txBody>
            <a:bodyPr wrap="square" rtlCol="0">
              <a:spAutoFit/>
            </a:bodyPr>
            <a:lstStyle/>
            <a:p>
              <a:r>
                <a:rPr lang="en-US" b="1">
                  <a:solidFill>
                    <a:schemeClr val="bg1"/>
                  </a:solidFill>
                  <a:latin typeface="Montserrat" panose="00000500000000000000" pitchFamily="2" charset="0"/>
                </a:rPr>
                <a:t>02</a:t>
              </a:r>
            </a:p>
          </p:txBody>
        </p:sp>
      </p:grpSp>
      <p:grpSp>
        <p:nvGrpSpPr>
          <p:cNvPr id="25" name="Group 24">
            <a:extLst>
              <a:ext uri="{FF2B5EF4-FFF2-40B4-BE49-F238E27FC236}">
                <a16:creationId xmlns:a16="http://schemas.microsoft.com/office/drawing/2014/main" id="{DE6FC356-6E3F-A52F-136E-3CBAA3B17521}"/>
              </a:ext>
            </a:extLst>
          </p:cNvPr>
          <p:cNvGrpSpPr/>
          <p:nvPr/>
        </p:nvGrpSpPr>
        <p:grpSpPr>
          <a:xfrm>
            <a:off x="4586703" y="3530148"/>
            <a:ext cx="886191" cy="576870"/>
            <a:chOff x="4627010" y="3769710"/>
            <a:chExt cx="931260" cy="547111"/>
          </a:xfrm>
        </p:grpSpPr>
        <p:cxnSp>
          <p:nvCxnSpPr>
            <p:cNvPr id="30" name="Straight Connector 29">
              <a:extLst>
                <a:ext uri="{FF2B5EF4-FFF2-40B4-BE49-F238E27FC236}">
                  <a16:creationId xmlns:a16="http://schemas.microsoft.com/office/drawing/2014/main" id="{6713266E-07ED-309D-9936-BFD6D7EB32AA}"/>
                </a:ext>
              </a:extLst>
            </p:cNvPr>
            <p:cNvCxnSpPr>
              <a:cxnSpLocks/>
            </p:cNvCxnSpPr>
            <p:nvPr/>
          </p:nvCxnSpPr>
          <p:spPr>
            <a:xfrm>
              <a:off x="4627010" y="3769710"/>
              <a:ext cx="592581" cy="547111"/>
            </a:xfrm>
            <a:prstGeom prst="line">
              <a:avLst/>
            </a:prstGeom>
            <a:ln w="38100">
              <a:solidFill>
                <a:srgbClr val="9DC75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475F19-10CA-EE63-61C6-A05BD75B5436}"/>
                </a:ext>
              </a:extLst>
            </p:cNvPr>
            <p:cNvCxnSpPr>
              <a:cxnSpLocks/>
            </p:cNvCxnSpPr>
            <p:nvPr/>
          </p:nvCxnSpPr>
          <p:spPr>
            <a:xfrm>
              <a:off x="5206950" y="4316821"/>
              <a:ext cx="351320" cy="0"/>
            </a:xfrm>
            <a:prstGeom prst="line">
              <a:avLst/>
            </a:prstGeom>
            <a:ln w="38100">
              <a:solidFill>
                <a:srgbClr val="9DC755"/>
              </a:solidFill>
            </a:ln>
          </p:spPr>
          <p:style>
            <a:lnRef idx="1">
              <a:schemeClr val="accent1"/>
            </a:lnRef>
            <a:fillRef idx="0">
              <a:schemeClr val="accent1"/>
            </a:fillRef>
            <a:effectRef idx="0">
              <a:schemeClr val="accent1"/>
            </a:effectRef>
            <a:fontRef idx="minor">
              <a:schemeClr val="tx1"/>
            </a:fontRef>
          </p:style>
        </p:cxnSp>
      </p:grpSp>
      <p:sp>
        <p:nvSpPr>
          <p:cNvPr id="26" name="Flowchart: Delay 25">
            <a:extLst>
              <a:ext uri="{FF2B5EF4-FFF2-40B4-BE49-F238E27FC236}">
                <a16:creationId xmlns:a16="http://schemas.microsoft.com/office/drawing/2014/main" id="{525AFBA1-0C01-471B-FEB8-A432BA080593}"/>
              </a:ext>
            </a:extLst>
          </p:cNvPr>
          <p:cNvSpPr/>
          <p:nvPr/>
        </p:nvSpPr>
        <p:spPr>
          <a:xfrm rot="10800000">
            <a:off x="5575322" y="3460831"/>
            <a:ext cx="685146" cy="1222301"/>
          </a:xfrm>
          <a:prstGeom prst="flowChartDelay">
            <a:avLst/>
          </a:prstGeom>
          <a:solidFill>
            <a:srgbClr val="9DC75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0C89C7D6-C080-7A50-55F6-86B66CE92F0A}"/>
              </a:ext>
            </a:extLst>
          </p:cNvPr>
          <p:cNvGrpSpPr/>
          <p:nvPr/>
        </p:nvGrpSpPr>
        <p:grpSpPr>
          <a:xfrm>
            <a:off x="5750013" y="3456695"/>
            <a:ext cx="5650386" cy="1233716"/>
            <a:chOff x="5732961" y="708403"/>
            <a:chExt cx="5650386" cy="890259"/>
          </a:xfrm>
        </p:grpSpPr>
        <p:sp>
          <p:nvSpPr>
            <p:cNvPr id="31" name="Rectangle 30">
              <a:extLst>
                <a:ext uri="{FF2B5EF4-FFF2-40B4-BE49-F238E27FC236}">
                  <a16:creationId xmlns:a16="http://schemas.microsoft.com/office/drawing/2014/main" id="{9C5EEBCD-3A18-93B6-6A18-A97D2B1F3A57}"/>
                </a:ext>
              </a:extLst>
            </p:cNvPr>
            <p:cNvSpPr/>
            <p:nvPr/>
          </p:nvSpPr>
          <p:spPr>
            <a:xfrm>
              <a:off x="6299709" y="708403"/>
              <a:ext cx="5083638" cy="890259"/>
            </a:xfrm>
            <a:prstGeom prst="rect">
              <a:avLst/>
            </a:prstGeom>
            <a:solidFill>
              <a:srgbClr val="9DC755"/>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latin typeface="Montserrat" panose="00000500000000000000" pitchFamily="2" charset="0"/>
              </a:endParaRPr>
            </a:p>
          </p:txBody>
        </p:sp>
        <p:sp>
          <p:nvSpPr>
            <p:cNvPr id="32" name="TextBox 31">
              <a:extLst>
                <a:ext uri="{FF2B5EF4-FFF2-40B4-BE49-F238E27FC236}">
                  <a16:creationId xmlns:a16="http://schemas.microsoft.com/office/drawing/2014/main" id="{3C90852F-0830-9CE1-014D-ECD948D060D3}"/>
                </a:ext>
              </a:extLst>
            </p:cNvPr>
            <p:cNvSpPr txBox="1"/>
            <p:nvPr/>
          </p:nvSpPr>
          <p:spPr>
            <a:xfrm>
              <a:off x="5732961" y="996754"/>
              <a:ext cx="520309" cy="266513"/>
            </a:xfrm>
            <a:prstGeom prst="rect">
              <a:avLst/>
            </a:prstGeom>
            <a:noFill/>
            <a:ln>
              <a:noFill/>
            </a:ln>
          </p:spPr>
          <p:txBody>
            <a:bodyPr wrap="square" rtlCol="0">
              <a:spAutoFit/>
            </a:bodyPr>
            <a:lstStyle/>
            <a:p>
              <a:r>
                <a:rPr lang="en-US" b="1">
                  <a:solidFill>
                    <a:schemeClr val="bg1"/>
                  </a:solidFill>
                  <a:latin typeface="Montserrat" panose="00000500000000000000" pitchFamily="2" charset="0"/>
                </a:rPr>
                <a:t>03</a:t>
              </a:r>
            </a:p>
          </p:txBody>
        </p:sp>
      </p:grpSp>
      <p:sp>
        <p:nvSpPr>
          <p:cNvPr id="33" name="Flowchart: Delay 32">
            <a:extLst>
              <a:ext uri="{FF2B5EF4-FFF2-40B4-BE49-F238E27FC236}">
                <a16:creationId xmlns:a16="http://schemas.microsoft.com/office/drawing/2014/main" id="{8FF7C940-DD11-6B2B-1097-86B42DDE86E8}"/>
              </a:ext>
            </a:extLst>
          </p:cNvPr>
          <p:cNvSpPr/>
          <p:nvPr/>
        </p:nvSpPr>
        <p:spPr>
          <a:xfrm rot="10800000">
            <a:off x="5558269" y="5045203"/>
            <a:ext cx="685146" cy="1222301"/>
          </a:xfrm>
          <a:prstGeom prst="flowChartDelay">
            <a:avLst/>
          </a:prstGeom>
          <a:solidFill>
            <a:srgbClr val="E0A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413C17E-C9C2-B07C-6575-73A039630821}"/>
              </a:ext>
            </a:extLst>
          </p:cNvPr>
          <p:cNvGrpSpPr/>
          <p:nvPr/>
        </p:nvGrpSpPr>
        <p:grpSpPr>
          <a:xfrm>
            <a:off x="5732960" y="5041067"/>
            <a:ext cx="5650386" cy="1233716"/>
            <a:chOff x="5732961" y="708403"/>
            <a:chExt cx="5650386" cy="890259"/>
          </a:xfrm>
        </p:grpSpPr>
        <p:sp>
          <p:nvSpPr>
            <p:cNvPr id="37" name="Rectangle 36">
              <a:extLst>
                <a:ext uri="{FF2B5EF4-FFF2-40B4-BE49-F238E27FC236}">
                  <a16:creationId xmlns:a16="http://schemas.microsoft.com/office/drawing/2014/main" id="{F2315CE6-8712-6EC8-688D-5677F5BF3E30}"/>
                </a:ext>
              </a:extLst>
            </p:cNvPr>
            <p:cNvSpPr/>
            <p:nvPr/>
          </p:nvSpPr>
          <p:spPr>
            <a:xfrm>
              <a:off x="6299709" y="708403"/>
              <a:ext cx="5083638" cy="890259"/>
            </a:xfrm>
            <a:prstGeom prst="rect">
              <a:avLst/>
            </a:prstGeom>
            <a:solidFill>
              <a:srgbClr val="E0AFF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a:latin typeface="Montserrat" panose="00000500000000000000" pitchFamily="2" charset="0"/>
              </a:endParaRPr>
            </a:p>
          </p:txBody>
        </p:sp>
        <p:sp>
          <p:nvSpPr>
            <p:cNvPr id="38" name="TextBox 37">
              <a:extLst>
                <a:ext uri="{FF2B5EF4-FFF2-40B4-BE49-F238E27FC236}">
                  <a16:creationId xmlns:a16="http://schemas.microsoft.com/office/drawing/2014/main" id="{C23B8106-6015-EA27-7F9E-18B6B226CC35}"/>
                </a:ext>
              </a:extLst>
            </p:cNvPr>
            <p:cNvSpPr txBox="1"/>
            <p:nvPr/>
          </p:nvSpPr>
          <p:spPr>
            <a:xfrm>
              <a:off x="5732961" y="996754"/>
              <a:ext cx="520309" cy="266513"/>
            </a:xfrm>
            <a:prstGeom prst="rect">
              <a:avLst/>
            </a:prstGeom>
            <a:noFill/>
            <a:ln>
              <a:noFill/>
            </a:ln>
          </p:spPr>
          <p:txBody>
            <a:bodyPr wrap="square" lIns="91440" tIns="45720" rIns="91440" bIns="45720" rtlCol="0" anchor="t">
              <a:spAutoFit/>
            </a:bodyPr>
            <a:lstStyle/>
            <a:p>
              <a:r>
                <a:rPr lang="en-US" b="1">
                  <a:solidFill>
                    <a:schemeClr val="bg1"/>
                  </a:solidFill>
                  <a:latin typeface="Montserrat"/>
                </a:rPr>
                <a:t>04</a:t>
              </a:r>
              <a:endParaRPr lang="en-US" b="1">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602036846"/>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000A4-DBFA-5142-810C-EF3B2996DD7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88D9E56-A582-BA38-D8D0-5A5941B648A0}"/>
              </a:ext>
            </a:extLst>
          </p:cNvPr>
          <p:cNvSpPr>
            <a:spLocks noGrp="1"/>
          </p:cNvSpPr>
          <p:nvPr>
            <p:ph type="title"/>
          </p:nvPr>
        </p:nvSpPr>
        <p:spPr>
          <a:xfrm>
            <a:off x="841681" y="677173"/>
            <a:ext cx="4185569" cy="877329"/>
          </a:xfrm>
        </p:spPr>
        <p:txBody>
          <a:bodyPr>
            <a:normAutofit/>
          </a:bodyPr>
          <a:lstStyle/>
          <a:p>
            <a:r>
              <a:rPr lang="en-US" b="1" dirty="0">
                <a:latin typeface="Montserrat" panose="00000500000000000000" pitchFamily="2" charset="0"/>
              </a:rPr>
              <a:t>Objectives</a:t>
            </a:r>
          </a:p>
        </p:txBody>
      </p:sp>
      <p:sp>
        <p:nvSpPr>
          <p:cNvPr id="3" name="TextBox 2">
            <a:extLst>
              <a:ext uri="{FF2B5EF4-FFF2-40B4-BE49-F238E27FC236}">
                <a16:creationId xmlns:a16="http://schemas.microsoft.com/office/drawing/2014/main" id="{D65E5CE3-BA70-1314-617A-889C961D3E49}"/>
              </a:ext>
            </a:extLst>
          </p:cNvPr>
          <p:cNvSpPr txBox="1"/>
          <p:nvPr/>
        </p:nvSpPr>
        <p:spPr>
          <a:xfrm>
            <a:off x="841681" y="1981604"/>
            <a:ext cx="535724" cy="830997"/>
          </a:xfrm>
          <a:prstGeom prst="rect">
            <a:avLst/>
          </a:prstGeom>
          <a:noFill/>
        </p:spPr>
        <p:txBody>
          <a:bodyPr wrap="square" rtlCol="0">
            <a:spAutoFit/>
          </a:bodyPr>
          <a:lstStyle/>
          <a:p>
            <a:r>
              <a:rPr lang="en-US" sz="4800" b="1" dirty="0">
                <a:latin typeface="Open Sans SemiBold" panose="020B0606030504020204" pitchFamily="34" charset="0"/>
                <a:ea typeface="Open Sans SemiBold" panose="020B0606030504020204" pitchFamily="34" charset="0"/>
                <a:cs typeface="Open Sans SemiBold" panose="020B0606030504020204" pitchFamily="34" charset="0"/>
              </a:rPr>
              <a:t>1</a:t>
            </a:r>
          </a:p>
        </p:txBody>
      </p:sp>
      <p:sp>
        <p:nvSpPr>
          <p:cNvPr id="5" name="TextBox 4">
            <a:extLst>
              <a:ext uri="{FF2B5EF4-FFF2-40B4-BE49-F238E27FC236}">
                <a16:creationId xmlns:a16="http://schemas.microsoft.com/office/drawing/2014/main" id="{12A80E24-26D4-C1AD-4396-7110CAE7F3EA}"/>
              </a:ext>
            </a:extLst>
          </p:cNvPr>
          <p:cNvSpPr txBox="1"/>
          <p:nvPr/>
        </p:nvSpPr>
        <p:spPr>
          <a:xfrm>
            <a:off x="1771610" y="1894770"/>
            <a:ext cx="7020698" cy="3416320"/>
          </a:xfrm>
          <a:prstGeom prst="rect">
            <a:avLst/>
          </a:prstGeom>
          <a:noFill/>
        </p:spPr>
        <p:txBody>
          <a:bodyPr wrap="square" lIns="91440" tIns="45720" rIns="91440" bIns="45720" rtlCol="0" anchor="t">
            <a:spAutoFit/>
          </a:bodyPr>
          <a:lstStyle/>
          <a:p>
            <a:r>
              <a:rPr lang="en-US" b="1" dirty="0"/>
              <a:t>Increase knowledge of corporate values</a:t>
            </a:r>
            <a:br>
              <a:rPr lang="en-US" dirty="0"/>
            </a:br>
            <a:r>
              <a:rPr lang="en-US" dirty="0"/>
              <a:t>Help employees better understand and identify with the company’s values.</a:t>
            </a:r>
          </a:p>
          <a:p>
            <a:endParaRPr lang="en-US" dirty="0"/>
          </a:p>
          <a:p>
            <a:endParaRPr lang="en-US" dirty="0"/>
          </a:p>
          <a:p>
            <a:r>
              <a:rPr lang="en-US" b="1" dirty="0"/>
              <a:t>Improve employee commitment and participation</a:t>
            </a:r>
            <a:br>
              <a:rPr lang="en-US" dirty="0"/>
            </a:br>
            <a:r>
              <a:rPr lang="en-US" dirty="0"/>
              <a:t>Foster consistent involvement in value-driven activities and team dynamics.</a:t>
            </a:r>
          </a:p>
          <a:p>
            <a:endParaRPr lang="en-US" dirty="0">
              <a:latin typeface="Montserrat"/>
              <a:ea typeface="Calibri"/>
              <a:cs typeface="Calibri"/>
            </a:endParaRPr>
          </a:p>
          <a:p>
            <a:r>
              <a:rPr lang="en-US" b="1" dirty="0"/>
              <a:t>Create a culture of integrity and recognition</a:t>
            </a:r>
            <a:br>
              <a:rPr lang="en-US" dirty="0"/>
            </a:br>
            <a:r>
              <a:rPr lang="en-US" dirty="0"/>
              <a:t>Encourage peer acknowledgment and reinforce behaviors aligned with core values.</a:t>
            </a:r>
          </a:p>
        </p:txBody>
      </p:sp>
      <p:cxnSp>
        <p:nvCxnSpPr>
          <p:cNvPr id="20" name="Straight Connector 19">
            <a:extLst>
              <a:ext uri="{FF2B5EF4-FFF2-40B4-BE49-F238E27FC236}">
                <a16:creationId xmlns:a16="http://schemas.microsoft.com/office/drawing/2014/main" id="{E61088A3-2828-B2F8-A4E1-F65620C0F394}"/>
              </a:ext>
            </a:extLst>
          </p:cNvPr>
          <p:cNvCxnSpPr>
            <a:cxnSpLocks/>
          </p:cNvCxnSpPr>
          <p:nvPr/>
        </p:nvCxnSpPr>
        <p:spPr>
          <a:xfrm>
            <a:off x="1567808" y="1949317"/>
            <a:ext cx="1" cy="895573"/>
          </a:xfrm>
          <a:prstGeom prst="line">
            <a:avLst/>
          </a:prstGeom>
          <a:ln w="63500">
            <a:solidFill>
              <a:srgbClr val="62B5E5"/>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33D5CE-D718-D4CC-D56A-159D5511EA12}"/>
              </a:ext>
            </a:extLst>
          </p:cNvPr>
          <p:cNvSpPr txBox="1"/>
          <p:nvPr/>
        </p:nvSpPr>
        <p:spPr>
          <a:xfrm>
            <a:off x="837605" y="3287978"/>
            <a:ext cx="543739" cy="830997"/>
          </a:xfrm>
          <a:prstGeom prst="rect">
            <a:avLst/>
          </a:prstGeom>
          <a:noFill/>
        </p:spPr>
        <p:txBody>
          <a:bodyPr wrap="square" rtlCol="0">
            <a:spAutoFit/>
          </a:bodyPr>
          <a:lstStyle/>
          <a:p>
            <a:r>
              <a:rPr lang="en-US" sz="4800" b="1" dirty="0">
                <a:latin typeface="Open Sans SemiBold" panose="020B0606030504020204" pitchFamily="34" charset="0"/>
                <a:ea typeface="Open Sans SemiBold" panose="020B0606030504020204" pitchFamily="34" charset="0"/>
                <a:cs typeface="Open Sans SemiBold" panose="020B0606030504020204" pitchFamily="34" charset="0"/>
              </a:rPr>
              <a:t>2</a:t>
            </a:r>
          </a:p>
        </p:txBody>
      </p:sp>
      <p:cxnSp>
        <p:nvCxnSpPr>
          <p:cNvPr id="24" name="Straight Connector 23">
            <a:extLst>
              <a:ext uri="{FF2B5EF4-FFF2-40B4-BE49-F238E27FC236}">
                <a16:creationId xmlns:a16="http://schemas.microsoft.com/office/drawing/2014/main" id="{0C7DEEE4-EDF2-23DE-03E7-7BFFA0207225}"/>
              </a:ext>
            </a:extLst>
          </p:cNvPr>
          <p:cNvCxnSpPr>
            <a:cxnSpLocks/>
          </p:cNvCxnSpPr>
          <p:nvPr/>
        </p:nvCxnSpPr>
        <p:spPr>
          <a:xfrm>
            <a:off x="1556603" y="3363883"/>
            <a:ext cx="0" cy="755092"/>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44D6AAD-017D-EBED-B269-5F7702C6E102}"/>
              </a:ext>
            </a:extLst>
          </p:cNvPr>
          <p:cNvSpPr txBox="1"/>
          <p:nvPr/>
        </p:nvSpPr>
        <p:spPr>
          <a:xfrm>
            <a:off x="833666" y="4546077"/>
            <a:ext cx="543739" cy="830997"/>
          </a:xfrm>
          <a:prstGeom prst="rect">
            <a:avLst/>
          </a:prstGeom>
          <a:noFill/>
        </p:spPr>
        <p:txBody>
          <a:bodyPr wrap="square" rtlCol="0">
            <a:spAutoFit/>
          </a:bodyPr>
          <a:lstStyle/>
          <a:p>
            <a:r>
              <a:rPr lang="en-US" sz="4800" b="1" dirty="0">
                <a:latin typeface="Open Sans SemiBold" panose="020B0606030504020204" pitchFamily="34" charset="0"/>
                <a:ea typeface="Open Sans SemiBold" panose="020B0606030504020204" pitchFamily="34" charset="0"/>
                <a:cs typeface="Open Sans SemiBold" panose="020B0606030504020204" pitchFamily="34" charset="0"/>
              </a:rPr>
              <a:t>3</a:t>
            </a:r>
          </a:p>
        </p:txBody>
      </p:sp>
      <p:cxnSp>
        <p:nvCxnSpPr>
          <p:cNvPr id="27" name="Straight Connector 26">
            <a:extLst>
              <a:ext uri="{FF2B5EF4-FFF2-40B4-BE49-F238E27FC236}">
                <a16:creationId xmlns:a16="http://schemas.microsoft.com/office/drawing/2014/main" id="{6768D790-551E-F068-C0E9-7CF60CD8D2E6}"/>
              </a:ext>
            </a:extLst>
          </p:cNvPr>
          <p:cNvCxnSpPr>
            <a:cxnSpLocks/>
          </p:cNvCxnSpPr>
          <p:nvPr/>
        </p:nvCxnSpPr>
        <p:spPr>
          <a:xfrm flipH="1">
            <a:off x="1515735" y="4543168"/>
            <a:ext cx="11205" cy="833906"/>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Oval 4">
            <a:extLst>
              <a:ext uri="{FF2B5EF4-FFF2-40B4-BE49-F238E27FC236}">
                <a16:creationId xmlns:a16="http://schemas.microsoft.com/office/drawing/2014/main" id="{B1EDE7D2-F6FE-0721-921D-35F9630F31CB}"/>
              </a:ext>
            </a:extLst>
          </p:cNvPr>
          <p:cNvSpPr/>
          <p:nvPr/>
        </p:nvSpPr>
        <p:spPr>
          <a:xfrm>
            <a:off x="11142839" y="494107"/>
            <a:ext cx="414959" cy="366132"/>
          </a:xfrm>
          <a:prstGeom prst="ellipse">
            <a:avLst/>
          </a:prstGeom>
          <a:solidFill>
            <a:srgbClr val="9DC75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7180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urple circle with black center&#10;&#10;Description automatically generated">
            <a:extLst>
              <a:ext uri="{FF2B5EF4-FFF2-40B4-BE49-F238E27FC236}">
                <a16:creationId xmlns:a16="http://schemas.microsoft.com/office/drawing/2014/main" id="{6E47A27B-847A-5E5E-4D22-DB62695E3824}"/>
              </a:ext>
            </a:extLst>
          </p:cNvPr>
          <p:cNvPicPr>
            <a:picLocks noChangeAspect="1"/>
          </p:cNvPicPr>
          <p:nvPr/>
        </p:nvPicPr>
        <p:blipFill>
          <a:blip r:embed="rId4">
            <a:duotone>
              <a:schemeClr val="bg2">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sp>
        <p:nvSpPr>
          <p:cNvPr id="4" name="Title 1">
            <a:extLst>
              <a:ext uri="{FF2B5EF4-FFF2-40B4-BE49-F238E27FC236}">
                <a16:creationId xmlns:a16="http://schemas.microsoft.com/office/drawing/2014/main" id="{47B2A0AC-142E-4B5C-2B3D-F995F4A5DC19}"/>
              </a:ext>
            </a:extLst>
          </p:cNvPr>
          <p:cNvSpPr>
            <a:spLocks noGrp="1"/>
          </p:cNvSpPr>
          <p:nvPr>
            <p:ph type="title"/>
          </p:nvPr>
        </p:nvSpPr>
        <p:spPr>
          <a:xfrm>
            <a:off x="742950" y="420251"/>
            <a:ext cx="10515600" cy="1325563"/>
          </a:xfrm>
        </p:spPr>
        <p:txBody>
          <a:bodyPr/>
          <a:lstStyle/>
          <a:p>
            <a:r>
              <a:rPr lang="en-US" b="1" dirty="0">
                <a:latin typeface="Montserrat" panose="00000500000000000000" pitchFamily="2" charset="0"/>
              </a:rPr>
              <a:t>Performance Indicators</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80E0A5F4-4B41-E168-512D-F683D0E096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948" y="1369638"/>
            <a:ext cx="4994463" cy="376176"/>
          </a:xfrm>
          <a:prstGeom prst="rect">
            <a:avLst/>
          </a:prstGeom>
        </p:spPr>
      </p:pic>
      <p:grpSp>
        <p:nvGrpSpPr>
          <p:cNvPr id="28" name="Group 27">
            <a:extLst>
              <a:ext uri="{FF2B5EF4-FFF2-40B4-BE49-F238E27FC236}">
                <a16:creationId xmlns:a16="http://schemas.microsoft.com/office/drawing/2014/main" id="{422139A6-C1E5-C184-B0DD-F38A56677803}"/>
              </a:ext>
            </a:extLst>
          </p:cNvPr>
          <p:cNvGrpSpPr/>
          <p:nvPr/>
        </p:nvGrpSpPr>
        <p:grpSpPr>
          <a:xfrm>
            <a:off x="1434007" y="4761188"/>
            <a:ext cx="7211254" cy="1277305"/>
            <a:chOff x="1434007" y="4761188"/>
            <a:chExt cx="7211254" cy="1277305"/>
          </a:xfrm>
        </p:grpSpPr>
        <p:sp>
          <p:nvSpPr>
            <p:cNvPr id="3" name="Rectangle 2">
              <a:extLst>
                <a:ext uri="{FF2B5EF4-FFF2-40B4-BE49-F238E27FC236}">
                  <a16:creationId xmlns:a16="http://schemas.microsoft.com/office/drawing/2014/main" id="{B2A3F7F7-2D7E-4433-8353-DBCF22FE026A}"/>
                </a:ext>
              </a:extLst>
            </p:cNvPr>
            <p:cNvSpPr/>
            <p:nvPr/>
          </p:nvSpPr>
          <p:spPr bwMode="gray">
            <a:xfrm rot="16200000">
              <a:off x="4823207" y="2133072"/>
              <a:ext cx="1110568" cy="6533541"/>
            </a:xfrm>
            <a:prstGeom prst="rect">
              <a:avLst/>
            </a:prstGeom>
            <a:solidFill>
              <a:schemeClr val="accent6">
                <a:lumMod val="60000"/>
                <a:lumOff val="40000"/>
              </a:schemeClr>
            </a:solidFill>
            <a:ln w="19050" algn="ctr">
              <a:noFill/>
              <a:miter lim="800000"/>
              <a:headEnd/>
              <a:tailEnd/>
            </a:ln>
            <a:effectLst/>
          </p:spPr>
          <p:txBody>
            <a:bodyPr wrap="square" lIns="66675" tIns="66675" rIns="66675" bIns="66675" rtlCol="0" anchor="ctr"/>
            <a:lstStyle/>
            <a:p>
              <a:pPr algn="ctr" defTabSz="685800">
                <a:lnSpc>
                  <a:spcPct val="106000"/>
                </a:lnSpc>
                <a:defRPr/>
              </a:pPr>
              <a:endParaRPr lang="en-US" sz="1200" b="1">
                <a:solidFill>
                  <a:prstClr val="white"/>
                </a:solidFill>
                <a:latin typeface="Calibri Light"/>
              </a:endParaRPr>
            </a:p>
          </p:txBody>
        </p:sp>
        <p:grpSp>
          <p:nvGrpSpPr>
            <p:cNvPr id="5" name="Group 4">
              <a:extLst>
                <a:ext uri="{FF2B5EF4-FFF2-40B4-BE49-F238E27FC236}">
                  <a16:creationId xmlns:a16="http://schemas.microsoft.com/office/drawing/2014/main" id="{FF88D053-DC35-48C3-F99D-1BC0CF3F404F}"/>
                </a:ext>
              </a:extLst>
            </p:cNvPr>
            <p:cNvGrpSpPr/>
            <p:nvPr/>
          </p:nvGrpSpPr>
          <p:grpSpPr>
            <a:xfrm rot="16200000">
              <a:off x="1432686" y="4762509"/>
              <a:ext cx="1277305" cy="1274664"/>
              <a:chOff x="1803653" y="1995975"/>
              <a:chExt cx="1703073" cy="1699552"/>
            </a:xfrm>
          </p:grpSpPr>
          <p:sp>
            <p:nvSpPr>
              <p:cNvPr id="7" name="Oval 6">
                <a:extLst>
                  <a:ext uri="{FF2B5EF4-FFF2-40B4-BE49-F238E27FC236}">
                    <a16:creationId xmlns:a16="http://schemas.microsoft.com/office/drawing/2014/main" id="{347B80D9-69A1-2030-4962-05C55DB90D06}"/>
                  </a:ext>
                </a:extLst>
              </p:cNvPr>
              <p:cNvSpPr/>
              <p:nvPr/>
            </p:nvSpPr>
            <p:spPr bwMode="gray">
              <a:xfrm>
                <a:off x="1803653" y="1995975"/>
                <a:ext cx="1703073" cy="1699552"/>
              </a:xfrm>
              <a:prstGeom prst="ellipse">
                <a:avLst/>
              </a:prstGeom>
              <a:solidFill>
                <a:srgbClr val="9DC755"/>
              </a:solidFill>
              <a:ln w="19050" algn="ctr">
                <a:noFill/>
                <a:miter lim="800000"/>
                <a:headEnd/>
                <a:tailEnd/>
              </a:ln>
              <a:effectLst/>
            </p:spPr>
            <p:txBody>
              <a:bodyPr wrap="square" lIns="66675" tIns="66675" rIns="66675" bIns="66675" rtlCol="0" anchor="ctr"/>
              <a:lstStyle/>
              <a:p>
                <a:pPr algn="ctr" defTabSz="685800">
                  <a:lnSpc>
                    <a:spcPct val="106000"/>
                  </a:lnSpc>
                  <a:defRPr/>
                </a:pPr>
                <a:endParaRPr lang="en-US" sz="1200" b="1">
                  <a:solidFill>
                    <a:prstClr val="white"/>
                  </a:solidFill>
                </a:endParaRPr>
              </a:p>
            </p:txBody>
          </p:sp>
          <p:sp>
            <p:nvSpPr>
              <p:cNvPr id="8" name="Oval 7">
                <a:extLst>
                  <a:ext uri="{FF2B5EF4-FFF2-40B4-BE49-F238E27FC236}">
                    <a16:creationId xmlns:a16="http://schemas.microsoft.com/office/drawing/2014/main" id="{D6F6D300-75F2-FB47-4AF5-645242104956}"/>
                  </a:ext>
                </a:extLst>
              </p:cNvPr>
              <p:cNvSpPr/>
              <p:nvPr/>
            </p:nvSpPr>
            <p:spPr bwMode="gray">
              <a:xfrm>
                <a:off x="1997259" y="2189181"/>
                <a:ext cx="1315860" cy="1313139"/>
              </a:xfrm>
              <a:prstGeom prst="ellipse">
                <a:avLst/>
              </a:prstGeom>
              <a:solidFill>
                <a:schemeClr val="bg1"/>
              </a:solidFill>
              <a:ln w="19050" algn="ctr">
                <a:noFill/>
                <a:miter lim="800000"/>
                <a:headEnd/>
                <a:tailEnd/>
              </a:ln>
            </p:spPr>
            <p:txBody>
              <a:bodyPr wrap="square" lIns="66675" tIns="66675" rIns="66675" bIns="66675" rtlCol="0" anchor="ctr"/>
              <a:lstStyle/>
              <a:p>
                <a:pPr algn="ctr" defTabSz="685800">
                  <a:lnSpc>
                    <a:spcPct val="106000"/>
                  </a:lnSpc>
                  <a:defRPr/>
                </a:pPr>
                <a:endParaRPr lang="en-US" sz="1200" b="1">
                  <a:solidFill>
                    <a:prstClr val="white"/>
                  </a:solidFill>
                </a:endParaRPr>
              </a:p>
            </p:txBody>
          </p:sp>
        </p:grpSp>
      </p:grpSp>
      <p:grpSp>
        <p:nvGrpSpPr>
          <p:cNvPr id="29" name="Group 28">
            <a:extLst>
              <a:ext uri="{FF2B5EF4-FFF2-40B4-BE49-F238E27FC236}">
                <a16:creationId xmlns:a16="http://schemas.microsoft.com/office/drawing/2014/main" id="{B7DAC7AE-EC9E-EF4E-B142-3D86774DCAF8}"/>
              </a:ext>
            </a:extLst>
          </p:cNvPr>
          <p:cNvGrpSpPr/>
          <p:nvPr/>
        </p:nvGrpSpPr>
        <p:grpSpPr>
          <a:xfrm>
            <a:off x="1434007" y="3367898"/>
            <a:ext cx="7211254" cy="1277305"/>
            <a:chOff x="1434007" y="3367898"/>
            <a:chExt cx="7211254" cy="1277305"/>
          </a:xfrm>
        </p:grpSpPr>
        <p:sp>
          <p:nvSpPr>
            <p:cNvPr id="13" name="Rectangle 12">
              <a:extLst>
                <a:ext uri="{FF2B5EF4-FFF2-40B4-BE49-F238E27FC236}">
                  <a16:creationId xmlns:a16="http://schemas.microsoft.com/office/drawing/2014/main" id="{E0014CC5-CC7C-4781-0695-46DA202FA5E5}"/>
                </a:ext>
              </a:extLst>
            </p:cNvPr>
            <p:cNvSpPr/>
            <p:nvPr/>
          </p:nvSpPr>
          <p:spPr bwMode="gray">
            <a:xfrm rot="16200000">
              <a:off x="4823207" y="739782"/>
              <a:ext cx="1110568" cy="6533541"/>
            </a:xfrm>
            <a:prstGeom prst="rect">
              <a:avLst/>
            </a:prstGeom>
            <a:solidFill>
              <a:schemeClr val="accent5">
                <a:lumMod val="60000"/>
                <a:lumOff val="40000"/>
              </a:schemeClr>
            </a:solidFill>
            <a:ln w="19050" algn="ctr">
              <a:noFill/>
              <a:miter lim="800000"/>
              <a:headEnd/>
              <a:tailEnd/>
            </a:ln>
            <a:effectLst/>
          </p:spPr>
          <p:txBody>
            <a:bodyPr wrap="square" lIns="66675" tIns="66675" rIns="66675" bIns="66675" rtlCol="0" anchor="ctr"/>
            <a:lstStyle/>
            <a:p>
              <a:pPr algn="ctr" defTabSz="685800">
                <a:lnSpc>
                  <a:spcPct val="106000"/>
                </a:lnSpc>
                <a:defRPr/>
              </a:pPr>
              <a:endParaRPr lang="en-US" sz="1200" b="1">
                <a:solidFill>
                  <a:prstClr val="white"/>
                </a:solidFill>
                <a:latin typeface="Calibri Light"/>
              </a:endParaRPr>
            </a:p>
          </p:txBody>
        </p:sp>
        <p:grpSp>
          <p:nvGrpSpPr>
            <p:cNvPr id="14" name="Group 13">
              <a:extLst>
                <a:ext uri="{FF2B5EF4-FFF2-40B4-BE49-F238E27FC236}">
                  <a16:creationId xmlns:a16="http://schemas.microsoft.com/office/drawing/2014/main" id="{87184F90-5F03-D2A4-8222-A64A1105791B}"/>
                </a:ext>
              </a:extLst>
            </p:cNvPr>
            <p:cNvGrpSpPr/>
            <p:nvPr/>
          </p:nvGrpSpPr>
          <p:grpSpPr>
            <a:xfrm rot="16200000">
              <a:off x="1432686" y="3369219"/>
              <a:ext cx="1277305" cy="1274664"/>
              <a:chOff x="1803653" y="1995975"/>
              <a:chExt cx="1703073" cy="1699552"/>
            </a:xfrm>
          </p:grpSpPr>
          <p:sp>
            <p:nvSpPr>
              <p:cNvPr id="16" name="Oval 15">
                <a:extLst>
                  <a:ext uri="{FF2B5EF4-FFF2-40B4-BE49-F238E27FC236}">
                    <a16:creationId xmlns:a16="http://schemas.microsoft.com/office/drawing/2014/main" id="{2F4D908B-F495-69E9-6489-82ACBDA78652}"/>
                  </a:ext>
                </a:extLst>
              </p:cNvPr>
              <p:cNvSpPr/>
              <p:nvPr/>
            </p:nvSpPr>
            <p:spPr bwMode="gray">
              <a:xfrm>
                <a:off x="1803653" y="1995975"/>
                <a:ext cx="1703073" cy="1699552"/>
              </a:xfrm>
              <a:prstGeom prst="ellipse">
                <a:avLst/>
              </a:prstGeom>
              <a:solidFill>
                <a:srgbClr val="73B9EE"/>
              </a:solidFill>
              <a:ln w="19050" algn="ctr">
                <a:noFill/>
                <a:miter lim="800000"/>
                <a:headEnd/>
                <a:tailEnd/>
              </a:ln>
              <a:effectLst/>
            </p:spPr>
            <p:txBody>
              <a:bodyPr wrap="square" lIns="66675" tIns="66675" rIns="66675" bIns="66675" rtlCol="0" anchor="ctr"/>
              <a:lstStyle/>
              <a:p>
                <a:pPr algn="ctr" defTabSz="685800">
                  <a:lnSpc>
                    <a:spcPct val="106000"/>
                  </a:lnSpc>
                  <a:defRPr/>
                </a:pPr>
                <a:endParaRPr lang="en-US" sz="1200" b="1">
                  <a:solidFill>
                    <a:prstClr val="white"/>
                  </a:solidFill>
                </a:endParaRPr>
              </a:p>
            </p:txBody>
          </p:sp>
          <p:sp>
            <p:nvSpPr>
              <p:cNvPr id="17" name="Oval 16">
                <a:extLst>
                  <a:ext uri="{FF2B5EF4-FFF2-40B4-BE49-F238E27FC236}">
                    <a16:creationId xmlns:a16="http://schemas.microsoft.com/office/drawing/2014/main" id="{F159E37E-439A-7DFD-EA0F-05DEAC419257}"/>
                  </a:ext>
                </a:extLst>
              </p:cNvPr>
              <p:cNvSpPr/>
              <p:nvPr/>
            </p:nvSpPr>
            <p:spPr bwMode="gray">
              <a:xfrm>
                <a:off x="1997259" y="2189181"/>
                <a:ext cx="1315860" cy="1313139"/>
              </a:xfrm>
              <a:prstGeom prst="ellipse">
                <a:avLst/>
              </a:prstGeom>
              <a:solidFill>
                <a:schemeClr val="bg1"/>
              </a:solidFill>
              <a:ln w="19050" algn="ctr">
                <a:noFill/>
                <a:miter lim="800000"/>
                <a:headEnd/>
                <a:tailEnd/>
              </a:ln>
            </p:spPr>
            <p:txBody>
              <a:bodyPr wrap="square" lIns="66675" tIns="66675" rIns="66675" bIns="66675" rtlCol="0" anchor="ctr"/>
              <a:lstStyle/>
              <a:p>
                <a:pPr algn="ctr" defTabSz="685800">
                  <a:lnSpc>
                    <a:spcPct val="106000"/>
                  </a:lnSpc>
                  <a:defRPr/>
                </a:pPr>
                <a:endParaRPr lang="en-US" sz="1200" b="1">
                  <a:solidFill>
                    <a:prstClr val="white"/>
                  </a:solidFill>
                </a:endParaRPr>
              </a:p>
            </p:txBody>
          </p:sp>
        </p:grpSp>
      </p:grpSp>
      <p:grpSp>
        <p:nvGrpSpPr>
          <p:cNvPr id="30" name="Group 29">
            <a:extLst>
              <a:ext uri="{FF2B5EF4-FFF2-40B4-BE49-F238E27FC236}">
                <a16:creationId xmlns:a16="http://schemas.microsoft.com/office/drawing/2014/main" id="{031404E1-9911-9636-1A52-1C827D0AE660}"/>
              </a:ext>
            </a:extLst>
          </p:cNvPr>
          <p:cNvGrpSpPr/>
          <p:nvPr/>
        </p:nvGrpSpPr>
        <p:grpSpPr>
          <a:xfrm>
            <a:off x="1434006" y="1974609"/>
            <a:ext cx="7211254" cy="1277305"/>
            <a:chOff x="1434006" y="1974609"/>
            <a:chExt cx="7211254" cy="1277305"/>
          </a:xfrm>
        </p:grpSpPr>
        <p:sp>
          <p:nvSpPr>
            <p:cNvPr id="20" name="Rectangle 19">
              <a:extLst>
                <a:ext uri="{FF2B5EF4-FFF2-40B4-BE49-F238E27FC236}">
                  <a16:creationId xmlns:a16="http://schemas.microsoft.com/office/drawing/2014/main" id="{C06A7F96-2DD4-EC68-C72A-74463391FAAB}"/>
                </a:ext>
              </a:extLst>
            </p:cNvPr>
            <p:cNvSpPr/>
            <p:nvPr/>
          </p:nvSpPr>
          <p:spPr bwMode="gray">
            <a:xfrm rot="16200000">
              <a:off x="4823206" y="-653506"/>
              <a:ext cx="1110568" cy="6533540"/>
            </a:xfrm>
            <a:prstGeom prst="rect">
              <a:avLst/>
            </a:prstGeom>
            <a:solidFill>
              <a:schemeClr val="accent1"/>
            </a:solidFill>
            <a:ln w="19050" algn="ctr">
              <a:noFill/>
              <a:miter lim="800000"/>
              <a:headEnd/>
              <a:tailEnd/>
            </a:ln>
            <a:effectLst/>
          </p:spPr>
          <p:txBody>
            <a:bodyPr wrap="square" lIns="66675" tIns="66675" rIns="66675" bIns="66675" rtlCol="0" anchor="ctr"/>
            <a:lstStyle/>
            <a:p>
              <a:pPr algn="ctr" defTabSz="685800">
                <a:lnSpc>
                  <a:spcPct val="106000"/>
                </a:lnSpc>
                <a:defRPr/>
              </a:pPr>
              <a:endParaRPr lang="en-US" sz="1200" b="1" dirty="0">
                <a:solidFill>
                  <a:prstClr val="white"/>
                </a:solidFill>
                <a:latin typeface="Calibri Light"/>
              </a:endParaRPr>
            </a:p>
          </p:txBody>
        </p:sp>
        <p:grpSp>
          <p:nvGrpSpPr>
            <p:cNvPr id="21" name="Group 20">
              <a:extLst>
                <a:ext uri="{FF2B5EF4-FFF2-40B4-BE49-F238E27FC236}">
                  <a16:creationId xmlns:a16="http://schemas.microsoft.com/office/drawing/2014/main" id="{E48215B4-08F5-1E84-B3C0-2782E68BFB52}"/>
                </a:ext>
              </a:extLst>
            </p:cNvPr>
            <p:cNvGrpSpPr/>
            <p:nvPr/>
          </p:nvGrpSpPr>
          <p:grpSpPr>
            <a:xfrm rot="16200000">
              <a:off x="1432685" y="1975930"/>
              <a:ext cx="1277305" cy="1274664"/>
              <a:chOff x="1803653" y="1995975"/>
              <a:chExt cx="1703073" cy="1699552"/>
            </a:xfrm>
          </p:grpSpPr>
          <p:sp>
            <p:nvSpPr>
              <p:cNvPr id="23" name="Oval 22">
                <a:extLst>
                  <a:ext uri="{FF2B5EF4-FFF2-40B4-BE49-F238E27FC236}">
                    <a16:creationId xmlns:a16="http://schemas.microsoft.com/office/drawing/2014/main" id="{CD5DA82C-22E3-BA22-6213-C0E738207478}"/>
                  </a:ext>
                </a:extLst>
              </p:cNvPr>
              <p:cNvSpPr/>
              <p:nvPr/>
            </p:nvSpPr>
            <p:spPr bwMode="gray">
              <a:xfrm>
                <a:off x="1803653" y="1995975"/>
                <a:ext cx="1703073" cy="1699552"/>
              </a:xfrm>
              <a:prstGeom prst="ellipse">
                <a:avLst/>
              </a:prstGeom>
              <a:solidFill>
                <a:schemeClr val="accent1">
                  <a:lumMod val="90000"/>
                </a:schemeClr>
              </a:solidFill>
              <a:ln w="19050" algn="ctr">
                <a:noFill/>
                <a:miter lim="800000"/>
                <a:headEnd/>
                <a:tailEnd/>
              </a:ln>
              <a:effectLst/>
            </p:spPr>
            <p:txBody>
              <a:bodyPr wrap="square" lIns="66675" tIns="66675" rIns="66675" bIns="66675" rtlCol="0" anchor="ctr"/>
              <a:lstStyle/>
              <a:p>
                <a:pPr algn="ctr" defTabSz="685800">
                  <a:lnSpc>
                    <a:spcPct val="106000"/>
                  </a:lnSpc>
                  <a:defRPr/>
                </a:pPr>
                <a:endParaRPr lang="en-US" sz="1200" b="1">
                  <a:solidFill>
                    <a:prstClr val="white"/>
                  </a:solidFill>
                </a:endParaRPr>
              </a:p>
            </p:txBody>
          </p:sp>
          <p:sp>
            <p:nvSpPr>
              <p:cNvPr id="24" name="Oval 23">
                <a:extLst>
                  <a:ext uri="{FF2B5EF4-FFF2-40B4-BE49-F238E27FC236}">
                    <a16:creationId xmlns:a16="http://schemas.microsoft.com/office/drawing/2014/main" id="{67EADA76-A65F-FB0C-7893-DCB97E533856}"/>
                  </a:ext>
                </a:extLst>
              </p:cNvPr>
              <p:cNvSpPr/>
              <p:nvPr/>
            </p:nvSpPr>
            <p:spPr bwMode="gray">
              <a:xfrm>
                <a:off x="1997259" y="2189181"/>
                <a:ext cx="1315860" cy="1313139"/>
              </a:xfrm>
              <a:prstGeom prst="ellipse">
                <a:avLst/>
              </a:prstGeom>
              <a:solidFill>
                <a:schemeClr val="bg1"/>
              </a:solidFill>
              <a:ln w="19050" algn="ctr">
                <a:noFill/>
                <a:miter lim="800000"/>
                <a:headEnd/>
                <a:tailEnd/>
              </a:ln>
            </p:spPr>
            <p:txBody>
              <a:bodyPr wrap="square" lIns="66675" tIns="66675" rIns="66675" bIns="66675" rtlCol="0" anchor="ctr"/>
              <a:lstStyle/>
              <a:p>
                <a:pPr algn="ctr" defTabSz="685800">
                  <a:lnSpc>
                    <a:spcPct val="106000"/>
                  </a:lnSpc>
                  <a:defRPr/>
                </a:pPr>
                <a:endParaRPr lang="en-US" sz="1200" b="1">
                  <a:solidFill>
                    <a:prstClr val="white"/>
                  </a:solidFill>
                </a:endParaRPr>
              </a:p>
            </p:txBody>
          </p:sp>
        </p:grpSp>
      </p:grpSp>
      <p:sp>
        <p:nvSpPr>
          <p:cNvPr id="33" name="Title 1">
            <a:extLst>
              <a:ext uri="{FF2B5EF4-FFF2-40B4-BE49-F238E27FC236}">
                <a16:creationId xmlns:a16="http://schemas.microsoft.com/office/drawing/2014/main" id="{B42A08E0-0DF2-3696-39AA-E5D863C03AA4}"/>
              </a:ext>
            </a:extLst>
          </p:cNvPr>
          <p:cNvSpPr txBox="1">
            <a:spLocks/>
          </p:cNvSpPr>
          <p:nvPr/>
        </p:nvSpPr>
        <p:spPr>
          <a:xfrm>
            <a:off x="2853575" y="2202104"/>
            <a:ext cx="3985293" cy="822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rgbClr val="262722"/>
              </a:solidFill>
              <a:latin typeface="Montserrat"/>
              <a:ea typeface="Open Sans"/>
              <a:cs typeface="Open Sans"/>
            </a:endParaRPr>
          </a:p>
        </p:txBody>
      </p:sp>
      <p:sp>
        <p:nvSpPr>
          <p:cNvPr id="34" name="Title 1">
            <a:extLst>
              <a:ext uri="{FF2B5EF4-FFF2-40B4-BE49-F238E27FC236}">
                <a16:creationId xmlns:a16="http://schemas.microsoft.com/office/drawing/2014/main" id="{E401583D-333A-0726-725E-2FAA78C331A3}"/>
              </a:ext>
            </a:extLst>
          </p:cNvPr>
          <p:cNvSpPr txBox="1">
            <a:spLocks/>
          </p:cNvSpPr>
          <p:nvPr/>
        </p:nvSpPr>
        <p:spPr>
          <a:xfrm>
            <a:off x="2872117" y="3595394"/>
            <a:ext cx="3985293" cy="822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rgbClr val="262722"/>
              </a:solidFill>
              <a:latin typeface="Montserrat"/>
              <a:ea typeface="Open Sans"/>
              <a:cs typeface="Open Sans"/>
            </a:endParaRPr>
          </a:p>
        </p:txBody>
      </p:sp>
      <p:sp>
        <p:nvSpPr>
          <p:cNvPr id="35" name="Title 1">
            <a:extLst>
              <a:ext uri="{FF2B5EF4-FFF2-40B4-BE49-F238E27FC236}">
                <a16:creationId xmlns:a16="http://schemas.microsoft.com/office/drawing/2014/main" id="{BD6E7FB3-CB23-2C16-EC44-8EFD82EE0281}"/>
              </a:ext>
            </a:extLst>
          </p:cNvPr>
          <p:cNvSpPr txBox="1">
            <a:spLocks/>
          </p:cNvSpPr>
          <p:nvPr/>
        </p:nvSpPr>
        <p:spPr>
          <a:xfrm>
            <a:off x="2990341" y="4988684"/>
            <a:ext cx="3985293" cy="8223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800">
              <a:solidFill>
                <a:srgbClr val="262722"/>
              </a:solidFill>
              <a:latin typeface="Montserrat"/>
              <a:ea typeface="Open Sans"/>
              <a:cs typeface="Open Sans"/>
            </a:endParaRPr>
          </a:p>
        </p:txBody>
      </p:sp>
      <p:pic>
        <p:nvPicPr>
          <p:cNvPr id="37" name="Graphic 36" descr="Rating 3 Star with solid fill">
            <a:extLst>
              <a:ext uri="{FF2B5EF4-FFF2-40B4-BE49-F238E27FC236}">
                <a16:creationId xmlns:a16="http://schemas.microsoft.com/office/drawing/2014/main" id="{D58DD4B2-4CB1-96D7-4A52-5BB0D56AC8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03415" y="3653705"/>
            <a:ext cx="727450" cy="727450"/>
          </a:xfrm>
          <a:prstGeom prst="rect">
            <a:avLst/>
          </a:prstGeom>
        </p:spPr>
      </p:pic>
      <p:pic>
        <p:nvPicPr>
          <p:cNvPr id="39" name="Graphic 38" descr="Classroom with solid fill">
            <a:extLst>
              <a:ext uri="{FF2B5EF4-FFF2-40B4-BE49-F238E27FC236}">
                <a16:creationId xmlns:a16="http://schemas.microsoft.com/office/drawing/2014/main" id="{AF8D0172-9C43-E3FC-04F7-C77BA8BC15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03415" y="2287491"/>
            <a:ext cx="727450" cy="727450"/>
          </a:xfrm>
          <a:prstGeom prst="rect">
            <a:avLst/>
          </a:prstGeom>
        </p:spPr>
      </p:pic>
      <p:pic>
        <p:nvPicPr>
          <p:cNvPr id="41" name="Graphic 40" descr="Badge New with solid fill">
            <a:extLst>
              <a:ext uri="{FF2B5EF4-FFF2-40B4-BE49-F238E27FC236}">
                <a16:creationId xmlns:a16="http://schemas.microsoft.com/office/drawing/2014/main" id="{CD2B32FA-173F-2974-27CC-18E0CB4C4D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03415" y="5036115"/>
            <a:ext cx="727450" cy="727450"/>
          </a:xfrm>
          <a:prstGeom prst="rect">
            <a:avLst/>
          </a:prstGeom>
        </p:spPr>
      </p:pic>
      <p:sp>
        <p:nvSpPr>
          <p:cNvPr id="6" name="CuadroTexto 5">
            <a:extLst>
              <a:ext uri="{FF2B5EF4-FFF2-40B4-BE49-F238E27FC236}">
                <a16:creationId xmlns:a16="http://schemas.microsoft.com/office/drawing/2014/main" id="{A93CE70A-9158-7CA5-6497-52B2A3092C10}"/>
              </a:ext>
            </a:extLst>
          </p:cNvPr>
          <p:cNvSpPr txBox="1"/>
          <p:nvPr/>
        </p:nvSpPr>
        <p:spPr>
          <a:xfrm>
            <a:off x="2752515" y="2146308"/>
            <a:ext cx="5652815" cy="923330"/>
          </a:xfrm>
          <a:prstGeom prst="rect">
            <a:avLst/>
          </a:prstGeom>
          <a:noFill/>
        </p:spPr>
        <p:txBody>
          <a:bodyPr wrap="square">
            <a:spAutoFit/>
          </a:bodyPr>
          <a:lstStyle/>
          <a:p>
            <a:r>
              <a:rPr lang="en-US" b="1" dirty="0"/>
              <a:t>Knowledge growth</a:t>
            </a:r>
            <a:br>
              <a:rPr lang="en-US" dirty="0"/>
            </a:br>
            <a:r>
              <a:rPr lang="en-US" dirty="0"/>
              <a:t>Achieve a </a:t>
            </a:r>
            <a:r>
              <a:rPr lang="en-US" b="1" dirty="0"/>
              <a:t>90% increase</a:t>
            </a:r>
            <a:r>
              <a:rPr lang="en-US" dirty="0"/>
              <a:t> in value understanding as measured by </a:t>
            </a:r>
            <a:r>
              <a:rPr lang="en-US" b="1" dirty="0"/>
              <a:t>pre- and post-campaign surveys</a:t>
            </a:r>
            <a:r>
              <a:rPr lang="en-US" dirty="0"/>
              <a:t>.</a:t>
            </a:r>
          </a:p>
        </p:txBody>
      </p:sp>
      <p:sp>
        <p:nvSpPr>
          <p:cNvPr id="12" name="CuadroTexto 11">
            <a:extLst>
              <a:ext uri="{FF2B5EF4-FFF2-40B4-BE49-F238E27FC236}">
                <a16:creationId xmlns:a16="http://schemas.microsoft.com/office/drawing/2014/main" id="{51563EBA-64A8-E11D-ADBD-1A7BEF4A68E9}"/>
              </a:ext>
            </a:extLst>
          </p:cNvPr>
          <p:cNvSpPr txBox="1"/>
          <p:nvPr/>
        </p:nvSpPr>
        <p:spPr>
          <a:xfrm>
            <a:off x="2688270" y="3494377"/>
            <a:ext cx="6097464" cy="923330"/>
          </a:xfrm>
          <a:prstGeom prst="rect">
            <a:avLst/>
          </a:prstGeom>
          <a:noFill/>
        </p:spPr>
        <p:txBody>
          <a:bodyPr wrap="square">
            <a:spAutoFit/>
          </a:bodyPr>
          <a:lstStyle/>
          <a:p>
            <a:r>
              <a:rPr lang="en-US" b="1" dirty="0"/>
              <a:t>Participation rate</a:t>
            </a:r>
            <a:br>
              <a:rPr lang="en-US" dirty="0"/>
            </a:br>
            <a:r>
              <a:rPr lang="en-US" dirty="0"/>
              <a:t>Ensure a </a:t>
            </a:r>
            <a:r>
              <a:rPr lang="en-US" b="1" dirty="0"/>
              <a:t>minimum 90% attendance</a:t>
            </a:r>
            <a:r>
              <a:rPr lang="en-US" dirty="0"/>
              <a:t> in scheduled activities by tracking participation among </a:t>
            </a:r>
            <a:r>
              <a:rPr lang="en-US" b="1" dirty="0"/>
              <a:t>registered employees</a:t>
            </a:r>
            <a:r>
              <a:rPr lang="en-US" dirty="0"/>
              <a:t>.</a:t>
            </a:r>
          </a:p>
        </p:txBody>
      </p:sp>
      <p:sp>
        <p:nvSpPr>
          <p:cNvPr id="11" name="CuadroTexto 10">
            <a:extLst>
              <a:ext uri="{FF2B5EF4-FFF2-40B4-BE49-F238E27FC236}">
                <a16:creationId xmlns:a16="http://schemas.microsoft.com/office/drawing/2014/main" id="{362B9898-46C6-3E70-E3E7-FFEE04FD7F5B}"/>
              </a:ext>
            </a:extLst>
          </p:cNvPr>
          <p:cNvSpPr txBox="1"/>
          <p:nvPr/>
        </p:nvSpPr>
        <p:spPr>
          <a:xfrm>
            <a:off x="2648241" y="4919455"/>
            <a:ext cx="6097464" cy="923330"/>
          </a:xfrm>
          <a:prstGeom prst="rect">
            <a:avLst/>
          </a:prstGeom>
          <a:noFill/>
        </p:spPr>
        <p:txBody>
          <a:bodyPr wrap="square">
            <a:spAutoFit/>
          </a:bodyPr>
          <a:lstStyle/>
          <a:p>
            <a:r>
              <a:rPr lang="en-US" b="1" dirty="0"/>
              <a:t>Recognition engagement</a:t>
            </a:r>
            <a:br>
              <a:rPr lang="en-US" dirty="0"/>
            </a:br>
            <a:r>
              <a:rPr lang="en-US" dirty="0"/>
              <a:t>Implement a </a:t>
            </a:r>
            <a:r>
              <a:rPr lang="en-US" b="1" dirty="0"/>
              <a:t>monthly nomination system</a:t>
            </a:r>
            <a:r>
              <a:rPr lang="en-US" dirty="0"/>
              <a:t> and track the </a:t>
            </a:r>
            <a:r>
              <a:rPr lang="en-US" b="1" dirty="0"/>
              <a:t>number of peer nominations</a:t>
            </a:r>
            <a:r>
              <a:rPr lang="en-US" dirty="0"/>
              <a:t> for value-aligned behaviors.</a:t>
            </a:r>
            <a:endParaRPr lang="en-US" dirty="0">
              <a:latin typeface="Montserrat"/>
              <a:ea typeface="Calibri"/>
              <a:cs typeface="Calibri"/>
            </a:endParaRPr>
          </a:p>
        </p:txBody>
      </p:sp>
      <p:sp>
        <p:nvSpPr>
          <p:cNvPr id="15" name="Oval 4">
            <a:extLst>
              <a:ext uri="{FF2B5EF4-FFF2-40B4-BE49-F238E27FC236}">
                <a16:creationId xmlns:a16="http://schemas.microsoft.com/office/drawing/2014/main" id="{1DFA107A-9F9C-275E-253F-969C464A04C8}"/>
              </a:ext>
            </a:extLst>
          </p:cNvPr>
          <p:cNvSpPr/>
          <p:nvPr/>
        </p:nvSpPr>
        <p:spPr>
          <a:xfrm>
            <a:off x="11142839" y="494107"/>
            <a:ext cx="414959" cy="366132"/>
          </a:xfrm>
          <a:prstGeom prst="ellipse">
            <a:avLst/>
          </a:prstGeom>
          <a:solidFill>
            <a:srgbClr val="9DC75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1737078"/>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27B85D8-F5EB-A413-31B3-0C3BD8B1BCFE}"/>
              </a:ext>
            </a:extLst>
          </p:cNvPr>
          <p:cNvSpPr/>
          <p:nvPr/>
        </p:nvSpPr>
        <p:spPr>
          <a:xfrm>
            <a:off x="761585" y="2063474"/>
            <a:ext cx="1209040" cy="1188720"/>
          </a:xfrm>
          <a:prstGeom prst="ellipse">
            <a:avLst/>
          </a:prstGeom>
          <a:solidFill>
            <a:srgbClr val="66B3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9" descr="A purple circle with black center&#10;&#10;Description automatically generated">
            <a:extLst>
              <a:ext uri="{FF2B5EF4-FFF2-40B4-BE49-F238E27FC236}">
                <a16:creationId xmlns:a16="http://schemas.microsoft.com/office/drawing/2014/main" id="{6E47A27B-847A-5E5E-4D22-DB62695E3824}"/>
              </a:ext>
            </a:extLst>
          </p:cNvPr>
          <p:cNvPicPr>
            <a:picLocks noChangeAspect="1"/>
          </p:cNvPicPr>
          <p:nvPr/>
        </p:nvPicPr>
        <p:blipFill>
          <a:blip r:embed="rId4">
            <a:duotone>
              <a:schemeClr val="bg2">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64232" y="3939080"/>
            <a:ext cx="3759985" cy="3759985"/>
          </a:xfrm>
          <a:prstGeom prst="rect">
            <a:avLst/>
          </a:prstGeom>
        </p:spPr>
      </p:pic>
      <p:sp>
        <p:nvSpPr>
          <p:cNvPr id="4" name="Title 1">
            <a:extLst>
              <a:ext uri="{FF2B5EF4-FFF2-40B4-BE49-F238E27FC236}">
                <a16:creationId xmlns:a16="http://schemas.microsoft.com/office/drawing/2014/main" id="{47B2A0AC-142E-4B5C-2B3D-F995F4A5DC19}"/>
              </a:ext>
            </a:extLst>
          </p:cNvPr>
          <p:cNvSpPr>
            <a:spLocks noGrp="1"/>
          </p:cNvSpPr>
          <p:nvPr>
            <p:ph type="title"/>
          </p:nvPr>
        </p:nvSpPr>
        <p:spPr>
          <a:xfrm>
            <a:off x="742950" y="420251"/>
            <a:ext cx="10515600" cy="1325563"/>
          </a:xfrm>
        </p:spPr>
        <p:txBody>
          <a:bodyPr/>
          <a:lstStyle/>
          <a:p>
            <a:r>
              <a:rPr lang="en-US" b="1" dirty="0">
                <a:latin typeface="Montserrat" panose="00000500000000000000" pitchFamily="2" charset="0"/>
              </a:rPr>
              <a:t>Overview</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80E0A5F4-4B41-E168-512D-F683D0E096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948" y="1369638"/>
            <a:ext cx="4994463" cy="376176"/>
          </a:xfrm>
          <a:prstGeom prst="rect">
            <a:avLst/>
          </a:prstGeom>
        </p:spPr>
      </p:pic>
      <p:sp>
        <p:nvSpPr>
          <p:cNvPr id="3" name="Title 1">
            <a:extLst>
              <a:ext uri="{FF2B5EF4-FFF2-40B4-BE49-F238E27FC236}">
                <a16:creationId xmlns:a16="http://schemas.microsoft.com/office/drawing/2014/main" id="{5C61C05C-1B19-BF34-1C12-3E66C77FCF3E}"/>
              </a:ext>
            </a:extLst>
          </p:cNvPr>
          <p:cNvSpPr txBox="1">
            <a:spLocks/>
          </p:cNvSpPr>
          <p:nvPr/>
        </p:nvSpPr>
        <p:spPr>
          <a:xfrm>
            <a:off x="2041397" y="1888214"/>
            <a:ext cx="9178267" cy="15392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800" dirty="0">
                <a:solidFill>
                  <a:srgbClr val="262722"/>
                </a:solidFill>
                <a:latin typeface="Montserrat"/>
                <a:ea typeface="Open Sans"/>
                <a:cs typeface="Open Sans"/>
              </a:rPr>
              <a:t>Employees in GDL are facing challenges integrating into the organizational culture. The office is new and lacks appeal, the team is recently formed, and there is limited awareness and practice of company values. As a result, there is no strong sense of community or shared identity.</a:t>
            </a:r>
          </a:p>
        </p:txBody>
      </p:sp>
      <p:grpSp>
        <p:nvGrpSpPr>
          <p:cNvPr id="18" name="Group 17">
            <a:extLst>
              <a:ext uri="{FF2B5EF4-FFF2-40B4-BE49-F238E27FC236}">
                <a16:creationId xmlns:a16="http://schemas.microsoft.com/office/drawing/2014/main" id="{540A6B7A-333E-500E-F5D4-CAD274BF0137}"/>
              </a:ext>
            </a:extLst>
          </p:cNvPr>
          <p:cNvGrpSpPr/>
          <p:nvPr/>
        </p:nvGrpSpPr>
        <p:grpSpPr>
          <a:xfrm>
            <a:off x="6400799" y="3572949"/>
            <a:ext cx="5160950" cy="2533936"/>
            <a:chOff x="6400799" y="3572949"/>
            <a:chExt cx="5160950" cy="2533936"/>
          </a:xfrm>
        </p:grpSpPr>
        <p:sp>
          <p:nvSpPr>
            <p:cNvPr id="6" name="Title 1">
              <a:extLst>
                <a:ext uri="{FF2B5EF4-FFF2-40B4-BE49-F238E27FC236}">
                  <a16:creationId xmlns:a16="http://schemas.microsoft.com/office/drawing/2014/main" id="{5A8F55F7-1DD7-575D-F43D-0BAC097EA7AE}"/>
                </a:ext>
              </a:extLst>
            </p:cNvPr>
            <p:cNvSpPr txBox="1">
              <a:spLocks/>
            </p:cNvSpPr>
            <p:nvPr/>
          </p:nvSpPr>
          <p:spPr>
            <a:xfrm>
              <a:off x="6422572" y="4084576"/>
              <a:ext cx="4835978" cy="20223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800" dirty="0">
                  <a:solidFill>
                    <a:srgbClr val="262722"/>
                  </a:solidFill>
                  <a:latin typeface="Montserrat"/>
                  <a:ea typeface="Open Sans"/>
                  <a:cs typeface="Open Sans"/>
                </a:rPr>
                <a:t>To foster a vibrant, participatory, and value-driven culture where every individual becomes an ambassador of our core values through meaningful, hybrid, and emotionally engaging experiences.</a:t>
              </a:r>
            </a:p>
          </p:txBody>
        </p:sp>
        <p:sp>
          <p:nvSpPr>
            <p:cNvPr id="11" name="Title 1">
              <a:extLst>
                <a:ext uri="{FF2B5EF4-FFF2-40B4-BE49-F238E27FC236}">
                  <a16:creationId xmlns:a16="http://schemas.microsoft.com/office/drawing/2014/main" id="{30129260-E69D-7A29-F311-B02E4B1E579C}"/>
                </a:ext>
              </a:extLst>
            </p:cNvPr>
            <p:cNvSpPr txBox="1">
              <a:spLocks/>
            </p:cNvSpPr>
            <p:nvPr/>
          </p:nvSpPr>
          <p:spPr>
            <a:xfrm>
              <a:off x="6400799" y="3572949"/>
              <a:ext cx="5160950" cy="3661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800" b="1" dirty="0">
                  <a:solidFill>
                    <a:schemeClr val="accent6"/>
                  </a:solidFill>
                  <a:latin typeface="Montserrat"/>
                  <a:ea typeface="Open Sans"/>
                  <a:cs typeface="Open Sans"/>
                </a:rPr>
                <a:t>Mission</a:t>
              </a:r>
            </a:p>
          </p:txBody>
        </p:sp>
      </p:grpSp>
      <p:grpSp>
        <p:nvGrpSpPr>
          <p:cNvPr id="17" name="Group 16">
            <a:extLst>
              <a:ext uri="{FF2B5EF4-FFF2-40B4-BE49-F238E27FC236}">
                <a16:creationId xmlns:a16="http://schemas.microsoft.com/office/drawing/2014/main" id="{97408CBC-35BF-F312-A80A-D2D3B099DED7}"/>
              </a:ext>
            </a:extLst>
          </p:cNvPr>
          <p:cNvGrpSpPr/>
          <p:nvPr/>
        </p:nvGrpSpPr>
        <p:grpSpPr>
          <a:xfrm>
            <a:off x="1022136" y="3572949"/>
            <a:ext cx="5257668" cy="2533936"/>
            <a:chOff x="586706" y="3572949"/>
            <a:chExt cx="5257668" cy="2533936"/>
          </a:xfrm>
        </p:grpSpPr>
        <p:sp>
          <p:nvSpPr>
            <p:cNvPr id="7" name="Title 1">
              <a:extLst>
                <a:ext uri="{FF2B5EF4-FFF2-40B4-BE49-F238E27FC236}">
                  <a16:creationId xmlns:a16="http://schemas.microsoft.com/office/drawing/2014/main" id="{986423B4-D001-75C7-1F41-D65DC50A8E87}"/>
                </a:ext>
              </a:extLst>
            </p:cNvPr>
            <p:cNvSpPr txBox="1">
              <a:spLocks/>
            </p:cNvSpPr>
            <p:nvPr/>
          </p:nvSpPr>
          <p:spPr>
            <a:xfrm>
              <a:off x="608479" y="4084576"/>
              <a:ext cx="4926606" cy="202230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800" dirty="0">
                  <a:solidFill>
                    <a:srgbClr val="262722"/>
                  </a:solidFill>
                  <a:latin typeface="Montserrat"/>
                  <a:ea typeface="Open Sans"/>
                  <a:cs typeface="Open Sans"/>
                </a:rPr>
                <a:t>Reconnect GDL employees with the company culture by fostering a sense of belonging, promoting value-based behaviors, and building a strong, engaged community through hybrid and meaningful experiences.</a:t>
              </a:r>
            </a:p>
          </p:txBody>
        </p:sp>
        <p:sp>
          <p:nvSpPr>
            <p:cNvPr id="12" name="Title 1">
              <a:extLst>
                <a:ext uri="{FF2B5EF4-FFF2-40B4-BE49-F238E27FC236}">
                  <a16:creationId xmlns:a16="http://schemas.microsoft.com/office/drawing/2014/main" id="{FDD922F5-C957-C9B1-1267-96B41B42FEE3}"/>
                </a:ext>
              </a:extLst>
            </p:cNvPr>
            <p:cNvSpPr txBox="1">
              <a:spLocks/>
            </p:cNvSpPr>
            <p:nvPr/>
          </p:nvSpPr>
          <p:spPr>
            <a:xfrm>
              <a:off x="586706" y="3572949"/>
              <a:ext cx="5257668" cy="3661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800" b="1">
                  <a:solidFill>
                    <a:schemeClr val="accent6"/>
                  </a:solidFill>
                  <a:latin typeface="Montserrat"/>
                  <a:ea typeface="Open Sans"/>
                  <a:cs typeface="Open Sans"/>
                </a:rPr>
                <a:t>Objective</a:t>
              </a:r>
            </a:p>
          </p:txBody>
        </p:sp>
      </p:grpSp>
      <p:sp>
        <p:nvSpPr>
          <p:cNvPr id="8" name="Oval 4">
            <a:extLst>
              <a:ext uri="{FF2B5EF4-FFF2-40B4-BE49-F238E27FC236}">
                <a16:creationId xmlns:a16="http://schemas.microsoft.com/office/drawing/2014/main" id="{2BDDA1A3-3F3D-07E3-F9CA-8BFB1E536D1C}"/>
              </a:ext>
            </a:extLst>
          </p:cNvPr>
          <p:cNvSpPr/>
          <p:nvPr/>
        </p:nvSpPr>
        <p:spPr>
          <a:xfrm>
            <a:off x="11561749" y="237185"/>
            <a:ext cx="414959" cy="366132"/>
          </a:xfrm>
          <a:prstGeom prst="ellipse">
            <a:avLst/>
          </a:prstGeom>
          <a:solidFill>
            <a:srgbClr val="9DC75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7784034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urple circle with black center&#10;&#10;Description automatically generated">
            <a:extLst>
              <a:ext uri="{FF2B5EF4-FFF2-40B4-BE49-F238E27FC236}">
                <a16:creationId xmlns:a16="http://schemas.microsoft.com/office/drawing/2014/main" id="{20FECADA-24E2-EDA8-BBBE-CD096A92DDB8}"/>
              </a:ext>
            </a:extLst>
          </p:cNvPr>
          <p:cNvPicPr>
            <a:picLocks noChangeAspect="1"/>
          </p:cNvPicPr>
          <p:nvPr/>
        </p:nvPicPr>
        <p:blipFill>
          <a:blip r:embed="rId2">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569978" y="4381058"/>
            <a:ext cx="3759985" cy="3759985"/>
          </a:xfrm>
          <a:prstGeom prst="rect">
            <a:avLst/>
          </a:prstGeom>
        </p:spPr>
      </p:pic>
      <p:sp>
        <p:nvSpPr>
          <p:cNvPr id="2" name="Title 1">
            <a:extLst>
              <a:ext uri="{FF2B5EF4-FFF2-40B4-BE49-F238E27FC236}">
                <a16:creationId xmlns:a16="http://schemas.microsoft.com/office/drawing/2014/main" id="{44F9F046-E2D7-807A-4DCF-E4185E9266EF}"/>
              </a:ext>
            </a:extLst>
          </p:cNvPr>
          <p:cNvSpPr txBox="1">
            <a:spLocks/>
          </p:cNvSpPr>
          <p:nvPr/>
        </p:nvSpPr>
        <p:spPr>
          <a:xfrm>
            <a:off x="838200" y="7715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latin typeface="Montserrat" panose="00000500000000000000" pitchFamily="2" charset="0"/>
              </a:rPr>
              <a:t>Culture values importance</a:t>
            </a:r>
          </a:p>
        </p:txBody>
      </p:sp>
      <p:graphicFrame>
        <p:nvGraphicFramePr>
          <p:cNvPr id="5" name="Table 4">
            <a:extLst>
              <a:ext uri="{FF2B5EF4-FFF2-40B4-BE49-F238E27FC236}">
                <a16:creationId xmlns:a16="http://schemas.microsoft.com/office/drawing/2014/main" id="{1061D811-5841-195A-3761-EBB394A2E23C}"/>
              </a:ext>
            </a:extLst>
          </p:cNvPr>
          <p:cNvGraphicFramePr>
            <a:graphicFrameLocks noGrp="1"/>
          </p:cNvGraphicFramePr>
          <p:nvPr>
            <p:extLst>
              <p:ext uri="{D42A27DB-BD31-4B8C-83A1-F6EECF244321}">
                <p14:modId xmlns:p14="http://schemas.microsoft.com/office/powerpoint/2010/main" val="1475019370"/>
              </p:ext>
            </p:extLst>
          </p:nvPr>
        </p:nvGraphicFramePr>
        <p:xfrm>
          <a:off x="4405586" y="1961931"/>
          <a:ext cx="3257551" cy="4607681"/>
        </p:xfrm>
        <a:graphic>
          <a:graphicData uri="http://schemas.openxmlformats.org/drawingml/2006/table">
            <a:tbl>
              <a:tblPr firstRow="1" bandRow="1">
                <a:tableStyleId>{5C22544A-7EE6-4342-B048-85BDC9FD1C3A}</a:tableStyleId>
              </a:tblPr>
              <a:tblGrid>
                <a:gridCol w="3257551">
                  <a:extLst>
                    <a:ext uri="{9D8B030D-6E8A-4147-A177-3AD203B41FA5}">
                      <a16:colId xmlns:a16="http://schemas.microsoft.com/office/drawing/2014/main" val="2245410512"/>
                    </a:ext>
                  </a:extLst>
                </a:gridCol>
              </a:tblGrid>
              <a:tr h="7362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MX" b="1">
                        <a:solidFill>
                          <a:srgbClr val="272722"/>
                        </a:solidFill>
                        <a:latin typeface="Montserrat" panose="000005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MX" b="1">
                          <a:solidFill>
                            <a:srgbClr val="272722"/>
                          </a:solidFill>
                          <a:latin typeface="Montserrat"/>
                        </a:rPr>
                        <a:t>GOAL</a:t>
                      </a:r>
                      <a:endParaRPr lang="en-US" b="1">
                        <a:solidFill>
                          <a:srgbClr val="272722"/>
                        </a:solidFill>
                        <a:latin typeface="Montserrat"/>
                      </a:endParaRPr>
                    </a:p>
                  </a:txBody>
                  <a:tcPr anchor="ctr">
                    <a:lnL w="38100" cap="flat" cmpd="sng" algn="ctr">
                      <a:solidFill>
                        <a:srgbClr val="8DB34C"/>
                      </a:solidFill>
                      <a:prstDash val="solid"/>
                      <a:round/>
                      <a:headEnd type="none" w="med" len="med"/>
                      <a:tailEnd type="none" w="med" len="med"/>
                    </a:lnL>
                    <a:lnR w="38100" cap="flat" cmpd="sng" algn="ctr">
                      <a:solidFill>
                        <a:srgbClr val="8DB34C"/>
                      </a:solidFill>
                      <a:prstDash val="solid"/>
                      <a:round/>
                      <a:headEnd type="none" w="med" len="med"/>
                      <a:tailEnd type="none" w="med" len="med"/>
                    </a:lnR>
                    <a:lnB w="38100" cap="flat" cmpd="sng" algn="ctr">
                      <a:solidFill>
                        <a:srgbClr val="8DB34C"/>
                      </a:solidFill>
                      <a:prstDash val="solid"/>
                      <a:round/>
                      <a:headEnd type="none" w="med" len="med"/>
                      <a:tailEnd type="none" w="med" len="med"/>
                    </a:lnB>
                    <a:solidFill>
                      <a:srgbClr val="8DB34C"/>
                    </a:solidFill>
                  </a:tcPr>
                </a:tc>
                <a:extLst>
                  <a:ext uri="{0D108BD9-81ED-4DB2-BD59-A6C34878D82A}">
                    <a16:rowId xmlns:a16="http://schemas.microsoft.com/office/drawing/2014/main" val="3380404436"/>
                  </a:ext>
                </a:extLst>
              </a:tr>
              <a:tr h="3871399">
                <a:tc>
                  <a:txBody>
                    <a:bodyPr/>
                    <a:lstStyle/>
                    <a:p>
                      <a:pPr algn="ctr" eaLnBrk="0" fontAlgn="base" hangingPunct="0">
                        <a:spcBef>
                          <a:spcPct val="0"/>
                        </a:spcBef>
                        <a:spcAft>
                          <a:spcPct val="0"/>
                        </a:spcAft>
                      </a:pPr>
                      <a:r>
                        <a:rPr lang="en-US" sz="2000" b="0" i="0" kern="1200" dirty="0">
                          <a:solidFill>
                            <a:srgbClr val="000000"/>
                          </a:solidFill>
                          <a:effectLst/>
                          <a:latin typeface="+mn-lt"/>
                          <a:ea typeface="+mn-ea"/>
                          <a:cs typeface="+mn-cs"/>
                        </a:rPr>
                        <a:t>Become true ambassadors, we embrace and embody our core values, shaping interactions and driving collective success through memorable, meaningful, and transformative experiences.</a:t>
                      </a:r>
                    </a:p>
                  </a:txBody>
                  <a:tcPr marL="365760" marR="365760" marT="365760" marB="365760" anchor="ctr">
                    <a:lnL w="38100" cap="flat" cmpd="sng" algn="ctr">
                      <a:solidFill>
                        <a:srgbClr val="8DB34C"/>
                      </a:solidFill>
                      <a:prstDash val="solid"/>
                      <a:round/>
                      <a:headEnd type="none" w="med" len="med"/>
                      <a:tailEnd type="none" w="med" len="med"/>
                    </a:lnL>
                    <a:lnR w="38100" cap="flat" cmpd="sng" algn="ctr">
                      <a:solidFill>
                        <a:srgbClr val="8DB34C"/>
                      </a:solidFill>
                      <a:prstDash val="solid"/>
                      <a:round/>
                      <a:headEnd type="none" w="med" len="med"/>
                      <a:tailEnd type="none" w="med" len="med"/>
                    </a:lnR>
                    <a:lnT w="38100" cap="flat" cmpd="sng" algn="ctr">
                      <a:solidFill>
                        <a:srgbClr val="8DB34C"/>
                      </a:solidFill>
                      <a:prstDash val="solid"/>
                      <a:round/>
                      <a:headEnd type="none" w="med" len="med"/>
                      <a:tailEnd type="none" w="med" len="med"/>
                    </a:lnT>
                    <a:lnB w="38100" cap="flat" cmpd="sng" algn="ctr">
                      <a:solidFill>
                        <a:srgbClr val="8DB34C"/>
                      </a:solidFill>
                      <a:prstDash val="solid"/>
                      <a:round/>
                      <a:headEnd type="none" w="med" len="med"/>
                      <a:tailEnd type="none" w="med" len="med"/>
                    </a:lnB>
                    <a:noFill/>
                  </a:tcPr>
                </a:tc>
                <a:extLst>
                  <a:ext uri="{0D108BD9-81ED-4DB2-BD59-A6C34878D82A}">
                    <a16:rowId xmlns:a16="http://schemas.microsoft.com/office/drawing/2014/main" val="988330385"/>
                  </a:ext>
                </a:extLst>
              </a:tr>
            </a:tbl>
          </a:graphicData>
        </a:graphic>
      </p:graphicFrame>
      <p:graphicFrame>
        <p:nvGraphicFramePr>
          <p:cNvPr id="6" name="Table 5">
            <a:extLst>
              <a:ext uri="{FF2B5EF4-FFF2-40B4-BE49-F238E27FC236}">
                <a16:creationId xmlns:a16="http://schemas.microsoft.com/office/drawing/2014/main" id="{EFCAA28E-0E98-28EC-DD7A-6D36634A3E5A}"/>
              </a:ext>
            </a:extLst>
          </p:cNvPr>
          <p:cNvGraphicFramePr>
            <a:graphicFrameLocks noGrp="1"/>
          </p:cNvGraphicFramePr>
          <p:nvPr>
            <p:extLst>
              <p:ext uri="{D42A27DB-BD31-4B8C-83A1-F6EECF244321}">
                <p14:modId xmlns:p14="http://schemas.microsoft.com/office/powerpoint/2010/main" val="1821060714"/>
              </p:ext>
            </p:extLst>
          </p:nvPr>
        </p:nvGraphicFramePr>
        <p:xfrm>
          <a:off x="8344717" y="1964922"/>
          <a:ext cx="3219448" cy="4604690"/>
        </p:xfrm>
        <a:graphic>
          <a:graphicData uri="http://schemas.openxmlformats.org/drawingml/2006/table">
            <a:tbl>
              <a:tblPr firstRow="1" bandRow="1">
                <a:tableStyleId>{5C22544A-7EE6-4342-B048-85BDC9FD1C3A}</a:tableStyleId>
              </a:tblPr>
              <a:tblGrid>
                <a:gridCol w="3219448">
                  <a:extLst>
                    <a:ext uri="{9D8B030D-6E8A-4147-A177-3AD203B41FA5}">
                      <a16:colId xmlns:a16="http://schemas.microsoft.com/office/drawing/2014/main" val="201059931"/>
                    </a:ext>
                  </a:extLst>
                </a:gridCol>
              </a:tblGrid>
              <a:tr h="970586">
                <a:tc>
                  <a:txBody>
                    <a:bodyPr/>
                    <a:lstStyle/>
                    <a:p>
                      <a:pPr algn="ctr"/>
                      <a:r>
                        <a:rPr lang="es-MX" b="1">
                          <a:solidFill>
                            <a:srgbClr val="272722"/>
                          </a:solidFill>
                          <a:latin typeface="Montserrat"/>
                        </a:rPr>
                        <a:t>BENEFITS</a:t>
                      </a:r>
                      <a:endParaRPr lang="en-US">
                        <a:latin typeface="Montserrat"/>
                      </a:endParaRPr>
                    </a:p>
                  </a:txBody>
                  <a:tcPr anchor="ctr">
                    <a:lnL w="38100" cap="flat" cmpd="sng" algn="ctr">
                      <a:solidFill>
                        <a:srgbClr val="E78957"/>
                      </a:solidFill>
                      <a:prstDash val="solid"/>
                      <a:round/>
                      <a:headEnd type="none" w="med" len="med"/>
                      <a:tailEnd type="none" w="med" len="med"/>
                    </a:lnL>
                    <a:lnR w="38100" cap="flat" cmpd="sng" algn="ctr">
                      <a:solidFill>
                        <a:srgbClr val="E78957"/>
                      </a:solidFill>
                      <a:prstDash val="solid"/>
                      <a:round/>
                      <a:headEnd type="none" w="med" len="med"/>
                      <a:tailEnd type="none" w="med" len="med"/>
                    </a:lnR>
                    <a:lnT w="38100" cap="flat" cmpd="sng" algn="ctr">
                      <a:solidFill>
                        <a:srgbClr val="E78957"/>
                      </a:solidFill>
                      <a:prstDash val="solid"/>
                      <a:round/>
                      <a:headEnd type="none" w="med" len="med"/>
                      <a:tailEnd type="none" w="med" len="med"/>
                    </a:lnT>
                    <a:lnB w="38100" cap="flat" cmpd="sng" algn="ctr">
                      <a:solidFill>
                        <a:srgbClr val="F3864B"/>
                      </a:solidFill>
                      <a:prstDash val="solid"/>
                      <a:round/>
                      <a:headEnd type="none" w="med" len="med"/>
                      <a:tailEnd type="none" w="med" len="med"/>
                    </a:lnB>
                    <a:solidFill>
                      <a:srgbClr val="E78957"/>
                    </a:solidFill>
                  </a:tcPr>
                </a:tc>
                <a:extLst>
                  <a:ext uri="{0D108BD9-81ED-4DB2-BD59-A6C34878D82A}">
                    <a16:rowId xmlns:a16="http://schemas.microsoft.com/office/drawing/2014/main" val="2793724597"/>
                  </a:ext>
                </a:extLst>
              </a:tr>
              <a:tr h="3634104">
                <a:tc>
                  <a:txBody>
                    <a:bodyPr/>
                    <a:lstStyle/>
                    <a:p>
                      <a:pPr algn="ctr"/>
                      <a:r>
                        <a:rPr lang="en-US"/>
                        <a:t>-Higher Job Satisfaction</a:t>
                      </a:r>
                    </a:p>
                    <a:p>
                      <a:pPr algn="ctr"/>
                      <a:r>
                        <a:rPr lang="en-US"/>
                        <a:t>-Lower Turnover Rates</a:t>
                      </a:r>
                    </a:p>
                    <a:p>
                      <a:pPr algn="ctr"/>
                      <a:r>
                        <a:rPr lang="en-US"/>
                        <a:t>-Higher Efficiency</a:t>
                      </a:r>
                    </a:p>
                    <a:p>
                      <a:pPr algn="ctr"/>
                      <a:r>
                        <a:rPr lang="en-US"/>
                        <a:t>-Innovation</a:t>
                      </a:r>
                    </a:p>
                    <a:p>
                      <a:pPr algn="ctr"/>
                      <a:r>
                        <a:rPr lang="en-US"/>
                        <a:t>-Better Service</a:t>
                      </a:r>
                    </a:p>
                    <a:p>
                      <a:pPr algn="ctr"/>
                      <a:r>
                        <a:rPr lang="en-US"/>
                        <a:t>-Positive Public Perception</a:t>
                      </a:r>
                    </a:p>
                    <a:p>
                      <a:pPr algn="ctr"/>
                      <a:r>
                        <a:rPr lang="en-US"/>
                        <a:t>-Adaptability</a:t>
                      </a:r>
                    </a:p>
                    <a:p>
                      <a:pPr algn="ctr"/>
                      <a:r>
                        <a:rPr lang="en-US"/>
                        <a:t>-Social Responsibility</a:t>
                      </a:r>
                    </a:p>
                    <a:p>
                      <a:pPr algn="ctr"/>
                      <a:r>
                        <a:rPr lang="en-US"/>
                        <a:t>-Customer Trust</a:t>
                      </a:r>
                    </a:p>
                    <a:p>
                      <a:pPr algn="ctr"/>
                      <a:r>
                        <a:rPr lang="en-US"/>
                        <a:t>And more…</a:t>
                      </a:r>
                    </a:p>
                  </a:txBody>
                  <a:tcPr marL="365760" marR="365760" marT="365760" marB="365760" anchor="ctr">
                    <a:lnL w="38100" cap="flat" cmpd="sng" algn="ctr">
                      <a:solidFill>
                        <a:srgbClr val="F3864B"/>
                      </a:solidFill>
                      <a:prstDash val="solid"/>
                      <a:round/>
                      <a:headEnd type="none" w="med" len="med"/>
                      <a:tailEnd type="none" w="med" len="med"/>
                    </a:lnL>
                    <a:lnR w="38100" cap="flat" cmpd="sng" algn="ctr">
                      <a:solidFill>
                        <a:srgbClr val="F3864B"/>
                      </a:solidFill>
                      <a:prstDash val="solid"/>
                      <a:round/>
                      <a:headEnd type="none" w="med" len="med"/>
                      <a:tailEnd type="none" w="med" len="med"/>
                    </a:lnR>
                    <a:lnT w="38100" cap="flat" cmpd="sng" algn="ctr">
                      <a:solidFill>
                        <a:srgbClr val="F3864B"/>
                      </a:solidFill>
                      <a:prstDash val="solid"/>
                      <a:round/>
                      <a:headEnd type="none" w="med" len="med"/>
                      <a:tailEnd type="none" w="med" len="med"/>
                    </a:lnT>
                    <a:lnB w="38100" cap="flat" cmpd="sng" algn="ctr">
                      <a:solidFill>
                        <a:srgbClr val="F3864B"/>
                      </a:solidFill>
                      <a:prstDash val="solid"/>
                      <a:round/>
                      <a:headEnd type="none" w="med" len="med"/>
                      <a:tailEnd type="none" w="med" len="med"/>
                    </a:lnB>
                    <a:noFill/>
                  </a:tcPr>
                </a:tc>
                <a:extLst>
                  <a:ext uri="{0D108BD9-81ED-4DB2-BD59-A6C34878D82A}">
                    <a16:rowId xmlns:a16="http://schemas.microsoft.com/office/drawing/2014/main" val="1507395147"/>
                  </a:ext>
                </a:extLst>
              </a:tr>
            </a:tbl>
          </a:graphicData>
        </a:graphic>
      </p:graphicFrame>
      <p:graphicFrame>
        <p:nvGraphicFramePr>
          <p:cNvPr id="7" name="Table 6">
            <a:extLst>
              <a:ext uri="{FF2B5EF4-FFF2-40B4-BE49-F238E27FC236}">
                <a16:creationId xmlns:a16="http://schemas.microsoft.com/office/drawing/2014/main" id="{3BC60226-B24A-3893-3FA1-10373A7E85B4}"/>
              </a:ext>
            </a:extLst>
          </p:cNvPr>
          <p:cNvGraphicFramePr>
            <a:graphicFrameLocks noGrp="1"/>
          </p:cNvGraphicFramePr>
          <p:nvPr>
            <p:extLst>
              <p:ext uri="{D42A27DB-BD31-4B8C-83A1-F6EECF244321}">
                <p14:modId xmlns:p14="http://schemas.microsoft.com/office/powerpoint/2010/main" val="2417954837"/>
              </p:ext>
            </p:extLst>
          </p:nvPr>
        </p:nvGraphicFramePr>
        <p:xfrm>
          <a:off x="517584" y="1754037"/>
          <a:ext cx="3257551" cy="4775547"/>
        </p:xfrm>
        <a:graphic>
          <a:graphicData uri="http://schemas.openxmlformats.org/drawingml/2006/table">
            <a:tbl>
              <a:tblPr firstRow="1" bandRow="1">
                <a:tableStyleId>{5C22544A-7EE6-4342-B048-85BDC9FD1C3A}</a:tableStyleId>
              </a:tblPr>
              <a:tblGrid>
                <a:gridCol w="3257551">
                  <a:extLst>
                    <a:ext uri="{9D8B030D-6E8A-4147-A177-3AD203B41FA5}">
                      <a16:colId xmlns:a16="http://schemas.microsoft.com/office/drawing/2014/main" val="2625595001"/>
                    </a:ext>
                  </a:extLst>
                </a:gridCol>
              </a:tblGrid>
              <a:tr h="691227">
                <a:tc>
                  <a:txBody>
                    <a:bodyPr/>
                    <a:lstStyle/>
                    <a:p>
                      <a:pPr lvl="0" algn="ctr">
                        <a:buNone/>
                      </a:pPr>
                      <a:r>
                        <a:rPr lang="es-MX" b="1" dirty="0">
                          <a:solidFill>
                            <a:srgbClr val="272722"/>
                          </a:solidFill>
                          <a:latin typeface="Montserrat"/>
                        </a:rPr>
                        <a:t>IMPORTANCE    </a:t>
                      </a:r>
                      <a:endParaRPr lang="en-US" dirty="0">
                        <a:latin typeface="Montserrat"/>
                      </a:endParaRPr>
                    </a:p>
                  </a:txBody>
                  <a:tcPr anchor="ctr">
                    <a:lnL w="38100" cap="flat" cmpd="sng" algn="ctr">
                      <a:solidFill>
                        <a:srgbClr val="73B9EE"/>
                      </a:solidFill>
                      <a:prstDash val="solid"/>
                      <a:round/>
                      <a:headEnd type="none" w="med" len="med"/>
                      <a:tailEnd type="none" w="med" len="med"/>
                    </a:lnL>
                    <a:lnR w="38100" cap="flat" cmpd="sng" algn="ctr">
                      <a:solidFill>
                        <a:srgbClr val="73B9EE"/>
                      </a:solidFill>
                      <a:prstDash val="solid"/>
                      <a:round/>
                      <a:headEnd type="none" w="med" len="med"/>
                      <a:tailEnd type="none" w="med" len="med"/>
                    </a:lnR>
                    <a:lnT w="38100" cap="flat" cmpd="sng" algn="ctr">
                      <a:solidFill>
                        <a:srgbClr val="73B9EE"/>
                      </a:solidFill>
                      <a:prstDash val="solid"/>
                      <a:round/>
                      <a:headEnd type="none" w="med" len="med"/>
                      <a:tailEnd type="none" w="med" len="med"/>
                    </a:lnT>
                    <a:lnB w="38100" cap="flat" cmpd="sng" algn="ctr">
                      <a:solidFill>
                        <a:srgbClr val="73B9EE"/>
                      </a:solidFill>
                      <a:prstDash val="solid"/>
                      <a:round/>
                      <a:headEnd type="none" w="med" len="med"/>
                      <a:tailEnd type="none" w="med" len="med"/>
                    </a:lnB>
                    <a:lnTlToBr w="12700" cmpd="sng">
                      <a:noFill/>
                      <a:prstDash val="solid"/>
                    </a:lnTlToBr>
                    <a:lnBlToTr w="12700" cmpd="sng">
                      <a:noFill/>
                      <a:prstDash val="solid"/>
                    </a:lnBlToTr>
                    <a:solidFill>
                      <a:srgbClr val="73B9EE"/>
                    </a:solidFill>
                  </a:tcPr>
                </a:tc>
                <a:extLst>
                  <a:ext uri="{0D108BD9-81ED-4DB2-BD59-A6C34878D82A}">
                    <a16:rowId xmlns:a16="http://schemas.microsoft.com/office/drawing/2014/main" val="91315179"/>
                  </a:ext>
                </a:extLst>
              </a:tr>
              <a:tr h="3979222">
                <a:tc>
                  <a:txBody>
                    <a:bodyPr/>
                    <a:lstStyle/>
                    <a:p>
                      <a:pPr algn="ctr" rtl="0" fontAlgn="base"/>
                      <a:r>
                        <a:rPr lang="en-US" altLang="en-US" sz="2000" b="0" i="0" kern="1200" dirty="0">
                          <a:solidFill>
                            <a:srgbClr val="000000"/>
                          </a:solidFill>
                          <a:effectLst/>
                          <a:latin typeface="Montserrat"/>
                          <a:ea typeface="+mn-ea"/>
                          <a:cs typeface="+mn-cs"/>
                        </a:rPr>
                        <a:t>The values and culture foster a positive work environment, enhance engagement, drive success aligning everyone with the company's mission and promoting ethical behavior</a:t>
                      </a:r>
                      <a:endParaRPr lang="en-US" sz="2000" b="0" i="0" kern="1200" dirty="0">
                        <a:solidFill>
                          <a:srgbClr val="000000"/>
                        </a:solidFill>
                        <a:effectLst/>
                        <a:latin typeface="Montserrat"/>
                        <a:ea typeface="+mn-ea"/>
                        <a:cs typeface="+mn-cs"/>
                      </a:endParaRPr>
                    </a:p>
                  </a:txBody>
                  <a:tcPr marL="365760" marR="365760" marT="365760" marB="365760" anchor="ctr">
                    <a:lnL w="38100" cap="flat" cmpd="sng" algn="ctr">
                      <a:solidFill>
                        <a:srgbClr val="73B9EE"/>
                      </a:solidFill>
                      <a:prstDash val="solid"/>
                      <a:round/>
                      <a:headEnd type="none" w="med" len="med"/>
                      <a:tailEnd type="none" w="med" len="med"/>
                    </a:lnL>
                    <a:lnR w="38100" cap="flat" cmpd="sng" algn="ctr">
                      <a:solidFill>
                        <a:srgbClr val="73B9EE"/>
                      </a:solidFill>
                      <a:prstDash val="solid"/>
                      <a:round/>
                      <a:headEnd type="none" w="med" len="med"/>
                      <a:tailEnd type="none" w="med" len="med"/>
                    </a:lnR>
                    <a:lnT w="38100" cap="flat" cmpd="sng" algn="ctr">
                      <a:solidFill>
                        <a:srgbClr val="73B9EE"/>
                      </a:solidFill>
                      <a:prstDash val="solid"/>
                      <a:round/>
                      <a:headEnd type="none" w="med" len="med"/>
                      <a:tailEnd type="none" w="med" len="med"/>
                    </a:lnT>
                    <a:lnB w="38100" cap="flat" cmpd="sng" algn="ctr">
                      <a:solidFill>
                        <a:srgbClr val="73B9E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8478465"/>
                  </a:ext>
                </a:extLst>
              </a:tr>
            </a:tbl>
          </a:graphicData>
        </a:graphic>
      </p:graphicFrame>
      <p:sp>
        <p:nvSpPr>
          <p:cNvPr id="3" name="Rectangle 2">
            <a:extLst>
              <a:ext uri="{FF2B5EF4-FFF2-40B4-BE49-F238E27FC236}">
                <a16:creationId xmlns:a16="http://schemas.microsoft.com/office/drawing/2014/main" id="{5053DE88-86E0-B0B4-C415-7B191DA12060}"/>
              </a:ext>
            </a:extLst>
          </p:cNvPr>
          <p:cNvSpPr/>
          <p:nvPr/>
        </p:nvSpPr>
        <p:spPr bwMode="gray">
          <a:xfrm>
            <a:off x="4401425" y="2629473"/>
            <a:ext cx="3261712" cy="406400"/>
          </a:xfrm>
          <a:prstGeom prst="rect">
            <a:avLst/>
          </a:prstGeom>
          <a:solidFill>
            <a:srgbClr val="8DB34C"/>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672359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lowchart: Delay 36">
            <a:extLst>
              <a:ext uri="{FF2B5EF4-FFF2-40B4-BE49-F238E27FC236}">
                <a16:creationId xmlns:a16="http://schemas.microsoft.com/office/drawing/2014/main" id="{C8B6B744-52F2-ED99-ADAE-ED5D0F950EF4}"/>
              </a:ext>
            </a:extLst>
          </p:cNvPr>
          <p:cNvSpPr/>
          <p:nvPr/>
        </p:nvSpPr>
        <p:spPr>
          <a:xfrm flipH="1">
            <a:off x="8986886" y="414334"/>
            <a:ext cx="3205114" cy="2210972"/>
          </a:xfrm>
          <a:prstGeom prst="flowChartDelay">
            <a:avLst/>
          </a:prstGeom>
          <a:solidFill>
            <a:srgbClr val="2727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urple circle with black center&#10;&#10;Description automatically generated">
            <a:extLst>
              <a:ext uri="{FF2B5EF4-FFF2-40B4-BE49-F238E27FC236}">
                <a16:creationId xmlns:a16="http://schemas.microsoft.com/office/drawing/2014/main" id="{6E47A27B-847A-5E5E-4D22-DB62695E3824}"/>
              </a:ext>
            </a:extLst>
          </p:cNvPr>
          <p:cNvPicPr>
            <a:picLocks noChangeAspect="1"/>
          </p:cNvPicPr>
          <p:nvPr/>
        </p:nvPicPr>
        <p:blipFill>
          <a:blip r:embed="rId4">
            <a:duotone>
              <a:schemeClr val="bg2">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092807" y="3939080"/>
            <a:ext cx="3759985" cy="3759985"/>
          </a:xfrm>
          <a:prstGeom prst="rect">
            <a:avLst/>
          </a:prstGeom>
        </p:spPr>
      </p:pic>
      <p:sp>
        <p:nvSpPr>
          <p:cNvPr id="4" name="Title 1">
            <a:extLst>
              <a:ext uri="{FF2B5EF4-FFF2-40B4-BE49-F238E27FC236}">
                <a16:creationId xmlns:a16="http://schemas.microsoft.com/office/drawing/2014/main" id="{47B2A0AC-142E-4B5C-2B3D-F995F4A5DC19}"/>
              </a:ext>
            </a:extLst>
          </p:cNvPr>
          <p:cNvSpPr>
            <a:spLocks noGrp="1"/>
          </p:cNvSpPr>
          <p:nvPr>
            <p:ph type="title"/>
          </p:nvPr>
        </p:nvSpPr>
        <p:spPr>
          <a:xfrm>
            <a:off x="742950" y="420251"/>
            <a:ext cx="10515600" cy="1325563"/>
          </a:xfrm>
        </p:spPr>
        <p:txBody>
          <a:bodyPr/>
          <a:lstStyle/>
          <a:p>
            <a:r>
              <a:rPr lang="en-US" b="1">
                <a:latin typeface="Montserrat" panose="00000500000000000000" pitchFamily="2" charset="0"/>
              </a:rPr>
              <a:t>Scope</a:t>
            </a:r>
          </a:p>
        </p:txBody>
      </p:sp>
      <p:pic>
        <p:nvPicPr>
          <p:cNvPr id="9" name="Picture 8" descr="A green square with a white border&#10;&#10;Description automatically generated with medium confidence">
            <a:extLst>
              <a:ext uri="{FF2B5EF4-FFF2-40B4-BE49-F238E27FC236}">
                <a16:creationId xmlns:a16="http://schemas.microsoft.com/office/drawing/2014/main" id="{80E0A5F4-4B41-E168-512D-F683D0E096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2948" y="1369638"/>
            <a:ext cx="4994463" cy="376176"/>
          </a:xfrm>
          <a:prstGeom prst="rect">
            <a:avLst/>
          </a:prstGeom>
        </p:spPr>
      </p:pic>
      <p:grpSp>
        <p:nvGrpSpPr>
          <p:cNvPr id="18" name="Group 17">
            <a:extLst>
              <a:ext uri="{FF2B5EF4-FFF2-40B4-BE49-F238E27FC236}">
                <a16:creationId xmlns:a16="http://schemas.microsoft.com/office/drawing/2014/main" id="{6B7FCEED-9B56-9608-3906-5FCA0B282611}"/>
              </a:ext>
            </a:extLst>
          </p:cNvPr>
          <p:cNvGrpSpPr/>
          <p:nvPr/>
        </p:nvGrpSpPr>
        <p:grpSpPr>
          <a:xfrm>
            <a:off x="859970" y="1985186"/>
            <a:ext cx="10112830" cy="1126224"/>
            <a:chOff x="859970" y="2174372"/>
            <a:chExt cx="10112830" cy="1126224"/>
          </a:xfrm>
        </p:grpSpPr>
        <p:sp>
          <p:nvSpPr>
            <p:cNvPr id="2" name="Title 1">
              <a:extLst>
                <a:ext uri="{FF2B5EF4-FFF2-40B4-BE49-F238E27FC236}">
                  <a16:creationId xmlns:a16="http://schemas.microsoft.com/office/drawing/2014/main" id="{C1628D95-2DC0-6700-CEAA-73D4BD6456CD}"/>
                </a:ext>
              </a:extLst>
            </p:cNvPr>
            <p:cNvSpPr txBox="1">
              <a:spLocks/>
            </p:cNvSpPr>
            <p:nvPr/>
          </p:nvSpPr>
          <p:spPr>
            <a:xfrm>
              <a:off x="859970" y="2744444"/>
              <a:ext cx="10112830" cy="5561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262722"/>
                  </a:solidFill>
                  <a:latin typeface="Montserrat"/>
                  <a:ea typeface="Open Sans"/>
                  <a:cs typeface="Open Sans"/>
                </a:rPr>
                <a:t>All GDL employees (new and experienced) seeking to connect with company culture and practice core values in hybrid environments</a:t>
              </a:r>
              <a:r>
                <a:rPr lang="en-US" sz="900" dirty="0"/>
                <a:t>.</a:t>
              </a:r>
              <a:endParaRPr lang="en-US" sz="1800" dirty="0">
                <a:solidFill>
                  <a:srgbClr val="262722"/>
                </a:solidFill>
                <a:latin typeface="Montserrat"/>
                <a:ea typeface="Open Sans"/>
                <a:cs typeface="Open Sans"/>
              </a:endParaRPr>
            </a:p>
          </p:txBody>
        </p:sp>
        <p:pic>
          <p:nvPicPr>
            <p:cNvPr id="5" name="Graphic 4" descr="Group with solid fill">
              <a:extLst>
                <a:ext uri="{FF2B5EF4-FFF2-40B4-BE49-F238E27FC236}">
                  <a16:creationId xmlns:a16="http://schemas.microsoft.com/office/drawing/2014/main" id="{E370A4C4-42AE-CB67-C42E-3B37BE19BE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3515" y="2174372"/>
              <a:ext cx="598714" cy="598714"/>
            </a:xfrm>
            <a:prstGeom prst="rect">
              <a:avLst/>
            </a:prstGeom>
          </p:spPr>
        </p:pic>
        <p:sp>
          <p:nvSpPr>
            <p:cNvPr id="6" name="Title 1">
              <a:extLst>
                <a:ext uri="{FF2B5EF4-FFF2-40B4-BE49-F238E27FC236}">
                  <a16:creationId xmlns:a16="http://schemas.microsoft.com/office/drawing/2014/main" id="{512827D4-C431-F04E-ECBF-47BA241A7253}"/>
                </a:ext>
              </a:extLst>
            </p:cNvPr>
            <p:cNvSpPr txBox="1">
              <a:spLocks/>
            </p:cNvSpPr>
            <p:nvPr/>
          </p:nvSpPr>
          <p:spPr>
            <a:xfrm>
              <a:off x="1502229" y="2273324"/>
              <a:ext cx="3429000" cy="4008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a:solidFill>
                    <a:srgbClr val="262722"/>
                  </a:solidFill>
                  <a:latin typeface="Montserrat"/>
                  <a:ea typeface="Open Sans"/>
                  <a:cs typeface="Open Sans"/>
                </a:rPr>
                <a:t>Target Audience</a:t>
              </a:r>
            </a:p>
          </p:txBody>
        </p:sp>
      </p:grpSp>
      <p:grpSp>
        <p:nvGrpSpPr>
          <p:cNvPr id="13" name="Group 12">
            <a:extLst>
              <a:ext uri="{FF2B5EF4-FFF2-40B4-BE49-F238E27FC236}">
                <a16:creationId xmlns:a16="http://schemas.microsoft.com/office/drawing/2014/main" id="{9E5B8254-9DE5-6DEA-2CF6-EAE56D15F218}"/>
              </a:ext>
            </a:extLst>
          </p:cNvPr>
          <p:cNvGrpSpPr/>
          <p:nvPr/>
        </p:nvGrpSpPr>
        <p:grpSpPr>
          <a:xfrm>
            <a:off x="845400" y="5147410"/>
            <a:ext cx="4626429" cy="970882"/>
            <a:chOff x="5932713" y="2174372"/>
            <a:chExt cx="4626429" cy="970882"/>
          </a:xfrm>
        </p:grpSpPr>
        <p:sp>
          <p:nvSpPr>
            <p:cNvPr id="7" name="Title 1">
              <a:extLst>
                <a:ext uri="{FF2B5EF4-FFF2-40B4-BE49-F238E27FC236}">
                  <a16:creationId xmlns:a16="http://schemas.microsoft.com/office/drawing/2014/main" id="{074B48FD-7AE3-112A-5691-07460D90E3D9}"/>
                </a:ext>
              </a:extLst>
            </p:cNvPr>
            <p:cNvSpPr txBox="1">
              <a:spLocks/>
            </p:cNvSpPr>
            <p:nvPr/>
          </p:nvSpPr>
          <p:spPr>
            <a:xfrm>
              <a:off x="5932713" y="2744444"/>
              <a:ext cx="4626429" cy="4008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262722"/>
                  </a:solidFill>
                  <a:latin typeface="Montserrat"/>
                  <a:ea typeface="Open Sans"/>
                  <a:cs typeface="Open Sans"/>
                </a:rPr>
                <a:t>Talks, games, recognition sessions</a:t>
              </a:r>
            </a:p>
          </p:txBody>
        </p:sp>
        <p:pic>
          <p:nvPicPr>
            <p:cNvPr id="11" name="Graphic 10" descr="Priorities with solid fill">
              <a:extLst>
                <a:ext uri="{FF2B5EF4-FFF2-40B4-BE49-F238E27FC236}">
                  <a16:creationId xmlns:a16="http://schemas.microsoft.com/office/drawing/2014/main" id="{69B5E003-81EB-8DC6-CE49-BDBD158DBA8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976258" y="2174372"/>
              <a:ext cx="598714" cy="598714"/>
            </a:xfrm>
            <a:prstGeom prst="rect">
              <a:avLst/>
            </a:prstGeom>
          </p:spPr>
        </p:pic>
        <p:sp>
          <p:nvSpPr>
            <p:cNvPr id="12" name="Title 1">
              <a:extLst>
                <a:ext uri="{FF2B5EF4-FFF2-40B4-BE49-F238E27FC236}">
                  <a16:creationId xmlns:a16="http://schemas.microsoft.com/office/drawing/2014/main" id="{C0247786-E74A-DEC3-26FE-EC4C3C15A03E}"/>
                </a:ext>
              </a:extLst>
            </p:cNvPr>
            <p:cNvSpPr txBox="1">
              <a:spLocks/>
            </p:cNvSpPr>
            <p:nvPr/>
          </p:nvSpPr>
          <p:spPr>
            <a:xfrm>
              <a:off x="6574972" y="2273324"/>
              <a:ext cx="3429000" cy="4008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262722"/>
                  </a:solidFill>
                  <a:latin typeface="Montserrat"/>
                  <a:ea typeface="Open Sans"/>
                  <a:cs typeface="Open Sans"/>
                </a:rPr>
                <a:t>Experiences</a:t>
              </a:r>
            </a:p>
          </p:txBody>
        </p:sp>
      </p:grpSp>
      <p:grpSp>
        <p:nvGrpSpPr>
          <p:cNvPr id="19" name="Group 18">
            <a:extLst>
              <a:ext uri="{FF2B5EF4-FFF2-40B4-BE49-F238E27FC236}">
                <a16:creationId xmlns:a16="http://schemas.microsoft.com/office/drawing/2014/main" id="{28782D6C-938A-31AC-383D-A0F1821A6BE1}"/>
              </a:ext>
            </a:extLst>
          </p:cNvPr>
          <p:cNvGrpSpPr/>
          <p:nvPr/>
        </p:nvGrpSpPr>
        <p:grpSpPr>
          <a:xfrm>
            <a:off x="6154182" y="4339064"/>
            <a:ext cx="4626429" cy="970882"/>
            <a:chOff x="5932713" y="2174372"/>
            <a:chExt cx="4626429" cy="970882"/>
          </a:xfrm>
        </p:grpSpPr>
        <p:sp>
          <p:nvSpPr>
            <p:cNvPr id="20" name="Title 1">
              <a:extLst>
                <a:ext uri="{FF2B5EF4-FFF2-40B4-BE49-F238E27FC236}">
                  <a16:creationId xmlns:a16="http://schemas.microsoft.com/office/drawing/2014/main" id="{A957225E-D730-A831-B0E2-978C213C93CE}"/>
                </a:ext>
              </a:extLst>
            </p:cNvPr>
            <p:cNvSpPr txBox="1">
              <a:spLocks/>
            </p:cNvSpPr>
            <p:nvPr/>
          </p:nvSpPr>
          <p:spPr>
            <a:xfrm>
              <a:off x="5932713" y="2744444"/>
              <a:ext cx="4626429" cy="4008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262722"/>
                  </a:solidFill>
                  <a:latin typeface="Montserrat"/>
                  <a:ea typeface="Open Sans"/>
                  <a:cs typeface="Open Sans"/>
                </a:rPr>
                <a:t>1 session per week (each </a:t>
              </a:r>
              <a:r>
                <a:rPr lang="en-US" sz="1800" dirty="0" err="1">
                  <a:solidFill>
                    <a:srgbClr val="262722"/>
                  </a:solidFill>
                  <a:latin typeface="Montserrat"/>
                  <a:ea typeface="Open Sans"/>
                  <a:cs typeface="Open Sans"/>
                </a:rPr>
                <a:t>thursday</a:t>
              </a:r>
              <a:r>
                <a:rPr lang="en-US" sz="1800" dirty="0">
                  <a:solidFill>
                    <a:srgbClr val="262722"/>
                  </a:solidFill>
                  <a:latin typeface="Montserrat"/>
                  <a:ea typeface="Open Sans"/>
                  <a:cs typeface="Open Sans"/>
                </a:rPr>
                <a:t>), 1-hour sessions. </a:t>
              </a:r>
            </a:p>
          </p:txBody>
        </p:sp>
        <p:pic>
          <p:nvPicPr>
            <p:cNvPr id="21" name="Graphic 20" descr="Clock with solid fill">
              <a:extLst>
                <a:ext uri="{FF2B5EF4-FFF2-40B4-BE49-F238E27FC236}">
                  <a16:creationId xmlns:a16="http://schemas.microsoft.com/office/drawing/2014/main" id="{56FAEFB2-E02C-6EFD-F624-FC57E227AE2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5976258" y="2174372"/>
              <a:ext cx="598714" cy="598714"/>
            </a:xfrm>
            <a:prstGeom prst="rect">
              <a:avLst/>
            </a:prstGeom>
          </p:spPr>
        </p:pic>
        <p:sp>
          <p:nvSpPr>
            <p:cNvPr id="22" name="Title 1">
              <a:extLst>
                <a:ext uri="{FF2B5EF4-FFF2-40B4-BE49-F238E27FC236}">
                  <a16:creationId xmlns:a16="http://schemas.microsoft.com/office/drawing/2014/main" id="{545D8156-08AC-4823-E99C-A40C5A8B4B60}"/>
                </a:ext>
              </a:extLst>
            </p:cNvPr>
            <p:cNvSpPr txBox="1">
              <a:spLocks/>
            </p:cNvSpPr>
            <p:nvPr/>
          </p:nvSpPr>
          <p:spPr>
            <a:xfrm>
              <a:off x="6574972" y="2273324"/>
              <a:ext cx="3429000" cy="4008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262722"/>
                  </a:solidFill>
                  <a:latin typeface="Montserrat"/>
                  <a:ea typeface="Open Sans"/>
                  <a:cs typeface="Open Sans"/>
                </a:rPr>
                <a:t>Frequency</a:t>
              </a:r>
            </a:p>
          </p:txBody>
        </p:sp>
      </p:grpSp>
      <p:grpSp>
        <p:nvGrpSpPr>
          <p:cNvPr id="14" name="Group 13">
            <a:extLst>
              <a:ext uri="{FF2B5EF4-FFF2-40B4-BE49-F238E27FC236}">
                <a16:creationId xmlns:a16="http://schemas.microsoft.com/office/drawing/2014/main" id="{09E495F3-39A1-C5DC-0540-5B2DFB281FAF}"/>
              </a:ext>
            </a:extLst>
          </p:cNvPr>
          <p:cNvGrpSpPr/>
          <p:nvPr/>
        </p:nvGrpSpPr>
        <p:grpSpPr>
          <a:xfrm>
            <a:off x="6154182" y="3136130"/>
            <a:ext cx="4626429" cy="970882"/>
            <a:chOff x="5932713" y="2174372"/>
            <a:chExt cx="4626429" cy="970882"/>
          </a:xfrm>
        </p:grpSpPr>
        <p:sp>
          <p:nvSpPr>
            <p:cNvPr id="15" name="Title 1">
              <a:extLst>
                <a:ext uri="{FF2B5EF4-FFF2-40B4-BE49-F238E27FC236}">
                  <a16:creationId xmlns:a16="http://schemas.microsoft.com/office/drawing/2014/main" id="{4F07F836-9E76-2C04-2CCD-E7249BC2E2D3}"/>
                </a:ext>
              </a:extLst>
            </p:cNvPr>
            <p:cNvSpPr txBox="1">
              <a:spLocks/>
            </p:cNvSpPr>
            <p:nvPr/>
          </p:nvSpPr>
          <p:spPr>
            <a:xfrm>
              <a:off x="5932713" y="2744444"/>
              <a:ext cx="4626429" cy="4008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262722"/>
                  </a:solidFill>
                  <a:latin typeface="Montserrat"/>
                  <a:ea typeface="Open Sans"/>
                  <a:cs typeface="Open Sans"/>
                </a:rPr>
                <a:t>In-person sessions min 30 people per session</a:t>
              </a:r>
            </a:p>
          </p:txBody>
        </p:sp>
        <p:pic>
          <p:nvPicPr>
            <p:cNvPr id="16" name="Graphic 15" descr="Teacher with solid fill">
              <a:extLst>
                <a:ext uri="{FF2B5EF4-FFF2-40B4-BE49-F238E27FC236}">
                  <a16:creationId xmlns:a16="http://schemas.microsoft.com/office/drawing/2014/main" id="{AA41567B-4961-5065-490E-D02D751A462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5976258" y="2174372"/>
              <a:ext cx="598714" cy="598714"/>
            </a:xfrm>
            <a:prstGeom prst="rect">
              <a:avLst/>
            </a:prstGeom>
          </p:spPr>
        </p:pic>
        <p:sp>
          <p:nvSpPr>
            <p:cNvPr id="17" name="Title 1">
              <a:extLst>
                <a:ext uri="{FF2B5EF4-FFF2-40B4-BE49-F238E27FC236}">
                  <a16:creationId xmlns:a16="http://schemas.microsoft.com/office/drawing/2014/main" id="{0B75F20C-E94C-2A72-1D93-8A17B9A0806F}"/>
                </a:ext>
              </a:extLst>
            </p:cNvPr>
            <p:cNvSpPr txBox="1">
              <a:spLocks/>
            </p:cNvSpPr>
            <p:nvPr/>
          </p:nvSpPr>
          <p:spPr>
            <a:xfrm>
              <a:off x="6574972" y="2273324"/>
              <a:ext cx="3429000" cy="4008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262722"/>
                  </a:solidFill>
                  <a:latin typeface="Montserrat"/>
                  <a:ea typeface="Open Sans"/>
                  <a:cs typeface="Open Sans"/>
                </a:rPr>
                <a:t>Delivery Mode</a:t>
              </a:r>
            </a:p>
          </p:txBody>
        </p:sp>
      </p:grpSp>
      <p:grpSp>
        <p:nvGrpSpPr>
          <p:cNvPr id="23" name="Group 22">
            <a:extLst>
              <a:ext uri="{FF2B5EF4-FFF2-40B4-BE49-F238E27FC236}">
                <a16:creationId xmlns:a16="http://schemas.microsoft.com/office/drawing/2014/main" id="{0B22DB58-CA63-0524-769F-E343CA7A11AE}"/>
              </a:ext>
            </a:extLst>
          </p:cNvPr>
          <p:cNvGrpSpPr/>
          <p:nvPr/>
        </p:nvGrpSpPr>
        <p:grpSpPr>
          <a:xfrm>
            <a:off x="6154183" y="5584312"/>
            <a:ext cx="4818618" cy="970882"/>
            <a:chOff x="5932714" y="2174372"/>
            <a:chExt cx="4818618" cy="970882"/>
          </a:xfrm>
        </p:grpSpPr>
        <p:sp>
          <p:nvSpPr>
            <p:cNvPr id="24" name="Title 1">
              <a:extLst>
                <a:ext uri="{FF2B5EF4-FFF2-40B4-BE49-F238E27FC236}">
                  <a16:creationId xmlns:a16="http://schemas.microsoft.com/office/drawing/2014/main" id="{BF909F46-1A1E-FAEB-2221-C729840725F2}"/>
                </a:ext>
              </a:extLst>
            </p:cNvPr>
            <p:cNvSpPr txBox="1">
              <a:spLocks/>
            </p:cNvSpPr>
            <p:nvPr/>
          </p:nvSpPr>
          <p:spPr>
            <a:xfrm>
              <a:off x="5932714" y="2744444"/>
              <a:ext cx="4818618" cy="4008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rgbClr val="262722"/>
                  </a:solidFill>
                  <a:latin typeface="Montserrat"/>
                  <a:ea typeface="Open Sans"/>
                  <a:cs typeface="Open Sans"/>
                </a:rPr>
                <a:t>5 months (1 month per value with  kick off and closure session)</a:t>
              </a:r>
            </a:p>
          </p:txBody>
        </p:sp>
        <p:pic>
          <p:nvPicPr>
            <p:cNvPr id="25" name="Graphic 24" descr="Monthly calendar with solid fill">
              <a:extLst>
                <a:ext uri="{FF2B5EF4-FFF2-40B4-BE49-F238E27FC236}">
                  <a16:creationId xmlns:a16="http://schemas.microsoft.com/office/drawing/2014/main" id="{1BC1F0F9-AA48-C858-76E8-6E44EB4FC76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a:stretch/>
          </p:blipFill>
          <p:spPr>
            <a:xfrm>
              <a:off x="5976258" y="2174372"/>
              <a:ext cx="598714" cy="598714"/>
            </a:xfrm>
            <a:prstGeom prst="rect">
              <a:avLst/>
            </a:prstGeom>
          </p:spPr>
        </p:pic>
        <p:sp>
          <p:nvSpPr>
            <p:cNvPr id="26" name="Title 1">
              <a:extLst>
                <a:ext uri="{FF2B5EF4-FFF2-40B4-BE49-F238E27FC236}">
                  <a16:creationId xmlns:a16="http://schemas.microsoft.com/office/drawing/2014/main" id="{26A116B4-DEF3-CBA7-8144-76B7F1D3589E}"/>
                </a:ext>
              </a:extLst>
            </p:cNvPr>
            <p:cNvSpPr txBox="1">
              <a:spLocks/>
            </p:cNvSpPr>
            <p:nvPr/>
          </p:nvSpPr>
          <p:spPr>
            <a:xfrm>
              <a:off x="6574972" y="2273324"/>
              <a:ext cx="3429000" cy="4008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262722"/>
                  </a:solidFill>
                  <a:latin typeface="Montserrat"/>
                  <a:ea typeface="Open Sans"/>
                  <a:cs typeface="Open Sans"/>
                </a:rPr>
                <a:t>Duration</a:t>
              </a:r>
            </a:p>
          </p:txBody>
        </p:sp>
      </p:grpSp>
      <p:grpSp>
        <p:nvGrpSpPr>
          <p:cNvPr id="27" name="Group 26">
            <a:extLst>
              <a:ext uri="{FF2B5EF4-FFF2-40B4-BE49-F238E27FC236}">
                <a16:creationId xmlns:a16="http://schemas.microsoft.com/office/drawing/2014/main" id="{F153BCB0-71EA-E358-4E0F-D38247026A10}"/>
              </a:ext>
            </a:extLst>
          </p:cNvPr>
          <p:cNvGrpSpPr/>
          <p:nvPr/>
        </p:nvGrpSpPr>
        <p:grpSpPr>
          <a:xfrm>
            <a:off x="9277106" y="1217966"/>
            <a:ext cx="2914894" cy="750988"/>
            <a:chOff x="5489516" y="2394266"/>
            <a:chExt cx="2914894" cy="750988"/>
          </a:xfrm>
        </p:grpSpPr>
        <p:sp>
          <p:nvSpPr>
            <p:cNvPr id="28" name="Title 1">
              <a:extLst>
                <a:ext uri="{FF2B5EF4-FFF2-40B4-BE49-F238E27FC236}">
                  <a16:creationId xmlns:a16="http://schemas.microsoft.com/office/drawing/2014/main" id="{3C36BC6D-B512-4DD2-A456-F81ED8F6369B}"/>
                </a:ext>
              </a:extLst>
            </p:cNvPr>
            <p:cNvSpPr txBox="1">
              <a:spLocks/>
            </p:cNvSpPr>
            <p:nvPr/>
          </p:nvSpPr>
          <p:spPr>
            <a:xfrm>
              <a:off x="5932714" y="2744444"/>
              <a:ext cx="2471696" cy="4008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bg1"/>
                  </a:solidFill>
                  <a:latin typeface="Montserrat"/>
                  <a:ea typeface="Open Sans"/>
                  <a:cs typeface="Open Sans"/>
                </a:rPr>
                <a:t>Thursday, May 22</a:t>
              </a:r>
              <a:r>
                <a:rPr lang="en-US" sz="1800" baseline="30000" dirty="0">
                  <a:solidFill>
                    <a:schemeClr val="bg1"/>
                  </a:solidFill>
                  <a:latin typeface="Montserrat"/>
                  <a:ea typeface="Open Sans"/>
                  <a:cs typeface="Open Sans"/>
                </a:rPr>
                <a:t>nd</a:t>
              </a:r>
              <a:r>
                <a:rPr lang="en-US" sz="1800" dirty="0">
                  <a:solidFill>
                    <a:schemeClr val="bg1"/>
                  </a:solidFill>
                  <a:latin typeface="Montserrat"/>
                  <a:ea typeface="Open Sans"/>
                  <a:cs typeface="Open Sans"/>
                </a:rPr>
                <a:t> </a:t>
              </a:r>
            </a:p>
          </p:txBody>
        </p:sp>
        <p:pic>
          <p:nvPicPr>
            <p:cNvPr id="29" name="Graphic 28" descr="Flag with solid fill">
              <a:extLst>
                <a:ext uri="{FF2B5EF4-FFF2-40B4-BE49-F238E27FC236}">
                  <a16:creationId xmlns:a16="http://schemas.microsoft.com/office/drawing/2014/main" id="{A3B3BEDF-1AE3-5F81-D63E-9F97E6CD0F0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a:xfrm flipH="1">
              <a:off x="5489516" y="2428744"/>
              <a:ext cx="515962" cy="598714"/>
            </a:xfrm>
            <a:prstGeom prst="rect">
              <a:avLst/>
            </a:prstGeom>
          </p:spPr>
        </p:pic>
        <p:sp>
          <p:nvSpPr>
            <p:cNvPr id="30" name="Title 1">
              <a:extLst>
                <a:ext uri="{FF2B5EF4-FFF2-40B4-BE49-F238E27FC236}">
                  <a16:creationId xmlns:a16="http://schemas.microsoft.com/office/drawing/2014/main" id="{E22E599F-69B4-3842-9BDE-871DCEF16CC2}"/>
                </a:ext>
              </a:extLst>
            </p:cNvPr>
            <p:cNvSpPr txBox="1">
              <a:spLocks/>
            </p:cNvSpPr>
            <p:nvPr/>
          </p:nvSpPr>
          <p:spPr>
            <a:xfrm>
              <a:off x="5957132" y="2394266"/>
              <a:ext cx="1675124" cy="4008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a:solidFill>
                    <a:schemeClr val="bg1"/>
                  </a:solidFill>
                  <a:latin typeface="Montserrat"/>
                  <a:ea typeface="Open Sans"/>
                  <a:cs typeface="Open Sans"/>
                </a:rPr>
                <a:t>Kick-off</a:t>
              </a:r>
            </a:p>
          </p:txBody>
        </p:sp>
      </p:grpSp>
      <p:grpSp>
        <p:nvGrpSpPr>
          <p:cNvPr id="39" name="Group 38">
            <a:extLst>
              <a:ext uri="{FF2B5EF4-FFF2-40B4-BE49-F238E27FC236}">
                <a16:creationId xmlns:a16="http://schemas.microsoft.com/office/drawing/2014/main" id="{89D154BB-B0FF-5A50-6D28-131C972F57E3}"/>
              </a:ext>
            </a:extLst>
          </p:cNvPr>
          <p:cNvGrpSpPr/>
          <p:nvPr/>
        </p:nvGrpSpPr>
        <p:grpSpPr>
          <a:xfrm>
            <a:off x="859970" y="3585266"/>
            <a:ext cx="4597291" cy="1780783"/>
            <a:chOff x="889108" y="3255867"/>
            <a:chExt cx="4597291" cy="1780783"/>
          </a:xfrm>
        </p:grpSpPr>
        <p:sp>
          <p:nvSpPr>
            <p:cNvPr id="34" name="Title 1">
              <a:extLst>
                <a:ext uri="{FF2B5EF4-FFF2-40B4-BE49-F238E27FC236}">
                  <a16:creationId xmlns:a16="http://schemas.microsoft.com/office/drawing/2014/main" id="{C7FA71DD-B91A-DF8F-8685-BFACC120AC0C}"/>
                </a:ext>
              </a:extLst>
            </p:cNvPr>
            <p:cNvSpPr txBox="1">
              <a:spLocks/>
            </p:cNvSpPr>
            <p:nvPr/>
          </p:nvSpPr>
          <p:spPr>
            <a:xfrm>
              <a:off x="889108" y="3876830"/>
              <a:ext cx="4597291" cy="115982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400"/>
                </a:spcAft>
              </a:pPr>
              <a:r>
                <a:rPr lang="en-US" sz="1800" dirty="0">
                  <a:solidFill>
                    <a:srgbClr val="262722"/>
                  </a:solidFill>
                  <a:latin typeface="Montserrat"/>
                  <a:ea typeface="Open Sans"/>
                  <a:cs typeface="Open Sans"/>
                </a:rPr>
                <a:t>30% of the professionals at the GDL Office</a:t>
              </a:r>
            </a:p>
          </p:txBody>
        </p:sp>
        <p:grpSp>
          <p:nvGrpSpPr>
            <p:cNvPr id="38" name="Group 37">
              <a:extLst>
                <a:ext uri="{FF2B5EF4-FFF2-40B4-BE49-F238E27FC236}">
                  <a16:creationId xmlns:a16="http://schemas.microsoft.com/office/drawing/2014/main" id="{F6BDE43A-499D-8493-9724-0A2B62CC0954}"/>
                </a:ext>
              </a:extLst>
            </p:cNvPr>
            <p:cNvGrpSpPr/>
            <p:nvPr/>
          </p:nvGrpSpPr>
          <p:grpSpPr>
            <a:xfrm>
              <a:off x="905087" y="3255867"/>
              <a:ext cx="4071259" cy="603504"/>
              <a:chOff x="889108" y="3296955"/>
              <a:chExt cx="4071259" cy="603504"/>
            </a:xfrm>
          </p:grpSpPr>
          <p:sp>
            <p:nvSpPr>
              <p:cNvPr id="36" name="Title 1">
                <a:extLst>
                  <a:ext uri="{FF2B5EF4-FFF2-40B4-BE49-F238E27FC236}">
                    <a16:creationId xmlns:a16="http://schemas.microsoft.com/office/drawing/2014/main" id="{768EEBA3-9C04-D201-93F6-9A0C96AE829B}"/>
                  </a:ext>
                </a:extLst>
              </p:cNvPr>
              <p:cNvSpPr txBox="1">
                <a:spLocks/>
              </p:cNvSpPr>
              <p:nvPr/>
            </p:nvSpPr>
            <p:spPr>
              <a:xfrm>
                <a:off x="1531367" y="3398302"/>
                <a:ext cx="3429000" cy="4008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a:solidFill>
                      <a:srgbClr val="262722"/>
                    </a:solidFill>
                    <a:latin typeface="Montserrat"/>
                    <a:ea typeface="Open Sans"/>
                    <a:cs typeface="Open Sans"/>
                  </a:rPr>
                  <a:t>Impact</a:t>
                </a:r>
              </a:p>
            </p:txBody>
          </p:sp>
          <p:pic>
            <p:nvPicPr>
              <p:cNvPr id="32" name="Graphic 31" descr="Target with solid fill">
                <a:extLst>
                  <a:ext uri="{FF2B5EF4-FFF2-40B4-BE49-F238E27FC236}">
                    <a16:creationId xmlns:a16="http://schemas.microsoft.com/office/drawing/2014/main" id="{BCEB008A-A4B5-8377-D277-46775EC2CD0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89108" y="3296955"/>
                <a:ext cx="603504" cy="603504"/>
              </a:xfrm>
              <a:prstGeom prst="rect">
                <a:avLst/>
              </a:prstGeom>
            </p:spPr>
          </p:pic>
        </p:grpSp>
      </p:grpSp>
      <p:sp>
        <p:nvSpPr>
          <p:cNvPr id="8" name="Oval 4">
            <a:extLst>
              <a:ext uri="{FF2B5EF4-FFF2-40B4-BE49-F238E27FC236}">
                <a16:creationId xmlns:a16="http://schemas.microsoft.com/office/drawing/2014/main" id="{4F102309-9155-A2BC-A970-DF6DAF9E7B3E}"/>
              </a:ext>
            </a:extLst>
          </p:cNvPr>
          <p:cNvSpPr/>
          <p:nvPr/>
        </p:nvSpPr>
        <p:spPr>
          <a:xfrm>
            <a:off x="11517795" y="114829"/>
            <a:ext cx="414959" cy="366132"/>
          </a:xfrm>
          <a:prstGeom prst="ellipse">
            <a:avLst/>
          </a:prstGeom>
          <a:solidFill>
            <a:srgbClr val="9DC75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2921381"/>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Custom 1">
      <a:dk1>
        <a:srgbClr val="262722"/>
      </a:dk1>
      <a:lt1>
        <a:sysClr val="window" lastClr="FFFFFF"/>
      </a:lt1>
      <a:dk2>
        <a:srgbClr val="565B47"/>
      </a:dk2>
      <a:lt2>
        <a:srgbClr val="E7E6E6"/>
      </a:lt2>
      <a:accent1>
        <a:srgbClr val="E0AFFF"/>
      </a:accent1>
      <a:accent2>
        <a:srgbClr val="9DC755"/>
      </a:accent2>
      <a:accent3>
        <a:srgbClr val="F3864B"/>
      </a:accent3>
      <a:accent4>
        <a:srgbClr val="FFC000"/>
      </a:accent4>
      <a:accent5>
        <a:srgbClr val="5B9BD5"/>
      </a:accent5>
      <a:accent6>
        <a:srgbClr val="70AD47"/>
      </a:accent6>
      <a:hlink>
        <a:srgbClr val="FFFFF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8c2fecb-ee65-4bbb-920e-d6cdc7efc70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50857B97ADA7441B78509413FFDBED1" ma:contentTypeVersion="11" ma:contentTypeDescription="Create a new document." ma:contentTypeScope="" ma:versionID="752c682fe5575cbe430757d25dc89d26">
  <xsd:schema xmlns:xsd="http://www.w3.org/2001/XMLSchema" xmlns:xs="http://www.w3.org/2001/XMLSchema" xmlns:p="http://schemas.microsoft.com/office/2006/metadata/properties" xmlns:ns2="28c2fecb-ee65-4bbb-920e-d6cdc7efc705" targetNamespace="http://schemas.microsoft.com/office/2006/metadata/properties" ma:root="true" ma:fieldsID="cbcb026847ab94a6271897cb715aa6d4" ns2:_="">
    <xsd:import namespace="28c2fecb-ee65-4bbb-920e-d6cdc7efc705"/>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c2fecb-ee65-4bbb-920e-d6cdc7efc70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154850-9FA9-4DA4-9A54-0BC67249E998}">
  <ds:schemaRefs>
    <ds:schemaRef ds:uri="28c2fecb-ee65-4bbb-920e-d6cdc7efc70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604BA31-ECC5-409D-A7F0-E3A60BDABD88}">
  <ds:schemaRefs>
    <ds:schemaRef ds:uri="http://schemas.microsoft.com/sharepoint/v3/contenttype/forms"/>
  </ds:schemaRefs>
</ds:datastoreItem>
</file>

<file path=customXml/itemProps3.xml><?xml version="1.0" encoding="utf-8"?>
<ds:datastoreItem xmlns:ds="http://schemas.openxmlformats.org/officeDocument/2006/customXml" ds:itemID="{5B6CC0D3-5EB4-44F2-80A9-153BC6375B37}">
  <ds:schemaRefs>
    <ds:schemaRef ds:uri="28c2fecb-ee65-4bbb-920e-d6cdc7efc7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320</TotalTime>
  <Words>2763</Words>
  <Application>Microsoft Office PowerPoint</Application>
  <PresentationFormat>Panorámica</PresentationFormat>
  <Paragraphs>594</Paragraphs>
  <Slides>30</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30</vt:i4>
      </vt:variant>
    </vt:vector>
  </HeadingPairs>
  <TitlesOfParts>
    <vt:vector size="39" baseType="lpstr">
      <vt:lpstr>-apple-system</vt:lpstr>
      <vt:lpstr>Aptos</vt:lpstr>
      <vt:lpstr>Arial</vt:lpstr>
      <vt:lpstr>Calibri</vt:lpstr>
      <vt:lpstr>Calibri Light</vt:lpstr>
      <vt:lpstr>Montserrat</vt:lpstr>
      <vt:lpstr>Open Sans SemiBold</vt:lpstr>
      <vt:lpstr>Wingdings 2</vt:lpstr>
      <vt:lpstr>Office Theme</vt:lpstr>
      <vt:lpstr>Values  Campaign Strategy</vt:lpstr>
      <vt:lpstr>AGENDA</vt:lpstr>
      <vt:lpstr>Presentación de PowerPoint</vt:lpstr>
      <vt:lpstr>Presentación de PowerPoint</vt:lpstr>
      <vt:lpstr>Objectives</vt:lpstr>
      <vt:lpstr>Performance Indicators</vt:lpstr>
      <vt:lpstr>Overview</vt:lpstr>
      <vt:lpstr>Presentación de PowerPoint</vt:lpstr>
      <vt:lpstr>Scope</vt:lpstr>
      <vt:lpstr>Activities Original</vt:lpstr>
      <vt:lpstr>Activities</vt:lpstr>
      <vt:lpstr>Branding and Promotion</vt:lpstr>
      <vt:lpstr>Resources</vt:lpstr>
      <vt:lpstr>Partnerships estrategicos</vt:lpstr>
      <vt:lpstr>Calendar</vt:lpstr>
      <vt:lpstr>Plan</vt:lpstr>
      <vt:lpstr>Next steps</vt:lpstr>
      <vt:lpstr>Presentación de PowerPoint</vt:lpstr>
      <vt:lpstr>Scope – How and what?</vt:lpstr>
      <vt:lpstr>Scope – Human Resources</vt:lpstr>
      <vt:lpstr>Scope – Financial Resources</vt:lpstr>
      <vt:lpstr>Scope</vt:lpstr>
      <vt:lpstr>Participation MEcahnism</vt:lpstr>
      <vt:lpstr>Colaboraciones</vt:lpstr>
      <vt:lpstr>Branding poromotion</vt:lpstr>
      <vt:lpstr>Branding poromotion</vt:lpstr>
      <vt:lpstr>KPIS y medicion del extio</vt:lpstr>
      <vt:lpstr>Next Steps</vt:lpstr>
      <vt:lpstr>Presentación de PowerPoint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HIRES CONNECT</dc:title>
  <dc:creator>Ramos Ayon, Julieta</dc:creator>
  <cp:lastModifiedBy>LUIS FRANCISCO RAMOS GOMEZ</cp:lastModifiedBy>
  <cp:revision>4</cp:revision>
  <dcterms:created xsi:type="dcterms:W3CDTF">2025-01-30T19:37:13Z</dcterms:created>
  <dcterms:modified xsi:type="dcterms:W3CDTF">2025-04-14T13:12:55Z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2025-01-30T22:56:58Z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cda10b8c-aba2-47fa-8b04-de6f5dd749dd</vt:lpwstr>
  </property>
  <property fmtid="{D5CDD505-2E9C-101B-9397-08002B2CF9AE}" pid="8" name="MSIP_Label_ea60d57e-af5b-4752-ac57-3e4f28ca11dc_ContentBits">
    <vt:lpwstr>0</vt:lpwstr>
  </property>
  <property fmtid="{D5CDD505-2E9C-101B-9397-08002B2CF9AE}" pid="9" name="ContentTypeId">
    <vt:lpwstr>0x010100B50857B97ADA7441B78509413FFDBED1</vt:lpwstr>
  </property>
  <property fmtid="{D5CDD505-2E9C-101B-9397-08002B2CF9AE}" pid="10" name="Order">
    <vt:r8>72400</vt:r8>
  </property>
  <property fmtid="{D5CDD505-2E9C-101B-9397-08002B2CF9AE}" pid="11" name="xd_Signature">
    <vt:bool>false</vt:bool>
  </property>
  <property fmtid="{D5CDD505-2E9C-101B-9397-08002B2CF9AE}" pid="12" name="xd_ProgID">
    <vt:lpwstr/>
  </property>
  <property fmtid="{D5CDD505-2E9C-101B-9397-08002B2CF9AE}" pid="13" name="ComplianceAssetId">
    <vt:lpwstr/>
  </property>
  <property fmtid="{D5CDD505-2E9C-101B-9397-08002B2CF9AE}" pid="14" name="TemplateUrl">
    <vt:lpwstr/>
  </property>
  <property fmtid="{D5CDD505-2E9C-101B-9397-08002B2CF9AE}" pid="15" name="_ExtendedDescription">
    <vt:lpwstr/>
  </property>
  <property fmtid="{D5CDD505-2E9C-101B-9397-08002B2CF9AE}" pid="16" name="TriggerFlowInfo">
    <vt:lpwstr/>
  </property>
  <property fmtid="{D5CDD505-2E9C-101B-9397-08002B2CF9AE}" pid="17" name="MediaServiceImageTags">
    <vt:lpwstr/>
  </property>
</Properties>
</file>