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uis-cj/data-science-solar-power-plan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linkedin.com/in/luis-cj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EF86B88-DEE1-40C1-BB96-FE34595446C2}"/>
              </a:ext>
            </a:extLst>
          </p:cNvPr>
          <p:cNvSpPr txBox="1">
            <a:spLocks/>
          </p:cNvSpPr>
          <p:nvPr/>
        </p:nvSpPr>
        <p:spPr>
          <a:xfrm>
            <a:off x="875930" y="5098457"/>
            <a:ext cx="10570346" cy="801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Predicting customer buying behaviour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ABF6245-652C-4712-8855-ED7D59C99F2C}"/>
              </a:ext>
            </a:extLst>
          </p:cNvPr>
          <p:cNvSpPr txBox="1">
            <a:spLocks/>
          </p:cNvSpPr>
          <p:nvPr/>
        </p:nvSpPr>
        <p:spPr>
          <a:xfrm>
            <a:off x="562252" y="6190464"/>
            <a:ext cx="1923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github.com/luis-cj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E4E78CD0-94CB-44FF-A614-6CEC816A3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0" y="6256791"/>
            <a:ext cx="232470" cy="232470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C629048C-2794-4AE6-B840-25D4CBB71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130" y="6267860"/>
            <a:ext cx="228658" cy="194450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7E0A834-997F-448C-BC36-B2C71F7592F6}"/>
              </a:ext>
            </a:extLst>
          </p:cNvPr>
          <p:cNvSpPr txBox="1">
            <a:spLocks/>
          </p:cNvSpPr>
          <p:nvPr/>
        </p:nvSpPr>
        <p:spPr>
          <a:xfrm>
            <a:off x="9625045" y="6184520"/>
            <a:ext cx="1923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linkedin.com/in/</a:t>
            </a:r>
            <a:r>
              <a:rPr lang="en-GB" dirty="0" err="1"/>
              <a:t>luis-cj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2A731BB-41F6-421E-869E-64029A4DE20E}"/>
              </a:ext>
            </a:extLst>
          </p:cNvPr>
          <p:cNvSpPr txBox="1">
            <a:spLocks/>
          </p:cNvSpPr>
          <p:nvPr/>
        </p:nvSpPr>
        <p:spPr>
          <a:xfrm>
            <a:off x="1589103" y="258542"/>
            <a:ext cx="9144000" cy="1211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/>
              <a:t>British Airways data science programme</a:t>
            </a:r>
          </a:p>
        </p:txBody>
      </p:sp>
      <p:pic>
        <p:nvPicPr>
          <p:cNvPr id="1026" name="Picture 2" descr="https://cdn.discordapp.com/attachments/1080043698982752256/1106316542930583683/Pepito_advertisement_picture_of_an_airplane_in_the_middle_of_th_dbf23375-67af-4d68-9def-2b8e71b3c3fe.png">
            <a:extLst>
              <a:ext uri="{FF2B5EF4-FFF2-40B4-BE49-F238E27FC236}">
                <a16:creationId xmlns:a16="http://schemas.microsoft.com/office/drawing/2014/main" id="{91E1F995-B72F-4380-8977-7F7120A26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086" y="1759543"/>
            <a:ext cx="6677828" cy="333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23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CA33D0-6403-48B7-BD91-0F93DB3C0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02" y="595150"/>
            <a:ext cx="5116278" cy="348777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7615922-C49F-4813-8CFB-5F011B5B0B1C}"/>
              </a:ext>
            </a:extLst>
          </p:cNvPr>
          <p:cNvSpPr/>
          <p:nvPr/>
        </p:nvSpPr>
        <p:spPr>
          <a:xfrm>
            <a:off x="3980525" y="1701042"/>
            <a:ext cx="241726" cy="12120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97648F-FBB5-4272-8920-379B1D2C5AC5}"/>
              </a:ext>
            </a:extLst>
          </p:cNvPr>
          <p:cNvSpPr txBox="1"/>
          <p:nvPr/>
        </p:nvSpPr>
        <p:spPr>
          <a:xfrm>
            <a:off x="327402" y="164263"/>
            <a:ext cx="58888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Exhibit 1: The most important variables to consider a customer booking a flight are the purchase lead (how many days in advance they book the flight) and the length of stay in their destination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29FFD7E-86A2-4E6F-B861-108333A83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553" y="723456"/>
            <a:ext cx="4018298" cy="328933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48D1CE-84CC-47A8-962B-7EDAE0FFB1B5}"/>
              </a:ext>
            </a:extLst>
          </p:cNvPr>
          <p:cNvSpPr txBox="1"/>
          <p:nvPr/>
        </p:nvSpPr>
        <p:spPr>
          <a:xfrm>
            <a:off x="6748322" y="164263"/>
            <a:ext cx="47213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Exhibit 2: Most clients requiring bookings from Australia do not eventually proceed with the booking. Further actions should be considered to convert more visits into bookings in this case.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D6DB964-CD28-433C-9FD4-8551C9A93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87" y="4450182"/>
            <a:ext cx="3563572" cy="240781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E1C4EB-25A6-4F25-87E8-25AD23FCF454}"/>
              </a:ext>
            </a:extLst>
          </p:cNvPr>
          <p:cNvSpPr txBox="1"/>
          <p:nvPr/>
        </p:nvSpPr>
        <p:spPr>
          <a:xfrm>
            <a:off x="559479" y="4080850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>
                    <a:lumMod val="50000"/>
                  </a:schemeClr>
                </a:solidFill>
              </a:rPr>
              <a:t>Exhibit 3: Most bookings take place for flights between 6am and 3pm. The least </a:t>
            </a:r>
          </a:p>
          <a:p>
            <a:r>
              <a:rPr lang="en-GB" sz="900" dirty="0">
                <a:solidFill>
                  <a:schemeClr val="bg1">
                    <a:lumMod val="50000"/>
                  </a:schemeClr>
                </a:solidFill>
              </a:rPr>
              <a:t>bookings are for late flights between 6pm and 11pm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8C286F-7644-4ACB-ACF4-2AA3CFC54308}"/>
              </a:ext>
            </a:extLst>
          </p:cNvPr>
          <p:cNvSpPr/>
          <p:nvPr/>
        </p:nvSpPr>
        <p:spPr>
          <a:xfrm>
            <a:off x="1604657" y="4505870"/>
            <a:ext cx="1342239" cy="5909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E0A2F4-A838-4FB3-81D7-6BFA00B53A02}"/>
              </a:ext>
            </a:extLst>
          </p:cNvPr>
          <p:cNvSpPr/>
          <p:nvPr/>
        </p:nvSpPr>
        <p:spPr>
          <a:xfrm>
            <a:off x="3114546" y="6093404"/>
            <a:ext cx="923604" cy="5031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1F9A9F-AC02-47F4-9D29-F2EF37D14366}"/>
              </a:ext>
            </a:extLst>
          </p:cNvPr>
          <p:cNvSpPr txBox="1"/>
          <p:nvPr/>
        </p:nvSpPr>
        <p:spPr>
          <a:xfrm>
            <a:off x="3576348" y="2335984"/>
            <a:ext cx="2432807" cy="70788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The machine learning model presents a mean ROC AUC score </a:t>
            </a:r>
            <a:r>
              <a:rPr lang="en-GB" sz="1000">
                <a:solidFill>
                  <a:schemeClr val="bg1">
                    <a:lumMod val="50000"/>
                  </a:schemeClr>
                </a:solidFill>
              </a:rPr>
              <a:t>of 0.76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after performing cross-validation with 3 different subsets.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D083382-0A37-4594-897C-F93A7690B655}"/>
              </a:ext>
            </a:extLst>
          </p:cNvPr>
          <p:cNvGrpSpPr/>
          <p:nvPr/>
        </p:nvGrpSpPr>
        <p:grpSpPr>
          <a:xfrm>
            <a:off x="5655410" y="4485622"/>
            <a:ext cx="5995695" cy="2385000"/>
            <a:chOff x="5812995" y="4211542"/>
            <a:chExt cx="5995695" cy="2385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77E47E-A4CE-4DC7-B817-D60A1E22C687}"/>
                </a:ext>
              </a:extLst>
            </p:cNvPr>
            <p:cNvGrpSpPr/>
            <p:nvPr/>
          </p:nvGrpSpPr>
          <p:grpSpPr>
            <a:xfrm>
              <a:off x="5812995" y="4211542"/>
              <a:ext cx="5995695" cy="2385000"/>
              <a:chOff x="5636826" y="4308332"/>
              <a:chExt cx="5995695" cy="238500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0E88A4D-DAAD-40E9-82D5-90CFA44E8D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36826" y="4308332"/>
                <a:ext cx="3016432" cy="238500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7AA9BA9-392F-4830-9473-93DD75CAD1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28241" y="4308737"/>
                <a:ext cx="3104280" cy="2376206"/>
              </a:xfrm>
              <a:prstGeom prst="rect">
                <a:avLst/>
              </a:prstGeom>
            </p:spPr>
          </p:pic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D831C6-E537-4B03-A30D-2FFB6247F89A}"/>
                </a:ext>
              </a:extLst>
            </p:cNvPr>
            <p:cNvSpPr/>
            <p:nvPr/>
          </p:nvSpPr>
          <p:spPr>
            <a:xfrm>
              <a:off x="6096000" y="4265516"/>
              <a:ext cx="489709" cy="21520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0C3F1D-1D50-4A2F-8E96-808BA242AD35}"/>
                </a:ext>
              </a:extLst>
            </p:cNvPr>
            <p:cNvSpPr/>
            <p:nvPr/>
          </p:nvSpPr>
          <p:spPr>
            <a:xfrm rot="5400000">
              <a:off x="10342633" y="4863202"/>
              <a:ext cx="148005" cy="260840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0D08DFD-8B0E-42F8-8758-A4428FA32054}"/>
              </a:ext>
            </a:extLst>
          </p:cNvPr>
          <p:cNvSpPr txBox="1"/>
          <p:nvPr/>
        </p:nvSpPr>
        <p:spPr>
          <a:xfrm>
            <a:off x="5655410" y="4039777"/>
            <a:ext cx="61395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Exhibit 4: Most bookings require a length of stay in the destination of less than a week, suggesting that customers are looking for business trips or short holidays at the destination.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169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Luis Castrillo</cp:lastModifiedBy>
  <cp:revision>37</cp:revision>
  <dcterms:created xsi:type="dcterms:W3CDTF">2022-12-06T11:13:27Z</dcterms:created>
  <dcterms:modified xsi:type="dcterms:W3CDTF">2023-05-27T09:56:19Z</dcterms:modified>
</cp:coreProperties>
</file>