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094F-27CD-4F08-B773-9E5168230E15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EAE5-0E59-4401-9808-F386A03E4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7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2D90-4B33-4707-BF30-00193EF6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AFB2-1C1B-4123-8A7D-E5D4EF8F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3F54-0D35-4D15-8803-E89456C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434-0E2F-4C92-B10A-3FA7682260EC}" type="datetime1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EBF9-7F6D-4429-B505-4C3D17F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5ED0-19E0-4E10-BB90-83AD543A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3E20-EC13-449F-9E1E-B73B63A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665-9AE1-4CD4-B8A9-DD6316BA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C4BA-3C50-43C3-A677-1D694449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0622-B3E7-4776-A4E8-D096D5092BEB}" type="datetime1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52EF-C343-44DE-B358-E6C64C6D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1581-E161-4AE6-9BC7-9D65FE8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3399-A20E-49D5-A938-2B9BF475E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171AD-4D1D-4032-9323-3088E8011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5647-162F-4510-B498-BD15D81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47-F7B1-4A35-80EF-A1FD155E2CC8}" type="datetime1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0AEA-C987-4113-BA87-713F34D9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4FDF-B169-4E8A-9700-D9AB763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A7F-B0CD-4857-9013-0B2D3121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895A-4F9C-4C4A-AADA-40382F0C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DE77-2E08-4717-8962-02B8E57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41A6-FA28-4CA1-B74D-53EF50D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05A7-AC19-468E-98D4-33F6ABF2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8087D-C873-4654-ADCA-5C17B41D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B27B-ADBA-4094-B863-E2808435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2D33-CBC3-4E18-B154-C112E142CF93}" type="datetime1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F277-EF61-44CF-B66D-B3132BBE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478E-8F78-48E4-82AF-7AB2B4A1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9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155-CE9F-4EA6-B695-19AA5C0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EBB-E59B-4E9F-99FF-4D568E632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447C0-D6D1-4046-86BA-122E78A4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9C86-9BAA-4DC9-9E74-16EA08C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3740-2A06-4444-9E5C-00B15C49569C}" type="datetime1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FC94-BEB3-4727-8AE0-49E9D62E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0645-1629-4022-8677-B8B0926C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FD26-4CE6-421F-BD22-277A9C99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9353-0A5F-4B52-B75F-4ABE3468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7B05-E786-47E9-B878-A7FD6D63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5AF8-4F1D-45AA-82A0-7F7E6A6A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31FD2-13A5-477B-B44E-F774580D0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6B92-EE41-4043-A50C-14956EA8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78-5C3F-4AD1-802A-465E2D8877C5}" type="datetime1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0B09E-E2D7-485F-AE1B-5EB378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3897-445D-46EC-A0D3-76CA1230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CDFC-85E3-4E85-B51F-05F0CA6B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3DDD-4EFA-417F-BE59-DC6F780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C184-D890-4A09-AC70-7A6BA42CF40D}" type="datetime1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464F-CAC8-41B3-8AD9-F4E247F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DF297-03B1-423B-93D6-C1BEBF9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2691F-02EC-4307-8A3A-0F0A2378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94E5-D0A1-4D49-99BF-F1E8E0B721AA}" type="datetime1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16A0E-8A20-4E7C-A8FD-39153D4B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2DD4-EAFC-4247-A598-5FF66C09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636-2D27-4730-82C1-9C0F6754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7399-B974-4909-9E07-411B5639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1DFB-4E90-4634-BBB8-E3E229A3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BD6B-74FA-4693-9D4C-82C373AE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AC24-D7FA-4ED0-915A-3428766E7434}" type="datetime1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86B7-9306-4C9E-8BC7-5FF3B1CA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FE8B-2C27-4B3D-9E4F-0838D176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0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C12B-820E-402E-9C64-213B2496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6249F-FFFF-42D3-BE97-651ACF57D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EEE4-CE08-46F4-9248-639031DB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7F66-EC92-45EF-9996-65C44D0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345B-84B8-411A-9F70-772FAE20EBCC}" type="datetime1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5C53-F6F8-46B0-9433-0CBEE338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BE84-D4C3-4095-96E6-966C8D0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59889-8020-47FE-81F7-FE7938C6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8940-993C-4F7F-AA8A-E38B1C85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507B-99B3-4259-A53D-8816FE15B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8DE5-918D-468D-A90A-52896DEBB48C}" type="datetime1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7E3D-E31C-4349-AF9A-936A420D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484F-95F0-4B7C-BA42-0D865A47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C401-8B67-403B-B781-9B9ED1A22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99FE3-D5F9-4ED7-B891-E61E8F8B8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4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important data quality issues that suggest treating the following statements as not conclusive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05968-7ED4-47A8-861A-2935458F8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0" y="1930894"/>
            <a:ext cx="4582074" cy="29962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1154097" y="5406501"/>
            <a:ext cx="9883806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been required to review the data acquisition system to check if it has been a data quality issue.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B4FB2-076C-4352-88C5-03F302AC6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38" y="1878730"/>
            <a:ext cx="4670272" cy="3100540"/>
          </a:xfrm>
          <a:prstGeom prst="rect">
            <a:avLst/>
          </a:prstGeom>
        </p:spPr>
      </p:pic>
      <p:sp>
        <p:nvSpPr>
          <p:cNvPr id="12" name="Globo: línea doblada con barra de énfasis 14">
            <a:extLst>
              <a:ext uri="{FF2B5EF4-FFF2-40B4-BE49-F238E27FC236}">
                <a16:creationId xmlns:a16="http://schemas.microsoft.com/office/drawing/2014/main" id="{46783C2C-61DB-4168-8FCA-B484A3636E3E}"/>
              </a:ext>
            </a:extLst>
          </p:cNvPr>
          <p:cNvSpPr/>
          <p:nvPr/>
        </p:nvSpPr>
        <p:spPr>
          <a:xfrm>
            <a:off x="4976015" y="3072163"/>
            <a:ext cx="1492413" cy="9444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"/>
              <a:gd name="adj6" fmla="val -59341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>
                    <a:lumMod val="50000"/>
                  </a:schemeClr>
                </a:solidFill>
              </a:rPr>
              <a:t>DC generation in power plant 1 is around 10 times higher than in plant 2</a:t>
            </a:r>
            <a:endParaRPr lang="en-GB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2930EB-9C63-47B8-800C-20CA08B5481C}"/>
              </a:ext>
            </a:extLst>
          </p:cNvPr>
          <p:cNvSpPr txBox="1">
            <a:spLocks/>
          </p:cNvSpPr>
          <p:nvPr/>
        </p:nvSpPr>
        <p:spPr>
          <a:xfrm>
            <a:off x="943993" y="1435394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power generated by plant [kW]</a:t>
            </a:r>
          </a:p>
        </p:txBody>
      </p:sp>
      <p:sp>
        <p:nvSpPr>
          <p:cNvPr id="14" name="Elipse 24">
            <a:extLst>
              <a:ext uri="{FF2B5EF4-FFF2-40B4-BE49-F238E27FC236}">
                <a16:creationId xmlns:a16="http://schemas.microsoft.com/office/drawing/2014/main" id="{67814B5E-CC6E-492C-9723-DDCA0869F741}"/>
              </a:ext>
            </a:extLst>
          </p:cNvPr>
          <p:cNvSpPr/>
          <p:nvPr/>
        </p:nvSpPr>
        <p:spPr>
          <a:xfrm>
            <a:off x="8949954" y="2141701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95%</a:t>
            </a:r>
          </a:p>
        </p:txBody>
      </p:sp>
      <p:sp>
        <p:nvSpPr>
          <p:cNvPr id="15" name="Elipse 25">
            <a:extLst>
              <a:ext uri="{FF2B5EF4-FFF2-40B4-BE49-F238E27FC236}">
                <a16:creationId xmlns:a16="http://schemas.microsoft.com/office/drawing/2014/main" id="{28C63166-EE42-49DC-AC10-5CA376ABAC54}"/>
              </a:ext>
            </a:extLst>
          </p:cNvPr>
          <p:cNvSpPr/>
          <p:nvPr/>
        </p:nvSpPr>
        <p:spPr>
          <a:xfrm>
            <a:off x="8949953" y="40166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10%</a:t>
            </a: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75296F54-8FEA-4EC9-9610-1FFFDB0A408E}"/>
              </a:ext>
            </a:extLst>
          </p:cNvPr>
          <p:cNvCxnSpPr>
            <a:cxnSpLocks/>
          </p:cNvCxnSpPr>
          <p:nvPr/>
        </p:nvCxnSpPr>
        <p:spPr>
          <a:xfrm flipV="1">
            <a:off x="1037095" y="1827740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287741C-F6B4-4058-8296-CDB06B527CA4}"/>
              </a:ext>
            </a:extLst>
          </p:cNvPr>
          <p:cNvSpPr txBox="1">
            <a:spLocks/>
          </p:cNvSpPr>
          <p:nvPr/>
        </p:nvSpPr>
        <p:spPr>
          <a:xfrm>
            <a:off x="7161028" y="1416480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efficiency throughout the day [%]</a:t>
            </a:r>
          </a:p>
        </p:txBody>
      </p:sp>
      <p:cxnSp>
        <p:nvCxnSpPr>
          <p:cNvPr id="19" name="Conector recto 17">
            <a:extLst>
              <a:ext uri="{FF2B5EF4-FFF2-40B4-BE49-F238E27FC236}">
                <a16:creationId xmlns:a16="http://schemas.microsoft.com/office/drawing/2014/main" id="{30AAA155-55A8-4A84-8E03-74D8F9E9C2E2}"/>
              </a:ext>
            </a:extLst>
          </p:cNvPr>
          <p:cNvCxnSpPr>
            <a:cxnSpLocks/>
          </p:cNvCxnSpPr>
          <p:nvPr/>
        </p:nvCxnSpPr>
        <p:spPr>
          <a:xfrm flipV="1">
            <a:off x="7254130" y="1808826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9BEEF1C1-E64D-4154-BB63-23D4448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95FD85F9-A8C0-4866-A440-E8E92AA22998}"/>
              </a:ext>
            </a:extLst>
          </p:cNvPr>
          <p:cNvSpPr/>
          <p:nvPr/>
        </p:nvSpPr>
        <p:spPr>
          <a:xfrm>
            <a:off x="5548475" y="1527998"/>
            <a:ext cx="1242164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i="1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PENDING A SECOND REVIEW</a:t>
            </a:r>
            <a:endParaRPr lang="es-ES" sz="1600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04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 power plants receive high and similar amount of irradiance, with no sign of power availability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818-D063-4710-BF72-D321C969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1154097" y="5406501"/>
            <a:ext cx="9883806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small difference found between both power plants suggest that they should have very similar DC power generation capabilities.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2930EB-9C63-47B8-800C-20CA08B5481C}"/>
              </a:ext>
            </a:extLst>
          </p:cNvPr>
          <p:cNvSpPr txBox="1">
            <a:spLocks/>
          </p:cNvSpPr>
          <p:nvPr/>
        </p:nvSpPr>
        <p:spPr>
          <a:xfrm>
            <a:off x="1811515" y="1675404"/>
            <a:ext cx="250476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irradiance by plant [kW/m</a:t>
            </a:r>
            <a:r>
              <a:rPr lang="en-GB" sz="1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75296F54-8FEA-4EC9-9610-1FFFDB0A408E}"/>
              </a:ext>
            </a:extLst>
          </p:cNvPr>
          <p:cNvCxnSpPr>
            <a:cxnSpLocks/>
          </p:cNvCxnSpPr>
          <p:nvPr/>
        </p:nvCxnSpPr>
        <p:spPr>
          <a:xfrm flipV="1">
            <a:off x="1904617" y="2054868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3">
            <a:extLst>
              <a:ext uri="{FF2B5EF4-FFF2-40B4-BE49-F238E27FC236}">
                <a16:creationId xmlns:a16="http://schemas.microsoft.com/office/drawing/2014/main" id="{DFF26B63-BC35-4A95-9B4D-5F55ECBD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5"/>
          <a:stretch/>
        </p:blipFill>
        <p:spPr>
          <a:xfrm rot="5400000">
            <a:off x="1778747" y="2419416"/>
            <a:ext cx="2646082" cy="2504762"/>
          </a:xfrm>
          <a:prstGeom prst="rect">
            <a:avLst/>
          </a:prstGeom>
        </p:spPr>
      </p:pic>
      <p:pic>
        <p:nvPicPr>
          <p:cNvPr id="21" name="Imagen 12">
            <a:extLst>
              <a:ext uri="{FF2B5EF4-FFF2-40B4-BE49-F238E27FC236}">
                <a16:creationId xmlns:a16="http://schemas.microsoft.com/office/drawing/2014/main" id="{F5670139-D9C0-4AF3-AFDD-11B9D7CB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62310" y="2442457"/>
            <a:ext cx="2647619" cy="2457143"/>
          </a:xfrm>
          <a:prstGeom prst="rect">
            <a:avLst/>
          </a:prstGeom>
        </p:spPr>
      </p:pic>
      <p:pic>
        <p:nvPicPr>
          <p:cNvPr id="22" name="Imagen 14">
            <a:extLst>
              <a:ext uri="{FF2B5EF4-FFF2-40B4-BE49-F238E27FC236}">
                <a16:creationId xmlns:a16="http://schemas.microsoft.com/office/drawing/2014/main" id="{7B15C935-C255-4AE4-B926-B3A334D92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22868" y="2420185"/>
            <a:ext cx="2609524" cy="2466667"/>
          </a:xfrm>
          <a:prstGeom prst="rect">
            <a:avLst/>
          </a:prstGeom>
        </p:spPr>
      </p:pic>
      <p:cxnSp>
        <p:nvCxnSpPr>
          <p:cNvPr id="23" name="Conector recto 15">
            <a:extLst>
              <a:ext uri="{FF2B5EF4-FFF2-40B4-BE49-F238E27FC236}">
                <a16:creationId xmlns:a16="http://schemas.microsoft.com/office/drawing/2014/main" id="{75DF7007-0F03-4345-BD31-044AED86515B}"/>
              </a:ext>
            </a:extLst>
          </p:cNvPr>
          <p:cNvCxnSpPr>
            <a:cxnSpLocks/>
          </p:cNvCxnSpPr>
          <p:nvPr/>
        </p:nvCxnSpPr>
        <p:spPr>
          <a:xfrm flipV="1">
            <a:off x="364829" y="3653518"/>
            <a:ext cx="10666425" cy="12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6FCF53AD-B8EB-4DCB-8B21-7C725D0BC266}"/>
              </a:ext>
            </a:extLst>
          </p:cNvPr>
          <p:cNvSpPr txBox="1">
            <a:spLocks/>
          </p:cNvSpPr>
          <p:nvPr/>
        </p:nvSpPr>
        <p:spPr>
          <a:xfrm>
            <a:off x="552694" y="2780352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1D217FD-10D1-4AD0-A70B-AE972A8A0154}"/>
              </a:ext>
            </a:extLst>
          </p:cNvPr>
          <p:cNvSpPr txBox="1">
            <a:spLocks/>
          </p:cNvSpPr>
          <p:nvPr/>
        </p:nvSpPr>
        <p:spPr>
          <a:xfrm>
            <a:off x="552694" y="4125310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2E0F77-4F52-4147-BF3A-91871D8ECE6B}"/>
              </a:ext>
            </a:extLst>
          </p:cNvPr>
          <p:cNvSpPr txBox="1">
            <a:spLocks/>
          </p:cNvSpPr>
          <p:nvPr/>
        </p:nvSpPr>
        <p:spPr>
          <a:xfrm>
            <a:off x="5004801" y="1679819"/>
            <a:ext cx="2416788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ambient temperature [ºC]</a:t>
            </a:r>
          </a:p>
        </p:txBody>
      </p:sp>
      <p:cxnSp>
        <p:nvCxnSpPr>
          <p:cNvPr id="27" name="Conector recto 17">
            <a:extLst>
              <a:ext uri="{FF2B5EF4-FFF2-40B4-BE49-F238E27FC236}">
                <a16:creationId xmlns:a16="http://schemas.microsoft.com/office/drawing/2014/main" id="{61A24EFF-E4C4-4388-A0A7-3288A82FC199}"/>
              </a:ext>
            </a:extLst>
          </p:cNvPr>
          <p:cNvCxnSpPr>
            <a:cxnSpLocks/>
          </p:cNvCxnSpPr>
          <p:nvPr/>
        </p:nvCxnSpPr>
        <p:spPr>
          <a:xfrm flipV="1">
            <a:off x="5097903" y="2059283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28CD7135-8CD9-474B-B5DF-0AE3E679817E}"/>
              </a:ext>
            </a:extLst>
          </p:cNvPr>
          <p:cNvSpPr txBox="1">
            <a:spLocks/>
          </p:cNvSpPr>
          <p:nvPr/>
        </p:nvSpPr>
        <p:spPr>
          <a:xfrm>
            <a:off x="8198087" y="1681806"/>
            <a:ext cx="2416788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modules’ temperature [ºC]</a:t>
            </a:r>
          </a:p>
        </p:txBody>
      </p:sp>
      <p:cxnSp>
        <p:nvCxnSpPr>
          <p:cNvPr id="29" name="Conector recto 17">
            <a:extLst>
              <a:ext uri="{FF2B5EF4-FFF2-40B4-BE49-F238E27FC236}">
                <a16:creationId xmlns:a16="http://schemas.microsoft.com/office/drawing/2014/main" id="{1F79DC55-CDF7-4F35-9B0E-4F2A8F5263AB}"/>
              </a:ext>
            </a:extLst>
          </p:cNvPr>
          <p:cNvCxnSpPr>
            <a:cxnSpLocks/>
          </p:cNvCxnSpPr>
          <p:nvPr/>
        </p:nvCxnSpPr>
        <p:spPr>
          <a:xfrm flipV="1">
            <a:off x="8291189" y="2061270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4">
            <a:extLst>
              <a:ext uri="{FF2B5EF4-FFF2-40B4-BE49-F238E27FC236}">
                <a16:creationId xmlns:a16="http://schemas.microsoft.com/office/drawing/2014/main" id="{DCB5AFCE-22FC-4690-9113-63B1A249CBB0}"/>
              </a:ext>
            </a:extLst>
          </p:cNvPr>
          <p:cNvSpPr/>
          <p:nvPr/>
        </p:nvSpPr>
        <p:spPr>
          <a:xfrm>
            <a:off x="2674780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758</a:t>
            </a:r>
          </a:p>
        </p:txBody>
      </p:sp>
      <p:sp>
        <p:nvSpPr>
          <p:cNvPr id="31" name="Elipse 24">
            <a:extLst>
              <a:ext uri="{FF2B5EF4-FFF2-40B4-BE49-F238E27FC236}">
                <a16:creationId xmlns:a16="http://schemas.microsoft.com/office/drawing/2014/main" id="{155AF32E-C538-456F-83BD-8E64AFFC3548}"/>
              </a:ext>
            </a:extLst>
          </p:cNvPr>
          <p:cNvSpPr/>
          <p:nvPr/>
        </p:nvSpPr>
        <p:spPr>
          <a:xfrm>
            <a:off x="2674780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726</a:t>
            </a:r>
          </a:p>
        </p:txBody>
      </p:sp>
      <p:sp>
        <p:nvSpPr>
          <p:cNvPr id="32" name="Elipse 24">
            <a:extLst>
              <a:ext uri="{FF2B5EF4-FFF2-40B4-BE49-F238E27FC236}">
                <a16:creationId xmlns:a16="http://schemas.microsoft.com/office/drawing/2014/main" id="{ED6C37A1-C891-42FE-9FD4-CC5A847D11E4}"/>
              </a:ext>
            </a:extLst>
          </p:cNvPr>
          <p:cNvSpPr/>
          <p:nvPr/>
        </p:nvSpPr>
        <p:spPr>
          <a:xfrm>
            <a:off x="5838747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</a:p>
        </p:txBody>
      </p:sp>
      <p:sp>
        <p:nvSpPr>
          <p:cNvPr id="33" name="Elipse 24">
            <a:extLst>
              <a:ext uri="{FF2B5EF4-FFF2-40B4-BE49-F238E27FC236}">
                <a16:creationId xmlns:a16="http://schemas.microsoft.com/office/drawing/2014/main" id="{3B35CBD5-297B-4CE5-9554-563D67AE6110}"/>
              </a:ext>
            </a:extLst>
          </p:cNvPr>
          <p:cNvSpPr/>
          <p:nvPr/>
        </p:nvSpPr>
        <p:spPr>
          <a:xfrm>
            <a:off x="5838747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</a:p>
        </p:txBody>
      </p:sp>
      <p:sp>
        <p:nvSpPr>
          <p:cNvPr id="34" name="Elipse 24">
            <a:extLst>
              <a:ext uri="{FF2B5EF4-FFF2-40B4-BE49-F238E27FC236}">
                <a16:creationId xmlns:a16="http://schemas.microsoft.com/office/drawing/2014/main" id="{5B56BA08-49DF-4BAC-B20C-FAEBDA331664}"/>
              </a:ext>
            </a:extLst>
          </p:cNvPr>
          <p:cNvSpPr/>
          <p:nvPr/>
        </p:nvSpPr>
        <p:spPr>
          <a:xfrm>
            <a:off x="9090212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32.7</a:t>
            </a:r>
          </a:p>
        </p:txBody>
      </p:sp>
      <p:sp>
        <p:nvSpPr>
          <p:cNvPr id="35" name="Elipse 24">
            <a:extLst>
              <a:ext uri="{FF2B5EF4-FFF2-40B4-BE49-F238E27FC236}">
                <a16:creationId xmlns:a16="http://schemas.microsoft.com/office/drawing/2014/main" id="{89B66F0A-6AC5-478E-B0CC-8B5634D32B9B}"/>
              </a:ext>
            </a:extLst>
          </p:cNvPr>
          <p:cNvSpPr/>
          <p:nvPr/>
        </p:nvSpPr>
        <p:spPr>
          <a:xfrm>
            <a:off x="9090212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31.1</a:t>
            </a:r>
          </a:p>
        </p:txBody>
      </p:sp>
    </p:spTree>
    <p:extLst>
      <p:ext uri="{BB962C8B-B14F-4D97-AF65-F5344CB8AC3E}">
        <p14:creationId xmlns:p14="http://schemas.microsoft.com/office/powerpoint/2010/main" val="22612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power generation in plant 1 is very high, on the scale of 10 MW daily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952870" y="5406501"/>
            <a:ext cx="10286260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 and plant 2 have the same number of inverters but the DC power produced is around 10 times higher for plant 1. It is suspected that DC power generation in plant 1 is not measured correctly or artificially scaled up.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48C54-2BAF-43C5-B861-6A43351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70" y="1688486"/>
            <a:ext cx="10037686" cy="357744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C1D0EA0A-3103-4024-89C8-3C36989B39AD}"/>
              </a:ext>
            </a:extLst>
          </p:cNvPr>
          <p:cNvSpPr txBox="1">
            <a:spLocks/>
          </p:cNvSpPr>
          <p:nvPr/>
        </p:nvSpPr>
        <p:spPr>
          <a:xfrm>
            <a:off x="4510930" y="1299528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hourly DC power generation by day [kW]</a:t>
            </a:r>
          </a:p>
        </p:txBody>
      </p:sp>
      <p:cxnSp>
        <p:nvCxnSpPr>
          <p:cNvPr id="38" name="Conector recto 17">
            <a:extLst>
              <a:ext uri="{FF2B5EF4-FFF2-40B4-BE49-F238E27FC236}">
                <a16:creationId xmlns:a16="http://schemas.microsoft.com/office/drawing/2014/main" id="{3E02804A-6262-4C1A-9BCB-BE2825EC8B89}"/>
              </a:ext>
            </a:extLst>
          </p:cNvPr>
          <p:cNvCxnSpPr>
            <a:cxnSpLocks/>
          </p:cNvCxnSpPr>
          <p:nvPr/>
        </p:nvCxnSpPr>
        <p:spPr>
          <a:xfrm flipV="1">
            <a:off x="4510930" y="1688486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24">
            <a:extLst>
              <a:ext uri="{FF2B5EF4-FFF2-40B4-BE49-F238E27FC236}">
                <a16:creationId xmlns:a16="http://schemas.microsoft.com/office/drawing/2014/main" id="{5B158318-3B62-4AD7-A27D-773003F4A10A}"/>
              </a:ext>
            </a:extLst>
          </p:cNvPr>
          <p:cNvSpPr/>
          <p:nvPr/>
        </p:nvSpPr>
        <p:spPr>
          <a:xfrm>
            <a:off x="1283783" y="1763213"/>
            <a:ext cx="1700864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 kW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9EFA-B805-4239-B90D-3CF3D10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98" y="1699437"/>
            <a:ext cx="4759912" cy="3544066"/>
          </a:xfrm>
          <a:prstGeom prst="rect">
            <a:avLst/>
          </a:prstGeom>
        </p:spPr>
      </p:pic>
      <p:sp>
        <p:nvSpPr>
          <p:cNvPr id="42" name="Elipse 24">
            <a:extLst>
              <a:ext uri="{FF2B5EF4-FFF2-40B4-BE49-F238E27FC236}">
                <a16:creationId xmlns:a16="http://schemas.microsoft.com/office/drawing/2014/main" id="{BA1BE6F5-E274-4382-8A3A-1B307F63BA79}"/>
              </a:ext>
            </a:extLst>
          </p:cNvPr>
          <p:cNvSpPr/>
          <p:nvPr/>
        </p:nvSpPr>
        <p:spPr>
          <a:xfrm>
            <a:off x="6607316" y="1920329"/>
            <a:ext cx="1279264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 kW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6DED19-D785-4B7D-840A-2A659D6053E9}"/>
              </a:ext>
            </a:extLst>
          </p:cNvPr>
          <p:cNvSpPr txBox="1">
            <a:spLocks/>
          </p:cNvSpPr>
          <p:nvPr/>
        </p:nvSpPr>
        <p:spPr>
          <a:xfrm>
            <a:off x="1288442" y="1296140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413B3CF-A93D-48E7-8D07-7A45C4AE97F2}"/>
              </a:ext>
            </a:extLst>
          </p:cNvPr>
          <p:cNvSpPr txBox="1">
            <a:spLocks/>
          </p:cNvSpPr>
          <p:nvPr/>
        </p:nvSpPr>
        <p:spPr>
          <a:xfrm>
            <a:off x="9676968" y="1290704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</p:spTree>
    <p:extLst>
      <p:ext uri="{BB962C8B-B14F-4D97-AF65-F5344CB8AC3E}">
        <p14:creationId xmlns:p14="http://schemas.microsoft.com/office/powerpoint/2010/main" val="12573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0DA466-BC01-40AB-9BAE-773C0EB7C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0" y="1857388"/>
            <a:ext cx="4721088" cy="3121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B8502-DABD-443B-A342-648E6FE9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56" y="1590612"/>
            <a:ext cx="4792144" cy="374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some inverters in plant 2 that do not produce DC power 30% of the time during irradiance peak hours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952870" y="5406501"/>
            <a:ext cx="10286260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highly suggested to check those inverters from plant 2 in the next maintenance check.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1D0EA0A-3103-4024-89C8-3C36989B39AD}"/>
              </a:ext>
            </a:extLst>
          </p:cNvPr>
          <p:cNvSpPr txBox="1">
            <a:spLocks/>
          </p:cNvSpPr>
          <p:nvPr/>
        </p:nvSpPr>
        <p:spPr>
          <a:xfrm>
            <a:off x="1142916" y="1407458"/>
            <a:ext cx="4650179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inverters’ efficiency [%] distribution between 09:00 and 15:00 </a:t>
            </a:r>
          </a:p>
        </p:txBody>
      </p:sp>
      <p:cxnSp>
        <p:nvCxnSpPr>
          <p:cNvPr id="38" name="Conector recto 17">
            <a:extLst>
              <a:ext uri="{FF2B5EF4-FFF2-40B4-BE49-F238E27FC236}">
                <a16:creationId xmlns:a16="http://schemas.microsoft.com/office/drawing/2014/main" id="{3E02804A-6262-4C1A-9BCB-BE2825EC8B89}"/>
              </a:ext>
            </a:extLst>
          </p:cNvPr>
          <p:cNvCxnSpPr>
            <a:cxnSpLocks/>
          </p:cNvCxnSpPr>
          <p:nvPr/>
        </p:nvCxnSpPr>
        <p:spPr>
          <a:xfrm>
            <a:off x="1262054" y="1776627"/>
            <a:ext cx="4411904" cy="97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F06DED19-D785-4B7D-840A-2A659D6053E9}"/>
              </a:ext>
            </a:extLst>
          </p:cNvPr>
          <p:cNvSpPr txBox="1">
            <a:spLocks/>
          </p:cNvSpPr>
          <p:nvPr/>
        </p:nvSpPr>
        <p:spPr>
          <a:xfrm>
            <a:off x="1405235" y="1980526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6EF93-01CE-454E-A7D2-52CD6D6E1957}"/>
              </a:ext>
            </a:extLst>
          </p:cNvPr>
          <p:cNvCxnSpPr>
            <a:cxnSpLocks/>
          </p:cNvCxnSpPr>
          <p:nvPr/>
        </p:nvCxnSpPr>
        <p:spPr>
          <a:xfrm flipV="1">
            <a:off x="2823099" y="3232707"/>
            <a:ext cx="3632188" cy="101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CCD116A-B897-4102-858C-DB271C875C28}"/>
              </a:ext>
            </a:extLst>
          </p:cNvPr>
          <p:cNvSpPr/>
          <p:nvPr/>
        </p:nvSpPr>
        <p:spPr>
          <a:xfrm>
            <a:off x="2059619" y="3941685"/>
            <a:ext cx="763480" cy="736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3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carrying out the data analysis, the following action plan is suggested: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cxnSp>
        <p:nvCxnSpPr>
          <p:cNvPr id="13" name="Conector recto 4">
            <a:extLst>
              <a:ext uri="{FF2B5EF4-FFF2-40B4-BE49-F238E27FC236}">
                <a16:creationId xmlns:a16="http://schemas.microsoft.com/office/drawing/2014/main" id="{BA06443C-B261-4820-B070-CC0025BB2F0A}"/>
              </a:ext>
            </a:extLst>
          </p:cNvPr>
          <p:cNvCxnSpPr>
            <a:cxnSpLocks/>
          </p:cNvCxnSpPr>
          <p:nvPr/>
        </p:nvCxnSpPr>
        <p:spPr>
          <a:xfrm flipV="1">
            <a:off x="1958310" y="1658391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3">
            <a:extLst>
              <a:ext uri="{FF2B5EF4-FFF2-40B4-BE49-F238E27FC236}">
                <a16:creationId xmlns:a16="http://schemas.microsoft.com/office/drawing/2014/main" id="{FF003A83-852E-4FD0-BE26-39F53249939F}"/>
              </a:ext>
            </a:extLst>
          </p:cNvPr>
          <p:cNvSpPr/>
          <p:nvPr/>
        </p:nvSpPr>
        <p:spPr>
          <a:xfrm>
            <a:off x="2142996" y="1356817"/>
            <a:ext cx="10998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</a:rPr>
              <a:t>Data </a:t>
            </a:r>
            <a:r>
              <a:rPr lang="es-ES" sz="1200" i="1" spc="-1" dirty="0" err="1">
                <a:solidFill>
                  <a:srgbClr val="000000"/>
                </a:solidFill>
              </a:rPr>
              <a:t>quality</a:t>
            </a:r>
            <a:endParaRPr lang="es-ES" sz="1200" spc="-1" dirty="0"/>
          </a:p>
        </p:txBody>
      </p:sp>
      <p:cxnSp>
        <p:nvCxnSpPr>
          <p:cNvPr id="17" name="Conector recto 12">
            <a:extLst>
              <a:ext uri="{FF2B5EF4-FFF2-40B4-BE49-F238E27FC236}">
                <a16:creationId xmlns:a16="http://schemas.microsoft.com/office/drawing/2014/main" id="{C25E758F-3183-41AC-9305-7A9345A6DCB0}"/>
              </a:ext>
            </a:extLst>
          </p:cNvPr>
          <p:cNvCxnSpPr>
            <a:cxnSpLocks/>
          </p:cNvCxnSpPr>
          <p:nvPr/>
        </p:nvCxnSpPr>
        <p:spPr>
          <a:xfrm flipV="1">
            <a:off x="452239" y="3226262"/>
            <a:ext cx="9791244" cy="143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3">
            <a:extLst>
              <a:ext uri="{FF2B5EF4-FFF2-40B4-BE49-F238E27FC236}">
                <a16:creationId xmlns:a16="http://schemas.microsoft.com/office/drawing/2014/main" id="{351FF2C9-53C5-4396-B843-2892A04EB364}"/>
              </a:ext>
            </a:extLst>
          </p:cNvPr>
          <p:cNvSpPr/>
          <p:nvPr/>
        </p:nvSpPr>
        <p:spPr>
          <a:xfrm>
            <a:off x="589736" y="2370035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 dirty="0">
                <a:solidFill>
                  <a:srgbClr val="000000"/>
                </a:solidFill>
              </a:rPr>
              <a:t>PLANT 1</a:t>
            </a:r>
            <a:endParaRPr lang="es-ES" sz="1400" b="1" spc="-1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8F5C000B-1DE6-478B-A279-500BFE0C0FFD}"/>
              </a:ext>
            </a:extLst>
          </p:cNvPr>
          <p:cNvSpPr/>
          <p:nvPr/>
        </p:nvSpPr>
        <p:spPr>
          <a:xfrm>
            <a:off x="589736" y="3638853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 dirty="0">
                <a:solidFill>
                  <a:srgbClr val="000000"/>
                </a:solidFill>
              </a:rPr>
              <a:t>PLANT 2</a:t>
            </a:r>
            <a:endParaRPr lang="es-ES" sz="1400" b="1" spc="-1" dirty="0"/>
          </a:p>
        </p:txBody>
      </p:sp>
      <p:sp>
        <p:nvSpPr>
          <p:cNvPr id="20" name="Rectángulo 21">
            <a:extLst>
              <a:ext uri="{FF2B5EF4-FFF2-40B4-BE49-F238E27FC236}">
                <a16:creationId xmlns:a16="http://schemas.microsoft.com/office/drawing/2014/main" id="{A765D7C0-87E0-4A27-B3EB-0EFA6F54849B}"/>
              </a:ext>
            </a:extLst>
          </p:cNvPr>
          <p:cNvSpPr/>
          <p:nvPr/>
        </p:nvSpPr>
        <p:spPr>
          <a:xfrm>
            <a:off x="1624776" y="4775697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#1: </a:t>
            </a:r>
            <a:r>
              <a:rPr lang="es-ES" sz="1200" dirty="0" err="1">
                <a:solidFill>
                  <a:schemeClr val="tx1"/>
                </a:solidFill>
              </a:rPr>
              <a:t>Overall</a:t>
            </a:r>
            <a:r>
              <a:rPr lang="es-ES" sz="1200" dirty="0">
                <a:solidFill>
                  <a:schemeClr val="tx1"/>
                </a:solidFill>
              </a:rPr>
              <a:t> data </a:t>
            </a:r>
            <a:r>
              <a:rPr lang="es-ES" sz="1200" dirty="0" err="1">
                <a:solidFill>
                  <a:schemeClr val="tx1"/>
                </a:solidFill>
              </a:rPr>
              <a:t>acquisition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process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check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1" name="Conector recto 24">
            <a:extLst>
              <a:ext uri="{FF2B5EF4-FFF2-40B4-BE49-F238E27FC236}">
                <a16:creationId xmlns:a16="http://schemas.microsoft.com/office/drawing/2014/main" id="{99C1AA27-F45E-4024-B527-F633D05E98D5}"/>
              </a:ext>
            </a:extLst>
          </p:cNvPr>
          <p:cNvCxnSpPr>
            <a:cxnSpLocks/>
          </p:cNvCxnSpPr>
          <p:nvPr/>
        </p:nvCxnSpPr>
        <p:spPr>
          <a:xfrm flipV="1">
            <a:off x="4079113" y="1677553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3">
            <a:extLst>
              <a:ext uri="{FF2B5EF4-FFF2-40B4-BE49-F238E27FC236}">
                <a16:creationId xmlns:a16="http://schemas.microsoft.com/office/drawing/2014/main" id="{10C649A7-F468-4D42-997A-B78BB988E4AD}"/>
              </a:ext>
            </a:extLst>
          </p:cNvPr>
          <p:cNvSpPr/>
          <p:nvPr/>
        </p:nvSpPr>
        <p:spPr>
          <a:xfrm>
            <a:off x="4347685" y="1350621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 err="1">
                <a:solidFill>
                  <a:srgbClr val="000000"/>
                </a:solidFill>
              </a:rPr>
              <a:t>Irradiance</a:t>
            </a:r>
            <a:endParaRPr lang="es-ES" sz="1200" spc="-1" dirty="0"/>
          </a:p>
        </p:txBody>
      </p:sp>
      <p:cxnSp>
        <p:nvCxnSpPr>
          <p:cNvPr id="23" name="Conector recto 26">
            <a:extLst>
              <a:ext uri="{FF2B5EF4-FFF2-40B4-BE49-F238E27FC236}">
                <a16:creationId xmlns:a16="http://schemas.microsoft.com/office/drawing/2014/main" id="{223AABC5-2679-4E10-A911-192FE634D328}"/>
              </a:ext>
            </a:extLst>
          </p:cNvPr>
          <p:cNvCxnSpPr>
            <a:cxnSpLocks/>
          </p:cNvCxnSpPr>
          <p:nvPr/>
        </p:nvCxnSpPr>
        <p:spPr>
          <a:xfrm flipV="1">
            <a:off x="6234928" y="1692674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3">
            <a:extLst>
              <a:ext uri="{FF2B5EF4-FFF2-40B4-BE49-F238E27FC236}">
                <a16:creationId xmlns:a16="http://schemas.microsoft.com/office/drawing/2014/main" id="{D66A8531-9BD4-4B3E-9172-883FB1DC9E77}"/>
              </a:ext>
            </a:extLst>
          </p:cNvPr>
          <p:cNvSpPr/>
          <p:nvPr/>
        </p:nvSpPr>
        <p:spPr>
          <a:xfrm>
            <a:off x="6461626" y="1365742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</a:rPr>
              <a:t>DC </a:t>
            </a:r>
            <a:r>
              <a:rPr lang="es-ES" sz="1200" i="1" spc="-1" dirty="0" err="1">
                <a:solidFill>
                  <a:srgbClr val="000000"/>
                </a:solidFill>
              </a:rPr>
              <a:t>Production</a:t>
            </a:r>
            <a:endParaRPr lang="es-ES" sz="1200" spc="-1" dirty="0"/>
          </a:p>
        </p:txBody>
      </p:sp>
      <p:cxnSp>
        <p:nvCxnSpPr>
          <p:cNvPr id="25" name="Conector recto 28">
            <a:extLst>
              <a:ext uri="{FF2B5EF4-FFF2-40B4-BE49-F238E27FC236}">
                <a16:creationId xmlns:a16="http://schemas.microsoft.com/office/drawing/2014/main" id="{FE3AA214-F818-4081-9115-73BD63036D78}"/>
              </a:ext>
            </a:extLst>
          </p:cNvPr>
          <p:cNvCxnSpPr>
            <a:cxnSpLocks/>
          </p:cNvCxnSpPr>
          <p:nvPr/>
        </p:nvCxnSpPr>
        <p:spPr>
          <a:xfrm flipV="1">
            <a:off x="8355731" y="1711836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3">
            <a:extLst>
              <a:ext uri="{FF2B5EF4-FFF2-40B4-BE49-F238E27FC236}">
                <a16:creationId xmlns:a16="http://schemas.microsoft.com/office/drawing/2014/main" id="{0B61DB0C-9B80-4C64-804C-70437E3DFE9A}"/>
              </a:ext>
            </a:extLst>
          </p:cNvPr>
          <p:cNvSpPr/>
          <p:nvPr/>
        </p:nvSpPr>
        <p:spPr>
          <a:xfrm>
            <a:off x="8456783" y="1384904"/>
            <a:ext cx="17867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 err="1">
                <a:solidFill>
                  <a:srgbClr val="000000"/>
                </a:solidFill>
              </a:rPr>
              <a:t>Inverters</a:t>
            </a:r>
            <a:r>
              <a:rPr lang="es-ES" sz="1200" i="1" spc="-1" dirty="0">
                <a:solidFill>
                  <a:srgbClr val="000000"/>
                </a:solidFill>
              </a:rPr>
              <a:t>’ </a:t>
            </a:r>
            <a:r>
              <a:rPr lang="es-ES" sz="1200" i="1" spc="-1" dirty="0" err="1">
                <a:solidFill>
                  <a:srgbClr val="000000"/>
                </a:solidFill>
              </a:rPr>
              <a:t>efficiency</a:t>
            </a:r>
            <a:endParaRPr lang="es-ES" sz="1200" spc="-1" dirty="0"/>
          </a:p>
        </p:txBody>
      </p:sp>
      <p:pic>
        <p:nvPicPr>
          <p:cNvPr id="27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E6F2C776-075C-4478-995E-E7A619B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2061273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AA0EB07B-301F-4921-B0C8-5A6ECCAD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342900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Wrong Icon Gif">
            <a:extLst>
              <a:ext uri="{FF2B5EF4-FFF2-40B4-BE49-F238E27FC236}">
                <a16:creationId xmlns:a16="http://schemas.microsoft.com/office/drawing/2014/main" id="{AED95D02-CCFA-445A-B4E1-4840FDEE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1" y="209351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rong Icon Gif">
            <a:extLst>
              <a:ext uri="{FF2B5EF4-FFF2-40B4-BE49-F238E27FC236}">
                <a16:creationId xmlns:a16="http://schemas.microsoft.com/office/drawing/2014/main" id="{EC691B94-52D0-487F-BECC-4E3100C5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7" y="348354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2E1E8B99-4E95-4821-87BE-FBBC504A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26" y="2022862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9F25654C-30F2-4257-B06B-36840584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98" y="3398694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Wrong Icon Gif">
            <a:extLst>
              <a:ext uri="{FF2B5EF4-FFF2-40B4-BE49-F238E27FC236}">
                <a16:creationId xmlns:a16="http://schemas.microsoft.com/office/drawing/2014/main" id="{9558A184-A26E-4A9D-B206-0540EFA5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09" y="3429000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Wrong Icon Gif">
            <a:extLst>
              <a:ext uri="{FF2B5EF4-FFF2-40B4-BE49-F238E27FC236}">
                <a16:creationId xmlns:a16="http://schemas.microsoft.com/office/drawing/2014/main" id="{554A9C62-CCF4-49CB-A977-2B2F0351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29" y="207462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8">
            <a:extLst>
              <a:ext uri="{FF2B5EF4-FFF2-40B4-BE49-F238E27FC236}">
                <a16:creationId xmlns:a16="http://schemas.microsoft.com/office/drawing/2014/main" id="{7AA489FE-966F-491B-82A7-EA7EB6DC740B}"/>
              </a:ext>
            </a:extLst>
          </p:cNvPr>
          <p:cNvSpPr/>
          <p:nvPr/>
        </p:nvSpPr>
        <p:spPr>
          <a:xfrm>
            <a:off x="5862888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#2</a:t>
            </a:r>
            <a:r>
              <a:rPr lang="es-ES" sz="1200" b="1">
                <a:solidFill>
                  <a:schemeClr val="tx1"/>
                </a:solidFill>
              </a:rPr>
              <a:t>: 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9" name="Rectángulo 39">
            <a:extLst>
              <a:ext uri="{FF2B5EF4-FFF2-40B4-BE49-F238E27FC236}">
                <a16:creationId xmlns:a16="http://schemas.microsoft.com/office/drawing/2014/main" id="{050F485A-EF10-4BF3-A0DA-1629C6FD80B0}"/>
              </a:ext>
            </a:extLst>
          </p:cNvPr>
          <p:cNvSpPr/>
          <p:nvPr/>
        </p:nvSpPr>
        <p:spPr>
          <a:xfrm>
            <a:off x="8229121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#3: </a:t>
            </a:r>
            <a:r>
              <a:rPr lang="es-ES" sz="1200" dirty="0" err="1">
                <a:solidFill>
                  <a:schemeClr val="tx1"/>
                </a:solidFill>
              </a:rPr>
              <a:t>Maintenance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of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inverters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1 and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selected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inverters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2.</a:t>
            </a:r>
          </a:p>
        </p:txBody>
      </p:sp>
      <p:cxnSp>
        <p:nvCxnSpPr>
          <p:cNvPr id="40" name="Conector recto de flecha 32">
            <a:extLst>
              <a:ext uri="{FF2B5EF4-FFF2-40B4-BE49-F238E27FC236}">
                <a16:creationId xmlns:a16="http://schemas.microsoft.com/office/drawing/2014/main" id="{A3CEA465-6D19-4F63-B8C2-186DC2967506}"/>
              </a:ext>
            </a:extLst>
          </p:cNvPr>
          <p:cNvCxnSpPr/>
          <p:nvPr/>
        </p:nvCxnSpPr>
        <p:spPr>
          <a:xfrm>
            <a:off x="2692896" y="4291012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FC23A9D7-832C-4BF7-ACF5-F36B83D00FF0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>
            <a:off x="4856746" y="3467896"/>
            <a:ext cx="2928276" cy="915991"/>
          </a:xfrm>
          <a:prstGeom prst="bentConnector4">
            <a:avLst>
              <a:gd name="adj1" fmla="val 2566"/>
              <a:gd name="adj2" fmla="val 12495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7A13B9D4-8141-4E6F-BD51-FDB740CC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2" y="343112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Wrong Icon Gif">
            <a:extLst>
              <a:ext uri="{FF2B5EF4-FFF2-40B4-BE49-F238E27FC236}">
                <a16:creationId xmlns:a16="http://schemas.microsoft.com/office/drawing/2014/main" id="{4AE2DC09-518E-43FF-87A5-C64AB164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97" y="2056893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Wrong Icon Gif">
            <a:extLst>
              <a:ext uri="{FF2B5EF4-FFF2-40B4-BE49-F238E27FC236}">
                <a16:creationId xmlns:a16="http://schemas.microsoft.com/office/drawing/2014/main" id="{DE931320-500E-4BFC-8134-A3784681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1" y="3435064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 recto de flecha 42">
            <a:extLst>
              <a:ext uri="{FF2B5EF4-FFF2-40B4-BE49-F238E27FC236}">
                <a16:creationId xmlns:a16="http://schemas.microsoft.com/office/drawing/2014/main" id="{302BA08C-0EAD-4A95-B655-C126EEE96081}"/>
              </a:ext>
            </a:extLst>
          </p:cNvPr>
          <p:cNvCxnSpPr/>
          <p:nvPr/>
        </p:nvCxnSpPr>
        <p:spPr>
          <a:xfrm>
            <a:off x="9211809" y="4241388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PowerPoint Presentation</vt:lpstr>
      <vt:lpstr>There are important data quality issues that suggest treating the following statements as not conclusive </vt:lpstr>
      <vt:lpstr>Both power plants receive high and similar amount of irradiance, with no sign of power availability problems</vt:lpstr>
      <vt:lpstr>DC power generation in plant 1 is very high, on the scale of 10 MW daily generation</vt:lpstr>
      <vt:lpstr>There are some inverters in plant 2 that do not produce DC power 30% of the time during irradiance peak hours</vt:lpstr>
      <vt:lpstr>After carrying out the data analysis, the following action plan is suggested: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Castrillo</dc:creator>
  <cp:lastModifiedBy>Luis Castrillo</cp:lastModifiedBy>
  <cp:revision>27</cp:revision>
  <dcterms:created xsi:type="dcterms:W3CDTF">2023-02-17T07:30:42Z</dcterms:created>
  <dcterms:modified xsi:type="dcterms:W3CDTF">2023-02-18T10:25:34Z</dcterms:modified>
</cp:coreProperties>
</file>