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377" r:id="rId5"/>
    <p:sldId id="461" r:id="rId6"/>
    <p:sldId id="471" r:id="rId7"/>
    <p:sldId id="463" r:id="rId8"/>
    <p:sldId id="462" r:id="rId9"/>
    <p:sldId id="464" r:id="rId10"/>
    <p:sldId id="465" r:id="rId11"/>
    <p:sldId id="466" r:id="rId12"/>
    <p:sldId id="467" r:id="rId13"/>
    <p:sldId id="469" r:id="rId14"/>
    <p:sldId id="470" r:id="rId15"/>
    <p:sldId id="468" r:id="rId16"/>
    <p:sldId id="472" r:id="rId17"/>
    <p:sldId id="474" r:id="rId18"/>
    <p:sldId id="473" r:id="rId19"/>
    <p:sldId id="362" r:id="rId20"/>
    <p:sldId id="390" r:id="rId21"/>
    <p:sldId id="391" r:id="rId2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35" d="100"/>
          <a:sy n="135" d="100"/>
        </p:scale>
        <p:origin x="846" y="12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29.05.2015</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29.05.2015</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357838"/>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smtClean="0"/>
              <a:t>Click to edit Master title style</a:t>
            </a:r>
            <a:endParaRPr lang="de-AT"/>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Tree>
    <p:extLst>
      <p:ext uri="{BB962C8B-B14F-4D97-AF65-F5344CB8AC3E}">
        <p14:creationId xmlns:p14="http://schemas.microsoft.com/office/powerpoint/2010/main" val="398830045"/>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2086447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9298881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1608795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9747263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0899761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62879" y="1725240"/>
            <a:ext cx="4040188" cy="479822"/>
          </a:xfrm>
          <a:prstGeom prst="rect">
            <a:avLst/>
          </a:prstGeom>
        </p:spPr>
        <p:txBody>
          <a:bodyPr anchor="ctr"/>
          <a:lstStyle>
            <a:lvl1pPr marL="0" indent="0">
              <a:buNone/>
              <a:defRPr sz="1800" b="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dirty="0" smtClean="0"/>
              <a:t>Textmasterformate durch Klicken bearbeiten</a:t>
            </a:r>
          </a:p>
        </p:txBody>
      </p:sp>
      <p:sp>
        <p:nvSpPr>
          <p:cNvPr id="4" name="Inhaltsplatzhalter 3"/>
          <p:cNvSpPr>
            <a:spLocks noGrp="1"/>
          </p:cNvSpPr>
          <p:nvPr>
            <p:ph sz="half" idx="2"/>
          </p:nvPr>
        </p:nvSpPr>
        <p:spPr>
          <a:xfrm>
            <a:off x="662879" y="2367080"/>
            <a:ext cx="4040188" cy="2508926"/>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Textplatzhalter 4"/>
          <p:cNvSpPr>
            <a:spLocks noGrp="1"/>
          </p:cNvSpPr>
          <p:nvPr>
            <p:ph type="body" sz="quarter" idx="3"/>
          </p:nvPr>
        </p:nvSpPr>
        <p:spPr>
          <a:xfrm>
            <a:off x="4850705" y="1725240"/>
            <a:ext cx="4041775" cy="479822"/>
          </a:xfrm>
          <a:prstGeom prst="rect">
            <a:avLst/>
          </a:prstGeom>
        </p:spPr>
        <p:txBody>
          <a:bodyPr anchor="ctr"/>
          <a:lstStyle>
            <a:lvl1pPr marL="0" indent="0">
              <a:buNone/>
              <a:defRPr sz="1800" b="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smtClean="0"/>
              <a:t>Textmasterformate durch Klicken bearbeiten</a:t>
            </a:r>
          </a:p>
        </p:txBody>
      </p:sp>
      <p:sp>
        <p:nvSpPr>
          <p:cNvPr id="6" name="Inhaltsplatzhalter 5"/>
          <p:cNvSpPr>
            <a:spLocks noGrp="1"/>
          </p:cNvSpPr>
          <p:nvPr>
            <p:ph sz="quarter" idx="4"/>
          </p:nvPr>
        </p:nvSpPr>
        <p:spPr>
          <a:xfrm>
            <a:off x="4850705" y="2367080"/>
            <a:ext cx="4041775" cy="2508926"/>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2864714417"/>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9513155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AT"/>
          </a:p>
        </p:txBody>
      </p:sp>
    </p:spTree>
    <p:extLst>
      <p:ext uri="{BB962C8B-B14F-4D97-AF65-F5344CB8AC3E}">
        <p14:creationId xmlns:p14="http://schemas.microsoft.com/office/powerpoint/2010/main" val="561203368"/>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916806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151013369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852170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1489188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00444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67658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89560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9687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3839102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61220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85672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04702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39203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9890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21514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r>
              <a:rPr lang="de-AT" sz="28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2800"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22234586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5234976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8773590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30658794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09191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4541101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r>
              <a:rPr lang="de-AT" sz="28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2800"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11646784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3912285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34990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6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4496255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r>
              <a:rPr lang="de-AT" sz="28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2800"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23517517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505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67048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425248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7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7714867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8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8373382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r>
              <a:rPr lang="de-AT" sz="28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2800"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22713464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9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7288792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85876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1653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52946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87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0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7469307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77543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2131937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5" name="Text Placeholder 4"/>
          <p:cNvSpPr>
            <a:spLocks noGrp="1"/>
          </p:cNvSpPr>
          <p:nvPr>
            <p:ph type="body" sz="quarter" idx="24" hasCustomPrompt="1"/>
          </p:nvPr>
        </p:nvSpPr>
        <p:spPr>
          <a:xfrm>
            <a:off x="0" y="0"/>
            <a:ext cx="9144000" cy="5143500"/>
          </a:xfrm>
          <a:prstGeom prst="rect">
            <a:avLst/>
          </a:prstGeom>
        </p:spPr>
        <p:txBody>
          <a:bodyPr anchor="ctr"/>
          <a:lstStyle>
            <a:lvl1pPr marL="0" indent="0" algn="ctr">
              <a:buNone/>
              <a:defRPr sz="36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AT" dirty="0" smtClean="0"/>
              <a:t>Aussage</a:t>
            </a:r>
            <a:endParaRPr lang="de-AT" dirty="0"/>
          </a:p>
        </p:txBody>
      </p:sp>
    </p:spTree>
    <p:extLst>
      <p:ext uri="{BB962C8B-B14F-4D97-AF65-F5344CB8AC3E}">
        <p14:creationId xmlns:p14="http://schemas.microsoft.com/office/powerpoint/2010/main" val="1388472907"/>
      </p:ext>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90" r:id="rId7"/>
    <p:sldLayoutId id="2147483689" r:id="rId8"/>
    <p:sldLayoutId id="2147483675" r:id="rId9"/>
    <p:sldLayoutId id="2147483678" r:id="rId10"/>
    <p:sldLayoutId id="2147483671" r:id="rId11"/>
    <p:sldLayoutId id="2147483687" r:id="rId12"/>
    <p:sldLayoutId id="2147483674" r:id="rId13"/>
    <p:sldLayoutId id="2147483679" r:id="rId14"/>
    <p:sldLayoutId id="2147483680" r:id="rId15"/>
    <p:sldLayoutId id="2147483681" r:id="rId16"/>
    <p:sldLayoutId id="2147483682" r:id="rId17"/>
    <p:sldLayoutId id="2147483692"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 id="2147483709" r:id="rId32"/>
    <p:sldLayoutId id="2147483710" r:id="rId33"/>
    <p:sldLayoutId id="2147483711" r:id="rId34"/>
    <p:sldLayoutId id="2147483712" r:id="rId35"/>
    <p:sldLayoutId id="2147483713" r:id="rId36"/>
    <p:sldLayoutId id="2147483714" r:id="rId37"/>
    <p:sldLayoutId id="2147483715" r:id="rId38"/>
    <p:sldLayoutId id="2147483716" r:id="rId39"/>
    <p:sldLayoutId id="2147483717" r:id="rId40"/>
    <p:sldLayoutId id="2147483718" r:id="rId41"/>
    <p:sldLayoutId id="2147483719" r:id="rId42"/>
    <p:sldLayoutId id="2147483720" r:id="rId43"/>
    <p:sldLayoutId id="2147483721" r:id="rId44"/>
    <p:sldLayoutId id="2147483722" r:id="rId45"/>
    <p:sldLayoutId id="2147483723" r:id="rId46"/>
    <p:sldLayoutId id="2147483724" r:id="rId47"/>
    <p:sldLayoutId id="2147483725" r:id="rId48"/>
    <p:sldLayoutId id="2147483726" r:id="rId49"/>
    <p:sldLayoutId id="2147483727" r:id="rId50"/>
    <p:sldLayoutId id="2147483728" r:id="rId51"/>
    <p:sldLayoutId id="2147483729" r:id="rId52"/>
    <p:sldLayoutId id="2147483730" r:id="rId53"/>
    <p:sldLayoutId id="2147483731" r:id="rId54"/>
    <p:sldLayoutId id="2147483732" r:id="rId55"/>
    <p:sldLayoutId id="2147483733" r:id="rId56"/>
    <p:sldLayoutId id="2147483734" r:id="rId57"/>
    <p:sldLayoutId id="2147483735" r:id="rId58"/>
    <p:sldLayoutId id="2147483736" r:id="rId59"/>
    <p:sldLayoutId id="2147483737" r:id="rId60"/>
    <p:sldLayoutId id="2147483738" r:id="rId61"/>
    <p:sldLayoutId id="2147483739" r:id="rId62"/>
    <p:sldLayoutId id="2147483740" r:id="rId63"/>
    <p:sldLayoutId id="2147483741" r:id="rId64"/>
    <p:sldLayoutId id="2147483742" r:id="rId65"/>
    <p:sldLayoutId id="2147483743" r:id="rId66"/>
    <p:sldLayoutId id="2147483744" r:id="rId67"/>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system.diagnostics.contracts.contractclassforattribute(v=vs.110).aspx" TargetMode="External"/><Relationship Id="rId2" Type="http://schemas.openxmlformats.org/officeDocument/2006/relationships/hyperlink" Target="http://msdn.microsoft.com/en-us/library/system.diagnostics.contracts.contractclassattribute(v=vs.110).aspx" TargetMode="External"/><Relationship Id="rId1" Type="http://schemas.openxmlformats.org/officeDocument/2006/relationships/slideLayout" Target="../slideLayouts/slideLayout3.xml"/><Relationship Id="rId6" Type="http://schemas.openxmlformats.org/officeDocument/2006/relationships/hyperlink" Target="http://msdn.microsoft.com/en-us/library/system.diagnostics.contracts.contractoptionattribute(v=vs.110).aspx" TargetMode="External"/><Relationship Id="rId5" Type="http://schemas.openxmlformats.org/officeDocument/2006/relationships/hyperlink" Target="http://msdn.microsoft.com/en-us/library/system.diagnostics.contracts.contractruntimeignoredattribute(v=vs.110).aspx" TargetMode="External"/><Relationship Id="rId4" Type="http://schemas.openxmlformats.org/officeDocument/2006/relationships/hyperlink" Target="http://msdn.microsoft.com/en-us/library/system.diagnostics.contracts.pureattribute(v=vs.110).asp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research.microsoft.com/en-us/projects/contracts/userdoc.pdfhttp:/research.microsoft.com/en-us/projects/contracts/userdoc.pdf"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research.microsoft.com/en-us/projects/contracts/userdoc.pdfhttp:/research.microsoft.com/en-us/projects/contracts/userdoc.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hyperlink" Target="https://shfb.codeplex.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visualstudiogallery.msdn.microsoft.com/1ec7db13-3363-46c9-851f-1ce455f66970" TargetMode="External"/><Relationship Id="rId2" Type="http://schemas.openxmlformats.org/officeDocument/2006/relationships/hyperlink" Target="http://msdn.microsoft.com/en-us/library/system.diagnostics.contracts(v=vs.110).asp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library/system.diagnostics.contracts.contractpublicpropertynameattribute.aspx"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msdn.microsoft.com/en-us/library/system.diagnostics.contracts.contractinvariantmethodattribute.aspx"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Workshop Code </a:t>
            </a:r>
            <a:r>
              <a:rPr lang="de-AT" dirty="0" err="1" smtClean="0"/>
              <a:t>Contracts</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000" dirty="0" smtClean="0"/>
              <a:t>Code </a:t>
            </a:r>
            <a:r>
              <a:rPr lang="de-AT" sz="4000" dirty="0" err="1" smtClean="0"/>
              <a:t>Contracts</a:t>
            </a:r>
            <a:endParaRPr lang="en-US" sz="4000"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Workshop</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Contract</a:t>
            </a:r>
            <a:r>
              <a:rPr lang="de-AT" dirty="0" smtClean="0"/>
              <a:t> Helpers</a:t>
            </a:r>
            <a:endParaRPr lang="de-AT" dirty="0"/>
          </a:p>
        </p:txBody>
      </p:sp>
      <p:sp>
        <p:nvSpPr>
          <p:cNvPr id="3" name="Content Placeholder 2"/>
          <p:cNvSpPr>
            <a:spLocks noGrp="1"/>
          </p:cNvSpPr>
          <p:nvPr>
            <p:ph sz="quarter" idx="22"/>
          </p:nvPr>
        </p:nvSpPr>
        <p:spPr/>
        <p:txBody>
          <a:bodyPr/>
          <a:lstStyle/>
          <a:p>
            <a:r>
              <a:rPr lang="de-AT" dirty="0" err="1" smtClean="0"/>
              <a:t>static</a:t>
            </a:r>
            <a:r>
              <a:rPr lang="de-AT" dirty="0" smtClean="0"/>
              <a:t> </a:t>
            </a:r>
            <a:r>
              <a:rPr lang="de-AT" dirty="0" err="1" smtClean="0"/>
              <a:t>class</a:t>
            </a:r>
            <a:r>
              <a:rPr lang="de-AT" dirty="0" smtClean="0"/>
              <a:t> </a:t>
            </a:r>
            <a:r>
              <a:rPr lang="de-AT" dirty="0" err="1" smtClean="0"/>
              <a:t>ContractHelper</a:t>
            </a:r>
            <a:endParaRPr lang="de-AT" dirty="0" smtClean="0"/>
          </a:p>
          <a:p>
            <a:r>
              <a:rPr lang="de-AT" dirty="0" smtClean="0"/>
              <a:t>{</a:t>
            </a:r>
          </a:p>
          <a:p>
            <a:r>
              <a:rPr lang="de-AT" dirty="0"/>
              <a:t>	</a:t>
            </a:r>
            <a:r>
              <a:rPr lang="de-AT" dirty="0" smtClean="0"/>
              <a:t>// Helper </a:t>
            </a:r>
            <a:r>
              <a:rPr lang="de-AT" dirty="0" err="1" smtClean="0"/>
              <a:t>methods</a:t>
            </a:r>
            <a:r>
              <a:rPr lang="de-AT" dirty="0" smtClean="0"/>
              <a:t> </a:t>
            </a:r>
            <a:r>
              <a:rPr lang="de-AT" dirty="0" err="1" smtClean="0"/>
              <a:t>for</a:t>
            </a:r>
            <a:r>
              <a:rPr lang="de-AT" dirty="0" smtClean="0"/>
              <a:t> „</a:t>
            </a:r>
            <a:r>
              <a:rPr lang="de-AT" dirty="0" err="1" smtClean="0"/>
              <a:t>legacy</a:t>
            </a:r>
            <a:r>
              <a:rPr lang="de-AT" dirty="0" smtClean="0"/>
              <a:t> </a:t>
            </a:r>
            <a:r>
              <a:rPr lang="de-AT" dirty="0" err="1" smtClean="0"/>
              <a:t>requires</a:t>
            </a:r>
            <a:r>
              <a:rPr lang="de-AT" dirty="0" smtClean="0"/>
              <a:t>“</a:t>
            </a:r>
          </a:p>
          <a:p>
            <a:r>
              <a:rPr lang="de-AT" dirty="0"/>
              <a:t>	</a:t>
            </a:r>
            <a:r>
              <a:rPr lang="de-AT" dirty="0" smtClean="0"/>
              <a:t>[</a:t>
            </a:r>
            <a:r>
              <a:rPr lang="de-AT" dirty="0" err="1" smtClean="0">
                <a:solidFill>
                  <a:srgbClr val="C00000"/>
                </a:solidFill>
              </a:rPr>
              <a:t>ContractArgumentValidator</a:t>
            </a:r>
            <a:r>
              <a:rPr lang="de-AT" dirty="0" smtClean="0"/>
              <a:t>]</a:t>
            </a:r>
          </a:p>
          <a:p>
            <a:r>
              <a:rPr lang="de-AT" dirty="0"/>
              <a:t>	</a:t>
            </a:r>
            <a:r>
              <a:rPr lang="de-AT" dirty="0" err="1" smtClean="0"/>
              <a:t>public</a:t>
            </a:r>
            <a:r>
              <a:rPr lang="de-AT" dirty="0" smtClean="0"/>
              <a:t> </a:t>
            </a:r>
            <a:r>
              <a:rPr lang="de-AT" dirty="0" err="1" smtClean="0"/>
              <a:t>static</a:t>
            </a:r>
            <a:r>
              <a:rPr lang="de-AT" dirty="0" smtClean="0"/>
              <a:t> </a:t>
            </a:r>
            <a:r>
              <a:rPr lang="de-AT" dirty="0" err="1" smtClean="0"/>
              <a:t>void</a:t>
            </a:r>
            <a:r>
              <a:rPr lang="de-AT" dirty="0" smtClean="0"/>
              <a:t> </a:t>
            </a:r>
            <a:r>
              <a:rPr lang="de-AT" dirty="0" err="1" smtClean="0"/>
              <a:t>NotNull</a:t>
            </a:r>
            <a:r>
              <a:rPr lang="de-AT" dirty="0" smtClean="0"/>
              <a:t>(</a:t>
            </a:r>
            <a:r>
              <a:rPr lang="de-AT" dirty="0" err="1" smtClean="0"/>
              <a:t>object</a:t>
            </a:r>
            <a:r>
              <a:rPr lang="de-AT" dirty="0" smtClean="0"/>
              <a:t> arg, </a:t>
            </a:r>
            <a:r>
              <a:rPr lang="de-AT" dirty="0" err="1" smtClean="0"/>
              <a:t>string</a:t>
            </a:r>
            <a:r>
              <a:rPr lang="de-AT" dirty="0" smtClean="0"/>
              <a:t> </a:t>
            </a:r>
            <a:r>
              <a:rPr lang="de-AT" dirty="0" err="1" smtClean="0"/>
              <a:t>paramName</a:t>
            </a:r>
            <a:r>
              <a:rPr lang="de-AT" dirty="0" smtClean="0"/>
              <a:t>)</a:t>
            </a:r>
          </a:p>
          <a:p>
            <a:r>
              <a:rPr lang="de-AT" dirty="0"/>
              <a:t>	</a:t>
            </a:r>
            <a:r>
              <a:rPr lang="de-AT" dirty="0" smtClean="0"/>
              <a:t>{</a:t>
            </a:r>
          </a:p>
          <a:p>
            <a:r>
              <a:rPr lang="de-AT" dirty="0"/>
              <a:t>	</a:t>
            </a:r>
            <a:r>
              <a:rPr lang="de-AT" dirty="0" smtClean="0"/>
              <a:t>	</a:t>
            </a:r>
            <a:r>
              <a:rPr lang="de-AT" dirty="0" err="1" smtClean="0"/>
              <a:t>if</a:t>
            </a:r>
            <a:r>
              <a:rPr lang="de-AT" dirty="0" smtClean="0"/>
              <a:t> (arg == null)</a:t>
            </a:r>
          </a:p>
          <a:p>
            <a:r>
              <a:rPr lang="de-AT" dirty="0"/>
              <a:t>	</a:t>
            </a:r>
            <a:r>
              <a:rPr lang="de-AT" dirty="0" smtClean="0"/>
              <a:t>	{</a:t>
            </a:r>
          </a:p>
          <a:p>
            <a:r>
              <a:rPr lang="de-AT" dirty="0"/>
              <a:t>	</a:t>
            </a:r>
            <a:r>
              <a:rPr lang="de-AT" dirty="0" smtClean="0"/>
              <a:t>		</a:t>
            </a:r>
            <a:r>
              <a:rPr lang="de-AT" dirty="0" err="1" smtClean="0"/>
              <a:t>throw</a:t>
            </a:r>
            <a:r>
              <a:rPr lang="de-AT" dirty="0" smtClean="0"/>
              <a:t> </a:t>
            </a:r>
            <a:r>
              <a:rPr lang="de-AT" dirty="0" err="1" smtClean="0"/>
              <a:t>new</a:t>
            </a:r>
            <a:r>
              <a:rPr lang="de-AT" dirty="0" smtClean="0"/>
              <a:t> </a:t>
            </a:r>
            <a:r>
              <a:rPr lang="de-AT" dirty="0" err="1" smtClean="0"/>
              <a:t>ArgumentNullException</a:t>
            </a:r>
            <a:r>
              <a:rPr lang="de-AT" dirty="0" smtClean="0"/>
              <a:t>(</a:t>
            </a:r>
            <a:r>
              <a:rPr lang="de-AT" dirty="0" err="1" smtClean="0"/>
              <a:t>paramName</a:t>
            </a:r>
            <a:r>
              <a:rPr lang="de-AT" dirty="0" smtClean="0"/>
              <a:t>, …);</a:t>
            </a:r>
          </a:p>
          <a:p>
            <a:r>
              <a:rPr lang="de-AT" dirty="0"/>
              <a:t>	</a:t>
            </a:r>
            <a:r>
              <a:rPr lang="de-AT" dirty="0" smtClean="0"/>
              <a:t>	}</a:t>
            </a:r>
          </a:p>
          <a:p>
            <a:endParaRPr lang="de-AT" dirty="0"/>
          </a:p>
          <a:p>
            <a:r>
              <a:rPr lang="de-AT" dirty="0" smtClean="0"/>
              <a:t>		</a:t>
            </a:r>
            <a:r>
              <a:rPr lang="de-AT" dirty="0" err="1" smtClean="0"/>
              <a:t>Contract.EndContractBlock</a:t>
            </a:r>
            <a:r>
              <a:rPr lang="de-AT" dirty="0" smtClean="0"/>
              <a:t>();</a:t>
            </a:r>
          </a:p>
          <a:p>
            <a:r>
              <a:rPr lang="de-AT" dirty="0"/>
              <a:t>	</a:t>
            </a:r>
            <a:r>
              <a:rPr lang="de-AT" dirty="0" smtClean="0"/>
              <a:t>}</a:t>
            </a:r>
          </a:p>
          <a:p>
            <a:r>
              <a:rPr lang="de-AT" dirty="0" smtClean="0"/>
              <a:t>}</a:t>
            </a:r>
          </a:p>
          <a:p>
            <a:endParaRPr lang="de-AT" dirty="0"/>
          </a:p>
          <a:p>
            <a:endParaRPr lang="de-AT" dirty="0" smtClean="0"/>
          </a:p>
          <a:p>
            <a:r>
              <a:rPr lang="de-AT" dirty="0" err="1" smtClean="0">
                <a:solidFill>
                  <a:srgbClr val="C00000"/>
                </a:solidFill>
              </a:rPr>
              <a:t>ContractHelper.NotNull</a:t>
            </a:r>
            <a:r>
              <a:rPr lang="de-AT" dirty="0" smtClean="0"/>
              <a:t>(x, "x");</a:t>
            </a:r>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sz="1600" dirty="0" err="1" smtClean="0"/>
              <a:t>Use</a:t>
            </a:r>
            <a:r>
              <a:rPr lang="de-AT" sz="1600" dirty="0"/>
              <a:t> </a:t>
            </a:r>
            <a:r>
              <a:rPr lang="de-AT" sz="1600" i="1" dirty="0" err="1" smtClean="0">
                <a:solidFill>
                  <a:srgbClr val="C00000"/>
                </a:solidFill>
              </a:rPr>
              <a:t>ContractArgumentValidator</a:t>
            </a:r>
            <a:r>
              <a:rPr lang="de-AT" sz="1600" dirty="0" smtClean="0">
                <a:solidFill>
                  <a:srgbClr val="C00000"/>
                </a:solidFill>
              </a:rPr>
              <a:t> </a:t>
            </a:r>
            <a:r>
              <a:rPr lang="de-AT" sz="1600" dirty="0" err="1" smtClean="0"/>
              <a:t>for</a:t>
            </a:r>
            <a:r>
              <a:rPr lang="de-AT" sz="1600" dirty="0" smtClean="0"/>
              <a:t> </a:t>
            </a:r>
            <a:r>
              <a:rPr lang="de-AT" sz="1600" dirty="0" err="1" smtClean="0"/>
              <a:t>legacy</a:t>
            </a:r>
            <a:r>
              <a:rPr lang="de-AT" sz="1600" dirty="0" smtClean="0"/>
              <a:t> </a:t>
            </a:r>
            <a:r>
              <a:rPr lang="de-AT" sz="1600" dirty="0" err="1" smtClean="0"/>
              <a:t>requires</a:t>
            </a:r>
            <a:endParaRPr lang="de-AT" sz="1600" dirty="0" smtClean="0"/>
          </a:p>
          <a:p>
            <a:r>
              <a:rPr lang="de-AT" sz="1600" dirty="0" err="1" smtClean="0"/>
              <a:t>Use</a:t>
            </a:r>
            <a:r>
              <a:rPr lang="de-AT" sz="1600" dirty="0" smtClean="0"/>
              <a:t> </a:t>
            </a:r>
            <a:r>
              <a:rPr lang="de-AT" sz="1600" i="1" dirty="0" err="1" smtClean="0">
                <a:solidFill>
                  <a:srgbClr val="C00000"/>
                </a:solidFill>
              </a:rPr>
              <a:t>ContractAbbreviator</a:t>
            </a:r>
            <a:r>
              <a:rPr lang="de-AT" sz="1600" dirty="0" smtClean="0">
                <a:solidFill>
                  <a:srgbClr val="C00000"/>
                </a:solidFill>
              </a:rPr>
              <a:t> </a:t>
            </a:r>
            <a:r>
              <a:rPr lang="de-AT" sz="1600" dirty="0" err="1" smtClean="0"/>
              <a:t>for</a:t>
            </a:r>
            <a:r>
              <a:rPr lang="de-AT" sz="1600" dirty="0" smtClean="0"/>
              <a:t> </a:t>
            </a:r>
            <a:r>
              <a:rPr lang="de-AT" sz="1600" dirty="0" err="1" smtClean="0"/>
              <a:t>set</a:t>
            </a:r>
            <a:r>
              <a:rPr lang="de-AT" sz="1600" dirty="0" smtClean="0"/>
              <a:t> </a:t>
            </a:r>
            <a:r>
              <a:rPr lang="de-AT" sz="1600" dirty="0" err="1" smtClean="0"/>
              <a:t>of</a:t>
            </a:r>
            <a:r>
              <a:rPr lang="de-AT" sz="1600" dirty="0" smtClean="0"/>
              <a:t> </a:t>
            </a:r>
            <a:r>
              <a:rPr lang="de-AT" sz="1600" dirty="0" err="1" smtClean="0"/>
              <a:t>contracts</a:t>
            </a:r>
            <a:endParaRPr lang="de-AT" sz="1600" dirty="0"/>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48852218"/>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Contract Inheritance</a:t>
            </a:r>
            <a:endParaRPr lang="en-US" dirty="0"/>
          </a:p>
        </p:txBody>
      </p:sp>
      <p:sp>
        <p:nvSpPr>
          <p:cNvPr id="8" name="Content Placeholder 7"/>
          <p:cNvSpPr>
            <a:spLocks noGrp="1"/>
          </p:cNvSpPr>
          <p:nvPr>
            <p:ph sz="quarter" idx="12"/>
          </p:nvPr>
        </p:nvSpPr>
        <p:spPr/>
        <p:txBody>
          <a:bodyPr/>
          <a:lstStyle/>
          <a:p>
            <a:r>
              <a:rPr lang="en-US" dirty="0" smtClean="0"/>
              <a:t>Contracts are inherited</a:t>
            </a:r>
          </a:p>
          <a:p>
            <a:r>
              <a:rPr lang="en-US" dirty="0" smtClean="0"/>
              <a:t>Preconditions must be defined at the root of the inheritance chain</a:t>
            </a:r>
          </a:p>
          <a:p>
            <a:pPr lvl="1"/>
            <a:r>
              <a:rPr lang="en-US" dirty="0" smtClean="0"/>
              <a:t>Ancestors cannot have weaker or stronger preconditions</a:t>
            </a:r>
          </a:p>
          <a:p>
            <a:r>
              <a:rPr lang="en-US" dirty="0" smtClean="0"/>
              <a:t>Add stronger </a:t>
            </a:r>
            <a:r>
              <a:rPr lang="en-US" dirty="0" err="1" smtClean="0"/>
              <a:t>postconditions</a:t>
            </a:r>
            <a:r>
              <a:rPr lang="en-US" dirty="0" smtClean="0"/>
              <a:t> or invariants in ancestor types if needed</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8366638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Additional Topics</a:t>
            </a:r>
            <a:endParaRPr lang="en-US" dirty="0"/>
          </a:p>
        </p:txBody>
      </p:sp>
      <p:sp>
        <p:nvSpPr>
          <p:cNvPr id="8" name="Content Placeholder 7"/>
          <p:cNvSpPr>
            <a:spLocks noGrp="1"/>
          </p:cNvSpPr>
          <p:nvPr>
            <p:ph sz="quarter" idx="12"/>
          </p:nvPr>
        </p:nvSpPr>
        <p:spPr/>
        <p:txBody>
          <a:bodyPr/>
          <a:lstStyle/>
          <a:p>
            <a:r>
              <a:rPr lang="en-US" dirty="0" smtClean="0"/>
              <a:t>Contracts for interfaces and abstracts</a:t>
            </a:r>
          </a:p>
          <a:p>
            <a:pPr lvl="1"/>
            <a:r>
              <a:rPr lang="en-US" dirty="0" smtClean="0"/>
              <a:t>See </a:t>
            </a:r>
            <a:r>
              <a:rPr lang="en-US" i="1" dirty="0" err="1" smtClean="0">
                <a:hlinkClick r:id="rId2"/>
              </a:rPr>
              <a:t>ContractClass</a:t>
            </a:r>
            <a:r>
              <a:rPr lang="en-US" dirty="0" smtClean="0"/>
              <a:t> and </a:t>
            </a:r>
            <a:r>
              <a:rPr lang="en-US" i="1" dirty="0" err="1" smtClean="0">
                <a:hlinkClick r:id="rId3"/>
              </a:rPr>
              <a:t>ContractClassFor</a:t>
            </a:r>
            <a:endParaRPr lang="en-US" i="1" dirty="0" smtClean="0"/>
          </a:p>
          <a:p>
            <a:r>
              <a:rPr lang="en-US" dirty="0" smtClean="0"/>
              <a:t>Use </a:t>
            </a:r>
            <a:r>
              <a:rPr lang="en-US" i="1" dirty="0" smtClean="0">
                <a:hlinkClick r:id="rId4"/>
              </a:rPr>
              <a:t>Pure </a:t>
            </a:r>
            <a:r>
              <a:rPr lang="en-US" dirty="0" smtClean="0"/>
              <a:t>attribute to mark side-effect free methods</a:t>
            </a:r>
          </a:p>
          <a:p>
            <a:pPr lvl="1"/>
            <a:r>
              <a:rPr lang="en-US" dirty="0" smtClean="0"/>
              <a:t>Such methods can appear in contracts</a:t>
            </a:r>
          </a:p>
          <a:p>
            <a:r>
              <a:rPr lang="en-US" dirty="0" smtClean="0"/>
              <a:t>Explicitly control runtime checking and inheritance</a:t>
            </a:r>
          </a:p>
          <a:p>
            <a:pPr lvl="1"/>
            <a:r>
              <a:rPr lang="en-US" dirty="0" err="1" smtClean="0">
                <a:hlinkClick r:id="rId5"/>
              </a:rPr>
              <a:t>ContractRuntimeIgnored</a:t>
            </a:r>
            <a:endParaRPr lang="en-US" dirty="0" smtClean="0"/>
          </a:p>
          <a:p>
            <a:pPr lvl="1"/>
            <a:r>
              <a:rPr lang="en-US" dirty="0" err="1" smtClean="0">
                <a:hlinkClick r:id="rId6"/>
              </a:rPr>
              <a:t>ContractOption</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83967673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Tricks, and Best Practices</a:t>
            </a:r>
            <a:endParaRPr lang="en-US" dirty="0"/>
          </a:p>
        </p:txBody>
      </p:sp>
      <p:sp>
        <p:nvSpPr>
          <p:cNvPr id="3" name="Content Placeholder 2"/>
          <p:cNvSpPr>
            <a:spLocks noGrp="1"/>
          </p:cNvSpPr>
          <p:nvPr>
            <p:ph sz="quarter" idx="12"/>
          </p:nvPr>
        </p:nvSpPr>
        <p:spPr/>
        <p:txBody>
          <a:bodyPr/>
          <a:lstStyle/>
          <a:p>
            <a:r>
              <a:rPr lang="en-US" dirty="0" smtClean="0"/>
              <a:t>Do you want to have runtime checking on release builds?</a:t>
            </a:r>
          </a:p>
          <a:p>
            <a:pPr lvl="1"/>
            <a:r>
              <a:rPr lang="en-US" dirty="0" smtClean="0"/>
              <a:t>If yes, decide whether you want to run code contract rewriter on release builds</a:t>
            </a:r>
          </a:p>
          <a:p>
            <a:r>
              <a:rPr lang="en-US" dirty="0" smtClean="0"/>
              <a:t>Example</a:t>
            </a:r>
          </a:p>
          <a:p>
            <a:pPr lvl="1"/>
            <a:r>
              <a:rPr lang="en-US" dirty="0" smtClean="0"/>
              <a:t>Debug				Release</a:t>
            </a:r>
            <a:endParaRPr lang="en-US" dirty="0"/>
          </a:p>
        </p:txBody>
      </p:sp>
      <p:sp>
        <p:nvSpPr>
          <p:cNvPr id="4" name="Text Placeholder 3"/>
          <p:cNvSpPr>
            <a:spLocks noGrp="1"/>
          </p:cNvSpPr>
          <p:nvPr>
            <p:ph type="body" sz="quarter" idx="23"/>
          </p:nvPr>
        </p:nvSpPr>
        <p:spPr/>
        <p:txBody>
          <a:bodyPr/>
          <a:lstStyle/>
          <a:p>
            <a:r>
              <a:rPr lang="en-US" dirty="0" smtClean="0"/>
              <a:t>Source: </a:t>
            </a:r>
            <a:r>
              <a:rPr lang="en-US" dirty="0" smtClean="0">
                <a:hlinkClick r:id="rId2"/>
              </a:rPr>
              <a:t>Code Contracts User Docs</a:t>
            </a:r>
            <a:endParaRPr lang="en-US" dirty="0"/>
          </a:p>
        </p:txBody>
      </p:sp>
      <p:pic>
        <p:nvPicPr>
          <p:cNvPr id="5" name="Picture 4"/>
          <p:cNvPicPr>
            <a:picLocks noChangeAspect="1"/>
          </p:cNvPicPr>
          <p:nvPr/>
        </p:nvPicPr>
        <p:blipFill>
          <a:blip r:embed="rId3"/>
          <a:stretch>
            <a:fillRect/>
          </a:stretch>
        </p:blipFill>
        <p:spPr>
          <a:xfrm>
            <a:off x="1144190" y="2697091"/>
            <a:ext cx="3312368" cy="825246"/>
          </a:xfrm>
          <a:prstGeom prst="rect">
            <a:avLst/>
          </a:prstGeom>
        </p:spPr>
      </p:pic>
      <p:pic>
        <p:nvPicPr>
          <p:cNvPr id="6" name="Picture 5"/>
          <p:cNvPicPr>
            <a:picLocks noChangeAspect="1"/>
          </p:cNvPicPr>
          <p:nvPr/>
        </p:nvPicPr>
        <p:blipFill>
          <a:blip r:embed="rId4"/>
          <a:stretch>
            <a:fillRect/>
          </a:stretch>
        </p:blipFill>
        <p:spPr>
          <a:xfrm>
            <a:off x="4543648" y="2697091"/>
            <a:ext cx="3312368" cy="823801"/>
          </a:xfrm>
          <a:prstGeom prst="rect">
            <a:avLst/>
          </a:prstGeom>
        </p:spPr>
      </p:pic>
      <p:pic>
        <p:nvPicPr>
          <p:cNvPr id="7" name="Picture 6"/>
          <p:cNvPicPr>
            <a:picLocks noChangeAspect="1"/>
          </p:cNvPicPr>
          <p:nvPr/>
        </p:nvPicPr>
        <p:blipFill>
          <a:blip r:embed="rId5"/>
          <a:stretch>
            <a:fillRect/>
          </a:stretch>
        </p:blipFill>
        <p:spPr>
          <a:xfrm>
            <a:off x="1115616" y="3795886"/>
            <a:ext cx="5333123" cy="1121108"/>
          </a:xfrm>
          <a:prstGeom prst="rect">
            <a:avLst/>
          </a:prstGeom>
        </p:spPr>
      </p:pic>
    </p:spTree>
    <p:extLst>
      <p:ext uri="{BB962C8B-B14F-4D97-AF65-F5344CB8AC3E}">
        <p14:creationId xmlns:p14="http://schemas.microsoft.com/office/powerpoint/2010/main" val="407814728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Tips, Tricks, and Best Practices</a:t>
            </a:r>
            <a:endParaRPr lang="en-US" sz="2000" dirty="0"/>
          </a:p>
        </p:txBody>
      </p:sp>
      <p:sp>
        <p:nvSpPr>
          <p:cNvPr id="3" name="Content Placeholder 2"/>
          <p:cNvSpPr>
            <a:spLocks noGrp="1"/>
          </p:cNvSpPr>
          <p:nvPr>
            <p:ph sz="quarter" idx="22"/>
          </p:nvPr>
        </p:nvSpPr>
        <p:spPr/>
        <p:txBody>
          <a:bodyPr/>
          <a:lstStyle/>
          <a:p>
            <a:r>
              <a:rPr lang="en-US" dirty="0"/>
              <a:t>[</a:t>
            </a:r>
            <a:r>
              <a:rPr lang="en-US" dirty="0" err="1"/>
              <a:t>TestClass</a:t>
            </a:r>
            <a:r>
              <a:rPr lang="en-US" dirty="0"/>
              <a:t>]</a:t>
            </a:r>
          </a:p>
          <a:p>
            <a:r>
              <a:rPr lang="en-US" dirty="0"/>
              <a:t>public class </a:t>
            </a:r>
            <a:r>
              <a:rPr lang="en-US" dirty="0" err="1"/>
              <a:t>InitializeTests</a:t>
            </a:r>
            <a:endParaRPr lang="en-US" dirty="0"/>
          </a:p>
          <a:p>
            <a:r>
              <a:rPr lang="en-US" dirty="0"/>
              <a:t>{</a:t>
            </a:r>
          </a:p>
          <a:p>
            <a:r>
              <a:rPr lang="en-US" dirty="0"/>
              <a:t>	[</a:t>
            </a:r>
            <a:r>
              <a:rPr lang="en-US" dirty="0" err="1"/>
              <a:t>AssemblyInitialize</a:t>
            </a:r>
            <a:r>
              <a:rPr lang="en-US" dirty="0"/>
              <a:t>]</a:t>
            </a:r>
          </a:p>
          <a:p>
            <a:r>
              <a:rPr lang="en-US" dirty="0"/>
              <a:t>	public static void </a:t>
            </a:r>
            <a:r>
              <a:rPr lang="en-US" dirty="0" err="1"/>
              <a:t>AssemblyInitialize</a:t>
            </a:r>
            <a:r>
              <a:rPr lang="en-US" dirty="0"/>
              <a:t>(</a:t>
            </a:r>
            <a:r>
              <a:rPr lang="en-US" dirty="0" err="1"/>
              <a:t>TestContext</a:t>
            </a:r>
            <a:r>
              <a:rPr lang="en-US" dirty="0"/>
              <a:t> </a:t>
            </a:r>
            <a:r>
              <a:rPr lang="en-US" dirty="0" err="1"/>
              <a:t>tc</a:t>
            </a:r>
            <a:r>
              <a:rPr lang="en-US" dirty="0"/>
              <a:t>)</a:t>
            </a:r>
          </a:p>
          <a:p>
            <a:r>
              <a:rPr lang="en-US" dirty="0"/>
              <a:t>	{</a:t>
            </a:r>
          </a:p>
          <a:p>
            <a:r>
              <a:rPr lang="en-US" dirty="0"/>
              <a:t>		</a:t>
            </a:r>
            <a:r>
              <a:rPr lang="en-US" dirty="0" err="1" smtClean="0">
                <a:solidFill>
                  <a:srgbClr val="C00000"/>
                </a:solidFill>
              </a:rPr>
              <a:t>Contract.ContractFailed</a:t>
            </a:r>
            <a:r>
              <a:rPr lang="en-US" dirty="0" smtClean="0"/>
              <a:t> </a:t>
            </a:r>
            <a:r>
              <a:rPr lang="en-US" dirty="0"/>
              <a:t>+= (sender, e) =&gt;</a:t>
            </a:r>
          </a:p>
          <a:p>
            <a:r>
              <a:rPr lang="en-US" dirty="0"/>
              <a:t>		</a:t>
            </a:r>
            <a:r>
              <a:rPr lang="en-US" dirty="0" smtClean="0"/>
              <a:t>{</a:t>
            </a:r>
            <a:endParaRPr lang="en-US" dirty="0"/>
          </a:p>
          <a:p>
            <a:r>
              <a:rPr lang="en-US" dirty="0"/>
              <a:t>			</a:t>
            </a:r>
            <a:r>
              <a:rPr lang="en-US" dirty="0" err="1"/>
              <a:t>e.SetUnwind</a:t>
            </a:r>
            <a:r>
              <a:rPr lang="en-US" dirty="0"/>
              <a:t>(); // cause code to abort after event</a:t>
            </a:r>
          </a:p>
          <a:p>
            <a:r>
              <a:rPr lang="en-US" dirty="0"/>
              <a:t>			</a:t>
            </a:r>
            <a:r>
              <a:rPr lang="en-US" dirty="0" err="1">
                <a:solidFill>
                  <a:srgbClr val="C00000"/>
                </a:solidFill>
              </a:rPr>
              <a:t>Assert.Fail</a:t>
            </a:r>
            <a:r>
              <a:rPr lang="en-US" dirty="0"/>
              <a:t>(</a:t>
            </a:r>
            <a:r>
              <a:rPr lang="en-US" dirty="0" err="1"/>
              <a:t>e.FailureKind.ToString</a:t>
            </a:r>
            <a:r>
              <a:rPr lang="en-US" dirty="0"/>
              <a:t>() + ":" + </a:t>
            </a:r>
            <a:r>
              <a:rPr lang="en-US" dirty="0" err="1"/>
              <a:t>e.Message</a:t>
            </a:r>
            <a:r>
              <a:rPr lang="en-US" dirty="0"/>
              <a:t>);</a:t>
            </a:r>
          </a:p>
          <a:p>
            <a:r>
              <a:rPr lang="en-US" dirty="0"/>
              <a:t>		</a:t>
            </a:r>
            <a:r>
              <a:rPr lang="en-US" dirty="0" smtClean="0"/>
              <a:t>};</a:t>
            </a:r>
            <a:endParaRPr lang="en-US" dirty="0"/>
          </a:p>
          <a:p>
            <a:r>
              <a:rPr lang="en-US" dirty="0"/>
              <a:t>	}</a:t>
            </a:r>
          </a:p>
          <a:p>
            <a:r>
              <a:rPr lang="en-US" dirty="0"/>
              <a:t>}</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smtClean="0"/>
              <a:t>Make sure that contract failures are not hidden with try-catch during unit tests</a:t>
            </a:r>
          </a:p>
          <a:p>
            <a:r>
              <a:rPr lang="en-US" dirty="0" smtClean="0"/>
              <a:t>Don‘t write unit tests to intentionally contract failures</a:t>
            </a:r>
          </a:p>
          <a:p>
            <a:pPr lvl="1"/>
            <a:r>
              <a:rPr lang="en-US" dirty="0" smtClean="0"/>
              <a:t>Exception: Legacy requires</a:t>
            </a:r>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80007713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Tricks, and Best Practices</a:t>
            </a:r>
            <a:endParaRPr lang="en-US" dirty="0"/>
          </a:p>
        </p:txBody>
      </p:sp>
      <p:sp>
        <p:nvSpPr>
          <p:cNvPr id="3" name="Content Placeholder 2"/>
          <p:cNvSpPr>
            <a:spLocks noGrp="1"/>
          </p:cNvSpPr>
          <p:nvPr>
            <p:ph sz="quarter" idx="12"/>
          </p:nvPr>
        </p:nvSpPr>
        <p:spPr/>
        <p:txBody>
          <a:bodyPr/>
          <a:lstStyle/>
          <a:p>
            <a:r>
              <a:rPr lang="en-US" dirty="0" smtClean="0"/>
              <a:t>If necessary, you can alert other developers to use code contract tools for building</a:t>
            </a:r>
          </a:p>
          <a:p>
            <a:r>
              <a:rPr lang="en-US" dirty="0" smtClean="0"/>
              <a:t>Code contract tools install handy </a:t>
            </a:r>
            <a:r>
              <a:rPr lang="en-US" dirty="0" smtClean="0">
                <a:solidFill>
                  <a:srgbClr val="00B050"/>
                </a:solidFill>
              </a:rPr>
              <a:t>code snippets</a:t>
            </a:r>
          </a:p>
          <a:p>
            <a:r>
              <a:rPr lang="en-US" dirty="0" smtClean="0"/>
              <a:t>Deliver a Contract Reference Assembly</a:t>
            </a:r>
          </a:p>
          <a:p>
            <a:pPr lvl="1"/>
            <a:r>
              <a:rPr lang="en-US" dirty="0" smtClean="0"/>
              <a:t>Make contracts available to referencing assemblies</a:t>
            </a:r>
          </a:p>
          <a:p>
            <a:endParaRPr lang="en-US" dirty="0" smtClean="0"/>
          </a:p>
          <a:p>
            <a:r>
              <a:rPr lang="en-US" dirty="0" smtClean="0"/>
              <a:t>Add contract information in XML doc file</a:t>
            </a:r>
          </a:p>
          <a:p>
            <a:pPr lvl="1"/>
            <a:r>
              <a:rPr lang="en-US" dirty="0" smtClean="0"/>
              <a:t>Sandcastle understands them</a:t>
            </a:r>
          </a:p>
        </p:txBody>
      </p:sp>
      <p:sp>
        <p:nvSpPr>
          <p:cNvPr id="4" name="Text Placeholder 3"/>
          <p:cNvSpPr>
            <a:spLocks noGrp="1"/>
          </p:cNvSpPr>
          <p:nvPr>
            <p:ph type="body" sz="quarter" idx="23"/>
          </p:nvPr>
        </p:nvSpPr>
        <p:spPr/>
        <p:txBody>
          <a:bodyPr/>
          <a:lstStyle/>
          <a:p>
            <a:r>
              <a:rPr lang="en-US" dirty="0"/>
              <a:t>For details see </a:t>
            </a:r>
            <a:r>
              <a:rPr lang="en-US" dirty="0">
                <a:hlinkClick r:id="rId2"/>
              </a:rPr>
              <a:t>Code Contracts User </a:t>
            </a:r>
            <a:r>
              <a:rPr lang="en-US" dirty="0" smtClean="0">
                <a:hlinkClick r:id="rId2"/>
              </a:rPr>
              <a:t>Docs</a:t>
            </a:r>
            <a:endParaRPr lang="en-US" dirty="0"/>
          </a:p>
        </p:txBody>
      </p:sp>
      <p:pic>
        <p:nvPicPr>
          <p:cNvPr id="5" name="Picture 4"/>
          <p:cNvPicPr>
            <a:picLocks noChangeAspect="1"/>
          </p:cNvPicPr>
          <p:nvPr/>
        </p:nvPicPr>
        <p:blipFill>
          <a:blip r:embed="rId3"/>
          <a:stretch>
            <a:fillRect/>
          </a:stretch>
        </p:blipFill>
        <p:spPr>
          <a:xfrm>
            <a:off x="1144190" y="3435846"/>
            <a:ext cx="4039164" cy="419158"/>
          </a:xfrm>
          <a:prstGeom prst="rect">
            <a:avLst/>
          </a:prstGeom>
        </p:spPr>
      </p:pic>
    </p:spTree>
    <p:extLst>
      <p:ext uri="{BB962C8B-B14F-4D97-AF65-F5344CB8AC3E}">
        <p14:creationId xmlns:p14="http://schemas.microsoft.com/office/powerpoint/2010/main" val="329821714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smtClean="0"/>
              <a:t>Workshop Code </a:t>
            </a:r>
            <a:r>
              <a:rPr lang="de-AT" dirty="0" err="1" smtClean="0"/>
              <a:t>Contracts</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smtClean="0"/>
              <a:t>software architects gmbh</a:t>
            </a:r>
            <a:endParaRPr lang="en-US"/>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Code Contracts</a:t>
            </a:r>
            <a:endParaRPr lang="en-US" dirty="0"/>
          </a:p>
        </p:txBody>
      </p:sp>
      <p:sp>
        <p:nvSpPr>
          <p:cNvPr id="5" name="Content Placeholder 4"/>
          <p:cNvSpPr>
            <a:spLocks noGrp="1"/>
          </p:cNvSpPr>
          <p:nvPr>
            <p:ph sz="quarter" idx="12"/>
          </p:nvPr>
        </p:nvSpPr>
        <p:spPr/>
        <p:txBody>
          <a:bodyPr/>
          <a:lstStyle/>
          <a:p>
            <a:r>
              <a:rPr lang="en-US" dirty="0" smtClean="0"/>
              <a:t>Conditions</a:t>
            </a:r>
          </a:p>
          <a:p>
            <a:pPr lvl="1"/>
            <a:r>
              <a:rPr lang="en-US" dirty="0" smtClean="0"/>
              <a:t>Preconditions</a:t>
            </a:r>
          </a:p>
          <a:p>
            <a:pPr lvl="1"/>
            <a:r>
              <a:rPr lang="en-US" dirty="0" err="1" smtClean="0"/>
              <a:t>Postconditions</a:t>
            </a:r>
            <a:endParaRPr lang="en-US" dirty="0" smtClean="0"/>
          </a:p>
          <a:p>
            <a:pPr lvl="1"/>
            <a:r>
              <a:rPr lang="en-US" dirty="0" smtClean="0"/>
              <a:t>Object invariants</a:t>
            </a:r>
          </a:p>
          <a:p>
            <a:r>
              <a:rPr lang="en-US" dirty="0" smtClean="0"/>
              <a:t>Runtime Checking</a:t>
            </a:r>
          </a:p>
          <a:p>
            <a:pPr lvl="1"/>
            <a:r>
              <a:rPr lang="en-US" dirty="0" smtClean="0"/>
              <a:t>Rewrites IL Code</a:t>
            </a:r>
          </a:p>
          <a:p>
            <a:pPr lvl="1"/>
            <a:r>
              <a:rPr lang="en-US" dirty="0" smtClean="0"/>
              <a:t>Conditional</a:t>
            </a:r>
          </a:p>
          <a:p>
            <a:r>
              <a:rPr lang="en-US" dirty="0" smtClean="0"/>
              <a:t>Static Code Analysis</a:t>
            </a:r>
          </a:p>
          <a:p>
            <a:r>
              <a:rPr lang="en-US" dirty="0" smtClean="0"/>
              <a:t>Documentation</a:t>
            </a:r>
          </a:p>
          <a:p>
            <a:pPr lvl="1"/>
            <a:r>
              <a:rPr lang="en-US" dirty="0" smtClean="0"/>
              <a:t>E.g. with </a:t>
            </a:r>
            <a:r>
              <a:rPr lang="en-US" dirty="0" smtClean="0">
                <a:hlinkClick r:id="rId2"/>
              </a:rPr>
              <a:t>Sandcastle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9688245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Contracts in .NET and VS</a:t>
            </a:r>
            <a:endParaRPr lang="en-US" dirty="0"/>
          </a:p>
        </p:txBody>
      </p:sp>
      <p:sp>
        <p:nvSpPr>
          <p:cNvPr id="3" name="Content Placeholder 2"/>
          <p:cNvSpPr>
            <a:spLocks noGrp="1"/>
          </p:cNvSpPr>
          <p:nvPr>
            <p:ph sz="quarter" idx="12"/>
          </p:nvPr>
        </p:nvSpPr>
        <p:spPr/>
        <p:txBody>
          <a:bodyPr/>
          <a:lstStyle/>
          <a:p>
            <a:r>
              <a:rPr lang="en-US" dirty="0" err="1" smtClean="0">
                <a:hlinkClick r:id="rId2"/>
              </a:rPr>
              <a:t>System.Diagnostics.Contracts</a:t>
            </a:r>
            <a:r>
              <a:rPr lang="en-US" dirty="0" smtClean="0"/>
              <a:t> namespace</a:t>
            </a:r>
          </a:p>
          <a:p>
            <a:r>
              <a:rPr lang="en-US" dirty="0" smtClean="0">
                <a:hlinkClick r:id="rId3"/>
              </a:rPr>
              <a:t>Visual Studio Gallery</a:t>
            </a:r>
            <a:endParaRPr lang="en-US" dirty="0" smtClean="0"/>
          </a:p>
          <a:p>
            <a:endParaRPr lang="en-US" dirty="0"/>
          </a:p>
        </p:txBody>
      </p:sp>
      <p:sp>
        <p:nvSpPr>
          <p:cNvPr id="4" name="Text Placeholder 3"/>
          <p:cNvSpPr>
            <a:spLocks noGrp="1"/>
          </p:cNvSpPr>
          <p:nvPr>
            <p:ph type="body" sz="quarter" idx="23"/>
          </p:nvPr>
        </p:nvSpPr>
        <p:spPr/>
        <p:txBody>
          <a:bodyPr/>
          <a:lstStyle/>
          <a:p>
            <a:endParaRPr lang="en-US" dirty="0"/>
          </a:p>
        </p:txBody>
      </p:sp>
      <p:pic>
        <p:nvPicPr>
          <p:cNvPr id="5" name="Picture 4"/>
          <p:cNvPicPr>
            <a:picLocks noChangeAspect="1"/>
          </p:cNvPicPr>
          <p:nvPr/>
        </p:nvPicPr>
        <p:blipFill>
          <a:blip r:embed="rId4"/>
          <a:stretch>
            <a:fillRect/>
          </a:stretch>
        </p:blipFill>
        <p:spPr>
          <a:xfrm>
            <a:off x="1155090" y="2185305"/>
            <a:ext cx="4497030" cy="2189653"/>
          </a:xfrm>
          <a:prstGeom prst="rect">
            <a:avLst/>
          </a:prstGeom>
        </p:spPr>
      </p:pic>
    </p:spTree>
    <p:extLst>
      <p:ext uri="{BB962C8B-B14F-4D97-AF65-F5344CB8AC3E}">
        <p14:creationId xmlns:p14="http://schemas.microsoft.com/office/powerpoint/2010/main" val="217018155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Runtime</a:t>
            </a:r>
            <a:r>
              <a:rPr lang="de-AT" dirty="0" smtClean="0"/>
              <a:t> </a:t>
            </a:r>
            <a:r>
              <a:rPr lang="de-AT" dirty="0" err="1" smtClean="0"/>
              <a:t>Checking</a:t>
            </a:r>
            <a:endParaRPr lang="de-AT" dirty="0"/>
          </a:p>
        </p:txBody>
      </p:sp>
      <p:sp>
        <p:nvSpPr>
          <p:cNvPr id="5" name="Text Placeholder 4"/>
          <p:cNvSpPr>
            <a:spLocks noGrp="1"/>
          </p:cNvSpPr>
          <p:nvPr>
            <p:ph type="body" sz="quarter" idx="23"/>
          </p:nvPr>
        </p:nvSpPr>
        <p:spPr/>
        <p:txBody>
          <a:bodyPr/>
          <a:lstStyle/>
          <a:p>
            <a:endParaRPr lang="de-AT"/>
          </a:p>
        </p:txBody>
      </p:sp>
      <p:sp>
        <p:nvSpPr>
          <p:cNvPr id="6" name="Text Placeholder 5"/>
          <p:cNvSpPr>
            <a:spLocks noGrp="1"/>
          </p:cNvSpPr>
          <p:nvPr>
            <p:ph type="body" sz="quarter" idx="24"/>
          </p:nvPr>
        </p:nvSpPr>
        <p:spPr/>
        <p:txBody>
          <a:bodyPr/>
          <a:lstStyle/>
          <a:p>
            <a:endParaRPr lang="de-AT"/>
          </a:p>
        </p:txBody>
      </p:sp>
      <p:sp>
        <p:nvSpPr>
          <p:cNvPr id="7" name="Text Placeholder 6"/>
          <p:cNvSpPr>
            <a:spLocks noGrp="1"/>
          </p:cNvSpPr>
          <p:nvPr>
            <p:ph type="body" sz="quarter" idx="25"/>
          </p:nvPr>
        </p:nvSpPr>
        <p:spPr/>
        <p:txBody>
          <a:bodyPr/>
          <a:lstStyle/>
          <a:p>
            <a:endParaRPr lang="de-AT"/>
          </a:p>
        </p:txBody>
      </p:sp>
      <p:sp>
        <p:nvSpPr>
          <p:cNvPr id="8" name="Flowchart: Decision 7"/>
          <p:cNvSpPr/>
          <p:nvPr/>
        </p:nvSpPr>
        <p:spPr>
          <a:xfrm>
            <a:off x="1475656" y="676171"/>
            <a:ext cx="2304256" cy="100548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AT" sz="1200" dirty="0" err="1" smtClean="0"/>
              <a:t>Checking</a:t>
            </a:r>
            <a:r>
              <a:rPr lang="de-AT" sz="1200" dirty="0" smtClean="0"/>
              <a:t> in </a:t>
            </a:r>
            <a:r>
              <a:rPr lang="de-AT" sz="1200" dirty="0" err="1" smtClean="0"/>
              <a:t>Released</a:t>
            </a:r>
            <a:r>
              <a:rPr lang="de-AT" sz="1200" dirty="0" smtClean="0"/>
              <a:t> Code</a:t>
            </a:r>
            <a:endParaRPr lang="de-AT" sz="1200" dirty="0"/>
          </a:p>
        </p:txBody>
      </p:sp>
      <p:sp>
        <p:nvSpPr>
          <p:cNvPr id="10" name="Rectangle 9"/>
          <p:cNvSpPr/>
          <p:nvPr/>
        </p:nvSpPr>
        <p:spPr>
          <a:xfrm>
            <a:off x="179512" y="1969692"/>
            <a:ext cx="158417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AT" sz="1200" dirty="0" err="1" smtClean="0"/>
              <a:t>Runtime</a:t>
            </a:r>
            <a:r>
              <a:rPr lang="de-AT" sz="1200" dirty="0" smtClean="0"/>
              <a:t> </a:t>
            </a:r>
            <a:r>
              <a:rPr lang="de-AT" sz="1200" dirty="0" err="1" smtClean="0"/>
              <a:t>Checking</a:t>
            </a:r>
            <a:r>
              <a:rPr lang="de-AT" sz="1200" dirty="0" smtClean="0"/>
              <a:t> on </a:t>
            </a:r>
            <a:r>
              <a:rPr lang="de-AT" sz="1200" dirty="0" err="1" smtClean="0"/>
              <a:t>Debug</a:t>
            </a:r>
            <a:r>
              <a:rPr lang="de-AT" sz="1200" dirty="0" smtClean="0"/>
              <a:t> </a:t>
            </a:r>
            <a:r>
              <a:rPr lang="de-AT" sz="1200" dirty="0" err="1" smtClean="0"/>
              <a:t>Builds</a:t>
            </a:r>
            <a:r>
              <a:rPr lang="de-AT" sz="1200" dirty="0" smtClean="0"/>
              <a:t> </a:t>
            </a:r>
            <a:r>
              <a:rPr lang="de-AT" sz="1200" dirty="0" err="1" smtClean="0"/>
              <a:t>only</a:t>
            </a:r>
            <a:endParaRPr lang="de-AT" sz="1200" dirty="0"/>
          </a:p>
        </p:txBody>
      </p:sp>
      <p:cxnSp>
        <p:nvCxnSpPr>
          <p:cNvPr id="12" name="Straight Connector 11"/>
          <p:cNvCxnSpPr>
            <a:stCxn id="8" idx="1"/>
          </p:cNvCxnSpPr>
          <p:nvPr/>
        </p:nvCxnSpPr>
        <p:spPr>
          <a:xfrm flipH="1" flipV="1">
            <a:off x="971600" y="1177604"/>
            <a:ext cx="504056" cy="1312"/>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p:cNvCxnSpPr>
            <a:endCxn id="10" idx="0"/>
          </p:cNvCxnSpPr>
          <p:nvPr/>
        </p:nvCxnSpPr>
        <p:spPr>
          <a:xfrm>
            <a:off x="971600" y="1177604"/>
            <a:ext cx="0" cy="7920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Flowchart: Decision 16"/>
          <p:cNvSpPr/>
          <p:nvPr/>
        </p:nvSpPr>
        <p:spPr>
          <a:xfrm>
            <a:off x="3491880" y="1750808"/>
            <a:ext cx="1728192" cy="100548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AT" sz="1200" dirty="0" err="1" smtClean="0"/>
              <a:t>Rewrite</a:t>
            </a:r>
            <a:r>
              <a:rPr lang="de-AT" sz="1200" dirty="0" smtClean="0"/>
              <a:t> Release </a:t>
            </a:r>
            <a:r>
              <a:rPr lang="de-AT" sz="1200" dirty="0" err="1" smtClean="0"/>
              <a:t>Builds</a:t>
            </a:r>
            <a:r>
              <a:rPr lang="de-AT" sz="1200" dirty="0" smtClean="0"/>
              <a:t>?</a:t>
            </a:r>
            <a:endParaRPr lang="de-AT" sz="1200" dirty="0"/>
          </a:p>
        </p:txBody>
      </p:sp>
      <p:cxnSp>
        <p:nvCxnSpPr>
          <p:cNvPr id="18" name="Straight Connector 17"/>
          <p:cNvCxnSpPr/>
          <p:nvPr/>
        </p:nvCxnSpPr>
        <p:spPr>
          <a:xfrm flipH="1">
            <a:off x="3789398" y="1176292"/>
            <a:ext cx="566578"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Arrow Connector 18"/>
          <p:cNvCxnSpPr>
            <a:endCxn id="17" idx="0"/>
          </p:cNvCxnSpPr>
          <p:nvPr/>
        </p:nvCxnSpPr>
        <p:spPr>
          <a:xfrm flipH="1">
            <a:off x="4355976" y="1176292"/>
            <a:ext cx="9486" cy="574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flipH="1" flipV="1">
            <a:off x="2987824" y="2265334"/>
            <a:ext cx="504056" cy="1312"/>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Arrow Connector 25"/>
          <p:cNvCxnSpPr>
            <a:endCxn id="27" idx="0"/>
          </p:cNvCxnSpPr>
          <p:nvPr/>
        </p:nvCxnSpPr>
        <p:spPr>
          <a:xfrm>
            <a:off x="2987824" y="2265334"/>
            <a:ext cx="0" cy="7920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Rectangle 26"/>
          <p:cNvSpPr/>
          <p:nvPr/>
        </p:nvSpPr>
        <p:spPr>
          <a:xfrm>
            <a:off x="2195736" y="3057422"/>
            <a:ext cx="158417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AT" sz="1200" dirty="0" err="1" smtClean="0"/>
              <a:t>Runtime</a:t>
            </a:r>
            <a:r>
              <a:rPr lang="de-AT" sz="1200" dirty="0" smtClean="0"/>
              <a:t> </a:t>
            </a:r>
            <a:r>
              <a:rPr lang="de-AT" sz="1200" dirty="0" err="1" smtClean="0"/>
              <a:t>Checking</a:t>
            </a:r>
            <a:r>
              <a:rPr lang="de-AT" sz="1200" dirty="0" smtClean="0"/>
              <a:t> on all </a:t>
            </a:r>
            <a:r>
              <a:rPr lang="de-AT" sz="1200" dirty="0" err="1" smtClean="0"/>
              <a:t>Builds</a:t>
            </a:r>
            <a:endParaRPr lang="de-AT" sz="1200" dirty="0"/>
          </a:p>
        </p:txBody>
      </p:sp>
      <p:cxnSp>
        <p:nvCxnSpPr>
          <p:cNvPr id="29" name="Straight Connector 28"/>
          <p:cNvCxnSpPr/>
          <p:nvPr/>
        </p:nvCxnSpPr>
        <p:spPr>
          <a:xfrm flipH="1" flipV="1">
            <a:off x="5220072" y="2265334"/>
            <a:ext cx="504056" cy="1312"/>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a:off x="5724128" y="2253552"/>
            <a:ext cx="0" cy="7920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Rectangle 30"/>
          <p:cNvSpPr/>
          <p:nvPr/>
        </p:nvSpPr>
        <p:spPr>
          <a:xfrm>
            <a:off x="4345418" y="3039092"/>
            <a:ext cx="1584176" cy="10264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AT" sz="1200" dirty="0" smtClean="0"/>
              <a:t>Manual „</a:t>
            </a:r>
            <a:r>
              <a:rPr lang="de-AT" sz="1200" dirty="0" err="1" smtClean="0"/>
              <a:t>if-then-throw</a:t>
            </a:r>
            <a:r>
              <a:rPr lang="de-AT" sz="1200" dirty="0" smtClean="0"/>
              <a:t>“, </a:t>
            </a:r>
            <a:r>
              <a:rPr lang="de-AT" sz="1200" dirty="0" err="1" smtClean="0"/>
              <a:t>Runtime</a:t>
            </a:r>
            <a:r>
              <a:rPr lang="de-AT" sz="1200" dirty="0" smtClean="0"/>
              <a:t> </a:t>
            </a:r>
            <a:r>
              <a:rPr lang="de-AT" sz="1200" dirty="0" err="1" smtClean="0"/>
              <a:t>Checking</a:t>
            </a:r>
            <a:r>
              <a:rPr lang="de-AT" sz="1200" dirty="0" smtClean="0"/>
              <a:t> on </a:t>
            </a:r>
            <a:r>
              <a:rPr lang="de-AT" sz="1200" dirty="0" err="1" smtClean="0"/>
              <a:t>Debug</a:t>
            </a:r>
            <a:r>
              <a:rPr lang="de-AT" sz="1200" dirty="0" smtClean="0"/>
              <a:t> </a:t>
            </a:r>
            <a:r>
              <a:rPr lang="de-AT" sz="1200" dirty="0" err="1" smtClean="0"/>
              <a:t>Builds</a:t>
            </a:r>
            <a:r>
              <a:rPr lang="de-AT" sz="1200" dirty="0" smtClean="0"/>
              <a:t> </a:t>
            </a:r>
            <a:r>
              <a:rPr lang="de-AT" sz="1200" dirty="0" err="1" smtClean="0"/>
              <a:t>only</a:t>
            </a:r>
            <a:endParaRPr lang="de-AT" sz="1200" dirty="0"/>
          </a:p>
        </p:txBody>
      </p:sp>
      <p:sp>
        <p:nvSpPr>
          <p:cNvPr id="32" name="TextBox 31"/>
          <p:cNvSpPr txBox="1"/>
          <p:nvPr/>
        </p:nvSpPr>
        <p:spPr>
          <a:xfrm>
            <a:off x="863110" y="959410"/>
            <a:ext cx="360996" cy="276999"/>
          </a:xfrm>
          <a:prstGeom prst="rect">
            <a:avLst/>
          </a:prstGeom>
          <a:noFill/>
        </p:spPr>
        <p:txBody>
          <a:bodyPr wrap="none" rtlCol="0">
            <a:spAutoFit/>
          </a:bodyPr>
          <a:lstStyle/>
          <a:p>
            <a:r>
              <a:rPr lang="de-AT" sz="1200" dirty="0" err="1" smtClean="0"/>
              <a:t>no</a:t>
            </a:r>
            <a:endParaRPr lang="de-AT" sz="1200" dirty="0"/>
          </a:p>
        </p:txBody>
      </p:sp>
      <p:sp>
        <p:nvSpPr>
          <p:cNvPr id="33" name="TextBox 32"/>
          <p:cNvSpPr txBox="1"/>
          <p:nvPr/>
        </p:nvSpPr>
        <p:spPr>
          <a:xfrm>
            <a:off x="4051499" y="928920"/>
            <a:ext cx="403508" cy="276999"/>
          </a:xfrm>
          <a:prstGeom prst="rect">
            <a:avLst/>
          </a:prstGeom>
          <a:noFill/>
        </p:spPr>
        <p:txBody>
          <a:bodyPr wrap="none" rtlCol="0">
            <a:spAutoFit/>
          </a:bodyPr>
          <a:lstStyle/>
          <a:p>
            <a:r>
              <a:rPr lang="de-AT" sz="1200" dirty="0" err="1" smtClean="0"/>
              <a:t>yes</a:t>
            </a:r>
            <a:endParaRPr lang="de-AT" sz="1200" dirty="0"/>
          </a:p>
        </p:txBody>
      </p:sp>
      <p:sp>
        <p:nvSpPr>
          <p:cNvPr id="34" name="TextBox 33"/>
          <p:cNvSpPr txBox="1"/>
          <p:nvPr/>
        </p:nvSpPr>
        <p:spPr>
          <a:xfrm>
            <a:off x="2940644" y="1988335"/>
            <a:ext cx="403508" cy="276999"/>
          </a:xfrm>
          <a:prstGeom prst="rect">
            <a:avLst/>
          </a:prstGeom>
          <a:noFill/>
        </p:spPr>
        <p:txBody>
          <a:bodyPr wrap="none" rtlCol="0">
            <a:spAutoFit/>
          </a:bodyPr>
          <a:lstStyle/>
          <a:p>
            <a:r>
              <a:rPr lang="de-AT" sz="1200" dirty="0" err="1" smtClean="0"/>
              <a:t>yes</a:t>
            </a:r>
            <a:endParaRPr lang="de-AT" sz="1200" dirty="0"/>
          </a:p>
        </p:txBody>
      </p:sp>
      <p:sp>
        <p:nvSpPr>
          <p:cNvPr id="35" name="TextBox 34"/>
          <p:cNvSpPr txBox="1"/>
          <p:nvPr/>
        </p:nvSpPr>
        <p:spPr>
          <a:xfrm>
            <a:off x="5470477" y="2019199"/>
            <a:ext cx="360996" cy="276999"/>
          </a:xfrm>
          <a:prstGeom prst="rect">
            <a:avLst/>
          </a:prstGeom>
          <a:noFill/>
        </p:spPr>
        <p:txBody>
          <a:bodyPr wrap="none" rtlCol="0">
            <a:spAutoFit/>
          </a:bodyPr>
          <a:lstStyle/>
          <a:p>
            <a:r>
              <a:rPr lang="de-AT" sz="1200" dirty="0" err="1" smtClean="0"/>
              <a:t>no</a:t>
            </a:r>
            <a:endParaRPr lang="de-AT" sz="1200" dirty="0"/>
          </a:p>
        </p:txBody>
      </p:sp>
    </p:spTree>
    <p:extLst>
      <p:ext uri="{BB962C8B-B14F-4D97-AF65-F5344CB8AC3E}">
        <p14:creationId xmlns:p14="http://schemas.microsoft.com/office/powerpoint/2010/main" val="145586949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Preconditions</a:t>
            </a:r>
            <a:endParaRPr lang="en-US" dirty="0"/>
          </a:p>
        </p:txBody>
      </p:sp>
      <p:sp>
        <p:nvSpPr>
          <p:cNvPr id="6" name="Content Placeholder 5"/>
          <p:cNvSpPr>
            <a:spLocks noGrp="1"/>
          </p:cNvSpPr>
          <p:nvPr>
            <p:ph sz="quarter" idx="22"/>
          </p:nvPr>
        </p:nvSpPr>
        <p:spPr/>
        <p:txBody>
          <a:bodyPr/>
          <a:lstStyle/>
          <a:p>
            <a:r>
              <a:rPr lang="en-US" dirty="0" err="1" smtClean="0">
                <a:solidFill>
                  <a:srgbClr val="C00000"/>
                </a:solidFill>
              </a:rPr>
              <a:t>Contract.Requires</a:t>
            </a:r>
            <a:r>
              <a:rPr lang="en-US" dirty="0" smtClean="0"/>
              <a:t>(x != null);</a:t>
            </a:r>
          </a:p>
          <a:p>
            <a:endParaRPr lang="en-US" dirty="0" smtClean="0"/>
          </a:p>
          <a:p>
            <a:endParaRPr lang="en-US" dirty="0" smtClean="0"/>
          </a:p>
          <a:p>
            <a:r>
              <a:rPr lang="en-US" dirty="0" smtClean="0"/>
              <a:t>// Use the following syntax if you need to throw a specific</a:t>
            </a:r>
          </a:p>
          <a:p>
            <a:r>
              <a:rPr lang="en-US" dirty="0" smtClean="0"/>
              <a:t>// exception. This is only available if you run code contracts</a:t>
            </a:r>
          </a:p>
          <a:p>
            <a:r>
              <a:rPr lang="en-US" dirty="0" smtClean="0"/>
              <a:t>// rewriter </a:t>
            </a:r>
            <a:r>
              <a:rPr lang="en-US" b="1" dirty="0" smtClean="0"/>
              <a:t>on all builds</a:t>
            </a:r>
            <a:r>
              <a:rPr lang="en-US" dirty="0" smtClean="0"/>
              <a:t>.</a:t>
            </a:r>
          </a:p>
          <a:p>
            <a:r>
              <a:rPr lang="en-US" dirty="0" err="1" smtClean="0"/>
              <a:t>Contract.</a:t>
            </a:r>
            <a:r>
              <a:rPr lang="en-US" dirty="0" err="1" smtClean="0">
                <a:solidFill>
                  <a:srgbClr val="C00000"/>
                </a:solidFill>
              </a:rPr>
              <a:t>Requires</a:t>
            </a:r>
            <a:r>
              <a:rPr lang="en-US" dirty="0" smtClean="0">
                <a:solidFill>
                  <a:srgbClr val="C00000"/>
                </a:solidFill>
              </a:rPr>
              <a:t>&lt;</a:t>
            </a:r>
            <a:r>
              <a:rPr lang="en-US" dirty="0" err="1" smtClean="0"/>
              <a:t>ArgumentNullException</a:t>
            </a:r>
            <a:r>
              <a:rPr lang="en-US" dirty="0" smtClean="0">
                <a:solidFill>
                  <a:srgbClr val="C00000"/>
                </a:solidFill>
              </a:rPr>
              <a:t>&gt;</a:t>
            </a:r>
            <a:r>
              <a:rPr lang="en-US" dirty="0" smtClean="0"/>
              <a:t>(x != null, "x");</a:t>
            </a:r>
          </a:p>
          <a:p>
            <a:endParaRPr lang="en-US" dirty="0" smtClean="0"/>
          </a:p>
          <a:p>
            <a:endParaRPr lang="en-US" dirty="0" smtClean="0"/>
          </a:p>
          <a:p>
            <a:r>
              <a:rPr lang="en-US" dirty="0" smtClean="0"/>
              <a:t>// „Legacy requires“ – necessary if you want runtime checking</a:t>
            </a:r>
          </a:p>
          <a:p>
            <a:r>
              <a:rPr lang="en-US" dirty="0" smtClean="0"/>
              <a:t>// even on release builds without running code contracts </a:t>
            </a:r>
          </a:p>
          <a:p>
            <a:r>
              <a:rPr lang="en-US" dirty="0" smtClean="0"/>
              <a:t>// rewriter</a:t>
            </a:r>
          </a:p>
          <a:p>
            <a:r>
              <a:rPr lang="en-US" dirty="0" smtClean="0">
                <a:solidFill>
                  <a:srgbClr val="C00000"/>
                </a:solidFill>
              </a:rPr>
              <a:t>if </a:t>
            </a:r>
            <a:r>
              <a:rPr lang="en-US" dirty="0" smtClean="0"/>
              <a:t>( x == null )</a:t>
            </a:r>
          </a:p>
          <a:p>
            <a:r>
              <a:rPr lang="en-US" dirty="0" smtClean="0"/>
              <a:t>{</a:t>
            </a:r>
          </a:p>
          <a:p>
            <a:r>
              <a:rPr lang="en-US" dirty="0" smtClean="0"/>
              <a:t>	// Single throw statement, nothing else!</a:t>
            </a:r>
          </a:p>
          <a:p>
            <a:r>
              <a:rPr lang="en-US" dirty="0" smtClean="0"/>
              <a:t>	</a:t>
            </a:r>
            <a:r>
              <a:rPr lang="en-US" dirty="0" smtClean="0">
                <a:solidFill>
                  <a:srgbClr val="C00000"/>
                </a:solidFill>
              </a:rPr>
              <a:t>throw </a:t>
            </a:r>
            <a:r>
              <a:rPr lang="en-US" dirty="0" smtClean="0"/>
              <a:t>new …Exception(…);</a:t>
            </a:r>
          </a:p>
          <a:p>
            <a:r>
              <a:rPr lang="en-US" dirty="0" smtClean="0"/>
              <a:t>}</a:t>
            </a:r>
          </a:p>
          <a:p>
            <a:r>
              <a:rPr lang="en-US" dirty="0" smtClean="0"/>
              <a:t>// No „else“ clause</a:t>
            </a:r>
          </a:p>
          <a:p>
            <a:r>
              <a:rPr lang="en-US" dirty="0" smtClean="0"/>
              <a:t>…</a:t>
            </a:r>
          </a:p>
          <a:p>
            <a:r>
              <a:rPr lang="en-US" dirty="0" smtClean="0"/>
              <a:t>// Necessary after all “legacy requires”</a:t>
            </a:r>
          </a:p>
          <a:p>
            <a:r>
              <a:rPr lang="en-US" dirty="0" err="1" smtClean="0">
                <a:solidFill>
                  <a:srgbClr val="C00000"/>
                </a:solidFill>
              </a:rPr>
              <a:t>Contract.EndContractBlock</a:t>
            </a:r>
            <a:r>
              <a:rPr lang="en-US" dirty="0" smtClean="0"/>
              <a:t>();</a:t>
            </a:r>
            <a:endParaRPr lang="en-US" dirty="0"/>
          </a:p>
        </p:txBody>
      </p:sp>
      <p:sp>
        <p:nvSpPr>
          <p:cNvPr id="7" name="Text Placeholder 6"/>
          <p:cNvSpPr>
            <a:spLocks noGrp="1"/>
          </p:cNvSpPr>
          <p:nvPr>
            <p:ph type="body" sz="quarter" idx="23"/>
          </p:nvPr>
        </p:nvSpPr>
        <p:spPr/>
        <p:txBody>
          <a:bodyPr/>
          <a:lstStyle/>
          <a:p>
            <a:r>
              <a:rPr lang="en-US" i="1" dirty="0" err="1" smtClean="0"/>
              <a:t>Contract.Requires</a:t>
            </a:r>
            <a:endParaRPr lang="en-US" i="1" dirty="0"/>
          </a:p>
        </p:txBody>
      </p:sp>
      <p:sp>
        <p:nvSpPr>
          <p:cNvPr id="8" name="Text Placeholder 7"/>
          <p:cNvSpPr>
            <a:spLocks noGrp="1"/>
          </p:cNvSpPr>
          <p:nvPr>
            <p:ph type="body" sz="quarter" idx="24"/>
          </p:nvPr>
        </p:nvSpPr>
        <p:spPr/>
        <p:txBody>
          <a:bodyPr/>
          <a:lstStyle/>
          <a:p>
            <a:r>
              <a:rPr lang="en-US" sz="1600" dirty="0" smtClean="0"/>
              <a:t>Note that members mentioned in preconditions must have </a:t>
            </a:r>
            <a:r>
              <a:rPr lang="en-US" sz="1600" dirty="0" smtClean="0">
                <a:solidFill>
                  <a:srgbClr val="C00000"/>
                </a:solidFill>
              </a:rPr>
              <a:t>proper visibility</a:t>
            </a:r>
          </a:p>
          <a:p>
            <a:pPr lvl="1"/>
            <a:r>
              <a:rPr lang="en-US" sz="1200" dirty="0" smtClean="0"/>
              <a:t>Important so that caller could check precondition prior calling</a:t>
            </a:r>
          </a:p>
          <a:p>
            <a:pPr lvl="1"/>
            <a:r>
              <a:rPr lang="en-US" sz="1200" dirty="0"/>
              <a:t>See also </a:t>
            </a:r>
            <a:r>
              <a:rPr lang="en-US" sz="1200" dirty="0" err="1">
                <a:hlinkClick r:id="rId2"/>
              </a:rPr>
              <a:t>ContractPublicPropertyName</a:t>
            </a:r>
            <a:endParaRPr lang="en-US" sz="1200" dirty="0" smtClean="0"/>
          </a:p>
        </p:txBody>
      </p:sp>
      <p:sp>
        <p:nvSpPr>
          <p:cNvPr id="9" name="Text Placehold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753339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Content Placeholder 2"/>
          <p:cNvSpPr>
            <a:spLocks noGrp="1"/>
          </p:cNvSpPr>
          <p:nvPr>
            <p:ph sz="quarter" idx="22"/>
          </p:nvPr>
        </p:nvSpPr>
        <p:spPr/>
        <p:txBody>
          <a:bodyPr/>
          <a:lstStyle/>
          <a:p>
            <a:r>
              <a:rPr lang="en-US" dirty="0" err="1" smtClean="0">
                <a:solidFill>
                  <a:srgbClr val="C00000"/>
                </a:solidFill>
              </a:rPr>
              <a:t>Contract.Ensures</a:t>
            </a:r>
            <a:r>
              <a:rPr lang="en-US" dirty="0" smtClean="0"/>
              <a:t>(</a:t>
            </a:r>
            <a:r>
              <a:rPr lang="en-US" dirty="0" err="1" smtClean="0"/>
              <a:t>this.X</a:t>
            </a:r>
            <a:r>
              <a:rPr lang="en-US" dirty="0" smtClean="0"/>
              <a:t> &gt; 0);</a:t>
            </a:r>
          </a:p>
          <a:p>
            <a:endParaRPr lang="en-US" dirty="0" smtClean="0"/>
          </a:p>
          <a:p>
            <a:endParaRPr lang="en-US" dirty="0" smtClean="0"/>
          </a:p>
          <a:p>
            <a:r>
              <a:rPr lang="en-US" dirty="0" smtClean="0"/>
              <a:t>// </a:t>
            </a:r>
            <a:r>
              <a:rPr lang="en-US" dirty="0" err="1" smtClean="0"/>
              <a:t>Postcondition</a:t>
            </a:r>
            <a:r>
              <a:rPr lang="en-US" dirty="0" smtClean="0"/>
              <a:t> in case of an exception</a:t>
            </a:r>
          </a:p>
          <a:p>
            <a:r>
              <a:rPr lang="en-US" dirty="0" err="1" smtClean="0"/>
              <a:t>Contract.</a:t>
            </a:r>
            <a:r>
              <a:rPr lang="en-US" dirty="0" err="1" smtClean="0">
                <a:solidFill>
                  <a:srgbClr val="C00000"/>
                </a:solidFill>
              </a:rPr>
              <a:t>EnsuresOnThrow</a:t>
            </a:r>
            <a:r>
              <a:rPr lang="en-US" dirty="0" smtClean="0">
                <a:solidFill>
                  <a:srgbClr val="C00000"/>
                </a:solidFill>
              </a:rPr>
              <a:t>&lt;</a:t>
            </a:r>
            <a:r>
              <a:rPr lang="en-US" dirty="0" smtClean="0"/>
              <a:t>Exception</a:t>
            </a:r>
            <a:r>
              <a:rPr lang="en-US" dirty="0" smtClean="0">
                <a:solidFill>
                  <a:srgbClr val="C00000"/>
                </a:solidFill>
              </a:rPr>
              <a:t>&gt;</a:t>
            </a:r>
            <a:r>
              <a:rPr lang="en-US" dirty="0" smtClean="0"/>
              <a:t>(</a:t>
            </a:r>
            <a:r>
              <a:rPr lang="en-US" dirty="0" err="1" smtClean="0"/>
              <a:t>this.X</a:t>
            </a:r>
            <a:r>
              <a:rPr lang="en-US" dirty="0" smtClean="0"/>
              <a:t> == 0);</a:t>
            </a:r>
          </a:p>
          <a:p>
            <a:endParaRPr lang="en-US" dirty="0" smtClean="0"/>
          </a:p>
          <a:p>
            <a:endParaRPr lang="en-US" dirty="0" smtClean="0"/>
          </a:p>
          <a:p>
            <a:r>
              <a:rPr lang="en-US" dirty="0" smtClean="0"/>
              <a:t>// </a:t>
            </a:r>
            <a:r>
              <a:rPr lang="en-US" dirty="0" err="1" smtClean="0"/>
              <a:t>Postcondition</a:t>
            </a:r>
            <a:r>
              <a:rPr lang="en-US" dirty="0" smtClean="0"/>
              <a:t> on result</a:t>
            </a:r>
          </a:p>
          <a:p>
            <a:r>
              <a:rPr lang="en-US" dirty="0" err="1" smtClean="0"/>
              <a:t>Contract.Ensures</a:t>
            </a:r>
            <a:r>
              <a:rPr lang="en-US" dirty="0" smtClean="0"/>
              <a:t>(</a:t>
            </a:r>
            <a:r>
              <a:rPr lang="en-US" dirty="0" err="1" smtClean="0">
                <a:solidFill>
                  <a:srgbClr val="C00000"/>
                </a:solidFill>
              </a:rPr>
              <a:t>Contract.Result</a:t>
            </a:r>
            <a:r>
              <a:rPr lang="en-US" dirty="0" smtClean="0"/>
              <a:t>&lt;</a:t>
            </a:r>
            <a:r>
              <a:rPr lang="en-US" dirty="0" err="1" smtClean="0"/>
              <a:t>int</a:t>
            </a:r>
            <a:r>
              <a:rPr lang="en-US" dirty="0" smtClean="0"/>
              <a:t>&gt;() &gt; 0);</a:t>
            </a:r>
          </a:p>
          <a:p>
            <a:endParaRPr lang="en-US" dirty="0" smtClean="0"/>
          </a:p>
          <a:p>
            <a:endParaRPr lang="en-US" dirty="0" smtClean="0"/>
          </a:p>
          <a:p>
            <a:r>
              <a:rPr lang="en-US" dirty="0" smtClean="0"/>
              <a:t>// Accessing old values in ensures</a:t>
            </a:r>
          </a:p>
          <a:p>
            <a:r>
              <a:rPr lang="en-US" dirty="0" err="1" smtClean="0"/>
              <a:t>Contract.Ensures</a:t>
            </a:r>
            <a:r>
              <a:rPr lang="en-US" dirty="0" smtClean="0"/>
              <a:t>(</a:t>
            </a:r>
            <a:r>
              <a:rPr lang="en-US" dirty="0" err="1" smtClean="0">
                <a:solidFill>
                  <a:srgbClr val="C00000"/>
                </a:solidFill>
              </a:rPr>
              <a:t>Contract.OldValue</a:t>
            </a:r>
            <a:r>
              <a:rPr lang="en-US" dirty="0" smtClean="0"/>
              <a:t>(</a:t>
            </a:r>
            <a:r>
              <a:rPr lang="en-US" dirty="0" err="1" smtClean="0"/>
              <a:t>this.X</a:t>
            </a:r>
            <a:r>
              <a:rPr lang="en-US" dirty="0" smtClean="0"/>
              <a:t>) &lt; </a:t>
            </a:r>
            <a:r>
              <a:rPr lang="en-US" dirty="0" err="1" smtClean="0"/>
              <a:t>this.X</a:t>
            </a:r>
            <a:r>
              <a:rPr lang="en-US" dirty="0" smtClean="0"/>
              <a:t>);</a:t>
            </a:r>
          </a:p>
          <a:p>
            <a:endParaRPr lang="en-US" dirty="0" smtClean="0"/>
          </a:p>
          <a:p>
            <a:endParaRPr lang="en-US" dirty="0" smtClean="0"/>
          </a:p>
          <a:p>
            <a:r>
              <a:rPr lang="en-US" dirty="0" smtClean="0"/>
              <a:t>// </a:t>
            </a:r>
            <a:r>
              <a:rPr lang="en-US" dirty="0" err="1" smtClean="0"/>
              <a:t>Postcondition</a:t>
            </a:r>
            <a:r>
              <a:rPr lang="en-US" dirty="0" smtClean="0"/>
              <a:t> on </a:t>
            </a:r>
            <a:r>
              <a:rPr lang="en-US" i="1" dirty="0" smtClean="0"/>
              <a:t>out </a:t>
            </a:r>
            <a:r>
              <a:rPr lang="en-US" dirty="0" smtClean="0"/>
              <a:t>variables</a:t>
            </a:r>
          </a:p>
          <a:p>
            <a:r>
              <a:rPr lang="en-US" dirty="0" err="1" smtClean="0"/>
              <a:t>Contract.Ensures</a:t>
            </a:r>
            <a:r>
              <a:rPr lang="en-US" dirty="0" smtClean="0"/>
              <a:t>(</a:t>
            </a:r>
            <a:r>
              <a:rPr lang="en-US" dirty="0" err="1" smtClean="0">
                <a:solidFill>
                  <a:srgbClr val="C00000"/>
                </a:solidFill>
              </a:rPr>
              <a:t>Contract.ValueAtReturn</a:t>
            </a:r>
            <a:r>
              <a:rPr lang="en-US" dirty="0" smtClean="0"/>
              <a:t>(out x) &gt; 0);</a:t>
            </a:r>
          </a:p>
          <a:p>
            <a:endParaRPr lang="en-US" dirty="0"/>
          </a:p>
        </p:txBody>
      </p:sp>
      <p:sp>
        <p:nvSpPr>
          <p:cNvPr id="4" name="Text Placeholder 3"/>
          <p:cNvSpPr>
            <a:spLocks noGrp="1"/>
          </p:cNvSpPr>
          <p:nvPr>
            <p:ph type="body" sz="quarter" idx="23"/>
          </p:nvPr>
        </p:nvSpPr>
        <p:spPr/>
        <p:txBody>
          <a:bodyPr/>
          <a:lstStyle/>
          <a:p>
            <a:r>
              <a:rPr lang="en-US" i="1" dirty="0" err="1" smtClean="0"/>
              <a:t>Contract.Ensures</a:t>
            </a:r>
            <a:endParaRPr lang="en-US" i="1" dirty="0"/>
          </a:p>
        </p:txBody>
      </p:sp>
      <p:sp>
        <p:nvSpPr>
          <p:cNvPr id="5" name="Text Placeholder 4"/>
          <p:cNvSpPr>
            <a:spLocks noGrp="1"/>
          </p:cNvSpPr>
          <p:nvPr>
            <p:ph type="body" sz="quarter" idx="24"/>
          </p:nvPr>
        </p:nvSpPr>
        <p:spPr/>
        <p:txBody>
          <a:bodyPr/>
          <a:lstStyle/>
          <a:p>
            <a:r>
              <a:rPr lang="en-US" sz="1600" dirty="0" smtClean="0"/>
              <a:t>Note that all </a:t>
            </a:r>
            <a:r>
              <a:rPr lang="en-US" sz="1600" dirty="0" err="1" smtClean="0"/>
              <a:t>postconditions</a:t>
            </a:r>
            <a:r>
              <a:rPr lang="en-US" sz="1600" dirty="0" smtClean="0"/>
              <a:t> for </a:t>
            </a:r>
            <a:r>
              <a:rPr lang="en-US" sz="1600" dirty="0" err="1" smtClean="0">
                <a:solidFill>
                  <a:srgbClr val="C00000"/>
                </a:solidFill>
              </a:rPr>
              <a:t>async</a:t>
            </a:r>
            <a:r>
              <a:rPr lang="en-US" sz="1600" dirty="0" smtClean="0">
                <a:solidFill>
                  <a:srgbClr val="C00000"/>
                </a:solidFill>
              </a:rPr>
              <a:t> methods </a:t>
            </a:r>
            <a:r>
              <a:rPr lang="en-US" sz="1600" dirty="0" smtClean="0"/>
              <a:t>are checked when the method returns the task</a:t>
            </a:r>
          </a:p>
          <a:p>
            <a:pPr lvl="1"/>
            <a:r>
              <a:rPr lang="en-US" sz="1200" dirty="0" smtClean="0"/>
              <a:t>Exception: Ensures that contain </a:t>
            </a:r>
            <a:r>
              <a:rPr lang="en-US" sz="1200" i="1" dirty="0" err="1" smtClean="0"/>
              <a:t>Contract.Result</a:t>
            </a:r>
            <a:r>
              <a:rPr lang="en-US" sz="1200" i="1" dirty="0" smtClean="0"/>
              <a:t>&lt;…&gt;().Result</a:t>
            </a:r>
            <a:endParaRPr lang="en-US" sz="1200" i="1" dirty="0"/>
          </a:p>
        </p:txBody>
      </p:sp>
      <p:sp>
        <p:nvSpPr>
          <p:cNvPr id="6" name="Text Placehold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26946887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Invariants</a:t>
            </a:r>
            <a:endParaRPr lang="en-US" dirty="0"/>
          </a:p>
        </p:txBody>
      </p:sp>
      <p:sp>
        <p:nvSpPr>
          <p:cNvPr id="3" name="Content Placeholder 2"/>
          <p:cNvSpPr>
            <a:spLocks noGrp="1"/>
          </p:cNvSpPr>
          <p:nvPr>
            <p:ph sz="quarter" idx="22"/>
          </p:nvPr>
        </p:nvSpPr>
        <p:spPr/>
        <p:txBody>
          <a:bodyPr/>
          <a:lstStyle/>
          <a:p>
            <a:r>
              <a:rPr lang="en-US" dirty="0" smtClean="0"/>
              <a:t>[</a:t>
            </a:r>
            <a:r>
              <a:rPr lang="en-US" dirty="0" err="1" smtClean="0">
                <a:solidFill>
                  <a:srgbClr val="C00000"/>
                </a:solidFill>
              </a:rPr>
              <a:t>ContractInvariantMethod</a:t>
            </a:r>
            <a:r>
              <a:rPr lang="en-US" dirty="0" smtClean="0"/>
              <a:t>]</a:t>
            </a:r>
          </a:p>
          <a:p>
            <a:r>
              <a:rPr lang="en-US" dirty="0" smtClean="0"/>
              <a:t>private </a:t>
            </a:r>
            <a:r>
              <a:rPr lang="en-US" dirty="0" smtClean="0">
                <a:solidFill>
                  <a:srgbClr val="C00000"/>
                </a:solidFill>
              </a:rPr>
              <a:t>void</a:t>
            </a:r>
            <a:r>
              <a:rPr lang="en-US" dirty="0" smtClean="0"/>
              <a:t> </a:t>
            </a:r>
            <a:r>
              <a:rPr lang="en-US" dirty="0" err="1" smtClean="0"/>
              <a:t>ObjectInvariant</a:t>
            </a:r>
            <a:r>
              <a:rPr lang="en-US" dirty="0" smtClean="0"/>
              <a:t>()</a:t>
            </a:r>
          </a:p>
          <a:p>
            <a:r>
              <a:rPr lang="en-US" dirty="0" smtClean="0"/>
              <a:t>{</a:t>
            </a:r>
          </a:p>
          <a:p>
            <a:r>
              <a:rPr lang="en-US" dirty="0" smtClean="0"/>
              <a:t>	// Nothing else than calls to </a:t>
            </a:r>
            <a:r>
              <a:rPr lang="en-US" i="1" dirty="0" err="1" smtClean="0"/>
              <a:t>Contract.Invariant</a:t>
            </a:r>
            <a:endParaRPr lang="en-US" i="1" dirty="0" smtClean="0"/>
          </a:p>
          <a:p>
            <a:r>
              <a:rPr lang="en-US" dirty="0" smtClean="0"/>
              <a:t>	</a:t>
            </a:r>
            <a:r>
              <a:rPr lang="en-US" dirty="0" err="1" smtClean="0"/>
              <a:t>Contract.Invariant</a:t>
            </a:r>
            <a:r>
              <a:rPr lang="en-US" dirty="0" smtClean="0"/>
              <a:t>(</a:t>
            </a:r>
            <a:r>
              <a:rPr lang="en-US" dirty="0" err="1" smtClean="0"/>
              <a:t>this.x</a:t>
            </a:r>
            <a:r>
              <a:rPr lang="en-US" dirty="0" smtClean="0"/>
              <a:t> &gt;= 0);</a:t>
            </a:r>
          </a:p>
          <a:p>
            <a:r>
              <a:rPr lang="en-US" dirty="0" smtClean="0"/>
              <a:t>	</a:t>
            </a:r>
            <a:r>
              <a:rPr lang="en-US" dirty="0" err="1" smtClean="0"/>
              <a:t>Contract.Invariant</a:t>
            </a:r>
            <a:r>
              <a:rPr lang="en-US" dirty="0" smtClean="0"/>
              <a:t>(</a:t>
            </a:r>
            <a:r>
              <a:rPr lang="en-US" dirty="0" err="1" smtClean="0"/>
              <a:t>this.x</a:t>
            </a:r>
            <a:r>
              <a:rPr lang="en-US" dirty="0" smtClean="0"/>
              <a:t> &gt; </a:t>
            </a:r>
            <a:r>
              <a:rPr lang="en-US" dirty="0" err="1" smtClean="0"/>
              <a:t>this.y</a:t>
            </a:r>
            <a:r>
              <a:rPr lang="en-US" dirty="0" smtClean="0"/>
              <a:t>);</a:t>
            </a:r>
          </a:p>
          <a:p>
            <a:r>
              <a:rPr lang="en-US" dirty="0" smtClean="0"/>
              <a:t>	...</a:t>
            </a:r>
          </a:p>
          <a:p>
            <a:r>
              <a:rPr lang="en-US" dirty="0" smtClean="0"/>
              <a:t>}</a:t>
            </a:r>
          </a:p>
          <a:p>
            <a:endParaRPr lang="en-US" dirty="0" smtClean="0"/>
          </a:p>
          <a:p>
            <a:endParaRPr lang="en-US" dirty="0"/>
          </a:p>
          <a:p>
            <a:r>
              <a:rPr lang="en-US" dirty="0" smtClean="0"/>
              <a:t>// Use </a:t>
            </a:r>
            <a:r>
              <a:rPr lang="en-US" dirty="0" smtClean="0">
                <a:solidFill>
                  <a:srgbClr val="C00000"/>
                </a:solidFill>
              </a:rPr>
              <a:t>invariants on automatic properties </a:t>
            </a:r>
            <a:r>
              <a:rPr lang="en-US" dirty="0" smtClean="0"/>
              <a:t>instead of pre- and</a:t>
            </a:r>
          </a:p>
          <a:p>
            <a:r>
              <a:rPr lang="en-US" dirty="0" smtClean="0"/>
              <a:t>// </a:t>
            </a:r>
            <a:r>
              <a:rPr lang="en-US" dirty="0" err="1" smtClean="0"/>
              <a:t>postconditions</a:t>
            </a:r>
            <a:endParaRPr lang="en-US" dirty="0" smtClean="0"/>
          </a:p>
          <a:p>
            <a:r>
              <a:rPr lang="en-US" dirty="0" smtClean="0"/>
              <a:t>public </a:t>
            </a:r>
            <a:r>
              <a:rPr lang="en-US" dirty="0" err="1" smtClean="0"/>
              <a:t>int</a:t>
            </a:r>
            <a:r>
              <a:rPr lang="en-US" dirty="0" smtClean="0"/>
              <a:t> </a:t>
            </a:r>
            <a:r>
              <a:rPr lang="en-US" dirty="0" smtClean="0">
                <a:solidFill>
                  <a:srgbClr val="C00000"/>
                </a:solidFill>
              </a:rPr>
              <a:t>X</a:t>
            </a:r>
            <a:r>
              <a:rPr lang="en-US" dirty="0" smtClean="0"/>
              <a:t> { get; private set; }</a:t>
            </a:r>
          </a:p>
          <a:p>
            <a:endParaRPr lang="en-US" dirty="0"/>
          </a:p>
          <a:p>
            <a:r>
              <a:rPr lang="en-US" dirty="0"/>
              <a:t>[</a:t>
            </a:r>
            <a:r>
              <a:rPr lang="en-US" dirty="0" err="1"/>
              <a:t>ContractInvariantMethod</a:t>
            </a:r>
            <a:r>
              <a:rPr lang="en-US" dirty="0"/>
              <a:t>]</a:t>
            </a:r>
          </a:p>
          <a:p>
            <a:r>
              <a:rPr lang="en-US" dirty="0"/>
              <a:t>private void </a:t>
            </a:r>
            <a:r>
              <a:rPr lang="en-US" dirty="0" err="1"/>
              <a:t>ObjectInvariant</a:t>
            </a:r>
            <a:r>
              <a:rPr lang="en-US" dirty="0"/>
              <a:t>()</a:t>
            </a:r>
          </a:p>
          <a:p>
            <a:r>
              <a:rPr lang="en-US" dirty="0" smtClean="0"/>
              <a:t>{</a:t>
            </a:r>
          </a:p>
          <a:p>
            <a:r>
              <a:rPr lang="en-US" dirty="0"/>
              <a:t>	</a:t>
            </a:r>
            <a:r>
              <a:rPr lang="en-US" dirty="0" smtClean="0"/>
              <a:t>// Will become </a:t>
            </a:r>
            <a:r>
              <a:rPr lang="en-US" i="1" dirty="0" err="1" smtClean="0"/>
              <a:t>Contract.Ensures</a:t>
            </a:r>
            <a:r>
              <a:rPr lang="en-US" i="1" dirty="0" smtClean="0"/>
              <a:t> </a:t>
            </a:r>
            <a:r>
              <a:rPr lang="en-US" dirty="0" smtClean="0"/>
              <a:t>in property getter and</a:t>
            </a:r>
          </a:p>
          <a:p>
            <a:r>
              <a:rPr lang="en-US" dirty="0" smtClean="0"/>
              <a:t>	// </a:t>
            </a:r>
            <a:r>
              <a:rPr lang="en-US" i="1" dirty="0" err="1" smtClean="0"/>
              <a:t>Contract.Requires</a:t>
            </a:r>
            <a:r>
              <a:rPr lang="en-US" i="1" dirty="0" smtClean="0"/>
              <a:t> </a:t>
            </a:r>
            <a:r>
              <a:rPr lang="en-US" dirty="0" smtClean="0"/>
              <a:t>in property setter</a:t>
            </a:r>
            <a:endParaRPr lang="en-US" dirty="0"/>
          </a:p>
          <a:p>
            <a:r>
              <a:rPr lang="en-US" dirty="0"/>
              <a:t>	</a:t>
            </a:r>
            <a:r>
              <a:rPr lang="en-US" dirty="0" err="1" smtClean="0"/>
              <a:t>Contract.Invariant</a:t>
            </a:r>
            <a:r>
              <a:rPr lang="en-US" dirty="0" smtClean="0"/>
              <a:t>(</a:t>
            </a:r>
            <a:r>
              <a:rPr lang="en-US" dirty="0" err="1" smtClean="0"/>
              <a:t>this.</a:t>
            </a:r>
            <a:r>
              <a:rPr lang="en-US" dirty="0" err="1" smtClean="0">
                <a:solidFill>
                  <a:srgbClr val="C00000"/>
                </a:solidFill>
              </a:rPr>
              <a:t>X</a:t>
            </a:r>
            <a:r>
              <a:rPr lang="en-US" dirty="0" smtClean="0"/>
              <a:t> </a:t>
            </a:r>
            <a:r>
              <a:rPr lang="en-US" dirty="0"/>
              <a:t>&gt;= 0);</a:t>
            </a:r>
          </a:p>
          <a:p>
            <a:r>
              <a:rPr lang="en-US" dirty="0" smtClean="0"/>
              <a:t>}</a:t>
            </a:r>
            <a:endParaRPr lang="en-US" dirty="0"/>
          </a:p>
          <a:p>
            <a:endParaRPr lang="en-US" dirty="0"/>
          </a:p>
        </p:txBody>
      </p:sp>
      <p:sp>
        <p:nvSpPr>
          <p:cNvPr id="4" name="Text Placeholder 3"/>
          <p:cNvSpPr>
            <a:spLocks noGrp="1"/>
          </p:cNvSpPr>
          <p:nvPr>
            <p:ph type="body" sz="quarter" idx="23"/>
          </p:nvPr>
        </p:nvSpPr>
        <p:spPr/>
        <p:txBody>
          <a:bodyPr/>
          <a:lstStyle/>
          <a:p>
            <a:r>
              <a:rPr lang="en-US" i="1" dirty="0" err="1" smtClean="0">
                <a:hlinkClick r:id="rId2"/>
              </a:rPr>
              <a:t>ContractInvariantMethod</a:t>
            </a:r>
            <a:endParaRPr lang="en-US" i="1" dirty="0"/>
          </a:p>
        </p:txBody>
      </p:sp>
      <p:sp>
        <p:nvSpPr>
          <p:cNvPr id="5" name="Text Placeholder 4"/>
          <p:cNvSpPr>
            <a:spLocks noGrp="1"/>
          </p:cNvSpPr>
          <p:nvPr>
            <p:ph type="body" sz="quarter" idx="24"/>
          </p:nvPr>
        </p:nvSpPr>
        <p:spPr/>
        <p:txBody>
          <a:bodyPr/>
          <a:lstStyle/>
          <a:p>
            <a:r>
              <a:rPr lang="en-US" dirty="0" smtClean="0"/>
              <a:t>Conditions indicating whether an object is in a valid state</a:t>
            </a:r>
          </a:p>
          <a:p>
            <a:r>
              <a:rPr lang="en-US" dirty="0" smtClean="0"/>
              <a:t>Checked at the end of each public method</a:t>
            </a:r>
            <a:endParaRPr lang="en-US" dirty="0"/>
          </a:p>
        </p:txBody>
      </p:sp>
      <p:sp>
        <p:nvSpPr>
          <p:cNvPr id="6" name="Text Placehold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83144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Assert</a:t>
            </a:r>
            <a:r>
              <a:rPr lang="en-US" dirty="0" smtClean="0"/>
              <a:t> and </a:t>
            </a:r>
            <a:r>
              <a:rPr lang="en-US" i="1" dirty="0" smtClean="0"/>
              <a:t>Assume</a:t>
            </a:r>
            <a:endParaRPr lang="en-US" i="1" dirty="0"/>
          </a:p>
        </p:txBody>
      </p:sp>
      <p:sp>
        <p:nvSpPr>
          <p:cNvPr id="3" name="Content Placeholder 2"/>
          <p:cNvSpPr>
            <a:spLocks noGrp="1"/>
          </p:cNvSpPr>
          <p:nvPr>
            <p:ph sz="quarter" idx="22"/>
          </p:nvPr>
        </p:nvSpPr>
        <p:spPr/>
        <p:txBody>
          <a:bodyPr/>
          <a:lstStyle/>
          <a:p>
            <a:r>
              <a:rPr lang="en-US" dirty="0" smtClean="0"/>
              <a:t>// Checked during runtime and static code analysis</a:t>
            </a:r>
          </a:p>
          <a:p>
            <a:r>
              <a:rPr lang="en-US" dirty="0" err="1" smtClean="0">
                <a:solidFill>
                  <a:srgbClr val="C00000"/>
                </a:solidFill>
              </a:rPr>
              <a:t>Contract.Assert</a:t>
            </a:r>
            <a:r>
              <a:rPr lang="en-US" dirty="0" smtClean="0"/>
              <a:t>(</a:t>
            </a:r>
            <a:r>
              <a:rPr lang="en-US" dirty="0" err="1" smtClean="0"/>
              <a:t>this.x</a:t>
            </a:r>
            <a:r>
              <a:rPr lang="en-US" dirty="0" smtClean="0"/>
              <a:t> &gt; 0);</a:t>
            </a:r>
          </a:p>
          <a:p>
            <a:endParaRPr lang="en-US" dirty="0" smtClean="0"/>
          </a:p>
          <a:p>
            <a:r>
              <a:rPr lang="en-US" dirty="0" smtClean="0"/>
              <a:t>// Checked during runtime but not proven through static code</a:t>
            </a:r>
          </a:p>
          <a:p>
            <a:r>
              <a:rPr lang="en-US" dirty="0" smtClean="0"/>
              <a:t>// analysis</a:t>
            </a:r>
          </a:p>
          <a:p>
            <a:r>
              <a:rPr lang="en-US" dirty="0" err="1" smtClean="0">
                <a:solidFill>
                  <a:srgbClr val="C00000"/>
                </a:solidFill>
              </a:rPr>
              <a:t>Contract.Assume</a:t>
            </a:r>
            <a:r>
              <a:rPr lang="en-US" dirty="0" smtClean="0"/>
              <a:t>(</a:t>
            </a:r>
            <a:r>
              <a:rPr lang="en-US" dirty="0" err="1" smtClean="0"/>
              <a:t>this.x</a:t>
            </a:r>
            <a:r>
              <a:rPr lang="en-US" dirty="0" smtClean="0"/>
              <a:t> &gt; 0);</a:t>
            </a:r>
            <a:endParaRPr lang="en-US" dirty="0"/>
          </a:p>
        </p:txBody>
      </p:sp>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endParaRPr lang="en-US" dirty="0"/>
          </a:p>
        </p:txBody>
      </p:sp>
      <p:sp>
        <p:nvSpPr>
          <p:cNvPr id="6" name="Text Placehold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4965542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Quantifications</a:t>
            </a:r>
            <a:endParaRPr lang="en-US" i="1" dirty="0"/>
          </a:p>
        </p:txBody>
      </p:sp>
      <p:sp>
        <p:nvSpPr>
          <p:cNvPr id="3" name="Content Placeholder 2"/>
          <p:cNvSpPr>
            <a:spLocks noGrp="1"/>
          </p:cNvSpPr>
          <p:nvPr>
            <p:ph sz="quarter" idx="22"/>
          </p:nvPr>
        </p:nvSpPr>
        <p:spPr/>
        <p:txBody>
          <a:bodyPr/>
          <a:lstStyle/>
          <a:p>
            <a:r>
              <a:rPr lang="en-US" dirty="0" err="1" smtClean="0"/>
              <a:t>Contract.Requires</a:t>
            </a:r>
            <a:r>
              <a:rPr lang="en-US" dirty="0" smtClean="0"/>
              <a:t>(</a:t>
            </a:r>
            <a:r>
              <a:rPr lang="en-US" dirty="0" err="1" smtClean="0">
                <a:solidFill>
                  <a:srgbClr val="C00000"/>
                </a:solidFill>
              </a:rPr>
              <a:t>Contract.ForAll</a:t>
            </a:r>
            <a:r>
              <a:rPr lang="en-US" dirty="0" smtClean="0"/>
              <a:t>(</a:t>
            </a:r>
          </a:p>
          <a:p>
            <a:r>
              <a:rPr lang="en-US" dirty="0"/>
              <a:t>	</a:t>
            </a:r>
            <a:r>
              <a:rPr lang="en-US" dirty="0" err="1" smtClean="0"/>
              <a:t>listOfValues</a:t>
            </a:r>
            <a:r>
              <a:rPr lang="en-US" dirty="0" smtClean="0"/>
              <a:t>, // </a:t>
            </a:r>
            <a:r>
              <a:rPr lang="en-US" dirty="0" err="1" smtClean="0"/>
              <a:t>IEnumerable</a:t>
            </a:r>
            <a:endParaRPr lang="en-US" dirty="0" smtClean="0"/>
          </a:p>
          <a:p>
            <a:r>
              <a:rPr lang="en-US" dirty="0"/>
              <a:t>	</a:t>
            </a:r>
            <a:r>
              <a:rPr lang="en-US" dirty="0" smtClean="0"/>
              <a:t>value =&gt; value &gt; 0));</a:t>
            </a:r>
          </a:p>
          <a:p>
            <a:endParaRPr lang="en-US" dirty="0" smtClean="0"/>
          </a:p>
          <a:p>
            <a:endParaRPr lang="en-US" dirty="0" smtClean="0"/>
          </a:p>
          <a:p>
            <a:r>
              <a:rPr lang="en-US" dirty="0" smtClean="0"/>
              <a:t>// Indexed-based syntax</a:t>
            </a:r>
            <a:endParaRPr lang="en-US" dirty="0"/>
          </a:p>
          <a:p>
            <a:r>
              <a:rPr lang="en-US" dirty="0" err="1" smtClean="0"/>
              <a:t>Contract.Ensures</a:t>
            </a:r>
            <a:r>
              <a:rPr lang="en-US" dirty="0" smtClean="0"/>
              <a:t>(</a:t>
            </a:r>
            <a:r>
              <a:rPr lang="en-US" dirty="0" err="1" smtClean="0">
                <a:solidFill>
                  <a:srgbClr val="C00000"/>
                </a:solidFill>
              </a:rPr>
              <a:t>Contract.ForAll</a:t>
            </a:r>
            <a:r>
              <a:rPr lang="en-US" dirty="0" smtClean="0"/>
              <a:t>(</a:t>
            </a:r>
          </a:p>
          <a:p>
            <a:r>
              <a:rPr lang="en-US" dirty="0"/>
              <a:t>	</a:t>
            </a:r>
            <a:r>
              <a:rPr lang="en-US" dirty="0" smtClean="0"/>
              <a:t>0,</a:t>
            </a:r>
          </a:p>
          <a:p>
            <a:r>
              <a:rPr lang="en-US" dirty="0"/>
              <a:t>	</a:t>
            </a:r>
            <a:r>
              <a:rPr lang="en-US" dirty="0" err="1" smtClean="0"/>
              <a:t>Contract.Result</a:t>
            </a:r>
            <a:r>
              <a:rPr lang="en-US" dirty="0" smtClean="0"/>
              <a:t>&lt;</a:t>
            </a:r>
            <a:r>
              <a:rPr lang="en-US" dirty="0" err="1" smtClean="0"/>
              <a:t>int</a:t>
            </a:r>
            <a:r>
              <a:rPr lang="en-US" dirty="0"/>
              <a:t>[]&gt;()</a:t>
            </a:r>
            <a:r>
              <a:rPr lang="en-US" dirty="0" smtClean="0"/>
              <a:t>.Length,</a:t>
            </a:r>
          </a:p>
          <a:p>
            <a:r>
              <a:rPr lang="en-US" dirty="0"/>
              <a:t>	</a:t>
            </a:r>
            <a:r>
              <a:rPr lang="en-US" dirty="0" smtClean="0"/>
              <a:t>index =&gt; </a:t>
            </a:r>
            <a:r>
              <a:rPr lang="en-US" dirty="0" err="1" smtClean="0"/>
              <a:t>Contract.Result</a:t>
            </a:r>
            <a:r>
              <a:rPr lang="en-US" dirty="0" smtClean="0"/>
              <a:t>&lt;</a:t>
            </a:r>
            <a:r>
              <a:rPr lang="en-US" dirty="0" err="1" smtClean="0"/>
              <a:t>int</a:t>
            </a:r>
            <a:r>
              <a:rPr lang="en-US" dirty="0" smtClean="0"/>
              <a:t>[]&gt;()[index] &gt; 0))</a:t>
            </a:r>
            <a:endParaRPr lang="en-US" dirty="0"/>
          </a:p>
        </p:txBody>
      </p:sp>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r>
              <a:rPr lang="en-US" dirty="0" smtClean="0"/>
              <a:t>Alternatives</a:t>
            </a:r>
          </a:p>
          <a:p>
            <a:pPr lvl="1"/>
            <a:r>
              <a:rPr lang="en-US" i="1" dirty="0" err="1" smtClean="0"/>
              <a:t>Contract.Exists</a:t>
            </a:r>
            <a:r>
              <a:rPr lang="en-US" i="1" dirty="0" smtClean="0"/>
              <a:t> </a:t>
            </a:r>
          </a:p>
          <a:p>
            <a:pPr lvl="1"/>
            <a:r>
              <a:rPr lang="en-US" i="1" dirty="0" err="1" smtClean="0"/>
              <a:t>Enumerable.All</a:t>
            </a:r>
            <a:endParaRPr lang="en-US" i="1" dirty="0"/>
          </a:p>
          <a:p>
            <a:pPr lvl="1"/>
            <a:r>
              <a:rPr lang="en-US" i="1" dirty="0" err="1" smtClean="0"/>
              <a:t>Enumerable.Any</a:t>
            </a:r>
            <a:endParaRPr lang="en-US" i="1" dirty="0"/>
          </a:p>
        </p:txBody>
      </p:sp>
      <p:sp>
        <p:nvSpPr>
          <p:cNvPr id="6" name="Text Placehold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151004712"/>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43D4A-F5F8-47F6-A4EC-521F433C91BF}">
  <ds:schemaRefs>
    <ds:schemaRef ds:uri="http://www.w3.org/XML/1998/namespace"/>
    <ds:schemaRef ds:uri="http://purl.org/dc/elements/1.1/"/>
    <ds:schemaRef ds:uri="http://schemas.microsoft.com/office/2006/documentManagement/types"/>
    <ds:schemaRef ds:uri="http://purl.org/dc/dcmitype/"/>
    <ds:schemaRef ds:uri="http://schemas.microsoft.com/office/2006/metadata/propertie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562</Words>
  <Application>Microsoft Office PowerPoint</Application>
  <PresentationFormat>Bildschirmpräsentation (16:9)</PresentationFormat>
  <Paragraphs>201</Paragraphs>
  <Slides>18</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18</vt:i4>
      </vt:variant>
    </vt:vector>
  </HeadingPairs>
  <TitlesOfParts>
    <vt:vector size="27" baseType="lpstr">
      <vt:lpstr>ＭＳ Ｐゴシック</vt:lpstr>
      <vt:lpstr>Arial</vt:lpstr>
      <vt:lpstr>Calibri</vt:lpstr>
      <vt:lpstr>Consolas</vt:lpstr>
      <vt:lpstr>Segoe UI</vt:lpstr>
      <vt:lpstr>Segoe UI Light</vt:lpstr>
      <vt:lpstr>Segoe UI Semilight</vt:lpstr>
      <vt:lpstr>Wingdings 3</vt:lpstr>
      <vt:lpstr>Larissa-Design</vt:lpstr>
      <vt:lpstr>Code Contracts</vt:lpstr>
      <vt:lpstr>What are Code Contracts</vt:lpstr>
      <vt:lpstr>Code Contracts in .NET and VS</vt:lpstr>
      <vt:lpstr>Runtime Checking</vt:lpstr>
      <vt:lpstr>Preconditions</vt:lpstr>
      <vt:lpstr>Postconditions</vt:lpstr>
      <vt:lpstr>Invariants</vt:lpstr>
      <vt:lpstr>Assert and Assume</vt:lpstr>
      <vt:lpstr>Quantifications</vt:lpstr>
      <vt:lpstr>Contract Helpers</vt:lpstr>
      <vt:lpstr>Contract Inheritance</vt:lpstr>
      <vt:lpstr>Additional Topics</vt:lpstr>
      <vt:lpstr>Tips, Tricks, and Best Practices</vt:lpstr>
      <vt:lpstr>Tips, Tricks, and Best Practices</vt:lpstr>
      <vt:lpstr>Tips, Tricks, and Best Practices</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Contracts</dc:title>
  <dc:subject/>
  <dc:creator>Rainer Stropek</dc:creator>
  <cp:keywords/>
  <dc:description/>
  <cp:lastModifiedBy>Rainer Stropek</cp:lastModifiedBy>
  <cp:revision>554</cp:revision>
  <dcterms:created xsi:type="dcterms:W3CDTF">2008-12-21T08:14:37Z</dcterms:created>
  <dcterms:modified xsi:type="dcterms:W3CDTF">2015-05-29T09:12:35Z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