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0"/>
  </p:notesMasterIdLst>
  <p:sldIdLst>
    <p:sldId id="256" r:id="rId2"/>
    <p:sldId id="257" r:id="rId3"/>
    <p:sldId id="258" r:id="rId4"/>
    <p:sldId id="259" r:id="rId5"/>
    <p:sldId id="262" r:id="rId6"/>
    <p:sldId id="263" r:id="rId7"/>
    <p:sldId id="260" r:id="rId8"/>
    <p:sldId id="261" r:id="rId9"/>
  </p:sldIdLst>
  <p:sldSz cx="12192000" cy="6858000"/>
  <p:notesSz cx="6858000" cy="9144000"/>
  <p:custDataLst>
    <p:tags r:id="rId1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9BBBE0-F2F0-419D-8E02-52F732FC84BA}" type="datetimeFigureOut">
              <a:rPr lang="es-CL" smtClean="0"/>
              <a:t>28-09-2021</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5043D-7C8D-4894-9D1D-E527F890D7BF}" type="slidenum">
              <a:rPr lang="es-CL" smtClean="0"/>
              <a:t>‹Nº›</a:t>
            </a:fld>
            <a:endParaRPr lang="es-CL"/>
          </a:p>
        </p:txBody>
      </p:sp>
    </p:spTree>
    <p:extLst>
      <p:ext uri="{BB962C8B-B14F-4D97-AF65-F5344CB8AC3E}">
        <p14:creationId xmlns:p14="http://schemas.microsoft.com/office/powerpoint/2010/main" val="795938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esta </a:t>
            </a:r>
            <a:r>
              <a:rPr lang="es-ES" dirty="0" err="1"/>
              <a:t>slide</a:t>
            </a:r>
            <a:r>
              <a:rPr lang="es-ES" dirty="0"/>
              <a:t> hay que explicar cómo es el proceso para que un proyecto sea aprobado o rechazado ---- &gt; comisión ANID</a:t>
            </a:r>
            <a:endParaRPr lang="es-CL" dirty="0"/>
          </a:p>
        </p:txBody>
      </p:sp>
      <p:sp>
        <p:nvSpPr>
          <p:cNvPr id="4" name="Marcador de número de diapositiva 3"/>
          <p:cNvSpPr>
            <a:spLocks noGrp="1"/>
          </p:cNvSpPr>
          <p:nvPr>
            <p:ph type="sldNum" sz="quarter" idx="5"/>
          </p:nvPr>
        </p:nvSpPr>
        <p:spPr/>
        <p:txBody>
          <a:bodyPr/>
          <a:lstStyle/>
          <a:p>
            <a:fld id="{D6E5043D-7C8D-4894-9D1D-E527F890D7BF}" type="slidenum">
              <a:rPr lang="es-CL" smtClean="0"/>
              <a:t>2</a:t>
            </a:fld>
            <a:endParaRPr lang="es-CL"/>
          </a:p>
        </p:txBody>
      </p:sp>
    </p:spTree>
    <p:extLst>
      <p:ext uri="{BB962C8B-B14F-4D97-AF65-F5344CB8AC3E}">
        <p14:creationId xmlns:p14="http://schemas.microsoft.com/office/powerpoint/2010/main" val="4078722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9/28/2021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9/28/2021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9/28/2021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9/28/2021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9/28/2021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8" name="Objeto 7" hidden="1">
            <a:extLst>
              <a:ext uri="{FF2B5EF4-FFF2-40B4-BE49-F238E27FC236}">
                <a16:creationId xmlns:a16="http://schemas.microsoft.com/office/drawing/2014/main" id="{D9E367FA-5CF6-423F-903F-569363562801}"/>
              </a:ext>
            </a:extLst>
          </p:cNvPr>
          <p:cNvGraphicFramePr>
            <a:graphicFrameLocks noChangeAspect="1"/>
          </p:cNvGraphicFramePr>
          <p:nvPr userDrawn="1">
            <p:custDataLst>
              <p:tags r:id="rId13"/>
            </p:custDataLst>
            <p:extLst>
              <p:ext uri="{D42A27DB-BD31-4B8C-83A1-F6EECF244321}">
                <p14:modId xmlns:p14="http://schemas.microsoft.com/office/powerpoint/2010/main" val="37588368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de think-cell" r:id="rId14" imgW="421" imgH="420" progId="TCLayout.ActiveDocument.1">
                  <p:embed/>
                </p:oleObj>
              </mc:Choice>
              <mc:Fallback>
                <p:oleObj name="Diapositiva de think-cell" r:id="rId14" imgW="421" imgH="420"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9/28/2021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4.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hidden="1">
            <a:extLst>
              <a:ext uri="{FF2B5EF4-FFF2-40B4-BE49-F238E27FC236}">
                <a16:creationId xmlns:a16="http://schemas.microsoft.com/office/drawing/2014/main" id="{D7B2BFB3-E541-4249-887F-05649EB4B67E}"/>
              </a:ext>
            </a:extLst>
          </p:cNvPr>
          <p:cNvGraphicFramePr>
            <a:graphicFrameLocks noChangeAspect="1"/>
          </p:cNvGraphicFramePr>
          <p:nvPr>
            <p:custDataLst>
              <p:tags r:id="rId1"/>
            </p:custDataLst>
            <p:extLst>
              <p:ext uri="{D42A27DB-BD31-4B8C-83A1-F6EECF244321}">
                <p14:modId xmlns:p14="http://schemas.microsoft.com/office/powerpoint/2010/main" val="15117215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de think-cell" r:id="rId3" imgW="421" imgH="420" progId="TCLayout.ActiveDocument.1">
                  <p:embed/>
                </p:oleObj>
              </mc:Choice>
              <mc:Fallback>
                <p:oleObj name="Diapositiva de think-cell" r:id="rId3" imgW="421" imgH="42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ítulo 1">
            <a:extLst>
              <a:ext uri="{FF2B5EF4-FFF2-40B4-BE49-F238E27FC236}">
                <a16:creationId xmlns:a16="http://schemas.microsoft.com/office/drawing/2014/main" id="{291A4E3D-B82B-4EF7-BC30-707B6333FB33}"/>
              </a:ext>
            </a:extLst>
          </p:cNvPr>
          <p:cNvSpPr>
            <a:spLocks noGrp="1"/>
          </p:cNvSpPr>
          <p:nvPr>
            <p:ph type="ctrTitle"/>
          </p:nvPr>
        </p:nvSpPr>
        <p:spPr/>
        <p:txBody>
          <a:bodyPr vert="horz"/>
          <a:lstStyle/>
          <a:p>
            <a:r>
              <a:rPr lang="es-CL" dirty="0"/>
              <a:t>Proyecto de riesgo </a:t>
            </a:r>
            <a:r>
              <a:rPr lang="es-CL" dirty="0" err="1"/>
              <a:t>anid</a:t>
            </a:r>
            <a:endParaRPr lang="es-CL" dirty="0"/>
          </a:p>
        </p:txBody>
      </p:sp>
      <p:sp>
        <p:nvSpPr>
          <p:cNvPr id="3" name="Subtítulo 2">
            <a:extLst>
              <a:ext uri="{FF2B5EF4-FFF2-40B4-BE49-F238E27FC236}">
                <a16:creationId xmlns:a16="http://schemas.microsoft.com/office/drawing/2014/main" id="{C0B48E86-0863-4044-945A-7F466332BD05}"/>
              </a:ext>
            </a:extLst>
          </p:cNvPr>
          <p:cNvSpPr>
            <a:spLocks noGrp="1"/>
          </p:cNvSpPr>
          <p:nvPr>
            <p:ph type="subTitle" idx="1"/>
          </p:nvPr>
        </p:nvSpPr>
        <p:spPr/>
        <p:txBody>
          <a:bodyPr>
            <a:normAutofit/>
          </a:bodyPr>
          <a:lstStyle/>
          <a:p>
            <a:r>
              <a:rPr lang="es-CL" sz="1600" dirty="0"/>
              <a:t>Gino Benedetti - Luis Cuello - Gabriela Ossa - Andrea Araya - Pablo Bellei</a:t>
            </a:r>
          </a:p>
        </p:txBody>
      </p:sp>
    </p:spTree>
    <p:extLst>
      <p:ext uri="{BB962C8B-B14F-4D97-AF65-F5344CB8AC3E}">
        <p14:creationId xmlns:p14="http://schemas.microsoft.com/office/powerpoint/2010/main" val="3835778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o 3" hidden="1">
            <a:extLst>
              <a:ext uri="{FF2B5EF4-FFF2-40B4-BE49-F238E27FC236}">
                <a16:creationId xmlns:a16="http://schemas.microsoft.com/office/drawing/2014/main" id="{6688B822-A7D8-42C7-AB90-09EEF04D0121}"/>
              </a:ext>
            </a:extLst>
          </p:cNvPr>
          <p:cNvGraphicFramePr>
            <a:graphicFrameLocks noChangeAspect="1"/>
          </p:cNvGraphicFramePr>
          <p:nvPr>
            <p:custDataLst>
              <p:tags r:id="rId1"/>
            </p:custDataLst>
            <p:extLst>
              <p:ext uri="{D42A27DB-BD31-4B8C-83A1-F6EECF244321}">
                <p14:modId xmlns:p14="http://schemas.microsoft.com/office/powerpoint/2010/main" val="20773548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de think-cell" r:id="rId4" imgW="421" imgH="420" progId="TCLayout.ActiveDocument.1">
                  <p:embed/>
                </p:oleObj>
              </mc:Choice>
              <mc:Fallback>
                <p:oleObj name="Diapositiva de think-cell" r:id="rId4" imgW="421" imgH="42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ítulo 1">
            <a:extLst>
              <a:ext uri="{FF2B5EF4-FFF2-40B4-BE49-F238E27FC236}">
                <a16:creationId xmlns:a16="http://schemas.microsoft.com/office/drawing/2014/main" id="{A971D2D0-B1BA-4B33-863B-285FE9BC591D}"/>
              </a:ext>
            </a:extLst>
          </p:cNvPr>
          <p:cNvSpPr>
            <a:spLocks noGrp="1"/>
          </p:cNvSpPr>
          <p:nvPr>
            <p:ph type="title"/>
          </p:nvPr>
        </p:nvSpPr>
        <p:spPr/>
        <p:txBody>
          <a:bodyPr vert="horz">
            <a:normAutofit/>
          </a:bodyPr>
          <a:lstStyle/>
          <a:p>
            <a:r>
              <a:rPr lang="es-CL" dirty="0"/>
              <a:t>Presentación de la problemática</a:t>
            </a:r>
          </a:p>
        </p:txBody>
      </p:sp>
      <p:sp>
        <p:nvSpPr>
          <p:cNvPr id="3" name="Marcador de contenido 2">
            <a:extLst>
              <a:ext uri="{FF2B5EF4-FFF2-40B4-BE49-F238E27FC236}">
                <a16:creationId xmlns:a16="http://schemas.microsoft.com/office/drawing/2014/main" id="{6BB6629A-6D77-4E0B-B1F0-741B75E88D05}"/>
              </a:ext>
            </a:extLst>
          </p:cNvPr>
          <p:cNvSpPr>
            <a:spLocks noGrp="1"/>
          </p:cNvSpPr>
          <p:nvPr>
            <p:ph idx="1"/>
          </p:nvPr>
        </p:nvSpPr>
        <p:spPr/>
        <p:txBody>
          <a:bodyPr/>
          <a:lstStyle/>
          <a:p>
            <a:r>
              <a:rPr lang="es-CL" dirty="0"/>
              <a:t>La Agencia Nacional de Investigación y Desarrollo de Chile (ANID) entrega todos los años, desde 19XX, recursos para el desarrollo de las investigaciones chilenas.</a:t>
            </a:r>
          </a:p>
          <a:p>
            <a:r>
              <a:rPr lang="es-CL" dirty="0"/>
              <a:t>Uno de los problemas que enfrenta es que algunos proyectos no son capaces de concluir la investigación en base a los requerimientos pedidos y evaluados por la agencia.</a:t>
            </a:r>
          </a:p>
          <a:p>
            <a:r>
              <a:rPr lang="es-CL" dirty="0"/>
              <a:t>Solución : Encontrar la manera de predecir los proyectos que eventualmente caerían en riesgo de no finalizar sus proyectos, de manera que se les pueda acompañar en el proceso para que los concluyan </a:t>
            </a:r>
          </a:p>
        </p:txBody>
      </p:sp>
    </p:spTree>
    <p:extLst>
      <p:ext uri="{BB962C8B-B14F-4D97-AF65-F5344CB8AC3E}">
        <p14:creationId xmlns:p14="http://schemas.microsoft.com/office/powerpoint/2010/main" val="4137150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o 3" hidden="1">
            <a:extLst>
              <a:ext uri="{FF2B5EF4-FFF2-40B4-BE49-F238E27FC236}">
                <a16:creationId xmlns:a16="http://schemas.microsoft.com/office/drawing/2014/main" id="{2C50AC9D-CF87-4184-ADA4-A063C8CA896C}"/>
              </a:ext>
            </a:extLst>
          </p:cNvPr>
          <p:cNvGraphicFramePr>
            <a:graphicFrameLocks noChangeAspect="1"/>
          </p:cNvGraphicFramePr>
          <p:nvPr>
            <p:custDataLst>
              <p:tags r:id="rId1"/>
            </p:custDataLst>
            <p:extLst>
              <p:ext uri="{D42A27DB-BD31-4B8C-83A1-F6EECF244321}">
                <p14:modId xmlns:p14="http://schemas.microsoft.com/office/powerpoint/2010/main" val="38772617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de think-cell" r:id="rId3" imgW="421" imgH="420" progId="TCLayout.ActiveDocument.1">
                  <p:embed/>
                </p:oleObj>
              </mc:Choice>
              <mc:Fallback>
                <p:oleObj name="Diapositiva de think-cell" r:id="rId3" imgW="421" imgH="42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ítulo 1">
            <a:extLst>
              <a:ext uri="{FF2B5EF4-FFF2-40B4-BE49-F238E27FC236}">
                <a16:creationId xmlns:a16="http://schemas.microsoft.com/office/drawing/2014/main" id="{3E42650D-E078-4A10-88CA-A3C77E05FFF7}"/>
              </a:ext>
            </a:extLst>
          </p:cNvPr>
          <p:cNvSpPr>
            <a:spLocks noGrp="1"/>
          </p:cNvSpPr>
          <p:nvPr>
            <p:ph type="title"/>
          </p:nvPr>
        </p:nvSpPr>
        <p:spPr/>
        <p:txBody>
          <a:bodyPr vert="horz"/>
          <a:lstStyle/>
          <a:p>
            <a:r>
              <a:rPr lang="es-CL" dirty="0"/>
              <a:t>Qué esperamos responder con nuestro proyecto</a:t>
            </a:r>
          </a:p>
        </p:txBody>
      </p:sp>
      <p:sp>
        <p:nvSpPr>
          <p:cNvPr id="3" name="Marcador de contenido 2">
            <a:extLst>
              <a:ext uri="{FF2B5EF4-FFF2-40B4-BE49-F238E27FC236}">
                <a16:creationId xmlns:a16="http://schemas.microsoft.com/office/drawing/2014/main" id="{17626501-D183-4D51-B2BC-E911ED9C6856}"/>
              </a:ext>
            </a:extLst>
          </p:cNvPr>
          <p:cNvSpPr>
            <a:spLocks noGrp="1"/>
          </p:cNvSpPr>
          <p:nvPr>
            <p:ph idx="1"/>
          </p:nvPr>
        </p:nvSpPr>
        <p:spPr/>
        <p:txBody>
          <a:bodyPr/>
          <a:lstStyle/>
          <a:p>
            <a:r>
              <a:rPr lang="es-CL" dirty="0"/>
              <a:t>Si un proyecto está en riesgo de no concluir su investigación</a:t>
            </a:r>
          </a:p>
          <a:p>
            <a:endParaRPr lang="es-CL" dirty="0"/>
          </a:p>
          <a:p>
            <a:r>
              <a:rPr lang="es-CL" dirty="0"/>
              <a:t>¿Los proyectos rechazados se exceden, en general, de la duración oficial del proyecto?</a:t>
            </a:r>
          </a:p>
          <a:p>
            <a:r>
              <a:rPr lang="es-CL" dirty="0"/>
              <a:t>¿La macrozona de Chile influye en la posibilidad de caer en incumplimiento?</a:t>
            </a:r>
          </a:p>
          <a:p>
            <a:r>
              <a:rPr lang="es-CL" dirty="0"/>
              <a:t>¿El incumplimiento será una función del tiempo?</a:t>
            </a:r>
          </a:p>
        </p:txBody>
      </p:sp>
    </p:spTree>
    <p:extLst>
      <p:ext uri="{BB962C8B-B14F-4D97-AF65-F5344CB8AC3E}">
        <p14:creationId xmlns:p14="http://schemas.microsoft.com/office/powerpoint/2010/main" val="10601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hidden="1">
            <a:extLst>
              <a:ext uri="{FF2B5EF4-FFF2-40B4-BE49-F238E27FC236}">
                <a16:creationId xmlns:a16="http://schemas.microsoft.com/office/drawing/2014/main" id="{6EDC128E-8040-49FD-822F-96C62386D89C}"/>
              </a:ext>
            </a:extLst>
          </p:cNvPr>
          <p:cNvGraphicFramePr>
            <a:graphicFrameLocks noChangeAspect="1"/>
          </p:cNvGraphicFramePr>
          <p:nvPr>
            <p:custDataLst>
              <p:tags r:id="rId1"/>
            </p:custDataLst>
            <p:extLst>
              <p:ext uri="{D42A27DB-BD31-4B8C-83A1-F6EECF244321}">
                <p14:modId xmlns:p14="http://schemas.microsoft.com/office/powerpoint/2010/main" val="139122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de think-cell" r:id="rId3" imgW="421" imgH="420" progId="TCLayout.ActiveDocument.1">
                  <p:embed/>
                </p:oleObj>
              </mc:Choice>
              <mc:Fallback>
                <p:oleObj name="Diapositiva de think-cell" r:id="rId3" imgW="421" imgH="42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ítulo 1">
            <a:extLst>
              <a:ext uri="{FF2B5EF4-FFF2-40B4-BE49-F238E27FC236}">
                <a16:creationId xmlns:a16="http://schemas.microsoft.com/office/drawing/2014/main" id="{E8EDA664-1D4B-4464-B868-CDF0F2C45F63}"/>
              </a:ext>
            </a:extLst>
          </p:cNvPr>
          <p:cNvSpPr>
            <a:spLocks noGrp="1"/>
          </p:cNvSpPr>
          <p:nvPr>
            <p:ph type="title"/>
          </p:nvPr>
        </p:nvSpPr>
        <p:spPr/>
        <p:txBody>
          <a:bodyPr vert="horz"/>
          <a:lstStyle/>
          <a:p>
            <a:r>
              <a:rPr lang="es-CL" dirty="0"/>
              <a:t>Variables relevantes</a:t>
            </a:r>
          </a:p>
        </p:txBody>
      </p:sp>
      <p:graphicFrame>
        <p:nvGraphicFramePr>
          <p:cNvPr id="10" name="Tabla 10">
            <a:extLst>
              <a:ext uri="{FF2B5EF4-FFF2-40B4-BE49-F238E27FC236}">
                <a16:creationId xmlns:a16="http://schemas.microsoft.com/office/drawing/2014/main" id="{BD7646CB-E70D-475F-A8BB-4EA23EB8E6EB}"/>
              </a:ext>
            </a:extLst>
          </p:cNvPr>
          <p:cNvGraphicFramePr>
            <a:graphicFrameLocks noGrp="1"/>
          </p:cNvGraphicFramePr>
          <p:nvPr>
            <p:ph idx="1"/>
            <p:extLst>
              <p:ext uri="{D42A27DB-BD31-4B8C-83A1-F6EECF244321}">
                <p14:modId xmlns:p14="http://schemas.microsoft.com/office/powerpoint/2010/main" val="3029820263"/>
              </p:ext>
            </p:extLst>
          </p:nvPr>
        </p:nvGraphicFramePr>
        <p:xfrm>
          <a:off x="1507461" y="2443553"/>
          <a:ext cx="9177077" cy="4079240"/>
        </p:xfrm>
        <a:graphic>
          <a:graphicData uri="http://schemas.openxmlformats.org/drawingml/2006/table">
            <a:tbl>
              <a:tblPr firstRow="1" bandRow="1">
                <a:tableStyleId>{69CF1AB2-1976-4502-BF36-3FF5EA218861}</a:tableStyleId>
              </a:tblPr>
              <a:tblGrid>
                <a:gridCol w="2441864">
                  <a:extLst>
                    <a:ext uri="{9D8B030D-6E8A-4147-A177-3AD203B41FA5}">
                      <a16:colId xmlns:a16="http://schemas.microsoft.com/office/drawing/2014/main" val="840520469"/>
                    </a:ext>
                  </a:extLst>
                </a:gridCol>
                <a:gridCol w="6735213">
                  <a:extLst>
                    <a:ext uri="{9D8B030D-6E8A-4147-A177-3AD203B41FA5}">
                      <a16:colId xmlns:a16="http://schemas.microsoft.com/office/drawing/2014/main" val="3165309260"/>
                    </a:ext>
                  </a:extLst>
                </a:gridCol>
              </a:tblGrid>
              <a:tr h="370840">
                <a:tc>
                  <a:txBody>
                    <a:bodyPr/>
                    <a:lstStyle/>
                    <a:p>
                      <a:r>
                        <a:rPr lang="es-CL" sz="1400" dirty="0"/>
                        <a:t>Variable</a:t>
                      </a:r>
                    </a:p>
                  </a:txBody>
                  <a:tcPr/>
                </a:tc>
                <a:tc>
                  <a:txBody>
                    <a:bodyPr/>
                    <a:lstStyle/>
                    <a:p>
                      <a:r>
                        <a:rPr lang="es-CL" sz="1400" dirty="0"/>
                        <a:t>Breve descripción</a:t>
                      </a:r>
                    </a:p>
                  </a:txBody>
                  <a:tcPr/>
                </a:tc>
                <a:extLst>
                  <a:ext uri="{0D108BD9-81ED-4DB2-BD59-A6C34878D82A}">
                    <a16:rowId xmlns:a16="http://schemas.microsoft.com/office/drawing/2014/main" val="1713078147"/>
                  </a:ext>
                </a:extLst>
              </a:tr>
              <a:tr h="370840">
                <a:tc>
                  <a:txBody>
                    <a:bodyPr/>
                    <a:lstStyle/>
                    <a:p>
                      <a:r>
                        <a:rPr lang="es-CL" sz="1400" dirty="0"/>
                        <a:t>Estado proyecto (target)</a:t>
                      </a:r>
                    </a:p>
                  </a:txBody>
                  <a:tcPr/>
                </a:tc>
                <a:tc>
                  <a:txBody>
                    <a:bodyPr/>
                    <a:lstStyle/>
                    <a:p>
                      <a:r>
                        <a:rPr lang="es-CL" sz="1400" dirty="0"/>
                        <a:t>Indica si la investigación fue aprobada o rechazada en última instancia por ANID</a:t>
                      </a:r>
                    </a:p>
                  </a:txBody>
                  <a:tcPr/>
                </a:tc>
                <a:extLst>
                  <a:ext uri="{0D108BD9-81ED-4DB2-BD59-A6C34878D82A}">
                    <a16:rowId xmlns:a16="http://schemas.microsoft.com/office/drawing/2014/main" val="319963354"/>
                  </a:ext>
                </a:extLst>
              </a:tr>
              <a:tr h="370840">
                <a:tc>
                  <a:txBody>
                    <a:bodyPr/>
                    <a:lstStyle/>
                    <a:p>
                      <a:r>
                        <a:rPr lang="es-CL" sz="1400" dirty="0"/>
                        <a:t>Fondo de investigación</a:t>
                      </a:r>
                    </a:p>
                  </a:txBody>
                  <a:tcPr/>
                </a:tc>
                <a:tc>
                  <a:txBody>
                    <a:bodyPr/>
                    <a:lstStyle/>
                    <a:p>
                      <a:r>
                        <a:rPr lang="es-CL" sz="1400" dirty="0"/>
                        <a:t>Regular, postdoctoral o iniciación</a:t>
                      </a:r>
                    </a:p>
                  </a:txBody>
                  <a:tcPr/>
                </a:tc>
                <a:extLst>
                  <a:ext uri="{0D108BD9-81ED-4DB2-BD59-A6C34878D82A}">
                    <a16:rowId xmlns:a16="http://schemas.microsoft.com/office/drawing/2014/main" val="2923990533"/>
                  </a:ext>
                </a:extLst>
              </a:tr>
              <a:tr h="370840">
                <a:tc>
                  <a:txBody>
                    <a:bodyPr/>
                    <a:lstStyle/>
                    <a:p>
                      <a:r>
                        <a:rPr lang="es-CL" sz="1400" dirty="0"/>
                        <a:t>Presupuesto asignado</a:t>
                      </a:r>
                    </a:p>
                  </a:txBody>
                  <a:tcPr/>
                </a:tc>
                <a:tc>
                  <a:txBody>
                    <a:bodyPr/>
                    <a:lstStyle/>
                    <a:p>
                      <a:r>
                        <a:rPr lang="es-CL" sz="1400" dirty="0"/>
                        <a:t>Cantidad de dinero que se designa al proyecto</a:t>
                      </a:r>
                    </a:p>
                  </a:txBody>
                  <a:tcPr/>
                </a:tc>
                <a:extLst>
                  <a:ext uri="{0D108BD9-81ED-4DB2-BD59-A6C34878D82A}">
                    <a16:rowId xmlns:a16="http://schemas.microsoft.com/office/drawing/2014/main" val="2436837161"/>
                  </a:ext>
                </a:extLst>
              </a:tr>
              <a:tr h="370840">
                <a:tc>
                  <a:txBody>
                    <a:bodyPr/>
                    <a:lstStyle/>
                    <a:p>
                      <a:r>
                        <a:rPr lang="es-CL" sz="1400" dirty="0"/>
                        <a:t>Puntaje de proyecto</a:t>
                      </a:r>
                    </a:p>
                  </a:txBody>
                  <a:tcPr/>
                </a:tc>
                <a:tc>
                  <a:txBody>
                    <a:bodyPr/>
                    <a:lstStyle/>
                    <a:p>
                      <a:r>
                        <a:rPr lang="es-CL" sz="1400" dirty="0"/>
                        <a:t>**** Esto no sé qué es, pero muy al ojo creo que puede servir ****</a:t>
                      </a:r>
                    </a:p>
                  </a:txBody>
                  <a:tcPr/>
                </a:tc>
                <a:extLst>
                  <a:ext uri="{0D108BD9-81ED-4DB2-BD59-A6C34878D82A}">
                    <a16:rowId xmlns:a16="http://schemas.microsoft.com/office/drawing/2014/main" val="1654744712"/>
                  </a:ext>
                </a:extLst>
              </a:tr>
              <a:tr h="370840">
                <a:tc>
                  <a:txBody>
                    <a:bodyPr/>
                    <a:lstStyle/>
                    <a:p>
                      <a:r>
                        <a:rPr lang="es-CL" sz="1400" dirty="0"/>
                        <a:t>Comuna </a:t>
                      </a:r>
                    </a:p>
                  </a:txBody>
                  <a:tcPr/>
                </a:tc>
                <a:tc>
                  <a:txBody>
                    <a:bodyPr/>
                    <a:lstStyle/>
                    <a:p>
                      <a:r>
                        <a:rPr lang="es-CL" sz="1400" dirty="0"/>
                        <a:t>Comuna a la que pertenece la persona encargada del proyecto</a:t>
                      </a:r>
                    </a:p>
                  </a:txBody>
                  <a:tcPr/>
                </a:tc>
                <a:extLst>
                  <a:ext uri="{0D108BD9-81ED-4DB2-BD59-A6C34878D82A}">
                    <a16:rowId xmlns:a16="http://schemas.microsoft.com/office/drawing/2014/main" val="3767274746"/>
                  </a:ext>
                </a:extLst>
              </a:tr>
              <a:tr h="370840">
                <a:tc>
                  <a:txBody>
                    <a:bodyPr/>
                    <a:lstStyle/>
                    <a:p>
                      <a:r>
                        <a:rPr lang="es-CL" sz="1400" dirty="0"/>
                        <a:t>Institución</a:t>
                      </a:r>
                    </a:p>
                  </a:txBody>
                  <a:tcPr/>
                </a:tc>
                <a:tc>
                  <a:txBody>
                    <a:bodyPr/>
                    <a:lstStyle/>
                    <a:p>
                      <a:r>
                        <a:rPr lang="es-CL" sz="1400" dirty="0"/>
                        <a:t>Institución a la que pertenece la persona encargada del proyecto</a:t>
                      </a:r>
                    </a:p>
                  </a:txBody>
                  <a:tcPr/>
                </a:tc>
                <a:extLst>
                  <a:ext uri="{0D108BD9-81ED-4DB2-BD59-A6C34878D82A}">
                    <a16:rowId xmlns:a16="http://schemas.microsoft.com/office/drawing/2014/main" val="1845930508"/>
                  </a:ext>
                </a:extLst>
              </a:tr>
              <a:tr h="370840">
                <a:tc>
                  <a:txBody>
                    <a:bodyPr/>
                    <a:lstStyle/>
                    <a:p>
                      <a:r>
                        <a:rPr lang="es-CL" sz="1400" dirty="0"/>
                        <a:t>Disciplina</a:t>
                      </a:r>
                    </a:p>
                  </a:txBody>
                  <a:tcPr/>
                </a:tc>
                <a:tc>
                  <a:txBody>
                    <a:bodyPr/>
                    <a:lstStyle/>
                    <a:p>
                      <a:r>
                        <a:rPr lang="es-CL" sz="1400" dirty="0"/>
                        <a:t>Disciplina según OCDE</a:t>
                      </a:r>
                    </a:p>
                  </a:txBody>
                  <a:tcPr/>
                </a:tc>
                <a:extLst>
                  <a:ext uri="{0D108BD9-81ED-4DB2-BD59-A6C34878D82A}">
                    <a16:rowId xmlns:a16="http://schemas.microsoft.com/office/drawing/2014/main" val="479742619"/>
                  </a:ext>
                </a:extLst>
              </a:tr>
              <a:tr h="370840">
                <a:tc>
                  <a:txBody>
                    <a:bodyPr/>
                    <a:lstStyle/>
                    <a:p>
                      <a:r>
                        <a:rPr lang="es-CL" sz="1400" dirty="0"/>
                        <a:t>Área</a:t>
                      </a:r>
                    </a:p>
                  </a:txBody>
                  <a:tcPr/>
                </a:tc>
                <a:tc>
                  <a:txBody>
                    <a:bodyPr/>
                    <a:lstStyle/>
                    <a:p>
                      <a:r>
                        <a:rPr lang="es-CL" sz="1400" dirty="0"/>
                        <a:t>Área del conocimiento del proyecto</a:t>
                      </a:r>
                    </a:p>
                  </a:txBody>
                  <a:tcPr/>
                </a:tc>
                <a:extLst>
                  <a:ext uri="{0D108BD9-81ED-4DB2-BD59-A6C34878D82A}">
                    <a16:rowId xmlns:a16="http://schemas.microsoft.com/office/drawing/2014/main" val="1303569987"/>
                  </a:ext>
                </a:extLst>
              </a:tr>
              <a:tr h="370840">
                <a:tc>
                  <a:txBody>
                    <a:bodyPr/>
                    <a:lstStyle/>
                    <a:p>
                      <a:r>
                        <a:rPr lang="es-CL" sz="1400" dirty="0"/>
                        <a:t>Fecha de inicio</a:t>
                      </a:r>
                    </a:p>
                  </a:txBody>
                  <a:tcPr/>
                </a:tc>
                <a:tc>
                  <a:txBody>
                    <a:bodyPr/>
                    <a:lstStyle/>
                    <a:p>
                      <a:r>
                        <a:rPr lang="es-CL" sz="1400" dirty="0"/>
                        <a:t>Fecha inicio proyecto</a:t>
                      </a:r>
                    </a:p>
                  </a:txBody>
                  <a:tcPr/>
                </a:tc>
                <a:extLst>
                  <a:ext uri="{0D108BD9-81ED-4DB2-BD59-A6C34878D82A}">
                    <a16:rowId xmlns:a16="http://schemas.microsoft.com/office/drawing/2014/main" val="1670999971"/>
                  </a:ext>
                </a:extLst>
              </a:tr>
              <a:tr h="370840">
                <a:tc>
                  <a:txBody>
                    <a:bodyPr/>
                    <a:lstStyle/>
                    <a:p>
                      <a:r>
                        <a:rPr lang="es-CL" sz="1400" dirty="0"/>
                        <a:t>Fecha de término</a:t>
                      </a:r>
                    </a:p>
                  </a:txBody>
                  <a:tcPr/>
                </a:tc>
                <a:tc>
                  <a:txBody>
                    <a:bodyPr/>
                    <a:lstStyle/>
                    <a:p>
                      <a:r>
                        <a:rPr lang="es-CL" sz="1400" dirty="0"/>
                        <a:t>Fecha término del proyecto</a:t>
                      </a:r>
                    </a:p>
                  </a:txBody>
                  <a:tcPr/>
                </a:tc>
                <a:extLst>
                  <a:ext uri="{0D108BD9-81ED-4DB2-BD59-A6C34878D82A}">
                    <a16:rowId xmlns:a16="http://schemas.microsoft.com/office/drawing/2014/main" val="2993206256"/>
                  </a:ext>
                </a:extLst>
              </a:tr>
            </a:tbl>
          </a:graphicData>
        </a:graphic>
      </p:graphicFrame>
    </p:spTree>
    <p:extLst>
      <p:ext uri="{BB962C8B-B14F-4D97-AF65-F5344CB8AC3E}">
        <p14:creationId xmlns:p14="http://schemas.microsoft.com/office/powerpoint/2010/main" val="1744759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hidden="1">
            <a:extLst>
              <a:ext uri="{FF2B5EF4-FFF2-40B4-BE49-F238E27FC236}">
                <a16:creationId xmlns:a16="http://schemas.microsoft.com/office/drawing/2014/main" id="{8248AB20-E788-44F5-BB1D-8D83E7194D48}"/>
              </a:ext>
            </a:extLst>
          </p:cNvPr>
          <p:cNvGraphicFramePr>
            <a:graphicFrameLocks noChangeAspect="1"/>
          </p:cNvGraphicFramePr>
          <p:nvPr>
            <p:custDataLst>
              <p:tags r:id="rId1"/>
            </p:custDataLst>
            <p:extLst>
              <p:ext uri="{D42A27DB-BD31-4B8C-83A1-F6EECF244321}">
                <p14:modId xmlns:p14="http://schemas.microsoft.com/office/powerpoint/2010/main" val="36431805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de think-cell" r:id="rId3" imgW="421" imgH="420" progId="TCLayout.ActiveDocument.1">
                  <p:embed/>
                </p:oleObj>
              </mc:Choice>
              <mc:Fallback>
                <p:oleObj name="Diapositiva de think-cell" r:id="rId3" imgW="421" imgH="42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ítulo 1">
            <a:extLst>
              <a:ext uri="{FF2B5EF4-FFF2-40B4-BE49-F238E27FC236}">
                <a16:creationId xmlns:a16="http://schemas.microsoft.com/office/drawing/2014/main" id="{8AC33994-4CC7-4995-842D-A95BD8052302}"/>
              </a:ext>
            </a:extLst>
          </p:cNvPr>
          <p:cNvSpPr>
            <a:spLocks noGrp="1"/>
          </p:cNvSpPr>
          <p:nvPr>
            <p:ph type="title"/>
          </p:nvPr>
        </p:nvSpPr>
        <p:spPr/>
        <p:txBody>
          <a:bodyPr vert="horz"/>
          <a:lstStyle/>
          <a:p>
            <a:r>
              <a:rPr lang="es-CL" dirty="0"/>
              <a:t>Variables relevantes</a:t>
            </a:r>
          </a:p>
        </p:txBody>
      </p:sp>
      <p:pic>
        <p:nvPicPr>
          <p:cNvPr id="8" name="Marcador de contenido 7" descr="Gráfico, Gráfico de cajas y bigotes&#10;&#10;Descripción generada automáticamente">
            <a:extLst>
              <a:ext uri="{FF2B5EF4-FFF2-40B4-BE49-F238E27FC236}">
                <a16:creationId xmlns:a16="http://schemas.microsoft.com/office/drawing/2014/main" id="{5FAD4AC3-94D4-40E5-9AF6-B18C9A74C583}"/>
              </a:ext>
            </a:extLst>
          </p:cNvPr>
          <p:cNvPicPr>
            <a:picLocks noGrp="1" noChangeAspect="1"/>
          </p:cNvPicPr>
          <p:nvPr>
            <p:ph idx="1"/>
          </p:nvPr>
        </p:nvPicPr>
        <p:blipFill>
          <a:blip r:embed="rId5"/>
          <a:stretch>
            <a:fillRect/>
          </a:stretch>
        </p:blipFill>
        <p:spPr>
          <a:xfrm>
            <a:off x="1052859" y="2639554"/>
            <a:ext cx="4483800" cy="2956779"/>
          </a:xfrm>
        </p:spPr>
      </p:pic>
      <p:pic>
        <p:nvPicPr>
          <p:cNvPr id="10" name="Imagen 9" descr="Gráfico, Histograma&#10;&#10;Descripción generada automáticamente">
            <a:extLst>
              <a:ext uri="{FF2B5EF4-FFF2-40B4-BE49-F238E27FC236}">
                <a16:creationId xmlns:a16="http://schemas.microsoft.com/office/drawing/2014/main" id="{C7B59D54-2105-4750-9996-5EE558882AEF}"/>
              </a:ext>
            </a:extLst>
          </p:cNvPr>
          <p:cNvPicPr>
            <a:picLocks noChangeAspect="1"/>
          </p:cNvPicPr>
          <p:nvPr/>
        </p:nvPicPr>
        <p:blipFill>
          <a:blip r:embed="rId6"/>
          <a:stretch>
            <a:fillRect/>
          </a:stretch>
        </p:blipFill>
        <p:spPr>
          <a:xfrm>
            <a:off x="6483952" y="2639555"/>
            <a:ext cx="4155601" cy="2956779"/>
          </a:xfrm>
          <a:prstGeom prst="rect">
            <a:avLst/>
          </a:prstGeom>
        </p:spPr>
      </p:pic>
    </p:spTree>
    <p:extLst>
      <p:ext uri="{BB962C8B-B14F-4D97-AF65-F5344CB8AC3E}">
        <p14:creationId xmlns:p14="http://schemas.microsoft.com/office/powerpoint/2010/main" val="2439995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hidden="1">
            <a:extLst>
              <a:ext uri="{FF2B5EF4-FFF2-40B4-BE49-F238E27FC236}">
                <a16:creationId xmlns:a16="http://schemas.microsoft.com/office/drawing/2014/main" id="{77397DF4-18FC-4716-94EB-9BF9BDE7D378}"/>
              </a:ext>
            </a:extLst>
          </p:cNvPr>
          <p:cNvGraphicFramePr>
            <a:graphicFrameLocks noChangeAspect="1"/>
          </p:cNvGraphicFramePr>
          <p:nvPr>
            <p:custDataLst>
              <p:tags r:id="rId1"/>
            </p:custDataLst>
            <p:extLst>
              <p:ext uri="{D42A27DB-BD31-4B8C-83A1-F6EECF244321}">
                <p14:modId xmlns:p14="http://schemas.microsoft.com/office/powerpoint/2010/main" val="4540957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de think-cell" r:id="rId3" imgW="421" imgH="420" progId="TCLayout.ActiveDocument.1">
                  <p:embed/>
                </p:oleObj>
              </mc:Choice>
              <mc:Fallback>
                <p:oleObj name="Diapositiva de think-cell" r:id="rId3" imgW="421" imgH="42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ítulo 1">
            <a:extLst>
              <a:ext uri="{FF2B5EF4-FFF2-40B4-BE49-F238E27FC236}">
                <a16:creationId xmlns:a16="http://schemas.microsoft.com/office/drawing/2014/main" id="{6427FEA4-4258-4CAB-BF61-65EB81D1BA88}"/>
              </a:ext>
            </a:extLst>
          </p:cNvPr>
          <p:cNvSpPr>
            <a:spLocks noGrp="1"/>
          </p:cNvSpPr>
          <p:nvPr>
            <p:ph type="title"/>
          </p:nvPr>
        </p:nvSpPr>
        <p:spPr/>
        <p:txBody>
          <a:bodyPr vert="horz"/>
          <a:lstStyle/>
          <a:p>
            <a:r>
              <a:rPr lang="es-CL" dirty="0"/>
              <a:t>Variables relevantes</a:t>
            </a:r>
          </a:p>
        </p:txBody>
      </p:sp>
      <p:pic>
        <p:nvPicPr>
          <p:cNvPr id="9" name="Marcador de contenido 8" descr="Tabla&#10;&#10;Descripción generada automáticamente">
            <a:extLst>
              <a:ext uri="{FF2B5EF4-FFF2-40B4-BE49-F238E27FC236}">
                <a16:creationId xmlns:a16="http://schemas.microsoft.com/office/drawing/2014/main" id="{670E36E1-CC3A-4343-B34B-24C9391BAD0D}"/>
              </a:ext>
            </a:extLst>
          </p:cNvPr>
          <p:cNvPicPr>
            <a:picLocks noGrp="1" noChangeAspect="1"/>
          </p:cNvPicPr>
          <p:nvPr>
            <p:ph idx="1"/>
          </p:nvPr>
        </p:nvPicPr>
        <p:blipFill>
          <a:blip r:embed="rId5"/>
          <a:stretch>
            <a:fillRect/>
          </a:stretch>
        </p:blipFill>
        <p:spPr>
          <a:xfrm>
            <a:off x="5416062" y="2644726"/>
            <a:ext cx="4577101" cy="3586988"/>
          </a:xfrm>
        </p:spPr>
      </p:pic>
      <p:sp>
        <p:nvSpPr>
          <p:cNvPr id="10" name="CuadroTexto 9">
            <a:extLst>
              <a:ext uri="{FF2B5EF4-FFF2-40B4-BE49-F238E27FC236}">
                <a16:creationId xmlns:a16="http://schemas.microsoft.com/office/drawing/2014/main" id="{F2D5F348-998D-4B3F-8DBD-799A8926BEED}"/>
              </a:ext>
            </a:extLst>
          </p:cNvPr>
          <p:cNvSpPr txBox="1"/>
          <p:nvPr/>
        </p:nvSpPr>
        <p:spPr>
          <a:xfrm>
            <a:off x="2231136" y="2644726"/>
            <a:ext cx="2312730" cy="2031325"/>
          </a:xfrm>
          <a:prstGeom prst="rect">
            <a:avLst/>
          </a:prstGeom>
          <a:noFill/>
        </p:spPr>
        <p:txBody>
          <a:bodyPr wrap="square" rtlCol="0">
            <a:spAutoFit/>
          </a:bodyPr>
          <a:lstStyle/>
          <a:p>
            <a:pPr algn="just"/>
            <a:r>
              <a:rPr lang="es-CL" dirty="0"/>
              <a:t>Los proyectos fueron desagregados por año y estado, para presentar una tabla con el porcentaje de proyectos por año y estado</a:t>
            </a:r>
          </a:p>
        </p:txBody>
      </p:sp>
    </p:spTree>
    <p:extLst>
      <p:ext uri="{BB962C8B-B14F-4D97-AF65-F5344CB8AC3E}">
        <p14:creationId xmlns:p14="http://schemas.microsoft.com/office/powerpoint/2010/main" val="303672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o 3" hidden="1">
            <a:extLst>
              <a:ext uri="{FF2B5EF4-FFF2-40B4-BE49-F238E27FC236}">
                <a16:creationId xmlns:a16="http://schemas.microsoft.com/office/drawing/2014/main" id="{33CD55D2-AAB0-4CB5-928F-2902D4277FDB}"/>
              </a:ext>
            </a:extLst>
          </p:cNvPr>
          <p:cNvGraphicFramePr>
            <a:graphicFrameLocks noChangeAspect="1"/>
          </p:cNvGraphicFramePr>
          <p:nvPr>
            <p:custDataLst>
              <p:tags r:id="rId1"/>
            </p:custDataLst>
            <p:extLst>
              <p:ext uri="{D42A27DB-BD31-4B8C-83A1-F6EECF244321}">
                <p14:modId xmlns:p14="http://schemas.microsoft.com/office/powerpoint/2010/main" val="36533951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de think-cell" r:id="rId3" imgW="421" imgH="420" progId="TCLayout.ActiveDocument.1">
                  <p:embed/>
                </p:oleObj>
              </mc:Choice>
              <mc:Fallback>
                <p:oleObj name="Diapositiva de think-cell" r:id="rId3" imgW="421" imgH="42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ítulo 1">
            <a:extLst>
              <a:ext uri="{FF2B5EF4-FFF2-40B4-BE49-F238E27FC236}">
                <a16:creationId xmlns:a16="http://schemas.microsoft.com/office/drawing/2014/main" id="{3688E018-D1DC-4691-8541-B1912F53120E}"/>
              </a:ext>
            </a:extLst>
          </p:cNvPr>
          <p:cNvSpPr>
            <a:spLocks noGrp="1"/>
          </p:cNvSpPr>
          <p:nvPr>
            <p:ph type="title"/>
          </p:nvPr>
        </p:nvSpPr>
        <p:spPr/>
        <p:txBody>
          <a:bodyPr vert="horz"/>
          <a:lstStyle/>
          <a:p>
            <a:r>
              <a:rPr lang="es-CL" dirty="0"/>
              <a:t>Propuesta de modelo</a:t>
            </a:r>
          </a:p>
        </p:txBody>
      </p:sp>
      <p:sp>
        <p:nvSpPr>
          <p:cNvPr id="3" name="Marcador de contenido 2">
            <a:extLst>
              <a:ext uri="{FF2B5EF4-FFF2-40B4-BE49-F238E27FC236}">
                <a16:creationId xmlns:a16="http://schemas.microsoft.com/office/drawing/2014/main" id="{33DBE74B-62B7-4DC8-9A8D-A2477D3C47C6}"/>
              </a:ext>
            </a:extLst>
          </p:cNvPr>
          <p:cNvSpPr>
            <a:spLocks noGrp="1"/>
          </p:cNvSpPr>
          <p:nvPr>
            <p:ph idx="1"/>
          </p:nvPr>
        </p:nvSpPr>
        <p:spPr/>
        <p:txBody>
          <a:bodyPr/>
          <a:lstStyle/>
          <a:p>
            <a:pPr marL="342900" indent="-342900">
              <a:buFont typeface="+mj-lt"/>
              <a:buAutoNum type="arabicPeriod"/>
            </a:pPr>
            <a:r>
              <a:rPr lang="es-CL" dirty="0"/>
              <a:t>Modelo elegido y por qué : </a:t>
            </a:r>
          </a:p>
          <a:p>
            <a:pPr marL="342900" indent="-342900">
              <a:buFont typeface="+mj-lt"/>
              <a:buAutoNum type="arabicPeriod"/>
            </a:pPr>
            <a:endParaRPr lang="es-CL" dirty="0"/>
          </a:p>
          <a:p>
            <a:pPr marL="342900" indent="-342900">
              <a:buFont typeface="+mj-lt"/>
              <a:buAutoNum type="arabicPeriod"/>
            </a:pPr>
            <a:endParaRPr lang="es-CL" dirty="0"/>
          </a:p>
          <a:p>
            <a:pPr marL="342900" indent="-342900">
              <a:buFont typeface="+mj-lt"/>
              <a:buAutoNum type="arabicPeriod"/>
            </a:pPr>
            <a:r>
              <a:rPr lang="es-CL" dirty="0"/>
              <a:t>¿Qué necesitamos para usar éste modelo? :</a:t>
            </a:r>
          </a:p>
          <a:p>
            <a:pPr marL="342900" indent="-342900">
              <a:buFont typeface="+mj-lt"/>
              <a:buAutoNum type="arabicPeriod"/>
            </a:pPr>
            <a:endParaRPr lang="es-CL" dirty="0"/>
          </a:p>
          <a:p>
            <a:pPr marL="342900" indent="-342900">
              <a:buFont typeface="+mj-lt"/>
              <a:buAutoNum type="arabicPeriod"/>
            </a:pPr>
            <a:endParaRPr lang="es-CL" dirty="0"/>
          </a:p>
          <a:p>
            <a:pPr marL="342900" indent="-342900">
              <a:buFont typeface="+mj-lt"/>
              <a:buAutoNum type="arabicPeriod"/>
            </a:pPr>
            <a:r>
              <a:rPr lang="es-CL" dirty="0"/>
              <a:t>¿Qué vamos a responder con el modelo?</a:t>
            </a:r>
          </a:p>
        </p:txBody>
      </p:sp>
    </p:spTree>
    <p:extLst>
      <p:ext uri="{BB962C8B-B14F-4D97-AF65-F5344CB8AC3E}">
        <p14:creationId xmlns:p14="http://schemas.microsoft.com/office/powerpoint/2010/main" val="268582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E68A12-1F23-4B06-B49B-575BD4A20748}"/>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6A13AB17-7E78-49D0-9634-39DF359298FB}"/>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3441305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TM10001115[[fn=Paquete]]</Template>
  <TotalTime>45</TotalTime>
  <Words>352</Words>
  <Application>Microsoft Office PowerPoint</Application>
  <PresentationFormat>Panorámica</PresentationFormat>
  <Paragraphs>48</Paragraphs>
  <Slides>8</Slides>
  <Notes>1</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8</vt:i4>
      </vt:variant>
    </vt:vector>
  </HeadingPairs>
  <TitlesOfParts>
    <vt:vector size="13" baseType="lpstr">
      <vt:lpstr>Arial</vt:lpstr>
      <vt:lpstr>Calibri</vt:lpstr>
      <vt:lpstr>Gill Sans MT</vt:lpstr>
      <vt:lpstr>Paquete</vt:lpstr>
      <vt:lpstr>Diapositiva de think-cell</vt:lpstr>
      <vt:lpstr>Proyecto de riesgo anid</vt:lpstr>
      <vt:lpstr>Presentación de la problemática</vt:lpstr>
      <vt:lpstr>Qué esperamos responder con nuestro proyecto</vt:lpstr>
      <vt:lpstr>Variables relevantes</vt:lpstr>
      <vt:lpstr>Variables relevantes</vt:lpstr>
      <vt:lpstr>Variables relevantes</vt:lpstr>
      <vt:lpstr>Propuesta de modelo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riesgo anid</dc:title>
  <dc:creator>Gabriela Ossa Gomez</dc:creator>
  <cp:lastModifiedBy>Gabriela Ossa Gomez</cp:lastModifiedBy>
  <cp:revision>2</cp:revision>
  <dcterms:created xsi:type="dcterms:W3CDTF">2021-09-28T17:20:20Z</dcterms:created>
  <dcterms:modified xsi:type="dcterms:W3CDTF">2021-09-28T18:05:33Z</dcterms:modified>
</cp:coreProperties>
</file>