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7" r:id="rId2"/>
    <p:sldId id="259" r:id="rId3"/>
    <p:sldId id="264" r:id="rId4"/>
    <p:sldId id="265" r:id="rId5"/>
    <p:sldId id="266" r:id="rId6"/>
    <p:sldId id="267" r:id="rId7"/>
    <p:sldId id="271" r:id="rId8"/>
    <p:sldId id="272" r:id="rId9"/>
    <p:sldId id="273" r:id="rId10"/>
    <p:sldId id="263" r:id="rId11"/>
    <p:sldId id="274" r:id="rId12"/>
  </p:sldIdLst>
  <p:sldSz cx="12192000" cy="6858000"/>
  <p:notesSz cx="6858000" cy="9144000"/>
  <p:defaultTextStyle>
    <a:defPPr>
      <a:defRPr lang="en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5EFE3"/>
    <a:srgbClr val="7CBBBB"/>
    <a:srgbClr val="508484"/>
    <a:srgbClr val="03C3A5"/>
    <a:srgbClr val="00DA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AB8C52-7388-6043-BA3F-68F2F3AD56DF}" v="2" dt="2025-07-22T00:00:53.5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4"/>
    <p:restoredTop sz="94613"/>
  </p:normalViewPr>
  <p:slideViewPr>
    <p:cSldViewPr snapToGrid="0">
      <p:cViewPr>
        <p:scale>
          <a:sx n="93" d="100"/>
          <a:sy n="93" d="100"/>
        </p:scale>
        <p:origin x="1224" y="7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96304-EB47-F243-BE2F-16ABB558A6C3}" type="datetimeFigureOut">
              <a:rPr lang="es-ES_tradnl" smtClean="0"/>
              <a:t>21/7/25</a:t>
            </a:fld>
            <a:endParaRPr lang="es-ES_trad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128AE9-FC9F-2E4A-8A73-CAA17AA9ADA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03858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128AE9-FC9F-2E4A-8A73-CAA17AA9ADA3}" type="slidenum">
              <a:rPr lang="es-ES_tradnl" smtClean="0"/>
              <a:t>5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935686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5E0D52-F03C-F362-4176-6B6E005AE2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2AA5155-C968-C86D-BCC5-3BF0018C6B0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924F313-5B86-8924-AB28-7638A5C144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1205CE-0E24-D99F-6B07-BF302B8795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128AE9-FC9F-2E4A-8A73-CAA17AA9ADA3}" type="slidenum">
              <a:rPr lang="es-ES_tradnl" smtClean="0"/>
              <a:t>6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712602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476CDE-7DA7-4E4E-3184-61FD240B1C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9FDFAC3-13D1-224B-DB97-814318AEE4D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8A3776E-3E33-C07F-8E1B-3B310573E9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A8DCE7-C414-852A-8C72-1E95FD2B56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128AE9-FC9F-2E4A-8A73-CAA17AA9ADA3}" type="slidenum">
              <a:rPr lang="es-ES_tradnl" smtClean="0"/>
              <a:t>7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254688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8199B8-70D4-76EB-D634-CD663CCC4D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544CCBA-8DF4-F908-7558-98D2252C389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AB52CDD-F7DA-A7D0-FD71-31D008B820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8DE488-488C-51EC-E856-CF9313FD61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128AE9-FC9F-2E4A-8A73-CAA17AA9ADA3}" type="slidenum">
              <a:rPr lang="es-ES_tradnl" smtClean="0"/>
              <a:t>8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44524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2B62BB-0653-3182-E889-687291EEDF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4D82333-44BA-2B06-0484-AFA4D994D07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4EF6822-7DE3-C1DB-E1C3-B1122092A1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99FEA2-E7F3-B307-9D42-5210C65B44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128AE9-FC9F-2E4A-8A73-CAA17AA9ADA3}" type="slidenum">
              <a:rPr lang="es-ES_tradnl" smtClean="0"/>
              <a:t>9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76217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C74A3-364C-57F8-C2FF-EF82F6E73D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D43AC9-5993-C741-8E8F-80965B70B6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422AE6-F71A-B9FF-5608-1BBAA19D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CC04-7670-AC4C-B5E7-A58B0166732C}" type="datetimeFigureOut">
              <a:rPr lang="es-ES_tradnl" smtClean="0"/>
              <a:t>21/7/25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29585D-1A7D-6D94-B839-B963EF344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0517BD-B97F-5271-2F8A-1C1BDA535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3F4B-C46D-544E-900C-8AAC63C27CE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775036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B8E64-50C9-995E-A2ED-59E8F2553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8EC963-4E66-EA97-EFF9-FA5D2412FF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4D835-7E00-0558-DD9D-915D58CAE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CC04-7670-AC4C-B5E7-A58B0166732C}" type="datetimeFigureOut">
              <a:rPr lang="es-ES_tradnl" smtClean="0"/>
              <a:t>21/7/25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8F2A29-28E4-9400-C707-10B20B58B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E932-FB08-1ABA-81E2-800CCF3AD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3F4B-C46D-544E-900C-8AAC63C27CE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61685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AD0BCA-51FF-0FFE-F399-3D0E799A14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083FA0-637B-15E3-13F0-5BD2933B42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0D3B7-E1E4-2039-87EF-486AC2864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CC04-7670-AC4C-B5E7-A58B0166732C}" type="datetimeFigureOut">
              <a:rPr lang="es-ES_tradnl" smtClean="0"/>
              <a:t>21/7/25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CC97B4-9FB4-368C-B277-67B12D04A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FFEF-C9A0-45A8-CA3F-E0CB01B97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3F4B-C46D-544E-900C-8AAC63C27CE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77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00F49-92F1-D828-94E1-0AEBFEFAE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22534-5315-387C-F918-3A744E28F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C1C86-16F9-8A03-CAC2-001AD1B54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CC04-7670-AC4C-B5E7-A58B0166732C}" type="datetimeFigureOut">
              <a:rPr lang="es-ES_tradnl" smtClean="0"/>
              <a:t>21/7/25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029B98-813A-551E-5984-57CD982AE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551E25-A731-ACFB-F944-6D25CDA34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3F4B-C46D-544E-900C-8AAC63C27CE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561293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C6326-8AA6-8223-8AF0-451342E3A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F00077-A4C3-5F1D-8951-4F7BDCDEB1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6BDA8D-8423-9045-74BA-59C3FEB71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CC04-7670-AC4C-B5E7-A58B0166732C}" type="datetimeFigureOut">
              <a:rPr lang="es-ES_tradnl" smtClean="0"/>
              <a:t>21/7/25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F60638-072D-EB29-2774-D0F8CB942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DA5C4-61CD-A0E9-89B9-8163B4988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3F4B-C46D-544E-900C-8AAC63C27CE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68413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421DB-232B-3C92-9CB5-1D1A7586B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F2118-37E7-E2BF-9AD1-932394B4F3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329C56-23E6-FE95-7F75-FD3955E0BD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353234-6082-D934-F341-F6C9799CE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CC04-7670-AC4C-B5E7-A58B0166732C}" type="datetimeFigureOut">
              <a:rPr lang="es-ES_tradnl" smtClean="0"/>
              <a:t>21/7/25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51CC17-0DBA-72AD-B028-D20F9F958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2E3C61-4BFE-F608-640B-C1A5EDA66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3F4B-C46D-544E-900C-8AAC63C27CE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54866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DBA4F-6851-F270-68B9-E5B4B3FE3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0E6029-823A-1129-D30B-F8787FD9AE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D9714B-AD47-39B5-FB5E-2B285BA05B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E2F3D4-6D52-1744-8CFB-CC861C10A2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55751B-402F-69DB-D6FD-827B7EEB26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9561B3-D20A-F0F7-2B38-F5F62EF7C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CC04-7670-AC4C-B5E7-A58B0166732C}" type="datetimeFigureOut">
              <a:rPr lang="es-ES_tradnl" smtClean="0"/>
              <a:t>21/7/25</a:t>
            </a:fld>
            <a:endParaRPr lang="es-ES_trad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B47AB0-B73F-7286-C742-DF7675572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D4E829-C6D9-5CDF-A34A-7B9345143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3F4B-C46D-544E-900C-8AAC63C27CE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47027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BC9AD-FBD0-9E10-7F09-BE68E89CF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ABF457-A29C-E332-FAE1-C5CBE19DC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CC04-7670-AC4C-B5E7-A58B0166732C}" type="datetimeFigureOut">
              <a:rPr lang="es-ES_tradnl" smtClean="0"/>
              <a:t>21/7/25</a:t>
            </a:fld>
            <a:endParaRPr lang="es-ES_trad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1DA3F3-CF82-EF34-574D-E5F2B73BD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0D1DB1-2797-FDDD-C5DF-1C5BC858C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3F4B-C46D-544E-900C-8AAC63C27CE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154430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433188-4739-897C-F4D6-6A95BDA28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CC04-7670-AC4C-B5E7-A58B0166732C}" type="datetimeFigureOut">
              <a:rPr lang="es-ES_tradnl" smtClean="0"/>
              <a:t>21/7/25</a:t>
            </a:fld>
            <a:endParaRPr lang="es-ES_trad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457EF5-2482-4680-0F3F-756EE81F6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ACCB46-0DFE-E78A-0F12-AADA68A97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3F4B-C46D-544E-900C-8AAC63C27CE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92171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0B7A0-696B-FDBA-7C04-05DF464B9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AD0F4-C9A4-4F29-5BB6-5F272DFCE7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F38FD3-F8EA-7CAF-3510-155D5B6633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75DC01-8E33-D39B-3D9E-1E9B38BDF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CC04-7670-AC4C-B5E7-A58B0166732C}" type="datetimeFigureOut">
              <a:rPr lang="es-ES_tradnl" smtClean="0"/>
              <a:t>21/7/25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D7E3A4-66A6-1FD1-77AA-97838AFC8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BB248A-479F-DE26-8EA7-45F4DFD6F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3F4B-C46D-544E-900C-8AAC63C27CE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02545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0080D-D6DE-BE61-2262-5C80533E5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5754AD-0818-D69D-D5FE-A9308B625A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0A184C-B73B-9054-A5C3-04A383D823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6C9946-39F2-375F-F570-6A7CDC7E8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CC04-7670-AC4C-B5E7-A58B0166732C}" type="datetimeFigureOut">
              <a:rPr lang="es-ES_tradnl" smtClean="0"/>
              <a:t>21/7/25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AE2060-55AA-4170-83CF-AE690EA11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9E0409-69E5-7F3C-5A5D-BC13CCCF5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3F4B-C46D-544E-900C-8AAC63C27CE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99028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575AD8-EDC4-5843-A581-57D22D14B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09955D-E385-7B34-4AA2-EF21F8ED19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BA1570-8FFF-23FF-8D70-CBEB043AD4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60CC04-7670-AC4C-B5E7-A58B0166732C}" type="datetimeFigureOut">
              <a:rPr lang="es-ES_tradnl" smtClean="0"/>
              <a:t>21/7/25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62C0C-7BB3-BFD5-178D-6DADE0C455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CC4527-62A5-D056-F39F-B2DE1E01AD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2843F4B-C46D-544E-900C-8AAC63C27CE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82017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arxiv.org/abs/2505.03013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/>
          <p:nvPr/>
        </p:nvSpPr>
        <p:spPr>
          <a:xfrm>
            <a:off x="253136" y="210006"/>
            <a:ext cx="11634473" cy="6413604"/>
          </a:xfrm>
          <a:custGeom>
            <a:avLst/>
            <a:gdLst/>
            <a:ahLst/>
            <a:cxnLst/>
            <a:rect l="l" t="t" r="r" b="b"/>
            <a:pathLst>
              <a:path w="6619526" h="3649071">
                <a:moveTo>
                  <a:pt x="0" y="0"/>
                </a:moveTo>
                <a:lnTo>
                  <a:pt x="6619526" y="0"/>
                </a:lnTo>
                <a:lnTo>
                  <a:pt x="6619526" y="3649071"/>
                </a:lnTo>
                <a:lnTo>
                  <a:pt x="0" y="3649071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66675" cap="sq">
            <a:solidFill>
              <a:schemeClr val="tx2"/>
            </a:solidFill>
            <a:prstDash val="solid"/>
            <a:miter/>
          </a:ln>
        </p:spPr>
        <p:txBody>
          <a:bodyPr/>
          <a:lstStyle/>
          <a:p>
            <a:endParaRPr lang="es-ES_tradnl" sz="1200" noProof="0" dirty="0"/>
          </a:p>
        </p:txBody>
      </p:sp>
      <p:grpSp>
        <p:nvGrpSpPr>
          <p:cNvPr id="6" name="Group 6"/>
          <p:cNvGrpSpPr/>
          <p:nvPr/>
        </p:nvGrpSpPr>
        <p:grpSpPr>
          <a:xfrm>
            <a:off x="399711" y="368787"/>
            <a:ext cx="11331329" cy="6097499"/>
            <a:chOff x="0" y="0"/>
            <a:chExt cx="6447050" cy="3469221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447050" cy="3469221"/>
            </a:xfrm>
            <a:custGeom>
              <a:avLst/>
              <a:gdLst/>
              <a:ahLst/>
              <a:cxnLst/>
              <a:rect l="l" t="t" r="r" b="b"/>
              <a:pathLst>
                <a:path w="6447050" h="3469221">
                  <a:moveTo>
                    <a:pt x="0" y="0"/>
                  </a:moveTo>
                  <a:lnTo>
                    <a:pt x="6447050" y="0"/>
                  </a:lnTo>
                  <a:lnTo>
                    <a:pt x="6447050" y="3469221"/>
                  </a:lnTo>
                  <a:lnTo>
                    <a:pt x="0" y="346922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chemeClr val="accent1">
                  <a:lumMod val="50000"/>
                </a:schemeClr>
              </a:solidFill>
              <a:prstDash val="solid"/>
              <a:miter/>
            </a:ln>
          </p:spPr>
          <p:txBody>
            <a:bodyPr/>
            <a:lstStyle/>
            <a:p>
              <a:endParaRPr lang="es-ES_tradnl" sz="1200" noProof="0" dirty="0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28575"/>
              <a:ext cx="6447050" cy="3497796"/>
            </a:xfrm>
            <a:prstGeom prst="rect">
              <a:avLst/>
            </a:prstGeom>
          </p:spPr>
          <p:txBody>
            <a:bodyPr lIns="32584" tIns="32584" rIns="32584" bIns="32584" rtlCol="0" anchor="ctr"/>
            <a:lstStyle/>
            <a:p>
              <a:pPr algn="ctr">
                <a:lnSpc>
                  <a:spcPts val="1563"/>
                </a:lnSpc>
              </a:pPr>
              <a:endParaRPr lang="es-ES_tradnl" sz="1200" noProof="0" dirty="0"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591044" y="566877"/>
            <a:ext cx="10979733" cy="5717414"/>
            <a:chOff x="0" y="0"/>
            <a:chExt cx="6247007" cy="3252969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6247007" cy="3252968"/>
            </a:xfrm>
            <a:custGeom>
              <a:avLst/>
              <a:gdLst/>
              <a:ahLst/>
              <a:cxnLst/>
              <a:rect l="l" t="t" r="r" b="b"/>
              <a:pathLst>
                <a:path w="6247007" h="3252968">
                  <a:moveTo>
                    <a:pt x="0" y="0"/>
                  </a:moveTo>
                  <a:lnTo>
                    <a:pt x="6247007" y="0"/>
                  </a:lnTo>
                  <a:lnTo>
                    <a:pt x="6247007" y="3252968"/>
                  </a:lnTo>
                  <a:lnTo>
                    <a:pt x="0" y="325296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chemeClr val="tx2"/>
              </a:solidFill>
              <a:prstDash val="solid"/>
              <a:miter/>
            </a:ln>
          </p:spPr>
          <p:txBody>
            <a:bodyPr/>
            <a:lstStyle/>
            <a:p>
              <a:endParaRPr lang="es-ES_tradnl" sz="1200" noProof="0" dirty="0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28575"/>
              <a:ext cx="6247007" cy="3281544"/>
            </a:xfrm>
            <a:prstGeom prst="rect">
              <a:avLst/>
            </a:prstGeom>
          </p:spPr>
          <p:txBody>
            <a:bodyPr lIns="32584" tIns="32584" rIns="32584" bIns="32584" rtlCol="0" anchor="ctr"/>
            <a:lstStyle/>
            <a:p>
              <a:pPr algn="ctr">
                <a:lnSpc>
                  <a:spcPts val="1563"/>
                </a:lnSpc>
              </a:pPr>
              <a:endParaRPr lang="es-ES_tradnl" sz="1200" noProof="0" dirty="0"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1510717" y="2248163"/>
            <a:ext cx="9109315" cy="27908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/>
            <a:r>
              <a:rPr lang="es-ES_tradnl" sz="9068" b="1" spc="453" noProof="0" dirty="0">
                <a:solidFill>
                  <a:srgbClr val="27403B"/>
                </a:solidFill>
                <a:latin typeface="Raleway Heavy"/>
                <a:ea typeface="Raleway Heavy"/>
                <a:cs typeface="Raleway Heavy"/>
                <a:sym typeface="Raleway Heavy"/>
              </a:rPr>
              <a:t>Avistamientos de OVNIs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985176" y="5039240"/>
            <a:ext cx="2424791" cy="4941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857"/>
              </a:lnSpc>
            </a:pPr>
            <a:r>
              <a:rPr lang="es-ES_tradnl" sz="1600" noProof="0" dirty="0">
                <a:solidFill>
                  <a:srgbClr val="27403B"/>
                </a:solidFill>
                <a:latin typeface="Garet"/>
                <a:ea typeface="Garet"/>
                <a:cs typeface="Garet"/>
                <a:sym typeface="Garet"/>
              </a:rPr>
              <a:t>Business Case</a:t>
            </a:r>
          </a:p>
          <a:p>
            <a:pPr>
              <a:lnSpc>
                <a:spcPts val="1857"/>
              </a:lnSpc>
            </a:pPr>
            <a:r>
              <a:rPr lang="es-ES_tradnl" sz="1600" noProof="0" dirty="0">
                <a:solidFill>
                  <a:srgbClr val="27403B"/>
                </a:solidFill>
                <a:latin typeface="Garet"/>
                <a:ea typeface="Garet"/>
                <a:cs typeface="Garet"/>
                <a:sym typeface="Garet"/>
              </a:rPr>
              <a:t>BI </a:t>
            </a:r>
            <a:r>
              <a:rPr lang="es-ES_tradnl" sz="1600" noProof="0" dirty="0" err="1">
                <a:solidFill>
                  <a:srgbClr val="27403B"/>
                </a:solidFill>
                <a:latin typeface="Garet"/>
                <a:ea typeface="Garet"/>
                <a:cs typeface="Garet"/>
                <a:sym typeface="Garet"/>
              </a:rPr>
              <a:t>Analyst</a:t>
            </a:r>
            <a:endParaRPr lang="es-ES_tradnl" sz="1600" noProof="0" dirty="0">
              <a:solidFill>
                <a:srgbClr val="27403B"/>
              </a:solidFill>
              <a:latin typeface="Garet"/>
              <a:ea typeface="Garet"/>
              <a:cs typeface="Garet"/>
              <a:sym typeface="Garet"/>
            </a:endParaRPr>
          </a:p>
        </p:txBody>
      </p:sp>
      <p:sp>
        <p:nvSpPr>
          <p:cNvPr id="16" name="TextBox 16"/>
          <p:cNvSpPr txBox="1"/>
          <p:nvPr/>
        </p:nvSpPr>
        <p:spPr>
          <a:xfrm rot="-17737">
            <a:off x="985586" y="5687715"/>
            <a:ext cx="3461544" cy="2023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355"/>
              </a:lnSpc>
              <a:spcBef>
                <a:spcPct val="0"/>
              </a:spcBef>
            </a:pPr>
            <a:r>
              <a:rPr lang="es-ES_tradnl" sz="2000" spc="61" noProof="0" dirty="0">
                <a:solidFill>
                  <a:srgbClr val="27403B"/>
                </a:solidFill>
                <a:latin typeface="Garet"/>
                <a:ea typeface="Garet"/>
                <a:cs typeface="Garet"/>
                <a:sym typeface="Garet"/>
              </a:rPr>
              <a:t>Luis Alfredo Blanco Domínguez</a:t>
            </a:r>
          </a:p>
        </p:txBody>
      </p:sp>
      <p:sp>
        <p:nvSpPr>
          <p:cNvPr id="17" name="TextBox 17"/>
          <p:cNvSpPr txBox="1"/>
          <p:nvPr/>
        </p:nvSpPr>
        <p:spPr>
          <a:xfrm rot="-17737">
            <a:off x="9467354" y="932457"/>
            <a:ext cx="1748331" cy="1887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359"/>
              </a:lnSpc>
              <a:spcBef>
                <a:spcPct val="0"/>
              </a:spcBef>
            </a:pPr>
            <a:r>
              <a:rPr lang="es-ES_tradnl" sz="1600" spc="61" noProof="0" dirty="0">
                <a:solidFill>
                  <a:srgbClr val="27403B"/>
                </a:solidFill>
                <a:latin typeface="Garet"/>
                <a:ea typeface="Garet"/>
                <a:cs typeface="Garet"/>
                <a:sym typeface="Garet"/>
              </a:rPr>
              <a:t>Julio 2025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438115" y="1255342"/>
            <a:ext cx="9109315" cy="9934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333"/>
              </a:lnSpc>
            </a:pPr>
            <a:r>
              <a:rPr lang="es-ES_tradnl" sz="6361" spc="318" noProof="0" dirty="0">
                <a:solidFill>
                  <a:srgbClr val="27403B"/>
                </a:solidFill>
                <a:latin typeface="Raleway"/>
                <a:ea typeface="Raleway"/>
                <a:cs typeface="Raleway"/>
                <a:sym typeface="Raleway"/>
              </a:rPr>
              <a:t>Análisis 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3B84FEC8-DC02-3593-32A3-0E0B244566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24" y="624172"/>
            <a:ext cx="3289300" cy="774700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FBB66659-3177-945E-AA0C-643E7402BF47}"/>
              </a:ext>
            </a:extLst>
          </p:cNvPr>
          <p:cNvGrpSpPr/>
          <p:nvPr/>
        </p:nvGrpSpPr>
        <p:grpSpPr>
          <a:xfrm>
            <a:off x="9728425" y="4654989"/>
            <a:ext cx="2207803" cy="2021807"/>
            <a:chOff x="7176722" y="3355442"/>
            <a:chExt cx="2207803" cy="2021807"/>
          </a:xfrm>
        </p:grpSpPr>
        <p:sp>
          <p:nvSpPr>
            <p:cNvPr id="25" name="Right Triangle 24">
              <a:extLst>
                <a:ext uri="{FF2B5EF4-FFF2-40B4-BE49-F238E27FC236}">
                  <a16:creationId xmlns:a16="http://schemas.microsoft.com/office/drawing/2014/main" id="{AE1D150C-9EF6-E04D-5A53-5C468EB95A8B}"/>
                </a:ext>
              </a:extLst>
            </p:cNvPr>
            <p:cNvSpPr/>
            <p:nvPr/>
          </p:nvSpPr>
          <p:spPr>
            <a:xfrm rot="16200000">
              <a:off x="7549654" y="3542378"/>
              <a:ext cx="1787663" cy="1882079"/>
            </a:xfrm>
            <a:prstGeom prst="rtTriangle">
              <a:avLst/>
            </a:prstGeom>
            <a:solidFill>
              <a:srgbClr val="50848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4" name="Right Triangle 23">
              <a:extLst>
                <a:ext uri="{FF2B5EF4-FFF2-40B4-BE49-F238E27FC236}">
                  <a16:creationId xmlns:a16="http://schemas.microsoft.com/office/drawing/2014/main" id="{8692E17D-8C17-CA6D-815B-53EBE779F385}"/>
                </a:ext>
              </a:extLst>
            </p:cNvPr>
            <p:cNvSpPr/>
            <p:nvPr/>
          </p:nvSpPr>
          <p:spPr>
            <a:xfrm rot="16200000">
              <a:off x="7386792" y="3440008"/>
              <a:ext cx="1787663" cy="1882079"/>
            </a:xfrm>
            <a:prstGeom prst="rtTriangle">
              <a:avLst/>
            </a:prstGeom>
            <a:solidFill>
              <a:srgbClr val="7CBBB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3" name="Right Triangle 22">
              <a:extLst>
                <a:ext uri="{FF2B5EF4-FFF2-40B4-BE49-F238E27FC236}">
                  <a16:creationId xmlns:a16="http://schemas.microsoft.com/office/drawing/2014/main" id="{7EF840CB-9AC2-C104-61DB-CBFE1857C3AB}"/>
                </a:ext>
              </a:extLst>
            </p:cNvPr>
            <p:cNvSpPr/>
            <p:nvPr/>
          </p:nvSpPr>
          <p:spPr>
            <a:xfrm rot="16200000">
              <a:off x="7223930" y="3308234"/>
              <a:ext cx="1787663" cy="1882079"/>
            </a:xfrm>
            <a:prstGeom prst="rtTriangle">
              <a:avLst/>
            </a:prstGeom>
            <a:solidFill>
              <a:srgbClr val="B5EFE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DDBCDAF8-426E-F259-AC89-FBFCF6EA6C73}"/>
              </a:ext>
            </a:extLst>
          </p:cNvPr>
          <p:cNvGrpSpPr/>
          <p:nvPr/>
        </p:nvGrpSpPr>
        <p:grpSpPr>
          <a:xfrm>
            <a:off x="278763" y="222198"/>
            <a:ext cx="11634473" cy="6413604"/>
            <a:chOff x="253136" y="210006"/>
            <a:chExt cx="11634473" cy="6413604"/>
          </a:xfrm>
        </p:grpSpPr>
        <p:sp>
          <p:nvSpPr>
            <p:cNvPr id="18" name="Freeform 4">
              <a:extLst>
                <a:ext uri="{FF2B5EF4-FFF2-40B4-BE49-F238E27FC236}">
                  <a16:creationId xmlns:a16="http://schemas.microsoft.com/office/drawing/2014/main" id="{BE58870C-912F-FD0A-6415-57186280C3A2}"/>
                </a:ext>
              </a:extLst>
            </p:cNvPr>
            <p:cNvSpPr/>
            <p:nvPr/>
          </p:nvSpPr>
          <p:spPr>
            <a:xfrm>
              <a:off x="253136" y="210006"/>
              <a:ext cx="11634473" cy="6413604"/>
            </a:xfrm>
            <a:custGeom>
              <a:avLst/>
              <a:gdLst/>
              <a:ahLst/>
              <a:cxnLst/>
              <a:rect l="l" t="t" r="r" b="b"/>
              <a:pathLst>
                <a:path w="6619526" h="3649071">
                  <a:moveTo>
                    <a:pt x="0" y="0"/>
                  </a:moveTo>
                  <a:lnTo>
                    <a:pt x="6619526" y="0"/>
                  </a:lnTo>
                  <a:lnTo>
                    <a:pt x="6619526" y="3649071"/>
                  </a:lnTo>
                  <a:lnTo>
                    <a:pt x="0" y="364907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chemeClr val="tx2"/>
              </a:solidFill>
              <a:prstDash val="solid"/>
              <a:miter/>
            </a:ln>
          </p:spPr>
          <p:txBody>
            <a:bodyPr/>
            <a:lstStyle/>
            <a:p>
              <a:endParaRPr lang="es-ES_tradnl" sz="1200" noProof="0" dirty="0"/>
            </a:p>
          </p:txBody>
        </p:sp>
        <p:grpSp>
          <p:nvGrpSpPr>
            <p:cNvPr id="19" name="Group 6">
              <a:extLst>
                <a:ext uri="{FF2B5EF4-FFF2-40B4-BE49-F238E27FC236}">
                  <a16:creationId xmlns:a16="http://schemas.microsoft.com/office/drawing/2014/main" id="{9239733A-7B00-E78E-21BD-3DDE0BD7028F}"/>
                </a:ext>
              </a:extLst>
            </p:cNvPr>
            <p:cNvGrpSpPr/>
            <p:nvPr/>
          </p:nvGrpSpPr>
          <p:grpSpPr>
            <a:xfrm>
              <a:off x="399711" y="368787"/>
              <a:ext cx="11331329" cy="6097499"/>
              <a:chOff x="0" y="0"/>
              <a:chExt cx="6447050" cy="3469221"/>
            </a:xfrm>
          </p:grpSpPr>
          <p:sp>
            <p:nvSpPr>
              <p:cNvPr id="21" name="Freeform 7">
                <a:extLst>
                  <a:ext uri="{FF2B5EF4-FFF2-40B4-BE49-F238E27FC236}">
                    <a16:creationId xmlns:a16="http://schemas.microsoft.com/office/drawing/2014/main" id="{D2E7CC4A-4DCD-22E1-5B27-DF4B01817F19}"/>
                  </a:ext>
                </a:extLst>
              </p:cNvPr>
              <p:cNvSpPr/>
              <p:nvPr/>
            </p:nvSpPr>
            <p:spPr>
              <a:xfrm>
                <a:off x="0" y="0"/>
                <a:ext cx="6447050" cy="3469221"/>
              </a:xfrm>
              <a:custGeom>
                <a:avLst/>
                <a:gdLst/>
                <a:ahLst/>
                <a:cxnLst/>
                <a:rect l="l" t="t" r="r" b="b"/>
                <a:pathLst>
                  <a:path w="6447050" h="3469221">
                    <a:moveTo>
                      <a:pt x="0" y="0"/>
                    </a:moveTo>
                    <a:lnTo>
                      <a:pt x="6447050" y="0"/>
                    </a:lnTo>
                    <a:lnTo>
                      <a:pt x="6447050" y="3469221"/>
                    </a:lnTo>
                    <a:lnTo>
                      <a:pt x="0" y="3469221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66675" cap="sq">
                <a:solidFill>
                  <a:schemeClr val="accent1">
                    <a:lumMod val="50000"/>
                  </a:schemeClr>
                </a:solidFill>
                <a:prstDash val="solid"/>
                <a:miter/>
              </a:ln>
            </p:spPr>
            <p:txBody>
              <a:bodyPr/>
              <a:lstStyle/>
              <a:p>
                <a:endParaRPr lang="es-ES_tradnl" sz="1200" noProof="0" dirty="0"/>
              </a:p>
            </p:txBody>
          </p:sp>
          <p:sp>
            <p:nvSpPr>
              <p:cNvPr id="22" name="TextBox 8">
                <a:extLst>
                  <a:ext uri="{FF2B5EF4-FFF2-40B4-BE49-F238E27FC236}">
                    <a16:creationId xmlns:a16="http://schemas.microsoft.com/office/drawing/2014/main" id="{7277FC6B-4FE8-7A8F-B166-D995F27DAC53}"/>
                  </a:ext>
                </a:extLst>
              </p:cNvPr>
              <p:cNvSpPr txBox="1"/>
              <p:nvPr/>
            </p:nvSpPr>
            <p:spPr>
              <a:xfrm>
                <a:off x="0" y="-28575"/>
                <a:ext cx="6447050" cy="3497796"/>
              </a:xfrm>
              <a:prstGeom prst="rect">
                <a:avLst/>
              </a:prstGeom>
            </p:spPr>
            <p:txBody>
              <a:bodyPr lIns="32584" tIns="32584" rIns="32584" bIns="32584" rtlCol="0" anchor="ctr"/>
              <a:lstStyle/>
              <a:p>
                <a:pPr algn="ctr">
                  <a:lnSpc>
                    <a:spcPts val="1563"/>
                  </a:lnSpc>
                </a:pPr>
                <a:endParaRPr lang="es-ES_tradnl" sz="1200" noProof="0" dirty="0"/>
              </a:p>
            </p:txBody>
          </p:sp>
        </p:grpSp>
        <p:sp>
          <p:nvSpPr>
            <p:cNvPr id="20" name="TextBox 11">
              <a:extLst>
                <a:ext uri="{FF2B5EF4-FFF2-40B4-BE49-F238E27FC236}">
                  <a16:creationId xmlns:a16="http://schemas.microsoft.com/office/drawing/2014/main" id="{1AA10C30-193E-FDC2-0041-0BFE93A7C426}"/>
                </a:ext>
              </a:extLst>
            </p:cNvPr>
            <p:cNvSpPr txBox="1"/>
            <p:nvPr/>
          </p:nvSpPr>
          <p:spPr>
            <a:xfrm>
              <a:off x="591044" y="516654"/>
              <a:ext cx="10979733" cy="5767638"/>
            </a:xfrm>
            <a:prstGeom prst="rect">
              <a:avLst/>
            </a:prstGeom>
          </p:spPr>
          <p:txBody>
            <a:bodyPr lIns="32584" tIns="32584" rIns="32584" bIns="32584" rtlCol="0" anchor="ctr"/>
            <a:lstStyle/>
            <a:p>
              <a:pPr algn="ctr">
                <a:lnSpc>
                  <a:spcPts val="1563"/>
                </a:lnSpc>
              </a:pPr>
              <a:endParaRPr lang="es-ES_tradnl" sz="1200" noProof="0" dirty="0"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714440" y="658356"/>
            <a:ext cx="4699653" cy="6181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260"/>
              </a:lnSpc>
            </a:pPr>
            <a:r>
              <a:rPr lang="en-US" sz="2800" b="1" spc="300" dirty="0">
                <a:solidFill>
                  <a:srgbClr val="000000"/>
                </a:solidFill>
                <a:latin typeface="Raleway Heavy"/>
                <a:ea typeface="Raleway Heavy"/>
                <a:cs typeface="Raleway Heavy"/>
                <a:sym typeface="Raleway Heavy"/>
              </a:rPr>
              <a:t>Anexo 1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350010" y="2826885"/>
            <a:ext cx="530509" cy="2821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215"/>
              </a:lnSpc>
            </a:pPr>
            <a:r>
              <a:rPr lang="en-US" sz="1943" b="1" spc="293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01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402380EA-A406-8F48-4941-87B10BD2C2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671" y="1406771"/>
            <a:ext cx="5652277" cy="3382802"/>
          </a:xfrm>
          <a:prstGeom prst="rect">
            <a:avLst/>
          </a:prstGeom>
        </p:spPr>
      </p:pic>
      <p:sp>
        <p:nvSpPr>
          <p:cNvPr id="26" name="TextBox 28">
            <a:extLst>
              <a:ext uri="{FF2B5EF4-FFF2-40B4-BE49-F238E27FC236}">
                <a16:creationId xmlns:a16="http://schemas.microsoft.com/office/drawing/2014/main" id="{45D47233-FEB7-1EEE-BDE4-25C69FB45791}"/>
              </a:ext>
            </a:extLst>
          </p:cNvPr>
          <p:cNvSpPr txBox="1"/>
          <p:nvPr/>
        </p:nvSpPr>
        <p:spPr>
          <a:xfrm>
            <a:off x="1033372" y="4919870"/>
            <a:ext cx="4882505" cy="13265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2063"/>
              </a:lnSpc>
            </a:pPr>
            <a:r>
              <a:rPr lang="es-ES_tradnl" sz="1400" noProof="0" dirty="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Mediante descomposición aditiva de la serie temporal mensual desde 1995, se observó una estacionalidad marcada y persistente a lo largo de los años junto con una tendencia creciente. Esto sugiere que ciertos meses presentan sistemáticamente más avistamientos más allá del crecimiento general.</a:t>
            </a:r>
          </a:p>
        </p:txBody>
      </p:sp>
      <p:sp>
        <p:nvSpPr>
          <p:cNvPr id="27" name="TextBox 28">
            <a:extLst>
              <a:ext uri="{FF2B5EF4-FFF2-40B4-BE49-F238E27FC236}">
                <a16:creationId xmlns:a16="http://schemas.microsoft.com/office/drawing/2014/main" id="{A727C81E-6262-24BB-277A-73369A0B580A}"/>
              </a:ext>
            </a:extLst>
          </p:cNvPr>
          <p:cNvSpPr txBox="1"/>
          <p:nvPr/>
        </p:nvSpPr>
        <p:spPr>
          <a:xfrm>
            <a:off x="7107382" y="1643419"/>
            <a:ext cx="4364181" cy="18631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2063"/>
              </a:lnSpc>
            </a:pPr>
            <a:r>
              <a:rPr lang="es-ES_tradnl" sz="1400" noProof="0" dirty="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Se aplicó un análisis de varianza (ANOVA) entre los 12 meses del año usando el número de avistamientos por mes en cada año (desde 1995 en adelante) como observaciones.</a:t>
            </a:r>
          </a:p>
          <a:p>
            <a:pPr algn="just">
              <a:lnSpc>
                <a:spcPts val="2063"/>
              </a:lnSpc>
            </a:pPr>
            <a:r>
              <a:rPr lang="es-ES_tradnl" sz="1400" noProof="0" dirty="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Resultado: F = 3.24, p = 0.0004 → Rechazamos la hipótesis de igualdad de medias.</a:t>
            </a:r>
          </a:p>
          <a:p>
            <a:pPr algn="just">
              <a:lnSpc>
                <a:spcPts val="2063"/>
              </a:lnSpc>
            </a:pPr>
            <a:r>
              <a:rPr lang="es-ES_tradnl" sz="1400" noProof="0" dirty="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Esto respalda con evidencia estadística la existencia de una estacionalidad mensual significativa.</a:t>
            </a:r>
          </a:p>
        </p:txBody>
      </p:sp>
      <p:sp>
        <p:nvSpPr>
          <p:cNvPr id="28" name="TextBox 13">
            <a:extLst>
              <a:ext uri="{FF2B5EF4-FFF2-40B4-BE49-F238E27FC236}">
                <a16:creationId xmlns:a16="http://schemas.microsoft.com/office/drawing/2014/main" id="{CF5C6373-9D46-C8CE-80DF-7B383B8377DF}"/>
              </a:ext>
            </a:extLst>
          </p:cNvPr>
          <p:cNvSpPr txBox="1"/>
          <p:nvPr/>
        </p:nvSpPr>
        <p:spPr>
          <a:xfrm>
            <a:off x="7057014" y="698593"/>
            <a:ext cx="4699653" cy="6181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260"/>
              </a:lnSpc>
            </a:pPr>
            <a:r>
              <a:rPr lang="en-US" sz="2800" b="1" spc="300" dirty="0">
                <a:solidFill>
                  <a:srgbClr val="000000"/>
                </a:solidFill>
                <a:latin typeface="Raleway Heavy"/>
                <a:ea typeface="Raleway Heavy"/>
                <a:cs typeface="Raleway Heavy"/>
                <a:sym typeface="Raleway Heavy"/>
              </a:rPr>
              <a:t>Anexo 2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58D17B8-A3F7-BAF9-09E6-F91C6C8B83F0}"/>
              </a:ext>
            </a:extLst>
          </p:cNvPr>
          <p:cNvCxnSpPr>
            <a:cxnSpLocks/>
          </p:cNvCxnSpPr>
          <p:nvPr/>
        </p:nvCxnSpPr>
        <p:spPr>
          <a:xfrm>
            <a:off x="6705600" y="556556"/>
            <a:ext cx="0" cy="5753783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244FF9-D3B7-D8B2-3D61-32C27C2BC5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8A431704-0DF8-36F5-7695-C84232DFA281}"/>
              </a:ext>
            </a:extLst>
          </p:cNvPr>
          <p:cNvGrpSpPr/>
          <p:nvPr/>
        </p:nvGrpSpPr>
        <p:grpSpPr>
          <a:xfrm>
            <a:off x="278763" y="222198"/>
            <a:ext cx="11634473" cy="6413604"/>
            <a:chOff x="253136" y="210006"/>
            <a:chExt cx="11634473" cy="6413604"/>
          </a:xfrm>
        </p:grpSpPr>
        <p:sp>
          <p:nvSpPr>
            <p:cNvPr id="18" name="Freeform 4">
              <a:extLst>
                <a:ext uri="{FF2B5EF4-FFF2-40B4-BE49-F238E27FC236}">
                  <a16:creationId xmlns:a16="http://schemas.microsoft.com/office/drawing/2014/main" id="{664C0AC9-3F44-E063-CAA0-48B11F85FD26}"/>
                </a:ext>
              </a:extLst>
            </p:cNvPr>
            <p:cNvSpPr/>
            <p:nvPr/>
          </p:nvSpPr>
          <p:spPr>
            <a:xfrm>
              <a:off x="253136" y="210006"/>
              <a:ext cx="11634473" cy="6413604"/>
            </a:xfrm>
            <a:custGeom>
              <a:avLst/>
              <a:gdLst/>
              <a:ahLst/>
              <a:cxnLst/>
              <a:rect l="l" t="t" r="r" b="b"/>
              <a:pathLst>
                <a:path w="6619526" h="3649071">
                  <a:moveTo>
                    <a:pt x="0" y="0"/>
                  </a:moveTo>
                  <a:lnTo>
                    <a:pt x="6619526" y="0"/>
                  </a:lnTo>
                  <a:lnTo>
                    <a:pt x="6619526" y="3649071"/>
                  </a:lnTo>
                  <a:lnTo>
                    <a:pt x="0" y="364907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chemeClr val="tx2"/>
              </a:solidFill>
              <a:prstDash val="solid"/>
              <a:miter/>
            </a:ln>
          </p:spPr>
          <p:txBody>
            <a:bodyPr/>
            <a:lstStyle/>
            <a:p>
              <a:endParaRPr lang="es-ES_tradnl" sz="1200" noProof="0" dirty="0"/>
            </a:p>
          </p:txBody>
        </p:sp>
        <p:grpSp>
          <p:nvGrpSpPr>
            <p:cNvPr id="19" name="Group 6">
              <a:extLst>
                <a:ext uri="{FF2B5EF4-FFF2-40B4-BE49-F238E27FC236}">
                  <a16:creationId xmlns:a16="http://schemas.microsoft.com/office/drawing/2014/main" id="{DD8C1C70-759D-2E41-6DA8-9F155AF2D6B2}"/>
                </a:ext>
              </a:extLst>
            </p:cNvPr>
            <p:cNvGrpSpPr/>
            <p:nvPr/>
          </p:nvGrpSpPr>
          <p:grpSpPr>
            <a:xfrm>
              <a:off x="399711" y="368787"/>
              <a:ext cx="11331329" cy="6097499"/>
              <a:chOff x="0" y="0"/>
              <a:chExt cx="6447050" cy="3469221"/>
            </a:xfrm>
          </p:grpSpPr>
          <p:sp>
            <p:nvSpPr>
              <p:cNvPr id="21" name="Freeform 7">
                <a:extLst>
                  <a:ext uri="{FF2B5EF4-FFF2-40B4-BE49-F238E27FC236}">
                    <a16:creationId xmlns:a16="http://schemas.microsoft.com/office/drawing/2014/main" id="{42FB0DF7-BC2D-4DF4-8750-C0841E03A8BF}"/>
                  </a:ext>
                </a:extLst>
              </p:cNvPr>
              <p:cNvSpPr/>
              <p:nvPr/>
            </p:nvSpPr>
            <p:spPr>
              <a:xfrm>
                <a:off x="0" y="0"/>
                <a:ext cx="6447050" cy="3469221"/>
              </a:xfrm>
              <a:custGeom>
                <a:avLst/>
                <a:gdLst/>
                <a:ahLst/>
                <a:cxnLst/>
                <a:rect l="l" t="t" r="r" b="b"/>
                <a:pathLst>
                  <a:path w="6447050" h="3469221">
                    <a:moveTo>
                      <a:pt x="0" y="0"/>
                    </a:moveTo>
                    <a:lnTo>
                      <a:pt x="6447050" y="0"/>
                    </a:lnTo>
                    <a:lnTo>
                      <a:pt x="6447050" y="3469221"/>
                    </a:lnTo>
                    <a:lnTo>
                      <a:pt x="0" y="3469221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66675" cap="sq">
                <a:solidFill>
                  <a:schemeClr val="accent1">
                    <a:lumMod val="50000"/>
                  </a:schemeClr>
                </a:solidFill>
                <a:prstDash val="solid"/>
                <a:miter/>
              </a:ln>
            </p:spPr>
            <p:txBody>
              <a:bodyPr/>
              <a:lstStyle/>
              <a:p>
                <a:endParaRPr lang="es-ES_tradnl" sz="1200" noProof="0" dirty="0"/>
              </a:p>
            </p:txBody>
          </p:sp>
          <p:sp>
            <p:nvSpPr>
              <p:cNvPr id="22" name="TextBox 8">
                <a:extLst>
                  <a:ext uri="{FF2B5EF4-FFF2-40B4-BE49-F238E27FC236}">
                    <a16:creationId xmlns:a16="http://schemas.microsoft.com/office/drawing/2014/main" id="{E7F932A0-F6C4-CD32-0D68-CE588CB9F27F}"/>
                  </a:ext>
                </a:extLst>
              </p:cNvPr>
              <p:cNvSpPr txBox="1"/>
              <p:nvPr/>
            </p:nvSpPr>
            <p:spPr>
              <a:xfrm>
                <a:off x="0" y="-28575"/>
                <a:ext cx="6447050" cy="3497796"/>
              </a:xfrm>
              <a:prstGeom prst="rect">
                <a:avLst/>
              </a:prstGeom>
            </p:spPr>
            <p:txBody>
              <a:bodyPr lIns="32584" tIns="32584" rIns="32584" bIns="32584" rtlCol="0" anchor="ctr"/>
              <a:lstStyle/>
              <a:p>
                <a:pPr algn="ctr">
                  <a:lnSpc>
                    <a:spcPts val="1563"/>
                  </a:lnSpc>
                </a:pPr>
                <a:endParaRPr lang="es-ES_tradnl" sz="1200" noProof="0" dirty="0"/>
              </a:p>
            </p:txBody>
          </p:sp>
        </p:grpSp>
        <p:sp>
          <p:nvSpPr>
            <p:cNvPr id="20" name="TextBox 11">
              <a:extLst>
                <a:ext uri="{FF2B5EF4-FFF2-40B4-BE49-F238E27FC236}">
                  <a16:creationId xmlns:a16="http://schemas.microsoft.com/office/drawing/2014/main" id="{5A121BE6-994B-D55E-D6EB-AAB4D967B26E}"/>
                </a:ext>
              </a:extLst>
            </p:cNvPr>
            <p:cNvSpPr txBox="1"/>
            <p:nvPr/>
          </p:nvSpPr>
          <p:spPr>
            <a:xfrm>
              <a:off x="591044" y="516654"/>
              <a:ext cx="10979733" cy="5767638"/>
            </a:xfrm>
            <a:prstGeom prst="rect">
              <a:avLst/>
            </a:prstGeom>
          </p:spPr>
          <p:txBody>
            <a:bodyPr lIns="32584" tIns="32584" rIns="32584" bIns="32584" rtlCol="0" anchor="ctr"/>
            <a:lstStyle/>
            <a:p>
              <a:pPr algn="ctr">
                <a:lnSpc>
                  <a:spcPts val="1563"/>
                </a:lnSpc>
              </a:pPr>
              <a:endParaRPr lang="es-ES_tradnl" sz="1200" noProof="0" dirty="0"/>
            </a:p>
          </p:txBody>
        </p:sp>
      </p:grpSp>
      <p:sp>
        <p:nvSpPr>
          <p:cNvPr id="13" name="TextBox 13">
            <a:extLst>
              <a:ext uri="{FF2B5EF4-FFF2-40B4-BE49-F238E27FC236}">
                <a16:creationId xmlns:a16="http://schemas.microsoft.com/office/drawing/2014/main" id="{2F367EA3-9797-0F50-4663-763334614A58}"/>
              </a:ext>
            </a:extLst>
          </p:cNvPr>
          <p:cNvSpPr txBox="1"/>
          <p:nvPr/>
        </p:nvSpPr>
        <p:spPr>
          <a:xfrm>
            <a:off x="714440" y="658356"/>
            <a:ext cx="7335051" cy="60452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260"/>
              </a:lnSpc>
            </a:pPr>
            <a:r>
              <a:rPr lang="es-ES_tradnl" sz="2800" b="1" spc="300" noProof="0" dirty="0">
                <a:solidFill>
                  <a:srgbClr val="000000"/>
                </a:solidFill>
                <a:latin typeface="Raleway Heavy"/>
                <a:ea typeface="Raleway Heavy"/>
                <a:cs typeface="Raleway Heavy"/>
                <a:sym typeface="Raleway Heavy"/>
              </a:rPr>
              <a:t>Anexo 3– Consideraciones técnicas </a:t>
            </a:r>
          </a:p>
        </p:txBody>
      </p:sp>
      <p:sp>
        <p:nvSpPr>
          <p:cNvPr id="15" name="TextBox 15">
            <a:extLst>
              <a:ext uri="{FF2B5EF4-FFF2-40B4-BE49-F238E27FC236}">
                <a16:creationId xmlns:a16="http://schemas.microsoft.com/office/drawing/2014/main" id="{4D54226E-D63F-5FB6-FE7A-AEDA368D888D}"/>
              </a:ext>
            </a:extLst>
          </p:cNvPr>
          <p:cNvSpPr txBox="1"/>
          <p:nvPr/>
        </p:nvSpPr>
        <p:spPr>
          <a:xfrm>
            <a:off x="1350010" y="2826885"/>
            <a:ext cx="530509" cy="2821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215"/>
              </a:lnSpc>
            </a:pPr>
            <a:r>
              <a:rPr lang="en-US" sz="1943" b="1" spc="293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01</a:t>
            </a:r>
          </a:p>
        </p:txBody>
      </p:sp>
      <p:sp>
        <p:nvSpPr>
          <p:cNvPr id="26" name="TextBox 28">
            <a:extLst>
              <a:ext uri="{FF2B5EF4-FFF2-40B4-BE49-F238E27FC236}">
                <a16:creationId xmlns:a16="http://schemas.microsoft.com/office/drawing/2014/main" id="{4AF507F8-10D0-60D1-FE86-F8D65EDB055F}"/>
              </a:ext>
            </a:extLst>
          </p:cNvPr>
          <p:cNvSpPr txBox="1"/>
          <p:nvPr/>
        </p:nvSpPr>
        <p:spPr>
          <a:xfrm>
            <a:off x="1005664" y="1532085"/>
            <a:ext cx="9836326" cy="28655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_tradnl" noProof="0" dirty="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Se limpiaron registros con coordenadas inválidas (nulas o cero) y se corrigieron errores comunes en ubicación.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_tradnl" noProof="0" dirty="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Se usó reverse </a:t>
            </a:r>
            <a:r>
              <a:rPr lang="es-ES_tradnl" noProof="0" dirty="0" err="1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geocoding</a:t>
            </a:r>
            <a:r>
              <a:rPr lang="es-ES_tradnl" noProof="0" dirty="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 para estimar país, estado y ciudad a partir de coordenadas.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_tradnl" noProof="0" dirty="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Se enriquecieron variables como </a:t>
            </a:r>
            <a:r>
              <a:rPr lang="es-ES_tradnl" noProof="0" dirty="0" err="1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country_name</a:t>
            </a:r>
            <a:r>
              <a:rPr lang="es-ES_tradnl" noProof="0" dirty="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, </a:t>
            </a:r>
            <a:r>
              <a:rPr lang="es-ES_tradnl" noProof="0" dirty="0" err="1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state_name_abrev</a:t>
            </a:r>
            <a:r>
              <a:rPr lang="es-ES_tradnl" noProof="0" dirty="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, y zona (costera/interior).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_tradnl" noProof="0" dirty="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Se procesaron fechas para análisis por año, mes y día.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_tradnl" noProof="0" dirty="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Se aplicaron visualizaciones interactivas y exportación de gráficas en formato imagen elaborados en Python.</a:t>
            </a:r>
          </a:p>
        </p:txBody>
      </p:sp>
    </p:spTree>
    <p:extLst>
      <p:ext uri="{BB962C8B-B14F-4D97-AF65-F5344CB8AC3E}">
        <p14:creationId xmlns:p14="http://schemas.microsoft.com/office/powerpoint/2010/main" val="4163382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0CA26EA6-0593-DB6C-E990-7C58A8447F98}"/>
              </a:ext>
            </a:extLst>
          </p:cNvPr>
          <p:cNvGrpSpPr/>
          <p:nvPr/>
        </p:nvGrpSpPr>
        <p:grpSpPr>
          <a:xfrm>
            <a:off x="278763" y="222198"/>
            <a:ext cx="11634473" cy="6413604"/>
            <a:chOff x="253136" y="210006"/>
            <a:chExt cx="11634473" cy="6413604"/>
          </a:xfrm>
        </p:grpSpPr>
        <p:sp>
          <p:nvSpPr>
            <p:cNvPr id="25" name="Freeform 4">
              <a:extLst>
                <a:ext uri="{FF2B5EF4-FFF2-40B4-BE49-F238E27FC236}">
                  <a16:creationId xmlns:a16="http://schemas.microsoft.com/office/drawing/2014/main" id="{2C59706E-ABC8-6FD7-0F45-597605854D7A}"/>
                </a:ext>
              </a:extLst>
            </p:cNvPr>
            <p:cNvSpPr/>
            <p:nvPr/>
          </p:nvSpPr>
          <p:spPr>
            <a:xfrm>
              <a:off x="253136" y="210006"/>
              <a:ext cx="11634473" cy="6413604"/>
            </a:xfrm>
            <a:custGeom>
              <a:avLst/>
              <a:gdLst/>
              <a:ahLst/>
              <a:cxnLst/>
              <a:rect l="l" t="t" r="r" b="b"/>
              <a:pathLst>
                <a:path w="6619526" h="3649071">
                  <a:moveTo>
                    <a:pt x="0" y="0"/>
                  </a:moveTo>
                  <a:lnTo>
                    <a:pt x="6619526" y="0"/>
                  </a:lnTo>
                  <a:lnTo>
                    <a:pt x="6619526" y="3649071"/>
                  </a:lnTo>
                  <a:lnTo>
                    <a:pt x="0" y="364907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chemeClr val="tx2"/>
              </a:solidFill>
              <a:prstDash val="solid"/>
              <a:miter/>
            </a:ln>
          </p:spPr>
          <p:txBody>
            <a:bodyPr/>
            <a:lstStyle/>
            <a:p>
              <a:endParaRPr lang="es-ES_tradnl" sz="1200" noProof="0" dirty="0"/>
            </a:p>
          </p:txBody>
        </p:sp>
        <p:grpSp>
          <p:nvGrpSpPr>
            <p:cNvPr id="26" name="Group 6">
              <a:extLst>
                <a:ext uri="{FF2B5EF4-FFF2-40B4-BE49-F238E27FC236}">
                  <a16:creationId xmlns:a16="http://schemas.microsoft.com/office/drawing/2014/main" id="{CB64A1FB-5C32-052A-3ECC-D4F846D7BCEA}"/>
                </a:ext>
              </a:extLst>
            </p:cNvPr>
            <p:cNvGrpSpPr/>
            <p:nvPr/>
          </p:nvGrpSpPr>
          <p:grpSpPr>
            <a:xfrm>
              <a:off x="399711" y="368787"/>
              <a:ext cx="11331329" cy="6097499"/>
              <a:chOff x="0" y="0"/>
              <a:chExt cx="6447050" cy="3469221"/>
            </a:xfrm>
          </p:grpSpPr>
          <p:sp>
            <p:nvSpPr>
              <p:cNvPr id="30" name="Freeform 7">
                <a:extLst>
                  <a:ext uri="{FF2B5EF4-FFF2-40B4-BE49-F238E27FC236}">
                    <a16:creationId xmlns:a16="http://schemas.microsoft.com/office/drawing/2014/main" id="{400682EE-3A79-85A1-0387-0A9C64B53E5D}"/>
                  </a:ext>
                </a:extLst>
              </p:cNvPr>
              <p:cNvSpPr/>
              <p:nvPr/>
            </p:nvSpPr>
            <p:spPr>
              <a:xfrm>
                <a:off x="0" y="0"/>
                <a:ext cx="6447050" cy="3469221"/>
              </a:xfrm>
              <a:custGeom>
                <a:avLst/>
                <a:gdLst/>
                <a:ahLst/>
                <a:cxnLst/>
                <a:rect l="l" t="t" r="r" b="b"/>
                <a:pathLst>
                  <a:path w="6447050" h="3469221">
                    <a:moveTo>
                      <a:pt x="0" y="0"/>
                    </a:moveTo>
                    <a:lnTo>
                      <a:pt x="6447050" y="0"/>
                    </a:lnTo>
                    <a:lnTo>
                      <a:pt x="6447050" y="3469221"/>
                    </a:lnTo>
                    <a:lnTo>
                      <a:pt x="0" y="3469221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66675" cap="sq">
                <a:solidFill>
                  <a:schemeClr val="accent1">
                    <a:lumMod val="50000"/>
                  </a:schemeClr>
                </a:solidFill>
                <a:prstDash val="solid"/>
                <a:miter/>
              </a:ln>
            </p:spPr>
            <p:txBody>
              <a:bodyPr/>
              <a:lstStyle/>
              <a:p>
                <a:endParaRPr lang="es-ES_tradnl" sz="1200" noProof="0" dirty="0"/>
              </a:p>
            </p:txBody>
          </p:sp>
          <p:sp>
            <p:nvSpPr>
              <p:cNvPr id="31" name="TextBox 8">
                <a:extLst>
                  <a:ext uri="{FF2B5EF4-FFF2-40B4-BE49-F238E27FC236}">
                    <a16:creationId xmlns:a16="http://schemas.microsoft.com/office/drawing/2014/main" id="{66989321-8E18-89D6-8C32-E5698708744C}"/>
                  </a:ext>
                </a:extLst>
              </p:cNvPr>
              <p:cNvSpPr txBox="1"/>
              <p:nvPr/>
            </p:nvSpPr>
            <p:spPr>
              <a:xfrm>
                <a:off x="0" y="-28575"/>
                <a:ext cx="6447050" cy="3497796"/>
              </a:xfrm>
              <a:prstGeom prst="rect">
                <a:avLst/>
              </a:prstGeom>
            </p:spPr>
            <p:txBody>
              <a:bodyPr lIns="32584" tIns="32584" rIns="32584" bIns="32584" rtlCol="0" anchor="ctr"/>
              <a:lstStyle/>
              <a:p>
                <a:pPr algn="ctr">
                  <a:lnSpc>
                    <a:spcPts val="1563"/>
                  </a:lnSpc>
                </a:pPr>
                <a:endParaRPr lang="es-ES_tradnl" sz="1200" noProof="0" dirty="0"/>
              </a:p>
            </p:txBody>
          </p:sp>
        </p:grpSp>
        <p:grpSp>
          <p:nvGrpSpPr>
            <p:cNvPr id="27" name="Group 9">
              <a:extLst>
                <a:ext uri="{FF2B5EF4-FFF2-40B4-BE49-F238E27FC236}">
                  <a16:creationId xmlns:a16="http://schemas.microsoft.com/office/drawing/2014/main" id="{2082AEF9-A2D8-76EA-EB96-CE1E5DDB1BE2}"/>
                </a:ext>
              </a:extLst>
            </p:cNvPr>
            <p:cNvGrpSpPr/>
            <p:nvPr/>
          </p:nvGrpSpPr>
          <p:grpSpPr>
            <a:xfrm>
              <a:off x="591044" y="516654"/>
              <a:ext cx="10979733" cy="5767638"/>
              <a:chOff x="0" y="-28575"/>
              <a:chExt cx="6247007" cy="3281544"/>
            </a:xfrm>
          </p:grpSpPr>
          <p:sp>
            <p:nvSpPr>
              <p:cNvPr id="28" name="Freeform 10">
                <a:extLst>
                  <a:ext uri="{FF2B5EF4-FFF2-40B4-BE49-F238E27FC236}">
                    <a16:creationId xmlns:a16="http://schemas.microsoft.com/office/drawing/2014/main" id="{B42EE8DC-1F69-6F40-3BC6-95C8EDD03E75}"/>
                  </a:ext>
                </a:extLst>
              </p:cNvPr>
              <p:cNvSpPr/>
              <p:nvPr/>
            </p:nvSpPr>
            <p:spPr>
              <a:xfrm>
                <a:off x="0" y="0"/>
                <a:ext cx="6247007" cy="3252968"/>
              </a:xfrm>
              <a:custGeom>
                <a:avLst/>
                <a:gdLst/>
                <a:ahLst/>
                <a:cxnLst/>
                <a:rect l="l" t="t" r="r" b="b"/>
                <a:pathLst>
                  <a:path w="6247007" h="3252968">
                    <a:moveTo>
                      <a:pt x="0" y="0"/>
                    </a:moveTo>
                    <a:lnTo>
                      <a:pt x="6247007" y="0"/>
                    </a:lnTo>
                    <a:lnTo>
                      <a:pt x="6247007" y="3252968"/>
                    </a:lnTo>
                    <a:lnTo>
                      <a:pt x="0" y="3252968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66675" cap="sq">
                <a:solidFill>
                  <a:schemeClr val="tx2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es-ES_tradnl" sz="1200" noProof="0" dirty="0"/>
              </a:p>
            </p:txBody>
          </p:sp>
          <p:sp>
            <p:nvSpPr>
              <p:cNvPr id="29" name="TextBox 11">
                <a:extLst>
                  <a:ext uri="{FF2B5EF4-FFF2-40B4-BE49-F238E27FC236}">
                    <a16:creationId xmlns:a16="http://schemas.microsoft.com/office/drawing/2014/main" id="{9A188441-4EA1-EE60-33C4-E261E1F299C3}"/>
                  </a:ext>
                </a:extLst>
              </p:cNvPr>
              <p:cNvSpPr txBox="1"/>
              <p:nvPr/>
            </p:nvSpPr>
            <p:spPr>
              <a:xfrm>
                <a:off x="0" y="-28575"/>
                <a:ext cx="6247007" cy="3281544"/>
              </a:xfrm>
              <a:prstGeom prst="rect">
                <a:avLst/>
              </a:prstGeom>
            </p:spPr>
            <p:txBody>
              <a:bodyPr lIns="32584" tIns="32584" rIns="32584" bIns="32584" rtlCol="0" anchor="ctr"/>
              <a:lstStyle/>
              <a:p>
                <a:pPr algn="ctr">
                  <a:lnSpc>
                    <a:spcPts val="1563"/>
                  </a:lnSpc>
                </a:pPr>
                <a:endParaRPr lang="es-ES_tradnl" sz="1200" noProof="0" dirty="0"/>
              </a:p>
            </p:txBody>
          </p:sp>
        </p:grpSp>
      </p:grpSp>
      <p:sp>
        <p:nvSpPr>
          <p:cNvPr id="16" name="TextBox 16"/>
          <p:cNvSpPr txBox="1"/>
          <p:nvPr/>
        </p:nvSpPr>
        <p:spPr>
          <a:xfrm>
            <a:off x="2435007" y="2350307"/>
            <a:ext cx="7469348" cy="14037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lnSpc>
                <a:spcPts val="2771"/>
              </a:lnSpc>
              <a:buFont typeface="Arial" panose="020B0604020202020204" pitchFamily="34" charset="0"/>
              <a:buChar char="•"/>
            </a:pPr>
            <a:r>
              <a:rPr lang="es-ES_tradnl" sz="1689" noProof="0" dirty="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Analizar avistamientos de OVNIs registrados históricamente.</a:t>
            </a:r>
          </a:p>
          <a:p>
            <a:pPr marL="285750" indent="-285750">
              <a:lnSpc>
                <a:spcPts val="2771"/>
              </a:lnSpc>
              <a:buFont typeface="Arial" panose="020B0604020202020204" pitchFamily="34" charset="0"/>
              <a:buChar char="•"/>
            </a:pPr>
            <a:r>
              <a:rPr lang="es-ES_tradnl" sz="1689" noProof="0" dirty="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Identificar patrones temporales y geográficos.</a:t>
            </a:r>
          </a:p>
          <a:p>
            <a:pPr marL="285750" indent="-285750">
              <a:lnSpc>
                <a:spcPts val="2771"/>
              </a:lnSpc>
              <a:buFont typeface="Arial" panose="020B0604020202020204" pitchFamily="34" charset="0"/>
              <a:buChar char="•"/>
            </a:pPr>
            <a:r>
              <a:rPr lang="es-ES_tradnl" sz="1689" noProof="0" dirty="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Detectar posibles estacionalidades.</a:t>
            </a:r>
          </a:p>
          <a:p>
            <a:pPr marL="285750" indent="-285750">
              <a:lnSpc>
                <a:spcPts val="2771"/>
              </a:lnSpc>
              <a:buFont typeface="Arial" panose="020B0604020202020204" pitchFamily="34" charset="0"/>
              <a:buChar char="•"/>
            </a:pPr>
            <a:r>
              <a:rPr lang="es-ES_tradnl" sz="1689" noProof="0" dirty="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Entender características comunes en los reportes.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815757" y="861940"/>
            <a:ext cx="10087485" cy="6297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425"/>
              </a:lnSpc>
            </a:pPr>
            <a:r>
              <a:rPr lang="es-ES_tradnl" sz="3600" b="1" spc="300" noProof="0" dirty="0">
                <a:solidFill>
                  <a:srgbClr val="27403B"/>
                </a:solidFill>
                <a:latin typeface="Raleway" pitchFamily="2" charset="77"/>
                <a:ea typeface="Raleway Heavy"/>
                <a:cs typeface="Raleway Heavy"/>
                <a:sym typeface="Raleway Heavy"/>
              </a:rPr>
              <a:t>Objetivo del caso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191F7B3-A2D7-D056-94CD-1D88CDAABF7D}"/>
              </a:ext>
            </a:extLst>
          </p:cNvPr>
          <p:cNvGrpSpPr/>
          <p:nvPr/>
        </p:nvGrpSpPr>
        <p:grpSpPr>
          <a:xfrm rot="10800000">
            <a:off x="227204" y="180633"/>
            <a:ext cx="2207803" cy="2021807"/>
            <a:chOff x="7176722" y="3355442"/>
            <a:chExt cx="2207803" cy="2021807"/>
          </a:xfrm>
        </p:grpSpPr>
        <p:sp>
          <p:nvSpPr>
            <p:cNvPr id="33" name="Right Triangle 32">
              <a:extLst>
                <a:ext uri="{FF2B5EF4-FFF2-40B4-BE49-F238E27FC236}">
                  <a16:creationId xmlns:a16="http://schemas.microsoft.com/office/drawing/2014/main" id="{5B59CD4B-A27F-87FF-B4A1-20E2DDD7B4A4}"/>
                </a:ext>
              </a:extLst>
            </p:cNvPr>
            <p:cNvSpPr/>
            <p:nvPr/>
          </p:nvSpPr>
          <p:spPr>
            <a:xfrm rot="16200000">
              <a:off x="7549654" y="3542378"/>
              <a:ext cx="1787663" cy="1882079"/>
            </a:xfrm>
            <a:prstGeom prst="rtTriangle">
              <a:avLst/>
            </a:prstGeom>
            <a:solidFill>
              <a:srgbClr val="50848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4" name="Right Triangle 33">
              <a:extLst>
                <a:ext uri="{FF2B5EF4-FFF2-40B4-BE49-F238E27FC236}">
                  <a16:creationId xmlns:a16="http://schemas.microsoft.com/office/drawing/2014/main" id="{D7C70514-DA4C-3765-8CC5-FEAC9DC38A66}"/>
                </a:ext>
              </a:extLst>
            </p:cNvPr>
            <p:cNvSpPr/>
            <p:nvPr/>
          </p:nvSpPr>
          <p:spPr>
            <a:xfrm rot="16200000">
              <a:off x="7386792" y="3440008"/>
              <a:ext cx="1787663" cy="1882079"/>
            </a:xfrm>
            <a:prstGeom prst="rtTriangle">
              <a:avLst/>
            </a:prstGeom>
            <a:solidFill>
              <a:srgbClr val="7CBBB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5" name="Right Triangle 34">
              <a:extLst>
                <a:ext uri="{FF2B5EF4-FFF2-40B4-BE49-F238E27FC236}">
                  <a16:creationId xmlns:a16="http://schemas.microsoft.com/office/drawing/2014/main" id="{257FC0D1-A035-FE76-2DC1-B9AC45ECC66F}"/>
                </a:ext>
              </a:extLst>
            </p:cNvPr>
            <p:cNvSpPr/>
            <p:nvPr/>
          </p:nvSpPr>
          <p:spPr>
            <a:xfrm rot="16200000">
              <a:off x="7223930" y="3308234"/>
              <a:ext cx="1787663" cy="1882079"/>
            </a:xfrm>
            <a:prstGeom prst="rtTriangle">
              <a:avLst/>
            </a:prstGeom>
            <a:solidFill>
              <a:srgbClr val="B5EFE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16D0F041-3A41-822C-F34A-8EAA3A2511E4}"/>
              </a:ext>
            </a:extLst>
          </p:cNvPr>
          <p:cNvGrpSpPr/>
          <p:nvPr/>
        </p:nvGrpSpPr>
        <p:grpSpPr>
          <a:xfrm>
            <a:off x="278763" y="236053"/>
            <a:ext cx="11634473" cy="6413604"/>
            <a:chOff x="253136" y="210006"/>
            <a:chExt cx="11634473" cy="6413604"/>
          </a:xfrm>
        </p:grpSpPr>
        <p:sp>
          <p:nvSpPr>
            <p:cNvPr id="31" name="Freeform 4">
              <a:extLst>
                <a:ext uri="{FF2B5EF4-FFF2-40B4-BE49-F238E27FC236}">
                  <a16:creationId xmlns:a16="http://schemas.microsoft.com/office/drawing/2014/main" id="{8E404C60-7853-9088-1ABB-95ED6E8741FD}"/>
                </a:ext>
              </a:extLst>
            </p:cNvPr>
            <p:cNvSpPr/>
            <p:nvPr/>
          </p:nvSpPr>
          <p:spPr>
            <a:xfrm>
              <a:off x="253136" y="210006"/>
              <a:ext cx="11634473" cy="6413604"/>
            </a:xfrm>
            <a:custGeom>
              <a:avLst/>
              <a:gdLst/>
              <a:ahLst/>
              <a:cxnLst/>
              <a:rect l="l" t="t" r="r" b="b"/>
              <a:pathLst>
                <a:path w="6619526" h="3649071">
                  <a:moveTo>
                    <a:pt x="0" y="0"/>
                  </a:moveTo>
                  <a:lnTo>
                    <a:pt x="6619526" y="0"/>
                  </a:lnTo>
                  <a:lnTo>
                    <a:pt x="6619526" y="3649071"/>
                  </a:lnTo>
                  <a:lnTo>
                    <a:pt x="0" y="364907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chemeClr val="tx2"/>
              </a:solidFill>
              <a:prstDash val="solid"/>
              <a:miter/>
            </a:ln>
          </p:spPr>
          <p:txBody>
            <a:bodyPr/>
            <a:lstStyle/>
            <a:p>
              <a:endParaRPr lang="es-ES_tradnl" sz="1200" noProof="0" dirty="0"/>
            </a:p>
          </p:txBody>
        </p:sp>
        <p:grpSp>
          <p:nvGrpSpPr>
            <p:cNvPr id="32" name="Group 6">
              <a:extLst>
                <a:ext uri="{FF2B5EF4-FFF2-40B4-BE49-F238E27FC236}">
                  <a16:creationId xmlns:a16="http://schemas.microsoft.com/office/drawing/2014/main" id="{9803FC58-3D74-8D12-CAF6-E2229D1183FB}"/>
                </a:ext>
              </a:extLst>
            </p:cNvPr>
            <p:cNvGrpSpPr/>
            <p:nvPr/>
          </p:nvGrpSpPr>
          <p:grpSpPr>
            <a:xfrm>
              <a:off x="399711" y="368787"/>
              <a:ext cx="11331329" cy="6097499"/>
              <a:chOff x="0" y="0"/>
              <a:chExt cx="6447050" cy="3469221"/>
            </a:xfrm>
          </p:grpSpPr>
          <p:sp>
            <p:nvSpPr>
              <p:cNvPr id="36" name="Freeform 7">
                <a:extLst>
                  <a:ext uri="{FF2B5EF4-FFF2-40B4-BE49-F238E27FC236}">
                    <a16:creationId xmlns:a16="http://schemas.microsoft.com/office/drawing/2014/main" id="{2DA58F97-6A0D-5A67-A0BC-AFA1FEEB80F1}"/>
                  </a:ext>
                </a:extLst>
              </p:cNvPr>
              <p:cNvSpPr/>
              <p:nvPr/>
            </p:nvSpPr>
            <p:spPr>
              <a:xfrm>
                <a:off x="0" y="0"/>
                <a:ext cx="6447050" cy="3469221"/>
              </a:xfrm>
              <a:custGeom>
                <a:avLst/>
                <a:gdLst/>
                <a:ahLst/>
                <a:cxnLst/>
                <a:rect l="l" t="t" r="r" b="b"/>
                <a:pathLst>
                  <a:path w="6447050" h="3469221">
                    <a:moveTo>
                      <a:pt x="0" y="0"/>
                    </a:moveTo>
                    <a:lnTo>
                      <a:pt x="6447050" y="0"/>
                    </a:lnTo>
                    <a:lnTo>
                      <a:pt x="6447050" y="3469221"/>
                    </a:lnTo>
                    <a:lnTo>
                      <a:pt x="0" y="3469221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66675" cap="sq">
                <a:solidFill>
                  <a:schemeClr val="accent1">
                    <a:lumMod val="50000"/>
                  </a:schemeClr>
                </a:solidFill>
                <a:prstDash val="solid"/>
                <a:miter/>
              </a:ln>
            </p:spPr>
            <p:txBody>
              <a:bodyPr/>
              <a:lstStyle/>
              <a:p>
                <a:endParaRPr lang="es-ES_tradnl" sz="1200" noProof="0" dirty="0"/>
              </a:p>
            </p:txBody>
          </p:sp>
          <p:sp>
            <p:nvSpPr>
              <p:cNvPr id="37" name="TextBox 8">
                <a:extLst>
                  <a:ext uri="{FF2B5EF4-FFF2-40B4-BE49-F238E27FC236}">
                    <a16:creationId xmlns:a16="http://schemas.microsoft.com/office/drawing/2014/main" id="{DAAE3964-B44F-350B-05CE-5C149D924736}"/>
                  </a:ext>
                </a:extLst>
              </p:cNvPr>
              <p:cNvSpPr txBox="1"/>
              <p:nvPr/>
            </p:nvSpPr>
            <p:spPr>
              <a:xfrm>
                <a:off x="0" y="-28575"/>
                <a:ext cx="6447050" cy="3497796"/>
              </a:xfrm>
              <a:prstGeom prst="rect">
                <a:avLst/>
              </a:prstGeom>
            </p:spPr>
            <p:txBody>
              <a:bodyPr lIns="32584" tIns="32584" rIns="32584" bIns="32584" rtlCol="0" anchor="ctr"/>
              <a:lstStyle/>
              <a:p>
                <a:pPr algn="ctr">
                  <a:lnSpc>
                    <a:spcPts val="1563"/>
                  </a:lnSpc>
                </a:pPr>
                <a:endParaRPr lang="es-ES_tradnl" sz="1200" noProof="0" dirty="0"/>
              </a:p>
            </p:txBody>
          </p:sp>
        </p:grpSp>
        <p:sp>
          <p:nvSpPr>
            <p:cNvPr id="35" name="TextBox 11">
              <a:extLst>
                <a:ext uri="{FF2B5EF4-FFF2-40B4-BE49-F238E27FC236}">
                  <a16:creationId xmlns:a16="http://schemas.microsoft.com/office/drawing/2014/main" id="{463D696C-BE61-303C-1BB5-403119C75D7E}"/>
                </a:ext>
              </a:extLst>
            </p:cNvPr>
            <p:cNvSpPr txBox="1"/>
            <p:nvPr/>
          </p:nvSpPr>
          <p:spPr>
            <a:xfrm>
              <a:off x="591044" y="516654"/>
              <a:ext cx="10979733" cy="5767638"/>
            </a:xfrm>
            <a:prstGeom prst="rect">
              <a:avLst/>
            </a:prstGeom>
          </p:spPr>
          <p:txBody>
            <a:bodyPr lIns="32584" tIns="32584" rIns="32584" bIns="32584" rtlCol="0" anchor="ctr"/>
            <a:lstStyle/>
            <a:p>
              <a:pPr algn="ctr">
                <a:lnSpc>
                  <a:spcPts val="1563"/>
                </a:lnSpc>
              </a:pPr>
              <a:endParaRPr lang="es-ES_tradnl" sz="1200" noProof="0" dirty="0"/>
            </a:p>
          </p:txBody>
        </p:sp>
      </p:grpSp>
      <p:sp>
        <p:nvSpPr>
          <p:cNvPr id="21" name="TextBox 21"/>
          <p:cNvSpPr txBox="1"/>
          <p:nvPr/>
        </p:nvSpPr>
        <p:spPr>
          <a:xfrm>
            <a:off x="616671" y="576427"/>
            <a:ext cx="10332075" cy="6494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598"/>
              </a:lnSpc>
            </a:pPr>
            <a:r>
              <a:rPr lang="es-ES_tradnl" sz="3600" b="1" noProof="0" dirty="0">
                <a:solidFill>
                  <a:srgbClr val="27403B"/>
                </a:solidFill>
                <a:latin typeface="Raleway" pitchFamily="2" charset="77"/>
                <a:ea typeface="Geneva" panose="020B0503030404040204" pitchFamily="34" charset="0"/>
                <a:cs typeface="Aharoni" panose="02010803020104030203" pitchFamily="2" charset="-79"/>
                <a:sym typeface="Raleway Heavy"/>
              </a:rPr>
              <a:t>Ubicación geográfica de avistamientos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273842" y="2749954"/>
            <a:ext cx="530509" cy="2821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215"/>
              </a:lnSpc>
            </a:pPr>
            <a:r>
              <a:rPr lang="en-US" sz="1943" b="1" spc="472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01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5360611" y="2749954"/>
            <a:ext cx="530509" cy="2821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215"/>
              </a:lnSpc>
            </a:pPr>
            <a:r>
              <a:rPr lang="en-US" sz="1943" b="1" spc="293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02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273842" y="4358016"/>
            <a:ext cx="530509" cy="2821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215"/>
              </a:lnSpc>
            </a:pPr>
            <a:r>
              <a:rPr lang="en-US" sz="1943" b="1" spc="293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03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8089212" y="1872670"/>
            <a:ext cx="2828946" cy="21344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2063"/>
              </a:lnSpc>
            </a:pPr>
            <a:r>
              <a:rPr lang="es-ES_tradnl" sz="1400" noProof="0" dirty="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Estados Unidos concentra el 88% del total de avistamientos registrados, seguido por Canadá con un 4.5% y el Reino Unido con un 2.96%. El resto de los países en conjunto representa únicamente el 4.4% del total, lo que evidencia una fuerte concentración geográfica en Norteamérica.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5360611" y="4358016"/>
            <a:ext cx="530509" cy="2821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215"/>
              </a:lnSpc>
            </a:pPr>
            <a:r>
              <a:rPr lang="en-US" sz="1943" b="1" spc="293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04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FFCE26B-E67E-5497-9893-1EECCBB952A2}"/>
              </a:ext>
            </a:extLst>
          </p:cNvPr>
          <p:cNvGrpSpPr/>
          <p:nvPr/>
        </p:nvGrpSpPr>
        <p:grpSpPr>
          <a:xfrm>
            <a:off x="9740197" y="4654000"/>
            <a:ext cx="2207803" cy="2021807"/>
            <a:chOff x="7176722" y="3355442"/>
            <a:chExt cx="2207803" cy="2021807"/>
          </a:xfrm>
        </p:grpSpPr>
        <p:sp>
          <p:nvSpPr>
            <p:cNvPr id="39" name="Right Triangle 38">
              <a:extLst>
                <a:ext uri="{FF2B5EF4-FFF2-40B4-BE49-F238E27FC236}">
                  <a16:creationId xmlns:a16="http://schemas.microsoft.com/office/drawing/2014/main" id="{DAC99DAB-411F-1071-3EC5-D696835023B9}"/>
                </a:ext>
              </a:extLst>
            </p:cNvPr>
            <p:cNvSpPr/>
            <p:nvPr/>
          </p:nvSpPr>
          <p:spPr>
            <a:xfrm rot="16200000">
              <a:off x="7549654" y="3542378"/>
              <a:ext cx="1787663" cy="1882079"/>
            </a:xfrm>
            <a:prstGeom prst="rtTriangle">
              <a:avLst/>
            </a:prstGeom>
            <a:solidFill>
              <a:srgbClr val="50848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40" name="Right Triangle 39">
              <a:extLst>
                <a:ext uri="{FF2B5EF4-FFF2-40B4-BE49-F238E27FC236}">
                  <a16:creationId xmlns:a16="http://schemas.microsoft.com/office/drawing/2014/main" id="{CE95EB07-595B-0BE7-00AE-712BB6CCDC43}"/>
                </a:ext>
              </a:extLst>
            </p:cNvPr>
            <p:cNvSpPr/>
            <p:nvPr/>
          </p:nvSpPr>
          <p:spPr>
            <a:xfrm rot="16200000">
              <a:off x="7386792" y="3440008"/>
              <a:ext cx="1787663" cy="1882079"/>
            </a:xfrm>
            <a:prstGeom prst="rtTriangle">
              <a:avLst/>
            </a:prstGeom>
            <a:solidFill>
              <a:srgbClr val="7CBBB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41" name="Right Triangle 40">
              <a:extLst>
                <a:ext uri="{FF2B5EF4-FFF2-40B4-BE49-F238E27FC236}">
                  <a16:creationId xmlns:a16="http://schemas.microsoft.com/office/drawing/2014/main" id="{61E31B8F-389A-2FC1-6AF2-8789D0DE362A}"/>
                </a:ext>
              </a:extLst>
            </p:cNvPr>
            <p:cNvSpPr/>
            <p:nvPr/>
          </p:nvSpPr>
          <p:spPr>
            <a:xfrm rot="16200000">
              <a:off x="7223930" y="3308234"/>
              <a:ext cx="1787663" cy="1882079"/>
            </a:xfrm>
            <a:prstGeom prst="rtTriangle">
              <a:avLst/>
            </a:prstGeom>
            <a:solidFill>
              <a:srgbClr val="B5EFE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pic>
        <p:nvPicPr>
          <p:cNvPr id="43" name="Picture 42">
            <a:extLst>
              <a:ext uri="{FF2B5EF4-FFF2-40B4-BE49-F238E27FC236}">
                <a16:creationId xmlns:a16="http://schemas.microsoft.com/office/drawing/2014/main" id="{DCD6550A-26CA-7573-945C-3D88AF0C653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29206" y="1225836"/>
            <a:ext cx="7192872" cy="479524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CC152F-75C2-92DB-47F0-C46359EE58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C99D28F8-954C-35C1-DC44-F87A1336D698}"/>
              </a:ext>
            </a:extLst>
          </p:cNvPr>
          <p:cNvGrpSpPr/>
          <p:nvPr/>
        </p:nvGrpSpPr>
        <p:grpSpPr>
          <a:xfrm>
            <a:off x="278763" y="222198"/>
            <a:ext cx="11634473" cy="6413604"/>
            <a:chOff x="253136" y="210006"/>
            <a:chExt cx="11634473" cy="6413604"/>
          </a:xfrm>
        </p:grpSpPr>
        <p:sp>
          <p:nvSpPr>
            <p:cNvPr id="31" name="Freeform 4">
              <a:extLst>
                <a:ext uri="{FF2B5EF4-FFF2-40B4-BE49-F238E27FC236}">
                  <a16:creationId xmlns:a16="http://schemas.microsoft.com/office/drawing/2014/main" id="{BFB98104-6688-8AA7-8BC6-A272787415CF}"/>
                </a:ext>
              </a:extLst>
            </p:cNvPr>
            <p:cNvSpPr/>
            <p:nvPr/>
          </p:nvSpPr>
          <p:spPr>
            <a:xfrm>
              <a:off x="253136" y="210006"/>
              <a:ext cx="11634473" cy="6413604"/>
            </a:xfrm>
            <a:custGeom>
              <a:avLst/>
              <a:gdLst/>
              <a:ahLst/>
              <a:cxnLst/>
              <a:rect l="l" t="t" r="r" b="b"/>
              <a:pathLst>
                <a:path w="6619526" h="3649071">
                  <a:moveTo>
                    <a:pt x="0" y="0"/>
                  </a:moveTo>
                  <a:lnTo>
                    <a:pt x="6619526" y="0"/>
                  </a:lnTo>
                  <a:lnTo>
                    <a:pt x="6619526" y="3649071"/>
                  </a:lnTo>
                  <a:lnTo>
                    <a:pt x="0" y="364907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chemeClr val="tx2"/>
              </a:solidFill>
              <a:prstDash val="solid"/>
              <a:miter/>
            </a:ln>
          </p:spPr>
          <p:txBody>
            <a:bodyPr/>
            <a:lstStyle/>
            <a:p>
              <a:endParaRPr lang="es-ES_tradnl" sz="1200" noProof="0" dirty="0"/>
            </a:p>
          </p:txBody>
        </p:sp>
        <p:grpSp>
          <p:nvGrpSpPr>
            <p:cNvPr id="32" name="Group 6">
              <a:extLst>
                <a:ext uri="{FF2B5EF4-FFF2-40B4-BE49-F238E27FC236}">
                  <a16:creationId xmlns:a16="http://schemas.microsoft.com/office/drawing/2014/main" id="{F43B3347-30A9-F095-207B-F81DF488A1CC}"/>
                </a:ext>
              </a:extLst>
            </p:cNvPr>
            <p:cNvGrpSpPr/>
            <p:nvPr/>
          </p:nvGrpSpPr>
          <p:grpSpPr>
            <a:xfrm>
              <a:off x="399711" y="368787"/>
              <a:ext cx="11331329" cy="6097499"/>
              <a:chOff x="0" y="0"/>
              <a:chExt cx="6447050" cy="3469221"/>
            </a:xfrm>
          </p:grpSpPr>
          <p:sp>
            <p:nvSpPr>
              <p:cNvPr id="36" name="Freeform 7">
                <a:extLst>
                  <a:ext uri="{FF2B5EF4-FFF2-40B4-BE49-F238E27FC236}">
                    <a16:creationId xmlns:a16="http://schemas.microsoft.com/office/drawing/2014/main" id="{27EBFD3E-0760-9B49-B550-3A8F1E0FBC52}"/>
                  </a:ext>
                </a:extLst>
              </p:cNvPr>
              <p:cNvSpPr/>
              <p:nvPr/>
            </p:nvSpPr>
            <p:spPr>
              <a:xfrm>
                <a:off x="0" y="0"/>
                <a:ext cx="6447050" cy="3469221"/>
              </a:xfrm>
              <a:custGeom>
                <a:avLst/>
                <a:gdLst/>
                <a:ahLst/>
                <a:cxnLst/>
                <a:rect l="l" t="t" r="r" b="b"/>
                <a:pathLst>
                  <a:path w="6447050" h="3469221">
                    <a:moveTo>
                      <a:pt x="0" y="0"/>
                    </a:moveTo>
                    <a:lnTo>
                      <a:pt x="6447050" y="0"/>
                    </a:lnTo>
                    <a:lnTo>
                      <a:pt x="6447050" y="3469221"/>
                    </a:lnTo>
                    <a:lnTo>
                      <a:pt x="0" y="3469221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66675" cap="sq">
                <a:solidFill>
                  <a:schemeClr val="accent1">
                    <a:lumMod val="50000"/>
                  </a:schemeClr>
                </a:solidFill>
                <a:prstDash val="solid"/>
                <a:miter/>
              </a:ln>
            </p:spPr>
            <p:txBody>
              <a:bodyPr/>
              <a:lstStyle/>
              <a:p>
                <a:endParaRPr lang="es-ES_tradnl" sz="1200" noProof="0" dirty="0"/>
              </a:p>
            </p:txBody>
          </p:sp>
          <p:sp>
            <p:nvSpPr>
              <p:cNvPr id="37" name="TextBox 8">
                <a:extLst>
                  <a:ext uri="{FF2B5EF4-FFF2-40B4-BE49-F238E27FC236}">
                    <a16:creationId xmlns:a16="http://schemas.microsoft.com/office/drawing/2014/main" id="{B73FC7AB-0DE4-3985-9F42-AAD70835606C}"/>
                  </a:ext>
                </a:extLst>
              </p:cNvPr>
              <p:cNvSpPr txBox="1"/>
              <p:nvPr/>
            </p:nvSpPr>
            <p:spPr>
              <a:xfrm>
                <a:off x="0" y="-28575"/>
                <a:ext cx="6447050" cy="3497796"/>
              </a:xfrm>
              <a:prstGeom prst="rect">
                <a:avLst/>
              </a:prstGeom>
            </p:spPr>
            <p:txBody>
              <a:bodyPr lIns="32584" tIns="32584" rIns="32584" bIns="32584" rtlCol="0" anchor="ctr"/>
              <a:lstStyle/>
              <a:p>
                <a:pPr algn="ctr">
                  <a:lnSpc>
                    <a:spcPts val="1563"/>
                  </a:lnSpc>
                </a:pPr>
                <a:endParaRPr lang="es-ES_tradnl" sz="1200" noProof="0" dirty="0"/>
              </a:p>
            </p:txBody>
          </p:sp>
        </p:grpSp>
        <p:sp>
          <p:nvSpPr>
            <p:cNvPr id="35" name="TextBox 11">
              <a:extLst>
                <a:ext uri="{FF2B5EF4-FFF2-40B4-BE49-F238E27FC236}">
                  <a16:creationId xmlns:a16="http://schemas.microsoft.com/office/drawing/2014/main" id="{E200763D-9F4F-975A-4D04-013C75855DCF}"/>
                </a:ext>
              </a:extLst>
            </p:cNvPr>
            <p:cNvSpPr txBox="1"/>
            <p:nvPr/>
          </p:nvSpPr>
          <p:spPr>
            <a:xfrm>
              <a:off x="591044" y="516654"/>
              <a:ext cx="10979733" cy="5767638"/>
            </a:xfrm>
            <a:prstGeom prst="rect">
              <a:avLst/>
            </a:prstGeom>
          </p:spPr>
          <p:txBody>
            <a:bodyPr lIns="32584" tIns="32584" rIns="32584" bIns="32584" rtlCol="0" anchor="ctr"/>
            <a:lstStyle/>
            <a:p>
              <a:pPr algn="ctr">
                <a:lnSpc>
                  <a:spcPts val="1563"/>
                </a:lnSpc>
              </a:pPr>
              <a:endParaRPr lang="es-ES_tradnl" sz="1200" noProof="0" dirty="0"/>
            </a:p>
          </p:txBody>
        </p:sp>
      </p:grpSp>
      <p:sp>
        <p:nvSpPr>
          <p:cNvPr id="21" name="TextBox 21">
            <a:extLst>
              <a:ext uri="{FF2B5EF4-FFF2-40B4-BE49-F238E27FC236}">
                <a16:creationId xmlns:a16="http://schemas.microsoft.com/office/drawing/2014/main" id="{B6E5C2CA-244D-B10C-A5CD-2C4543DD6440}"/>
              </a:ext>
            </a:extLst>
          </p:cNvPr>
          <p:cNvSpPr txBox="1"/>
          <p:nvPr/>
        </p:nvSpPr>
        <p:spPr>
          <a:xfrm>
            <a:off x="616671" y="576427"/>
            <a:ext cx="10332075" cy="6705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598"/>
              </a:lnSpc>
            </a:pPr>
            <a:r>
              <a:rPr lang="es-ES_tradnl" sz="3600" b="1" noProof="0" dirty="0">
                <a:solidFill>
                  <a:srgbClr val="27403B"/>
                </a:solidFill>
                <a:latin typeface="Raleway" pitchFamily="2" charset="77"/>
                <a:ea typeface="Geneva" panose="020B0503030404040204" pitchFamily="34" charset="0"/>
                <a:cs typeface="Aharoni" panose="02010803020104030203" pitchFamily="2" charset="-79"/>
                <a:sym typeface="Raleway Heavy"/>
              </a:rPr>
              <a:t>🔎 </a:t>
            </a:r>
            <a:r>
              <a:rPr lang="es-ES_tradnl" sz="2400" b="1" noProof="0" dirty="0">
                <a:solidFill>
                  <a:srgbClr val="27403B"/>
                </a:solidFill>
                <a:latin typeface="Raleway" pitchFamily="2" charset="77"/>
                <a:ea typeface="Geneva" panose="020B0503030404040204" pitchFamily="34" charset="0"/>
                <a:cs typeface="Aharoni" panose="02010803020104030203" pitchFamily="2" charset="-79"/>
                <a:sym typeface="Raleway Heavy"/>
              </a:rPr>
              <a:t>Concentración de avistamientos de OVNIs en EE.UU por estado</a:t>
            </a:r>
            <a:endParaRPr lang="es-ES_tradnl" sz="3600" b="1" noProof="0" dirty="0">
              <a:solidFill>
                <a:srgbClr val="27403B"/>
              </a:solidFill>
              <a:latin typeface="Raleway" pitchFamily="2" charset="77"/>
              <a:ea typeface="Geneva" panose="020B0503030404040204" pitchFamily="34" charset="0"/>
              <a:cs typeface="Aharoni" panose="02010803020104030203" pitchFamily="2" charset="-79"/>
              <a:sym typeface="Raleway Heavy"/>
            </a:endParaRPr>
          </a:p>
        </p:txBody>
      </p:sp>
      <p:sp>
        <p:nvSpPr>
          <p:cNvPr id="23" name="TextBox 23">
            <a:extLst>
              <a:ext uri="{FF2B5EF4-FFF2-40B4-BE49-F238E27FC236}">
                <a16:creationId xmlns:a16="http://schemas.microsoft.com/office/drawing/2014/main" id="{698844C3-C63B-C339-A6C3-D50E285D31C8}"/>
              </a:ext>
            </a:extLst>
          </p:cNvPr>
          <p:cNvSpPr txBox="1"/>
          <p:nvPr/>
        </p:nvSpPr>
        <p:spPr>
          <a:xfrm>
            <a:off x="1273842" y="2749954"/>
            <a:ext cx="530509" cy="2821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215"/>
              </a:lnSpc>
            </a:pPr>
            <a:r>
              <a:rPr lang="en-US" sz="1943" b="1" spc="472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01</a:t>
            </a:r>
          </a:p>
        </p:txBody>
      </p:sp>
      <p:sp>
        <p:nvSpPr>
          <p:cNvPr id="25" name="TextBox 25">
            <a:extLst>
              <a:ext uri="{FF2B5EF4-FFF2-40B4-BE49-F238E27FC236}">
                <a16:creationId xmlns:a16="http://schemas.microsoft.com/office/drawing/2014/main" id="{C3558F5A-65C9-5593-611F-305E1065BB5E}"/>
              </a:ext>
            </a:extLst>
          </p:cNvPr>
          <p:cNvSpPr txBox="1"/>
          <p:nvPr/>
        </p:nvSpPr>
        <p:spPr>
          <a:xfrm>
            <a:off x="5360611" y="2749954"/>
            <a:ext cx="530509" cy="2821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215"/>
              </a:lnSpc>
            </a:pPr>
            <a:r>
              <a:rPr lang="en-US" sz="1943" b="1" spc="293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02</a:t>
            </a:r>
          </a:p>
        </p:txBody>
      </p:sp>
      <p:sp>
        <p:nvSpPr>
          <p:cNvPr id="27" name="TextBox 27">
            <a:extLst>
              <a:ext uri="{FF2B5EF4-FFF2-40B4-BE49-F238E27FC236}">
                <a16:creationId xmlns:a16="http://schemas.microsoft.com/office/drawing/2014/main" id="{B9B89D35-6EB8-E363-FA3F-688199F1731B}"/>
              </a:ext>
            </a:extLst>
          </p:cNvPr>
          <p:cNvSpPr txBox="1"/>
          <p:nvPr/>
        </p:nvSpPr>
        <p:spPr>
          <a:xfrm>
            <a:off x="1273842" y="4358016"/>
            <a:ext cx="530509" cy="2821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215"/>
              </a:lnSpc>
            </a:pPr>
            <a:r>
              <a:rPr lang="en-US" sz="1943" b="1" spc="293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03</a:t>
            </a:r>
          </a:p>
        </p:txBody>
      </p:sp>
      <p:sp>
        <p:nvSpPr>
          <p:cNvPr id="29" name="TextBox 29">
            <a:extLst>
              <a:ext uri="{FF2B5EF4-FFF2-40B4-BE49-F238E27FC236}">
                <a16:creationId xmlns:a16="http://schemas.microsoft.com/office/drawing/2014/main" id="{3FE10D14-12E6-EED4-570E-1821B547CDA8}"/>
              </a:ext>
            </a:extLst>
          </p:cNvPr>
          <p:cNvSpPr txBox="1"/>
          <p:nvPr/>
        </p:nvSpPr>
        <p:spPr>
          <a:xfrm>
            <a:off x="5360611" y="4358016"/>
            <a:ext cx="530509" cy="2821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215"/>
              </a:lnSpc>
            </a:pPr>
            <a:r>
              <a:rPr lang="en-US" sz="1943" b="1" spc="293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04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A455B99-419B-566A-E908-33E41A39C8A0}"/>
              </a:ext>
            </a:extLst>
          </p:cNvPr>
          <p:cNvGrpSpPr/>
          <p:nvPr/>
        </p:nvGrpSpPr>
        <p:grpSpPr>
          <a:xfrm>
            <a:off x="9740197" y="4654000"/>
            <a:ext cx="2207803" cy="2021807"/>
            <a:chOff x="7176722" y="3355442"/>
            <a:chExt cx="2207803" cy="2021807"/>
          </a:xfrm>
        </p:grpSpPr>
        <p:sp>
          <p:nvSpPr>
            <p:cNvPr id="39" name="Right Triangle 38">
              <a:extLst>
                <a:ext uri="{FF2B5EF4-FFF2-40B4-BE49-F238E27FC236}">
                  <a16:creationId xmlns:a16="http://schemas.microsoft.com/office/drawing/2014/main" id="{E504C983-C502-287D-E7E0-64D6D7539370}"/>
                </a:ext>
              </a:extLst>
            </p:cNvPr>
            <p:cNvSpPr/>
            <p:nvPr/>
          </p:nvSpPr>
          <p:spPr>
            <a:xfrm rot="16200000">
              <a:off x="7549654" y="3542378"/>
              <a:ext cx="1787663" cy="1882079"/>
            </a:xfrm>
            <a:prstGeom prst="rtTriangle">
              <a:avLst/>
            </a:prstGeom>
            <a:solidFill>
              <a:srgbClr val="50848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40" name="Right Triangle 39">
              <a:extLst>
                <a:ext uri="{FF2B5EF4-FFF2-40B4-BE49-F238E27FC236}">
                  <a16:creationId xmlns:a16="http://schemas.microsoft.com/office/drawing/2014/main" id="{80AE8B6A-4307-5676-FF6C-82CD878F0820}"/>
                </a:ext>
              </a:extLst>
            </p:cNvPr>
            <p:cNvSpPr/>
            <p:nvPr/>
          </p:nvSpPr>
          <p:spPr>
            <a:xfrm rot="16200000">
              <a:off x="7386792" y="3440008"/>
              <a:ext cx="1787663" cy="1882079"/>
            </a:xfrm>
            <a:prstGeom prst="rtTriangle">
              <a:avLst/>
            </a:prstGeom>
            <a:solidFill>
              <a:srgbClr val="7CBBB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41" name="Right Triangle 40">
              <a:extLst>
                <a:ext uri="{FF2B5EF4-FFF2-40B4-BE49-F238E27FC236}">
                  <a16:creationId xmlns:a16="http://schemas.microsoft.com/office/drawing/2014/main" id="{3EB7A76F-2A2D-B75B-6FD3-CC1F2EB973CA}"/>
                </a:ext>
              </a:extLst>
            </p:cNvPr>
            <p:cNvSpPr/>
            <p:nvPr/>
          </p:nvSpPr>
          <p:spPr>
            <a:xfrm rot="16200000">
              <a:off x="7223930" y="3308234"/>
              <a:ext cx="1787663" cy="1882079"/>
            </a:xfrm>
            <a:prstGeom prst="rtTriangle">
              <a:avLst/>
            </a:prstGeom>
            <a:solidFill>
              <a:srgbClr val="B5EFE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7747814A-8A17-75C5-1213-CC4B51BCE64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808" b="1808"/>
          <a:stretch/>
        </p:blipFill>
        <p:spPr>
          <a:xfrm>
            <a:off x="524843" y="1681178"/>
            <a:ext cx="7351645" cy="4723864"/>
          </a:xfrm>
          <a:prstGeom prst="rect">
            <a:avLst/>
          </a:prstGeom>
        </p:spPr>
      </p:pic>
      <p:sp>
        <p:nvSpPr>
          <p:cNvPr id="4" name="TextBox 28">
            <a:extLst>
              <a:ext uri="{FF2B5EF4-FFF2-40B4-BE49-F238E27FC236}">
                <a16:creationId xmlns:a16="http://schemas.microsoft.com/office/drawing/2014/main" id="{27205C02-0B15-49C3-90B4-5AC45E08F858}"/>
              </a:ext>
            </a:extLst>
          </p:cNvPr>
          <p:cNvSpPr txBox="1"/>
          <p:nvPr/>
        </p:nvSpPr>
        <p:spPr>
          <a:xfrm>
            <a:off x="8023063" y="2201583"/>
            <a:ext cx="3090733" cy="21324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063"/>
              </a:lnSpc>
            </a:pPr>
            <a:r>
              <a:rPr lang="es-ES_tradnl" sz="1400" noProof="0" dirty="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EE.UU. concentra el 88% de los reportes globales de avistamientos de OVNIs.</a:t>
            </a:r>
          </a:p>
          <a:p>
            <a:pPr algn="just">
              <a:lnSpc>
                <a:spcPts val="2063"/>
              </a:lnSpc>
            </a:pPr>
            <a:r>
              <a:rPr lang="es-ES_tradnl" sz="1400" noProof="0" dirty="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Este mapa muestra la distribución porcentual por estado, destacando las regiones con mayor incidencia.</a:t>
            </a:r>
          </a:p>
          <a:p>
            <a:pPr algn="just">
              <a:lnSpc>
                <a:spcPts val="2063"/>
              </a:lnSpc>
            </a:pPr>
            <a:r>
              <a:rPr lang="es-ES_tradnl" sz="1400" noProof="0" dirty="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Los datos permiten identificar zonas clave para posibles investigaciones o análisis focalizados.</a:t>
            </a:r>
          </a:p>
        </p:txBody>
      </p:sp>
    </p:spTree>
    <p:extLst>
      <p:ext uri="{BB962C8B-B14F-4D97-AF65-F5344CB8AC3E}">
        <p14:creationId xmlns:p14="http://schemas.microsoft.com/office/powerpoint/2010/main" val="1579636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2BDF08-533F-00AD-4BA7-044EA9547C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3968CFB9-638F-6F67-C8B7-A17ECB4C68FC}"/>
              </a:ext>
            </a:extLst>
          </p:cNvPr>
          <p:cNvGrpSpPr/>
          <p:nvPr/>
        </p:nvGrpSpPr>
        <p:grpSpPr>
          <a:xfrm>
            <a:off x="278763" y="222198"/>
            <a:ext cx="11634473" cy="6413604"/>
            <a:chOff x="253136" y="210006"/>
            <a:chExt cx="11634473" cy="6413604"/>
          </a:xfrm>
        </p:grpSpPr>
        <p:sp>
          <p:nvSpPr>
            <p:cNvPr id="31" name="Freeform 4">
              <a:extLst>
                <a:ext uri="{FF2B5EF4-FFF2-40B4-BE49-F238E27FC236}">
                  <a16:creationId xmlns:a16="http://schemas.microsoft.com/office/drawing/2014/main" id="{AE9B225C-E0A1-0E15-5E31-5053B8631F1E}"/>
                </a:ext>
              </a:extLst>
            </p:cNvPr>
            <p:cNvSpPr/>
            <p:nvPr/>
          </p:nvSpPr>
          <p:spPr>
            <a:xfrm>
              <a:off x="253136" y="210006"/>
              <a:ext cx="11634473" cy="6413604"/>
            </a:xfrm>
            <a:custGeom>
              <a:avLst/>
              <a:gdLst/>
              <a:ahLst/>
              <a:cxnLst/>
              <a:rect l="l" t="t" r="r" b="b"/>
              <a:pathLst>
                <a:path w="6619526" h="3649071">
                  <a:moveTo>
                    <a:pt x="0" y="0"/>
                  </a:moveTo>
                  <a:lnTo>
                    <a:pt x="6619526" y="0"/>
                  </a:lnTo>
                  <a:lnTo>
                    <a:pt x="6619526" y="3649071"/>
                  </a:lnTo>
                  <a:lnTo>
                    <a:pt x="0" y="364907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chemeClr val="tx2"/>
              </a:solidFill>
              <a:prstDash val="solid"/>
              <a:miter/>
            </a:ln>
          </p:spPr>
          <p:txBody>
            <a:bodyPr/>
            <a:lstStyle/>
            <a:p>
              <a:endParaRPr lang="es-ES_tradnl" sz="1200" noProof="0" dirty="0"/>
            </a:p>
          </p:txBody>
        </p:sp>
        <p:grpSp>
          <p:nvGrpSpPr>
            <p:cNvPr id="32" name="Group 6">
              <a:extLst>
                <a:ext uri="{FF2B5EF4-FFF2-40B4-BE49-F238E27FC236}">
                  <a16:creationId xmlns:a16="http://schemas.microsoft.com/office/drawing/2014/main" id="{D77D0E5F-901C-8BE7-63A3-EA76008F3786}"/>
                </a:ext>
              </a:extLst>
            </p:cNvPr>
            <p:cNvGrpSpPr/>
            <p:nvPr/>
          </p:nvGrpSpPr>
          <p:grpSpPr>
            <a:xfrm>
              <a:off x="399711" y="368787"/>
              <a:ext cx="11331329" cy="6097499"/>
              <a:chOff x="0" y="0"/>
              <a:chExt cx="6447050" cy="3469221"/>
            </a:xfrm>
          </p:grpSpPr>
          <p:sp>
            <p:nvSpPr>
              <p:cNvPr id="36" name="Freeform 7">
                <a:extLst>
                  <a:ext uri="{FF2B5EF4-FFF2-40B4-BE49-F238E27FC236}">
                    <a16:creationId xmlns:a16="http://schemas.microsoft.com/office/drawing/2014/main" id="{385F6E15-4942-3629-1D34-59CC73DEE436}"/>
                  </a:ext>
                </a:extLst>
              </p:cNvPr>
              <p:cNvSpPr/>
              <p:nvPr/>
            </p:nvSpPr>
            <p:spPr>
              <a:xfrm>
                <a:off x="0" y="0"/>
                <a:ext cx="6447050" cy="3469221"/>
              </a:xfrm>
              <a:custGeom>
                <a:avLst/>
                <a:gdLst/>
                <a:ahLst/>
                <a:cxnLst/>
                <a:rect l="l" t="t" r="r" b="b"/>
                <a:pathLst>
                  <a:path w="6447050" h="3469221">
                    <a:moveTo>
                      <a:pt x="0" y="0"/>
                    </a:moveTo>
                    <a:lnTo>
                      <a:pt x="6447050" y="0"/>
                    </a:lnTo>
                    <a:lnTo>
                      <a:pt x="6447050" y="3469221"/>
                    </a:lnTo>
                    <a:lnTo>
                      <a:pt x="0" y="3469221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66675" cap="sq">
                <a:solidFill>
                  <a:schemeClr val="accent1">
                    <a:lumMod val="50000"/>
                  </a:schemeClr>
                </a:solidFill>
                <a:prstDash val="solid"/>
                <a:miter/>
              </a:ln>
            </p:spPr>
            <p:txBody>
              <a:bodyPr/>
              <a:lstStyle/>
              <a:p>
                <a:endParaRPr lang="es-ES_tradnl" sz="1200" noProof="0" dirty="0"/>
              </a:p>
            </p:txBody>
          </p:sp>
          <p:sp>
            <p:nvSpPr>
              <p:cNvPr id="37" name="TextBox 8">
                <a:extLst>
                  <a:ext uri="{FF2B5EF4-FFF2-40B4-BE49-F238E27FC236}">
                    <a16:creationId xmlns:a16="http://schemas.microsoft.com/office/drawing/2014/main" id="{49D2F0F6-3109-E746-0E54-532582D666EF}"/>
                  </a:ext>
                </a:extLst>
              </p:cNvPr>
              <p:cNvSpPr txBox="1"/>
              <p:nvPr/>
            </p:nvSpPr>
            <p:spPr>
              <a:xfrm>
                <a:off x="0" y="-28575"/>
                <a:ext cx="6447050" cy="3497796"/>
              </a:xfrm>
              <a:prstGeom prst="rect">
                <a:avLst/>
              </a:prstGeom>
            </p:spPr>
            <p:txBody>
              <a:bodyPr lIns="32584" tIns="32584" rIns="32584" bIns="32584" rtlCol="0" anchor="ctr"/>
              <a:lstStyle/>
              <a:p>
                <a:pPr algn="ctr">
                  <a:lnSpc>
                    <a:spcPts val="1563"/>
                  </a:lnSpc>
                </a:pPr>
                <a:endParaRPr lang="es-ES_tradnl" sz="1200" noProof="0" dirty="0"/>
              </a:p>
            </p:txBody>
          </p:sp>
        </p:grpSp>
        <p:sp>
          <p:nvSpPr>
            <p:cNvPr id="35" name="TextBox 11">
              <a:extLst>
                <a:ext uri="{FF2B5EF4-FFF2-40B4-BE49-F238E27FC236}">
                  <a16:creationId xmlns:a16="http://schemas.microsoft.com/office/drawing/2014/main" id="{61D5B31B-57B1-A65F-4874-263F2203D0B4}"/>
                </a:ext>
              </a:extLst>
            </p:cNvPr>
            <p:cNvSpPr txBox="1"/>
            <p:nvPr/>
          </p:nvSpPr>
          <p:spPr>
            <a:xfrm>
              <a:off x="591044" y="516654"/>
              <a:ext cx="10979733" cy="5767638"/>
            </a:xfrm>
            <a:prstGeom prst="rect">
              <a:avLst/>
            </a:prstGeom>
          </p:spPr>
          <p:txBody>
            <a:bodyPr lIns="32584" tIns="32584" rIns="32584" bIns="32584" rtlCol="0" anchor="ctr"/>
            <a:lstStyle/>
            <a:p>
              <a:pPr algn="ctr">
                <a:lnSpc>
                  <a:spcPts val="1563"/>
                </a:lnSpc>
              </a:pPr>
              <a:endParaRPr lang="es-ES_tradnl" sz="1200" noProof="0" dirty="0"/>
            </a:p>
          </p:txBody>
        </p:sp>
      </p:grpSp>
      <p:sp>
        <p:nvSpPr>
          <p:cNvPr id="21" name="TextBox 21">
            <a:extLst>
              <a:ext uri="{FF2B5EF4-FFF2-40B4-BE49-F238E27FC236}">
                <a16:creationId xmlns:a16="http://schemas.microsoft.com/office/drawing/2014/main" id="{C7AEBCC3-333F-5535-1A94-FF2B4B3E0BA6}"/>
              </a:ext>
            </a:extLst>
          </p:cNvPr>
          <p:cNvSpPr txBox="1"/>
          <p:nvPr/>
        </p:nvSpPr>
        <p:spPr>
          <a:xfrm>
            <a:off x="616671" y="576427"/>
            <a:ext cx="10332075" cy="6494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598"/>
              </a:lnSpc>
            </a:pPr>
            <a:r>
              <a:rPr lang="es-ES_tradnl" sz="3600" b="1" noProof="0" dirty="0">
                <a:solidFill>
                  <a:srgbClr val="27403B"/>
                </a:solidFill>
                <a:latin typeface="Raleway" pitchFamily="2" charset="77"/>
                <a:ea typeface="Geneva" panose="020B0503030404040204" pitchFamily="34" charset="0"/>
                <a:cs typeface="Aharoni" panose="02010803020104030203" pitchFamily="2" charset="-79"/>
                <a:sym typeface="Raleway Heavy"/>
              </a:rPr>
              <a:t>Patrones temporales</a:t>
            </a:r>
          </a:p>
        </p:txBody>
      </p:sp>
      <p:sp>
        <p:nvSpPr>
          <p:cNvPr id="23" name="TextBox 23">
            <a:extLst>
              <a:ext uri="{FF2B5EF4-FFF2-40B4-BE49-F238E27FC236}">
                <a16:creationId xmlns:a16="http://schemas.microsoft.com/office/drawing/2014/main" id="{D17448EB-6CFB-D4D3-B541-99EE3681D227}"/>
              </a:ext>
            </a:extLst>
          </p:cNvPr>
          <p:cNvSpPr txBox="1"/>
          <p:nvPr/>
        </p:nvSpPr>
        <p:spPr>
          <a:xfrm>
            <a:off x="1273842" y="2749954"/>
            <a:ext cx="530509" cy="2821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215"/>
              </a:lnSpc>
            </a:pPr>
            <a:r>
              <a:rPr lang="en-US" sz="1943" b="1" spc="472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01</a:t>
            </a:r>
          </a:p>
        </p:txBody>
      </p:sp>
      <p:sp>
        <p:nvSpPr>
          <p:cNvPr id="25" name="TextBox 25">
            <a:extLst>
              <a:ext uri="{FF2B5EF4-FFF2-40B4-BE49-F238E27FC236}">
                <a16:creationId xmlns:a16="http://schemas.microsoft.com/office/drawing/2014/main" id="{A44EF8E4-4CB5-870F-B9DC-B88F0D4506CF}"/>
              </a:ext>
            </a:extLst>
          </p:cNvPr>
          <p:cNvSpPr txBox="1"/>
          <p:nvPr/>
        </p:nvSpPr>
        <p:spPr>
          <a:xfrm>
            <a:off x="5360611" y="2749954"/>
            <a:ext cx="530509" cy="2821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215"/>
              </a:lnSpc>
            </a:pPr>
            <a:r>
              <a:rPr lang="en-US" sz="1943" b="1" spc="293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02</a:t>
            </a:r>
          </a:p>
        </p:txBody>
      </p:sp>
      <p:sp>
        <p:nvSpPr>
          <p:cNvPr id="27" name="TextBox 27">
            <a:extLst>
              <a:ext uri="{FF2B5EF4-FFF2-40B4-BE49-F238E27FC236}">
                <a16:creationId xmlns:a16="http://schemas.microsoft.com/office/drawing/2014/main" id="{74739ABE-856E-93D9-EB92-153907111F8E}"/>
              </a:ext>
            </a:extLst>
          </p:cNvPr>
          <p:cNvSpPr txBox="1"/>
          <p:nvPr/>
        </p:nvSpPr>
        <p:spPr>
          <a:xfrm>
            <a:off x="1273842" y="4358016"/>
            <a:ext cx="530509" cy="2821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215"/>
              </a:lnSpc>
            </a:pPr>
            <a:r>
              <a:rPr lang="en-US" sz="1943" b="1" spc="293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03</a:t>
            </a:r>
          </a:p>
        </p:txBody>
      </p:sp>
      <p:sp>
        <p:nvSpPr>
          <p:cNvPr id="29" name="TextBox 29">
            <a:extLst>
              <a:ext uri="{FF2B5EF4-FFF2-40B4-BE49-F238E27FC236}">
                <a16:creationId xmlns:a16="http://schemas.microsoft.com/office/drawing/2014/main" id="{58280B06-B2ED-A744-594D-ADEFCC8A3CAE}"/>
              </a:ext>
            </a:extLst>
          </p:cNvPr>
          <p:cNvSpPr txBox="1"/>
          <p:nvPr/>
        </p:nvSpPr>
        <p:spPr>
          <a:xfrm>
            <a:off x="5360611" y="4358016"/>
            <a:ext cx="530509" cy="2821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215"/>
              </a:lnSpc>
            </a:pPr>
            <a:r>
              <a:rPr lang="en-US" sz="1943" b="1" spc="293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04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7DBE7FC-910B-AC04-8D0A-9A900AB8BF26}"/>
              </a:ext>
            </a:extLst>
          </p:cNvPr>
          <p:cNvGrpSpPr/>
          <p:nvPr/>
        </p:nvGrpSpPr>
        <p:grpSpPr>
          <a:xfrm>
            <a:off x="9740197" y="4654000"/>
            <a:ext cx="2207803" cy="2021807"/>
            <a:chOff x="7176722" y="3355442"/>
            <a:chExt cx="2207803" cy="2021807"/>
          </a:xfrm>
        </p:grpSpPr>
        <p:sp>
          <p:nvSpPr>
            <p:cNvPr id="39" name="Right Triangle 38">
              <a:extLst>
                <a:ext uri="{FF2B5EF4-FFF2-40B4-BE49-F238E27FC236}">
                  <a16:creationId xmlns:a16="http://schemas.microsoft.com/office/drawing/2014/main" id="{6F4B6ED6-A4BF-194B-2F6F-35A5155467FC}"/>
                </a:ext>
              </a:extLst>
            </p:cNvPr>
            <p:cNvSpPr/>
            <p:nvPr/>
          </p:nvSpPr>
          <p:spPr>
            <a:xfrm rot="16200000">
              <a:off x="7549654" y="3542378"/>
              <a:ext cx="1787663" cy="1882079"/>
            </a:xfrm>
            <a:prstGeom prst="rtTriangle">
              <a:avLst/>
            </a:prstGeom>
            <a:solidFill>
              <a:srgbClr val="50848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40" name="Right Triangle 39">
              <a:extLst>
                <a:ext uri="{FF2B5EF4-FFF2-40B4-BE49-F238E27FC236}">
                  <a16:creationId xmlns:a16="http://schemas.microsoft.com/office/drawing/2014/main" id="{1C771227-74F9-D87B-5F1A-EC9AFDFC809B}"/>
                </a:ext>
              </a:extLst>
            </p:cNvPr>
            <p:cNvSpPr/>
            <p:nvPr/>
          </p:nvSpPr>
          <p:spPr>
            <a:xfrm rot="16200000">
              <a:off x="7386792" y="3440008"/>
              <a:ext cx="1787663" cy="1882079"/>
            </a:xfrm>
            <a:prstGeom prst="rtTriangle">
              <a:avLst/>
            </a:prstGeom>
            <a:solidFill>
              <a:srgbClr val="7CBBB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41" name="Right Triangle 40">
              <a:extLst>
                <a:ext uri="{FF2B5EF4-FFF2-40B4-BE49-F238E27FC236}">
                  <a16:creationId xmlns:a16="http://schemas.microsoft.com/office/drawing/2014/main" id="{12E0A324-DE31-D0A4-732A-90C26EACAD77}"/>
                </a:ext>
              </a:extLst>
            </p:cNvPr>
            <p:cNvSpPr/>
            <p:nvPr/>
          </p:nvSpPr>
          <p:spPr>
            <a:xfrm rot="16200000">
              <a:off x="7223930" y="3308234"/>
              <a:ext cx="1787663" cy="1882079"/>
            </a:xfrm>
            <a:prstGeom prst="rtTriangle">
              <a:avLst/>
            </a:prstGeom>
            <a:solidFill>
              <a:srgbClr val="B5EFE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1D13F308-443D-016C-DD7B-3AF31DFBEA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671" y="1276137"/>
            <a:ext cx="10468456" cy="3447273"/>
          </a:xfrm>
          <a:prstGeom prst="rect">
            <a:avLst/>
          </a:prstGeom>
        </p:spPr>
      </p:pic>
      <p:sp>
        <p:nvSpPr>
          <p:cNvPr id="5" name="TextBox 28">
            <a:extLst>
              <a:ext uri="{FF2B5EF4-FFF2-40B4-BE49-F238E27FC236}">
                <a16:creationId xmlns:a16="http://schemas.microsoft.com/office/drawing/2014/main" id="{4859112D-51B3-59C5-B9C2-4AD202C3FE2F}"/>
              </a:ext>
            </a:extLst>
          </p:cNvPr>
          <p:cNvSpPr txBox="1"/>
          <p:nvPr/>
        </p:nvSpPr>
        <p:spPr>
          <a:xfrm>
            <a:off x="769071" y="4817461"/>
            <a:ext cx="9414485" cy="13245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2063"/>
              </a:lnSpc>
            </a:pPr>
            <a:r>
              <a:rPr lang="es-ES_tradnl" sz="1400" noProof="0" dirty="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A partir de 1995 se observa un incremento sostenido en el número de avistamientos de OVNIs que supera los 100 casos mensuales y alcanza picos cercanos a los 1,000 en años recientes. Este aumento puede atribuirse a factores como la expansión del acceso a internet, mayor cobertura mediática y redes sociales, lo cual facilitaría la difusión y el reporte de dichos eventos. Además, se identifican posibles patrones estacionales, con ciertos meses que muestran sistemáticamente más avistamientos. Esta hipótesis será explorada en el siguiente análisis.</a:t>
            </a:r>
          </a:p>
        </p:txBody>
      </p:sp>
    </p:spTree>
    <p:extLst>
      <p:ext uri="{BB962C8B-B14F-4D97-AF65-F5344CB8AC3E}">
        <p14:creationId xmlns:p14="http://schemas.microsoft.com/office/powerpoint/2010/main" val="670061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37CD85-9BAA-1AF3-18DB-EE9661BA2B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9568F6C4-DCFC-61FB-6D00-D9EDE88B1F89}"/>
              </a:ext>
            </a:extLst>
          </p:cNvPr>
          <p:cNvGrpSpPr/>
          <p:nvPr/>
        </p:nvGrpSpPr>
        <p:grpSpPr>
          <a:xfrm>
            <a:off x="278763" y="222198"/>
            <a:ext cx="11634473" cy="6413604"/>
            <a:chOff x="253136" y="210006"/>
            <a:chExt cx="11634473" cy="6413604"/>
          </a:xfrm>
        </p:grpSpPr>
        <p:sp>
          <p:nvSpPr>
            <p:cNvPr id="31" name="Freeform 4">
              <a:extLst>
                <a:ext uri="{FF2B5EF4-FFF2-40B4-BE49-F238E27FC236}">
                  <a16:creationId xmlns:a16="http://schemas.microsoft.com/office/drawing/2014/main" id="{8DA576D6-5E65-B79B-A46C-0C4F4398200C}"/>
                </a:ext>
              </a:extLst>
            </p:cNvPr>
            <p:cNvSpPr/>
            <p:nvPr/>
          </p:nvSpPr>
          <p:spPr>
            <a:xfrm>
              <a:off x="253136" y="210006"/>
              <a:ext cx="11634473" cy="6413604"/>
            </a:xfrm>
            <a:custGeom>
              <a:avLst/>
              <a:gdLst/>
              <a:ahLst/>
              <a:cxnLst/>
              <a:rect l="l" t="t" r="r" b="b"/>
              <a:pathLst>
                <a:path w="6619526" h="3649071">
                  <a:moveTo>
                    <a:pt x="0" y="0"/>
                  </a:moveTo>
                  <a:lnTo>
                    <a:pt x="6619526" y="0"/>
                  </a:lnTo>
                  <a:lnTo>
                    <a:pt x="6619526" y="3649071"/>
                  </a:lnTo>
                  <a:lnTo>
                    <a:pt x="0" y="364907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chemeClr val="tx2"/>
              </a:solidFill>
              <a:prstDash val="solid"/>
              <a:miter/>
            </a:ln>
          </p:spPr>
          <p:txBody>
            <a:bodyPr/>
            <a:lstStyle/>
            <a:p>
              <a:endParaRPr lang="es-ES_tradnl" sz="1200" noProof="0" dirty="0"/>
            </a:p>
          </p:txBody>
        </p:sp>
        <p:grpSp>
          <p:nvGrpSpPr>
            <p:cNvPr id="32" name="Group 6">
              <a:extLst>
                <a:ext uri="{FF2B5EF4-FFF2-40B4-BE49-F238E27FC236}">
                  <a16:creationId xmlns:a16="http://schemas.microsoft.com/office/drawing/2014/main" id="{99B6DBD8-7087-EA38-1E8E-917021365CF8}"/>
                </a:ext>
              </a:extLst>
            </p:cNvPr>
            <p:cNvGrpSpPr/>
            <p:nvPr/>
          </p:nvGrpSpPr>
          <p:grpSpPr>
            <a:xfrm>
              <a:off x="399711" y="368787"/>
              <a:ext cx="11331329" cy="6097499"/>
              <a:chOff x="0" y="0"/>
              <a:chExt cx="6447050" cy="3469221"/>
            </a:xfrm>
          </p:grpSpPr>
          <p:sp>
            <p:nvSpPr>
              <p:cNvPr id="36" name="Freeform 7">
                <a:extLst>
                  <a:ext uri="{FF2B5EF4-FFF2-40B4-BE49-F238E27FC236}">
                    <a16:creationId xmlns:a16="http://schemas.microsoft.com/office/drawing/2014/main" id="{8218040B-22A6-148B-E7B1-67B5FF081410}"/>
                  </a:ext>
                </a:extLst>
              </p:cNvPr>
              <p:cNvSpPr/>
              <p:nvPr/>
            </p:nvSpPr>
            <p:spPr>
              <a:xfrm>
                <a:off x="0" y="0"/>
                <a:ext cx="6447050" cy="3469221"/>
              </a:xfrm>
              <a:custGeom>
                <a:avLst/>
                <a:gdLst/>
                <a:ahLst/>
                <a:cxnLst/>
                <a:rect l="l" t="t" r="r" b="b"/>
                <a:pathLst>
                  <a:path w="6447050" h="3469221">
                    <a:moveTo>
                      <a:pt x="0" y="0"/>
                    </a:moveTo>
                    <a:lnTo>
                      <a:pt x="6447050" y="0"/>
                    </a:lnTo>
                    <a:lnTo>
                      <a:pt x="6447050" y="3469221"/>
                    </a:lnTo>
                    <a:lnTo>
                      <a:pt x="0" y="3469221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66675" cap="sq">
                <a:solidFill>
                  <a:schemeClr val="accent1">
                    <a:lumMod val="50000"/>
                  </a:schemeClr>
                </a:solidFill>
                <a:prstDash val="solid"/>
                <a:miter/>
              </a:ln>
            </p:spPr>
            <p:txBody>
              <a:bodyPr/>
              <a:lstStyle/>
              <a:p>
                <a:endParaRPr lang="es-ES_tradnl" sz="1200" noProof="0" dirty="0"/>
              </a:p>
            </p:txBody>
          </p:sp>
          <p:sp>
            <p:nvSpPr>
              <p:cNvPr id="37" name="TextBox 8">
                <a:extLst>
                  <a:ext uri="{FF2B5EF4-FFF2-40B4-BE49-F238E27FC236}">
                    <a16:creationId xmlns:a16="http://schemas.microsoft.com/office/drawing/2014/main" id="{D8769393-2830-EBC0-DE5C-41BCC4D29D51}"/>
                  </a:ext>
                </a:extLst>
              </p:cNvPr>
              <p:cNvSpPr txBox="1"/>
              <p:nvPr/>
            </p:nvSpPr>
            <p:spPr>
              <a:xfrm>
                <a:off x="0" y="-28575"/>
                <a:ext cx="6447050" cy="3497796"/>
              </a:xfrm>
              <a:prstGeom prst="rect">
                <a:avLst/>
              </a:prstGeom>
            </p:spPr>
            <p:txBody>
              <a:bodyPr lIns="32584" tIns="32584" rIns="32584" bIns="32584" rtlCol="0" anchor="ctr"/>
              <a:lstStyle/>
              <a:p>
                <a:pPr algn="ctr">
                  <a:lnSpc>
                    <a:spcPts val="1563"/>
                  </a:lnSpc>
                </a:pPr>
                <a:endParaRPr lang="es-ES_tradnl" sz="1200" noProof="0" dirty="0"/>
              </a:p>
            </p:txBody>
          </p:sp>
        </p:grpSp>
        <p:sp>
          <p:nvSpPr>
            <p:cNvPr id="35" name="TextBox 11">
              <a:extLst>
                <a:ext uri="{FF2B5EF4-FFF2-40B4-BE49-F238E27FC236}">
                  <a16:creationId xmlns:a16="http://schemas.microsoft.com/office/drawing/2014/main" id="{7E241FD0-CB8E-E54D-1B33-425A3202AA1F}"/>
                </a:ext>
              </a:extLst>
            </p:cNvPr>
            <p:cNvSpPr txBox="1"/>
            <p:nvPr/>
          </p:nvSpPr>
          <p:spPr>
            <a:xfrm>
              <a:off x="591044" y="516654"/>
              <a:ext cx="10979733" cy="5767638"/>
            </a:xfrm>
            <a:prstGeom prst="rect">
              <a:avLst/>
            </a:prstGeom>
          </p:spPr>
          <p:txBody>
            <a:bodyPr lIns="32584" tIns="32584" rIns="32584" bIns="32584" rtlCol="0" anchor="ctr"/>
            <a:lstStyle/>
            <a:p>
              <a:pPr algn="ctr">
                <a:lnSpc>
                  <a:spcPts val="1563"/>
                </a:lnSpc>
              </a:pPr>
              <a:endParaRPr lang="es-ES_tradnl" sz="1200" noProof="0" dirty="0"/>
            </a:p>
          </p:txBody>
        </p:sp>
      </p:grpSp>
      <p:sp>
        <p:nvSpPr>
          <p:cNvPr id="21" name="TextBox 21">
            <a:extLst>
              <a:ext uri="{FF2B5EF4-FFF2-40B4-BE49-F238E27FC236}">
                <a16:creationId xmlns:a16="http://schemas.microsoft.com/office/drawing/2014/main" id="{6C558B9C-F3E7-35F7-2561-DFBDDEA6FC0B}"/>
              </a:ext>
            </a:extLst>
          </p:cNvPr>
          <p:cNvSpPr txBox="1"/>
          <p:nvPr/>
        </p:nvSpPr>
        <p:spPr>
          <a:xfrm>
            <a:off x="616671" y="576427"/>
            <a:ext cx="10332075" cy="6122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598"/>
              </a:lnSpc>
            </a:pPr>
            <a:r>
              <a:rPr lang="es-ES_tradnl" sz="2400" b="1" noProof="0" dirty="0">
                <a:solidFill>
                  <a:srgbClr val="27403B"/>
                </a:solidFill>
                <a:latin typeface="Raleway" pitchFamily="2" charset="77"/>
                <a:ea typeface="Geneva" panose="020B0503030404040204" pitchFamily="34" charset="0"/>
                <a:cs typeface="Aharoni" panose="02010803020104030203" pitchFamily="2" charset="-79"/>
                <a:sym typeface="Raleway Heavy"/>
              </a:rPr>
              <a:t>Estacionalidad en los avistamientos de OVNIs</a:t>
            </a:r>
          </a:p>
        </p:txBody>
      </p:sp>
      <p:sp>
        <p:nvSpPr>
          <p:cNvPr id="23" name="TextBox 23">
            <a:extLst>
              <a:ext uri="{FF2B5EF4-FFF2-40B4-BE49-F238E27FC236}">
                <a16:creationId xmlns:a16="http://schemas.microsoft.com/office/drawing/2014/main" id="{E4D2ED46-B159-599C-3ED2-07ED31E15F72}"/>
              </a:ext>
            </a:extLst>
          </p:cNvPr>
          <p:cNvSpPr txBox="1"/>
          <p:nvPr/>
        </p:nvSpPr>
        <p:spPr>
          <a:xfrm>
            <a:off x="1273842" y="2749954"/>
            <a:ext cx="530509" cy="2821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215"/>
              </a:lnSpc>
            </a:pPr>
            <a:r>
              <a:rPr lang="en-US" sz="1943" b="1" spc="472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01</a:t>
            </a:r>
          </a:p>
        </p:txBody>
      </p:sp>
      <p:sp>
        <p:nvSpPr>
          <p:cNvPr id="25" name="TextBox 25">
            <a:extLst>
              <a:ext uri="{FF2B5EF4-FFF2-40B4-BE49-F238E27FC236}">
                <a16:creationId xmlns:a16="http://schemas.microsoft.com/office/drawing/2014/main" id="{9A37594E-5F76-DFAC-857F-139CAD96418A}"/>
              </a:ext>
            </a:extLst>
          </p:cNvPr>
          <p:cNvSpPr txBox="1"/>
          <p:nvPr/>
        </p:nvSpPr>
        <p:spPr>
          <a:xfrm>
            <a:off x="5360611" y="2749954"/>
            <a:ext cx="530509" cy="2821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215"/>
              </a:lnSpc>
            </a:pPr>
            <a:r>
              <a:rPr lang="en-US" sz="1943" b="1" spc="293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02</a:t>
            </a:r>
          </a:p>
        </p:txBody>
      </p:sp>
      <p:sp>
        <p:nvSpPr>
          <p:cNvPr id="27" name="TextBox 27">
            <a:extLst>
              <a:ext uri="{FF2B5EF4-FFF2-40B4-BE49-F238E27FC236}">
                <a16:creationId xmlns:a16="http://schemas.microsoft.com/office/drawing/2014/main" id="{F20C37E5-C22F-7C1C-CF30-B114E8B5FE56}"/>
              </a:ext>
            </a:extLst>
          </p:cNvPr>
          <p:cNvSpPr txBox="1"/>
          <p:nvPr/>
        </p:nvSpPr>
        <p:spPr>
          <a:xfrm>
            <a:off x="1273842" y="4358016"/>
            <a:ext cx="530509" cy="2821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215"/>
              </a:lnSpc>
            </a:pPr>
            <a:r>
              <a:rPr lang="en-US" sz="1943" b="1" spc="293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03</a:t>
            </a:r>
          </a:p>
        </p:txBody>
      </p:sp>
      <p:sp>
        <p:nvSpPr>
          <p:cNvPr id="29" name="TextBox 29">
            <a:extLst>
              <a:ext uri="{FF2B5EF4-FFF2-40B4-BE49-F238E27FC236}">
                <a16:creationId xmlns:a16="http://schemas.microsoft.com/office/drawing/2014/main" id="{D1BF2E2B-9062-CFCB-DB07-78F95DE0215C}"/>
              </a:ext>
            </a:extLst>
          </p:cNvPr>
          <p:cNvSpPr txBox="1"/>
          <p:nvPr/>
        </p:nvSpPr>
        <p:spPr>
          <a:xfrm>
            <a:off x="5360611" y="4358016"/>
            <a:ext cx="530509" cy="2821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215"/>
              </a:lnSpc>
            </a:pPr>
            <a:r>
              <a:rPr lang="en-US" sz="1943" b="1" spc="293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04</a:t>
            </a:r>
          </a:p>
        </p:txBody>
      </p:sp>
      <p:pic>
        <p:nvPicPr>
          <p:cNvPr id="3" name="Picture 2" descr="A graph with blue lines and numbers&#10;&#10;AI-generated content may be incorrect.">
            <a:extLst>
              <a:ext uri="{FF2B5EF4-FFF2-40B4-BE49-F238E27FC236}">
                <a16:creationId xmlns:a16="http://schemas.microsoft.com/office/drawing/2014/main" id="{18985555-32A2-9611-1BF8-4B50B53796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1520" y="1415710"/>
            <a:ext cx="7772400" cy="3854383"/>
          </a:xfrm>
          <a:prstGeom prst="rect">
            <a:avLst/>
          </a:prstGeom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9EE6C2B1-094F-CD40-9800-AFF94D97FEAC}"/>
              </a:ext>
            </a:extLst>
          </p:cNvPr>
          <p:cNvGrpSpPr/>
          <p:nvPr/>
        </p:nvGrpSpPr>
        <p:grpSpPr>
          <a:xfrm>
            <a:off x="9740197" y="4654000"/>
            <a:ext cx="2207803" cy="2021807"/>
            <a:chOff x="7176722" y="3355442"/>
            <a:chExt cx="2207803" cy="2021807"/>
          </a:xfrm>
        </p:grpSpPr>
        <p:sp>
          <p:nvSpPr>
            <p:cNvPr id="39" name="Right Triangle 38">
              <a:extLst>
                <a:ext uri="{FF2B5EF4-FFF2-40B4-BE49-F238E27FC236}">
                  <a16:creationId xmlns:a16="http://schemas.microsoft.com/office/drawing/2014/main" id="{D7D9E9EE-3205-DC5C-770F-6A4824A988C2}"/>
                </a:ext>
              </a:extLst>
            </p:cNvPr>
            <p:cNvSpPr/>
            <p:nvPr/>
          </p:nvSpPr>
          <p:spPr>
            <a:xfrm rot="16200000">
              <a:off x="7549654" y="3542378"/>
              <a:ext cx="1787663" cy="1882079"/>
            </a:xfrm>
            <a:prstGeom prst="rtTriangle">
              <a:avLst/>
            </a:prstGeom>
            <a:solidFill>
              <a:srgbClr val="50848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40" name="Right Triangle 39">
              <a:extLst>
                <a:ext uri="{FF2B5EF4-FFF2-40B4-BE49-F238E27FC236}">
                  <a16:creationId xmlns:a16="http://schemas.microsoft.com/office/drawing/2014/main" id="{4284AB81-02E2-A3B3-3F32-2CDDC0A33526}"/>
                </a:ext>
              </a:extLst>
            </p:cNvPr>
            <p:cNvSpPr/>
            <p:nvPr/>
          </p:nvSpPr>
          <p:spPr>
            <a:xfrm rot="16200000">
              <a:off x="7386792" y="3440008"/>
              <a:ext cx="1787663" cy="1882079"/>
            </a:xfrm>
            <a:prstGeom prst="rtTriangle">
              <a:avLst/>
            </a:prstGeom>
            <a:solidFill>
              <a:srgbClr val="7CBBB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41" name="Right Triangle 40">
              <a:extLst>
                <a:ext uri="{FF2B5EF4-FFF2-40B4-BE49-F238E27FC236}">
                  <a16:creationId xmlns:a16="http://schemas.microsoft.com/office/drawing/2014/main" id="{9559E2AD-F2F3-8400-F61F-3D9A09ACD7CD}"/>
                </a:ext>
              </a:extLst>
            </p:cNvPr>
            <p:cNvSpPr/>
            <p:nvPr/>
          </p:nvSpPr>
          <p:spPr>
            <a:xfrm rot="16200000">
              <a:off x="7223930" y="3308234"/>
              <a:ext cx="1787663" cy="1882079"/>
            </a:xfrm>
            <a:prstGeom prst="rtTriangle">
              <a:avLst/>
            </a:prstGeom>
            <a:solidFill>
              <a:srgbClr val="B5EFE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sp>
        <p:nvSpPr>
          <p:cNvPr id="6" name="TextBox 28">
            <a:extLst>
              <a:ext uri="{FF2B5EF4-FFF2-40B4-BE49-F238E27FC236}">
                <a16:creationId xmlns:a16="http://schemas.microsoft.com/office/drawing/2014/main" id="{19D638D0-FBE7-CEDE-61B9-EF83BA8BF9BD}"/>
              </a:ext>
            </a:extLst>
          </p:cNvPr>
          <p:cNvSpPr txBox="1"/>
          <p:nvPr/>
        </p:nvSpPr>
        <p:spPr>
          <a:xfrm>
            <a:off x="815479" y="1561904"/>
            <a:ext cx="2426486" cy="32117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2063"/>
              </a:lnSpc>
            </a:pPr>
            <a:r>
              <a:rPr lang="es-ES_tradnl" sz="1400" noProof="0" dirty="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Los datos revelan un patrón estacional en los avistamientos de OVNIs, concentrándose principalmente durante los meses de verano (junio, julio y agosto). Este comportamiento puede explicarse por una mayor actividad al aire libre, cielos despejados y eventos astronómicos que incentivan la observación del cielo en esas fechas.</a:t>
            </a:r>
          </a:p>
        </p:txBody>
      </p:sp>
      <p:sp>
        <p:nvSpPr>
          <p:cNvPr id="7" name="TextBox 28">
            <a:extLst>
              <a:ext uri="{FF2B5EF4-FFF2-40B4-BE49-F238E27FC236}">
                <a16:creationId xmlns:a16="http://schemas.microsoft.com/office/drawing/2014/main" id="{BE2EB1FA-57F7-1128-7834-6ACD1C941C1B}"/>
              </a:ext>
            </a:extLst>
          </p:cNvPr>
          <p:cNvSpPr txBox="1"/>
          <p:nvPr/>
        </p:nvSpPr>
        <p:spPr>
          <a:xfrm>
            <a:off x="810481" y="5258402"/>
            <a:ext cx="5280521" cy="10471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2063"/>
              </a:lnSpc>
            </a:pPr>
            <a:r>
              <a:rPr lang="es-ES_tradnl" sz="1100" noProof="0" dirty="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La distribución mensual de los avistamientos muestra un claro patrón estacional, con mayor incidencia en los meses de verano. Este comportamiento fue validado mediante análisis visual (Anexo 1) y pruebas estadísticas (Anexo 2), confirmando que los promedios mensuales difieren significativamente (p &lt; 0.005).</a:t>
            </a:r>
          </a:p>
        </p:txBody>
      </p:sp>
    </p:spTree>
    <p:extLst>
      <p:ext uri="{BB962C8B-B14F-4D97-AF65-F5344CB8AC3E}">
        <p14:creationId xmlns:p14="http://schemas.microsoft.com/office/powerpoint/2010/main" val="2502113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EA0119-60C7-BCB9-FB54-E43656AD3F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BA7363F7-799C-ECCF-27B5-85730B18F6B7}"/>
              </a:ext>
            </a:extLst>
          </p:cNvPr>
          <p:cNvGrpSpPr/>
          <p:nvPr/>
        </p:nvGrpSpPr>
        <p:grpSpPr>
          <a:xfrm>
            <a:off x="278763" y="222198"/>
            <a:ext cx="11634473" cy="6413604"/>
            <a:chOff x="253136" y="210006"/>
            <a:chExt cx="11634473" cy="6413604"/>
          </a:xfrm>
        </p:grpSpPr>
        <p:sp>
          <p:nvSpPr>
            <p:cNvPr id="31" name="Freeform 4">
              <a:extLst>
                <a:ext uri="{FF2B5EF4-FFF2-40B4-BE49-F238E27FC236}">
                  <a16:creationId xmlns:a16="http://schemas.microsoft.com/office/drawing/2014/main" id="{36F57A5A-6F5C-D0F2-4C24-10A6222E7924}"/>
                </a:ext>
              </a:extLst>
            </p:cNvPr>
            <p:cNvSpPr/>
            <p:nvPr/>
          </p:nvSpPr>
          <p:spPr>
            <a:xfrm>
              <a:off x="253136" y="210006"/>
              <a:ext cx="11634473" cy="6413604"/>
            </a:xfrm>
            <a:custGeom>
              <a:avLst/>
              <a:gdLst/>
              <a:ahLst/>
              <a:cxnLst/>
              <a:rect l="l" t="t" r="r" b="b"/>
              <a:pathLst>
                <a:path w="6619526" h="3649071">
                  <a:moveTo>
                    <a:pt x="0" y="0"/>
                  </a:moveTo>
                  <a:lnTo>
                    <a:pt x="6619526" y="0"/>
                  </a:lnTo>
                  <a:lnTo>
                    <a:pt x="6619526" y="3649071"/>
                  </a:lnTo>
                  <a:lnTo>
                    <a:pt x="0" y="364907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chemeClr val="tx2"/>
              </a:solidFill>
              <a:prstDash val="solid"/>
              <a:miter/>
            </a:ln>
          </p:spPr>
          <p:txBody>
            <a:bodyPr/>
            <a:lstStyle/>
            <a:p>
              <a:endParaRPr lang="es-ES_tradnl" sz="1200" noProof="0" dirty="0"/>
            </a:p>
          </p:txBody>
        </p:sp>
        <p:grpSp>
          <p:nvGrpSpPr>
            <p:cNvPr id="32" name="Group 6">
              <a:extLst>
                <a:ext uri="{FF2B5EF4-FFF2-40B4-BE49-F238E27FC236}">
                  <a16:creationId xmlns:a16="http://schemas.microsoft.com/office/drawing/2014/main" id="{5C5E4543-D0BA-1E8F-6EE1-F138A31CB3DB}"/>
                </a:ext>
              </a:extLst>
            </p:cNvPr>
            <p:cNvGrpSpPr/>
            <p:nvPr/>
          </p:nvGrpSpPr>
          <p:grpSpPr>
            <a:xfrm>
              <a:off x="399711" y="368787"/>
              <a:ext cx="11331329" cy="6097499"/>
              <a:chOff x="0" y="0"/>
              <a:chExt cx="6447050" cy="3469221"/>
            </a:xfrm>
          </p:grpSpPr>
          <p:sp>
            <p:nvSpPr>
              <p:cNvPr id="36" name="Freeform 7">
                <a:extLst>
                  <a:ext uri="{FF2B5EF4-FFF2-40B4-BE49-F238E27FC236}">
                    <a16:creationId xmlns:a16="http://schemas.microsoft.com/office/drawing/2014/main" id="{150FF54D-6068-F1D9-D0C1-DBE90C80306D}"/>
                  </a:ext>
                </a:extLst>
              </p:cNvPr>
              <p:cNvSpPr/>
              <p:nvPr/>
            </p:nvSpPr>
            <p:spPr>
              <a:xfrm>
                <a:off x="0" y="0"/>
                <a:ext cx="6447050" cy="3469221"/>
              </a:xfrm>
              <a:custGeom>
                <a:avLst/>
                <a:gdLst/>
                <a:ahLst/>
                <a:cxnLst/>
                <a:rect l="l" t="t" r="r" b="b"/>
                <a:pathLst>
                  <a:path w="6447050" h="3469221">
                    <a:moveTo>
                      <a:pt x="0" y="0"/>
                    </a:moveTo>
                    <a:lnTo>
                      <a:pt x="6447050" y="0"/>
                    </a:lnTo>
                    <a:lnTo>
                      <a:pt x="6447050" y="3469221"/>
                    </a:lnTo>
                    <a:lnTo>
                      <a:pt x="0" y="3469221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66675" cap="sq">
                <a:solidFill>
                  <a:schemeClr val="accent1">
                    <a:lumMod val="50000"/>
                  </a:schemeClr>
                </a:solidFill>
                <a:prstDash val="solid"/>
                <a:miter/>
              </a:ln>
            </p:spPr>
            <p:txBody>
              <a:bodyPr/>
              <a:lstStyle/>
              <a:p>
                <a:endParaRPr lang="es-ES_tradnl" sz="1200" noProof="0" dirty="0"/>
              </a:p>
            </p:txBody>
          </p:sp>
          <p:sp>
            <p:nvSpPr>
              <p:cNvPr id="37" name="TextBox 8">
                <a:extLst>
                  <a:ext uri="{FF2B5EF4-FFF2-40B4-BE49-F238E27FC236}">
                    <a16:creationId xmlns:a16="http://schemas.microsoft.com/office/drawing/2014/main" id="{C19751E5-311C-8C9A-7C8C-511D256F21F7}"/>
                  </a:ext>
                </a:extLst>
              </p:cNvPr>
              <p:cNvSpPr txBox="1"/>
              <p:nvPr/>
            </p:nvSpPr>
            <p:spPr>
              <a:xfrm>
                <a:off x="0" y="-28575"/>
                <a:ext cx="6447050" cy="3497796"/>
              </a:xfrm>
              <a:prstGeom prst="rect">
                <a:avLst/>
              </a:prstGeom>
            </p:spPr>
            <p:txBody>
              <a:bodyPr lIns="32584" tIns="32584" rIns="32584" bIns="32584" rtlCol="0" anchor="ctr"/>
              <a:lstStyle/>
              <a:p>
                <a:pPr algn="ctr">
                  <a:lnSpc>
                    <a:spcPts val="1563"/>
                  </a:lnSpc>
                </a:pPr>
                <a:endParaRPr lang="es-ES_tradnl" sz="1200" noProof="0" dirty="0"/>
              </a:p>
            </p:txBody>
          </p:sp>
        </p:grpSp>
        <p:sp>
          <p:nvSpPr>
            <p:cNvPr id="35" name="TextBox 11">
              <a:extLst>
                <a:ext uri="{FF2B5EF4-FFF2-40B4-BE49-F238E27FC236}">
                  <a16:creationId xmlns:a16="http://schemas.microsoft.com/office/drawing/2014/main" id="{045861B9-7594-0572-02E7-FD1B0FF70718}"/>
                </a:ext>
              </a:extLst>
            </p:cNvPr>
            <p:cNvSpPr txBox="1"/>
            <p:nvPr/>
          </p:nvSpPr>
          <p:spPr>
            <a:xfrm>
              <a:off x="591044" y="516654"/>
              <a:ext cx="10979733" cy="5767638"/>
            </a:xfrm>
            <a:prstGeom prst="rect">
              <a:avLst/>
            </a:prstGeom>
          </p:spPr>
          <p:txBody>
            <a:bodyPr lIns="32584" tIns="32584" rIns="32584" bIns="32584" rtlCol="0" anchor="ctr"/>
            <a:lstStyle/>
            <a:p>
              <a:pPr algn="ctr">
                <a:lnSpc>
                  <a:spcPts val="1563"/>
                </a:lnSpc>
              </a:pPr>
              <a:endParaRPr lang="es-ES_tradnl" sz="1200" noProof="0" dirty="0"/>
            </a:p>
          </p:txBody>
        </p:sp>
      </p:grpSp>
      <p:sp>
        <p:nvSpPr>
          <p:cNvPr id="21" name="TextBox 21">
            <a:extLst>
              <a:ext uri="{FF2B5EF4-FFF2-40B4-BE49-F238E27FC236}">
                <a16:creationId xmlns:a16="http://schemas.microsoft.com/office/drawing/2014/main" id="{DFC47F91-448C-FC3A-CCC1-2519946BEAD0}"/>
              </a:ext>
            </a:extLst>
          </p:cNvPr>
          <p:cNvSpPr txBox="1"/>
          <p:nvPr/>
        </p:nvSpPr>
        <p:spPr>
          <a:xfrm>
            <a:off x="616671" y="576427"/>
            <a:ext cx="10332075" cy="6655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598"/>
              </a:lnSpc>
            </a:pPr>
            <a:r>
              <a:rPr lang="es-ES_tradnl" sz="3600" b="1" noProof="0" dirty="0">
                <a:solidFill>
                  <a:srgbClr val="27403B"/>
                </a:solidFill>
                <a:latin typeface="Raleway" pitchFamily="2" charset="77"/>
                <a:ea typeface="Geneva" panose="020B0503030404040204" pitchFamily="34" charset="0"/>
                <a:cs typeface="Aharoni" panose="02010803020104030203" pitchFamily="2" charset="-79"/>
                <a:sym typeface="Raleway Heavy"/>
              </a:rPr>
              <a:t>Correlaciones geográficas 🌐</a:t>
            </a:r>
          </a:p>
        </p:txBody>
      </p:sp>
      <p:sp>
        <p:nvSpPr>
          <p:cNvPr id="23" name="TextBox 23">
            <a:extLst>
              <a:ext uri="{FF2B5EF4-FFF2-40B4-BE49-F238E27FC236}">
                <a16:creationId xmlns:a16="http://schemas.microsoft.com/office/drawing/2014/main" id="{5C7AEC53-686B-8037-26F0-BB1BF5A9DC24}"/>
              </a:ext>
            </a:extLst>
          </p:cNvPr>
          <p:cNvSpPr txBox="1"/>
          <p:nvPr/>
        </p:nvSpPr>
        <p:spPr>
          <a:xfrm>
            <a:off x="1273842" y="2749954"/>
            <a:ext cx="530509" cy="2821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215"/>
              </a:lnSpc>
            </a:pPr>
            <a:r>
              <a:rPr lang="en-US" sz="1943" b="1" spc="472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01</a:t>
            </a:r>
          </a:p>
        </p:txBody>
      </p:sp>
      <p:sp>
        <p:nvSpPr>
          <p:cNvPr id="25" name="TextBox 25">
            <a:extLst>
              <a:ext uri="{FF2B5EF4-FFF2-40B4-BE49-F238E27FC236}">
                <a16:creationId xmlns:a16="http://schemas.microsoft.com/office/drawing/2014/main" id="{249C24B9-84D3-A507-BCA4-3FF16AC807BC}"/>
              </a:ext>
            </a:extLst>
          </p:cNvPr>
          <p:cNvSpPr txBox="1"/>
          <p:nvPr/>
        </p:nvSpPr>
        <p:spPr>
          <a:xfrm>
            <a:off x="5360611" y="2749954"/>
            <a:ext cx="530509" cy="2821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215"/>
              </a:lnSpc>
            </a:pPr>
            <a:r>
              <a:rPr lang="en-US" sz="1943" b="1" spc="293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02</a:t>
            </a:r>
          </a:p>
        </p:txBody>
      </p:sp>
      <p:sp>
        <p:nvSpPr>
          <p:cNvPr id="27" name="TextBox 27">
            <a:extLst>
              <a:ext uri="{FF2B5EF4-FFF2-40B4-BE49-F238E27FC236}">
                <a16:creationId xmlns:a16="http://schemas.microsoft.com/office/drawing/2014/main" id="{5AEF5B33-2F1A-2A61-13DD-E18E1841737E}"/>
              </a:ext>
            </a:extLst>
          </p:cNvPr>
          <p:cNvSpPr txBox="1"/>
          <p:nvPr/>
        </p:nvSpPr>
        <p:spPr>
          <a:xfrm>
            <a:off x="1273842" y="4358016"/>
            <a:ext cx="530509" cy="2821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215"/>
              </a:lnSpc>
            </a:pPr>
            <a:r>
              <a:rPr lang="en-US" sz="1943" b="1" spc="293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03</a:t>
            </a:r>
          </a:p>
        </p:txBody>
      </p:sp>
      <p:sp>
        <p:nvSpPr>
          <p:cNvPr id="29" name="TextBox 29">
            <a:extLst>
              <a:ext uri="{FF2B5EF4-FFF2-40B4-BE49-F238E27FC236}">
                <a16:creationId xmlns:a16="http://schemas.microsoft.com/office/drawing/2014/main" id="{6A15C872-110F-DEBA-9DEC-586ADF5FA731}"/>
              </a:ext>
            </a:extLst>
          </p:cNvPr>
          <p:cNvSpPr txBox="1"/>
          <p:nvPr/>
        </p:nvSpPr>
        <p:spPr>
          <a:xfrm>
            <a:off x="5360611" y="4358016"/>
            <a:ext cx="530509" cy="2821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215"/>
              </a:lnSpc>
            </a:pPr>
            <a:r>
              <a:rPr lang="en-US" sz="1943" b="1" spc="293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04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992FC9E-D57D-BDBF-E60D-9760D6718730}"/>
              </a:ext>
            </a:extLst>
          </p:cNvPr>
          <p:cNvGrpSpPr/>
          <p:nvPr/>
        </p:nvGrpSpPr>
        <p:grpSpPr>
          <a:xfrm>
            <a:off x="9740197" y="4654000"/>
            <a:ext cx="2207803" cy="2021807"/>
            <a:chOff x="7176722" y="3355442"/>
            <a:chExt cx="2207803" cy="2021807"/>
          </a:xfrm>
        </p:grpSpPr>
        <p:sp>
          <p:nvSpPr>
            <p:cNvPr id="39" name="Right Triangle 38">
              <a:extLst>
                <a:ext uri="{FF2B5EF4-FFF2-40B4-BE49-F238E27FC236}">
                  <a16:creationId xmlns:a16="http://schemas.microsoft.com/office/drawing/2014/main" id="{2F8558B1-469E-794C-4665-85600CEB10FD}"/>
                </a:ext>
              </a:extLst>
            </p:cNvPr>
            <p:cNvSpPr/>
            <p:nvPr/>
          </p:nvSpPr>
          <p:spPr>
            <a:xfrm rot="16200000">
              <a:off x="7549654" y="3542378"/>
              <a:ext cx="1787663" cy="1882079"/>
            </a:xfrm>
            <a:prstGeom prst="rtTriangle">
              <a:avLst/>
            </a:prstGeom>
            <a:solidFill>
              <a:srgbClr val="50848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40" name="Right Triangle 39">
              <a:extLst>
                <a:ext uri="{FF2B5EF4-FFF2-40B4-BE49-F238E27FC236}">
                  <a16:creationId xmlns:a16="http://schemas.microsoft.com/office/drawing/2014/main" id="{7C4A4CA4-4ECC-BC9B-3034-F1534994575A}"/>
                </a:ext>
              </a:extLst>
            </p:cNvPr>
            <p:cNvSpPr/>
            <p:nvPr/>
          </p:nvSpPr>
          <p:spPr>
            <a:xfrm rot="16200000">
              <a:off x="7386792" y="3440008"/>
              <a:ext cx="1787663" cy="1882079"/>
            </a:xfrm>
            <a:prstGeom prst="rtTriangle">
              <a:avLst/>
            </a:prstGeom>
            <a:solidFill>
              <a:srgbClr val="7CBBB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41" name="Right Triangle 40">
              <a:extLst>
                <a:ext uri="{FF2B5EF4-FFF2-40B4-BE49-F238E27FC236}">
                  <a16:creationId xmlns:a16="http://schemas.microsoft.com/office/drawing/2014/main" id="{BA9DB3A2-287D-DB40-D953-830F82BA9661}"/>
                </a:ext>
              </a:extLst>
            </p:cNvPr>
            <p:cNvSpPr/>
            <p:nvPr/>
          </p:nvSpPr>
          <p:spPr>
            <a:xfrm rot="16200000">
              <a:off x="7223930" y="3308234"/>
              <a:ext cx="1787663" cy="1882079"/>
            </a:xfrm>
            <a:prstGeom prst="rtTriangle">
              <a:avLst/>
            </a:prstGeom>
            <a:solidFill>
              <a:srgbClr val="B5EFE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488F61BC-85C1-1938-3716-7F27C67A1F2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52718" y="1350552"/>
            <a:ext cx="5964780" cy="3578868"/>
          </a:xfrm>
          <a:prstGeom prst="rect">
            <a:avLst/>
          </a:prstGeom>
        </p:spPr>
      </p:pic>
      <p:sp>
        <p:nvSpPr>
          <p:cNvPr id="3" name="TextBox 28">
            <a:extLst>
              <a:ext uri="{FF2B5EF4-FFF2-40B4-BE49-F238E27FC236}">
                <a16:creationId xmlns:a16="http://schemas.microsoft.com/office/drawing/2014/main" id="{7A3E2BF0-5AAC-BB5C-2E21-A1F62C27A6DE}"/>
              </a:ext>
            </a:extLst>
          </p:cNvPr>
          <p:cNvSpPr txBox="1"/>
          <p:nvPr/>
        </p:nvSpPr>
        <p:spPr>
          <a:xfrm>
            <a:off x="7476572" y="1477818"/>
            <a:ext cx="3805499" cy="32117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2063"/>
              </a:lnSpc>
            </a:pPr>
            <a:r>
              <a:rPr lang="es-ES_tradnl" sz="1400" noProof="0" dirty="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Se observa una fuerte correlación positiva entre la población de cada estado y el número de avistamientos reportados (coeficiente de Pearson = 0.91, p &lt; 0.0001).</a:t>
            </a:r>
          </a:p>
          <a:p>
            <a:pPr algn="just">
              <a:lnSpc>
                <a:spcPts val="2063"/>
              </a:lnSpc>
            </a:pPr>
            <a:r>
              <a:rPr lang="es-ES_tradnl" sz="1400" noProof="0" dirty="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Esto sugiere que los avistamientos están altamente influenciados por la cantidad de habitantes, siendo más frecuentes en estados con mayor densidad poblacional.</a:t>
            </a:r>
          </a:p>
          <a:p>
            <a:pPr algn="just">
              <a:lnSpc>
                <a:spcPts val="2063"/>
              </a:lnSpc>
            </a:pPr>
            <a:endParaRPr lang="es-ES_tradnl" sz="1400" noProof="0" dirty="0">
              <a:solidFill>
                <a:srgbClr val="000000"/>
              </a:solidFill>
              <a:latin typeface="Garet"/>
              <a:ea typeface="Garet"/>
              <a:cs typeface="Garet"/>
              <a:sym typeface="Garet"/>
            </a:endParaRPr>
          </a:p>
          <a:p>
            <a:pPr algn="just">
              <a:lnSpc>
                <a:spcPts val="2063"/>
              </a:lnSpc>
            </a:pPr>
            <a:r>
              <a:rPr lang="es-ES_tradnl" sz="1400" noProof="0" dirty="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Esta relación es esperada, puesto que, a mayor población, mayor probabilidad de observación y reporte de fenómenos.</a:t>
            </a:r>
          </a:p>
        </p:txBody>
      </p:sp>
    </p:spTree>
    <p:extLst>
      <p:ext uri="{BB962C8B-B14F-4D97-AF65-F5344CB8AC3E}">
        <p14:creationId xmlns:p14="http://schemas.microsoft.com/office/powerpoint/2010/main" val="44432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9E84B8-8EA2-6624-40C7-982DC7FECB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A1D5CBB2-13D9-B54C-71AC-4A9F7BF3B4BD}"/>
              </a:ext>
            </a:extLst>
          </p:cNvPr>
          <p:cNvGrpSpPr/>
          <p:nvPr/>
        </p:nvGrpSpPr>
        <p:grpSpPr>
          <a:xfrm>
            <a:off x="278763" y="222198"/>
            <a:ext cx="11634473" cy="6413604"/>
            <a:chOff x="253136" y="210006"/>
            <a:chExt cx="11634473" cy="6413604"/>
          </a:xfrm>
        </p:grpSpPr>
        <p:sp>
          <p:nvSpPr>
            <p:cNvPr id="31" name="Freeform 4">
              <a:extLst>
                <a:ext uri="{FF2B5EF4-FFF2-40B4-BE49-F238E27FC236}">
                  <a16:creationId xmlns:a16="http://schemas.microsoft.com/office/drawing/2014/main" id="{42C8E17B-FBD2-2DA9-D251-3EFEEA13E5B7}"/>
                </a:ext>
              </a:extLst>
            </p:cNvPr>
            <p:cNvSpPr/>
            <p:nvPr/>
          </p:nvSpPr>
          <p:spPr>
            <a:xfrm>
              <a:off x="253136" y="210006"/>
              <a:ext cx="11634473" cy="6413604"/>
            </a:xfrm>
            <a:custGeom>
              <a:avLst/>
              <a:gdLst/>
              <a:ahLst/>
              <a:cxnLst/>
              <a:rect l="l" t="t" r="r" b="b"/>
              <a:pathLst>
                <a:path w="6619526" h="3649071">
                  <a:moveTo>
                    <a:pt x="0" y="0"/>
                  </a:moveTo>
                  <a:lnTo>
                    <a:pt x="6619526" y="0"/>
                  </a:lnTo>
                  <a:lnTo>
                    <a:pt x="6619526" y="3649071"/>
                  </a:lnTo>
                  <a:lnTo>
                    <a:pt x="0" y="364907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chemeClr val="tx2"/>
              </a:solidFill>
              <a:prstDash val="solid"/>
              <a:miter/>
            </a:ln>
          </p:spPr>
          <p:txBody>
            <a:bodyPr/>
            <a:lstStyle/>
            <a:p>
              <a:endParaRPr lang="es-ES_tradnl" sz="1200" noProof="0" dirty="0"/>
            </a:p>
          </p:txBody>
        </p:sp>
        <p:grpSp>
          <p:nvGrpSpPr>
            <p:cNvPr id="32" name="Group 6">
              <a:extLst>
                <a:ext uri="{FF2B5EF4-FFF2-40B4-BE49-F238E27FC236}">
                  <a16:creationId xmlns:a16="http://schemas.microsoft.com/office/drawing/2014/main" id="{98E202C5-119E-84B4-B385-2841AEBACCEA}"/>
                </a:ext>
              </a:extLst>
            </p:cNvPr>
            <p:cNvGrpSpPr/>
            <p:nvPr/>
          </p:nvGrpSpPr>
          <p:grpSpPr>
            <a:xfrm>
              <a:off x="399711" y="368787"/>
              <a:ext cx="11331329" cy="6097499"/>
              <a:chOff x="0" y="0"/>
              <a:chExt cx="6447050" cy="3469221"/>
            </a:xfrm>
          </p:grpSpPr>
          <p:sp>
            <p:nvSpPr>
              <p:cNvPr id="36" name="Freeform 7">
                <a:extLst>
                  <a:ext uri="{FF2B5EF4-FFF2-40B4-BE49-F238E27FC236}">
                    <a16:creationId xmlns:a16="http://schemas.microsoft.com/office/drawing/2014/main" id="{1FFA7242-9BA2-1EDB-356B-6417A4AA4ADB}"/>
                  </a:ext>
                </a:extLst>
              </p:cNvPr>
              <p:cNvSpPr/>
              <p:nvPr/>
            </p:nvSpPr>
            <p:spPr>
              <a:xfrm>
                <a:off x="0" y="0"/>
                <a:ext cx="6447050" cy="3469221"/>
              </a:xfrm>
              <a:custGeom>
                <a:avLst/>
                <a:gdLst/>
                <a:ahLst/>
                <a:cxnLst/>
                <a:rect l="l" t="t" r="r" b="b"/>
                <a:pathLst>
                  <a:path w="6447050" h="3469221">
                    <a:moveTo>
                      <a:pt x="0" y="0"/>
                    </a:moveTo>
                    <a:lnTo>
                      <a:pt x="6447050" y="0"/>
                    </a:lnTo>
                    <a:lnTo>
                      <a:pt x="6447050" y="3469221"/>
                    </a:lnTo>
                    <a:lnTo>
                      <a:pt x="0" y="3469221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66675" cap="sq">
                <a:solidFill>
                  <a:schemeClr val="accent1">
                    <a:lumMod val="50000"/>
                  </a:schemeClr>
                </a:solidFill>
                <a:prstDash val="solid"/>
                <a:miter/>
              </a:ln>
            </p:spPr>
            <p:txBody>
              <a:bodyPr/>
              <a:lstStyle/>
              <a:p>
                <a:endParaRPr lang="es-ES_tradnl" sz="1200" noProof="0" dirty="0"/>
              </a:p>
            </p:txBody>
          </p:sp>
          <p:sp>
            <p:nvSpPr>
              <p:cNvPr id="37" name="TextBox 8">
                <a:extLst>
                  <a:ext uri="{FF2B5EF4-FFF2-40B4-BE49-F238E27FC236}">
                    <a16:creationId xmlns:a16="http://schemas.microsoft.com/office/drawing/2014/main" id="{2A78AD97-D21B-AF09-7CA7-02095D20C5CD}"/>
                  </a:ext>
                </a:extLst>
              </p:cNvPr>
              <p:cNvSpPr txBox="1"/>
              <p:nvPr/>
            </p:nvSpPr>
            <p:spPr>
              <a:xfrm>
                <a:off x="0" y="-28575"/>
                <a:ext cx="6447050" cy="3497796"/>
              </a:xfrm>
              <a:prstGeom prst="rect">
                <a:avLst/>
              </a:prstGeom>
            </p:spPr>
            <p:txBody>
              <a:bodyPr lIns="32584" tIns="32584" rIns="32584" bIns="32584" rtlCol="0" anchor="ctr"/>
              <a:lstStyle/>
              <a:p>
                <a:pPr algn="ctr">
                  <a:lnSpc>
                    <a:spcPts val="1563"/>
                  </a:lnSpc>
                </a:pPr>
                <a:endParaRPr lang="es-ES_tradnl" sz="1200" noProof="0" dirty="0"/>
              </a:p>
            </p:txBody>
          </p:sp>
        </p:grpSp>
        <p:sp>
          <p:nvSpPr>
            <p:cNvPr id="35" name="TextBox 11">
              <a:extLst>
                <a:ext uri="{FF2B5EF4-FFF2-40B4-BE49-F238E27FC236}">
                  <a16:creationId xmlns:a16="http://schemas.microsoft.com/office/drawing/2014/main" id="{39DDF009-362B-8937-9E91-6238B05A6358}"/>
                </a:ext>
              </a:extLst>
            </p:cNvPr>
            <p:cNvSpPr txBox="1"/>
            <p:nvPr/>
          </p:nvSpPr>
          <p:spPr>
            <a:xfrm>
              <a:off x="591044" y="516654"/>
              <a:ext cx="10979733" cy="5767638"/>
            </a:xfrm>
            <a:prstGeom prst="rect">
              <a:avLst/>
            </a:prstGeom>
          </p:spPr>
          <p:txBody>
            <a:bodyPr lIns="32584" tIns="32584" rIns="32584" bIns="32584" rtlCol="0" anchor="ctr"/>
            <a:lstStyle/>
            <a:p>
              <a:pPr algn="ctr">
                <a:lnSpc>
                  <a:spcPts val="1563"/>
                </a:lnSpc>
              </a:pPr>
              <a:endParaRPr lang="es-ES_tradnl" sz="1200" noProof="0" dirty="0"/>
            </a:p>
          </p:txBody>
        </p:sp>
      </p:grpSp>
      <p:sp>
        <p:nvSpPr>
          <p:cNvPr id="21" name="TextBox 21">
            <a:extLst>
              <a:ext uri="{FF2B5EF4-FFF2-40B4-BE49-F238E27FC236}">
                <a16:creationId xmlns:a16="http://schemas.microsoft.com/office/drawing/2014/main" id="{C64E88E3-7E7C-F8C0-5906-2174D842AE8D}"/>
              </a:ext>
            </a:extLst>
          </p:cNvPr>
          <p:cNvSpPr txBox="1"/>
          <p:nvPr/>
        </p:nvSpPr>
        <p:spPr>
          <a:xfrm>
            <a:off x="616671" y="576427"/>
            <a:ext cx="10332075" cy="6655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598"/>
              </a:lnSpc>
            </a:pPr>
            <a:r>
              <a:rPr lang="es-ES_tradnl" sz="3600" b="1" noProof="0" dirty="0">
                <a:solidFill>
                  <a:srgbClr val="27403B"/>
                </a:solidFill>
                <a:latin typeface="Raleway" pitchFamily="2" charset="77"/>
                <a:ea typeface="Geneva" panose="020B0503030404040204" pitchFamily="34" charset="0"/>
                <a:cs typeface="Aharoni" panose="02010803020104030203" pitchFamily="2" charset="-79"/>
                <a:sym typeface="Raleway Heavy"/>
              </a:rPr>
              <a:t>🛸 Formas descritas en los avistamientos</a:t>
            </a:r>
          </a:p>
        </p:txBody>
      </p:sp>
      <p:sp>
        <p:nvSpPr>
          <p:cNvPr id="23" name="TextBox 23">
            <a:extLst>
              <a:ext uri="{FF2B5EF4-FFF2-40B4-BE49-F238E27FC236}">
                <a16:creationId xmlns:a16="http://schemas.microsoft.com/office/drawing/2014/main" id="{DFAF5CC3-DFC0-B56C-C353-71323CC09905}"/>
              </a:ext>
            </a:extLst>
          </p:cNvPr>
          <p:cNvSpPr txBox="1"/>
          <p:nvPr/>
        </p:nvSpPr>
        <p:spPr>
          <a:xfrm>
            <a:off x="1273842" y="2749954"/>
            <a:ext cx="530509" cy="2821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215"/>
              </a:lnSpc>
            </a:pPr>
            <a:r>
              <a:rPr lang="en-US" sz="1943" b="1" spc="472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01</a:t>
            </a:r>
          </a:p>
        </p:txBody>
      </p:sp>
      <p:sp>
        <p:nvSpPr>
          <p:cNvPr id="25" name="TextBox 25">
            <a:extLst>
              <a:ext uri="{FF2B5EF4-FFF2-40B4-BE49-F238E27FC236}">
                <a16:creationId xmlns:a16="http://schemas.microsoft.com/office/drawing/2014/main" id="{FB5C4B14-17BE-0045-1747-2847A3BAFF47}"/>
              </a:ext>
            </a:extLst>
          </p:cNvPr>
          <p:cNvSpPr txBox="1"/>
          <p:nvPr/>
        </p:nvSpPr>
        <p:spPr>
          <a:xfrm>
            <a:off x="5360611" y="2749954"/>
            <a:ext cx="530509" cy="2821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215"/>
              </a:lnSpc>
            </a:pPr>
            <a:r>
              <a:rPr lang="en-US" sz="1943" b="1" spc="293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02</a:t>
            </a:r>
          </a:p>
        </p:txBody>
      </p:sp>
      <p:sp>
        <p:nvSpPr>
          <p:cNvPr id="27" name="TextBox 27">
            <a:extLst>
              <a:ext uri="{FF2B5EF4-FFF2-40B4-BE49-F238E27FC236}">
                <a16:creationId xmlns:a16="http://schemas.microsoft.com/office/drawing/2014/main" id="{EF114F48-5967-06B2-C4A9-C586434D7657}"/>
              </a:ext>
            </a:extLst>
          </p:cNvPr>
          <p:cNvSpPr txBox="1"/>
          <p:nvPr/>
        </p:nvSpPr>
        <p:spPr>
          <a:xfrm>
            <a:off x="1273842" y="4358016"/>
            <a:ext cx="530509" cy="2821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215"/>
              </a:lnSpc>
            </a:pPr>
            <a:r>
              <a:rPr lang="en-US" sz="1943" b="1" spc="293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03</a:t>
            </a:r>
          </a:p>
        </p:txBody>
      </p:sp>
      <p:sp>
        <p:nvSpPr>
          <p:cNvPr id="29" name="TextBox 29">
            <a:extLst>
              <a:ext uri="{FF2B5EF4-FFF2-40B4-BE49-F238E27FC236}">
                <a16:creationId xmlns:a16="http://schemas.microsoft.com/office/drawing/2014/main" id="{81585AA1-89B8-8214-A01A-C6B94208F93F}"/>
              </a:ext>
            </a:extLst>
          </p:cNvPr>
          <p:cNvSpPr txBox="1"/>
          <p:nvPr/>
        </p:nvSpPr>
        <p:spPr>
          <a:xfrm>
            <a:off x="5360611" y="4358016"/>
            <a:ext cx="530509" cy="2821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215"/>
              </a:lnSpc>
            </a:pPr>
            <a:r>
              <a:rPr lang="en-US" sz="1943" b="1" spc="293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04</a:t>
            </a:r>
          </a:p>
        </p:txBody>
      </p:sp>
      <p:sp>
        <p:nvSpPr>
          <p:cNvPr id="3" name="TextBox 28">
            <a:extLst>
              <a:ext uri="{FF2B5EF4-FFF2-40B4-BE49-F238E27FC236}">
                <a16:creationId xmlns:a16="http://schemas.microsoft.com/office/drawing/2014/main" id="{BB0B4851-58B7-5CDE-83D7-89F733C6D164}"/>
              </a:ext>
            </a:extLst>
          </p:cNvPr>
          <p:cNvSpPr txBox="1"/>
          <p:nvPr/>
        </p:nvSpPr>
        <p:spPr>
          <a:xfrm>
            <a:off x="809057" y="1377654"/>
            <a:ext cx="2985511" cy="294035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2063"/>
              </a:lnSpc>
            </a:pPr>
            <a:r>
              <a:rPr lang="es-ES_tradnl" sz="1400" noProof="0" dirty="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Las formas más reportadas en los avistamientos son “light”, “</a:t>
            </a:r>
            <a:r>
              <a:rPr lang="es-ES_tradnl" sz="1400" noProof="0" dirty="0" err="1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circle</a:t>
            </a:r>
            <a:r>
              <a:rPr lang="es-ES_tradnl" sz="1400" noProof="0" dirty="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” y “</a:t>
            </a:r>
            <a:r>
              <a:rPr lang="es-ES_tradnl" sz="1400" noProof="0" dirty="0" err="1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triangle</a:t>
            </a:r>
            <a:r>
              <a:rPr lang="es-ES_tradnl" sz="1400" noProof="0" dirty="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”, lo cual podría reflejar interpretaciones subjetivas ante estímulos luminosos o figuras fácilmente reconocibles.</a:t>
            </a:r>
          </a:p>
          <a:p>
            <a:pPr algn="just">
              <a:lnSpc>
                <a:spcPts val="2063"/>
              </a:lnSpc>
            </a:pPr>
            <a:r>
              <a:rPr lang="es-ES_tradnl" sz="1400" noProof="0" dirty="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La ambigüedad en estas descripciones sugiere que muchos eventos podrían no tener un origen definido y estar influenciados por factores culturales o psicológicos.</a:t>
            </a:r>
          </a:p>
        </p:txBody>
      </p:sp>
      <p:pic>
        <p:nvPicPr>
          <p:cNvPr id="5" name="Picture 4" descr="A graph of blue squares&#10;&#10;AI-generated content may be incorrect.">
            <a:extLst>
              <a:ext uri="{FF2B5EF4-FFF2-40B4-BE49-F238E27FC236}">
                <a16:creationId xmlns:a16="http://schemas.microsoft.com/office/drawing/2014/main" id="{5009890F-73F0-1C62-0CEC-B77E7729BF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1103" y="1344363"/>
            <a:ext cx="7462575" cy="3731288"/>
          </a:xfrm>
          <a:prstGeom prst="rect">
            <a:avLst/>
          </a:prstGeom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CE74AE74-037A-E6EB-C329-A3260BEA7825}"/>
              </a:ext>
            </a:extLst>
          </p:cNvPr>
          <p:cNvGrpSpPr/>
          <p:nvPr/>
        </p:nvGrpSpPr>
        <p:grpSpPr>
          <a:xfrm>
            <a:off x="9740197" y="4654000"/>
            <a:ext cx="2207803" cy="2021807"/>
            <a:chOff x="7176722" y="3355442"/>
            <a:chExt cx="2207803" cy="2021807"/>
          </a:xfrm>
        </p:grpSpPr>
        <p:sp>
          <p:nvSpPr>
            <p:cNvPr id="39" name="Right Triangle 38">
              <a:extLst>
                <a:ext uri="{FF2B5EF4-FFF2-40B4-BE49-F238E27FC236}">
                  <a16:creationId xmlns:a16="http://schemas.microsoft.com/office/drawing/2014/main" id="{B9863220-F6CB-926B-D3D8-DA679023A837}"/>
                </a:ext>
              </a:extLst>
            </p:cNvPr>
            <p:cNvSpPr/>
            <p:nvPr/>
          </p:nvSpPr>
          <p:spPr>
            <a:xfrm rot="16200000">
              <a:off x="7549654" y="3542378"/>
              <a:ext cx="1787663" cy="1882079"/>
            </a:xfrm>
            <a:prstGeom prst="rtTriangle">
              <a:avLst/>
            </a:prstGeom>
            <a:solidFill>
              <a:srgbClr val="50848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40" name="Right Triangle 39">
              <a:extLst>
                <a:ext uri="{FF2B5EF4-FFF2-40B4-BE49-F238E27FC236}">
                  <a16:creationId xmlns:a16="http://schemas.microsoft.com/office/drawing/2014/main" id="{17D718FE-E797-9312-C12D-3A9A23734C9C}"/>
                </a:ext>
              </a:extLst>
            </p:cNvPr>
            <p:cNvSpPr/>
            <p:nvPr/>
          </p:nvSpPr>
          <p:spPr>
            <a:xfrm rot="16200000">
              <a:off x="7386792" y="3440008"/>
              <a:ext cx="1787663" cy="1882079"/>
            </a:xfrm>
            <a:prstGeom prst="rtTriangle">
              <a:avLst/>
            </a:prstGeom>
            <a:solidFill>
              <a:srgbClr val="7CBBB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41" name="Right Triangle 40">
              <a:extLst>
                <a:ext uri="{FF2B5EF4-FFF2-40B4-BE49-F238E27FC236}">
                  <a16:creationId xmlns:a16="http://schemas.microsoft.com/office/drawing/2014/main" id="{9300A447-74AF-064A-0101-346C0EB200CD}"/>
                </a:ext>
              </a:extLst>
            </p:cNvPr>
            <p:cNvSpPr/>
            <p:nvPr/>
          </p:nvSpPr>
          <p:spPr>
            <a:xfrm rot="16200000">
              <a:off x="7223930" y="3308234"/>
              <a:ext cx="1787663" cy="1882079"/>
            </a:xfrm>
            <a:prstGeom prst="rtTriangle">
              <a:avLst/>
            </a:prstGeom>
            <a:solidFill>
              <a:srgbClr val="B5EFE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sp>
        <p:nvSpPr>
          <p:cNvPr id="6" name="TextBox 28">
            <a:extLst>
              <a:ext uri="{FF2B5EF4-FFF2-40B4-BE49-F238E27FC236}">
                <a16:creationId xmlns:a16="http://schemas.microsoft.com/office/drawing/2014/main" id="{B7D8735B-6DBB-64CF-FF6E-68253D32CFBC}"/>
              </a:ext>
            </a:extLst>
          </p:cNvPr>
          <p:cNvSpPr txBox="1"/>
          <p:nvPr/>
        </p:nvSpPr>
        <p:spPr>
          <a:xfrm>
            <a:off x="616671" y="5111378"/>
            <a:ext cx="9901043" cy="7859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2063"/>
              </a:lnSpc>
            </a:pPr>
            <a:r>
              <a:rPr lang="es-ES_tradnl" sz="1400" noProof="0" dirty="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Esta idea se desarrolla con mayor profundidad en el artículo </a:t>
            </a:r>
            <a:r>
              <a:rPr lang="es-ES_tradnl" sz="1400" noProof="0" dirty="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  <a:hlinkClick r:id="rId4"/>
              </a:rPr>
              <a:t>“Predictive </a:t>
            </a:r>
            <a:r>
              <a:rPr lang="es-ES_tradnl" sz="1400" noProof="0" dirty="0" err="1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  <a:hlinkClick r:id="rId4"/>
              </a:rPr>
              <a:t>processing</a:t>
            </a:r>
            <a:r>
              <a:rPr lang="es-ES_tradnl" sz="1400" noProof="0" dirty="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  <a:hlinkClick r:id="rId4"/>
              </a:rPr>
              <a:t> </a:t>
            </a:r>
            <a:r>
              <a:rPr lang="es-ES_tradnl" sz="1400" noProof="0" dirty="0" err="1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  <a:hlinkClick r:id="rId4"/>
              </a:rPr>
              <a:t>frameworks</a:t>
            </a:r>
            <a:r>
              <a:rPr lang="es-ES_tradnl" sz="1400" noProof="0" dirty="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  <a:hlinkClick r:id="rId4"/>
              </a:rPr>
              <a:t> </a:t>
            </a:r>
            <a:r>
              <a:rPr lang="es-ES_tradnl" sz="1400" noProof="0" dirty="0" err="1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  <a:hlinkClick r:id="rId4"/>
              </a:rPr>
              <a:t>for</a:t>
            </a:r>
            <a:r>
              <a:rPr lang="es-ES_tradnl" sz="1400" noProof="0" dirty="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  <a:hlinkClick r:id="rId4"/>
              </a:rPr>
              <a:t> </a:t>
            </a:r>
            <a:r>
              <a:rPr lang="es-ES_tradnl" sz="1400" noProof="0" dirty="0" err="1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  <a:hlinkClick r:id="rId4"/>
              </a:rPr>
              <a:t>perception</a:t>
            </a:r>
            <a:r>
              <a:rPr lang="es-ES_tradnl" sz="1400" noProof="0" dirty="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  <a:hlinkClick r:id="rId4"/>
              </a:rPr>
              <a:t> can </a:t>
            </a:r>
            <a:r>
              <a:rPr lang="es-ES_tradnl" sz="1400" noProof="0" dirty="0" err="1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  <a:hlinkClick r:id="rId4"/>
              </a:rPr>
              <a:t>explain</a:t>
            </a:r>
            <a:r>
              <a:rPr lang="es-ES_tradnl" sz="1400" noProof="0" dirty="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  <a:hlinkClick r:id="rId4"/>
              </a:rPr>
              <a:t> </a:t>
            </a:r>
            <a:r>
              <a:rPr lang="es-ES_tradnl" sz="1400" noProof="0" dirty="0" err="1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  <a:hlinkClick r:id="rId4"/>
              </a:rPr>
              <a:t>recent</a:t>
            </a:r>
            <a:r>
              <a:rPr lang="es-ES_tradnl" sz="1400" noProof="0" dirty="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  <a:hlinkClick r:id="rId4"/>
              </a:rPr>
              <a:t> </a:t>
            </a:r>
            <a:r>
              <a:rPr lang="es-ES_tradnl" sz="1400" noProof="0" dirty="0" err="1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  <a:hlinkClick r:id="rId4"/>
              </a:rPr>
              <a:t>drone</a:t>
            </a:r>
            <a:r>
              <a:rPr lang="es-ES_tradnl" sz="1400" noProof="0" dirty="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  <a:hlinkClick r:id="rId4"/>
              </a:rPr>
              <a:t> </a:t>
            </a:r>
            <a:r>
              <a:rPr lang="es-ES_tradnl" sz="1400" noProof="0" dirty="0" err="1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  <a:hlinkClick r:id="rId4"/>
              </a:rPr>
              <a:t>sightings</a:t>
            </a:r>
            <a:r>
              <a:rPr lang="es-ES_tradnl" sz="1400" noProof="0" dirty="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  <a:hlinkClick r:id="rId4"/>
              </a:rPr>
              <a:t> in </a:t>
            </a:r>
            <a:r>
              <a:rPr lang="es-ES_tradnl" sz="1400" noProof="0" dirty="0" err="1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  <a:hlinkClick r:id="rId4"/>
              </a:rPr>
              <a:t>the</a:t>
            </a:r>
            <a:r>
              <a:rPr lang="es-ES_tradnl" sz="1400" noProof="0" dirty="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  <a:hlinkClick r:id="rId4"/>
              </a:rPr>
              <a:t> </a:t>
            </a:r>
            <a:r>
              <a:rPr lang="es-ES_tradnl" sz="1400" noProof="0" dirty="0" err="1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  <a:hlinkClick r:id="rId4"/>
              </a:rPr>
              <a:t>United</a:t>
            </a:r>
            <a:r>
              <a:rPr lang="es-ES_tradnl" sz="1400" noProof="0" dirty="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  <a:hlinkClick r:id="rId4"/>
              </a:rPr>
              <a:t> </a:t>
            </a:r>
            <a:r>
              <a:rPr lang="es-ES_tradnl" sz="1400" noProof="0" dirty="0" err="1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  <a:hlinkClick r:id="rId4"/>
              </a:rPr>
              <a:t>States</a:t>
            </a:r>
            <a:r>
              <a:rPr lang="es-ES_tradnl" sz="1400" noProof="0" dirty="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  <a:hlinkClick r:id="rId4"/>
              </a:rPr>
              <a:t>” </a:t>
            </a:r>
            <a:r>
              <a:rPr lang="es-ES_tradnl" sz="1400" noProof="0" dirty="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(2025), donde se argumenta que los marcos de procesamiento predictivo explican cómo las personas pueden interpretar estímulos ambiguos del entorno según sus creencias y expectativas.</a:t>
            </a:r>
          </a:p>
        </p:txBody>
      </p:sp>
    </p:spTree>
    <p:extLst>
      <p:ext uri="{BB962C8B-B14F-4D97-AF65-F5344CB8AC3E}">
        <p14:creationId xmlns:p14="http://schemas.microsoft.com/office/powerpoint/2010/main" val="3530705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E85064-86C7-227C-7AF7-1CDE9B5E4B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6C18DDE3-F03E-ABD0-C13C-DA36BCA6A2F6}"/>
              </a:ext>
            </a:extLst>
          </p:cNvPr>
          <p:cNvGrpSpPr/>
          <p:nvPr/>
        </p:nvGrpSpPr>
        <p:grpSpPr>
          <a:xfrm>
            <a:off x="278763" y="222198"/>
            <a:ext cx="11634473" cy="6413604"/>
            <a:chOff x="253136" y="210006"/>
            <a:chExt cx="11634473" cy="6413604"/>
          </a:xfrm>
        </p:grpSpPr>
        <p:sp>
          <p:nvSpPr>
            <p:cNvPr id="31" name="Freeform 4">
              <a:extLst>
                <a:ext uri="{FF2B5EF4-FFF2-40B4-BE49-F238E27FC236}">
                  <a16:creationId xmlns:a16="http://schemas.microsoft.com/office/drawing/2014/main" id="{AF11DD64-70EE-E6B8-A1E3-7252AEAF5328}"/>
                </a:ext>
              </a:extLst>
            </p:cNvPr>
            <p:cNvSpPr/>
            <p:nvPr/>
          </p:nvSpPr>
          <p:spPr>
            <a:xfrm>
              <a:off x="253136" y="210006"/>
              <a:ext cx="11634473" cy="6413604"/>
            </a:xfrm>
            <a:custGeom>
              <a:avLst/>
              <a:gdLst/>
              <a:ahLst/>
              <a:cxnLst/>
              <a:rect l="l" t="t" r="r" b="b"/>
              <a:pathLst>
                <a:path w="6619526" h="3649071">
                  <a:moveTo>
                    <a:pt x="0" y="0"/>
                  </a:moveTo>
                  <a:lnTo>
                    <a:pt x="6619526" y="0"/>
                  </a:lnTo>
                  <a:lnTo>
                    <a:pt x="6619526" y="3649071"/>
                  </a:lnTo>
                  <a:lnTo>
                    <a:pt x="0" y="364907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chemeClr val="tx2"/>
              </a:solidFill>
              <a:prstDash val="solid"/>
              <a:miter/>
            </a:ln>
          </p:spPr>
          <p:txBody>
            <a:bodyPr/>
            <a:lstStyle/>
            <a:p>
              <a:endParaRPr lang="es-ES_tradnl" sz="1200" noProof="0" dirty="0"/>
            </a:p>
          </p:txBody>
        </p:sp>
        <p:grpSp>
          <p:nvGrpSpPr>
            <p:cNvPr id="32" name="Group 6">
              <a:extLst>
                <a:ext uri="{FF2B5EF4-FFF2-40B4-BE49-F238E27FC236}">
                  <a16:creationId xmlns:a16="http://schemas.microsoft.com/office/drawing/2014/main" id="{7A113368-87FF-9DD9-5E39-BE12ECD05E87}"/>
                </a:ext>
              </a:extLst>
            </p:cNvPr>
            <p:cNvGrpSpPr/>
            <p:nvPr/>
          </p:nvGrpSpPr>
          <p:grpSpPr>
            <a:xfrm>
              <a:off x="399711" y="368787"/>
              <a:ext cx="11331329" cy="6097499"/>
              <a:chOff x="0" y="0"/>
              <a:chExt cx="6447050" cy="3469221"/>
            </a:xfrm>
          </p:grpSpPr>
          <p:sp>
            <p:nvSpPr>
              <p:cNvPr id="36" name="Freeform 7">
                <a:extLst>
                  <a:ext uri="{FF2B5EF4-FFF2-40B4-BE49-F238E27FC236}">
                    <a16:creationId xmlns:a16="http://schemas.microsoft.com/office/drawing/2014/main" id="{47E475B8-7DB2-4219-9EBA-898D2CE43367}"/>
                  </a:ext>
                </a:extLst>
              </p:cNvPr>
              <p:cNvSpPr/>
              <p:nvPr/>
            </p:nvSpPr>
            <p:spPr>
              <a:xfrm>
                <a:off x="0" y="0"/>
                <a:ext cx="6447050" cy="3469221"/>
              </a:xfrm>
              <a:custGeom>
                <a:avLst/>
                <a:gdLst/>
                <a:ahLst/>
                <a:cxnLst/>
                <a:rect l="l" t="t" r="r" b="b"/>
                <a:pathLst>
                  <a:path w="6447050" h="3469221">
                    <a:moveTo>
                      <a:pt x="0" y="0"/>
                    </a:moveTo>
                    <a:lnTo>
                      <a:pt x="6447050" y="0"/>
                    </a:lnTo>
                    <a:lnTo>
                      <a:pt x="6447050" y="3469221"/>
                    </a:lnTo>
                    <a:lnTo>
                      <a:pt x="0" y="3469221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66675" cap="sq">
                <a:solidFill>
                  <a:schemeClr val="accent1">
                    <a:lumMod val="50000"/>
                  </a:schemeClr>
                </a:solidFill>
                <a:prstDash val="solid"/>
                <a:miter/>
              </a:ln>
            </p:spPr>
            <p:txBody>
              <a:bodyPr/>
              <a:lstStyle/>
              <a:p>
                <a:endParaRPr lang="es-ES_tradnl" sz="1200" noProof="0" dirty="0"/>
              </a:p>
            </p:txBody>
          </p:sp>
          <p:sp>
            <p:nvSpPr>
              <p:cNvPr id="37" name="TextBox 8">
                <a:extLst>
                  <a:ext uri="{FF2B5EF4-FFF2-40B4-BE49-F238E27FC236}">
                    <a16:creationId xmlns:a16="http://schemas.microsoft.com/office/drawing/2014/main" id="{0C2722DD-A39E-EB70-FBE9-F3989664732F}"/>
                  </a:ext>
                </a:extLst>
              </p:cNvPr>
              <p:cNvSpPr txBox="1"/>
              <p:nvPr/>
            </p:nvSpPr>
            <p:spPr>
              <a:xfrm>
                <a:off x="0" y="-28575"/>
                <a:ext cx="6447050" cy="3497796"/>
              </a:xfrm>
              <a:prstGeom prst="rect">
                <a:avLst/>
              </a:prstGeom>
            </p:spPr>
            <p:txBody>
              <a:bodyPr lIns="32584" tIns="32584" rIns="32584" bIns="32584" rtlCol="0" anchor="ctr"/>
              <a:lstStyle/>
              <a:p>
                <a:pPr algn="ctr">
                  <a:lnSpc>
                    <a:spcPts val="1563"/>
                  </a:lnSpc>
                </a:pPr>
                <a:endParaRPr lang="es-ES_tradnl" sz="1200" noProof="0" dirty="0"/>
              </a:p>
            </p:txBody>
          </p:sp>
        </p:grpSp>
        <p:sp>
          <p:nvSpPr>
            <p:cNvPr id="35" name="TextBox 11">
              <a:extLst>
                <a:ext uri="{FF2B5EF4-FFF2-40B4-BE49-F238E27FC236}">
                  <a16:creationId xmlns:a16="http://schemas.microsoft.com/office/drawing/2014/main" id="{7C67B6E2-DAEC-541E-CE81-01006646C507}"/>
                </a:ext>
              </a:extLst>
            </p:cNvPr>
            <p:cNvSpPr txBox="1"/>
            <p:nvPr/>
          </p:nvSpPr>
          <p:spPr>
            <a:xfrm>
              <a:off x="591044" y="516654"/>
              <a:ext cx="10979733" cy="5767638"/>
            </a:xfrm>
            <a:prstGeom prst="rect">
              <a:avLst/>
            </a:prstGeom>
          </p:spPr>
          <p:txBody>
            <a:bodyPr lIns="32584" tIns="32584" rIns="32584" bIns="32584" rtlCol="0" anchor="ctr"/>
            <a:lstStyle/>
            <a:p>
              <a:pPr algn="ctr">
                <a:lnSpc>
                  <a:spcPts val="1563"/>
                </a:lnSpc>
              </a:pPr>
              <a:endParaRPr lang="es-ES_tradnl" sz="1200" noProof="0" dirty="0"/>
            </a:p>
          </p:txBody>
        </p:sp>
      </p:grpSp>
      <p:sp>
        <p:nvSpPr>
          <p:cNvPr id="21" name="TextBox 21">
            <a:extLst>
              <a:ext uri="{FF2B5EF4-FFF2-40B4-BE49-F238E27FC236}">
                <a16:creationId xmlns:a16="http://schemas.microsoft.com/office/drawing/2014/main" id="{CB4BA431-3D97-23EF-D51B-F87CF1F8B6ED}"/>
              </a:ext>
            </a:extLst>
          </p:cNvPr>
          <p:cNvSpPr txBox="1"/>
          <p:nvPr/>
        </p:nvSpPr>
        <p:spPr>
          <a:xfrm>
            <a:off x="616671" y="576427"/>
            <a:ext cx="10332075" cy="6655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598"/>
              </a:lnSpc>
            </a:pPr>
            <a:r>
              <a:rPr lang="es-ES_tradnl" sz="3600" b="1" noProof="0" dirty="0">
                <a:solidFill>
                  <a:srgbClr val="27403B"/>
                </a:solidFill>
                <a:latin typeface="Raleway" pitchFamily="2" charset="77"/>
                <a:ea typeface="Geneva" panose="020B0503030404040204" pitchFamily="34" charset="0"/>
                <a:cs typeface="Aharoni" panose="02010803020104030203" pitchFamily="2" charset="-79"/>
                <a:sym typeface="Raleway Heavy"/>
              </a:rPr>
              <a:t>Conclusiones</a:t>
            </a:r>
          </a:p>
        </p:txBody>
      </p:sp>
      <p:sp>
        <p:nvSpPr>
          <p:cNvPr id="23" name="TextBox 23">
            <a:extLst>
              <a:ext uri="{FF2B5EF4-FFF2-40B4-BE49-F238E27FC236}">
                <a16:creationId xmlns:a16="http://schemas.microsoft.com/office/drawing/2014/main" id="{0F91C78E-0BE3-5FD0-2DF2-B2150419961D}"/>
              </a:ext>
            </a:extLst>
          </p:cNvPr>
          <p:cNvSpPr txBox="1"/>
          <p:nvPr/>
        </p:nvSpPr>
        <p:spPr>
          <a:xfrm>
            <a:off x="1273842" y="2749954"/>
            <a:ext cx="530509" cy="2821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215"/>
              </a:lnSpc>
            </a:pPr>
            <a:r>
              <a:rPr lang="en-US" sz="1943" b="1" spc="472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01</a:t>
            </a:r>
          </a:p>
        </p:txBody>
      </p:sp>
      <p:sp>
        <p:nvSpPr>
          <p:cNvPr id="25" name="TextBox 25">
            <a:extLst>
              <a:ext uri="{FF2B5EF4-FFF2-40B4-BE49-F238E27FC236}">
                <a16:creationId xmlns:a16="http://schemas.microsoft.com/office/drawing/2014/main" id="{CB9AC34F-945B-39B8-02BC-7BBB86E5C12C}"/>
              </a:ext>
            </a:extLst>
          </p:cNvPr>
          <p:cNvSpPr txBox="1"/>
          <p:nvPr/>
        </p:nvSpPr>
        <p:spPr>
          <a:xfrm>
            <a:off x="5360611" y="2749954"/>
            <a:ext cx="530509" cy="2821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215"/>
              </a:lnSpc>
            </a:pPr>
            <a:r>
              <a:rPr lang="en-US" sz="1943" b="1" spc="293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02</a:t>
            </a:r>
          </a:p>
        </p:txBody>
      </p:sp>
      <p:sp>
        <p:nvSpPr>
          <p:cNvPr id="27" name="TextBox 27">
            <a:extLst>
              <a:ext uri="{FF2B5EF4-FFF2-40B4-BE49-F238E27FC236}">
                <a16:creationId xmlns:a16="http://schemas.microsoft.com/office/drawing/2014/main" id="{EE0A00F5-FA84-C718-7E19-EC2969EDEC68}"/>
              </a:ext>
            </a:extLst>
          </p:cNvPr>
          <p:cNvSpPr txBox="1"/>
          <p:nvPr/>
        </p:nvSpPr>
        <p:spPr>
          <a:xfrm>
            <a:off x="1273842" y="4358016"/>
            <a:ext cx="530509" cy="2821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215"/>
              </a:lnSpc>
            </a:pPr>
            <a:r>
              <a:rPr lang="en-US" sz="1943" b="1" spc="293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03</a:t>
            </a:r>
          </a:p>
        </p:txBody>
      </p:sp>
      <p:sp>
        <p:nvSpPr>
          <p:cNvPr id="29" name="TextBox 29">
            <a:extLst>
              <a:ext uri="{FF2B5EF4-FFF2-40B4-BE49-F238E27FC236}">
                <a16:creationId xmlns:a16="http://schemas.microsoft.com/office/drawing/2014/main" id="{5A1D62ED-5735-727C-FD92-EA205C031244}"/>
              </a:ext>
            </a:extLst>
          </p:cNvPr>
          <p:cNvSpPr txBox="1"/>
          <p:nvPr/>
        </p:nvSpPr>
        <p:spPr>
          <a:xfrm>
            <a:off x="5360611" y="4358016"/>
            <a:ext cx="530509" cy="2821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215"/>
              </a:lnSpc>
            </a:pPr>
            <a:r>
              <a:rPr lang="en-US" sz="1943" b="1" spc="293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04</a:t>
            </a:r>
          </a:p>
        </p:txBody>
      </p:sp>
      <p:sp>
        <p:nvSpPr>
          <p:cNvPr id="3" name="TextBox 28">
            <a:extLst>
              <a:ext uri="{FF2B5EF4-FFF2-40B4-BE49-F238E27FC236}">
                <a16:creationId xmlns:a16="http://schemas.microsoft.com/office/drawing/2014/main" id="{603D103E-A378-06E9-D6F4-26B559EBC6DF}"/>
              </a:ext>
            </a:extLst>
          </p:cNvPr>
          <p:cNvSpPr txBox="1"/>
          <p:nvPr/>
        </p:nvSpPr>
        <p:spPr>
          <a:xfrm>
            <a:off x="809057" y="1683081"/>
            <a:ext cx="10109101" cy="32810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s-ES_tradnl" noProof="0" dirty="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La gran mayoría de los avistamientos se </a:t>
            </a:r>
            <a:r>
              <a:rPr lang="es-ES_tradnl" b="1" noProof="0" dirty="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concentran en Estados Unidos</a:t>
            </a:r>
            <a:r>
              <a:rPr lang="es-ES_tradnl" noProof="0" dirty="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, con una clara predominancia en estados como California, Texas y Florida.</a:t>
            </a:r>
          </a:p>
          <a:p>
            <a:pPr marL="285750" indent="-28575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s-ES_tradnl" noProof="0" dirty="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Se observan patrones temporales definidos: los reportes </a:t>
            </a:r>
            <a:r>
              <a:rPr lang="es-ES_tradnl" b="1" noProof="0" dirty="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aumentan a partir de 1995 </a:t>
            </a:r>
            <a:r>
              <a:rPr lang="es-ES_tradnl" noProof="0" dirty="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y tienden a </a:t>
            </a:r>
            <a:r>
              <a:rPr lang="es-ES_tradnl" b="1" noProof="0" dirty="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concentrarse en los meses de verano</a:t>
            </a:r>
            <a:r>
              <a:rPr lang="es-ES_tradnl" noProof="0" dirty="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s-ES_tradnl" noProof="0" dirty="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Las formas más comunes descritas por los testigos son luminosas (“light”), circulares (“</a:t>
            </a:r>
            <a:r>
              <a:rPr lang="es-ES_tradnl" noProof="0" dirty="0" err="1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circle</a:t>
            </a:r>
            <a:r>
              <a:rPr lang="es-ES_tradnl" noProof="0" dirty="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”) y triangulares (“</a:t>
            </a:r>
            <a:r>
              <a:rPr lang="es-ES_tradnl" noProof="0" dirty="0" err="1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triangle</a:t>
            </a:r>
            <a:r>
              <a:rPr lang="es-ES_tradnl" noProof="0" dirty="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”), lo cual sugiere interpretaciones subjetivas frente a estímulos poco claros.</a:t>
            </a:r>
          </a:p>
          <a:p>
            <a:pPr marL="285750" indent="-28575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s-ES_tradnl" noProof="0" dirty="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Se identificaron errores en los datos geográficos originales, los cuales fueron corregidos exitosamente mediante el uso de coordenadas para una mayor precisión espacial.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B80E34D-3B6B-3120-D5AF-B5EE52A11576}"/>
              </a:ext>
            </a:extLst>
          </p:cNvPr>
          <p:cNvGrpSpPr/>
          <p:nvPr/>
        </p:nvGrpSpPr>
        <p:grpSpPr>
          <a:xfrm>
            <a:off x="9740197" y="4654000"/>
            <a:ext cx="2207803" cy="2021807"/>
            <a:chOff x="7176722" y="3355442"/>
            <a:chExt cx="2207803" cy="2021807"/>
          </a:xfrm>
        </p:grpSpPr>
        <p:sp>
          <p:nvSpPr>
            <p:cNvPr id="39" name="Right Triangle 38">
              <a:extLst>
                <a:ext uri="{FF2B5EF4-FFF2-40B4-BE49-F238E27FC236}">
                  <a16:creationId xmlns:a16="http://schemas.microsoft.com/office/drawing/2014/main" id="{4DD754D3-32C8-80DE-97A1-C590205869F3}"/>
                </a:ext>
              </a:extLst>
            </p:cNvPr>
            <p:cNvSpPr/>
            <p:nvPr/>
          </p:nvSpPr>
          <p:spPr>
            <a:xfrm rot="16200000">
              <a:off x="7549654" y="3542378"/>
              <a:ext cx="1787663" cy="1882079"/>
            </a:xfrm>
            <a:prstGeom prst="rtTriangle">
              <a:avLst/>
            </a:prstGeom>
            <a:solidFill>
              <a:srgbClr val="50848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40" name="Right Triangle 39">
              <a:extLst>
                <a:ext uri="{FF2B5EF4-FFF2-40B4-BE49-F238E27FC236}">
                  <a16:creationId xmlns:a16="http://schemas.microsoft.com/office/drawing/2014/main" id="{C48F5EA9-0194-444F-8054-5A9780E866BB}"/>
                </a:ext>
              </a:extLst>
            </p:cNvPr>
            <p:cNvSpPr/>
            <p:nvPr/>
          </p:nvSpPr>
          <p:spPr>
            <a:xfrm rot="16200000">
              <a:off x="7386792" y="3440008"/>
              <a:ext cx="1787663" cy="1882079"/>
            </a:xfrm>
            <a:prstGeom prst="rtTriangle">
              <a:avLst/>
            </a:prstGeom>
            <a:solidFill>
              <a:srgbClr val="7CBBB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41" name="Right Triangle 40">
              <a:extLst>
                <a:ext uri="{FF2B5EF4-FFF2-40B4-BE49-F238E27FC236}">
                  <a16:creationId xmlns:a16="http://schemas.microsoft.com/office/drawing/2014/main" id="{D4830E4B-912A-810D-7F08-4DF814479A32}"/>
                </a:ext>
              </a:extLst>
            </p:cNvPr>
            <p:cNvSpPr/>
            <p:nvPr/>
          </p:nvSpPr>
          <p:spPr>
            <a:xfrm rot="16200000">
              <a:off x="7223930" y="3308234"/>
              <a:ext cx="1787663" cy="1882079"/>
            </a:xfrm>
            <a:prstGeom prst="rtTriangle">
              <a:avLst/>
            </a:prstGeom>
            <a:solidFill>
              <a:srgbClr val="B5EFE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</p:spTree>
    <p:extLst>
      <p:ext uri="{BB962C8B-B14F-4D97-AF65-F5344CB8AC3E}">
        <p14:creationId xmlns:p14="http://schemas.microsoft.com/office/powerpoint/2010/main" val="1226272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896</Words>
  <Application>Microsoft Macintosh PowerPoint</Application>
  <PresentationFormat>Widescreen</PresentationFormat>
  <Paragraphs>83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Aptos</vt:lpstr>
      <vt:lpstr>Aptos Display</vt:lpstr>
      <vt:lpstr>Arial</vt:lpstr>
      <vt:lpstr>Garet</vt:lpstr>
      <vt:lpstr>Raleway</vt:lpstr>
      <vt:lpstr>Raleway Bold</vt:lpstr>
      <vt:lpstr>Raleway Heavy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Luis Alfredo Domínguez</dc:creator>
  <cp:lastModifiedBy>Luis Alfredo Domínguez</cp:lastModifiedBy>
  <cp:revision>1</cp:revision>
  <dcterms:created xsi:type="dcterms:W3CDTF">2025-07-21T18:58:16Z</dcterms:created>
  <dcterms:modified xsi:type="dcterms:W3CDTF">2025-07-22T00:08:10Z</dcterms:modified>
</cp:coreProperties>
</file>