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57" r:id="rId4"/>
    <p:sldId id="258" r:id="rId5"/>
    <p:sldId id="256" r:id="rId6"/>
    <p:sldId id="268" r:id="rId7"/>
    <p:sldId id="301" r:id="rId8"/>
    <p:sldId id="261" r:id="rId9"/>
    <p:sldId id="270" r:id="rId10"/>
    <p:sldId id="280" r:id="rId11"/>
    <p:sldId id="282" r:id="rId12"/>
    <p:sldId id="303" r:id="rId13"/>
    <p:sldId id="283" r:id="rId14"/>
    <p:sldId id="284" r:id="rId15"/>
    <p:sldId id="287" r:id="rId16"/>
    <p:sldId id="262" r:id="rId17"/>
    <p:sldId id="273" r:id="rId18"/>
    <p:sldId id="304" r:id="rId19"/>
    <p:sldId id="289" r:id="rId20"/>
    <p:sldId id="292" r:id="rId21"/>
    <p:sldId id="290" r:id="rId22"/>
    <p:sldId id="269" r:id="rId23"/>
    <p:sldId id="263" r:id="rId24"/>
    <p:sldId id="293" r:id="rId25"/>
    <p:sldId id="291" r:id="rId26"/>
    <p:sldId id="274" r:id="rId27"/>
    <p:sldId id="264" r:id="rId28"/>
    <p:sldId id="278" r:id="rId29"/>
    <p:sldId id="266" r:id="rId30"/>
    <p:sldId id="275" r:id="rId31"/>
    <p:sldId id="267" r:id="rId32"/>
    <p:sldId id="265" r:id="rId3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ilion" initials="P" lastIdx="1" clrIdx="0">
    <p:extLst>
      <p:ext uri="{19B8F6BF-5375-455C-9EA6-DF929625EA0E}">
        <p15:presenceInfo xmlns:p15="http://schemas.microsoft.com/office/powerpoint/2012/main" userId="Pavil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BFF9"/>
    <a:srgbClr val="F2B13D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B56C8-0988-418E-B53B-E31143ACD50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7D4C609-FF22-491A-9DEE-02EA10D7F2D5}">
      <dgm:prSet phldrT="[Texto]"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1. Entendimiento del Negocio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D5EB965-37E2-4E3D-A3E8-4808541C5E51}" type="parTrans" cxnId="{5445D8CC-3B8B-4045-822F-D00D8926336D}">
      <dgm:prSet/>
      <dgm:spPr/>
      <dgm:t>
        <a:bodyPr/>
        <a:lstStyle/>
        <a:p>
          <a:pPr algn="l"/>
          <a:endParaRPr lang="es-PE"/>
        </a:p>
      </dgm:t>
    </dgm:pt>
    <dgm:pt modelId="{6823B5BC-49F4-4535-B0C0-A7A9C7DF537A}" type="sibTrans" cxnId="{5445D8CC-3B8B-4045-822F-D00D8926336D}">
      <dgm:prSet/>
      <dgm:spPr/>
      <dgm:t>
        <a:bodyPr/>
        <a:lstStyle/>
        <a:p>
          <a:pPr algn="l"/>
          <a:endParaRPr lang="es-PE"/>
        </a:p>
      </dgm:t>
    </dgm:pt>
    <dgm:pt modelId="{B8BAE473-1B38-404C-ACC4-F96AAEA14D6C}">
      <dgm:prSet phldrT="[Texto]"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2. Análisis Exploratorio de Datos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073122F-1613-480B-8334-74CF09D49F2A}" type="parTrans" cxnId="{287BB09A-4205-46E8-9CF7-BA7849D95A0A}">
      <dgm:prSet/>
      <dgm:spPr/>
      <dgm:t>
        <a:bodyPr/>
        <a:lstStyle/>
        <a:p>
          <a:pPr algn="l"/>
          <a:endParaRPr lang="es-PE"/>
        </a:p>
      </dgm:t>
    </dgm:pt>
    <dgm:pt modelId="{24B24415-84AF-4137-95A0-CB1197E596F3}" type="sibTrans" cxnId="{287BB09A-4205-46E8-9CF7-BA7849D95A0A}">
      <dgm:prSet/>
      <dgm:spPr/>
      <dgm:t>
        <a:bodyPr/>
        <a:lstStyle/>
        <a:p>
          <a:pPr algn="l"/>
          <a:endParaRPr lang="es-PE"/>
        </a:p>
      </dgm:t>
    </dgm:pt>
    <dgm:pt modelId="{37265E87-FF97-4550-BCEF-7B1ECFDECCFC}">
      <dgm:prSet phldrT="[Texto]"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3. Limpieza de Datos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C06684C-D85C-4A24-850F-99F93BBEF449}" type="parTrans" cxnId="{A9D85DB0-26F4-48B3-8C91-41562BE76E10}">
      <dgm:prSet/>
      <dgm:spPr/>
      <dgm:t>
        <a:bodyPr/>
        <a:lstStyle/>
        <a:p>
          <a:pPr algn="l"/>
          <a:endParaRPr lang="es-PE"/>
        </a:p>
      </dgm:t>
    </dgm:pt>
    <dgm:pt modelId="{4A906E76-056E-4A5E-A4C8-B30A72021628}" type="sibTrans" cxnId="{A9D85DB0-26F4-48B3-8C91-41562BE76E10}">
      <dgm:prSet/>
      <dgm:spPr/>
      <dgm:t>
        <a:bodyPr/>
        <a:lstStyle/>
        <a:p>
          <a:pPr algn="l"/>
          <a:endParaRPr lang="es-PE"/>
        </a:p>
      </dgm:t>
    </dgm:pt>
    <dgm:pt modelId="{F12BC4A4-35C1-4D8E-8182-E9DA6A3002E4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4. </a:t>
          </a:r>
          <a:r>
            <a:rPr lang="es-PE" dirty="0">
              <a:latin typeface="Segoe UI Light" panose="020B0502040204020203" pitchFamily="34" charset="0"/>
              <a:cs typeface="Segoe UI Light" panose="020B0502040204020203" pitchFamily="34" charset="0"/>
            </a:rPr>
            <a:t>Selección de Variables</a:t>
          </a:r>
        </a:p>
      </dgm:t>
    </dgm:pt>
    <dgm:pt modelId="{42345943-E37D-4469-B2D8-8B4E05F2D871}" type="parTrans" cxnId="{505AFD46-C5F7-43D7-B477-3DB66FE44D23}">
      <dgm:prSet/>
      <dgm:spPr/>
      <dgm:t>
        <a:bodyPr/>
        <a:lstStyle/>
        <a:p>
          <a:pPr algn="l"/>
          <a:endParaRPr lang="es-PE"/>
        </a:p>
      </dgm:t>
    </dgm:pt>
    <dgm:pt modelId="{1AB09970-0752-44FB-A0E8-1A758DBAA3B5}" type="sibTrans" cxnId="{505AFD46-C5F7-43D7-B477-3DB66FE44D23}">
      <dgm:prSet/>
      <dgm:spPr/>
      <dgm:t>
        <a:bodyPr/>
        <a:lstStyle/>
        <a:p>
          <a:pPr algn="l"/>
          <a:endParaRPr lang="es-PE"/>
        </a:p>
      </dgm:t>
    </dgm:pt>
    <dgm:pt modelId="{641E30C1-807B-4ACA-8ACA-76BC48044781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7. Comparación de Modelos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15E30E0-E32D-4E90-B729-9D3C73F3CE77}" type="parTrans" cxnId="{64F64E97-BA94-46C1-9732-BF0E9B8FEBED}">
      <dgm:prSet/>
      <dgm:spPr/>
      <dgm:t>
        <a:bodyPr/>
        <a:lstStyle/>
        <a:p>
          <a:pPr algn="l"/>
          <a:endParaRPr lang="es-PE"/>
        </a:p>
      </dgm:t>
    </dgm:pt>
    <dgm:pt modelId="{1FD5C117-B48B-438D-A1D6-42C635041483}" type="sibTrans" cxnId="{64F64E97-BA94-46C1-9732-BF0E9B8FEBED}">
      <dgm:prSet/>
      <dgm:spPr/>
      <dgm:t>
        <a:bodyPr/>
        <a:lstStyle/>
        <a:p>
          <a:pPr algn="l"/>
          <a:endParaRPr lang="es-PE"/>
        </a:p>
      </dgm:t>
    </dgm:pt>
    <dgm:pt modelId="{22DE3029-5209-4F44-9B9E-B073481F5464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10. Conclusiones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187090A-B57A-4CD1-A3AC-E7B4B799ADC3}" type="parTrans" cxnId="{ACA40FCD-5087-4ECF-BCDF-A90F44CFE46F}">
      <dgm:prSet/>
      <dgm:spPr/>
      <dgm:t>
        <a:bodyPr/>
        <a:lstStyle/>
        <a:p>
          <a:pPr algn="l"/>
          <a:endParaRPr lang="es-PE"/>
        </a:p>
      </dgm:t>
    </dgm:pt>
    <dgm:pt modelId="{0EC71E6D-AA6C-4D70-A2B2-9889E5A03C03}" type="sibTrans" cxnId="{ACA40FCD-5087-4ECF-BCDF-A90F44CFE46F}">
      <dgm:prSet/>
      <dgm:spPr/>
      <dgm:t>
        <a:bodyPr/>
        <a:lstStyle/>
        <a:p>
          <a:pPr algn="l"/>
          <a:endParaRPr lang="es-PE"/>
        </a:p>
      </dgm:t>
    </dgm:pt>
    <dgm:pt modelId="{1BBF8E79-D682-40E4-B6E4-E38D75A5EE46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9. Interpretación de Resultados 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B3192BA-7B96-4CD9-AC43-2407D872284D}" type="parTrans" cxnId="{3A397C87-CB19-4169-BF13-B6EC2C0B9F05}">
      <dgm:prSet/>
      <dgm:spPr/>
      <dgm:t>
        <a:bodyPr/>
        <a:lstStyle/>
        <a:p>
          <a:pPr algn="l"/>
          <a:endParaRPr lang="es-PE"/>
        </a:p>
      </dgm:t>
    </dgm:pt>
    <dgm:pt modelId="{F65118EE-91BC-42E7-8686-0C6988BAC5E0}" type="sibTrans" cxnId="{3A397C87-CB19-4169-BF13-B6EC2C0B9F05}">
      <dgm:prSet/>
      <dgm:spPr/>
      <dgm:t>
        <a:bodyPr/>
        <a:lstStyle/>
        <a:p>
          <a:pPr algn="l"/>
          <a:endParaRPr lang="es-PE"/>
        </a:p>
      </dgm:t>
    </dgm:pt>
    <dgm:pt modelId="{D07557A2-E33B-48BC-9E7A-98D8990F79C6}">
      <dgm:prSet/>
      <dgm:spPr/>
      <dgm:t>
        <a:bodyPr/>
        <a:lstStyle/>
        <a:p>
          <a:pPr algn="l"/>
          <a:r>
            <a:rPr lang="es-PE" dirty="0">
              <a:latin typeface="Segoe UI Light" panose="020B0502040204020203" pitchFamily="34" charset="0"/>
              <a:cs typeface="Segoe UI Light" panose="020B0502040204020203" pitchFamily="34" charset="0"/>
            </a:rPr>
            <a:t>8. Stacking-Combinación de Modelos</a:t>
          </a:r>
        </a:p>
      </dgm:t>
    </dgm:pt>
    <dgm:pt modelId="{9163C79C-B16B-49F0-8ED8-D5543CA7995F}" type="parTrans" cxnId="{FF55525B-9897-4FC6-BA7D-F9FEA6D08984}">
      <dgm:prSet/>
      <dgm:spPr/>
      <dgm:t>
        <a:bodyPr/>
        <a:lstStyle/>
        <a:p>
          <a:pPr algn="l"/>
          <a:endParaRPr lang="es-PE"/>
        </a:p>
      </dgm:t>
    </dgm:pt>
    <dgm:pt modelId="{A655A025-1B03-447D-9BF8-BCB4008557E9}" type="sibTrans" cxnId="{FF55525B-9897-4FC6-BA7D-F9FEA6D08984}">
      <dgm:prSet/>
      <dgm:spPr/>
      <dgm:t>
        <a:bodyPr/>
        <a:lstStyle/>
        <a:p>
          <a:pPr algn="l"/>
          <a:endParaRPr lang="es-PE"/>
        </a:p>
      </dgm:t>
    </dgm:pt>
    <dgm:pt modelId="{3A6B6462-897E-478B-A0AA-F2DED12F68FB}">
      <dgm:prSet/>
      <dgm:spPr/>
      <dgm:t>
        <a:bodyPr/>
        <a:lstStyle/>
        <a:p>
          <a:pPr algn="l"/>
          <a:r>
            <a:rPr lang="es-PE" dirty="0">
              <a:latin typeface="Segoe UI Light" panose="020B0502040204020203" pitchFamily="34" charset="0"/>
              <a:cs typeface="Segoe UI Light" panose="020B0502040204020203" pitchFamily="34" charset="0"/>
            </a:rPr>
            <a:t>5. Particionamiento- train y test</a:t>
          </a:r>
        </a:p>
      </dgm:t>
    </dgm:pt>
    <dgm:pt modelId="{49822077-12B2-4351-827F-D9689924126C}" type="parTrans" cxnId="{248077B1-4ECC-4461-B25A-565738F6105F}">
      <dgm:prSet/>
      <dgm:spPr/>
      <dgm:t>
        <a:bodyPr/>
        <a:lstStyle/>
        <a:p>
          <a:endParaRPr lang="es-PE"/>
        </a:p>
      </dgm:t>
    </dgm:pt>
    <dgm:pt modelId="{7DC984EA-EE9B-4DB5-93E3-8E47F5B5D572}" type="sibTrans" cxnId="{248077B1-4ECC-4461-B25A-565738F6105F}">
      <dgm:prSet/>
      <dgm:spPr/>
      <dgm:t>
        <a:bodyPr/>
        <a:lstStyle/>
        <a:p>
          <a:endParaRPr lang="es-PE"/>
        </a:p>
      </dgm:t>
    </dgm:pt>
    <dgm:pt modelId="{8FAECDDB-283F-4F16-98E9-7A0960B6F85F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6. Balanceo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3431287-EDB8-4600-81D8-91999A692DAC}" type="parTrans" cxnId="{1263E5C5-1372-4132-A103-97BD1F596328}">
      <dgm:prSet/>
      <dgm:spPr/>
      <dgm:t>
        <a:bodyPr/>
        <a:lstStyle/>
        <a:p>
          <a:endParaRPr lang="es-PE"/>
        </a:p>
      </dgm:t>
    </dgm:pt>
    <dgm:pt modelId="{B5A027FB-AE4F-41A9-8406-1812F7B755C0}" type="sibTrans" cxnId="{1263E5C5-1372-4132-A103-97BD1F596328}">
      <dgm:prSet/>
      <dgm:spPr/>
      <dgm:t>
        <a:bodyPr/>
        <a:lstStyle/>
        <a:p>
          <a:endParaRPr lang="es-PE"/>
        </a:p>
      </dgm:t>
    </dgm:pt>
    <dgm:pt modelId="{2B145DA8-C76E-4648-8352-DB63A7B829C3}" type="pres">
      <dgm:prSet presAssocID="{3B0B56C8-0988-418E-B53B-E31143ACD504}" presName="compositeShape" presStyleCnt="0">
        <dgm:presLayoutVars>
          <dgm:dir/>
          <dgm:resizeHandles/>
        </dgm:presLayoutVars>
      </dgm:prSet>
      <dgm:spPr/>
    </dgm:pt>
    <dgm:pt modelId="{5529478A-532B-49EC-A93B-A5F90D4A7665}" type="pres">
      <dgm:prSet presAssocID="{3B0B56C8-0988-418E-B53B-E31143ACD504}" presName="pyramid" presStyleLbl="node1" presStyleIdx="0" presStyleCnt="1"/>
      <dgm:spPr/>
    </dgm:pt>
    <dgm:pt modelId="{3DC8D203-CF2C-4ED6-8D82-1DDA4BAEFD54}" type="pres">
      <dgm:prSet presAssocID="{3B0B56C8-0988-418E-B53B-E31143ACD504}" presName="theList" presStyleCnt="0"/>
      <dgm:spPr/>
    </dgm:pt>
    <dgm:pt modelId="{E6A73B0D-201F-47EE-BF26-968A0646BCAF}" type="pres">
      <dgm:prSet presAssocID="{A7D4C609-FF22-491A-9DEE-02EA10D7F2D5}" presName="aNode" presStyleLbl="fgAcc1" presStyleIdx="0" presStyleCnt="10">
        <dgm:presLayoutVars>
          <dgm:bulletEnabled val="1"/>
        </dgm:presLayoutVars>
      </dgm:prSet>
      <dgm:spPr/>
    </dgm:pt>
    <dgm:pt modelId="{267A9F14-55E5-42DF-BA5E-A3A733FBFA8D}" type="pres">
      <dgm:prSet presAssocID="{A7D4C609-FF22-491A-9DEE-02EA10D7F2D5}" presName="aSpace" presStyleCnt="0"/>
      <dgm:spPr/>
    </dgm:pt>
    <dgm:pt modelId="{3E24ADC6-A208-4B4B-B398-1D98E83ED002}" type="pres">
      <dgm:prSet presAssocID="{B8BAE473-1B38-404C-ACC4-F96AAEA14D6C}" presName="aNode" presStyleLbl="fgAcc1" presStyleIdx="1" presStyleCnt="10">
        <dgm:presLayoutVars>
          <dgm:bulletEnabled val="1"/>
        </dgm:presLayoutVars>
      </dgm:prSet>
      <dgm:spPr/>
    </dgm:pt>
    <dgm:pt modelId="{D286ECA1-8587-4806-BD0A-14FA4D5C41CD}" type="pres">
      <dgm:prSet presAssocID="{B8BAE473-1B38-404C-ACC4-F96AAEA14D6C}" presName="aSpace" presStyleCnt="0"/>
      <dgm:spPr/>
    </dgm:pt>
    <dgm:pt modelId="{A36F2B07-B9AC-4838-AA9E-76472C9B455F}" type="pres">
      <dgm:prSet presAssocID="{37265E87-FF97-4550-BCEF-7B1ECFDECCFC}" presName="aNode" presStyleLbl="fgAcc1" presStyleIdx="2" presStyleCnt="10">
        <dgm:presLayoutVars>
          <dgm:bulletEnabled val="1"/>
        </dgm:presLayoutVars>
      </dgm:prSet>
      <dgm:spPr/>
    </dgm:pt>
    <dgm:pt modelId="{1392A40F-2F80-4FFB-BD08-E647161027C4}" type="pres">
      <dgm:prSet presAssocID="{37265E87-FF97-4550-BCEF-7B1ECFDECCFC}" presName="aSpace" presStyleCnt="0"/>
      <dgm:spPr/>
    </dgm:pt>
    <dgm:pt modelId="{4FB43A5E-1CA0-491A-B93E-8E83FA36F1DE}" type="pres">
      <dgm:prSet presAssocID="{F12BC4A4-35C1-4D8E-8182-E9DA6A3002E4}" presName="aNode" presStyleLbl="fgAcc1" presStyleIdx="3" presStyleCnt="10">
        <dgm:presLayoutVars>
          <dgm:bulletEnabled val="1"/>
        </dgm:presLayoutVars>
      </dgm:prSet>
      <dgm:spPr/>
    </dgm:pt>
    <dgm:pt modelId="{EBE8F618-03C4-4384-A07C-45A7BC32575E}" type="pres">
      <dgm:prSet presAssocID="{F12BC4A4-35C1-4D8E-8182-E9DA6A3002E4}" presName="aSpace" presStyleCnt="0"/>
      <dgm:spPr/>
    </dgm:pt>
    <dgm:pt modelId="{D56742C4-5D2A-40B9-B713-353725AA4FC7}" type="pres">
      <dgm:prSet presAssocID="{3A6B6462-897E-478B-A0AA-F2DED12F68FB}" presName="aNode" presStyleLbl="fgAcc1" presStyleIdx="4" presStyleCnt="10" custLinFactNeighborY="58889">
        <dgm:presLayoutVars>
          <dgm:bulletEnabled val="1"/>
        </dgm:presLayoutVars>
      </dgm:prSet>
      <dgm:spPr/>
    </dgm:pt>
    <dgm:pt modelId="{B5A6AF29-91F7-4377-844F-67AC17B27C64}" type="pres">
      <dgm:prSet presAssocID="{3A6B6462-897E-478B-A0AA-F2DED12F68FB}" presName="aSpace" presStyleCnt="0"/>
      <dgm:spPr/>
    </dgm:pt>
    <dgm:pt modelId="{86E5B2E3-AD0B-48F0-A3EA-9D133EC27864}" type="pres">
      <dgm:prSet presAssocID="{8FAECDDB-283F-4F16-98E9-7A0960B6F85F}" presName="aNode" presStyleLbl="fgAcc1" presStyleIdx="5" presStyleCnt="10">
        <dgm:presLayoutVars>
          <dgm:bulletEnabled val="1"/>
        </dgm:presLayoutVars>
      </dgm:prSet>
      <dgm:spPr/>
    </dgm:pt>
    <dgm:pt modelId="{2B2446B1-0A8A-4442-89A9-44F35D3D9883}" type="pres">
      <dgm:prSet presAssocID="{8FAECDDB-283F-4F16-98E9-7A0960B6F85F}" presName="aSpace" presStyleCnt="0"/>
      <dgm:spPr/>
    </dgm:pt>
    <dgm:pt modelId="{53A0FE72-7B5F-4AEB-9009-2C50ECF6CC0C}" type="pres">
      <dgm:prSet presAssocID="{641E30C1-807B-4ACA-8ACA-76BC48044781}" presName="aNode" presStyleLbl="fgAcc1" presStyleIdx="6" presStyleCnt="10">
        <dgm:presLayoutVars>
          <dgm:bulletEnabled val="1"/>
        </dgm:presLayoutVars>
      </dgm:prSet>
      <dgm:spPr/>
    </dgm:pt>
    <dgm:pt modelId="{73032FED-B8F3-48AA-989C-A334E672BECC}" type="pres">
      <dgm:prSet presAssocID="{641E30C1-807B-4ACA-8ACA-76BC48044781}" presName="aSpace" presStyleCnt="0"/>
      <dgm:spPr/>
    </dgm:pt>
    <dgm:pt modelId="{5E157821-D1C2-4173-A7A5-5C292C133E8B}" type="pres">
      <dgm:prSet presAssocID="{D07557A2-E33B-48BC-9E7A-98D8990F79C6}" presName="aNode" presStyleLbl="fgAcc1" presStyleIdx="7" presStyleCnt="10">
        <dgm:presLayoutVars>
          <dgm:bulletEnabled val="1"/>
        </dgm:presLayoutVars>
      </dgm:prSet>
      <dgm:spPr/>
    </dgm:pt>
    <dgm:pt modelId="{2423F6B5-70BE-4825-B2BE-973DF60F1BB3}" type="pres">
      <dgm:prSet presAssocID="{D07557A2-E33B-48BC-9E7A-98D8990F79C6}" presName="aSpace" presStyleCnt="0"/>
      <dgm:spPr/>
    </dgm:pt>
    <dgm:pt modelId="{375807E7-1A37-4955-97BD-A28D7AEC18E2}" type="pres">
      <dgm:prSet presAssocID="{1BBF8E79-D682-40E4-B6E4-E38D75A5EE46}" presName="aNode" presStyleLbl="fgAcc1" presStyleIdx="8" presStyleCnt="10">
        <dgm:presLayoutVars>
          <dgm:bulletEnabled val="1"/>
        </dgm:presLayoutVars>
      </dgm:prSet>
      <dgm:spPr/>
    </dgm:pt>
    <dgm:pt modelId="{92D57D95-2057-4D92-B675-7C40E8D6C0E3}" type="pres">
      <dgm:prSet presAssocID="{1BBF8E79-D682-40E4-B6E4-E38D75A5EE46}" presName="aSpace" presStyleCnt="0"/>
      <dgm:spPr/>
    </dgm:pt>
    <dgm:pt modelId="{4EA2A5C7-C181-4806-9C10-E464B93AB394}" type="pres">
      <dgm:prSet presAssocID="{22DE3029-5209-4F44-9B9E-B073481F5464}" presName="aNode" presStyleLbl="fgAcc1" presStyleIdx="9" presStyleCnt="10">
        <dgm:presLayoutVars>
          <dgm:bulletEnabled val="1"/>
        </dgm:presLayoutVars>
      </dgm:prSet>
      <dgm:spPr/>
    </dgm:pt>
    <dgm:pt modelId="{C6F31E74-96D5-466A-B4CE-98E2D2C7B2ED}" type="pres">
      <dgm:prSet presAssocID="{22DE3029-5209-4F44-9B9E-B073481F5464}" presName="aSpace" presStyleCnt="0"/>
      <dgm:spPr/>
    </dgm:pt>
  </dgm:ptLst>
  <dgm:cxnLst>
    <dgm:cxn modelId="{07E92702-AEAC-4690-9BFA-9C83CE42A4C7}" type="presOf" srcId="{641E30C1-807B-4ACA-8ACA-76BC48044781}" destId="{53A0FE72-7B5F-4AEB-9009-2C50ECF6CC0C}" srcOrd="0" destOrd="0" presId="urn:microsoft.com/office/officeart/2005/8/layout/pyramid2"/>
    <dgm:cxn modelId="{D4FA0318-88C7-4759-8677-2ACD194AD1DC}" type="presOf" srcId="{B8BAE473-1B38-404C-ACC4-F96AAEA14D6C}" destId="{3E24ADC6-A208-4B4B-B398-1D98E83ED002}" srcOrd="0" destOrd="0" presId="urn:microsoft.com/office/officeart/2005/8/layout/pyramid2"/>
    <dgm:cxn modelId="{2FD2951B-B23F-4663-9EA8-0F0AE64161CB}" type="presOf" srcId="{3A6B6462-897E-478B-A0AA-F2DED12F68FB}" destId="{D56742C4-5D2A-40B9-B713-353725AA4FC7}" srcOrd="0" destOrd="0" presId="urn:microsoft.com/office/officeart/2005/8/layout/pyramid2"/>
    <dgm:cxn modelId="{899E3736-B486-4EF6-BABC-05D0D631F332}" type="presOf" srcId="{37265E87-FF97-4550-BCEF-7B1ECFDECCFC}" destId="{A36F2B07-B9AC-4838-AA9E-76472C9B455F}" srcOrd="0" destOrd="0" presId="urn:microsoft.com/office/officeart/2005/8/layout/pyramid2"/>
    <dgm:cxn modelId="{FF55525B-9897-4FC6-BA7D-F9FEA6D08984}" srcId="{3B0B56C8-0988-418E-B53B-E31143ACD504}" destId="{D07557A2-E33B-48BC-9E7A-98D8990F79C6}" srcOrd="7" destOrd="0" parTransId="{9163C79C-B16B-49F0-8ED8-D5543CA7995F}" sibTransId="{A655A025-1B03-447D-9BF8-BCB4008557E9}"/>
    <dgm:cxn modelId="{ED01265C-2187-4421-B123-37AB55DC8085}" type="presOf" srcId="{D07557A2-E33B-48BC-9E7A-98D8990F79C6}" destId="{5E157821-D1C2-4173-A7A5-5C292C133E8B}" srcOrd="0" destOrd="0" presId="urn:microsoft.com/office/officeart/2005/8/layout/pyramid2"/>
    <dgm:cxn modelId="{505AFD46-C5F7-43D7-B477-3DB66FE44D23}" srcId="{3B0B56C8-0988-418E-B53B-E31143ACD504}" destId="{F12BC4A4-35C1-4D8E-8182-E9DA6A3002E4}" srcOrd="3" destOrd="0" parTransId="{42345943-E37D-4469-B2D8-8B4E05F2D871}" sibTransId="{1AB09970-0752-44FB-A0E8-1A758DBAA3B5}"/>
    <dgm:cxn modelId="{62F37053-6574-477D-B8AF-E7DCF9C70883}" type="presOf" srcId="{A7D4C609-FF22-491A-9DEE-02EA10D7F2D5}" destId="{E6A73B0D-201F-47EE-BF26-968A0646BCAF}" srcOrd="0" destOrd="0" presId="urn:microsoft.com/office/officeart/2005/8/layout/pyramid2"/>
    <dgm:cxn modelId="{831F865A-4020-43F7-B91A-471C3A8FF7A6}" type="presOf" srcId="{F12BC4A4-35C1-4D8E-8182-E9DA6A3002E4}" destId="{4FB43A5E-1CA0-491A-B93E-8E83FA36F1DE}" srcOrd="0" destOrd="0" presId="urn:microsoft.com/office/officeart/2005/8/layout/pyramid2"/>
    <dgm:cxn modelId="{3A397C87-CB19-4169-BF13-B6EC2C0B9F05}" srcId="{3B0B56C8-0988-418E-B53B-E31143ACD504}" destId="{1BBF8E79-D682-40E4-B6E4-E38D75A5EE46}" srcOrd="8" destOrd="0" parTransId="{3B3192BA-7B96-4CD9-AC43-2407D872284D}" sibTransId="{F65118EE-91BC-42E7-8686-0C6988BAC5E0}"/>
    <dgm:cxn modelId="{64F64E97-BA94-46C1-9732-BF0E9B8FEBED}" srcId="{3B0B56C8-0988-418E-B53B-E31143ACD504}" destId="{641E30C1-807B-4ACA-8ACA-76BC48044781}" srcOrd="6" destOrd="0" parTransId="{A15E30E0-E32D-4E90-B729-9D3C73F3CE77}" sibTransId="{1FD5C117-B48B-438D-A1D6-42C635041483}"/>
    <dgm:cxn modelId="{287BB09A-4205-46E8-9CF7-BA7849D95A0A}" srcId="{3B0B56C8-0988-418E-B53B-E31143ACD504}" destId="{B8BAE473-1B38-404C-ACC4-F96AAEA14D6C}" srcOrd="1" destOrd="0" parTransId="{5073122F-1613-480B-8334-74CF09D49F2A}" sibTransId="{24B24415-84AF-4137-95A0-CB1197E596F3}"/>
    <dgm:cxn modelId="{78C8C9AE-1219-45F8-9ECA-AE29D0250AE0}" type="presOf" srcId="{3B0B56C8-0988-418E-B53B-E31143ACD504}" destId="{2B145DA8-C76E-4648-8352-DB63A7B829C3}" srcOrd="0" destOrd="0" presId="urn:microsoft.com/office/officeart/2005/8/layout/pyramid2"/>
    <dgm:cxn modelId="{A9D85DB0-26F4-48B3-8C91-41562BE76E10}" srcId="{3B0B56C8-0988-418E-B53B-E31143ACD504}" destId="{37265E87-FF97-4550-BCEF-7B1ECFDECCFC}" srcOrd="2" destOrd="0" parTransId="{0C06684C-D85C-4A24-850F-99F93BBEF449}" sibTransId="{4A906E76-056E-4A5E-A4C8-B30A72021628}"/>
    <dgm:cxn modelId="{248077B1-4ECC-4461-B25A-565738F6105F}" srcId="{3B0B56C8-0988-418E-B53B-E31143ACD504}" destId="{3A6B6462-897E-478B-A0AA-F2DED12F68FB}" srcOrd="4" destOrd="0" parTransId="{49822077-12B2-4351-827F-D9689924126C}" sibTransId="{7DC984EA-EE9B-4DB5-93E3-8E47F5B5D572}"/>
    <dgm:cxn modelId="{E39D8BC3-0CB4-4768-BE8A-22B5ABD01B5C}" type="presOf" srcId="{1BBF8E79-D682-40E4-B6E4-E38D75A5EE46}" destId="{375807E7-1A37-4955-97BD-A28D7AEC18E2}" srcOrd="0" destOrd="0" presId="urn:microsoft.com/office/officeart/2005/8/layout/pyramid2"/>
    <dgm:cxn modelId="{1263E5C5-1372-4132-A103-97BD1F596328}" srcId="{3B0B56C8-0988-418E-B53B-E31143ACD504}" destId="{8FAECDDB-283F-4F16-98E9-7A0960B6F85F}" srcOrd="5" destOrd="0" parTransId="{C3431287-EDB8-4600-81D8-91999A692DAC}" sibTransId="{B5A027FB-AE4F-41A9-8406-1812F7B755C0}"/>
    <dgm:cxn modelId="{5445D8CC-3B8B-4045-822F-D00D8926336D}" srcId="{3B0B56C8-0988-418E-B53B-E31143ACD504}" destId="{A7D4C609-FF22-491A-9DEE-02EA10D7F2D5}" srcOrd="0" destOrd="0" parTransId="{ED5EB965-37E2-4E3D-A3E8-4808541C5E51}" sibTransId="{6823B5BC-49F4-4535-B0C0-A7A9C7DF537A}"/>
    <dgm:cxn modelId="{ACA40FCD-5087-4ECF-BCDF-A90F44CFE46F}" srcId="{3B0B56C8-0988-418E-B53B-E31143ACD504}" destId="{22DE3029-5209-4F44-9B9E-B073481F5464}" srcOrd="9" destOrd="0" parTransId="{0187090A-B57A-4CD1-A3AC-E7B4B799ADC3}" sibTransId="{0EC71E6D-AA6C-4D70-A2B2-9889E5A03C03}"/>
    <dgm:cxn modelId="{1AA9EDD0-3213-424C-BAFF-9357C23AEB63}" type="presOf" srcId="{22DE3029-5209-4F44-9B9E-B073481F5464}" destId="{4EA2A5C7-C181-4806-9C10-E464B93AB394}" srcOrd="0" destOrd="0" presId="urn:microsoft.com/office/officeart/2005/8/layout/pyramid2"/>
    <dgm:cxn modelId="{397ED6F4-6D86-4AD2-A2BB-5B9341121C9F}" type="presOf" srcId="{8FAECDDB-283F-4F16-98E9-7A0960B6F85F}" destId="{86E5B2E3-AD0B-48F0-A3EA-9D133EC27864}" srcOrd="0" destOrd="0" presId="urn:microsoft.com/office/officeart/2005/8/layout/pyramid2"/>
    <dgm:cxn modelId="{BBF9BFDA-5DFD-4661-97F3-D18BEB5891B1}" type="presParOf" srcId="{2B145DA8-C76E-4648-8352-DB63A7B829C3}" destId="{5529478A-532B-49EC-A93B-A5F90D4A7665}" srcOrd="0" destOrd="0" presId="urn:microsoft.com/office/officeart/2005/8/layout/pyramid2"/>
    <dgm:cxn modelId="{C444B45D-0E14-4FCD-B1CA-D6B737CA51FA}" type="presParOf" srcId="{2B145DA8-C76E-4648-8352-DB63A7B829C3}" destId="{3DC8D203-CF2C-4ED6-8D82-1DDA4BAEFD54}" srcOrd="1" destOrd="0" presId="urn:microsoft.com/office/officeart/2005/8/layout/pyramid2"/>
    <dgm:cxn modelId="{B9C3DE73-5A13-4ABA-9BF2-F8FE54FB97B5}" type="presParOf" srcId="{3DC8D203-CF2C-4ED6-8D82-1DDA4BAEFD54}" destId="{E6A73B0D-201F-47EE-BF26-968A0646BCAF}" srcOrd="0" destOrd="0" presId="urn:microsoft.com/office/officeart/2005/8/layout/pyramid2"/>
    <dgm:cxn modelId="{0EF521E3-BF8F-4074-A979-ADE155665B47}" type="presParOf" srcId="{3DC8D203-CF2C-4ED6-8D82-1DDA4BAEFD54}" destId="{267A9F14-55E5-42DF-BA5E-A3A733FBFA8D}" srcOrd="1" destOrd="0" presId="urn:microsoft.com/office/officeart/2005/8/layout/pyramid2"/>
    <dgm:cxn modelId="{BD178410-E91E-4F1C-AF0F-6CC7EEF01384}" type="presParOf" srcId="{3DC8D203-CF2C-4ED6-8D82-1DDA4BAEFD54}" destId="{3E24ADC6-A208-4B4B-B398-1D98E83ED002}" srcOrd="2" destOrd="0" presId="urn:microsoft.com/office/officeart/2005/8/layout/pyramid2"/>
    <dgm:cxn modelId="{26CE6660-FDDA-463B-89BD-A9A2F93C3230}" type="presParOf" srcId="{3DC8D203-CF2C-4ED6-8D82-1DDA4BAEFD54}" destId="{D286ECA1-8587-4806-BD0A-14FA4D5C41CD}" srcOrd="3" destOrd="0" presId="urn:microsoft.com/office/officeart/2005/8/layout/pyramid2"/>
    <dgm:cxn modelId="{37859876-1D2B-45A6-9B07-BE1ACC7FA984}" type="presParOf" srcId="{3DC8D203-CF2C-4ED6-8D82-1DDA4BAEFD54}" destId="{A36F2B07-B9AC-4838-AA9E-76472C9B455F}" srcOrd="4" destOrd="0" presId="urn:microsoft.com/office/officeart/2005/8/layout/pyramid2"/>
    <dgm:cxn modelId="{334BA45E-7422-4154-875B-A2E03E610F52}" type="presParOf" srcId="{3DC8D203-CF2C-4ED6-8D82-1DDA4BAEFD54}" destId="{1392A40F-2F80-4FFB-BD08-E647161027C4}" srcOrd="5" destOrd="0" presId="urn:microsoft.com/office/officeart/2005/8/layout/pyramid2"/>
    <dgm:cxn modelId="{0CA9F8B7-1DA6-4103-AD69-FB17D64A57BF}" type="presParOf" srcId="{3DC8D203-CF2C-4ED6-8D82-1DDA4BAEFD54}" destId="{4FB43A5E-1CA0-491A-B93E-8E83FA36F1DE}" srcOrd="6" destOrd="0" presId="urn:microsoft.com/office/officeart/2005/8/layout/pyramid2"/>
    <dgm:cxn modelId="{0FD91F48-C5A4-4206-9938-5BDA40F01726}" type="presParOf" srcId="{3DC8D203-CF2C-4ED6-8D82-1DDA4BAEFD54}" destId="{EBE8F618-03C4-4384-A07C-45A7BC32575E}" srcOrd="7" destOrd="0" presId="urn:microsoft.com/office/officeart/2005/8/layout/pyramid2"/>
    <dgm:cxn modelId="{6C7E4E00-184D-4724-AE25-7914BEEA4AFD}" type="presParOf" srcId="{3DC8D203-CF2C-4ED6-8D82-1DDA4BAEFD54}" destId="{D56742C4-5D2A-40B9-B713-353725AA4FC7}" srcOrd="8" destOrd="0" presId="urn:microsoft.com/office/officeart/2005/8/layout/pyramid2"/>
    <dgm:cxn modelId="{93AC2302-FA57-4725-B706-FE0D8AED0B8B}" type="presParOf" srcId="{3DC8D203-CF2C-4ED6-8D82-1DDA4BAEFD54}" destId="{B5A6AF29-91F7-4377-844F-67AC17B27C64}" srcOrd="9" destOrd="0" presId="urn:microsoft.com/office/officeart/2005/8/layout/pyramid2"/>
    <dgm:cxn modelId="{99B9EA8D-C6EB-4BCE-808C-7A5812E2BBDA}" type="presParOf" srcId="{3DC8D203-CF2C-4ED6-8D82-1DDA4BAEFD54}" destId="{86E5B2E3-AD0B-48F0-A3EA-9D133EC27864}" srcOrd="10" destOrd="0" presId="urn:microsoft.com/office/officeart/2005/8/layout/pyramid2"/>
    <dgm:cxn modelId="{E6E3DCA3-4529-40C0-A494-E715D3405F52}" type="presParOf" srcId="{3DC8D203-CF2C-4ED6-8D82-1DDA4BAEFD54}" destId="{2B2446B1-0A8A-4442-89A9-44F35D3D9883}" srcOrd="11" destOrd="0" presId="urn:microsoft.com/office/officeart/2005/8/layout/pyramid2"/>
    <dgm:cxn modelId="{8E722BDA-57C0-4922-A3E2-CB1B190B22AC}" type="presParOf" srcId="{3DC8D203-CF2C-4ED6-8D82-1DDA4BAEFD54}" destId="{53A0FE72-7B5F-4AEB-9009-2C50ECF6CC0C}" srcOrd="12" destOrd="0" presId="urn:microsoft.com/office/officeart/2005/8/layout/pyramid2"/>
    <dgm:cxn modelId="{140930AD-CA67-42D9-BE43-BDAE5930CB5C}" type="presParOf" srcId="{3DC8D203-CF2C-4ED6-8D82-1DDA4BAEFD54}" destId="{73032FED-B8F3-48AA-989C-A334E672BECC}" srcOrd="13" destOrd="0" presId="urn:microsoft.com/office/officeart/2005/8/layout/pyramid2"/>
    <dgm:cxn modelId="{83DA08DC-5464-4CC0-A17B-85D1B8B53912}" type="presParOf" srcId="{3DC8D203-CF2C-4ED6-8D82-1DDA4BAEFD54}" destId="{5E157821-D1C2-4173-A7A5-5C292C133E8B}" srcOrd="14" destOrd="0" presId="urn:microsoft.com/office/officeart/2005/8/layout/pyramid2"/>
    <dgm:cxn modelId="{4572A7EB-B251-41F5-A428-CD63F73A0EA0}" type="presParOf" srcId="{3DC8D203-CF2C-4ED6-8D82-1DDA4BAEFD54}" destId="{2423F6B5-70BE-4825-B2BE-973DF60F1BB3}" srcOrd="15" destOrd="0" presId="urn:microsoft.com/office/officeart/2005/8/layout/pyramid2"/>
    <dgm:cxn modelId="{16FA4ED7-273F-476B-8511-F49DEB0344DE}" type="presParOf" srcId="{3DC8D203-CF2C-4ED6-8D82-1DDA4BAEFD54}" destId="{375807E7-1A37-4955-97BD-A28D7AEC18E2}" srcOrd="16" destOrd="0" presId="urn:microsoft.com/office/officeart/2005/8/layout/pyramid2"/>
    <dgm:cxn modelId="{E2FC72A1-4585-4876-981B-8BCE30AE7164}" type="presParOf" srcId="{3DC8D203-CF2C-4ED6-8D82-1DDA4BAEFD54}" destId="{92D57D95-2057-4D92-B675-7C40E8D6C0E3}" srcOrd="17" destOrd="0" presId="urn:microsoft.com/office/officeart/2005/8/layout/pyramid2"/>
    <dgm:cxn modelId="{BC8E5FFE-DAC8-4D13-97C7-C8A10A881D45}" type="presParOf" srcId="{3DC8D203-CF2C-4ED6-8D82-1DDA4BAEFD54}" destId="{4EA2A5C7-C181-4806-9C10-E464B93AB394}" srcOrd="18" destOrd="0" presId="urn:microsoft.com/office/officeart/2005/8/layout/pyramid2"/>
    <dgm:cxn modelId="{6DB955B5-0DCE-4567-8025-149F2CA14CC6}" type="presParOf" srcId="{3DC8D203-CF2C-4ED6-8D82-1DDA4BAEFD54}" destId="{C6F31E74-96D5-466A-B4CE-98E2D2C7B2ED}" srcOrd="1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9478A-532B-49EC-A93B-A5F90D4A7665}">
      <dsp:nvSpPr>
        <dsp:cNvPr id="0" name=""/>
        <dsp:cNvSpPr/>
      </dsp:nvSpPr>
      <dsp:spPr>
        <a:xfrm>
          <a:off x="837814" y="0"/>
          <a:ext cx="6347789" cy="634778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73B0D-201F-47EE-BF26-968A0646BCAF}">
      <dsp:nvSpPr>
        <dsp:cNvPr id="0" name=""/>
        <dsp:cNvSpPr/>
      </dsp:nvSpPr>
      <dsp:spPr>
        <a:xfrm>
          <a:off x="4011709" y="635398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1. Entendimiento del Negocio</a:t>
          </a:r>
          <a:endParaRPr lang="es-PE" sz="1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3739" y="657428"/>
        <a:ext cx="4082003" cy="407228"/>
      </dsp:txXfrm>
    </dsp:sp>
    <dsp:sp modelId="{3E24ADC6-A208-4B4B-B398-1D98E83ED002}">
      <dsp:nvSpPr>
        <dsp:cNvPr id="0" name=""/>
        <dsp:cNvSpPr/>
      </dsp:nvSpPr>
      <dsp:spPr>
        <a:xfrm>
          <a:off x="4011709" y="1143098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2. Análisis Exploratorio de Datos</a:t>
          </a:r>
          <a:endParaRPr lang="es-PE" sz="1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3739" y="1165128"/>
        <a:ext cx="4082003" cy="407228"/>
      </dsp:txXfrm>
    </dsp:sp>
    <dsp:sp modelId="{A36F2B07-B9AC-4838-AA9E-76472C9B455F}">
      <dsp:nvSpPr>
        <dsp:cNvPr id="0" name=""/>
        <dsp:cNvSpPr/>
      </dsp:nvSpPr>
      <dsp:spPr>
        <a:xfrm>
          <a:off x="4011709" y="1650797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3. Limpieza de Datos</a:t>
          </a:r>
          <a:endParaRPr lang="es-PE" sz="1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3739" y="1672827"/>
        <a:ext cx="4082003" cy="407228"/>
      </dsp:txXfrm>
    </dsp:sp>
    <dsp:sp modelId="{4FB43A5E-1CA0-491A-B93E-8E83FA36F1DE}">
      <dsp:nvSpPr>
        <dsp:cNvPr id="0" name=""/>
        <dsp:cNvSpPr/>
      </dsp:nvSpPr>
      <dsp:spPr>
        <a:xfrm>
          <a:off x="4011709" y="2158496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4. </a:t>
          </a:r>
          <a:r>
            <a:rPr lang="es-PE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Selección de Variables</a:t>
          </a:r>
        </a:p>
      </dsp:txBody>
      <dsp:txXfrm>
        <a:off x="4033739" y="2180526"/>
        <a:ext cx="4082003" cy="407228"/>
      </dsp:txXfrm>
    </dsp:sp>
    <dsp:sp modelId="{D56742C4-5D2A-40B9-B713-353725AA4FC7}">
      <dsp:nvSpPr>
        <dsp:cNvPr id="0" name=""/>
        <dsp:cNvSpPr/>
      </dsp:nvSpPr>
      <dsp:spPr>
        <a:xfrm>
          <a:off x="4011709" y="2699415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5. Particionamiento- train y test</a:t>
          </a:r>
        </a:p>
      </dsp:txBody>
      <dsp:txXfrm>
        <a:off x="4033739" y="2721445"/>
        <a:ext cx="4082003" cy="407228"/>
      </dsp:txXfrm>
    </dsp:sp>
    <dsp:sp modelId="{86E5B2E3-AD0B-48F0-A3EA-9D133EC27864}">
      <dsp:nvSpPr>
        <dsp:cNvPr id="0" name=""/>
        <dsp:cNvSpPr/>
      </dsp:nvSpPr>
      <dsp:spPr>
        <a:xfrm>
          <a:off x="4011709" y="3173894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6. Balanceo</a:t>
          </a:r>
          <a:endParaRPr lang="es-PE" sz="1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3739" y="3195924"/>
        <a:ext cx="4082003" cy="407228"/>
      </dsp:txXfrm>
    </dsp:sp>
    <dsp:sp modelId="{53A0FE72-7B5F-4AEB-9009-2C50ECF6CC0C}">
      <dsp:nvSpPr>
        <dsp:cNvPr id="0" name=""/>
        <dsp:cNvSpPr/>
      </dsp:nvSpPr>
      <dsp:spPr>
        <a:xfrm>
          <a:off x="4011709" y="3681594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7. Comparación de Modelos</a:t>
          </a:r>
          <a:endParaRPr lang="es-PE" sz="1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3739" y="3703624"/>
        <a:ext cx="4082003" cy="407228"/>
      </dsp:txXfrm>
    </dsp:sp>
    <dsp:sp modelId="{5E157821-D1C2-4173-A7A5-5C292C133E8B}">
      <dsp:nvSpPr>
        <dsp:cNvPr id="0" name=""/>
        <dsp:cNvSpPr/>
      </dsp:nvSpPr>
      <dsp:spPr>
        <a:xfrm>
          <a:off x="4011709" y="4189293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8. Stacking-Combinación de Modelos</a:t>
          </a:r>
        </a:p>
      </dsp:txBody>
      <dsp:txXfrm>
        <a:off x="4033739" y="4211323"/>
        <a:ext cx="4082003" cy="407228"/>
      </dsp:txXfrm>
    </dsp:sp>
    <dsp:sp modelId="{375807E7-1A37-4955-97BD-A28D7AEC18E2}">
      <dsp:nvSpPr>
        <dsp:cNvPr id="0" name=""/>
        <dsp:cNvSpPr/>
      </dsp:nvSpPr>
      <dsp:spPr>
        <a:xfrm>
          <a:off x="4011709" y="4696992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9. Interpretación de Resultados </a:t>
          </a:r>
          <a:endParaRPr lang="es-PE" sz="1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3739" y="4719022"/>
        <a:ext cx="4082003" cy="407228"/>
      </dsp:txXfrm>
    </dsp:sp>
    <dsp:sp modelId="{4EA2A5C7-C181-4806-9C10-E464B93AB394}">
      <dsp:nvSpPr>
        <dsp:cNvPr id="0" name=""/>
        <dsp:cNvSpPr/>
      </dsp:nvSpPr>
      <dsp:spPr>
        <a:xfrm>
          <a:off x="4011709" y="5204691"/>
          <a:ext cx="4126063" cy="451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10. Conclusiones</a:t>
          </a:r>
          <a:endParaRPr lang="es-PE" sz="17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3739" y="5226721"/>
        <a:ext cx="4082003" cy="407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14/12/2022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298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14/12/2022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68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14/12/2022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0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14/12/2022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8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14/12/2022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870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14/12/2022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25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14/12/2022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647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14/12/2022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019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14/12/2022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98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14/12/2022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021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14/12/2022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78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3BA9-CA52-48D4-B9CF-1C974C962AE6}" type="datetimeFigureOut">
              <a:rPr lang="es-PE" smtClean="0"/>
              <a:t>14/12/2022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437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luisgstudio1@gmail.com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eknrun.com/prevencion-y-manejo-enfermedades-cardiovasculares-covid-19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charge.energy/corazon-sueno/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www.who.int/en/news-room/fact-sheets/detail/cardiovascular-diseases-(cvds)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F69F5C1-B67A-4A59-AAC5-6BB9BE4152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42" y="1183069"/>
            <a:ext cx="2750277" cy="380418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9BDE086-B7C9-460E-88C7-D5D4CE021F27}"/>
              </a:ext>
            </a:extLst>
          </p:cNvPr>
          <p:cNvSpPr txBox="1"/>
          <p:nvPr/>
        </p:nvSpPr>
        <p:spPr>
          <a:xfrm>
            <a:off x="5555609" y="1168102"/>
            <a:ext cx="6094602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EXPOSITOR</a:t>
            </a:r>
          </a:p>
          <a:p>
            <a:endParaRPr lang="es-ES" sz="2800" b="1" dirty="0">
              <a:solidFill>
                <a:srgbClr val="FF000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ESTUDIANTE DE ESTADISTICA E INFORMATICA</a:t>
            </a:r>
            <a:endParaRPr lang="es-ES" sz="1800" b="1" dirty="0">
              <a:solidFill>
                <a:schemeClr val="accent1">
                  <a:lumMod val="75000"/>
                </a:schemeClr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endParaRPr lang="es-ES" sz="1800" b="1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r>
              <a:rPr lang="es-ES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Universidad Nacional Agraria La Molina</a:t>
            </a:r>
          </a:p>
          <a:p>
            <a:endParaRPr lang="es-ES" b="1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r>
              <a:rPr lang="es-ES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           </a:t>
            </a:r>
            <a:r>
              <a:rPr lang="es-PE" b="1" i="0" dirty="0">
                <a:effectLst/>
                <a:latin typeface="-apple-system"/>
              </a:rPr>
              <a:t>Luis Edgar Gutierrez Saldaña</a:t>
            </a:r>
            <a:endParaRPr lang="es-ES" b="1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endParaRPr lang="es-PE" dirty="0"/>
          </a:p>
          <a:p>
            <a:r>
              <a:rPr lang="es-PE" dirty="0"/>
              <a:t> </a:t>
            </a:r>
          </a:p>
          <a:p>
            <a:r>
              <a:rPr lang="es-PE" dirty="0"/>
              <a:t>               </a:t>
            </a:r>
            <a:r>
              <a:rPr lang="es-PE" dirty="0">
                <a:hlinkClick r:id="rId3"/>
              </a:rPr>
              <a:t>luisgstudio1@gmail.com</a:t>
            </a:r>
            <a:endParaRPr lang="es-PE" dirty="0"/>
          </a:p>
          <a:p>
            <a:endParaRPr lang="es-PE" dirty="0"/>
          </a:p>
          <a:p>
            <a:r>
              <a:rPr lang="es-PE" dirty="0"/>
              <a:t>               930257889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D57BEB-4C47-4D1E-B64B-BA54258C3425}"/>
              </a:ext>
            </a:extLst>
          </p:cNvPr>
          <p:cNvSpPr txBox="1"/>
          <p:nvPr/>
        </p:nvSpPr>
        <p:spPr>
          <a:xfrm>
            <a:off x="690301" y="4874712"/>
            <a:ext cx="4711118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Luis Edgar Gutierrez Saldaña</a:t>
            </a:r>
            <a:endParaRPr lang="es-ES" b="1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58EEA9-C36D-4F14-8E91-7FCC9AB54E8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946" y="3085162"/>
            <a:ext cx="554241" cy="55424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1DB62C6-C8CF-4EF8-9AD4-959327BB84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946" y="3799170"/>
            <a:ext cx="554241" cy="55424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8C0CA7-2EC6-48E4-BD91-4DF9B98DEC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3945" y="4513178"/>
            <a:ext cx="554241" cy="474077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27D17A0-C5E5-4D93-946C-26066A899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4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2008623" y="1473999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Cigarros por día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7684467" y="1463755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Índice masa corporal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2916163" y="586118"/>
            <a:ext cx="664117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 err="1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Univariado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78947D8-B665-4EBA-AC5B-C6162E48E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A101770-7D7E-4EF2-8D08-844AC09A6A28}"/>
              </a:ext>
            </a:extLst>
          </p:cNvPr>
          <p:cNvSpPr txBox="1"/>
          <p:nvPr/>
        </p:nvSpPr>
        <p:spPr>
          <a:xfrm>
            <a:off x="1468725" y="6089139"/>
            <a:ext cx="10376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25% de personas, el consumo de cigarros es mayor o igual a 20 cigarros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PE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50% de personas su índice masa corporal es menor o igual 25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F073310-2BF2-4328-BF74-705EEB0E0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8" y="1894525"/>
            <a:ext cx="5912914" cy="36576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D6BE8260-1881-475B-A008-D941ED3AC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806" y="1864778"/>
            <a:ext cx="5438775" cy="3721038"/>
          </a:xfrm>
          <a:prstGeom prst="rect">
            <a:avLst/>
          </a:prstGeom>
        </p:spPr>
      </p:pic>
      <p:sp>
        <p:nvSpPr>
          <p:cNvPr id="2" name="Cerrar llave 1">
            <a:extLst>
              <a:ext uri="{FF2B5EF4-FFF2-40B4-BE49-F238E27FC236}">
                <a16:creationId xmlns:a16="http://schemas.microsoft.com/office/drawing/2014/main" id="{7E3ADBF8-705C-4C89-8C3C-5D64C3F9D09C}"/>
              </a:ext>
            </a:extLst>
          </p:cNvPr>
          <p:cNvSpPr/>
          <p:nvPr/>
        </p:nvSpPr>
        <p:spPr>
          <a:xfrm rot="5400000">
            <a:off x="8454065" y="4901102"/>
            <a:ext cx="604395" cy="711310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10" name="Cerrar llave 9">
            <a:extLst>
              <a:ext uri="{FF2B5EF4-FFF2-40B4-BE49-F238E27FC236}">
                <a16:creationId xmlns:a16="http://schemas.microsoft.com/office/drawing/2014/main" id="{9A2E086E-C237-4A29-BE2E-87D2CD54F6A3}"/>
              </a:ext>
            </a:extLst>
          </p:cNvPr>
          <p:cNvSpPr/>
          <p:nvPr/>
        </p:nvSpPr>
        <p:spPr>
          <a:xfrm rot="5400000">
            <a:off x="7661335" y="4791556"/>
            <a:ext cx="604395" cy="711310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16" name="Cerrar llave 15">
            <a:extLst>
              <a:ext uri="{FF2B5EF4-FFF2-40B4-BE49-F238E27FC236}">
                <a16:creationId xmlns:a16="http://schemas.microsoft.com/office/drawing/2014/main" id="{1B677E68-6987-404A-949B-DAB8C01C47CC}"/>
              </a:ext>
            </a:extLst>
          </p:cNvPr>
          <p:cNvSpPr/>
          <p:nvPr/>
        </p:nvSpPr>
        <p:spPr>
          <a:xfrm rot="5400000">
            <a:off x="6921271" y="4900567"/>
            <a:ext cx="604395" cy="711310"/>
          </a:xfrm>
          <a:prstGeom prst="righ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36E770B-510E-42AB-AA41-0038FB76712C}"/>
              </a:ext>
            </a:extLst>
          </p:cNvPr>
          <p:cNvSpPr txBox="1"/>
          <p:nvPr/>
        </p:nvSpPr>
        <p:spPr>
          <a:xfrm>
            <a:off x="7659386" y="5577970"/>
            <a:ext cx="94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50</a:t>
            </a:r>
            <a:r>
              <a:rPr lang="es-PE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%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EE92BDC8-150D-4894-862C-B05B12072B65}"/>
              </a:ext>
            </a:extLst>
          </p:cNvPr>
          <p:cNvSpPr txBox="1"/>
          <p:nvPr/>
        </p:nvSpPr>
        <p:spPr>
          <a:xfrm>
            <a:off x="8480869" y="5542987"/>
            <a:ext cx="94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25</a:t>
            </a:r>
            <a:r>
              <a:rPr lang="es-PE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%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8C41CD9-918A-467F-BD50-A5A84D254255}"/>
              </a:ext>
            </a:extLst>
          </p:cNvPr>
          <p:cNvSpPr txBox="1"/>
          <p:nvPr/>
        </p:nvSpPr>
        <p:spPr>
          <a:xfrm>
            <a:off x="6956867" y="5628919"/>
            <a:ext cx="94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25</a:t>
            </a:r>
            <a:r>
              <a:rPr lang="es-PE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%</a:t>
            </a:r>
            <a:endParaRPr lang="es-PE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49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980521" y="943859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Edad</a:t>
            </a:r>
            <a:endParaRPr lang="es-PE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2775412" y="389943"/>
            <a:ext cx="664117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Bivariado : Variables Categóricas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01127BB-D11A-4978-9D5F-F625A8971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95A7245-E4CB-41E3-A906-4E62909062EA}"/>
              </a:ext>
            </a:extLst>
          </p:cNvPr>
          <p:cNvSpPr txBox="1"/>
          <p:nvPr/>
        </p:nvSpPr>
        <p:spPr>
          <a:xfrm>
            <a:off x="2059865" y="3487903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Sexo</a:t>
            </a:r>
            <a:endParaRPr lang="es-PE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074229C-4F81-45EA-B74A-13976B73B5E6}"/>
              </a:ext>
            </a:extLst>
          </p:cNvPr>
          <p:cNvSpPr txBox="1"/>
          <p:nvPr/>
        </p:nvSpPr>
        <p:spPr>
          <a:xfrm>
            <a:off x="2266344" y="5674962"/>
            <a:ext cx="9201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s-E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0F5B297-B158-4408-8FCE-A0EE9C07A034}"/>
              </a:ext>
            </a:extLst>
          </p:cNvPr>
          <p:cNvSpPr txBox="1"/>
          <p:nvPr/>
        </p:nvSpPr>
        <p:spPr>
          <a:xfrm>
            <a:off x="2761777" y="951308"/>
            <a:ext cx="4784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:  </a:t>
            </a:r>
            <a:r>
              <a:rPr lang="es-ES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[30:45]años     </a:t>
            </a:r>
            <a:r>
              <a:rPr lang="es-E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s-ES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[45:60]años   </a:t>
            </a:r>
            <a:r>
              <a:rPr lang="es-ES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3</a:t>
            </a:r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s-ES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[60:75]años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66FDDE-A8E4-43EA-8124-20037B5B3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023" y="1328089"/>
            <a:ext cx="5657850" cy="21598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E183C97-325E-4BFC-AC9A-71C089F33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023" y="4001813"/>
            <a:ext cx="5657851" cy="2371725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5FB61DD-97A1-4821-9353-9D0B3735BAFF}"/>
              </a:ext>
            </a:extLst>
          </p:cNvPr>
          <p:cNvSpPr txBox="1"/>
          <p:nvPr/>
        </p:nvSpPr>
        <p:spPr>
          <a:xfrm>
            <a:off x="6575391" y="2838193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28%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ADB09A1-CECE-4CD4-9095-732CBF06A083}"/>
              </a:ext>
            </a:extLst>
          </p:cNvPr>
          <p:cNvSpPr txBox="1"/>
          <p:nvPr/>
        </p:nvSpPr>
        <p:spPr>
          <a:xfrm>
            <a:off x="4792476" y="2598835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18%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D0C6F96-DA3E-43AE-A14F-047AAB4BDDA7}"/>
              </a:ext>
            </a:extLst>
          </p:cNvPr>
          <p:cNvSpPr txBox="1"/>
          <p:nvPr/>
        </p:nvSpPr>
        <p:spPr>
          <a:xfrm>
            <a:off x="3101178" y="2838193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6%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A30C503-454F-4F85-809D-494F3D93F6F5}"/>
              </a:ext>
            </a:extLst>
          </p:cNvPr>
          <p:cNvSpPr txBox="1"/>
          <p:nvPr/>
        </p:nvSpPr>
        <p:spPr>
          <a:xfrm>
            <a:off x="2397397" y="1364693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94%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862262A-ED2B-4C3C-97B5-4DBA5E97C036}"/>
              </a:ext>
            </a:extLst>
          </p:cNvPr>
          <p:cNvSpPr txBox="1"/>
          <p:nvPr/>
        </p:nvSpPr>
        <p:spPr>
          <a:xfrm>
            <a:off x="4107791" y="1400377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82%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CEBDC1D-EAB3-49EE-8D34-B6173E0B3B52}"/>
              </a:ext>
            </a:extLst>
          </p:cNvPr>
          <p:cNvSpPr txBox="1"/>
          <p:nvPr/>
        </p:nvSpPr>
        <p:spPr>
          <a:xfrm>
            <a:off x="5955457" y="2475840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72%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6CB0E919-9187-4F72-8B5A-8DE534537BBF}"/>
              </a:ext>
            </a:extLst>
          </p:cNvPr>
          <p:cNvSpPr txBox="1"/>
          <p:nvPr/>
        </p:nvSpPr>
        <p:spPr>
          <a:xfrm>
            <a:off x="7660282" y="1361127"/>
            <a:ext cx="40949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PE" dirty="0"/>
              <a:t>La segmentación mas frecuente de padecer enfermedades cardiovasculares es cuando tienen entre </a:t>
            </a:r>
            <a:r>
              <a:rPr lang="es-PE" dirty="0">
                <a:solidFill>
                  <a:srgbClr val="FF0000"/>
                </a:solidFill>
              </a:rPr>
              <a:t>45 a 60 años</a:t>
            </a:r>
            <a:r>
              <a:rPr lang="es-PE" dirty="0"/>
              <a:t>.</a:t>
            </a:r>
          </a:p>
          <a:p>
            <a:pPr marL="342900" indent="-342900">
              <a:buAutoNum type="arabicParenR"/>
            </a:pPr>
            <a:r>
              <a:rPr lang="es-PE" dirty="0"/>
              <a:t>A mayor edad tambien aumenta la posibilidad de tener enfermedades cardiovasculares. 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868974A-3256-400F-9869-D2ACB2D142B4}"/>
              </a:ext>
            </a:extLst>
          </p:cNvPr>
          <p:cNvSpPr txBox="1"/>
          <p:nvPr/>
        </p:nvSpPr>
        <p:spPr>
          <a:xfrm>
            <a:off x="6283843" y="5603337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12%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3E5BB75-3BB9-414E-B41E-F2B3EA23DB4B}"/>
              </a:ext>
            </a:extLst>
          </p:cNvPr>
          <p:cNvSpPr txBox="1"/>
          <p:nvPr/>
        </p:nvSpPr>
        <p:spPr>
          <a:xfrm>
            <a:off x="3684274" y="5499955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18%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AA4BC50-5029-4BD4-84DD-EFC91FD253E8}"/>
              </a:ext>
            </a:extLst>
          </p:cNvPr>
          <p:cNvSpPr txBox="1"/>
          <p:nvPr/>
        </p:nvSpPr>
        <p:spPr>
          <a:xfrm>
            <a:off x="5277038" y="4096751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88%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A3C33D1-8A44-4354-A03E-944C416F3678}"/>
              </a:ext>
            </a:extLst>
          </p:cNvPr>
          <p:cNvSpPr txBox="1"/>
          <p:nvPr/>
        </p:nvSpPr>
        <p:spPr>
          <a:xfrm>
            <a:off x="2518082" y="4469056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82%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69D08850-83A0-4173-89B1-CAA97C8E5B55}"/>
              </a:ext>
            </a:extLst>
          </p:cNvPr>
          <p:cNvSpPr txBox="1"/>
          <p:nvPr/>
        </p:nvSpPr>
        <p:spPr>
          <a:xfrm>
            <a:off x="7658542" y="4001813"/>
            <a:ext cx="4094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 startAt="3"/>
            </a:pPr>
            <a:r>
              <a:rPr lang="es-PE" dirty="0"/>
              <a:t>Las mujeres son mas propensas de        padecer enfermedades cardiovasculares que los hombres.</a:t>
            </a:r>
          </a:p>
        </p:txBody>
      </p:sp>
    </p:spTree>
    <p:extLst>
      <p:ext uri="{BB962C8B-B14F-4D97-AF65-F5344CB8AC3E}">
        <p14:creationId xmlns:p14="http://schemas.microsoft.com/office/powerpoint/2010/main" val="378979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/>
          <p:cNvSpPr txBox="1"/>
          <p:nvPr/>
        </p:nvSpPr>
        <p:spPr>
          <a:xfrm>
            <a:off x="2999272" y="1566615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Fumador</a:t>
            </a:r>
            <a:endParaRPr lang="es-PE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2576628" y="682476"/>
            <a:ext cx="664117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Bivariado : Variables Categóricas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101127BB-D11A-4978-9D5F-F625A8971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FDD386F-7933-4E45-9336-D893A3116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315" y="2010778"/>
            <a:ext cx="7096125" cy="295730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AD24378-3AB3-462A-AA26-7C6C5DC25E25}"/>
              </a:ext>
            </a:extLst>
          </p:cNvPr>
          <p:cNvSpPr txBox="1"/>
          <p:nvPr/>
        </p:nvSpPr>
        <p:spPr>
          <a:xfrm>
            <a:off x="5035824" y="3817312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14%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361D88D-A06C-47D1-9F23-8667BB326695}"/>
              </a:ext>
            </a:extLst>
          </p:cNvPr>
          <p:cNvSpPr txBox="1"/>
          <p:nvPr/>
        </p:nvSpPr>
        <p:spPr>
          <a:xfrm>
            <a:off x="8371852" y="3797523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15%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56E9559-6EE6-4A2D-82BD-EB49C11C424A}"/>
              </a:ext>
            </a:extLst>
          </p:cNvPr>
          <p:cNvSpPr txBox="1"/>
          <p:nvPr/>
        </p:nvSpPr>
        <p:spPr>
          <a:xfrm>
            <a:off x="3584715" y="1935947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86%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40F6E142-1AE3-43D0-A2D5-70D87A15D7E6}"/>
              </a:ext>
            </a:extLst>
          </p:cNvPr>
          <p:cNvSpPr txBox="1"/>
          <p:nvPr/>
        </p:nvSpPr>
        <p:spPr>
          <a:xfrm>
            <a:off x="7033383" y="2010778"/>
            <a:ext cx="58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85%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045A8A-6A13-43E3-ADC6-D925179D8614}"/>
              </a:ext>
            </a:extLst>
          </p:cNvPr>
          <p:cNvSpPr txBox="1"/>
          <p:nvPr/>
        </p:nvSpPr>
        <p:spPr>
          <a:xfrm>
            <a:off x="3392555" y="5202929"/>
            <a:ext cx="671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1) Si la persona es </a:t>
            </a:r>
            <a:r>
              <a:rPr lang="es-PE" b="1" dirty="0">
                <a:solidFill>
                  <a:srgbClr val="FF0000"/>
                </a:solidFill>
              </a:rPr>
              <a:t>fumador</a:t>
            </a:r>
            <a:r>
              <a:rPr lang="es-PE" dirty="0"/>
              <a:t> tiende padecer de enfermedades cardiovasculares      ME TOCO que las  personas que no fuman.</a:t>
            </a:r>
          </a:p>
        </p:txBody>
      </p:sp>
    </p:spTree>
    <p:extLst>
      <p:ext uri="{BB962C8B-B14F-4D97-AF65-F5344CB8AC3E}">
        <p14:creationId xmlns:p14="http://schemas.microsoft.com/office/powerpoint/2010/main" val="966042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1434468" y="1420628"/>
            <a:ext cx="3434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Sexo vs índice masa corporal(</a:t>
            </a:r>
            <a:r>
              <a:rPr lang="es-E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imc</a:t>
            </a:r>
            <a:r>
              <a:rPr lang="es-E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s-PE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7459851" y="1413421"/>
            <a:ext cx="3434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Sexo vs Presión arterial sistólica</a:t>
            </a:r>
            <a:endParaRPr lang="es-PE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1603832" y="600283"/>
            <a:ext cx="948100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Bivariado : Variables Categóricas y Variables 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9B8E273-627C-4C7C-955A-B222D02C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057124A4-370C-4644-A8B2-DCBC02FC24E4}"/>
              </a:ext>
            </a:extLst>
          </p:cNvPr>
          <p:cNvSpPr txBox="1"/>
          <p:nvPr/>
        </p:nvSpPr>
        <p:spPr>
          <a:xfrm>
            <a:off x="620650" y="5526078"/>
            <a:ext cx="10950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En los hombres, si el </a:t>
            </a:r>
            <a:r>
              <a:rPr lang="es-E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índice masa corporal </a:t>
            </a:r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la posibilidad de padecer EC     </a:t>
            </a:r>
          </a:p>
          <a:p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, mientras en las mujeres es indistintos.</a:t>
            </a:r>
          </a:p>
          <a:p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2)   Sea hombre o mujer a      </a:t>
            </a:r>
            <a:r>
              <a:rPr lang="es-E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presión arterial sistólica </a:t>
            </a:r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puede padecer de EC.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3ADD6D-FC70-49DE-B984-FFE4D4836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36" y="1782753"/>
            <a:ext cx="5695950" cy="37147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51786E3-7F5B-4E0C-B2B0-07B4BC6A1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7886" y="1811328"/>
            <a:ext cx="5848350" cy="3686175"/>
          </a:xfrm>
          <a:prstGeom prst="rect">
            <a:avLst/>
          </a:prstGeom>
        </p:spPr>
      </p:pic>
      <p:sp>
        <p:nvSpPr>
          <p:cNvPr id="2" name="Flecha: hacia arriba 1">
            <a:extLst>
              <a:ext uri="{FF2B5EF4-FFF2-40B4-BE49-F238E27FC236}">
                <a16:creationId xmlns:a16="http://schemas.microsoft.com/office/drawing/2014/main" id="{2F4B361B-88C1-4095-874C-641BA6CF4517}"/>
              </a:ext>
            </a:extLst>
          </p:cNvPr>
          <p:cNvSpPr/>
          <p:nvPr/>
        </p:nvSpPr>
        <p:spPr>
          <a:xfrm>
            <a:off x="5181600" y="5497503"/>
            <a:ext cx="132522" cy="2804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Flecha: hacia arriba 9">
            <a:extLst>
              <a:ext uri="{FF2B5EF4-FFF2-40B4-BE49-F238E27FC236}">
                <a16:creationId xmlns:a16="http://schemas.microsoft.com/office/drawing/2014/main" id="{E64AB524-246A-41DF-9C19-FA2E60758D7D}"/>
              </a:ext>
            </a:extLst>
          </p:cNvPr>
          <p:cNvSpPr/>
          <p:nvPr/>
        </p:nvSpPr>
        <p:spPr>
          <a:xfrm>
            <a:off x="8263869" y="5526078"/>
            <a:ext cx="132522" cy="2804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Flecha: hacia arriba 11">
            <a:extLst>
              <a:ext uri="{FF2B5EF4-FFF2-40B4-BE49-F238E27FC236}">
                <a16:creationId xmlns:a16="http://schemas.microsoft.com/office/drawing/2014/main" id="{000B4124-1844-4B51-B1AE-574574841E78}"/>
              </a:ext>
            </a:extLst>
          </p:cNvPr>
          <p:cNvSpPr/>
          <p:nvPr/>
        </p:nvSpPr>
        <p:spPr>
          <a:xfrm>
            <a:off x="3313283" y="6117494"/>
            <a:ext cx="132522" cy="2804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3019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4383556" y="1745166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Sexo vs Cigarros por día</a:t>
            </a:r>
            <a:endParaRPr lang="es-PE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1092024" y="769027"/>
            <a:ext cx="948100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Bivariado : Variables Categóricas y Variables 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F0EBEF-93C1-4CF2-B2D9-A1C73A0CC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43DC996-3E2D-40C6-AB9C-BD62C67A0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990" y="2114498"/>
            <a:ext cx="7077075" cy="3667125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B7C1E65C-0356-4CE9-A197-E23138B3D756}"/>
              </a:ext>
            </a:extLst>
          </p:cNvPr>
          <p:cNvSpPr txBox="1"/>
          <p:nvPr/>
        </p:nvSpPr>
        <p:spPr>
          <a:xfrm>
            <a:off x="1364974" y="5781623"/>
            <a:ext cx="8746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1)En las mujeres,      cantidad cigarros fumados por </a:t>
            </a:r>
            <a:r>
              <a:rPr lang="es-PE" dirty="0" err="1"/>
              <a:t>dia</a:t>
            </a:r>
            <a:r>
              <a:rPr lang="es-PE" dirty="0"/>
              <a:t>        ,la posibilidad de padecer EC.</a:t>
            </a:r>
          </a:p>
          <a:p>
            <a:r>
              <a:rPr lang="es-PE" dirty="0"/>
              <a:t>2)En los hombres es indistinto.</a:t>
            </a:r>
          </a:p>
        </p:txBody>
      </p:sp>
      <p:sp>
        <p:nvSpPr>
          <p:cNvPr id="8" name="Flecha: hacia arriba 7">
            <a:extLst>
              <a:ext uri="{FF2B5EF4-FFF2-40B4-BE49-F238E27FC236}">
                <a16:creationId xmlns:a16="http://schemas.microsoft.com/office/drawing/2014/main" id="{8B5BD041-7937-491A-8988-F60D4D7C8B55}"/>
              </a:ext>
            </a:extLst>
          </p:cNvPr>
          <p:cNvSpPr/>
          <p:nvPr/>
        </p:nvSpPr>
        <p:spPr>
          <a:xfrm>
            <a:off x="6612834" y="5781621"/>
            <a:ext cx="132522" cy="2804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Flecha: hacia arriba 8">
            <a:extLst>
              <a:ext uri="{FF2B5EF4-FFF2-40B4-BE49-F238E27FC236}">
                <a16:creationId xmlns:a16="http://schemas.microsoft.com/office/drawing/2014/main" id="{4D4A111C-2B42-44CD-AFCE-D6740A2B8A98}"/>
              </a:ext>
            </a:extLst>
          </p:cNvPr>
          <p:cNvSpPr/>
          <p:nvPr/>
        </p:nvSpPr>
        <p:spPr>
          <a:xfrm>
            <a:off x="9708105" y="5779742"/>
            <a:ext cx="132522" cy="280445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1009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1516251" y="689037"/>
            <a:ext cx="948100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Multivariado : Variables 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B188597-6320-4E47-8913-123F1292A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A302E46-11BA-4C27-8FA6-17426FEACE79}"/>
              </a:ext>
            </a:extLst>
          </p:cNvPr>
          <p:cNvSpPr txBox="1"/>
          <p:nvPr/>
        </p:nvSpPr>
        <p:spPr>
          <a:xfrm>
            <a:off x="8839199" y="1502688"/>
            <a:ext cx="316727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/>
              <a:t>Las variables independientes</a:t>
            </a:r>
            <a:r>
              <a:rPr lang="es-PE" dirty="0"/>
              <a:t>(‘</a:t>
            </a:r>
            <a:r>
              <a:rPr lang="es-PE" dirty="0">
                <a:solidFill>
                  <a:srgbClr val="00B050"/>
                </a:solidFill>
              </a:rPr>
              <a:t>x</a:t>
            </a:r>
            <a:r>
              <a:rPr lang="es-PE" dirty="0"/>
              <a:t>’) están mas relacionadas </a:t>
            </a:r>
          </a:p>
          <a:p>
            <a:r>
              <a:rPr lang="es-PE" dirty="0"/>
              <a:t>1)Presión arterial sistólica con ictus prevalente(hipertensión).</a:t>
            </a:r>
          </a:p>
          <a:p>
            <a:r>
              <a:rPr lang="es-PE" dirty="0"/>
              <a:t>2)Presión arterial diastólica con ictus prevalente(hipertensión).</a:t>
            </a:r>
          </a:p>
          <a:p>
            <a:r>
              <a:rPr lang="es-PE" dirty="0"/>
              <a:t>3)Presión arterial sistólica con</a:t>
            </a:r>
          </a:p>
          <a:p>
            <a:r>
              <a:rPr lang="es-PE" dirty="0"/>
              <a:t>presión arterial diastólica. </a:t>
            </a:r>
          </a:p>
          <a:p>
            <a:r>
              <a:rPr lang="es-PE" dirty="0"/>
              <a:t>4)Nivel de glucosa con la diabetes.</a:t>
            </a:r>
          </a:p>
          <a:p>
            <a:endParaRPr lang="es-PE" dirty="0"/>
          </a:p>
          <a:p>
            <a:r>
              <a:rPr lang="es-PE" b="1" dirty="0"/>
              <a:t>Las variables independientes(‘</a:t>
            </a:r>
            <a:r>
              <a:rPr lang="es-PE" b="1" dirty="0">
                <a:solidFill>
                  <a:srgbClr val="00B050"/>
                </a:solidFill>
              </a:rPr>
              <a:t>x</a:t>
            </a:r>
            <a:r>
              <a:rPr lang="es-PE" b="1" dirty="0"/>
              <a:t>’) con la variable dependiente(‘</a:t>
            </a:r>
            <a:r>
              <a:rPr lang="es-PE" b="1" dirty="0">
                <a:solidFill>
                  <a:srgbClr val="00B050"/>
                </a:solidFill>
              </a:rPr>
              <a:t>y</a:t>
            </a:r>
            <a:r>
              <a:rPr lang="es-PE" b="1" dirty="0"/>
              <a:t>’)</a:t>
            </a:r>
          </a:p>
          <a:p>
            <a:r>
              <a:rPr lang="es-PE" dirty="0"/>
              <a:t>1)Enfermedad cardiovascular con hipertensión y tambien con presión arterial sistólica.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D44A632-01F4-4937-9287-7E50FA21C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56" y="1502688"/>
            <a:ext cx="8465343" cy="496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14485" y="2271303"/>
            <a:ext cx="534396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LIMPIEZA DE DATOS</a:t>
            </a:r>
            <a:endParaRPr lang="es-PE" sz="6000" b="1" dirty="0">
              <a:solidFill>
                <a:schemeClr val="bg1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53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71766" y="1408802"/>
            <a:ext cx="11774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realizó técnicas de imputación </a:t>
            </a:r>
            <a:r>
              <a:rPr lang="es-ES" dirty="0" err="1"/>
              <a:t>univariada</a:t>
            </a:r>
            <a:r>
              <a:rPr lang="es-ES" dirty="0"/>
              <a:t> para las variables con valores perdidos existentes: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Lista de variables numéricas</a:t>
            </a:r>
          </a:p>
          <a:p>
            <a:r>
              <a:rPr lang="es-PE" dirty="0"/>
              <a:t>         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 (data[</a:t>
            </a:r>
            <a:r>
              <a:rPr lang="es-PE" dirty="0" err="1">
                <a:solidFill>
                  <a:schemeClr val="accent6">
                    <a:lumMod val="75000"/>
                  </a:schemeClr>
                </a:solidFill>
              </a:rPr>
              <a:t>lista_numericas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]). </a:t>
            </a:r>
            <a:r>
              <a:rPr lang="es-PE" dirty="0" err="1">
                <a:solidFill>
                  <a:schemeClr val="accent6">
                    <a:lumMod val="75000"/>
                  </a:schemeClr>
                </a:solidFill>
              </a:rPr>
              <a:t>fillna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(data[</a:t>
            </a:r>
            <a:r>
              <a:rPr lang="es-PE" dirty="0" err="1">
                <a:solidFill>
                  <a:schemeClr val="accent6">
                    <a:lumMod val="75000"/>
                  </a:schemeClr>
                </a:solidFill>
              </a:rPr>
              <a:t>lista_numericas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].median())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Lista de variables categóricas</a:t>
            </a:r>
          </a:p>
          <a:p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          (data[</a:t>
            </a:r>
            <a:r>
              <a:rPr lang="es-PE" dirty="0" err="1">
                <a:solidFill>
                  <a:schemeClr val="accent6">
                    <a:lumMod val="75000"/>
                  </a:schemeClr>
                </a:solidFill>
              </a:rPr>
              <a:t>lista_categoricas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]). </a:t>
            </a:r>
            <a:r>
              <a:rPr lang="es-PE" dirty="0" err="1">
                <a:solidFill>
                  <a:schemeClr val="accent6">
                    <a:lumMod val="75000"/>
                  </a:schemeClr>
                </a:solidFill>
              </a:rPr>
              <a:t>fillna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(data[</a:t>
            </a:r>
            <a:r>
              <a:rPr lang="es-PE" dirty="0" err="1">
                <a:solidFill>
                  <a:schemeClr val="accent6">
                    <a:lumMod val="75000"/>
                  </a:schemeClr>
                </a:solidFill>
              </a:rPr>
              <a:t>lista_categoricas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].</a:t>
            </a:r>
            <a:r>
              <a:rPr lang="es-PE" dirty="0" err="1">
                <a:solidFill>
                  <a:schemeClr val="accent6">
                    <a:lumMod val="75000"/>
                  </a:schemeClr>
                </a:solidFill>
              </a:rPr>
              <a:t>mode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()[0])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1766" y="3869428"/>
            <a:ext cx="1087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variables categóricas, se realizó preprocesamiento de datos: </a:t>
            </a:r>
            <a:r>
              <a:rPr lang="es-ES" i="1" dirty="0" err="1"/>
              <a:t>OneHotEncoder</a:t>
            </a:r>
            <a:endParaRPr lang="es-PE" i="1" dirty="0"/>
          </a:p>
        </p:txBody>
      </p:sp>
      <p:sp>
        <p:nvSpPr>
          <p:cNvPr id="7" name="CuadroTexto 6"/>
          <p:cNvSpPr txBox="1"/>
          <p:nvPr/>
        </p:nvSpPr>
        <p:spPr>
          <a:xfrm>
            <a:off x="1071766" y="827431"/>
            <a:ext cx="247591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b="1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Valores perdidos</a:t>
            </a:r>
            <a:endParaRPr lang="es-PE" b="1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71766" y="3397617"/>
            <a:ext cx="467047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b="1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Preprocesamiento de datos</a:t>
            </a:r>
            <a:endParaRPr lang="es-PE" b="1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E519040-D18C-412E-B7F7-4DAEAAA36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  <p:sp>
        <p:nvSpPr>
          <p:cNvPr id="2" name="Rectángulo 1">
            <a:extLst>
              <a:ext uri="{FF2B5EF4-FFF2-40B4-BE49-F238E27FC236}">
                <a16:creationId xmlns:a16="http://schemas.microsoft.com/office/drawing/2014/main" id="{D5D31E0F-4CE1-44DB-BD1F-0EE23AA0C2C0}"/>
              </a:ext>
            </a:extLst>
          </p:cNvPr>
          <p:cNvSpPr/>
          <p:nvPr/>
        </p:nvSpPr>
        <p:spPr>
          <a:xfrm>
            <a:off x="1272209" y="4625009"/>
            <a:ext cx="2663687" cy="940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>
                <a:solidFill>
                  <a:schemeClr val="tx1"/>
                </a:solidFill>
              </a:rPr>
              <a:t>categóricas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669683D-2F0B-4B3B-A31E-A56C1BA378C7}"/>
              </a:ext>
            </a:extLst>
          </p:cNvPr>
          <p:cNvSpPr/>
          <p:nvPr/>
        </p:nvSpPr>
        <p:spPr>
          <a:xfrm>
            <a:off x="5996609" y="4625009"/>
            <a:ext cx="2663687" cy="9409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>
                <a:solidFill>
                  <a:schemeClr val="tx1"/>
                </a:solidFill>
              </a:rPr>
              <a:t>números</a:t>
            </a:r>
            <a:endParaRPr lang="es-PE" dirty="0">
              <a:solidFill>
                <a:schemeClr val="tx1"/>
              </a:solidFill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74B0B158-10B3-4486-9E9C-B5C763BBC50E}"/>
              </a:ext>
            </a:extLst>
          </p:cNvPr>
          <p:cNvCxnSpPr/>
          <p:nvPr/>
        </p:nvCxnSpPr>
        <p:spPr>
          <a:xfrm>
            <a:off x="4094922" y="5095461"/>
            <a:ext cx="13782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5631EC8-55B1-4F72-9E77-7DF0CAC7FEE5}"/>
              </a:ext>
            </a:extLst>
          </p:cNvPr>
          <p:cNvSpPr txBox="1"/>
          <p:nvPr/>
        </p:nvSpPr>
        <p:spPr>
          <a:xfrm>
            <a:off x="1272209" y="5817704"/>
            <a:ext cx="112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Sexo:</a:t>
            </a:r>
          </a:p>
          <a:p>
            <a:r>
              <a:rPr lang="es-PE" dirty="0">
                <a:solidFill>
                  <a:srgbClr val="00B050"/>
                </a:solidFill>
              </a:rPr>
              <a:t>Hombre </a:t>
            </a:r>
          </a:p>
          <a:p>
            <a:r>
              <a:rPr lang="es-PE" dirty="0">
                <a:solidFill>
                  <a:srgbClr val="00B050"/>
                </a:solidFill>
              </a:rPr>
              <a:t>Mujer 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E34A61B-40AA-49F9-8D8B-02710724ABF6}"/>
              </a:ext>
            </a:extLst>
          </p:cNvPr>
          <p:cNvSpPr txBox="1"/>
          <p:nvPr/>
        </p:nvSpPr>
        <p:spPr>
          <a:xfrm>
            <a:off x="6076122" y="5811078"/>
            <a:ext cx="1126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Sexo:</a:t>
            </a:r>
          </a:p>
          <a:p>
            <a:r>
              <a:rPr lang="es-PE" dirty="0">
                <a:solidFill>
                  <a:srgbClr val="00B050"/>
                </a:solidFill>
              </a:rPr>
              <a:t>1 </a:t>
            </a:r>
          </a:p>
          <a:p>
            <a:r>
              <a:rPr lang="es-PE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5CC61ADB-3C00-4F08-A201-6017C702A02E}"/>
              </a:ext>
            </a:extLst>
          </p:cNvPr>
          <p:cNvSpPr/>
          <p:nvPr/>
        </p:nvSpPr>
        <p:spPr>
          <a:xfrm>
            <a:off x="8007625" y="1881340"/>
            <a:ext cx="1305339" cy="5979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números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8351CFD-4A1A-4CD5-A407-7EF5DA5EB4B9}"/>
              </a:ext>
            </a:extLst>
          </p:cNvPr>
          <p:cNvSpPr/>
          <p:nvPr/>
        </p:nvSpPr>
        <p:spPr>
          <a:xfrm>
            <a:off x="8007626" y="2713761"/>
            <a:ext cx="1305339" cy="5979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categóricas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29CA3B9-6F91-4FED-9E17-1DC93554FF6B}"/>
              </a:ext>
            </a:extLst>
          </p:cNvPr>
          <p:cNvSpPr/>
          <p:nvPr/>
        </p:nvSpPr>
        <p:spPr>
          <a:xfrm>
            <a:off x="9949069" y="1881340"/>
            <a:ext cx="1305339" cy="59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mediana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FA3E0864-DD76-42B2-B757-070A0D6E53BB}"/>
              </a:ext>
            </a:extLst>
          </p:cNvPr>
          <p:cNvSpPr/>
          <p:nvPr/>
        </p:nvSpPr>
        <p:spPr>
          <a:xfrm>
            <a:off x="9949068" y="2713761"/>
            <a:ext cx="1305339" cy="5979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>
                <a:solidFill>
                  <a:schemeClr val="tx1"/>
                </a:solidFill>
              </a:rPr>
              <a:t>moda</a:t>
            </a:r>
            <a:endParaRPr lang="es-PE" dirty="0">
              <a:solidFill>
                <a:schemeClr val="tx1"/>
              </a:solidFill>
            </a:endParaRP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808C805-9FA0-4EF1-83D4-806671F47263}"/>
              </a:ext>
            </a:extLst>
          </p:cNvPr>
          <p:cNvCxnSpPr/>
          <p:nvPr/>
        </p:nvCxnSpPr>
        <p:spPr>
          <a:xfrm>
            <a:off x="9435548" y="2180306"/>
            <a:ext cx="39756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3DA7A65C-B657-4B20-862A-FDDCC9CA9C9E}"/>
              </a:ext>
            </a:extLst>
          </p:cNvPr>
          <p:cNvCxnSpPr/>
          <p:nvPr/>
        </p:nvCxnSpPr>
        <p:spPr>
          <a:xfrm>
            <a:off x="9435548" y="3013050"/>
            <a:ext cx="3975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902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8E519040-D18C-412E-B7F7-4DAEAAA36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13" y="196405"/>
            <a:ext cx="1339148" cy="51378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E4F5471-2382-41DC-879F-9880E8BAE0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78" y="1336277"/>
            <a:ext cx="11847444" cy="177798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76D6A339-0BF6-495B-87DF-8B32AB677046}"/>
              </a:ext>
            </a:extLst>
          </p:cNvPr>
          <p:cNvSpPr txBox="1"/>
          <p:nvPr/>
        </p:nvSpPr>
        <p:spPr>
          <a:xfrm>
            <a:off x="9971582" y="784693"/>
            <a:ext cx="2048140" cy="2881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5F68F874-FC0B-4A23-911F-697ABDD1E3B1}"/>
              </a:ext>
            </a:extLst>
          </p:cNvPr>
          <p:cNvSpPr txBox="1"/>
          <p:nvPr/>
        </p:nvSpPr>
        <p:spPr>
          <a:xfrm>
            <a:off x="9574695" y="784693"/>
            <a:ext cx="351183" cy="28811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AFA70C5-3F83-4F1A-B0EA-84817F7537C5}"/>
              </a:ext>
            </a:extLst>
          </p:cNvPr>
          <p:cNvSpPr txBox="1"/>
          <p:nvPr/>
        </p:nvSpPr>
        <p:spPr>
          <a:xfrm>
            <a:off x="10164417" y="4227443"/>
            <a:ext cx="16300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 err="1"/>
              <a:t>Dummy</a:t>
            </a:r>
            <a:r>
              <a:rPr lang="es-PE" dirty="0"/>
              <a:t>(</a:t>
            </a:r>
            <a:r>
              <a:rPr lang="es-PE" dirty="0">
                <a:solidFill>
                  <a:srgbClr val="00B050"/>
                </a:solidFill>
              </a:rPr>
              <a:t>x</a:t>
            </a:r>
            <a:r>
              <a:rPr lang="es-PE" dirty="0"/>
              <a:t>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9CAD7093-4CE9-42FD-9E5B-029C56727C67}"/>
              </a:ext>
            </a:extLst>
          </p:cNvPr>
          <p:cNvSpPr txBox="1"/>
          <p:nvPr/>
        </p:nvSpPr>
        <p:spPr>
          <a:xfrm>
            <a:off x="8458199" y="4234069"/>
            <a:ext cx="163001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Target(</a:t>
            </a:r>
            <a:r>
              <a:rPr lang="es-PE" dirty="0">
                <a:solidFill>
                  <a:srgbClr val="00B050"/>
                </a:solidFill>
              </a:rPr>
              <a:t>y</a:t>
            </a:r>
            <a:r>
              <a:rPr lang="es-PE" dirty="0"/>
              <a:t>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2AAFA0A-F1BE-4697-B5D0-D826F55A989E}"/>
              </a:ext>
            </a:extLst>
          </p:cNvPr>
          <p:cNvSpPr txBox="1"/>
          <p:nvPr/>
        </p:nvSpPr>
        <p:spPr>
          <a:xfrm>
            <a:off x="410137" y="784693"/>
            <a:ext cx="9118853" cy="288115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D76486F2-8AAE-4006-A4AC-5355F561FC57}"/>
              </a:ext>
            </a:extLst>
          </p:cNvPr>
          <p:cNvSpPr txBox="1"/>
          <p:nvPr/>
        </p:nvSpPr>
        <p:spPr>
          <a:xfrm>
            <a:off x="4465982" y="4277063"/>
            <a:ext cx="1630018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dirty="0"/>
              <a:t>(</a:t>
            </a:r>
            <a:r>
              <a:rPr lang="es-PE" dirty="0">
                <a:solidFill>
                  <a:srgbClr val="00B050"/>
                </a:solidFill>
              </a:rPr>
              <a:t>x</a:t>
            </a:r>
            <a:r>
              <a:rPr lang="es-PE" dirty="0"/>
              <a:t>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73C4A27-7B1F-4B51-9C9C-6574C006E012}"/>
              </a:ext>
            </a:extLst>
          </p:cNvPr>
          <p:cNvSpPr txBox="1"/>
          <p:nvPr/>
        </p:nvSpPr>
        <p:spPr>
          <a:xfrm>
            <a:off x="1639761" y="5241073"/>
            <a:ext cx="96898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00B050"/>
                </a:solidFill>
              </a:rPr>
              <a:t>Muy </a:t>
            </a:r>
            <a:r>
              <a:rPr lang="es-PE" sz="3200" b="1" dirty="0">
                <a:solidFill>
                  <a:srgbClr val="FF0000"/>
                </a:solidFill>
              </a:rPr>
              <a:t>importante</a:t>
            </a:r>
            <a:r>
              <a:rPr lang="es-PE" sz="3200" b="1" dirty="0">
                <a:solidFill>
                  <a:srgbClr val="00B050"/>
                </a:solidFill>
              </a:rPr>
              <a:t> que las variables estén en formato </a:t>
            </a:r>
            <a:r>
              <a:rPr lang="es-PE" sz="3200" b="1" dirty="0">
                <a:solidFill>
                  <a:srgbClr val="FF0000"/>
                </a:solidFill>
              </a:rPr>
              <a:t>numérico</a:t>
            </a:r>
          </a:p>
        </p:txBody>
      </p:sp>
    </p:spTree>
    <p:extLst>
      <p:ext uri="{BB962C8B-B14F-4D97-AF65-F5344CB8AC3E}">
        <p14:creationId xmlns:p14="http://schemas.microsoft.com/office/powerpoint/2010/main" val="2623682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200041" y="2271303"/>
            <a:ext cx="6323308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SELECCIÓN DE VARIABLES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89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9BDE086-B7C9-460E-88C7-D5D4CE021F27}"/>
              </a:ext>
            </a:extLst>
          </p:cNvPr>
          <p:cNvSpPr txBox="1"/>
          <p:nvPr/>
        </p:nvSpPr>
        <p:spPr>
          <a:xfrm>
            <a:off x="5538831" y="1321556"/>
            <a:ext cx="609460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dirty="0">
                <a:solidFill>
                  <a:srgbClr val="FF000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MENTOR</a:t>
            </a:r>
          </a:p>
          <a:p>
            <a:endParaRPr lang="es-ES" sz="1800" b="1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r>
              <a:rPr lang="es-ES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Universidad Peruana de Ciencias Aplicadas</a:t>
            </a:r>
          </a:p>
          <a:p>
            <a:endParaRPr lang="es-ES" b="1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algn="l" fontAlgn="ctr"/>
            <a:r>
              <a:rPr lang="es-ES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          </a:t>
            </a:r>
          </a:p>
          <a:p>
            <a:pPr algn="l" fontAlgn="ctr"/>
            <a:r>
              <a:rPr lang="es-ES" b="1" i="0" dirty="0">
                <a:effectLst/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          </a:t>
            </a:r>
            <a:r>
              <a:rPr lang="es-PE" b="1" i="0" dirty="0">
                <a:effectLst/>
                <a:latin typeface="-apple-system"/>
              </a:rPr>
              <a:t>Roger Aguilar </a:t>
            </a:r>
            <a:r>
              <a:rPr lang="es-PE" b="1" i="0" dirty="0" err="1">
                <a:effectLst/>
                <a:latin typeface="-apple-system"/>
              </a:rPr>
              <a:t>Alvarez</a:t>
            </a:r>
            <a:endParaRPr lang="es-PE" b="1" i="0" dirty="0">
              <a:effectLst/>
              <a:latin typeface="-apple-system"/>
            </a:endParaRPr>
          </a:p>
          <a:p>
            <a:r>
              <a:rPr lang="es-PE" b="0" i="0" dirty="0">
                <a:effectLst/>
                <a:latin typeface="-apple-system"/>
              </a:rPr>
              <a:t> </a:t>
            </a:r>
            <a:endParaRPr lang="es-ES" b="1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endParaRPr lang="es-ES" b="1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6D57BEB-4C47-4D1E-B64B-BA54258C3425}"/>
              </a:ext>
            </a:extLst>
          </p:cNvPr>
          <p:cNvSpPr txBox="1"/>
          <p:nvPr/>
        </p:nvSpPr>
        <p:spPr>
          <a:xfrm>
            <a:off x="690301" y="4874712"/>
            <a:ext cx="4711118" cy="80021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s-ES" sz="2800" b="1" dirty="0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Roger Aguilar </a:t>
            </a:r>
            <a:r>
              <a:rPr lang="es-ES" sz="2800" b="1" dirty="0" err="1">
                <a:solidFill>
                  <a:schemeClr val="bg1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Alvarez</a:t>
            </a:r>
            <a:endParaRPr lang="es-ES" b="1" dirty="0">
              <a:solidFill>
                <a:schemeClr val="bg1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pPr algn="ctr"/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58EEA9-C36D-4F14-8E91-7FCC9AB54E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001" y="2703665"/>
            <a:ext cx="554241" cy="554241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281AA76C-2903-4A86-BFF3-9E67BFCA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148" y="1395126"/>
            <a:ext cx="2550799" cy="347958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B157D82-2CB4-47A5-ABC8-B1E0EE32A0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87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69F9A96-19F9-4AA8-85C5-D79597ABB79B}"/>
              </a:ext>
            </a:extLst>
          </p:cNvPr>
          <p:cNvSpPr txBox="1"/>
          <p:nvPr/>
        </p:nvSpPr>
        <p:spPr>
          <a:xfrm>
            <a:off x="760143" y="871446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Selección Boruta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C5E84D-4F86-431B-9FCE-597344ADC51E}"/>
              </a:ext>
            </a:extLst>
          </p:cNvPr>
          <p:cNvSpPr txBox="1"/>
          <p:nvPr/>
        </p:nvSpPr>
        <p:spPr>
          <a:xfrm>
            <a:off x="8801180" y="871446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Selección </a:t>
            </a:r>
            <a:r>
              <a:rPr lang="es-P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RandomForest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116707-E3E1-409C-88B6-8EDDAFB6AEF4}"/>
              </a:ext>
            </a:extLst>
          </p:cNvPr>
          <p:cNvSpPr txBox="1"/>
          <p:nvPr/>
        </p:nvSpPr>
        <p:spPr>
          <a:xfrm>
            <a:off x="4632960" y="871446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Selección </a:t>
            </a:r>
            <a:r>
              <a:rPr lang="es-P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statsmodels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640B961-8978-4F06-803E-21C5E9F12262}"/>
              </a:ext>
            </a:extLst>
          </p:cNvPr>
          <p:cNvSpPr txBox="1"/>
          <p:nvPr/>
        </p:nvSpPr>
        <p:spPr>
          <a:xfrm>
            <a:off x="2545798" y="5801888"/>
            <a:ext cx="7100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escogió la lista </a:t>
            </a:r>
            <a:r>
              <a:rPr lang="es-PE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s-P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s-PE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forest</a:t>
            </a:r>
            <a:endParaRPr lang="es-PE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A63F74E2-5684-4BD8-A706-48EC22D62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CB101F7-B237-4F6C-A465-9686541E8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126" y="1497496"/>
            <a:ext cx="3267075" cy="36708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B73585-47DE-4B97-8423-AF5F7EAB7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349" y="1502032"/>
            <a:ext cx="2228850" cy="366631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FA7FE7C-9F14-4BDC-9438-ABAED2164F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576" y="1400175"/>
            <a:ext cx="2693815" cy="366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309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26518" y="1856133"/>
            <a:ext cx="6958695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PARTICIONAMIENTO</a:t>
            </a:r>
          </a:p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ENTRENAMIENTO Y TESTEO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206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252287" y="2225910"/>
            <a:ext cx="3405822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TESTEO </a:t>
            </a:r>
          </a:p>
          <a:p>
            <a:pPr algn="ctr"/>
            <a:r>
              <a:rPr lang="es-ES" sz="3600" b="1" dirty="0">
                <a:solidFill>
                  <a:schemeClr val="bg1"/>
                </a:solidFill>
              </a:rPr>
              <a:t>25%</a:t>
            </a:r>
            <a:endParaRPr lang="es-PE" sz="36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259371" y="2238669"/>
            <a:ext cx="3992916" cy="1200329"/>
          </a:xfrm>
          <a:prstGeom prst="rect">
            <a:avLst/>
          </a:prstGeom>
          <a:solidFill>
            <a:srgbClr val="73BFF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ENTRENAMIENTO 75%</a:t>
            </a:r>
            <a:endParaRPr lang="es-PE" sz="3600" b="1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92411" y="5146016"/>
            <a:ext cx="124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Target</a:t>
            </a:r>
            <a:endParaRPr lang="es-PE" sz="2000" b="1" i="1" dirty="0"/>
          </a:p>
        </p:txBody>
      </p:sp>
      <p:sp>
        <p:nvSpPr>
          <p:cNvPr id="16" name="Abrir llave 15"/>
          <p:cNvSpPr/>
          <p:nvPr/>
        </p:nvSpPr>
        <p:spPr>
          <a:xfrm>
            <a:off x="1871391" y="4068647"/>
            <a:ext cx="387980" cy="2604575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2347417" y="4556897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  <a:r>
              <a:rPr lang="es-ES" dirty="0"/>
              <a:t>: SI enfermedad cardiovascular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347417" y="5346071"/>
            <a:ext cx="19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</a:t>
            </a:r>
            <a:r>
              <a:rPr lang="es-ES" dirty="0"/>
              <a:t>: No enfermedad</a:t>
            </a:r>
          </a:p>
          <a:p>
            <a:r>
              <a:rPr lang="es-ES" dirty="0"/>
              <a:t>cardiovascular</a:t>
            </a:r>
            <a:endParaRPr lang="es-PE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511280" y="5499959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3594 (84,8%)</a:t>
            </a:r>
            <a:endParaRPr lang="es-PE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529102" y="4710785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644 (15,19%)</a:t>
            </a:r>
            <a:endParaRPr lang="es-PE" sz="16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40465A9-1C3A-479E-BCC4-BC71F11E0210}"/>
              </a:ext>
            </a:extLst>
          </p:cNvPr>
          <p:cNvSpPr txBox="1"/>
          <p:nvPr/>
        </p:nvSpPr>
        <p:spPr>
          <a:xfrm>
            <a:off x="6283423" y="4433248"/>
            <a:ext cx="1230450" cy="375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</a:t>
            </a:r>
            <a:r>
              <a:rPr lang="es-ES" dirty="0" err="1"/>
              <a:t>train</a:t>
            </a:r>
            <a:endParaRPr lang="es-PE" dirty="0"/>
          </a:p>
        </p:txBody>
      </p:sp>
      <p:sp>
        <p:nvSpPr>
          <p:cNvPr id="27" name="Abrir llave 26">
            <a:extLst>
              <a:ext uri="{FF2B5EF4-FFF2-40B4-BE49-F238E27FC236}">
                <a16:creationId xmlns:a16="http://schemas.microsoft.com/office/drawing/2014/main" id="{3A99456B-563E-41AC-BEC8-7A64607ACF00}"/>
              </a:ext>
            </a:extLst>
          </p:cNvPr>
          <p:cNvSpPr/>
          <p:nvPr/>
        </p:nvSpPr>
        <p:spPr>
          <a:xfrm>
            <a:off x="7365841" y="3993779"/>
            <a:ext cx="328632" cy="1386781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420CC53-59C6-4000-A15A-BFAE47C418A2}"/>
              </a:ext>
            </a:extLst>
          </p:cNvPr>
          <p:cNvSpPr txBox="1"/>
          <p:nvPr/>
        </p:nvSpPr>
        <p:spPr>
          <a:xfrm>
            <a:off x="6283423" y="5764878"/>
            <a:ext cx="1230450" cy="375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test</a:t>
            </a:r>
            <a:endParaRPr lang="es-PE" dirty="0"/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CA29FB02-B6C9-4CB3-BB55-1B2464030FA5}"/>
              </a:ext>
            </a:extLst>
          </p:cNvPr>
          <p:cNvSpPr/>
          <p:nvPr/>
        </p:nvSpPr>
        <p:spPr>
          <a:xfrm>
            <a:off x="7365841" y="5426771"/>
            <a:ext cx="328632" cy="1246451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93FE651-3D06-4669-ACBD-A21B133D9C12}"/>
              </a:ext>
            </a:extLst>
          </p:cNvPr>
          <p:cNvSpPr txBox="1"/>
          <p:nvPr/>
        </p:nvSpPr>
        <p:spPr>
          <a:xfrm>
            <a:off x="10391869" y="6140334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899 (84,8%)</a:t>
            </a:r>
            <a:endParaRPr lang="es-PE" sz="16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D1B12DB-2687-43BB-9B19-DB991B73F216}"/>
              </a:ext>
            </a:extLst>
          </p:cNvPr>
          <p:cNvSpPr txBox="1"/>
          <p:nvPr/>
        </p:nvSpPr>
        <p:spPr>
          <a:xfrm>
            <a:off x="7934925" y="3993780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  <a:r>
              <a:rPr lang="es-ES" dirty="0"/>
              <a:t>: SI enfermedad cardiovascular</a:t>
            </a:r>
            <a:endParaRPr lang="es-PE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01020AF-BB53-4A3E-8F1A-6A82895EF9E0}"/>
              </a:ext>
            </a:extLst>
          </p:cNvPr>
          <p:cNvSpPr txBox="1"/>
          <p:nvPr/>
        </p:nvSpPr>
        <p:spPr>
          <a:xfrm>
            <a:off x="7934924" y="4765735"/>
            <a:ext cx="19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</a:t>
            </a:r>
            <a:r>
              <a:rPr lang="es-ES" dirty="0"/>
              <a:t>: No enfermedad</a:t>
            </a:r>
          </a:p>
          <a:p>
            <a:r>
              <a:rPr lang="es-ES" dirty="0"/>
              <a:t>cardiovascular</a:t>
            </a:r>
            <a:endParaRPr lang="es-PE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B34DC24-8AA4-4897-8BDD-CE962B7C263F}"/>
              </a:ext>
            </a:extLst>
          </p:cNvPr>
          <p:cNvSpPr txBox="1"/>
          <p:nvPr/>
        </p:nvSpPr>
        <p:spPr>
          <a:xfrm>
            <a:off x="7908389" y="5380561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  <a:r>
              <a:rPr lang="es-ES" dirty="0"/>
              <a:t>: SI enfermedad cardiovascular</a:t>
            </a:r>
            <a:endParaRPr lang="es-PE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8A759E-FCDF-4C68-9617-F0BD894B7058}"/>
              </a:ext>
            </a:extLst>
          </p:cNvPr>
          <p:cNvSpPr txBox="1"/>
          <p:nvPr/>
        </p:nvSpPr>
        <p:spPr>
          <a:xfrm>
            <a:off x="7934924" y="6026892"/>
            <a:ext cx="19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</a:t>
            </a:r>
            <a:r>
              <a:rPr lang="es-ES" dirty="0"/>
              <a:t>: No enfermedad</a:t>
            </a:r>
          </a:p>
          <a:p>
            <a:r>
              <a:rPr lang="es-ES" dirty="0"/>
              <a:t>cardiovascular</a:t>
            </a:r>
            <a:endParaRPr lang="es-PE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2A04DE4-AA14-450A-AEDE-F9CEBA740457}"/>
              </a:ext>
            </a:extLst>
          </p:cNvPr>
          <p:cNvSpPr txBox="1"/>
          <p:nvPr/>
        </p:nvSpPr>
        <p:spPr>
          <a:xfrm>
            <a:off x="10366484" y="4831285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2695 (84,8%)</a:t>
            </a:r>
            <a:endParaRPr lang="es-PE" sz="16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9C40246-764D-4835-B343-7A329AD2D507}"/>
              </a:ext>
            </a:extLst>
          </p:cNvPr>
          <p:cNvSpPr txBox="1"/>
          <p:nvPr/>
        </p:nvSpPr>
        <p:spPr>
          <a:xfrm>
            <a:off x="10366485" y="4068647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483 (15,19%)</a:t>
            </a:r>
            <a:endParaRPr lang="es-PE" sz="16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8EF20FD-F6F2-4807-A922-6C36A780A9EA}"/>
              </a:ext>
            </a:extLst>
          </p:cNvPr>
          <p:cNvSpPr txBox="1"/>
          <p:nvPr/>
        </p:nvSpPr>
        <p:spPr>
          <a:xfrm>
            <a:off x="10391869" y="5441678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161 (15,19%)</a:t>
            </a:r>
            <a:endParaRPr lang="es-PE" sz="16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A0ABB6C-C9AE-4343-8CF9-BC2AFE9A12F2}"/>
              </a:ext>
            </a:extLst>
          </p:cNvPr>
          <p:cNvSpPr txBox="1"/>
          <p:nvPr/>
        </p:nvSpPr>
        <p:spPr>
          <a:xfrm>
            <a:off x="564797" y="743810"/>
            <a:ext cx="1113403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3600" dirty="0">
                <a:solidFill>
                  <a:srgbClr val="FF0000"/>
                </a:solidFill>
              </a:rPr>
              <a:t>FEATURES</a:t>
            </a:r>
          </a:p>
          <a:p>
            <a:pPr algn="ctr"/>
            <a:r>
              <a:rPr lang="es-ES" sz="3600" dirty="0"/>
              <a:t>Todas las variables están en formato numérico(maquina).</a:t>
            </a:r>
            <a:endParaRPr lang="es-PE" sz="36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167A7A6-8BBB-466E-B459-4C83B5C7A33F}"/>
              </a:ext>
            </a:extLst>
          </p:cNvPr>
          <p:cNvSpPr txBox="1"/>
          <p:nvPr/>
        </p:nvSpPr>
        <p:spPr>
          <a:xfrm>
            <a:off x="6586780" y="4091283"/>
            <a:ext cx="779061" cy="307777"/>
          </a:xfrm>
          <a:prstGeom prst="rect">
            <a:avLst/>
          </a:prstGeom>
          <a:solidFill>
            <a:srgbClr val="73BFF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</a:rPr>
              <a:t>3238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06ACDFF-8D62-4B7E-A6B2-05DEB7758692}"/>
              </a:ext>
            </a:extLst>
          </p:cNvPr>
          <p:cNvSpPr txBox="1"/>
          <p:nvPr/>
        </p:nvSpPr>
        <p:spPr>
          <a:xfrm>
            <a:off x="6568958" y="5374105"/>
            <a:ext cx="779061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</a:rPr>
              <a:t>3238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7804A90-204D-45CA-84C7-9B0FE6B33407}"/>
              </a:ext>
            </a:extLst>
          </p:cNvPr>
          <p:cNvSpPr txBox="1"/>
          <p:nvPr/>
        </p:nvSpPr>
        <p:spPr>
          <a:xfrm>
            <a:off x="851282" y="4741562"/>
            <a:ext cx="779061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</a:rPr>
              <a:t>4238</a:t>
            </a:r>
            <a:endParaRPr lang="es-PE" sz="1400" b="1" dirty="0">
              <a:solidFill>
                <a:schemeClr val="bg1"/>
              </a:solidFill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CDF35BC4-EBFA-4845-A3F1-62E33919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153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6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14485" y="2732967"/>
            <a:ext cx="61217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BALANCEO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358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5114485" y="2732967"/>
            <a:ext cx="6121786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BALANCEO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5204C89-7E5F-44FE-A20C-4E6CDFEAFD36}"/>
              </a:ext>
            </a:extLst>
          </p:cNvPr>
          <p:cNvSpPr txBox="1"/>
          <p:nvPr/>
        </p:nvSpPr>
        <p:spPr>
          <a:xfrm>
            <a:off x="8494643" y="157103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Con balanceo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81AD801-04D4-4F93-BD0B-0D6E5C34D886}"/>
              </a:ext>
            </a:extLst>
          </p:cNvPr>
          <p:cNvSpPr txBox="1"/>
          <p:nvPr/>
        </p:nvSpPr>
        <p:spPr>
          <a:xfrm>
            <a:off x="2555153" y="5889439"/>
            <a:ext cx="716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balanceo aplicando la metodología de </a:t>
            </a:r>
            <a:r>
              <a:rPr lang="es-PE" dirty="0" err="1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Smotetomek</a:t>
            </a:r>
            <a:endParaRPr lang="es-PE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E73C0E9-3B2B-4075-B73A-C5E2B147D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422" y="2145262"/>
            <a:ext cx="2309247" cy="334113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2AE9F86-13B7-4A02-A6CD-4CD469B76BD0}"/>
              </a:ext>
            </a:extLst>
          </p:cNvPr>
          <p:cNvSpPr txBox="1"/>
          <p:nvPr/>
        </p:nvSpPr>
        <p:spPr>
          <a:xfrm>
            <a:off x="152400" y="1780325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Sin balanceo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9CD7D62-6821-4671-BE05-F8C3D88E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E575808-0E47-48B6-BA56-10B773923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4021" y="2151852"/>
            <a:ext cx="2762250" cy="348303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2173F30-6D8F-4D52-965E-2E85BAEE0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832" y="2302298"/>
            <a:ext cx="2752725" cy="318410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72E0AE9-061B-41F9-92D5-FB8DCEAAA64E}"/>
              </a:ext>
            </a:extLst>
          </p:cNvPr>
          <p:cNvSpPr txBox="1"/>
          <p:nvPr/>
        </p:nvSpPr>
        <p:spPr>
          <a:xfrm>
            <a:off x="3616101" y="641867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Balanceo a la variable target</a:t>
            </a:r>
            <a:endParaRPr lang="es-PE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647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7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14485" y="2271303"/>
            <a:ext cx="612178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COMPARACION DE MODELOS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27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713875" y="520505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Regresión logística</a:t>
            </a:r>
            <a:endParaRPr lang="es-PE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E2042A-B695-40B6-8BF5-7E670B6E3534}"/>
              </a:ext>
            </a:extLst>
          </p:cNvPr>
          <p:cNvSpPr txBox="1"/>
          <p:nvPr/>
        </p:nvSpPr>
        <p:spPr>
          <a:xfrm>
            <a:off x="6771129" y="520504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Forest </a:t>
            </a:r>
            <a:endParaRPr lang="es-PE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EA5A7AE-0AFF-465D-A87D-44EEF0A61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6" y="232840"/>
            <a:ext cx="1064361" cy="40835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892B3EE6-E4CC-4269-9CDC-CB383BC13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642" y="1245703"/>
            <a:ext cx="4135902" cy="43630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553DEC7-072D-4953-85C1-99DC821A8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707" y="1245703"/>
            <a:ext cx="4135902" cy="413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436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8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52535" y="2195103"/>
            <a:ext cx="65441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prstClr val="white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COMBINACIÓN DE MODELOS</a:t>
            </a:r>
            <a:endParaRPr lang="es-PE" sz="6000" b="1" dirty="0">
              <a:solidFill>
                <a:prstClr val="white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948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64293" y="566164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Curva Roc de los modelos</a:t>
            </a:r>
            <a:endParaRPr lang="es-PE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EA285B-65E4-435F-81FA-DC061CAA370F}"/>
              </a:ext>
            </a:extLst>
          </p:cNvPr>
          <p:cNvSpPr txBox="1"/>
          <p:nvPr/>
        </p:nvSpPr>
        <p:spPr>
          <a:xfrm>
            <a:off x="6292311" y="566164"/>
            <a:ext cx="533488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u="none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Regresion</a:t>
            </a:r>
            <a:r>
              <a:rPr lang="es-ES" u="none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u="none" dirty="0" err="1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logistica</a:t>
            </a:r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+ Random </a:t>
            </a:r>
            <a:r>
              <a:rPr lang="es-ES" u="non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forest</a:t>
            </a:r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u="non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=</a:t>
            </a:r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u="none" dirty="0" err="1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Stacking</a:t>
            </a:r>
            <a:r>
              <a:rPr lang="es-ES" u="none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(</a:t>
            </a:r>
            <a:r>
              <a:rPr lang="es-ES" u="none" dirty="0" err="1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scv</a:t>
            </a:r>
            <a:r>
              <a:rPr lang="es-ES" u="none" dirty="0">
                <a:solidFill>
                  <a:srgbClr val="00B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es-PE" u="none" dirty="0">
              <a:solidFill>
                <a:srgbClr val="00B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0D89F4D-C4AB-4185-9A6C-8E3A54D89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6" y="232840"/>
            <a:ext cx="1064361" cy="40835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2753643-405F-48D7-8857-37E1F7246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369" y="1361152"/>
            <a:ext cx="4352925" cy="49306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9A8DAA9-3D53-461A-8DFD-220EB62CFC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5579" y="1361154"/>
            <a:ext cx="5480560" cy="252173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52EE688-52EF-44B3-BD4B-5CF523A4E7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588" y="3882888"/>
            <a:ext cx="5002282" cy="252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664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9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619185" y="2366553"/>
            <a:ext cx="65441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prstClr val="white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INTERPRETACIÓN DE RESULTADOS</a:t>
            </a:r>
            <a:endParaRPr lang="es-PE" sz="6000" b="1" dirty="0">
              <a:solidFill>
                <a:prstClr val="white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42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461325698"/>
              </p:ext>
            </p:extLst>
          </p:nvPr>
        </p:nvGraphicFramePr>
        <p:xfrm>
          <a:off x="1298713" y="278297"/>
          <a:ext cx="8975587" cy="634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29F281A9-58BD-4133-BED8-F61349895E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8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846093" y="489746"/>
            <a:ext cx="835091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b="1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Importancia de variables con </a:t>
            </a:r>
            <a:r>
              <a:rPr lang="es-ES" b="1" u="non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random</a:t>
            </a:r>
            <a:r>
              <a:rPr lang="es-ES" b="1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ES" b="1" u="non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forest</a:t>
            </a:r>
            <a:r>
              <a:rPr lang="es-ES" b="1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lang="es-PE" b="1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4B0E909-F1B9-43F9-9E4C-8B8BB3068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6" y="232840"/>
            <a:ext cx="1064361" cy="4083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7E79437-C290-4820-B258-208FA4617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87" y="951411"/>
            <a:ext cx="72104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2921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800100"/>
            <a:ext cx="666427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973349" y="2735189"/>
            <a:ext cx="654411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prstClr val="white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CONCLUSIONES</a:t>
            </a:r>
            <a:endParaRPr lang="es-PE" sz="6000" b="1" dirty="0">
              <a:solidFill>
                <a:prstClr val="white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97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1A52705-A24C-49F7-BC08-7EFEC6CEA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21" y="118938"/>
            <a:ext cx="1064361" cy="40835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1F7444D-62D4-4BB3-B652-63935DEDF741}"/>
              </a:ext>
            </a:extLst>
          </p:cNvPr>
          <p:cNvSpPr txBox="1"/>
          <p:nvPr/>
        </p:nvSpPr>
        <p:spPr>
          <a:xfrm>
            <a:off x="583094" y="1378225"/>
            <a:ext cx="96078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s-PE" dirty="0"/>
              <a:t>Las tres variables mas importantes resultaron la edad, presión arterial sistólica y cigarros por día.</a:t>
            </a:r>
          </a:p>
          <a:p>
            <a:pPr marL="342900" indent="-342900">
              <a:buAutoNum type="arabicParenR"/>
            </a:pPr>
            <a:r>
              <a:rPr lang="es-PE" dirty="0"/>
              <a:t>La variable menos importante fue ictus prevalente(hipertensión)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08542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835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es-PE" sz="35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09635" y="2209191"/>
            <a:ext cx="65822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ENTENDIMIENTO DEL NEGOCIO</a:t>
            </a:r>
            <a:endParaRPr lang="es-PE" sz="6000" b="1" dirty="0">
              <a:solidFill>
                <a:schemeClr val="bg1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14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3CB60800-4BD0-4889-9FE1-6F723C634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1549159"/>
            <a:ext cx="12191999" cy="530884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3B5686B-4030-4027-98A9-8C1D04DE1D8E}"/>
              </a:ext>
            </a:extLst>
          </p:cNvPr>
          <p:cNvSpPr txBox="1"/>
          <p:nvPr/>
        </p:nvSpPr>
        <p:spPr>
          <a:xfrm>
            <a:off x="1510748" y="318053"/>
            <a:ext cx="87596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ML aplicado a ciencias de la salud: Predicción de Enfermedades Cardiovasculares</a:t>
            </a:r>
            <a:r>
              <a:rPr lang="es-ES" sz="32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:</a:t>
            </a:r>
          </a:p>
          <a:p>
            <a:pPr algn="ctr"/>
            <a:br>
              <a:rPr lang="es-ES" sz="18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</a:br>
            <a:endParaRPr lang="es-PE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740139-0FE3-43D7-AE9F-8443FF32B0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37066" y="456174"/>
            <a:ext cx="664117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CASO : 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Enfermedades Cardiovasculares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607570" y="1412541"/>
            <a:ext cx="5660708" cy="67710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base"/>
            <a:r>
              <a:rPr lang="es-PE" sz="20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Objetivo</a:t>
            </a:r>
            <a:r>
              <a:rPr lang="es-PE" sz="20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s-PE" b="1" i="1" dirty="0">
                <a:solidFill>
                  <a:srgbClr val="0070C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Pronosticar los futuros pacientes con enfermedades cardiovasculares</a:t>
            </a:r>
            <a:endParaRPr lang="es-PE" b="1" i="1" dirty="0">
              <a:solidFill>
                <a:srgbClr val="0070C0"/>
              </a:solidFill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567F4A-296F-4AAD-BC43-DBB9EB62C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6946" y="2239617"/>
            <a:ext cx="6071332" cy="272315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39C313E-FBF9-45A1-99DB-FB3B34DA5CAC}"/>
              </a:ext>
            </a:extLst>
          </p:cNvPr>
          <p:cNvSpPr txBox="1"/>
          <p:nvPr/>
        </p:nvSpPr>
        <p:spPr>
          <a:xfrm>
            <a:off x="6495402" y="1412541"/>
            <a:ext cx="54996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Las enfermedades cardiovasculares (ECV) son la principal causa de muerte a nivel mundial.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s-PE" b="1" i="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s-PE" b="1" i="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 estima que 17,9 millones de personas murieron por ECV en 2019, lo que representa el 32% de todas las muertes mundiales. De estas muertes, el 85% se debieron a un ataque cardíaco y un derrame cerebral.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s-PE" b="1" i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es-PE" b="1" i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Más de tres cuartas partes de las muertes por ECV tienen lugar en países de ingresos bajos y medios.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es-PE" b="1" i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es-PE" b="1" i="1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 los 17 millones de muertes prematuras (menores de 70 años) debidas a enfermedades no transmisibles en 2019, el 38% fueron causadas por ECV.</a:t>
            </a:r>
          </a:p>
          <a:p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02EDE69-FDFA-4C3E-BF52-C0FC9F57C431}"/>
              </a:ext>
            </a:extLst>
          </p:cNvPr>
          <p:cNvSpPr/>
          <p:nvPr/>
        </p:nvSpPr>
        <p:spPr>
          <a:xfrm>
            <a:off x="196946" y="5183388"/>
            <a:ext cx="6298456" cy="89255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 fontAlgn="base"/>
            <a:r>
              <a:rPr lang="es-ES" sz="2000" b="1" i="0" dirty="0">
                <a:solidFill>
                  <a:srgbClr val="0F0F5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Enfermedades cardiovasculares (ECV)</a:t>
            </a:r>
          </a:p>
          <a:p>
            <a:pPr algn="just" fontAlgn="base"/>
            <a:r>
              <a:rPr lang="es-PE" sz="1200" dirty="0">
                <a:solidFill>
                  <a:schemeClr val="bg1">
                    <a:lumMod val="50000"/>
                  </a:schemeClr>
                </a:solidFill>
                <a:latin typeface="Trebuchet MS" panose="020B0603020202020204" pitchFamily="34" charset="0"/>
                <a:hlinkClick r:id="rId4"/>
              </a:rPr>
              <a:t>https://www.who.int/en/news-room/fact-sheets/detail/cardiovascular-diseases-(cvds)</a:t>
            </a:r>
            <a:endParaRPr lang="es-PE" sz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just" fontAlgn="base"/>
            <a:endParaRPr lang="es-PE" sz="2000" b="0" i="0" dirty="0">
              <a:solidFill>
                <a:schemeClr val="bg1">
                  <a:lumMod val="50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8F6D532-FE56-445E-AB9D-037869320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5ECA8184-60DF-478D-AFBF-9EDF1B62FCDB}"/>
              </a:ext>
            </a:extLst>
          </p:cNvPr>
          <p:cNvSpPr/>
          <p:nvPr/>
        </p:nvSpPr>
        <p:spPr>
          <a:xfrm>
            <a:off x="-1433072" y="967239"/>
            <a:ext cx="5660708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base"/>
            <a:r>
              <a:rPr lang="es-PE" b="1" i="1" dirty="0">
                <a:solidFill>
                  <a:srgbClr val="0070C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“</a:t>
            </a:r>
            <a:r>
              <a:rPr lang="es-PE" b="1" i="1" dirty="0">
                <a:solidFill>
                  <a:srgbClr val="00B05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Salvar vidas </a:t>
            </a:r>
            <a:r>
              <a:rPr lang="es-PE" b="1" i="1" dirty="0">
                <a:solidFill>
                  <a:srgbClr val="0070C0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310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3B5686B-4030-4027-98A9-8C1D04DE1D8E}"/>
              </a:ext>
            </a:extLst>
          </p:cNvPr>
          <p:cNvSpPr txBox="1"/>
          <p:nvPr/>
        </p:nvSpPr>
        <p:spPr>
          <a:xfrm>
            <a:off x="1510748" y="318052"/>
            <a:ext cx="87596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32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ML aplicado a ciencias de la salud: Predicción de Enfermedades Cardiovasculares</a:t>
            </a:r>
            <a:r>
              <a:rPr lang="es-ES" sz="32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:</a:t>
            </a:r>
          </a:p>
          <a:p>
            <a:pPr algn="ctr"/>
            <a:br>
              <a:rPr lang="es-ES" sz="18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</a:br>
            <a:endParaRPr lang="es-PE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3606B5-6484-4E3E-978F-CA4CC9B6A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941"/>
            <a:ext cx="8478433" cy="472505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3E87E99-CEE0-433B-B15F-EDA7F335F3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916" y="2132941"/>
            <a:ext cx="5635083" cy="472505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A87B3D8-4BB6-4CC4-8D1F-29E3D142E69E}"/>
              </a:ext>
            </a:extLst>
          </p:cNvPr>
          <p:cNvSpPr txBox="1"/>
          <p:nvPr/>
        </p:nvSpPr>
        <p:spPr>
          <a:xfrm>
            <a:off x="-21357" y="1379882"/>
            <a:ext cx="611735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 Ciudad de Framingham de EEUU</a:t>
            </a:r>
            <a:endParaRPr lang="es-ES" sz="3200" b="1" dirty="0">
              <a:solidFill>
                <a:srgbClr val="0070C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  <a:p>
            <a:br>
              <a:rPr lang="es-ES" sz="1800" b="1" dirty="0">
                <a:solidFill>
                  <a:srgbClr val="0070C0"/>
                </a:solidFill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</a:br>
            <a:endParaRPr lang="es-PE" dirty="0">
              <a:solidFill>
                <a:srgbClr val="0070C0"/>
              </a:solidFill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C0ABB7D-634D-4452-9243-EF1936F1E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0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14435" y="1880876"/>
            <a:ext cx="6563165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ANÁLISIS EXPLORATORIO DE DATOS</a:t>
            </a:r>
            <a:endParaRPr lang="es-PE" sz="6000" b="1" dirty="0">
              <a:solidFill>
                <a:schemeClr val="bg1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68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106439" y="746621"/>
            <a:ext cx="15910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A105721-6897-4AD9-A3C4-7C54CB647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26" y="232839"/>
            <a:ext cx="1339148" cy="51378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11CAFA1D-2C19-4E96-82C6-D418E07F7759}"/>
              </a:ext>
            </a:extLst>
          </p:cNvPr>
          <p:cNvSpPr/>
          <p:nvPr/>
        </p:nvSpPr>
        <p:spPr>
          <a:xfrm>
            <a:off x="1061017" y="1720656"/>
            <a:ext cx="103623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PE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X </a:t>
            </a:r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: Variables independientes(15): </a:t>
            </a: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sexo, edad, educación, fumador, cigarros por día, toma medicamentos, ictus prevalente, hipertenso, diabetes, nivel de colesterol, presión arterial sistólica, presión arterial diastólica, Índice masa corporal, frecuencia cardiaca, glucosa.</a:t>
            </a:r>
          </a:p>
          <a:p>
            <a:endParaRPr lang="es-PE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es-PE" sz="24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Y </a:t>
            </a:r>
            <a:r>
              <a:rPr lang="es-PE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: Variable dependiente(1): </a:t>
            </a: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enfermedad cardiovascular(</a:t>
            </a:r>
            <a:r>
              <a:rPr lang="es-PE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binario</a:t>
            </a: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s-PE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si:</a:t>
            </a:r>
            <a:r>
              <a:rPr lang="es-PE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  <a:r>
              <a:rPr lang="es-PE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, no:</a:t>
            </a:r>
            <a:r>
              <a:rPr lang="es-PE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0</a:t>
            </a:r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764917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1005</Words>
  <Application>Microsoft Office PowerPoint</Application>
  <PresentationFormat>Panorámica</PresentationFormat>
  <Paragraphs>196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43" baseType="lpstr">
      <vt:lpstr>Yu Gothic</vt:lpstr>
      <vt:lpstr>-apple-system</vt:lpstr>
      <vt:lpstr>Arial</vt:lpstr>
      <vt:lpstr>Arial</vt:lpstr>
      <vt:lpstr>Calibri</vt:lpstr>
      <vt:lpstr>Calibri Light</vt:lpstr>
      <vt:lpstr>Cambria</vt:lpstr>
      <vt:lpstr>Roboto</vt:lpstr>
      <vt:lpstr>Segoe UI Light</vt:lpstr>
      <vt:lpstr>Trebuchet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Inmersion con Python: Trabajo Final Integrantes: José Augusto Estrada Gamboa (Trabajo Nº6)</dc:title>
  <dc:creator>Pavilion</dc:creator>
  <cp:lastModifiedBy>luis gutierrez saldaña</cp:lastModifiedBy>
  <cp:revision>140</cp:revision>
  <dcterms:created xsi:type="dcterms:W3CDTF">2020-10-21T01:59:53Z</dcterms:created>
  <dcterms:modified xsi:type="dcterms:W3CDTF">2022-12-14T16:11:51Z</dcterms:modified>
</cp:coreProperties>
</file>