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68" r:id="rId6"/>
    <p:sldId id="261" r:id="rId7"/>
    <p:sldId id="280" r:id="rId8"/>
    <p:sldId id="270" r:id="rId9"/>
    <p:sldId id="282" r:id="rId10"/>
    <p:sldId id="283" r:id="rId11"/>
    <p:sldId id="262" r:id="rId12"/>
    <p:sldId id="284" r:id="rId13"/>
    <p:sldId id="285" r:id="rId14"/>
    <p:sldId id="286" r:id="rId15"/>
    <p:sldId id="287" r:id="rId16"/>
    <p:sldId id="289" r:id="rId17"/>
    <p:sldId id="278" r:id="rId18"/>
    <p:sldId id="302" r:id="rId19"/>
    <p:sldId id="277" r:id="rId20"/>
    <p:sldId id="300" r:id="rId21"/>
    <p:sldId id="301" r:id="rId22"/>
    <p:sldId id="266" r:id="rId23"/>
    <p:sldId id="275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13D"/>
    <a:srgbClr val="5B9BD5"/>
    <a:srgbClr val="73B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B8BAE473-1B38-404C-ACC4-F96AAEA14D6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2.Estructura de los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37265E87-FF97-4550-BCEF-7B1ECFDECCF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3.Limpieza de los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F12BC4A4-35C1-4D8E-8182-E9DA6A3002E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4.Dashboard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641E30C1-807B-4ACA-8ACA-76BC48044781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5.Interpretación y Resultados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15E30E0-E32D-4E90-B729-9D3C73F3CE77}" type="par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1FD5C117-B48B-438D-A1D6-42C635041483}" type="sib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2B145DA8-C76E-4648-8352-DB63A7B829C3}" type="pres">
      <dgm:prSet presAssocID="{3B0B56C8-0988-418E-B53B-E31143ACD504}" presName="compositeShape" presStyleCnt="0">
        <dgm:presLayoutVars>
          <dgm:dir/>
          <dgm:resizeHandles/>
        </dgm:presLayoutVars>
      </dgm:prSet>
      <dgm:spPr/>
    </dgm:pt>
    <dgm:pt modelId="{5529478A-532B-49EC-A93B-A5F90D4A7665}" type="pres">
      <dgm:prSet presAssocID="{3B0B56C8-0988-418E-B53B-E31143ACD504}" presName="pyramid" presStyleLbl="node1" presStyleIdx="0" presStyleCnt="1"/>
      <dgm:spPr/>
    </dgm:pt>
    <dgm:pt modelId="{3DC8D203-CF2C-4ED6-8D82-1DDA4BAEFD54}" type="pres">
      <dgm:prSet presAssocID="{3B0B56C8-0988-418E-B53B-E31143ACD504}" presName="theList" presStyleCnt="0"/>
      <dgm:spPr/>
    </dgm:pt>
    <dgm:pt modelId="{E6A73B0D-201F-47EE-BF26-968A0646BCAF}" type="pres">
      <dgm:prSet presAssocID="{A7D4C609-FF22-491A-9DEE-02EA10D7F2D5}" presName="aNode" presStyleLbl="fgAcc1" presStyleIdx="0" presStyleCnt="5">
        <dgm:presLayoutVars>
          <dgm:bulletEnabled val="1"/>
        </dgm:presLayoutVars>
      </dgm:prSet>
      <dgm:spPr/>
    </dgm:pt>
    <dgm:pt modelId="{267A9F14-55E5-42DF-BA5E-A3A733FBFA8D}" type="pres">
      <dgm:prSet presAssocID="{A7D4C609-FF22-491A-9DEE-02EA10D7F2D5}" presName="aSpace" presStyleCnt="0"/>
      <dgm:spPr/>
    </dgm:pt>
    <dgm:pt modelId="{3E24ADC6-A208-4B4B-B398-1D98E83ED002}" type="pres">
      <dgm:prSet presAssocID="{B8BAE473-1B38-404C-ACC4-F96AAEA14D6C}" presName="aNode" presStyleLbl="fgAcc1" presStyleIdx="1" presStyleCnt="5" custLinFactNeighborX="0">
        <dgm:presLayoutVars>
          <dgm:bulletEnabled val="1"/>
        </dgm:presLayoutVars>
      </dgm:prSet>
      <dgm:spPr/>
    </dgm:pt>
    <dgm:pt modelId="{D286ECA1-8587-4806-BD0A-14FA4D5C41CD}" type="pres">
      <dgm:prSet presAssocID="{B8BAE473-1B38-404C-ACC4-F96AAEA14D6C}" presName="aSpace" presStyleCnt="0"/>
      <dgm:spPr/>
    </dgm:pt>
    <dgm:pt modelId="{A36F2B07-B9AC-4838-AA9E-76472C9B455F}" type="pres">
      <dgm:prSet presAssocID="{37265E87-FF97-4550-BCEF-7B1ECFDECCFC}" presName="aNode" presStyleLbl="fgAcc1" presStyleIdx="2" presStyleCnt="5">
        <dgm:presLayoutVars>
          <dgm:bulletEnabled val="1"/>
        </dgm:presLayoutVars>
      </dgm:prSet>
      <dgm:spPr/>
    </dgm:pt>
    <dgm:pt modelId="{1392A40F-2F80-4FFB-BD08-E647161027C4}" type="pres">
      <dgm:prSet presAssocID="{37265E87-FF97-4550-BCEF-7B1ECFDECCFC}" presName="aSpace" presStyleCnt="0"/>
      <dgm:spPr/>
    </dgm:pt>
    <dgm:pt modelId="{4FB43A5E-1CA0-491A-B93E-8E83FA36F1DE}" type="pres">
      <dgm:prSet presAssocID="{F12BC4A4-35C1-4D8E-8182-E9DA6A3002E4}" presName="aNode" presStyleLbl="fgAcc1" presStyleIdx="3" presStyleCnt="5">
        <dgm:presLayoutVars>
          <dgm:bulletEnabled val="1"/>
        </dgm:presLayoutVars>
      </dgm:prSet>
      <dgm:spPr/>
    </dgm:pt>
    <dgm:pt modelId="{EBE8F618-03C4-4384-A07C-45A7BC32575E}" type="pres">
      <dgm:prSet presAssocID="{F12BC4A4-35C1-4D8E-8182-E9DA6A3002E4}" presName="aSpace" presStyleCnt="0"/>
      <dgm:spPr/>
    </dgm:pt>
    <dgm:pt modelId="{53A0FE72-7B5F-4AEB-9009-2C50ECF6CC0C}" type="pres">
      <dgm:prSet presAssocID="{641E30C1-807B-4ACA-8ACA-76BC48044781}" presName="aNode" presStyleLbl="fgAcc1" presStyleIdx="4" presStyleCnt="5">
        <dgm:presLayoutVars>
          <dgm:bulletEnabled val="1"/>
        </dgm:presLayoutVars>
      </dgm:prSet>
      <dgm:spPr/>
    </dgm:pt>
    <dgm:pt modelId="{73032FED-B8F3-48AA-989C-A334E672BECC}" type="pres">
      <dgm:prSet presAssocID="{641E30C1-807B-4ACA-8ACA-76BC48044781}" presName="aSpace" presStyleCnt="0"/>
      <dgm:spPr/>
    </dgm:pt>
  </dgm:ptLst>
  <dgm:cxnLst>
    <dgm:cxn modelId="{07E92702-AEAC-4690-9BFA-9C83CE42A4C7}" type="presOf" srcId="{641E30C1-807B-4ACA-8ACA-76BC48044781}" destId="{53A0FE72-7B5F-4AEB-9009-2C50ECF6CC0C}" srcOrd="0" destOrd="0" presId="urn:microsoft.com/office/officeart/2005/8/layout/pyramid2"/>
    <dgm:cxn modelId="{D4FA0318-88C7-4759-8677-2ACD194AD1DC}" type="presOf" srcId="{B8BAE473-1B38-404C-ACC4-F96AAEA14D6C}" destId="{3E24ADC6-A208-4B4B-B398-1D98E83ED002}" srcOrd="0" destOrd="0" presId="urn:microsoft.com/office/officeart/2005/8/layout/pyramid2"/>
    <dgm:cxn modelId="{899E3736-B486-4EF6-BABC-05D0D631F332}" type="presOf" srcId="{37265E87-FF97-4550-BCEF-7B1ECFDECCFC}" destId="{A36F2B07-B9AC-4838-AA9E-76472C9B455F}" srcOrd="0" destOrd="0" presId="urn:microsoft.com/office/officeart/2005/8/layout/pyramid2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62F37053-6574-477D-B8AF-E7DCF9C70883}" type="presOf" srcId="{A7D4C609-FF22-491A-9DEE-02EA10D7F2D5}" destId="{E6A73B0D-201F-47EE-BF26-968A0646BCAF}" srcOrd="0" destOrd="0" presId="urn:microsoft.com/office/officeart/2005/8/layout/pyramid2"/>
    <dgm:cxn modelId="{831F865A-4020-43F7-B91A-471C3A8FF7A6}" type="presOf" srcId="{F12BC4A4-35C1-4D8E-8182-E9DA6A3002E4}" destId="{4FB43A5E-1CA0-491A-B93E-8E83FA36F1DE}" srcOrd="0" destOrd="0" presId="urn:microsoft.com/office/officeart/2005/8/layout/pyramid2"/>
    <dgm:cxn modelId="{64F64E97-BA94-46C1-9732-BF0E9B8FEBED}" srcId="{3B0B56C8-0988-418E-B53B-E31143ACD504}" destId="{641E30C1-807B-4ACA-8ACA-76BC48044781}" srcOrd="4" destOrd="0" parTransId="{A15E30E0-E32D-4E90-B729-9D3C73F3CE77}" sibTransId="{1FD5C117-B48B-438D-A1D6-42C635041483}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78C8C9AE-1219-45F8-9ECA-AE29D0250AE0}" type="presOf" srcId="{3B0B56C8-0988-418E-B53B-E31143ACD504}" destId="{2B145DA8-C76E-4648-8352-DB63A7B829C3}" srcOrd="0" destOrd="0" presId="urn:microsoft.com/office/officeart/2005/8/layout/pyramid2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BBF9BFDA-5DFD-4661-97F3-D18BEB5891B1}" type="presParOf" srcId="{2B145DA8-C76E-4648-8352-DB63A7B829C3}" destId="{5529478A-532B-49EC-A93B-A5F90D4A7665}" srcOrd="0" destOrd="0" presId="urn:microsoft.com/office/officeart/2005/8/layout/pyramid2"/>
    <dgm:cxn modelId="{C444B45D-0E14-4FCD-B1CA-D6B737CA51FA}" type="presParOf" srcId="{2B145DA8-C76E-4648-8352-DB63A7B829C3}" destId="{3DC8D203-CF2C-4ED6-8D82-1DDA4BAEFD54}" srcOrd="1" destOrd="0" presId="urn:microsoft.com/office/officeart/2005/8/layout/pyramid2"/>
    <dgm:cxn modelId="{B9C3DE73-5A13-4ABA-9BF2-F8FE54FB97B5}" type="presParOf" srcId="{3DC8D203-CF2C-4ED6-8D82-1DDA4BAEFD54}" destId="{E6A73B0D-201F-47EE-BF26-968A0646BCAF}" srcOrd="0" destOrd="0" presId="urn:microsoft.com/office/officeart/2005/8/layout/pyramid2"/>
    <dgm:cxn modelId="{0EF521E3-BF8F-4074-A979-ADE155665B47}" type="presParOf" srcId="{3DC8D203-CF2C-4ED6-8D82-1DDA4BAEFD54}" destId="{267A9F14-55E5-42DF-BA5E-A3A733FBFA8D}" srcOrd="1" destOrd="0" presId="urn:microsoft.com/office/officeart/2005/8/layout/pyramid2"/>
    <dgm:cxn modelId="{BD178410-E91E-4F1C-AF0F-6CC7EEF01384}" type="presParOf" srcId="{3DC8D203-CF2C-4ED6-8D82-1DDA4BAEFD54}" destId="{3E24ADC6-A208-4B4B-B398-1D98E83ED002}" srcOrd="2" destOrd="0" presId="urn:microsoft.com/office/officeart/2005/8/layout/pyramid2"/>
    <dgm:cxn modelId="{26CE6660-FDDA-463B-89BD-A9A2F93C3230}" type="presParOf" srcId="{3DC8D203-CF2C-4ED6-8D82-1DDA4BAEFD54}" destId="{D286ECA1-8587-4806-BD0A-14FA4D5C41CD}" srcOrd="3" destOrd="0" presId="urn:microsoft.com/office/officeart/2005/8/layout/pyramid2"/>
    <dgm:cxn modelId="{37859876-1D2B-45A6-9B07-BE1ACC7FA984}" type="presParOf" srcId="{3DC8D203-CF2C-4ED6-8D82-1DDA4BAEFD54}" destId="{A36F2B07-B9AC-4838-AA9E-76472C9B455F}" srcOrd="4" destOrd="0" presId="urn:microsoft.com/office/officeart/2005/8/layout/pyramid2"/>
    <dgm:cxn modelId="{334BA45E-7422-4154-875B-A2E03E610F52}" type="presParOf" srcId="{3DC8D203-CF2C-4ED6-8D82-1DDA4BAEFD54}" destId="{1392A40F-2F80-4FFB-BD08-E647161027C4}" srcOrd="5" destOrd="0" presId="urn:microsoft.com/office/officeart/2005/8/layout/pyramid2"/>
    <dgm:cxn modelId="{0CA9F8B7-1DA6-4103-AD69-FB17D64A57BF}" type="presParOf" srcId="{3DC8D203-CF2C-4ED6-8D82-1DDA4BAEFD54}" destId="{4FB43A5E-1CA0-491A-B93E-8E83FA36F1DE}" srcOrd="6" destOrd="0" presId="urn:microsoft.com/office/officeart/2005/8/layout/pyramid2"/>
    <dgm:cxn modelId="{0FD91F48-C5A4-4206-9938-5BDA40F01726}" type="presParOf" srcId="{3DC8D203-CF2C-4ED6-8D82-1DDA4BAEFD54}" destId="{EBE8F618-03C4-4384-A07C-45A7BC32575E}" srcOrd="7" destOrd="0" presId="urn:microsoft.com/office/officeart/2005/8/layout/pyramid2"/>
    <dgm:cxn modelId="{8E722BDA-57C0-4922-A3E2-CB1B190B22AC}" type="presParOf" srcId="{3DC8D203-CF2C-4ED6-8D82-1DDA4BAEFD54}" destId="{53A0FE72-7B5F-4AEB-9009-2C50ECF6CC0C}" srcOrd="8" destOrd="0" presId="urn:microsoft.com/office/officeart/2005/8/layout/pyramid2"/>
    <dgm:cxn modelId="{140930AD-CA67-42D9-BE43-BDAE5930CB5C}" type="presParOf" srcId="{3DC8D203-CF2C-4ED6-8D82-1DDA4BAEFD54}" destId="{73032FED-B8F3-48AA-989C-A334E672BEC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478A-532B-49EC-A93B-A5F90D4A7665}">
      <dsp:nvSpPr>
        <dsp:cNvPr id="0" name=""/>
        <dsp:cNvSpPr/>
      </dsp:nvSpPr>
      <dsp:spPr>
        <a:xfrm>
          <a:off x="837814" y="0"/>
          <a:ext cx="6347789" cy="634778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3B0D-201F-47EE-BF26-968A0646BCAF}">
      <dsp:nvSpPr>
        <dsp:cNvPr id="0" name=""/>
        <dsp:cNvSpPr/>
      </dsp:nvSpPr>
      <dsp:spPr>
        <a:xfrm>
          <a:off x="4011709" y="635398"/>
          <a:ext cx="412606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55769" y="679458"/>
        <a:ext cx="4037943" cy="814456"/>
      </dsp:txXfrm>
    </dsp:sp>
    <dsp:sp modelId="{3E24ADC6-A208-4B4B-B398-1D98E83ED002}">
      <dsp:nvSpPr>
        <dsp:cNvPr id="0" name=""/>
        <dsp:cNvSpPr/>
      </dsp:nvSpPr>
      <dsp:spPr>
        <a:xfrm>
          <a:off x="4011709" y="1650797"/>
          <a:ext cx="412606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2.Estructura de los Datos</a:t>
          </a:r>
          <a:endParaRPr lang="es-PE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55769" y="1694857"/>
        <a:ext cx="4037943" cy="814456"/>
      </dsp:txXfrm>
    </dsp:sp>
    <dsp:sp modelId="{A36F2B07-B9AC-4838-AA9E-76472C9B455F}">
      <dsp:nvSpPr>
        <dsp:cNvPr id="0" name=""/>
        <dsp:cNvSpPr/>
      </dsp:nvSpPr>
      <dsp:spPr>
        <a:xfrm>
          <a:off x="4011709" y="2666195"/>
          <a:ext cx="412606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3.Limpieza de los Datos</a:t>
          </a:r>
          <a:endParaRPr lang="es-PE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55769" y="2710255"/>
        <a:ext cx="4037943" cy="814456"/>
      </dsp:txXfrm>
    </dsp:sp>
    <dsp:sp modelId="{4FB43A5E-1CA0-491A-B93E-8E83FA36F1DE}">
      <dsp:nvSpPr>
        <dsp:cNvPr id="0" name=""/>
        <dsp:cNvSpPr/>
      </dsp:nvSpPr>
      <dsp:spPr>
        <a:xfrm>
          <a:off x="4011709" y="3681594"/>
          <a:ext cx="412606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4.Dashboard</a:t>
          </a:r>
          <a:endParaRPr lang="es-PE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55769" y="3725654"/>
        <a:ext cx="4037943" cy="814456"/>
      </dsp:txXfrm>
    </dsp:sp>
    <dsp:sp modelId="{53A0FE72-7B5F-4AEB-9009-2C50ECF6CC0C}">
      <dsp:nvSpPr>
        <dsp:cNvPr id="0" name=""/>
        <dsp:cNvSpPr/>
      </dsp:nvSpPr>
      <dsp:spPr>
        <a:xfrm>
          <a:off x="4011709" y="4696992"/>
          <a:ext cx="412606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5.Interpretación y Resultados</a:t>
          </a:r>
          <a:endParaRPr lang="es-PE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55769" y="4741052"/>
        <a:ext cx="4037943" cy="81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16/09/2022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others/year-2018-for-talent-in-retail-fmcg-sector-203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59B2513-524F-4F73-8890-16CDB921DABF}"/>
              </a:ext>
            </a:extLst>
          </p:cNvPr>
          <p:cNvSpPr txBox="1"/>
          <p:nvPr/>
        </p:nvSpPr>
        <p:spPr>
          <a:xfrm>
            <a:off x="1510748" y="318053"/>
            <a:ext cx="87596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Retail</a:t>
            </a:r>
          </a:p>
          <a:p>
            <a:pPr algn="ctr"/>
            <a:r>
              <a:rPr lang="es-ES" sz="24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Tema : Perfiles de Clientes</a:t>
            </a:r>
            <a:b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413B21-48DC-4762-A5D7-2FBBAAA76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6018" y="1549158"/>
            <a:ext cx="12298017" cy="53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7390C7-87B8-4E5D-BBD9-F5F1597048F4}"/>
              </a:ext>
            </a:extLst>
          </p:cNvPr>
          <p:cNvSpPr txBox="1"/>
          <p:nvPr/>
        </p:nvSpPr>
        <p:spPr>
          <a:xfrm>
            <a:off x="591429" y="948690"/>
            <a:ext cx="9117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importara desde  </a:t>
            </a:r>
            <a:r>
              <a:rPr lang="es-P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 </a:t>
            </a:r>
            <a:r>
              <a:rPr lang="es-PE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</a:t>
            </a:r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endParaRPr lang="es-PE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-----------python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clientes_91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numero_pedidos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cantidad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preciounidad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venta_total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cantidad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preciounidad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s-PE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promedio_ventas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clientes a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pedidos b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</a:t>
            </a:r>
          </a:p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[detallesdepedidos] c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</a:p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[productos] d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idproducto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idproducto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idCliente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dirty="0">
                <a:solidFill>
                  <a:srgbClr val="008000"/>
                </a:solidFill>
                <a:latin typeface="Consolas" panose="020B0609020204030204" pitchFamily="49" charset="0"/>
              </a:rPr>
              <a:t>-----------ejecutando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top 2 * from clientes_91</a:t>
            </a:r>
            <a:r>
              <a:rPr lang="es-PE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s-P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P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005778-6ACE-4CDD-BE32-119B3385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30" y="5603666"/>
            <a:ext cx="3839197" cy="561975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6FE7F618-FE55-48EB-8AB0-BFFDC4F7205C}"/>
              </a:ext>
            </a:extLst>
          </p:cNvPr>
          <p:cNvSpPr/>
          <p:nvPr/>
        </p:nvSpPr>
        <p:spPr>
          <a:xfrm>
            <a:off x="5150177" y="5719001"/>
            <a:ext cx="1944136" cy="4466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Producto</a:t>
            </a:r>
            <a:r>
              <a:rPr lang="es-PE" dirty="0"/>
              <a:t> </a:t>
            </a:r>
            <a:r>
              <a:rPr lang="es-PE" dirty="0">
                <a:solidFill>
                  <a:srgbClr val="FF0000"/>
                </a:solidFill>
              </a:rPr>
              <a:t>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1DC02E-E549-469E-BC3A-BD423678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147" y="0"/>
            <a:ext cx="209285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LIMPIEZA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20A74E-1052-467E-ADB6-8FBE6094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976" y="1"/>
            <a:ext cx="2527024" cy="10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699D9A-33A4-45D2-A147-F67D439F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976" y="1"/>
            <a:ext cx="2527024" cy="1099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4B1826-3F3C-474A-8C6D-AA7CCD6C50AC}"/>
              </a:ext>
            </a:extLst>
          </p:cNvPr>
          <p:cNvSpPr txBox="1"/>
          <p:nvPr/>
        </p:nvSpPr>
        <p:spPr>
          <a:xfrm>
            <a:off x="887896" y="3223957"/>
            <a:ext cx="111450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/>
          </a:p>
          <a:p>
            <a:r>
              <a:rPr lang="es-PE" b="1" dirty="0">
                <a:solidFill>
                  <a:srgbClr val="7030A0"/>
                </a:solidFill>
              </a:rPr>
              <a:t>CONEXIÓN A LA BASE DE DATOS</a:t>
            </a:r>
          </a:p>
          <a:p>
            <a:r>
              <a:rPr lang="es-PE" dirty="0"/>
              <a:t>conn_str = pyodbc.connect</a:t>
            </a:r>
          </a:p>
          <a:p>
            <a:r>
              <a:rPr lang="es-PE" dirty="0"/>
              <a:t>('Driver={SQL Server};' 'Server=DESKTOP1JMST4E\LUIS_GS;''</a:t>
            </a:r>
            <a:r>
              <a:rPr lang="es-PE" dirty="0" err="1"/>
              <a:t>Database</a:t>
            </a:r>
            <a:r>
              <a:rPr lang="es-PE" dirty="0"/>
              <a:t>=</a:t>
            </a:r>
            <a:r>
              <a:rPr lang="es-PE" dirty="0" err="1"/>
              <a:t>neptuno;''Trusted_Connection</a:t>
            </a:r>
            <a:r>
              <a:rPr lang="es-PE" dirty="0"/>
              <a:t>=yes;’)</a:t>
            </a:r>
          </a:p>
          <a:p>
            <a:endParaRPr lang="es-PE" b="1" dirty="0">
              <a:solidFill>
                <a:srgbClr val="7030A0"/>
              </a:solidFill>
            </a:endParaRPr>
          </a:p>
          <a:p>
            <a:r>
              <a:rPr lang="es-PE" b="1" dirty="0">
                <a:solidFill>
                  <a:srgbClr val="7030A0"/>
                </a:solidFill>
              </a:rPr>
              <a:t>LLAMANDO A LA TABLA</a:t>
            </a:r>
          </a:p>
          <a:p>
            <a:r>
              <a:rPr lang="es-PE" dirty="0"/>
              <a:t>input_query = ''' </a:t>
            </a:r>
            <a:r>
              <a:rPr lang="es-PE" b="1" dirty="0">
                <a:solidFill>
                  <a:srgbClr val="FF0000"/>
                </a:solidFill>
                <a:latin typeface="Consolas" panose="020B0609020204030204" pitchFamily="49" charset="0"/>
              </a:rPr>
              <a:t>select *</a:t>
            </a:r>
          </a:p>
          <a:p>
            <a:r>
              <a:rPr lang="es-PE" b="1" dirty="0">
                <a:solidFill>
                  <a:srgbClr val="FF0000"/>
                </a:solidFill>
                <a:latin typeface="Consolas" panose="020B0609020204030204" pitchFamily="49" charset="0"/>
              </a:rPr>
              <a:t>from clientes_91</a:t>
            </a:r>
            <a:r>
              <a:rPr lang="es-PE" dirty="0"/>
              <a:t>'''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C366DE-FE24-44BF-B692-711D9A77543C}"/>
              </a:ext>
            </a:extLst>
          </p:cNvPr>
          <p:cNvSpPr txBox="1"/>
          <p:nvPr/>
        </p:nvSpPr>
        <p:spPr>
          <a:xfrm>
            <a:off x="887896" y="1099931"/>
            <a:ext cx="8083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</a:rPr>
              <a:t>IMPORTANDO LIBRERIAS</a:t>
            </a:r>
          </a:p>
          <a:p>
            <a:r>
              <a:rPr lang="es-PE" dirty="0"/>
              <a:t>import pyodbc</a:t>
            </a:r>
          </a:p>
          <a:p>
            <a:r>
              <a:rPr lang="es-PE" dirty="0"/>
              <a:t>import matplotlib.pyplot as plt</a:t>
            </a:r>
          </a:p>
          <a:p>
            <a:r>
              <a:rPr lang="es-PE" dirty="0"/>
              <a:t>import numpy as np</a:t>
            </a:r>
          </a:p>
          <a:p>
            <a:r>
              <a:rPr lang="es-PE" dirty="0"/>
              <a:t>import pandas as pd</a:t>
            </a:r>
          </a:p>
          <a:p>
            <a:r>
              <a:rPr lang="es-PE" dirty="0"/>
              <a:t>from scipy.spatial import distance as sci_distance</a:t>
            </a:r>
          </a:p>
          <a:p>
            <a:r>
              <a:rPr lang="es-PE" dirty="0"/>
              <a:t>from sklearn import cluster as sk_cluster</a:t>
            </a:r>
          </a:p>
          <a:p>
            <a:r>
              <a:rPr lang="es-PE" dirty="0"/>
              <a:t>from sklearn.preprocessing import MinMaxScaler</a:t>
            </a:r>
          </a:p>
        </p:txBody>
      </p:sp>
      <p:sp>
        <p:nvSpPr>
          <p:cNvPr id="6" name="Diagrama de flujo: pantalla 5">
            <a:extLst>
              <a:ext uri="{FF2B5EF4-FFF2-40B4-BE49-F238E27FC236}">
                <a16:creationId xmlns:a16="http://schemas.microsoft.com/office/drawing/2014/main" id="{CA47B92E-4D0D-451C-94CD-95ED865A8105}"/>
              </a:ext>
            </a:extLst>
          </p:cNvPr>
          <p:cNvSpPr/>
          <p:nvPr/>
        </p:nvSpPr>
        <p:spPr>
          <a:xfrm>
            <a:off x="887896" y="145774"/>
            <a:ext cx="2080591" cy="708992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PASO</a:t>
            </a:r>
            <a:r>
              <a:rPr lang="es-P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9100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C1F76F-47BE-419A-AEAB-8A6D564E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12" y="1674670"/>
            <a:ext cx="3544128" cy="1015522"/>
          </a:xfrm>
          <a:prstGeom prst="rect">
            <a:avLst/>
          </a:prstGeom>
        </p:spPr>
      </p:pic>
      <p:sp>
        <p:nvSpPr>
          <p:cNvPr id="10" name="Diagrama de flujo: pantalla 9">
            <a:extLst>
              <a:ext uri="{FF2B5EF4-FFF2-40B4-BE49-F238E27FC236}">
                <a16:creationId xmlns:a16="http://schemas.microsoft.com/office/drawing/2014/main" id="{332A8900-BE22-461D-B3B7-0DD75A6335EA}"/>
              </a:ext>
            </a:extLst>
          </p:cNvPr>
          <p:cNvSpPr/>
          <p:nvPr/>
        </p:nvSpPr>
        <p:spPr>
          <a:xfrm>
            <a:off x="887896" y="145774"/>
            <a:ext cx="2080591" cy="708992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PASO 2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D3A9FC-527E-4F47-AACB-06A992CAD86F}"/>
              </a:ext>
            </a:extLst>
          </p:cNvPr>
          <p:cNvSpPr txBox="1"/>
          <p:nvPr/>
        </p:nvSpPr>
        <p:spPr>
          <a:xfrm>
            <a:off x="1014620" y="4571999"/>
            <a:ext cx="39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VERIFICAMOS DATOS FALTANTES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5A3E6F-4E14-492F-9D08-34D6390D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12" y="3400912"/>
            <a:ext cx="5637971" cy="9458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9C213BB-453F-46CA-BEA2-0BEF7A466DE1}"/>
              </a:ext>
            </a:extLst>
          </p:cNvPr>
          <p:cNvSpPr txBox="1"/>
          <p:nvPr/>
        </p:nvSpPr>
        <p:spPr>
          <a:xfrm>
            <a:off x="887896" y="2855843"/>
            <a:ext cx="408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RELLENO DE DATOS FALTANTES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975727-0A25-4074-A06C-BB4BDF15A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2" y="5106021"/>
            <a:ext cx="2457450" cy="10191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3E4BE1D-039D-465E-B367-70366675C395}"/>
              </a:ext>
            </a:extLst>
          </p:cNvPr>
          <p:cNvSpPr txBox="1"/>
          <p:nvPr/>
        </p:nvSpPr>
        <p:spPr>
          <a:xfrm>
            <a:off x="1040296" y="1292087"/>
            <a:ext cx="33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 FALTANTES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DAB2C8-24F2-4118-BDF2-1B092A96F3AD}"/>
              </a:ext>
            </a:extLst>
          </p:cNvPr>
          <p:cNvSpPr txBox="1"/>
          <p:nvPr/>
        </p:nvSpPr>
        <p:spPr>
          <a:xfrm>
            <a:off x="8799443" y="3420071"/>
            <a:ext cx="320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Ojo</a:t>
            </a:r>
            <a:r>
              <a:rPr lang="es-PE" dirty="0"/>
              <a:t>:  reemplazamos por cero porque estos clientes </a:t>
            </a:r>
            <a:r>
              <a:rPr lang="es-PE" dirty="0">
                <a:solidFill>
                  <a:srgbClr val="FF0000"/>
                </a:solidFill>
              </a:rPr>
              <a:t>no hicieron compras</a:t>
            </a:r>
            <a:r>
              <a:rPr lang="es-PE" dirty="0"/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F6BA07F-A7BF-40B3-9483-A677A42A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976" y="1"/>
            <a:ext cx="2527024" cy="1099930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D9BEA821-1927-4179-82B7-CCE3981E41D6}"/>
              </a:ext>
            </a:extLst>
          </p:cNvPr>
          <p:cNvSpPr/>
          <p:nvPr/>
        </p:nvSpPr>
        <p:spPr>
          <a:xfrm>
            <a:off x="6829839" y="3650493"/>
            <a:ext cx="1777447" cy="4466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observación</a:t>
            </a:r>
          </a:p>
        </p:txBody>
      </p:sp>
    </p:spTree>
    <p:extLst>
      <p:ext uri="{BB962C8B-B14F-4D97-AF65-F5344CB8AC3E}">
        <p14:creationId xmlns:p14="http://schemas.microsoft.com/office/powerpoint/2010/main" val="134688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B73796-E269-43A4-9751-2E8A1410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375685"/>
            <a:ext cx="4977778" cy="35301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ABE5B3-32C0-4282-AB41-C36AB5CB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76" y="1"/>
            <a:ext cx="2527024" cy="1099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92A5D6-2D8C-41EE-81A0-F28021529C5D}"/>
              </a:ext>
            </a:extLst>
          </p:cNvPr>
          <p:cNvSpPr txBox="1"/>
          <p:nvPr/>
        </p:nvSpPr>
        <p:spPr>
          <a:xfrm>
            <a:off x="7474226" y="1669774"/>
            <a:ext cx="3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Comentario:</a:t>
            </a:r>
          </a:p>
          <a:p>
            <a:r>
              <a:rPr lang="es-PE" dirty="0"/>
              <a:t>Nos quedamos con 3 cluster.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E2FBF61-55BE-4358-948A-663BF4E01AA6}"/>
              </a:ext>
            </a:extLst>
          </p:cNvPr>
          <p:cNvSpPr/>
          <p:nvPr/>
        </p:nvSpPr>
        <p:spPr>
          <a:xfrm>
            <a:off x="1928191" y="2955233"/>
            <a:ext cx="437322" cy="371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Diagrama de flujo: pantalla 9">
            <a:extLst>
              <a:ext uri="{FF2B5EF4-FFF2-40B4-BE49-F238E27FC236}">
                <a16:creationId xmlns:a16="http://schemas.microsoft.com/office/drawing/2014/main" id="{8F0CFFC0-7E9F-47C3-AF62-FEF7D698A5C0}"/>
              </a:ext>
            </a:extLst>
          </p:cNvPr>
          <p:cNvSpPr/>
          <p:nvPr/>
        </p:nvSpPr>
        <p:spPr>
          <a:xfrm>
            <a:off x="887896" y="145774"/>
            <a:ext cx="2080591" cy="708992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PASO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03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C42FF9-24B0-4A3F-AE42-95E823B2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1901613"/>
            <a:ext cx="3446152" cy="430769"/>
          </a:xfrm>
          <a:prstGeom prst="rect">
            <a:avLst/>
          </a:prstGeom>
        </p:spPr>
      </p:pic>
      <p:sp>
        <p:nvSpPr>
          <p:cNvPr id="5" name="Diagrama de flujo: pantalla 4">
            <a:extLst>
              <a:ext uri="{FF2B5EF4-FFF2-40B4-BE49-F238E27FC236}">
                <a16:creationId xmlns:a16="http://schemas.microsoft.com/office/drawing/2014/main" id="{84F56967-C52C-4FB7-9FA9-BCBAE44B5C49}"/>
              </a:ext>
            </a:extLst>
          </p:cNvPr>
          <p:cNvSpPr/>
          <p:nvPr/>
        </p:nvSpPr>
        <p:spPr>
          <a:xfrm>
            <a:off x="887896" y="145774"/>
            <a:ext cx="2080591" cy="708992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PASO 4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1666FA-FCB3-4234-99A3-2704B3A9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76" y="1"/>
            <a:ext cx="2527024" cy="10999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3D643-0CF9-43D0-B537-355277EA8137}"/>
              </a:ext>
            </a:extLst>
          </p:cNvPr>
          <p:cNvSpPr txBox="1"/>
          <p:nvPr/>
        </p:nvSpPr>
        <p:spPr>
          <a:xfrm>
            <a:off x="1040296" y="1292087"/>
            <a:ext cx="33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VENTAS TOTALES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1531E9-C66B-45AC-A89A-A3A0D55F980F}"/>
              </a:ext>
            </a:extLst>
          </p:cNvPr>
          <p:cNvSpPr txBox="1"/>
          <p:nvPr/>
        </p:nvSpPr>
        <p:spPr>
          <a:xfrm>
            <a:off x="1040296" y="2572576"/>
            <a:ext cx="40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FINAL PARA EL </a:t>
            </a:r>
            <a:r>
              <a:rPr lang="es-PE" b="1" dirty="0">
                <a:solidFill>
                  <a:srgbClr val="F2B1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A51D55-CAAA-4423-A4E6-BE5824AD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6" y="3182102"/>
            <a:ext cx="5387008" cy="1429655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DFA5C3C-D8AE-49D0-8813-1D30EE70F775}"/>
              </a:ext>
            </a:extLst>
          </p:cNvPr>
          <p:cNvSpPr/>
          <p:nvPr/>
        </p:nvSpPr>
        <p:spPr>
          <a:xfrm>
            <a:off x="6829839" y="3650493"/>
            <a:ext cx="1777447" cy="4466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5 primeras filas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E8D64C-2383-4654-AC82-3181C0C620B2}"/>
              </a:ext>
            </a:extLst>
          </p:cNvPr>
          <p:cNvSpPr txBox="1"/>
          <p:nvPr/>
        </p:nvSpPr>
        <p:spPr>
          <a:xfrm>
            <a:off x="9009821" y="3689147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 fx </a:t>
            </a:r>
            <a:r>
              <a:rPr lang="es-PE" dirty="0">
                <a:solidFill>
                  <a:srgbClr val="FF0000"/>
                </a:solidFill>
              </a:rPr>
              <a:t>“head()”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79C86D-348F-4959-AAB6-2E61E28E2E72}"/>
              </a:ext>
            </a:extLst>
          </p:cNvPr>
          <p:cNvSpPr txBox="1"/>
          <p:nvPr/>
        </p:nvSpPr>
        <p:spPr>
          <a:xfrm>
            <a:off x="1040296" y="5102087"/>
            <a:ext cx="538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Nota</a:t>
            </a:r>
            <a:r>
              <a:rPr lang="es-PE" dirty="0"/>
              <a:t>: Nos importa la columna “</a:t>
            </a:r>
            <a:r>
              <a:rPr lang="es-PE" b="1" dirty="0"/>
              <a:t>cluster</a:t>
            </a:r>
            <a:r>
              <a:rPr lang="es-PE" dirty="0"/>
              <a:t>” que tiene las etiquetas de cada cliente, en este caso son 3 grupos.</a:t>
            </a:r>
          </a:p>
        </p:txBody>
      </p:sp>
    </p:spTree>
    <p:extLst>
      <p:ext uri="{BB962C8B-B14F-4D97-AF65-F5344CB8AC3E}">
        <p14:creationId xmlns:p14="http://schemas.microsoft.com/office/powerpoint/2010/main" val="21708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00041" y="2732967"/>
            <a:ext cx="63233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DASHBOARD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90B27-9C08-48D1-BB4E-48D07E53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48" y="0"/>
            <a:ext cx="1499152" cy="7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5B0BBFD-8E1D-42E5-875D-8F2FE14F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764"/>
            <a:ext cx="12192000" cy="600323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E7BCAA0-1504-4DEA-919B-1D366C6BDD23}"/>
              </a:ext>
            </a:extLst>
          </p:cNvPr>
          <p:cNvSpPr/>
          <p:nvPr/>
        </p:nvSpPr>
        <p:spPr>
          <a:xfrm>
            <a:off x="4452730" y="115488"/>
            <a:ext cx="373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Modelo de Datos Power BI</a:t>
            </a:r>
          </a:p>
        </p:txBody>
      </p:sp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7D5F31-EB90-4BCD-816E-26ABA149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9196CC-2563-47FD-8167-2C877616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70" y="0"/>
            <a:ext cx="123112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59B2513-524F-4F73-8890-16CDB921DABF}"/>
              </a:ext>
            </a:extLst>
          </p:cNvPr>
          <p:cNvSpPr txBox="1"/>
          <p:nvPr/>
        </p:nvSpPr>
        <p:spPr>
          <a:xfrm>
            <a:off x="1510748" y="318053"/>
            <a:ext cx="87596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Retail</a:t>
            </a:r>
          </a:p>
          <a:p>
            <a:pPr algn="ctr"/>
            <a:r>
              <a:rPr lang="es-ES" sz="24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Tema : Perfiles de Clientes</a:t>
            </a:r>
            <a:b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CF6911-0DA7-4F23-98F0-5D120D88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94" y="2424734"/>
            <a:ext cx="1790700" cy="15049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4FBC73-BEAA-4EE9-AC96-6A5C7432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09" y="2424734"/>
            <a:ext cx="1499152" cy="1504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719613-6986-4CD0-A204-41852434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385" y="2438399"/>
            <a:ext cx="2527024" cy="1504949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C9C423A-2EFD-4344-BB96-BB2C8A71A520}"/>
              </a:ext>
            </a:extLst>
          </p:cNvPr>
          <p:cNvSpPr/>
          <p:nvPr/>
        </p:nvSpPr>
        <p:spPr>
          <a:xfrm>
            <a:off x="4019136" y="2833064"/>
            <a:ext cx="528431" cy="7156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Signo más 9">
            <a:extLst>
              <a:ext uri="{FF2B5EF4-FFF2-40B4-BE49-F238E27FC236}">
                <a16:creationId xmlns:a16="http://schemas.microsoft.com/office/drawing/2014/main" id="{45A6E474-8412-4CA8-B301-01EFD398C423}"/>
              </a:ext>
            </a:extLst>
          </p:cNvPr>
          <p:cNvSpPr/>
          <p:nvPr/>
        </p:nvSpPr>
        <p:spPr>
          <a:xfrm>
            <a:off x="6761507" y="2833064"/>
            <a:ext cx="528431" cy="7156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24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B63844-6FB9-4D8C-B528-36472776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9C999F-2EFE-4949-AD52-7FBDFC7E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19185" y="236655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INTERPRETACIÓN DE RESULTADOS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78AD6D-D3EF-4BA9-AF96-2FAF446EB020}"/>
              </a:ext>
            </a:extLst>
          </p:cNvPr>
          <p:cNvSpPr txBox="1"/>
          <p:nvPr/>
        </p:nvSpPr>
        <p:spPr>
          <a:xfrm>
            <a:off x="649356" y="889843"/>
            <a:ext cx="10893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RESULTADOS :</a:t>
            </a:r>
          </a:p>
          <a:p>
            <a:endParaRPr lang="es-P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Tenemos tres grupos de clientes; grupo rojo 32 clientes, grupo verde 3 clientes, grupo azul 56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Agrupamos en tres grupos, que se puede clasificar grupo rojo “cliente bueno”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    Grupo verde “clientes regulares” y grupo azul “clientes bajos”.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tres clientes que generan mayores ventas son “QUICK”, “SAVEA” y “ERNSH”.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    Estos pertenecen al grupo verde “cliente regulares”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tres clientes que generan menores ventas son “LAUGB”,”LAZYK”,”CENTC”.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Las ventas totales tiene una tendencia negativa, lo cual nos índice que la empresa no esta pasando por su mejor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cinco productos generan mayores ventas son “vino cote blaye” , ”Salchicha thuringer”, ”Raclet de queso Courdavault”, ”Camembert Pierrot”, ”Tarta de azúcar”.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cinco productos generan menores ventas son “Queso de soja Longlife” ,”Cerveza Laughing Lumberjack”, ”Queso de cabra”, ”Salsa de soja baja en sodio”, ”Chocolate holandes”.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Los empleados; el mas eficiente es  Margaret Peacock  del cargo representante de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     ventas con un total de 250 451.Por otro lado el menos eficiente es Steven Buchanan del cargo gerente 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     de   ventas 75706.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32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41832267"/>
              </p:ext>
            </p:extLst>
          </p:nvPr>
        </p:nvGraphicFramePr>
        <p:xfrm>
          <a:off x="1298713" y="278297"/>
          <a:ext cx="8975587" cy="634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35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s-PE" sz="35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635" y="2209191"/>
            <a:ext cx="65822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ENTENDIMIENTO DEL NEGOCIO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37924" y="517402"/>
            <a:ext cx="439255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CASO :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Perfiles de Clientes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8308" y="1377531"/>
            <a:ext cx="566070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s-PE" sz="20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  <a:r>
              <a:rPr lang="es-PE" sz="20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Segmentar a los clientes</a:t>
            </a:r>
            <a:endParaRPr lang="es-PE" b="1" i="1" dirty="0">
              <a:solidFill>
                <a:srgbClr val="0070C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9C313E-FBF9-45A1-99DB-FB3B34DA5CAC}"/>
              </a:ext>
            </a:extLst>
          </p:cNvPr>
          <p:cNvSpPr txBox="1"/>
          <p:nvPr/>
        </p:nvSpPr>
        <p:spPr>
          <a:xfrm>
            <a:off x="6495402" y="1567013"/>
            <a:ext cx="43925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Segmentar a los clientes es una tarea que consiste en agrupar a pequeños grupos homogéneos en un mercado concreto. El principal objetivo es determinar las necesidades de cada grupo, de tal manera que la empresa pueda ofrecerles el producto o servicio que realmente necesitan.</a:t>
            </a:r>
          </a:p>
          <a:p>
            <a:pPr algn="just"/>
            <a:r>
              <a:rPr lang="es-PE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primera tarea de cualquier responsable de una empresa o de marketing es la de segmentar el mercado a la hora de crear un plan estratégico. Una vez hecho, es cuando se pueden empezar a definir las acciones concretas para desarrollar una empresa.</a:t>
            </a:r>
          </a:p>
          <a:p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2EDE69-FDFA-4C3E-BF52-C0FC9F57C431}"/>
              </a:ext>
            </a:extLst>
          </p:cNvPr>
          <p:cNvSpPr/>
          <p:nvPr/>
        </p:nvSpPr>
        <p:spPr>
          <a:xfrm>
            <a:off x="348308" y="5176074"/>
            <a:ext cx="574769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fontAlgn="base"/>
            <a:r>
              <a:rPr lang="es-ES" sz="2000" b="1" i="0" dirty="0">
                <a:solidFill>
                  <a:srgbClr val="0F0F5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Base de datos(“Neptuno”)</a:t>
            </a:r>
          </a:p>
          <a:p>
            <a:pPr algn="just" fontAlgn="base"/>
            <a:endParaRPr lang="es-PE" sz="20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2944C3-630B-4A90-8ACC-EC049F3A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8" y="2114550"/>
            <a:ext cx="5525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14435" y="2342541"/>
            <a:ext cx="65631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ESTRUCTURA DE LOS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FEC223B-7216-4CAF-A3DA-6AF9FF27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64642"/>
              </p:ext>
            </p:extLst>
          </p:nvPr>
        </p:nvGraphicFramePr>
        <p:xfrm>
          <a:off x="2818296" y="1554553"/>
          <a:ext cx="6555408" cy="331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52">
                  <a:extLst>
                    <a:ext uri="{9D8B030D-6E8A-4147-A177-3AD203B41FA5}">
                      <a16:colId xmlns:a16="http://schemas.microsoft.com/office/drawing/2014/main" val="1923170692"/>
                    </a:ext>
                  </a:extLst>
                </a:gridCol>
                <a:gridCol w="3747420">
                  <a:extLst>
                    <a:ext uri="{9D8B030D-6E8A-4147-A177-3AD203B41FA5}">
                      <a16:colId xmlns:a16="http://schemas.microsoft.com/office/drawing/2014/main" val="246221184"/>
                    </a:ext>
                  </a:extLst>
                </a:gridCol>
                <a:gridCol w="2185136">
                  <a:extLst>
                    <a:ext uri="{9D8B030D-6E8A-4147-A177-3AD203B41FA5}">
                      <a16:colId xmlns:a16="http://schemas.microsoft.com/office/drawing/2014/main" val="1563397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Tablas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Numero de filas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65751"/>
                  </a:ext>
                </a:extLst>
              </a:tr>
              <a:tr h="340729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Dbo.categorías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3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Dbo.compañiasdeenvios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Dbo.detallesdepedidos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5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Dbo.empleados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8838"/>
                  </a:ext>
                </a:extLst>
              </a:tr>
              <a:tr h="368337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Dbo.pedidos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71257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16376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Dbo.productos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87134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6AC1DBC1-FEFE-4779-B7A8-17359F2B2ED9}"/>
              </a:ext>
            </a:extLst>
          </p:cNvPr>
          <p:cNvSpPr/>
          <p:nvPr/>
        </p:nvSpPr>
        <p:spPr>
          <a:xfrm>
            <a:off x="4400311" y="764846"/>
            <a:ext cx="339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Información de las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B6DDF8-ADB6-4B88-AE4E-FB663A33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47" y="0"/>
            <a:ext cx="209285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452730" y="115488"/>
            <a:ext cx="373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Diagrama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8859BE-B6B2-4C1A-91D8-7761EDC8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1019175"/>
            <a:ext cx="10522226" cy="55539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AD8E6B-D229-47FF-AE7F-58FA3822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147" y="0"/>
            <a:ext cx="209285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8842FB0-4F8B-48FA-AE31-18CF214463BC}"/>
              </a:ext>
            </a:extLst>
          </p:cNvPr>
          <p:cNvSpPr/>
          <p:nvPr/>
        </p:nvSpPr>
        <p:spPr>
          <a:xfrm>
            <a:off x="4104910" y="1019175"/>
            <a:ext cx="3982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SQL SERVER: La tabla clientes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079E9B-8043-4BF3-8675-479272E81A05}"/>
              </a:ext>
            </a:extLst>
          </p:cNvPr>
          <p:cNvSpPr txBox="1"/>
          <p:nvPr/>
        </p:nvSpPr>
        <p:spPr>
          <a:xfrm>
            <a:off x="966633" y="2403527"/>
            <a:ext cx="6957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[categorias]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[clientes]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[compañiasdeenvios]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[detallesdepedidos]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[Empleados]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[Pedidos]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[productos]</a:t>
            </a:r>
          </a:p>
          <a:p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s-PE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[proveedores]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9177B4-FD65-4996-B849-42A902D09199}"/>
              </a:ext>
            </a:extLst>
          </p:cNvPr>
          <p:cNvSpPr/>
          <p:nvPr/>
        </p:nvSpPr>
        <p:spPr>
          <a:xfrm>
            <a:off x="966633" y="1786990"/>
            <a:ext cx="6739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La base de datos Neptuno son datos simulados para el </a:t>
            </a:r>
            <a:r>
              <a:rPr lang="es-PE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Retail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4CD54E-C131-4095-9C18-D6B915A5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47" y="0"/>
            <a:ext cx="209285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846</Words>
  <Application>Microsoft Office PowerPoint</Application>
  <PresentationFormat>Panorámica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Yu Gothic</vt:lpstr>
      <vt:lpstr>Arial</vt:lpstr>
      <vt:lpstr>Calibri</vt:lpstr>
      <vt:lpstr>Calibri Light</vt:lpstr>
      <vt:lpstr>Cambria</vt:lpstr>
      <vt:lpstr>Consolas</vt:lpstr>
      <vt:lpstr>Segoe UI</vt:lpstr>
      <vt:lpstr>Segoe UI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luis gutierrez saldaña</cp:lastModifiedBy>
  <cp:revision>126</cp:revision>
  <dcterms:created xsi:type="dcterms:W3CDTF">2020-10-21T01:59:53Z</dcterms:created>
  <dcterms:modified xsi:type="dcterms:W3CDTF">2022-09-16T19:48:31Z</dcterms:modified>
</cp:coreProperties>
</file>