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8" r:id="rId5"/>
    <p:sldId id="261" r:id="rId6"/>
    <p:sldId id="270" r:id="rId7"/>
    <p:sldId id="280" r:id="rId8"/>
    <p:sldId id="299" r:id="rId9"/>
    <p:sldId id="300" r:id="rId10"/>
    <p:sldId id="301" r:id="rId11"/>
    <p:sldId id="302" r:id="rId12"/>
    <p:sldId id="303" r:id="rId13"/>
    <p:sldId id="304" r:id="rId14"/>
    <p:sldId id="305" r:id="rId15"/>
    <p:sldId id="306" r:id="rId16"/>
    <p:sldId id="282" r:id="rId17"/>
    <p:sldId id="283" r:id="rId18"/>
    <p:sldId id="287" r:id="rId19"/>
    <p:sldId id="262" r:id="rId20"/>
    <p:sldId id="271" r:id="rId21"/>
    <p:sldId id="307" r:id="rId22"/>
    <p:sldId id="289" r:id="rId23"/>
    <p:sldId id="308" r:id="rId24"/>
    <p:sldId id="290" r:id="rId25"/>
    <p:sldId id="269" r:id="rId26"/>
    <p:sldId id="263" r:id="rId27"/>
    <p:sldId id="309" r:id="rId28"/>
    <p:sldId id="291" r:id="rId29"/>
    <p:sldId id="274" r:id="rId30"/>
    <p:sldId id="310" r:id="rId31"/>
    <p:sldId id="311" r:id="rId32"/>
    <p:sldId id="312" r:id="rId33"/>
    <p:sldId id="264" r:id="rId34"/>
    <p:sldId id="314" r:id="rId35"/>
    <p:sldId id="315" r:id="rId36"/>
    <p:sldId id="313" r:id="rId37"/>
    <p:sldId id="278" r:id="rId38"/>
    <p:sldId id="277" r:id="rId39"/>
    <p:sldId id="266" r:id="rId40"/>
    <p:sldId id="275" r:id="rId41"/>
    <p:sldId id="316" r:id="rId42"/>
    <p:sldId id="317" r:id="rId43"/>
    <p:sldId id="318" r:id="rId44"/>
    <p:sldId id="319" r:id="rId45"/>
    <p:sldId id="320" r:id="rId46"/>
    <p:sldId id="321" r:id="rId47"/>
    <p:sldId id="267" r:id="rId48"/>
    <p:sldId id="322" r:id="rId49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vilion" initials="P" lastIdx="1" clrIdx="0">
    <p:extLst>
      <p:ext uri="{19B8F6BF-5375-455C-9EA6-DF929625EA0E}">
        <p15:presenceInfo xmlns:p15="http://schemas.microsoft.com/office/powerpoint/2012/main" userId="Pavili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B13D"/>
    <a:srgbClr val="BAA776"/>
    <a:srgbClr val="73BFF9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26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3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0B56C8-0988-418E-B53B-E31143ACD504}" type="doc">
      <dgm:prSet loTypeId="urn:microsoft.com/office/officeart/2005/8/layout/pyramid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PE"/>
        </a:p>
      </dgm:t>
    </dgm:pt>
    <dgm:pt modelId="{A7D4C609-FF22-491A-9DEE-02EA10D7F2D5}">
      <dgm:prSet phldrT="[Texto]"/>
      <dgm:spPr/>
      <dgm:t>
        <a:bodyPr/>
        <a:lstStyle/>
        <a:p>
          <a:pPr algn="l"/>
          <a:r>
            <a:rPr lang="es-ES" dirty="0">
              <a:latin typeface="Segoe UI Light" panose="020B0502040204020203" pitchFamily="34" charset="0"/>
              <a:cs typeface="Segoe UI Light" panose="020B0502040204020203" pitchFamily="34" charset="0"/>
            </a:rPr>
            <a:t>1. Entendimiento del Negocio</a:t>
          </a:r>
          <a:endParaRPr lang="es-PE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ED5EB965-37E2-4E3D-A3E8-4808541C5E51}" type="parTrans" cxnId="{5445D8CC-3B8B-4045-822F-D00D8926336D}">
      <dgm:prSet/>
      <dgm:spPr/>
      <dgm:t>
        <a:bodyPr/>
        <a:lstStyle/>
        <a:p>
          <a:pPr algn="l"/>
          <a:endParaRPr lang="es-PE"/>
        </a:p>
      </dgm:t>
    </dgm:pt>
    <dgm:pt modelId="{6823B5BC-49F4-4535-B0C0-A7A9C7DF537A}" type="sibTrans" cxnId="{5445D8CC-3B8B-4045-822F-D00D8926336D}">
      <dgm:prSet/>
      <dgm:spPr/>
      <dgm:t>
        <a:bodyPr/>
        <a:lstStyle/>
        <a:p>
          <a:pPr algn="l"/>
          <a:endParaRPr lang="es-PE"/>
        </a:p>
      </dgm:t>
    </dgm:pt>
    <dgm:pt modelId="{B8BAE473-1B38-404C-ACC4-F96AAEA14D6C}">
      <dgm:prSet phldrT="[Texto]"/>
      <dgm:spPr/>
      <dgm:t>
        <a:bodyPr/>
        <a:lstStyle/>
        <a:p>
          <a:pPr algn="l"/>
          <a:r>
            <a:rPr lang="es-ES" dirty="0">
              <a:latin typeface="Segoe UI Light" panose="020B0502040204020203" pitchFamily="34" charset="0"/>
              <a:cs typeface="Segoe UI Light" panose="020B0502040204020203" pitchFamily="34" charset="0"/>
            </a:rPr>
            <a:t>2. Análisis Exploratorio de Datos</a:t>
          </a:r>
          <a:endParaRPr lang="es-PE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5073122F-1613-480B-8334-74CF09D49F2A}" type="parTrans" cxnId="{287BB09A-4205-46E8-9CF7-BA7849D95A0A}">
      <dgm:prSet/>
      <dgm:spPr/>
      <dgm:t>
        <a:bodyPr/>
        <a:lstStyle/>
        <a:p>
          <a:pPr algn="l"/>
          <a:endParaRPr lang="es-PE"/>
        </a:p>
      </dgm:t>
    </dgm:pt>
    <dgm:pt modelId="{24B24415-84AF-4137-95A0-CB1197E596F3}" type="sibTrans" cxnId="{287BB09A-4205-46E8-9CF7-BA7849D95A0A}">
      <dgm:prSet/>
      <dgm:spPr/>
      <dgm:t>
        <a:bodyPr/>
        <a:lstStyle/>
        <a:p>
          <a:pPr algn="l"/>
          <a:endParaRPr lang="es-PE"/>
        </a:p>
      </dgm:t>
    </dgm:pt>
    <dgm:pt modelId="{37265E87-FF97-4550-BCEF-7B1ECFDECCFC}">
      <dgm:prSet phldrT="[Texto]"/>
      <dgm:spPr/>
      <dgm:t>
        <a:bodyPr/>
        <a:lstStyle/>
        <a:p>
          <a:pPr algn="l"/>
          <a:r>
            <a:rPr lang="es-ES" dirty="0">
              <a:latin typeface="Segoe UI Light" panose="020B0502040204020203" pitchFamily="34" charset="0"/>
              <a:cs typeface="Segoe UI Light" panose="020B0502040204020203" pitchFamily="34" charset="0"/>
            </a:rPr>
            <a:t>3. Limpieza de Datos</a:t>
          </a:r>
          <a:endParaRPr lang="es-PE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0C06684C-D85C-4A24-850F-99F93BBEF449}" type="parTrans" cxnId="{A9D85DB0-26F4-48B3-8C91-41562BE76E10}">
      <dgm:prSet/>
      <dgm:spPr/>
      <dgm:t>
        <a:bodyPr/>
        <a:lstStyle/>
        <a:p>
          <a:pPr algn="l"/>
          <a:endParaRPr lang="es-PE"/>
        </a:p>
      </dgm:t>
    </dgm:pt>
    <dgm:pt modelId="{4A906E76-056E-4A5E-A4C8-B30A72021628}" type="sibTrans" cxnId="{A9D85DB0-26F4-48B3-8C91-41562BE76E10}">
      <dgm:prSet/>
      <dgm:spPr/>
      <dgm:t>
        <a:bodyPr/>
        <a:lstStyle/>
        <a:p>
          <a:pPr algn="l"/>
          <a:endParaRPr lang="es-PE"/>
        </a:p>
      </dgm:t>
    </dgm:pt>
    <dgm:pt modelId="{F12BC4A4-35C1-4D8E-8182-E9DA6A3002E4}">
      <dgm:prSet/>
      <dgm:spPr/>
      <dgm:t>
        <a:bodyPr/>
        <a:lstStyle/>
        <a:p>
          <a:pPr algn="l"/>
          <a:r>
            <a:rPr lang="es-ES" dirty="0">
              <a:latin typeface="Segoe UI Light" panose="020B0502040204020203" pitchFamily="34" charset="0"/>
              <a:cs typeface="Segoe UI Light" panose="020B0502040204020203" pitchFamily="34" charset="0"/>
            </a:rPr>
            <a:t>4. </a:t>
          </a:r>
          <a:r>
            <a:rPr lang="es-PE" dirty="0">
              <a:latin typeface="Segoe UI Light" panose="020B0502040204020203" pitchFamily="34" charset="0"/>
              <a:cs typeface="Segoe UI Light" panose="020B0502040204020203" pitchFamily="34" charset="0"/>
            </a:rPr>
            <a:t> Variables dummy</a:t>
          </a:r>
        </a:p>
      </dgm:t>
    </dgm:pt>
    <dgm:pt modelId="{42345943-E37D-4469-B2D8-8B4E05F2D871}" type="parTrans" cxnId="{505AFD46-C5F7-43D7-B477-3DB66FE44D23}">
      <dgm:prSet/>
      <dgm:spPr/>
      <dgm:t>
        <a:bodyPr/>
        <a:lstStyle/>
        <a:p>
          <a:pPr algn="l"/>
          <a:endParaRPr lang="es-PE"/>
        </a:p>
      </dgm:t>
    </dgm:pt>
    <dgm:pt modelId="{1AB09970-0752-44FB-A0E8-1A758DBAA3B5}" type="sibTrans" cxnId="{505AFD46-C5F7-43D7-B477-3DB66FE44D23}">
      <dgm:prSet/>
      <dgm:spPr/>
      <dgm:t>
        <a:bodyPr/>
        <a:lstStyle/>
        <a:p>
          <a:pPr algn="l"/>
          <a:endParaRPr lang="es-PE"/>
        </a:p>
      </dgm:t>
    </dgm:pt>
    <dgm:pt modelId="{641E30C1-807B-4ACA-8ACA-76BC48044781}">
      <dgm:prSet/>
      <dgm:spPr/>
      <dgm:t>
        <a:bodyPr/>
        <a:lstStyle/>
        <a:p>
          <a:pPr algn="l"/>
          <a:r>
            <a:rPr lang="es-ES" dirty="0">
              <a:latin typeface="Segoe UI Light" panose="020B0502040204020203" pitchFamily="34" charset="0"/>
              <a:cs typeface="Segoe UI Light" panose="020B0502040204020203" pitchFamily="34" charset="0"/>
            </a:rPr>
            <a:t>7. Comparación de Modelos</a:t>
          </a:r>
          <a:endParaRPr lang="es-PE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A15E30E0-E32D-4E90-B729-9D3C73F3CE77}" type="parTrans" cxnId="{64F64E97-BA94-46C1-9732-BF0E9B8FEBED}">
      <dgm:prSet/>
      <dgm:spPr/>
      <dgm:t>
        <a:bodyPr/>
        <a:lstStyle/>
        <a:p>
          <a:pPr algn="l"/>
          <a:endParaRPr lang="es-PE"/>
        </a:p>
      </dgm:t>
    </dgm:pt>
    <dgm:pt modelId="{1FD5C117-B48B-438D-A1D6-42C635041483}" type="sibTrans" cxnId="{64F64E97-BA94-46C1-9732-BF0E9B8FEBED}">
      <dgm:prSet/>
      <dgm:spPr/>
      <dgm:t>
        <a:bodyPr/>
        <a:lstStyle/>
        <a:p>
          <a:pPr algn="l"/>
          <a:endParaRPr lang="es-PE"/>
        </a:p>
      </dgm:t>
    </dgm:pt>
    <dgm:pt modelId="{22DE3029-5209-4F44-9B9E-B073481F5464}">
      <dgm:prSet/>
      <dgm:spPr/>
      <dgm:t>
        <a:bodyPr/>
        <a:lstStyle/>
        <a:p>
          <a:pPr algn="l"/>
          <a:r>
            <a:rPr lang="es-ES" dirty="0">
              <a:latin typeface="Segoe UI Light" panose="020B0502040204020203" pitchFamily="34" charset="0"/>
              <a:cs typeface="Segoe UI Light" panose="020B0502040204020203" pitchFamily="34" charset="0"/>
            </a:rPr>
            <a:t>11. Conclusiones</a:t>
          </a:r>
          <a:endParaRPr lang="es-PE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0187090A-B57A-4CD1-A3AC-E7B4B799ADC3}" type="parTrans" cxnId="{ACA40FCD-5087-4ECF-BCDF-A90F44CFE46F}">
      <dgm:prSet/>
      <dgm:spPr/>
      <dgm:t>
        <a:bodyPr/>
        <a:lstStyle/>
        <a:p>
          <a:pPr algn="l"/>
          <a:endParaRPr lang="es-PE"/>
        </a:p>
      </dgm:t>
    </dgm:pt>
    <dgm:pt modelId="{0EC71E6D-AA6C-4D70-A2B2-9889E5A03C03}" type="sibTrans" cxnId="{ACA40FCD-5087-4ECF-BCDF-A90F44CFE46F}">
      <dgm:prSet/>
      <dgm:spPr/>
      <dgm:t>
        <a:bodyPr/>
        <a:lstStyle/>
        <a:p>
          <a:pPr algn="l"/>
          <a:endParaRPr lang="es-PE"/>
        </a:p>
      </dgm:t>
    </dgm:pt>
    <dgm:pt modelId="{1BBF8E79-D682-40E4-B6E4-E38D75A5EE46}">
      <dgm:prSet/>
      <dgm:spPr/>
      <dgm:t>
        <a:bodyPr/>
        <a:lstStyle/>
        <a:p>
          <a:pPr algn="l"/>
          <a:r>
            <a:rPr lang="es-ES" dirty="0">
              <a:latin typeface="Segoe UI Light" panose="020B0502040204020203" pitchFamily="34" charset="0"/>
              <a:cs typeface="Segoe UI Light" panose="020B0502040204020203" pitchFamily="34" charset="0"/>
            </a:rPr>
            <a:t>10. Interpretación de Resultados </a:t>
          </a:r>
          <a:endParaRPr lang="es-PE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3B3192BA-7B96-4CD9-AC43-2407D872284D}" type="parTrans" cxnId="{3A397C87-CB19-4169-BF13-B6EC2C0B9F05}">
      <dgm:prSet/>
      <dgm:spPr/>
      <dgm:t>
        <a:bodyPr/>
        <a:lstStyle/>
        <a:p>
          <a:pPr algn="l"/>
          <a:endParaRPr lang="es-PE"/>
        </a:p>
      </dgm:t>
    </dgm:pt>
    <dgm:pt modelId="{F65118EE-91BC-42E7-8686-0C6988BAC5E0}" type="sibTrans" cxnId="{3A397C87-CB19-4169-BF13-B6EC2C0B9F05}">
      <dgm:prSet/>
      <dgm:spPr/>
      <dgm:t>
        <a:bodyPr/>
        <a:lstStyle/>
        <a:p>
          <a:pPr algn="l"/>
          <a:endParaRPr lang="es-PE"/>
        </a:p>
      </dgm:t>
    </dgm:pt>
    <dgm:pt modelId="{D07557A2-E33B-48BC-9E7A-98D8990F79C6}">
      <dgm:prSet/>
      <dgm:spPr/>
      <dgm:t>
        <a:bodyPr/>
        <a:lstStyle/>
        <a:p>
          <a:pPr algn="l"/>
          <a:r>
            <a:rPr lang="es-PE" dirty="0">
              <a:latin typeface="Segoe UI Light" panose="020B0502040204020203" pitchFamily="34" charset="0"/>
              <a:cs typeface="Segoe UI Light" panose="020B0502040204020203" pitchFamily="34" charset="0"/>
            </a:rPr>
            <a:t>8. Grid Search-Random Forest</a:t>
          </a:r>
        </a:p>
      </dgm:t>
    </dgm:pt>
    <dgm:pt modelId="{9163C79C-B16B-49F0-8ED8-D5543CA7995F}" type="parTrans" cxnId="{FF55525B-9897-4FC6-BA7D-F9FEA6D08984}">
      <dgm:prSet/>
      <dgm:spPr/>
      <dgm:t>
        <a:bodyPr/>
        <a:lstStyle/>
        <a:p>
          <a:pPr algn="l"/>
          <a:endParaRPr lang="es-PE"/>
        </a:p>
      </dgm:t>
    </dgm:pt>
    <dgm:pt modelId="{A655A025-1B03-447D-9BF8-BCB4008557E9}" type="sibTrans" cxnId="{FF55525B-9897-4FC6-BA7D-F9FEA6D08984}">
      <dgm:prSet/>
      <dgm:spPr/>
      <dgm:t>
        <a:bodyPr/>
        <a:lstStyle/>
        <a:p>
          <a:pPr algn="l"/>
          <a:endParaRPr lang="es-PE"/>
        </a:p>
      </dgm:t>
    </dgm:pt>
    <dgm:pt modelId="{3A6B6462-897E-478B-A0AA-F2DED12F68FB}">
      <dgm:prSet/>
      <dgm:spPr/>
      <dgm:t>
        <a:bodyPr/>
        <a:lstStyle/>
        <a:p>
          <a:pPr algn="l"/>
          <a:r>
            <a:rPr lang="es-PE" dirty="0">
              <a:latin typeface="Segoe UI Light" panose="020B0502040204020203" pitchFamily="34" charset="0"/>
              <a:cs typeface="Segoe UI Light" panose="020B0502040204020203" pitchFamily="34" charset="0"/>
            </a:rPr>
            <a:t>5. Particionamiento- train y test</a:t>
          </a:r>
        </a:p>
      </dgm:t>
    </dgm:pt>
    <dgm:pt modelId="{49822077-12B2-4351-827F-D9689924126C}" type="parTrans" cxnId="{248077B1-4ECC-4461-B25A-565738F6105F}">
      <dgm:prSet/>
      <dgm:spPr/>
      <dgm:t>
        <a:bodyPr/>
        <a:lstStyle/>
        <a:p>
          <a:endParaRPr lang="es-PE"/>
        </a:p>
      </dgm:t>
    </dgm:pt>
    <dgm:pt modelId="{7DC984EA-EE9B-4DB5-93E3-8E47F5B5D572}" type="sibTrans" cxnId="{248077B1-4ECC-4461-B25A-565738F6105F}">
      <dgm:prSet/>
      <dgm:spPr/>
      <dgm:t>
        <a:bodyPr/>
        <a:lstStyle/>
        <a:p>
          <a:endParaRPr lang="es-PE"/>
        </a:p>
      </dgm:t>
    </dgm:pt>
    <dgm:pt modelId="{8FAECDDB-283F-4F16-98E9-7A0960B6F85F}">
      <dgm:prSet/>
      <dgm:spPr/>
      <dgm:t>
        <a:bodyPr/>
        <a:lstStyle/>
        <a:p>
          <a:pPr algn="l"/>
          <a:r>
            <a:rPr lang="es-ES" dirty="0">
              <a:latin typeface="Segoe UI Light" panose="020B0502040204020203" pitchFamily="34" charset="0"/>
              <a:cs typeface="Segoe UI Light" panose="020B0502040204020203" pitchFamily="34" charset="0"/>
            </a:rPr>
            <a:t>6.  Nuevas features</a:t>
          </a:r>
          <a:endParaRPr lang="es-PE" dirty="0">
            <a:latin typeface="Segoe UI Light" panose="020B0502040204020203" pitchFamily="34" charset="0"/>
            <a:cs typeface="Segoe UI Light" panose="020B0502040204020203" pitchFamily="34" charset="0"/>
          </a:endParaRPr>
        </a:p>
      </dgm:t>
    </dgm:pt>
    <dgm:pt modelId="{C3431287-EDB8-4600-81D8-91999A692DAC}" type="parTrans" cxnId="{1263E5C5-1372-4132-A103-97BD1F596328}">
      <dgm:prSet/>
      <dgm:spPr/>
      <dgm:t>
        <a:bodyPr/>
        <a:lstStyle/>
        <a:p>
          <a:endParaRPr lang="es-PE"/>
        </a:p>
      </dgm:t>
    </dgm:pt>
    <dgm:pt modelId="{B5A027FB-AE4F-41A9-8406-1812F7B755C0}" type="sibTrans" cxnId="{1263E5C5-1372-4132-A103-97BD1F596328}">
      <dgm:prSet/>
      <dgm:spPr/>
      <dgm:t>
        <a:bodyPr/>
        <a:lstStyle/>
        <a:p>
          <a:endParaRPr lang="es-PE"/>
        </a:p>
      </dgm:t>
    </dgm:pt>
    <dgm:pt modelId="{34E78D20-57B9-476C-A01E-76C89E940152}">
      <dgm:prSet/>
      <dgm:spPr/>
      <dgm:t>
        <a:bodyPr/>
        <a:lstStyle/>
        <a:p>
          <a:pPr algn="l"/>
          <a:r>
            <a:rPr lang="es-PE" dirty="0">
              <a:latin typeface="Segoe UI Light" panose="020B0502040204020203" pitchFamily="34" charset="0"/>
              <a:cs typeface="Segoe UI Light" panose="020B0502040204020203" pitchFamily="34" charset="0"/>
            </a:rPr>
            <a:t>9. Combinación de modelo-Stacking</a:t>
          </a:r>
        </a:p>
      </dgm:t>
    </dgm:pt>
    <dgm:pt modelId="{8D3B4E48-BE68-4003-8D80-9F3F67768905}" type="parTrans" cxnId="{9AB07B79-2608-4CCA-B56D-C212CA2A6ECC}">
      <dgm:prSet/>
      <dgm:spPr/>
      <dgm:t>
        <a:bodyPr/>
        <a:lstStyle/>
        <a:p>
          <a:endParaRPr lang="es-PE"/>
        </a:p>
      </dgm:t>
    </dgm:pt>
    <dgm:pt modelId="{1BD77185-726D-41C2-81DD-B7E8B2CE349D}" type="sibTrans" cxnId="{9AB07B79-2608-4CCA-B56D-C212CA2A6ECC}">
      <dgm:prSet/>
      <dgm:spPr/>
      <dgm:t>
        <a:bodyPr/>
        <a:lstStyle/>
        <a:p>
          <a:endParaRPr lang="es-PE"/>
        </a:p>
      </dgm:t>
    </dgm:pt>
    <dgm:pt modelId="{2B145DA8-C76E-4648-8352-DB63A7B829C3}" type="pres">
      <dgm:prSet presAssocID="{3B0B56C8-0988-418E-B53B-E31143ACD504}" presName="compositeShape" presStyleCnt="0">
        <dgm:presLayoutVars>
          <dgm:dir/>
          <dgm:resizeHandles/>
        </dgm:presLayoutVars>
      </dgm:prSet>
      <dgm:spPr/>
    </dgm:pt>
    <dgm:pt modelId="{5529478A-532B-49EC-A93B-A5F90D4A7665}" type="pres">
      <dgm:prSet presAssocID="{3B0B56C8-0988-418E-B53B-E31143ACD504}" presName="pyramid" presStyleLbl="node1" presStyleIdx="0" presStyleCnt="1"/>
      <dgm:spPr/>
    </dgm:pt>
    <dgm:pt modelId="{3DC8D203-CF2C-4ED6-8D82-1DDA4BAEFD54}" type="pres">
      <dgm:prSet presAssocID="{3B0B56C8-0988-418E-B53B-E31143ACD504}" presName="theList" presStyleCnt="0"/>
      <dgm:spPr/>
    </dgm:pt>
    <dgm:pt modelId="{E6A73B0D-201F-47EE-BF26-968A0646BCAF}" type="pres">
      <dgm:prSet presAssocID="{A7D4C609-FF22-491A-9DEE-02EA10D7F2D5}" presName="aNode" presStyleLbl="fgAcc1" presStyleIdx="0" presStyleCnt="11">
        <dgm:presLayoutVars>
          <dgm:bulletEnabled val="1"/>
        </dgm:presLayoutVars>
      </dgm:prSet>
      <dgm:spPr/>
    </dgm:pt>
    <dgm:pt modelId="{267A9F14-55E5-42DF-BA5E-A3A733FBFA8D}" type="pres">
      <dgm:prSet presAssocID="{A7D4C609-FF22-491A-9DEE-02EA10D7F2D5}" presName="aSpace" presStyleCnt="0"/>
      <dgm:spPr/>
    </dgm:pt>
    <dgm:pt modelId="{3E24ADC6-A208-4B4B-B398-1D98E83ED002}" type="pres">
      <dgm:prSet presAssocID="{B8BAE473-1B38-404C-ACC4-F96AAEA14D6C}" presName="aNode" presStyleLbl="fgAcc1" presStyleIdx="1" presStyleCnt="11">
        <dgm:presLayoutVars>
          <dgm:bulletEnabled val="1"/>
        </dgm:presLayoutVars>
      </dgm:prSet>
      <dgm:spPr/>
    </dgm:pt>
    <dgm:pt modelId="{D286ECA1-8587-4806-BD0A-14FA4D5C41CD}" type="pres">
      <dgm:prSet presAssocID="{B8BAE473-1B38-404C-ACC4-F96AAEA14D6C}" presName="aSpace" presStyleCnt="0"/>
      <dgm:spPr/>
    </dgm:pt>
    <dgm:pt modelId="{A36F2B07-B9AC-4838-AA9E-76472C9B455F}" type="pres">
      <dgm:prSet presAssocID="{37265E87-FF97-4550-BCEF-7B1ECFDECCFC}" presName="aNode" presStyleLbl="fgAcc1" presStyleIdx="2" presStyleCnt="11">
        <dgm:presLayoutVars>
          <dgm:bulletEnabled val="1"/>
        </dgm:presLayoutVars>
      </dgm:prSet>
      <dgm:spPr/>
    </dgm:pt>
    <dgm:pt modelId="{1392A40F-2F80-4FFB-BD08-E647161027C4}" type="pres">
      <dgm:prSet presAssocID="{37265E87-FF97-4550-BCEF-7B1ECFDECCFC}" presName="aSpace" presStyleCnt="0"/>
      <dgm:spPr/>
    </dgm:pt>
    <dgm:pt modelId="{4FB43A5E-1CA0-491A-B93E-8E83FA36F1DE}" type="pres">
      <dgm:prSet presAssocID="{F12BC4A4-35C1-4D8E-8182-E9DA6A3002E4}" presName="aNode" presStyleLbl="fgAcc1" presStyleIdx="3" presStyleCnt="11">
        <dgm:presLayoutVars>
          <dgm:bulletEnabled val="1"/>
        </dgm:presLayoutVars>
      </dgm:prSet>
      <dgm:spPr/>
    </dgm:pt>
    <dgm:pt modelId="{EBE8F618-03C4-4384-A07C-45A7BC32575E}" type="pres">
      <dgm:prSet presAssocID="{F12BC4A4-35C1-4D8E-8182-E9DA6A3002E4}" presName="aSpace" presStyleCnt="0"/>
      <dgm:spPr/>
    </dgm:pt>
    <dgm:pt modelId="{D56742C4-5D2A-40B9-B713-353725AA4FC7}" type="pres">
      <dgm:prSet presAssocID="{3A6B6462-897E-478B-A0AA-F2DED12F68FB}" presName="aNode" presStyleLbl="fgAcc1" presStyleIdx="4" presStyleCnt="11" custLinFactNeighborY="58889">
        <dgm:presLayoutVars>
          <dgm:bulletEnabled val="1"/>
        </dgm:presLayoutVars>
      </dgm:prSet>
      <dgm:spPr/>
    </dgm:pt>
    <dgm:pt modelId="{B5A6AF29-91F7-4377-844F-67AC17B27C64}" type="pres">
      <dgm:prSet presAssocID="{3A6B6462-897E-478B-A0AA-F2DED12F68FB}" presName="aSpace" presStyleCnt="0"/>
      <dgm:spPr/>
    </dgm:pt>
    <dgm:pt modelId="{86E5B2E3-AD0B-48F0-A3EA-9D133EC27864}" type="pres">
      <dgm:prSet presAssocID="{8FAECDDB-283F-4F16-98E9-7A0960B6F85F}" presName="aNode" presStyleLbl="fgAcc1" presStyleIdx="5" presStyleCnt="11">
        <dgm:presLayoutVars>
          <dgm:bulletEnabled val="1"/>
        </dgm:presLayoutVars>
      </dgm:prSet>
      <dgm:spPr/>
    </dgm:pt>
    <dgm:pt modelId="{2B2446B1-0A8A-4442-89A9-44F35D3D9883}" type="pres">
      <dgm:prSet presAssocID="{8FAECDDB-283F-4F16-98E9-7A0960B6F85F}" presName="aSpace" presStyleCnt="0"/>
      <dgm:spPr/>
    </dgm:pt>
    <dgm:pt modelId="{53A0FE72-7B5F-4AEB-9009-2C50ECF6CC0C}" type="pres">
      <dgm:prSet presAssocID="{641E30C1-807B-4ACA-8ACA-76BC48044781}" presName="aNode" presStyleLbl="fgAcc1" presStyleIdx="6" presStyleCnt="11">
        <dgm:presLayoutVars>
          <dgm:bulletEnabled val="1"/>
        </dgm:presLayoutVars>
      </dgm:prSet>
      <dgm:spPr/>
    </dgm:pt>
    <dgm:pt modelId="{73032FED-B8F3-48AA-989C-A334E672BECC}" type="pres">
      <dgm:prSet presAssocID="{641E30C1-807B-4ACA-8ACA-76BC48044781}" presName="aSpace" presStyleCnt="0"/>
      <dgm:spPr/>
    </dgm:pt>
    <dgm:pt modelId="{5E157821-D1C2-4173-A7A5-5C292C133E8B}" type="pres">
      <dgm:prSet presAssocID="{D07557A2-E33B-48BC-9E7A-98D8990F79C6}" presName="aNode" presStyleLbl="fgAcc1" presStyleIdx="7" presStyleCnt="11">
        <dgm:presLayoutVars>
          <dgm:bulletEnabled val="1"/>
        </dgm:presLayoutVars>
      </dgm:prSet>
      <dgm:spPr/>
    </dgm:pt>
    <dgm:pt modelId="{2423F6B5-70BE-4825-B2BE-973DF60F1BB3}" type="pres">
      <dgm:prSet presAssocID="{D07557A2-E33B-48BC-9E7A-98D8990F79C6}" presName="aSpace" presStyleCnt="0"/>
      <dgm:spPr/>
    </dgm:pt>
    <dgm:pt modelId="{84193414-EBB1-400B-9B8E-E2B34B8B072C}" type="pres">
      <dgm:prSet presAssocID="{34E78D20-57B9-476C-A01E-76C89E940152}" presName="aNode" presStyleLbl="fgAcc1" presStyleIdx="8" presStyleCnt="11">
        <dgm:presLayoutVars>
          <dgm:bulletEnabled val="1"/>
        </dgm:presLayoutVars>
      </dgm:prSet>
      <dgm:spPr/>
    </dgm:pt>
    <dgm:pt modelId="{09BC0479-20CF-4735-BA1C-EBA19B3ADA54}" type="pres">
      <dgm:prSet presAssocID="{34E78D20-57B9-476C-A01E-76C89E940152}" presName="aSpace" presStyleCnt="0"/>
      <dgm:spPr/>
    </dgm:pt>
    <dgm:pt modelId="{375807E7-1A37-4955-97BD-A28D7AEC18E2}" type="pres">
      <dgm:prSet presAssocID="{1BBF8E79-D682-40E4-B6E4-E38D75A5EE46}" presName="aNode" presStyleLbl="fgAcc1" presStyleIdx="9" presStyleCnt="11">
        <dgm:presLayoutVars>
          <dgm:bulletEnabled val="1"/>
        </dgm:presLayoutVars>
      </dgm:prSet>
      <dgm:spPr/>
    </dgm:pt>
    <dgm:pt modelId="{92D57D95-2057-4D92-B675-7C40E8D6C0E3}" type="pres">
      <dgm:prSet presAssocID="{1BBF8E79-D682-40E4-B6E4-E38D75A5EE46}" presName="aSpace" presStyleCnt="0"/>
      <dgm:spPr/>
    </dgm:pt>
    <dgm:pt modelId="{4EA2A5C7-C181-4806-9C10-E464B93AB394}" type="pres">
      <dgm:prSet presAssocID="{22DE3029-5209-4F44-9B9E-B073481F5464}" presName="aNode" presStyleLbl="fgAcc1" presStyleIdx="10" presStyleCnt="11">
        <dgm:presLayoutVars>
          <dgm:bulletEnabled val="1"/>
        </dgm:presLayoutVars>
      </dgm:prSet>
      <dgm:spPr/>
    </dgm:pt>
    <dgm:pt modelId="{C6F31E74-96D5-466A-B4CE-98E2D2C7B2ED}" type="pres">
      <dgm:prSet presAssocID="{22DE3029-5209-4F44-9B9E-B073481F5464}" presName="aSpace" presStyleCnt="0"/>
      <dgm:spPr/>
    </dgm:pt>
  </dgm:ptLst>
  <dgm:cxnLst>
    <dgm:cxn modelId="{07E92702-AEAC-4690-9BFA-9C83CE42A4C7}" type="presOf" srcId="{641E30C1-807B-4ACA-8ACA-76BC48044781}" destId="{53A0FE72-7B5F-4AEB-9009-2C50ECF6CC0C}" srcOrd="0" destOrd="0" presId="urn:microsoft.com/office/officeart/2005/8/layout/pyramid2"/>
    <dgm:cxn modelId="{D4FA0318-88C7-4759-8677-2ACD194AD1DC}" type="presOf" srcId="{B8BAE473-1B38-404C-ACC4-F96AAEA14D6C}" destId="{3E24ADC6-A208-4B4B-B398-1D98E83ED002}" srcOrd="0" destOrd="0" presId="urn:microsoft.com/office/officeart/2005/8/layout/pyramid2"/>
    <dgm:cxn modelId="{2FD2951B-B23F-4663-9EA8-0F0AE64161CB}" type="presOf" srcId="{3A6B6462-897E-478B-A0AA-F2DED12F68FB}" destId="{D56742C4-5D2A-40B9-B713-353725AA4FC7}" srcOrd="0" destOrd="0" presId="urn:microsoft.com/office/officeart/2005/8/layout/pyramid2"/>
    <dgm:cxn modelId="{899E3736-B486-4EF6-BABC-05D0D631F332}" type="presOf" srcId="{37265E87-FF97-4550-BCEF-7B1ECFDECCFC}" destId="{A36F2B07-B9AC-4838-AA9E-76472C9B455F}" srcOrd="0" destOrd="0" presId="urn:microsoft.com/office/officeart/2005/8/layout/pyramid2"/>
    <dgm:cxn modelId="{FF55525B-9897-4FC6-BA7D-F9FEA6D08984}" srcId="{3B0B56C8-0988-418E-B53B-E31143ACD504}" destId="{D07557A2-E33B-48BC-9E7A-98D8990F79C6}" srcOrd="7" destOrd="0" parTransId="{9163C79C-B16B-49F0-8ED8-D5543CA7995F}" sibTransId="{A655A025-1B03-447D-9BF8-BCB4008557E9}"/>
    <dgm:cxn modelId="{ED01265C-2187-4421-B123-37AB55DC8085}" type="presOf" srcId="{D07557A2-E33B-48BC-9E7A-98D8990F79C6}" destId="{5E157821-D1C2-4173-A7A5-5C292C133E8B}" srcOrd="0" destOrd="0" presId="urn:microsoft.com/office/officeart/2005/8/layout/pyramid2"/>
    <dgm:cxn modelId="{505AFD46-C5F7-43D7-B477-3DB66FE44D23}" srcId="{3B0B56C8-0988-418E-B53B-E31143ACD504}" destId="{F12BC4A4-35C1-4D8E-8182-E9DA6A3002E4}" srcOrd="3" destOrd="0" parTransId="{42345943-E37D-4469-B2D8-8B4E05F2D871}" sibTransId="{1AB09970-0752-44FB-A0E8-1A758DBAA3B5}"/>
    <dgm:cxn modelId="{62F37053-6574-477D-B8AF-E7DCF9C70883}" type="presOf" srcId="{A7D4C609-FF22-491A-9DEE-02EA10D7F2D5}" destId="{E6A73B0D-201F-47EE-BF26-968A0646BCAF}" srcOrd="0" destOrd="0" presId="urn:microsoft.com/office/officeart/2005/8/layout/pyramid2"/>
    <dgm:cxn modelId="{9AB07B79-2608-4CCA-B56D-C212CA2A6ECC}" srcId="{3B0B56C8-0988-418E-B53B-E31143ACD504}" destId="{34E78D20-57B9-476C-A01E-76C89E940152}" srcOrd="8" destOrd="0" parTransId="{8D3B4E48-BE68-4003-8D80-9F3F67768905}" sibTransId="{1BD77185-726D-41C2-81DD-B7E8B2CE349D}"/>
    <dgm:cxn modelId="{831F865A-4020-43F7-B91A-471C3A8FF7A6}" type="presOf" srcId="{F12BC4A4-35C1-4D8E-8182-E9DA6A3002E4}" destId="{4FB43A5E-1CA0-491A-B93E-8E83FA36F1DE}" srcOrd="0" destOrd="0" presId="urn:microsoft.com/office/officeart/2005/8/layout/pyramid2"/>
    <dgm:cxn modelId="{3A397C87-CB19-4169-BF13-B6EC2C0B9F05}" srcId="{3B0B56C8-0988-418E-B53B-E31143ACD504}" destId="{1BBF8E79-D682-40E4-B6E4-E38D75A5EE46}" srcOrd="9" destOrd="0" parTransId="{3B3192BA-7B96-4CD9-AC43-2407D872284D}" sibTransId="{F65118EE-91BC-42E7-8686-0C6988BAC5E0}"/>
    <dgm:cxn modelId="{64F64E97-BA94-46C1-9732-BF0E9B8FEBED}" srcId="{3B0B56C8-0988-418E-B53B-E31143ACD504}" destId="{641E30C1-807B-4ACA-8ACA-76BC48044781}" srcOrd="6" destOrd="0" parTransId="{A15E30E0-E32D-4E90-B729-9D3C73F3CE77}" sibTransId="{1FD5C117-B48B-438D-A1D6-42C635041483}"/>
    <dgm:cxn modelId="{287BB09A-4205-46E8-9CF7-BA7849D95A0A}" srcId="{3B0B56C8-0988-418E-B53B-E31143ACD504}" destId="{B8BAE473-1B38-404C-ACC4-F96AAEA14D6C}" srcOrd="1" destOrd="0" parTransId="{5073122F-1613-480B-8334-74CF09D49F2A}" sibTransId="{24B24415-84AF-4137-95A0-CB1197E596F3}"/>
    <dgm:cxn modelId="{78C8C9AE-1219-45F8-9ECA-AE29D0250AE0}" type="presOf" srcId="{3B0B56C8-0988-418E-B53B-E31143ACD504}" destId="{2B145DA8-C76E-4648-8352-DB63A7B829C3}" srcOrd="0" destOrd="0" presId="urn:microsoft.com/office/officeart/2005/8/layout/pyramid2"/>
    <dgm:cxn modelId="{A9D85DB0-26F4-48B3-8C91-41562BE76E10}" srcId="{3B0B56C8-0988-418E-B53B-E31143ACD504}" destId="{37265E87-FF97-4550-BCEF-7B1ECFDECCFC}" srcOrd="2" destOrd="0" parTransId="{0C06684C-D85C-4A24-850F-99F93BBEF449}" sibTransId="{4A906E76-056E-4A5E-A4C8-B30A72021628}"/>
    <dgm:cxn modelId="{248077B1-4ECC-4461-B25A-565738F6105F}" srcId="{3B0B56C8-0988-418E-B53B-E31143ACD504}" destId="{3A6B6462-897E-478B-A0AA-F2DED12F68FB}" srcOrd="4" destOrd="0" parTransId="{49822077-12B2-4351-827F-D9689924126C}" sibTransId="{7DC984EA-EE9B-4DB5-93E3-8E47F5B5D572}"/>
    <dgm:cxn modelId="{E39D8BC3-0CB4-4768-BE8A-22B5ABD01B5C}" type="presOf" srcId="{1BBF8E79-D682-40E4-B6E4-E38D75A5EE46}" destId="{375807E7-1A37-4955-97BD-A28D7AEC18E2}" srcOrd="0" destOrd="0" presId="urn:microsoft.com/office/officeart/2005/8/layout/pyramid2"/>
    <dgm:cxn modelId="{1263E5C5-1372-4132-A103-97BD1F596328}" srcId="{3B0B56C8-0988-418E-B53B-E31143ACD504}" destId="{8FAECDDB-283F-4F16-98E9-7A0960B6F85F}" srcOrd="5" destOrd="0" parTransId="{C3431287-EDB8-4600-81D8-91999A692DAC}" sibTransId="{B5A027FB-AE4F-41A9-8406-1812F7B755C0}"/>
    <dgm:cxn modelId="{5445D8CC-3B8B-4045-822F-D00D8926336D}" srcId="{3B0B56C8-0988-418E-B53B-E31143ACD504}" destId="{A7D4C609-FF22-491A-9DEE-02EA10D7F2D5}" srcOrd="0" destOrd="0" parTransId="{ED5EB965-37E2-4E3D-A3E8-4808541C5E51}" sibTransId="{6823B5BC-49F4-4535-B0C0-A7A9C7DF537A}"/>
    <dgm:cxn modelId="{ACA40FCD-5087-4ECF-BCDF-A90F44CFE46F}" srcId="{3B0B56C8-0988-418E-B53B-E31143ACD504}" destId="{22DE3029-5209-4F44-9B9E-B073481F5464}" srcOrd="10" destOrd="0" parTransId="{0187090A-B57A-4CD1-A3AC-E7B4B799ADC3}" sibTransId="{0EC71E6D-AA6C-4D70-A2B2-9889E5A03C03}"/>
    <dgm:cxn modelId="{1AA9EDD0-3213-424C-BAFF-9357C23AEB63}" type="presOf" srcId="{22DE3029-5209-4F44-9B9E-B073481F5464}" destId="{4EA2A5C7-C181-4806-9C10-E464B93AB394}" srcOrd="0" destOrd="0" presId="urn:microsoft.com/office/officeart/2005/8/layout/pyramid2"/>
    <dgm:cxn modelId="{EE7FCFD8-DB99-4764-BAF3-6BBF59C6561C}" type="presOf" srcId="{34E78D20-57B9-476C-A01E-76C89E940152}" destId="{84193414-EBB1-400B-9B8E-E2B34B8B072C}" srcOrd="0" destOrd="0" presId="urn:microsoft.com/office/officeart/2005/8/layout/pyramid2"/>
    <dgm:cxn modelId="{397ED6F4-6D86-4AD2-A2BB-5B9341121C9F}" type="presOf" srcId="{8FAECDDB-283F-4F16-98E9-7A0960B6F85F}" destId="{86E5B2E3-AD0B-48F0-A3EA-9D133EC27864}" srcOrd="0" destOrd="0" presId="urn:microsoft.com/office/officeart/2005/8/layout/pyramid2"/>
    <dgm:cxn modelId="{BBF9BFDA-5DFD-4661-97F3-D18BEB5891B1}" type="presParOf" srcId="{2B145DA8-C76E-4648-8352-DB63A7B829C3}" destId="{5529478A-532B-49EC-A93B-A5F90D4A7665}" srcOrd="0" destOrd="0" presId="urn:microsoft.com/office/officeart/2005/8/layout/pyramid2"/>
    <dgm:cxn modelId="{C444B45D-0E14-4FCD-B1CA-D6B737CA51FA}" type="presParOf" srcId="{2B145DA8-C76E-4648-8352-DB63A7B829C3}" destId="{3DC8D203-CF2C-4ED6-8D82-1DDA4BAEFD54}" srcOrd="1" destOrd="0" presId="urn:microsoft.com/office/officeart/2005/8/layout/pyramid2"/>
    <dgm:cxn modelId="{B9C3DE73-5A13-4ABA-9BF2-F8FE54FB97B5}" type="presParOf" srcId="{3DC8D203-CF2C-4ED6-8D82-1DDA4BAEFD54}" destId="{E6A73B0D-201F-47EE-BF26-968A0646BCAF}" srcOrd="0" destOrd="0" presId="urn:microsoft.com/office/officeart/2005/8/layout/pyramid2"/>
    <dgm:cxn modelId="{0EF521E3-BF8F-4074-A979-ADE155665B47}" type="presParOf" srcId="{3DC8D203-CF2C-4ED6-8D82-1DDA4BAEFD54}" destId="{267A9F14-55E5-42DF-BA5E-A3A733FBFA8D}" srcOrd="1" destOrd="0" presId="urn:microsoft.com/office/officeart/2005/8/layout/pyramid2"/>
    <dgm:cxn modelId="{BD178410-E91E-4F1C-AF0F-6CC7EEF01384}" type="presParOf" srcId="{3DC8D203-CF2C-4ED6-8D82-1DDA4BAEFD54}" destId="{3E24ADC6-A208-4B4B-B398-1D98E83ED002}" srcOrd="2" destOrd="0" presId="urn:microsoft.com/office/officeart/2005/8/layout/pyramid2"/>
    <dgm:cxn modelId="{26CE6660-FDDA-463B-89BD-A9A2F93C3230}" type="presParOf" srcId="{3DC8D203-CF2C-4ED6-8D82-1DDA4BAEFD54}" destId="{D286ECA1-8587-4806-BD0A-14FA4D5C41CD}" srcOrd="3" destOrd="0" presId="urn:microsoft.com/office/officeart/2005/8/layout/pyramid2"/>
    <dgm:cxn modelId="{37859876-1D2B-45A6-9B07-BE1ACC7FA984}" type="presParOf" srcId="{3DC8D203-CF2C-4ED6-8D82-1DDA4BAEFD54}" destId="{A36F2B07-B9AC-4838-AA9E-76472C9B455F}" srcOrd="4" destOrd="0" presId="urn:microsoft.com/office/officeart/2005/8/layout/pyramid2"/>
    <dgm:cxn modelId="{334BA45E-7422-4154-875B-A2E03E610F52}" type="presParOf" srcId="{3DC8D203-CF2C-4ED6-8D82-1DDA4BAEFD54}" destId="{1392A40F-2F80-4FFB-BD08-E647161027C4}" srcOrd="5" destOrd="0" presId="urn:microsoft.com/office/officeart/2005/8/layout/pyramid2"/>
    <dgm:cxn modelId="{0CA9F8B7-1DA6-4103-AD69-FB17D64A57BF}" type="presParOf" srcId="{3DC8D203-CF2C-4ED6-8D82-1DDA4BAEFD54}" destId="{4FB43A5E-1CA0-491A-B93E-8E83FA36F1DE}" srcOrd="6" destOrd="0" presId="urn:microsoft.com/office/officeart/2005/8/layout/pyramid2"/>
    <dgm:cxn modelId="{0FD91F48-C5A4-4206-9938-5BDA40F01726}" type="presParOf" srcId="{3DC8D203-CF2C-4ED6-8D82-1DDA4BAEFD54}" destId="{EBE8F618-03C4-4384-A07C-45A7BC32575E}" srcOrd="7" destOrd="0" presId="urn:microsoft.com/office/officeart/2005/8/layout/pyramid2"/>
    <dgm:cxn modelId="{6C7E4E00-184D-4724-AE25-7914BEEA4AFD}" type="presParOf" srcId="{3DC8D203-CF2C-4ED6-8D82-1DDA4BAEFD54}" destId="{D56742C4-5D2A-40B9-B713-353725AA4FC7}" srcOrd="8" destOrd="0" presId="urn:microsoft.com/office/officeart/2005/8/layout/pyramid2"/>
    <dgm:cxn modelId="{93AC2302-FA57-4725-B706-FE0D8AED0B8B}" type="presParOf" srcId="{3DC8D203-CF2C-4ED6-8D82-1DDA4BAEFD54}" destId="{B5A6AF29-91F7-4377-844F-67AC17B27C64}" srcOrd="9" destOrd="0" presId="urn:microsoft.com/office/officeart/2005/8/layout/pyramid2"/>
    <dgm:cxn modelId="{99B9EA8D-C6EB-4BCE-808C-7A5812E2BBDA}" type="presParOf" srcId="{3DC8D203-CF2C-4ED6-8D82-1DDA4BAEFD54}" destId="{86E5B2E3-AD0B-48F0-A3EA-9D133EC27864}" srcOrd="10" destOrd="0" presId="urn:microsoft.com/office/officeart/2005/8/layout/pyramid2"/>
    <dgm:cxn modelId="{E6E3DCA3-4529-40C0-A494-E715D3405F52}" type="presParOf" srcId="{3DC8D203-CF2C-4ED6-8D82-1DDA4BAEFD54}" destId="{2B2446B1-0A8A-4442-89A9-44F35D3D9883}" srcOrd="11" destOrd="0" presId="urn:microsoft.com/office/officeart/2005/8/layout/pyramid2"/>
    <dgm:cxn modelId="{8E722BDA-57C0-4922-A3E2-CB1B190B22AC}" type="presParOf" srcId="{3DC8D203-CF2C-4ED6-8D82-1DDA4BAEFD54}" destId="{53A0FE72-7B5F-4AEB-9009-2C50ECF6CC0C}" srcOrd="12" destOrd="0" presId="urn:microsoft.com/office/officeart/2005/8/layout/pyramid2"/>
    <dgm:cxn modelId="{140930AD-CA67-42D9-BE43-BDAE5930CB5C}" type="presParOf" srcId="{3DC8D203-CF2C-4ED6-8D82-1DDA4BAEFD54}" destId="{73032FED-B8F3-48AA-989C-A334E672BECC}" srcOrd="13" destOrd="0" presId="urn:microsoft.com/office/officeart/2005/8/layout/pyramid2"/>
    <dgm:cxn modelId="{83DA08DC-5464-4CC0-A17B-85D1B8B53912}" type="presParOf" srcId="{3DC8D203-CF2C-4ED6-8D82-1DDA4BAEFD54}" destId="{5E157821-D1C2-4173-A7A5-5C292C133E8B}" srcOrd="14" destOrd="0" presId="urn:microsoft.com/office/officeart/2005/8/layout/pyramid2"/>
    <dgm:cxn modelId="{4572A7EB-B251-41F5-A428-CD63F73A0EA0}" type="presParOf" srcId="{3DC8D203-CF2C-4ED6-8D82-1DDA4BAEFD54}" destId="{2423F6B5-70BE-4825-B2BE-973DF60F1BB3}" srcOrd="15" destOrd="0" presId="urn:microsoft.com/office/officeart/2005/8/layout/pyramid2"/>
    <dgm:cxn modelId="{78041CCF-64B0-4752-8B16-123FE502444B}" type="presParOf" srcId="{3DC8D203-CF2C-4ED6-8D82-1DDA4BAEFD54}" destId="{84193414-EBB1-400B-9B8E-E2B34B8B072C}" srcOrd="16" destOrd="0" presId="urn:microsoft.com/office/officeart/2005/8/layout/pyramid2"/>
    <dgm:cxn modelId="{107F95A4-4ECF-46D2-8996-963C26FC83C5}" type="presParOf" srcId="{3DC8D203-CF2C-4ED6-8D82-1DDA4BAEFD54}" destId="{09BC0479-20CF-4735-BA1C-EBA19B3ADA54}" srcOrd="17" destOrd="0" presId="urn:microsoft.com/office/officeart/2005/8/layout/pyramid2"/>
    <dgm:cxn modelId="{16FA4ED7-273F-476B-8511-F49DEB0344DE}" type="presParOf" srcId="{3DC8D203-CF2C-4ED6-8D82-1DDA4BAEFD54}" destId="{375807E7-1A37-4955-97BD-A28D7AEC18E2}" srcOrd="18" destOrd="0" presId="urn:microsoft.com/office/officeart/2005/8/layout/pyramid2"/>
    <dgm:cxn modelId="{E2FC72A1-4585-4876-981B-8BCE30AE7164}" type="presParOf" srcId="{3DC8D203-CF2C-4ED6-8D82-1DDA4BAEFD54}" destId="{92D57D95-2057-4D92-B675-7C40E8D6C0E3}" srcOrd="19" destOrd="0" presId="urn:microsoft.com/office/officeart/2005/8/layout/pyramid2"/>
    <dgm:cxn modelId="{BC8E5FFE-DAC8-4D13-97C7-C8A10A881D45}" type="presParOf" srcId="{3DC8D203-CF2C-4ED6-8D82-1DDA4BAEFD54}" destId="{4EA2A5C7-C181-4806-9C10-E464B93AB394}" srcOrd="20" destOrd="0" presId="urn:microsoft.com/office/officeart/2005/8/layout/pyramid2"/>
    <dgm:cxn modelId="{6DB955B5-0DCE-4567-8025-149F2CA14CC6}" type="presParOf" srcId="{3DC8D203-CF2C-4ED6-8D82-1DDA4BAEFD54}" destId="{C6F31E74-96D5-466A-B4CE-98E2D2C7B2ED}" srcOrd="2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529478A-532B-49EC-A93B-A5F90D4A7665}">
      <dsp:nvSpPr>
        <dsp:cNvPr id="0" name=""/>
        <dsp:cNvSpPr/>
      </dsp:nvSpPr>
      <dsp:spPr>
        <a:xfrm>
          <a:off x="837814" y="0"/>
          <a:ext cx="6347789" cy="6347789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6A73B0D-201F-47EE-BF26-968A0646BCAF}">
      <dsp:nvSpPr>
        <dsp:cNvPr id="0" name=""/>
        <dsp:cNvSpPr/>
      </dsp:nvSpPr>
      <dsp:spPr>
        <a:xfrm>
          <a:off x="4011709" y="638537"/>
          <a:ext cx="4126063" cy="40975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1. Entendimiento del Negocio</a:t>
          </a:r>
          <a:endParaRPr lang="es-PE" sz="16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4031712" y="658540"/>
        <a:ext cx="4086057" cy="369748"/>
      </dsp:txXfrm>
    </dsp:sp>
    <dsp:sp modelId="{3E24ADC6-A208-4B4B-B398-1D98E83ED002}">
      <dsp:nvSpPr>
        <dsp:cNvPr id="0" name=""/>
        <dsp:cNvSpPr/>
      </dsp:nvSpPr>
      <dsp:spPr>
        <a:xfrm>
          <a:off x="4011709" y="1099511"/>
          <a:ext cx="4126063" cy="40975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2. Análisis Exploratorio de Datos</a:t>
          </a:r>
          <a:endParaRPr lang="es-PE" sz="16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4031712" y="1119514"/>
        <a:ext cx="4086057" cy="369748"/>
      </dsp:txXfrm>
    </dsp:sp>
    <dsp:sp modelId="{A36F2B07-B9AC-4838-AA9E-76472C9B455F}">
      <dsp:nvSpPr>
        <dsp:cNvPr id="0" name=""/>
        <dsp:cNvSpPr/>
      </dsp:nvSpPr>
      <dsp:spPr>
        <a:xfrm>
          <a:off x="4011709" y="1560485"/>
          <a:ext cx="4126063" cy="40975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3. Limpieza de Datos</a:t>
          </a:r>
          <a:endParaRPr lang="es-PE" sz="16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4031712" y="1580488"/>
        <a:ext cx="4086057" cy="369748"/>
      </dsp:txXfrm>
    </dsp:sp>
    <dsp:sp modelId="{4FB43A5E-1CA0-491A-B93E-8E83FA36F1DE}">
      <dsp:nvSpPr>
        <dsp:cNvPr id="0" name=""/>
        <dsp:cNvSpPr/>
      </dsp:nvSpPr>
      <dsp:spPr>
        <a:xfrm>
          <a:off x="4011709" y="2021459"/>
          <a:ext cx="4126063" cy="40975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4. </a:t>
          </a:r>
          <a:r>
            <a:rPr lang="es-PE" sz="16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 Variables dummy</a:t>
          </a:r>
        </a:p>
      </dsp:txBody>
      <dsp:txXfrm>
        <a:off x="4031712" y="2041462"/>
        <a:ext cx="4086057" cy="369748"/>
      </dsp:txXfrm>
    </dsp:sp>
    <dsp:sp modelId="{D56742C4-5D2A-40B9-B713-353725AA4FC7}">
      <dsp:nvSpPr>
        <dsp:cNvPr id="0" name=""/>
        <dsp:cNvSpPr/>
      </dsp:nvSpPr>
      <dsp:spPr>
        <a:xfrm>
          <a:off x="4011709" y="2512596"/>
          <a:ext cx="4126063" cy="40975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6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5. Particionamiento- train y test</a:t>
          </a:r>
        </a:p>
      </dsp:txBody>
      <dsp:txXfrm>
        <a:off x="4031712" y="2532599"/>
        <a:ext cx="4086057" cy="369748"/>
      </dsp:txXfrm>
    </dsp:sp>
    <dsp:sp modelId="{86E5B2E3-AD0B-48F0-A3EA-9D133EC27864}">
      <dsp:nvSpPr>
        <dsp:cNvPr id="0" name=""/>
        <dsp:cNvSpPr/>
      </dsp:nvSpPr>
      <dsp:spPr>
        <a:xfrm>
          <a:off x="4011709" y="2943407"/>
          <a:ext cx="4126063" cy="40975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6.  Nuevas features</a:t>
          </a:r>
          <a:endParaRPr lang="es-PE" sz="16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4031712" y="2963410"/>
        <a:ext cx="4086057" cy="369748"/>
      </dsp:txXfrm>
    </dsp:sp>
    <dsp:sp modelId="{53A0FE72-7B5F-4AEB-9009-2C50ECF6CC0C}">
      <dsp:nvSpPr>
        <dsp:cNvPr id="0" name=""/>
        <dsp:cNvSpPr/>
      </dsp:nvSpPr>
      <dsp:spPr>
        <a:xfrm>
          <a:off x="4011709" y="3404382"/>
          <a:ext cx="4126063" cy="40975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7. Comparación de Modelos</a:t>
          </a:r>
          <a:endParaRPr lang="es-PE" sz="16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4031712" y="3424385"/>
        <a:ext cx="4086057" cy="369748"/>
      </dsp:txXfrm>
    </dsp:sp>
    <dsp:sp modelId="{5E157821-D1C2-4173-A7A5-5C292C133E8B}">
      <dsp:nvSpPr>
        <dsp:cNvPr id="0" name=""/>
        <dsp:cNvSpPr/>
      </dsp:nvSpPr>
      <dsp:spPr>
        <a:xfrm>
          <a:off x="4011709" y="3865356"/>
          <a:ext cx="4126063" cy="40975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6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8. Grid Search-Random Forest</a:t>
          </a:r>
        </a:p>
      </dsp:txBody>
      <dsp:txXfrm>
        <a:off x="4031712" y="3885359"/>
        <a:ext cx="4086057" cy="369748"/>
      </dsp:txXfrm>
    </dsp:sp>
    <dsp:sp modelId="{84193414-EBB1-400B-9B8E-E2B34B8B072C}">
      <dsp:nvSpPr>
        <dsp:cNvPr id="0" name=""/>
        <dsp:cNvSpPr/>
      </dsp:nvSpPr>
      <dsp:spPr>
        <a:xfrm>
          <a:off x="4011709" y="4326330"/>
          <a:ext cx="4126063" cy="40975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PE" sz="16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9. Combinación de modelo-Stacking</a:t>
          </a:r>
        </a:p>
      </dsp:txBody>
      <dsp:txXfrm>
        <a:off x="4031712" y="4346333"/>
        <a:ext cx="4086057" cy="369748"/>
      </dsp:txXfrm>
    </dsp:sp>
    <dsp:sp modelId="{375807E7-1A37-4955-97BD-A28D7AEC18E2}">
      <dsp:nvSpPr>
        <dsp:cNvPr id="0" name=""/>
        <dsp:cNvSpPr/>
      </dsp:nvSpPr>
      <dsp:spPr>
        <a:xfrm>
          <a:off x="4011709" y="4787304"/>
          <a:ext cx="4126063" cy="40975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10. Interpretación de Resultados </a:t>
          </a:r>
          <a:endParaRPr lang="es-PE" sz="16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4031712" y="4807307"/>
        <a:ext cx="4086057" cy="369748"/>
      </dsp:txXfrm>
    </dsp:sp>
    <dsp:sp modelId="{4EA2A5C7-C181-4806-9C10-E464B93AB394}">
      <dsp:nvSpPr>
        <dsp:cNvPr id="0" name=""/>
        <dsp:cNvSpPr/>
      </dsp:nvSpPr>
      <dsp:spPr>
        <a:xfrm>
          <a:off x="4011709" y="5248278"/>
          <a:ext cx="4126063" cy="40975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600" kern="1200" dirty="0">
              <a:latin typeface="Segoe UI Light" panose="020B0502040204020203" pitchFamily="34" charset="0"/>
              <a:cs typeface="Segoe UI Light" panose="020B0502040204020203" pitchFamily="34" charset="0"/>
            </a:rPr>
            <a:t>11. Conclusiones</a:t>
          </a:r>
          <a:endParaRPr lang="es-PE" sz="1600" kern="1200" dirty="0">
            <a:latin typeface="Segoe UI Light" panose="020B0502040204020203" pitchFamily="34" charset="0"/>
            <a:cs typeface="Segoe UI Light" panose="020B0502040204020203" pitchFamily="34" charset="0"/>
          </a:endParaRPr>
        </a:p>
      </dsp:txBody>
      <dsp:txXfrm>
        <a:off x="4031712" y="5268281"/>
        <a:ext cx="4086057" cy="3697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3BA9-CA52-48D4-B9CF-1C974C962AE6}" type="datetimeFigureOut">
              <a:rPr lang="es-PE" smtClean="0"/>
              <a:t>22/09/2022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D131-0B92-40AF-A457-784D8D930F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252985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3BA9-CA52-48D4-B9CF-1C974C962AE6}" type="datetimeFigureOut">
              <a:rPr lang="es-PE" smtClean="0"/>
              <a:t>22/09/2022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D131-0B92-40AF-A457-784D8D930F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90684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3BA9-CA52-48D4-B9CF-1C974C962AE6}" type="datetimeFigureOut">
              <a:rPr lang="es-PE" smtClean="0"/>
              <a:t>22/09/2022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D131-0B92-40AF-A457-784D8D930F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4078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3BA9-CA52-48D4-B9CF-1C974C962AE6}" type="datetimeFigureOut">
              <a:rPr lang="es-PE" smtClean="0"/>
              <a:t>22/09/2022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D131-0B92-40AF-A457-784D8D930F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70856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3BA9-CA52-48D4-B9CF-1C974C962AE6}" type="datetimeFigureOut">
              <a:rPr lang="es-PE" smtClean="0"/>
              <a:t>22/09/2022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D131-0B92-40AF-A457-784D8D930F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48705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3BA9-CA52-48D4-B9CF-1C974C962AE6}" type="datetimeFigureOut">
              <a:rPr lang="es-PE" smtClean="0"/>
              <a:t>22/09/2022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D131-0B92-40AF-A457-784D8D930F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02580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3BA9-CA52-48D4-B9CF-1C974C962AE6}" type="datetimeFigureOut">
              <a:rPr lang="es-PE" smtClean="0"/>
              <a:t>22/09/2022</a:t>
            </a:fld>
            <a:endParaRPr lang="es-PE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D131-0B92-40AF-A457-784D8D930F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164720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3BA9-CA52-48D4-B9CF-1C974C962AE6}" type="datetimeFigureOut">
              <a:rPr lang="es-PE" smtClean="0"/>
              <a:t>22/09/2022</a:t>
            </a:fld>
            <a:endParaRPr lang="es-PE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D131-0B92-40AF-A457-784D8D930F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10197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3BA9-CA52-48D4-B9CF-1C974C962AE6}" type="datetimeFigureOut">
              <a:rPr lang="es-PE" smtClean="0"/>
              <a:t>22/09/2022</a:t>
            </a:fld>
            <a:endParaRPr lang="es-PE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D131-0B92-40AF-A457-784D8D930F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49830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3BA9-CA52-48D4-B9CF-1C974C962AE6}" type="datetimeFigureOut">
              <a:rPr lang="es-PE" smtClean="0"/>
              <a:t>22/09/2022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D131-0B92-40AF-A457-784D8D930F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10216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9B3BA9-CA52-48D4-B9CF-1C974C962AE6}" type="datetimeFigureOut">
              <a:rPr lang="es-PE" smtClean="0"/>
              <a:t>22/09/2022</a:t>
            </a:fld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2D131-0B92-40AF-A457-784D8D930F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892789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9B3BA9-CA52-48D4-B9CF-1C974C962AE6}" type="datetimeFigureOut">
              <a:rPr lang="es-PE" smtClean="0"/>
              <a:t>22/09/2022</a:t>
            </a:fld>
            <a:endParaRPr lang="es-P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82D131-0B92-40AF-A457-784D8D930F7C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243784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ntabletip.blogspot.com/2020/06/prestamos-bancarios-que-son-como-se.htm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ontabletip.blogspot.com/2020/06/ejercicio-prestamos-bancarios-con.html" TargetMode="Externa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onnectamericas.com/es/content/%C2%BFen-qu%C3%A9-casos-conviene-solicitar-un-pr%C3%A9stamo" TargetMode="External"/><Relationship Id="rId2" Type="http://schemas.openxmlformats.org/officeDocument/2006/relationships/hyperlink" Target="https://novicap.com/guia-financiera/prestamos-para-empresas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abcfinanzas.com/finanzas-personales/productos-financieros/operaciones-financieras/" TargetMode="External"/><Relationship Id="rId4" Type="http://schemas.openxmlformats.org/officeDocument/2006/relationships/image" Target="../media/image3.jp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5.png"/><Relationship Id="rId4" Type="http://schemas.openxmlformats.org/officeDocument/2006/relationships/image" Target="../media/image74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uadroTexto 14">
            <a:extLst>
              <a:ext uri="{FF2B5EF4-FFF2-40B4-BE49-F238E27FC236}">
                <a16:creationId xmlns:a16="http://schemas.microsoft.com/office/drawing/2014/main" id="{859B2513-524F-4F73-8890-16CDB921DABF}"/>
              </a:ext>
            </a:extLst>
          </p:cNvPr>
          <p:cNvSpPr txBox="1"/>
          <p:nvPr/>
        </p:nvSpPr>
        <p:spPr>
          <a:xfrm>
            <a:off x="1510748" y="318053"/>
            <a:ext cx="8759687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200" b="1" dirty="0"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Machine Learning Inmersión con Python:</a:t>
            </a:r>
          </a:p>
          <a:p>
            <a:pPr algn="ctr"/>
            <a:r>
              <a:rPr lang="es-ES" sz="2400" b="1" dirty="0"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Tema : Préstamo Bancario</a:t>
            </a:r>
          </a:p>
          <a:p>
            <a:pPr algn="ctr"/>
            <a:r>
              <a:rPr lang="es-ES" sz="1800" b="1" dirty="0">
                <a:latin typeface="Segoe UI Light" panose="020B0502040204020203" pitchFamily="34" charset="0"/>
                <a:ea typeface="Segoe UI Black" panose="020B0A02040204020203" pitchFamily="34" charset="0"/>
                <a:cs typeface="Segoe UI Light" panose="020B0502040204020203" pitchFamily="34" charset="0"/>
              </a:rPr>
              <a:t>Luis Edgar Gutierrez Saldaña</a:t>
            </a:r>
            <a:endParaRPr lang="es-PE" dirty="0">
              <a:latin typeface="Segoe UI Light" panose="020B0502040204020203" pitchFamily="34" charset="0"/>
              <a:ea typeface="Segoe UI Black" panose="020B0A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9C20277-CF5C-4275-A622-2CFCB8532B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2146853"/>
            <a:ext cx="4161183" cy="471114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0A60825-1B26-4C11-BCAF-F187341411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4161183" y="2146853"/>
            <a:ext cx="3869634" cy="4711148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1E47C757-DD25-4521-B4BD-2F107CC113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030817" y="2146853"/>
            <a:ext cx="4161183" cy="471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3854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66867CB8-306D-4582-B01C-EA6C7AA0CBB4}"/>
              </a:ext>
            </a:extLst>
          </p:cNvPr>
          <p:cNvSpPr txBox="1"/>
          <p:nvPr/>
        </p:nvSpPr>
        <p:spPr>
          <a:xfrm>
            <a:off x="2198600" y="645111"/>
            <a:ext cx="7649026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28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Univariado</a:t>
            </a:r>
            <a:r>
              <a:rPr lang="es-PE" sz="2800" b="1" i="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:</a:t>
            </a:r>
            <a:r>
              <a:rPr lang="es-PE" sz="2800" b="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Variables</a:t>
            </a:r>
            <a:r>
              <a:rPr lang="es-PE" sz="2800" b="1" i="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PE" sz="2800" b="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Independientes</a:t>
            </a:r>
            <a:r>
              <a:rPr lang="es-PE" sz="2800" b="1" i="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PE" sz="2800" b="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Numéricas</a:t>
            </a:r>
            <a:endParaRPr lang="es-PE" sz="28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501ECF9-DF25-4845-9226-92889205F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843" y="1261518"/>
            <a:ext cx="10906540" cy="382047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043F0D5-385F-4C4C-9217-5032205660C5}"/>
              </a:ext>
            </a:extLst>
          </p:cNvPr>
          <p:cNvSpPr txBox="1"/>
          <p:nvPr/>
        </p:nvSpPr>
        <p:spPr>
          <a:xfrm>
            <a:off x="364435" y="5268363"/>
            <a:ext cx="56586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s-PE" dirty="0"/>
              <a:t>El ingreso del solicitante promedio es 5403,45 soles.</a:t>
            </a:r>
          </a:p>
        </p:txBody>
      </p:sp>
    </p:spTree>
    <p:extLst>
      <p:ext uri="{BB962C8B-B14F-4D97-AF65-F5344CB8AC3E}">
        <p14:creationId xmlns:p14="http://schemas.microsoft.com/office/powerpoint/2010/main" val="10750917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66867CB8-306D-4582-B01C-EA6C7AA0CBB4}"/>
              </a:ext>
            </a:extLst>
          </p:cNvPr>
          <p:cNvSpPr txBox="1"/>
          <p:nvPr/>
        </p:nvSpPr>
        <p:spPr>
          <a:xfrm>
            <a:off x="2198600" y="645111"/>
            <a:ext cx="7649026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28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Univariado</a:t>
            </a:r>
            <a:r>
              <a:rPr lang="es-PE" sz="2800" b="1" i="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:</a:t>
            </a:r>
            <a:r>
              <a:rPr lang="es-PE" sz="2800" b="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Variables</a:t>
            </a:r>
            <a:r>
              <a:rPr lang="es-PE" sz="2800" b="1" i="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PE" sz="2800" b="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Independientes</a:t>
            </a:r>
            <a:r>
              <a:rPr lang="es-PE" sz="2800" b="1" i="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PE" sz="2800" b="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Numéricas</a:t>
            </a:r>
            <a:endParaRPr lang="es-PE" sz="28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043F0D5-385F-4C4C-9217-5032205660C5}"/>
              </a:ext>
            </a:extLst>
          </p:cNvPr>
          <p:cNvSpPr txBox="1"/>
          <p:nvPr/>
        </p:nvSpPr>
        <p:spPr>
          <a:xfrm>
            <a:off x="971962" y="5283614"/>
            <a:ext cx="716487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b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El ingreso del solicitante promedio para los graduados es 5857.433333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b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El ingreso del solicitante promedio para los no graduados es 3777.283582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s-PE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D2198EDE-E14D-4447-A193-D05E4D02BB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963" y="1363110"/>
            <a:ext cx="5654124" cy="372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67160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66867CB8-306D-4582-B01C-EA6C7AA0CBB4}"/>
              </a:ext>
            </a:extLst>
          </p:cNvPr>
          <p:cNvSpPr txBox="1"/>
          <p:nvPr/>
        </p:nvSpPr>
        <p:spPr>
          <a:xfrm>
            <a:off x="2198600" y="645111"/>
            <a:ext cx="7649026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28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Univariado</a:t>
            </a:r>
            <a:r>
              <a:rPr lang="es-PE" sz="2800" b="1" i="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:</a:t>
            </a:r>
            <a:r>
              <a:rPr lang="es-PE" sz="2800" b="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Variables</a:t>
            </a:r>
            <a:r>
              <a:rPr lang="es-PE" sz="2800" b="1" i="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PE" sz="2800" b="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Independientes</a:t>
            </a:r>
            <a:r>
              <a:rPr lang="es-PE" sz="2800" b="1" i="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PE" sz="2800" b="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Numéricas</a:t>
            </a:r>
            <a:endParaRPr lang="es-PE" sz="28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043F0D5-385F-4C4C-9217-5032205660C5}"/>
              </a:ext>
            </a:extLst>
          </p:cNvPr>
          <p:cNvSpPr txBox="1"/>
          <p:nvPr/>
        </p:nvSpPr>
        <p:spPr>
          <a:xfrm>
            <a:off x="971962" y="5283614"/>
            <a:ext cx="797325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b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El ingreso del consolicitante promedio es 1621,24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s-PE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1A7CD7C-2D81-47FC-B81F-9C53975330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0149" y="1328530"/>
            <a:ext cx="8324850" cy="3415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289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66867CB8-306D-4582-B01C-EA6C7AA0CBB4}"/>
              </a:ext>
            </a:extLst>
          </p:cNvPr>
          <p:cNvSpPr txBox="1"/>
          <p:nvPr/>
        </p:nvSpPr>
        <p:spPr>
          <a:xfrm>
            <a:off x="2198600" y="645111"/>
            <a:ext cx="7649026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28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Univariado</a:t>
            </a:r>
            <a:r>
              <a:rPr lang="es-PE" sz="2800" b="1" i="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:</a:t>
            </a:r>
            <a:r>
              <a:rPr lang="es-PE" sz="2800" b="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Variables</a:t>
            </a:r>
            <a:r>
              <a:rPr lang="es-PE" sz="2800" b="1" i="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PE" sz="2800" b="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Independientes</a:t>
            </a:r>
            <a:r>
              <a:rPr lang="es-PE" sz="2800" b="1" i="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PE" sz="2800" b="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Numéricas</a:t>
            </a:r>
            <a:endParaRPr lang="es-PE" sz="28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043F0D5-385F-4C4C-9217-5032205660C5}"/>
              </a:ext>
            </a:extLst>
          </p:cNvPr>
          <p:cNvSpPr txBox="1"/>
          <p:nvPr/>
        </p:nvSpPr>
        <p:spPr>
          <a:xfrm>
            <a:off x="2198600" y="4727023"/>
            <a:ext cx="728414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b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Ingresos del cosolicitante promedio para los graduados es  1717.474833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b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Ingresos del cosolicitante promedio para los no graduados es 1276.544776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s-PE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6B5BFEC-74D1-4E5D-A01A-1EACEB70B4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8644" y="1454012"/>
            <a:ext cx="6771860" cy="2839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158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66867CB8-306D-4582-B01C-EA6C7AA0CBB4}"/>
              </a:ext>
            </a:extLst>
          </p:cNvPr>
          <p:cNvSpPr txBox="1"/>
          <p:nvPr/>
        </p:nvSpPr>
        <p:spPr>
          <a:xfrm>
            <a:off x="2198600" y="645111"/>
            <a:ext cx="7649026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28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Univariado</a:t>
            </a:r>
            <a:r>
              <a:rPr lang="es-PE" sz="2800" b="1" i="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:</a:t>
            </a:r>
            <a:r>
              <a:rPr lang="es-PE" sz="2800" b="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Variables</a:t>
            </a:r>
            <a:r>
              <a:rPr lang="es-PE" sz="2800" b="1" i="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PE" sz="2800" b="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Independientes</a:t>
            </a:r>
            <a:r>
              <a:rPr lang="es-PE" sz="2800" b="1" i="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PE" sz="2800" b="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Numéricas</a:t>
            </a:r>
            <a:endParaRPr lang="es-PE" sz="28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043F0D5-385F-4C4C-9217-5032205660C5}"/>
              </a:ext>
            </a:extLst>
          </p:cNvPr>
          <p:cNvSpPr txBox="1"/>
          <p:nvPr/>
        </p:nvSpPr>
        <p:spPr>
          <a:xfrm>
            <a:off x="971962" y="5283614"/>
            <a:ext cx="7973255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b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El monto del préstamo promedio es 146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s-PE" dirty="0"/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2E910F4-321A-4CFB-8313-ADC1BC0FC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435" y="1616765"/>
            <a:ext cx="6520897" cy="331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230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66867CB8-306D-4582-B01C-EA6C7AA0CBB4}"/>
              </a:ext>
            </a:extLst>
          </p:cNvPr>
          <p:cNvSpPr txBox="1"/>
          <p:nvPr/>
        </p:nvSpPr>
        <p:spPr>
          <a:xfrm>
            <a:off x="2198600" y="645111"/>
            <a:ext cx="7649026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28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Univariado</a:t>
            </a:r>
            <a:r>
              <a:rPr lang="es-PE" sz="2800" b="1" i="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:</a:t>
            </a:r>
            <a:r>
              <a:rPr lang="es-PE" sz="2800" b="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Variables</a:t>
            </a:r>
            <a:r>
              <a:rPr lang="es-PE" sz="2800" b="1" i="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PE" sz="2800" b="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Independientes</a:t>
            </a:r>
            <a:r>
              <a:rPr lang="es-PE" sz="2800" b="1" i="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PE" sz="2800" b="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Numéricas</a:t>
            </a:r>
            <a:endParaRPr lang="es-PE" sz="28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043F0D5-385F-4C4C-9217-5032205660C5}"/>
              </a:ext>
            </a:extLst>
          </p:cNvPr>
          <p:cNvSpPr txBox="1"/>
          <p:nvPr/>
        </p:nvSpPr>
        <p:spPr>
          <a:xfrm>
            <a:off x="971962" y="5125192"/>
            <a:ext cx="7973255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b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El monto de préstamo promedio graduados es 154.060215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b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El monto de préstamo promedio no graduados es 118.409449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s-PE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6A8E34F-0EAD-4C64-A707-22E23322D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076" y="1301921"/>
            <a:ext cx="7835141" cy="3495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260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583096" y="1453151"/>
            <a:ext cx="2066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Segoe UI Light" panose="020B0502040204020203" pitchFamily="34" charset="0"/>
                <a:cs typeface="Segoe UI Light" panose="020B0502040204020203" pitchFamily="34" charset="0"/>
              </a:rPr>
              <a:t>Gender</a:t>
            </a:r>
            <a:endParaRPr lang="es-P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6867CB8-306D-4582-B01C-EA6C7AA0CBB4}"/>
              </a:ext>
            </a:extLst>
          </p:cNvPr>
          <p:cNvSpPr txBox="1"/>
          <p:nvPr/>
        </p:nvSpPr>
        <p:spPr>
          <a:xfrm>
            <a:off x="385260" y="622431"/>
            <a:ext cx="11263401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28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Bivariado</a:t>
            </a:r>
            <a:r>
              <a:rPr lang="es-PE" sz="2800" b="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: Variables  Independientes Categóricas con la Target</a:t>
            </a:r>
            <a:endParaRPr lang="es-PE" sz="28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E5031D1E-E6AD-48CF-98C2-2D6EBB0B9F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60" y="1822483"/>
            <a:ext cx="2066392" cy="316731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ADAF1F3A-DF4F-4A19-B730-B64352EFD0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260" y="5092569"/>
            <a:ext cx="1973627" cy="1143000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648123F4-42BA-4AD6-AF70-79677C2EC6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2999" y="1822482"/>
            <a:ext cx="1864775" cy="3167316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08CB7A5D-56A3-4D84-B829-3BAF0DF073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19121" y="1813538"/>
            <a:ext cx="1864775" cy="3176260"/>
          </a:xfrm>
          <a:prstGeom prst="rect">
            <a:avLst/>
          </a:prstGeom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25A90B12-6413-41D6-B1F7-67A81524B4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83886" y="1840870"/>
            <a:ext cx="1864775" cy="3148928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382646A0-6BAF-410D-A36D-65A4FEE19A6B}"/>
              </a:ext>
            </a:extLst>
          </p:cNvPr>
          <p:cNvSpPr txBox="1"/>
          <p:nvPr/>
        </p:nvSpPr>
        <p:spPr>
          <a:xfrm>
            <a:off x="2854893" y="1471538"/>
            <a:ext cx="2066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Segoe UI Light" panose="020B0502040204020203" pitchFamily="34" charset="0"/>
                <a:cs typeface="Segoe UI Light" panose="020B0502040204020203" pitchFamily="34" charset="0"/>
              </a:rPr>
              <a:t>Married</a:t>
            </a:r>
            <a:endParaRPr lang="es-P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406B618E-197D-4311-9628-EEB01AA2B9B6}"/>
              </a:ext>
            </a:extLst>
          </p:cNvPr>
          <p:cNvSpPr txBox="1"/>
          <p:nvPr/>
        </p:nvSpPr>
        <p:spPr>
          <a:xfrm>
            <a:off x="4917504" y="1443888"/>
            <a:ext cx="2066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Segoe UI Light" panose="020B0502040204020203" pitchFamily="34" charset="0"/>
                <a:cs typeface="Segoe UI Light" panose="020B0502040204020203" pitchFamily="34" charset="0"/>
              </a:rPr>
              <a:t>Dependents</a:t>
            </a:r>
            <a:endParaRPr lang="es-P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BD2F0E4C-1DB6-47F2-A9ED-F414AF344ABA}"/>
              </a:ext>
            </a:extLst>
          </p:cNvPr>
          <p:cNvSpPr txBox="1"/>
          <p:nvPr/>
        </p:nvSpPr>
        <p:spPr>
          <a:xfrm>
            <a:off x="7299419" y="1478472"/>
            <a:ext cx="2066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Segoe UI Light" panose="020B0502040204020203" pitchFamily="34" charset="0"/>
                <a:cs typeface="Segoe UI Light" panose="020B0502040204020203" pitchFamily="34" charset="0"/>
              </a:rPr>
              <a:t>Education</a:t>
            </a:r>
            <a:endParaRPr lang="es-P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43B1B1DA-3C59-4063-8ADE-7EDCDE0E5AC8}"/>
              </a:ext>
            </a:extLst>
          </p:cNvPr>
          <p:cNvSpPr txBox="1"/>
          <p:nvPr/>
        </p:nvSpPr>
        <p:spPr>
          <a:xfrm>
            <a:off x="9479717" y="1471538"/>
            <a:ext cx="2066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Segoe UI Light" panose="020B0502040204020203" pitchFamily="34" charset="0"/>
                <a:cs typeface="Segoe UI Light" panose="020B0502040204020203" pitchFamily="34" charset="0"/>
              </a:rPr>
              <a:t>Self_Employed</a:t>
            </a:r>
            <a:endParaRPr lang="es-P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3BB04C18-D0BC-4011-94D2-73CEE66F072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157776" y="1847803"/>
            <a:ext cx="2181225" cy="3176259"/>
          </a:xfrm>
          <a:prstGeom prst="rect">
            <a:avLst/>
          </a:prstGeom>
        </p:spPr>
      </p:pic>
      <p:sp>
        <p:nvSpPr>
          <p:cNvPr id="20" name="CuadroTexto 19">
            <a:extLst>
              <a:ext uri="{FF2B5EF4-FFF2-40B4-BE49-F238E27FC236}">
                <a16:creationId xmlns:a16="http://schemas.microsoft.com/office/drawing/2014/main" id="{51920C8F-9C7A-48A4-A275-2BCF0BF99D4C}"/>
              </a:ext>
            </a:extLst>
          </p:cNvPr>
          <p:cNvSpPr txBox="1"/>
          <p:nvPr/>
        </p:nvSpPr>
        <p:spPr>
          <a:xfrm>
            <a:off x="2640466" y="5092569"/>
            <a:ext cx="900819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b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la proporción de solicitantes casados es mayor para los préstamos aprobados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b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la distribución de solicitantes con 1 o 3+ dependientes es similar en ambas categorías de </a:t>
            </a:r>
          </a:p>
          <a:p>
            <a:r>
              <a:rPr lang="es-PE" sz="1600" dirty="0">
                <a:latin typeface="Segoe UI Light" panose="020B0502040204020203" pitchFamily="34" charset="0"/>
                <a:cs typeface="Segoe UI Light" panose="020B0502040204020203" pitchFamily="34" charset="0"/>
              </a:rPr>
              <a:t>     </a:t>
            </a:r>
            <a:r>
              <a:rPr lang="es-PE" sz="1600" b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estado_de_préstamo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b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no hay nada significativo que podamos inferir de la gráfica self_employed vs Loan_Status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b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la proporción de graduados es mayor para los prestamos aprobados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789798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66867CB8-306D-4582-B01C-EA6C7AA0CBB4}"/>
              </a:ext>
            </a:extLst>
          </p:cNvPr>
          <p:cNvSpPr txBox="1"/>
          <p:nvPr/>
        </p:nvSpPr>
        <p:spPr>
          <a:xfrm>
            <a:off x="1167018" y="708005"/>
            <a:ext cx="9481008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28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Bivariado</a:t>
            </a:r>
            <a:r>
              <a:rPr lang="es-PE" sz="2800" b="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: Variables Independientes Categóricas con la Target</a:t>
            </a:r>
            <a:endParaRPr lang="es-PE" sz="28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9E7DED4-8C3A-44E0-8B3E-8FE5A747C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7018" y="1828800"/>
            <a:ext cx="2503833" cy="319377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0C9CF08-C6DF-485B-B44B-972A5DF5B2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3912" y="1828798"/>
            <a:ext cx="2190750" cy="3193774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478E92A2-3632-46B4-A46D-D0B707164441}"/>
              </a:ext>
            </a:extLst>
          </p:cNvPr>
          <p:cNvSpPr txBox="1"/>
          <p:nvPr/>
        </p:nvSpPr>
        <p:spPr>
          <a:xfrm>
            <a:off x="1385738" y="1459466"/>
            <a:ext cx="2066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Segoe UI Light" panose="020B0502040204020203" pitchFamily="34" charset="0"/>
                <a:cs typeface="Segoe UI Light" panose="020B0502040204020203" pitchFamily="34" charset="0"/>
              </a:rPr>
              <a:t>Credit_History</a:t>
            </a:r>
            <a:endParaRPr lang="es-P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BAB9D611-B3D0-4EF2-8F25-B6A7B0C77DA8}"/>
              </a:ext>
            </a:extLst>
          </p:cNvPr>
          <p:cNvSpPr txBox="1"/>
          <p:nvPr/>
        </p:nvSpPr>
        <p:spPr>
          <a:xfrm>
            <a:off x="8336091" y="1459465"/>
            <a:ext cx="2066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Segoe UI Light" panose="020B0502040204020203" pitchFamily="34" charset="0"/>
                <a:cs typeface="Segoe UI Light" panose="020B0502040204020203" pitchFamily="34" charset="0"/>
              </a:rPr>
              <a:t>Property_Area</a:t>
            </a:r>
            <a:endParaRPr lang="es-P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3BA1CB4-3FF8-43E6-8865-5D4082ACD6DF}"/>
              </a:ext>
            </a:extLst>
          </p:cNvPr>
          <p:cNvSpPr txBox="1"/>
          <p:nvPr/>
        </p:nvSpPr>
        <p:spPr>
          <a:xfrm>
            <a:off x="1033670" y="5092569"/>
            <a:ext cx="97535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b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Parece que las personas con historial crediticio como 1 tienen más probabilidades de obtener la aprobación de sus préstamos.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s-PE" dirty="0">
                <a:latin typeface="Segoe UI Light" panose="020B0502040204020203" pitchFamily="34" charset="0"/>
                <a:cs typeface="Segoe UI Light" panose="020B0502040204020203" pitchFamily="34" charset="0"/>
              </a:rPr>
              <a:t>L</a:t>
            </a:r>
            <a:r>
              <a:rPr lang="es-PE" b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a proporción de préstamos que se aprueban en el área semiurbana es mayor en comparación con la de las áreas rurales o urbanas.</a:t>
            </a:r>
          </a:p>
          <a:p>
            <a:pPr algn="ctr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8430198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66867CB8-306D-4582-B01C-EA6C7AA0CBB4}"/>
              </a:ext>
            </a:extLst>
          </p:cNvPr>
          <p:cNvSpPr txBox="1"/>
          <p:nvPr/>
        </p:nvSpPr>
        <p:spPr>
          <a:xfrm>
            <a:off x="1516251" y="689037"/>
            <a:ext cx="9481008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28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Multivariado</a:t>
            </a:r>
            <a:r>
              <a:rPr lang="es-PE" sz="2800" b="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: Variables Numéricas</a:t>
            </a:r>
            <a:endParaRPr lang="es-PE" sz="28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01102289-55F5-4A23-9606-4FF21C850E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1078" y="1261523"/>
            <a:ext cx="7010400" cy="331407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51CB963-E183-4C8A-86E5-F6279A10E1FB}"/>
              </a:ext>
            </a:extLst>
          </p:cNvPr>
          <p:cNvSpPr txBox="1"/>
          <p:nvPr/>
        </p:nvSpPr>
        <p:spPr>
          <a:xfrm>
            <a:off x="887897" y="4814605"/>
            <a:ext cx="103632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600" b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Vemos que las variables mas relacionadas son (</a:t>
            </a:r>
            <a:r>
              <a:rPr lang="es-PE" sz="1600" b="1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ingreso del solicitante-monto del préstamo</a:t>
            </a:r>
            <a:r>
              <a:rPr lang="es-PE" sz="1600" b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)</a:t>
            </a:r>
          </a:p>
          <a:p>
            <a:r>
              <a:rPr lang="es-PE" sz="1600" b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y (</a:t>
            </a:r>
            <a:r>
              <a:rPr lang="es-PE" sz="1600" b="1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historial crédito-estado de préstamo</a:t>
            </a:r>
            <a:r>
              <a:rPr lang="es-PE" sz="1600" b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).Monto del préstamo tambien esta relacionado con el ingreso de</a:t>
            </a:r>
          </a:p>
          <a:p>
            <a:r>
              <a:rPr lang="es-PE" sz="1600" b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de los coaplicantes.</a:t>
            </a:r>
          </a:p>
          <a:p>
            <a:pPr algn="ctr"/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17088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445455" y="800100"/>
            <a:ext cx="292608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5000" b="1" dirty="0">
                <a:solidFill>
                  <a:prstClr val="white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3</a:t>
            </a:r>
            <a:endParaRPr lang="es-PE" sz="35000" b="1" dirty="0">
              <a:solidFill>
                <a:prstClr val="white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5114485" y="2271303"/>
            <a:ext cx="5343965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6000" b="1" dirty="0">
                <a:solidFill>
                  <a:schemeClr val="bg1"/>
                </a:solidFill>
                <a:latin typeface="Segoe UI Light" panose="020B0502040204020203" pitchFamily="34" charset="0"/>
                <a:ea typeface="Cambria" panose="02040503050406030204" pitchFamily="18" charset="0"/>
                <a:cs typeface="Segoe UI Light" panose="020B0502040204020203" pitchFamily="34" charset="0"/>
              </a:rPr>
              <a:t>LIMPIEZA DE DATOS</a:t>
            </a:r>
            <a:endParaRPr lang="es-PE" sz="6000" b="1" dirty="0">
              <a:solidFill>
                <a:schemeClr val="bg1"/>
              </a:solidFill>
              <a:latin typeface="Segoe UI Light" panose="020B0502040204020203" pitchFamily="34" charset="0"/>
              <a:ea typeface="Cambria" panose="02040503050406030204" pitchFamily="18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905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Diagrama 4"/>
          <p:cNvGraphicFramePr/>
          <p:nvPr>
            <p:extLst>
              <p:ext uri="{D42A27DB-BD31-4B8C-83A1-F6EECF244321}">
                <p14:modId xmlns:p14="http://schemas.microsoft.com/office/powerpoint/2010/main" val="2386132854"/>
              </p:ext>
            </p:extLst>
          </p:nvPr>
        </p:nvGraphicFramePr>
        <p:xfrm>
          <a:off x="1298713" y="278297"/>
          <a:ext cx="8975587" cy="63477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2588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8670442D-FFE9-4EC2-9CF1-FE6A24F20FCB}"/>
              </a:ext>
            </a:extLst>
          </p:cNvPr>
          <p:cNvSpPr txBox="1"/>
          <p:nvPr/>
        </p:nvSpPr>
        <p:spPr>
          <a:xfrm>
            <a:off x="700571" y="583814"/>
            <a:ext cx="2897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Segoe UI Light" panose="020B0502040204020203" pitchFamily="34" charset="0"/>
                <a:cs typeface="Segoe UI Light" panose="020B0502040204020203" pitchFamily="34" charset="0"/>
              </a:rPr>
              <a:t>Numéricas</a:t>
            </a:r>
            <a:endParaRPr lang="es-P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ABA0393-54D5-4581-91C6-BE0A68891B31}"/>
              </a:ext>
            </a:extLst>
          </p:cNvPr>
          <p:cNvSpPr txBox="1"/>
          <p:nvPr/>
        </p:nvSpPr>
        <p:spPr>
          <a:xfrm>
            <a:off x="6388643" y="583814"/>
            <a:ext cx="4107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Segoe UI Light" panose="020B0502040204020203" pitchFamily="34" charset="0"/>
                <a:cs typeface="Segoe UI Light" panose="020B0502040204020203" pitchFamily="34" charset="0"/>
              </a:rPr>
              <a:t>Data Total = Numéricas + Categóricas</a:t>
            </a:r>
            <a:endParaRPr lang="es-P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F284B99E-81CE-411F-A555-2CAE443FD848}"/>
              </a:ext>
            </a:extLst>
          </p:cNvPr>
          <p:cNvSpPr txBox="1"/>
          <p:nvPr/>
        </p:nvSpPr>
        <p:spPr>
          <a:xfrm>
            <a:off x="700571" y="2849936"/>
            <a:ext cx="2897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>
                <a:latin typeface="Segoe UI Light" panose="020B0502040204020203" pitchFamily="34" charset="0"/>
                <a:cs typeface="Segoe UI Light" panose="020B0502040204020203" pitchFamily="34" charset="0"/>
              </a:rPr>
              <a:t>Categóricas</a:t>
            </a:r>
            <a:endParaRPr lang="es-P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9B5FF9A-87F0-43FC-A880-A9224B8B1E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874" y="3990072"/>
            <a:ext cx="3124200" cy="1125986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60DF2CDB-6786-4873-A514-9A7572291D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74" y="1100379"/>
            <a:ext cx="3124200" cy="1125986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4F0002BC-6A88-4629-B3AF-DCEE984F50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2879" y="1100379"/>
            <a:ext cx="2061215" cy="401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2993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071766" y="1408802"/>
            <a:ext cx="1177465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Se realizó técnicas de imputación univariada para las variables con valores perdidos existentes:</a:t>
            </a:r>
          </a:p>
          <a:p>
            <a:endParaRPr lang="es-E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Lista de variables numéricas</a:t>
            </a:r>
          </a:p>
          <a:p>
            <a:r>
              <a:rPr lang="es-PE" dirty="0"/>
              <a:t>         </a:t>
            </a:r>
            <a:r>
              <a:rPr lang="es-PE" dirty="0">
                <a:solidFill>
                  <a:schemeClr val="accent6">
                    <a:lumMod val="75000"/>
                  </a:schemeClr>
                </a:solidFill>
              </a:rPr>
              <a:t> (data[lista_mediana]). fillna(data[lista_mediana].median())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Lista de variables categóricas</a:t>
            </a:r>
          </a:p>
          <a:p>
            <a:r>
              <a:rPr lang="es-PE" dirty="0">
                <a:solidFill>
                  <a:schemeClr val="accent6">
                    <a:lumMod val="75000"/>
                  </a:schemeClr>
                </a:solidFill>
              </a:rPr>
              <a:t>          (data[lista_moda]). fillna(data[lista_moda].mode()[0])</a:t>
            </a:r>
          </a:p>
        </p:txBody>
      </p:sp>
      <p:sp>
        <p:nvSpPr>
          <p:cNvPr id="6" name="CuadroTexto 5"/>
          <p:cNvSpPr txBox="1"/>
          <p:nvPr/>
        </p:nvSpPr>
        <p:spPr>
          <a:xfrm>
            <a:off x="1071766" y="3869428"/>
            <a:ext cx="10874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Las variables categóricas, se realizó preprocesamiento de datos: </a:t>
            </a:r>
            <a:r>
              <a:rPr lang="es-ES" dirty="0">
                <a:solidFill>
                  <a:srgbClr val="FF0000"/>
                </a:solidFill>
              </a:rPr>
              <a:t>OneHotEncoder</a:t>
            </a:r>
            <a:endParaRPr lang="es-PE" dirty="0">
              <a:solidFill>
                <a:srgbClr val="FF0000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071766" y="827431"/>
            <a:ext cx="2475915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PE"/>
            </a:defPPr>
            <a:lvl1pPr>
              <a:defRPr sz="2400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defRPr>
            </a:lvl1pPr>
          </a:lstStyle>
          <a:p>
            <a:r>
              <a:rPr lang="es-ES" b="1" u="none" dirty="0">
                <a:latin typeface="Segoe UI Light" panose="020B0502040204020203" pitchFamily="34" charset="0"/>
                <a:cs typeface="Segoe UI Light" panose="020B0502040204020203" pitchFamily="34" charset="0"/>
              </a:rPr>
              <a:t>Valores perdidos</a:t>
            </a:r>
            <a:endParaRPr lang="es-PE" b="1" u="non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8" name="CuadroTexto 7"/>
          <p:cNvSpPr txBox="1"/>
          <p:nvPr/>
        </p:nvSpPr>
        <p:spPr>
          <a:xfrm>
            <a:off x="1071766" y="3397617"/>
            <a:ext cx="4670476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PE"/>
            </a:defPPr>
            <a:lvl1pPr>
              <a:defRPr sz="2400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defRPr>
            </a:lvl1pPr>
          </a:lstStyle>
          <a:p>
            <a:r>
              <a:rPr lang="es-ES" b="1" u="none" dirty="0">
                <a:latin typeface="Segoe UI Light" panose="020B0502040204020203" pitchFamily="34" charset="0"/>
                <a:cs typeface="Segoe UI Light" panose="020B0502040204020203" pitchFamily="34" charset="0"/>
              </a:rPr>
              <a:t>Preprocesamiento de datos</a:t>
            </a:r>
            <a:endParaRPr lang="es-PE" b="1" u="non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35471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445455" y="800100"/>
            <a:ext cx="292608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5000" b="1" dirty="0">
                <a:solidFill>
                  <a:prstClr val="white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4</a:t>
            </a:r>
            <a:endParaRPr lang="es-PE" sz="35000" b="1" dirty="0">
              <a:solidFill>
                <a:prstClr val="white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028661" y="1809638"/>
            <a:ext cx="7606748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6000" b="1" dirty="0">
                <a:solidFill>
                  <a:schemeClr val="bg1"/>
                </a:solidFill>
                <a:latin typeface="Segoe UI Light" panose="020B0502040204020203" pitchFamily="34" charset="0"/>
                <a:ea typeface="Cambria" panose="02040503050406030204" pitchFamily="18" charset="0"/>
                <a:cs typeface="Segoe UI Light" panose="020B0502040204020203" pitchFamily="34" charset="0"/>
              </a:rPr>
              <a:t>VARIABLES DUMMY</a:t>
            </a:r>
          </a:p>
          <a:p>
            <a:pPr algn="ctr"/>
            <a:r>
              <a:rPr lang="es-ES" sz="6000" b="1" dirty="0">
                <a:solidFill>
                  <a:schemeClr val="bg1"/>
                </a:solidFill>
                <a:latin typeface="Segoe UI Light" panose="020B0502040204020203" pitchFamily="34" charset="0"/>
                <a:ea typeface="Cambria" panose="02040503050406030204" pitchFamily="18" charset="0"/>
                <a:cs typeface="Segoe UI Light" panose="020B0502040204020203" pitchFamily="34" charset="0"/>
              </a:rPr>
              <a:t>(ONE HOT ENCONDING)</a:t>
            </a:r>
            <a:endParaRPr lang="es-PE" sz="6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489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CFC7C651-429D-45FB-9048-A5DF94CD2F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0215" y="461549"/>
            <a:ext cx="4533280" cy="5457825"/>
          </a:xfrm>
          <a:prstGeom prst="rect">
            <a:avLst/>
          </a:prstGeom>
          <a:ln>
            <a:solidFill>
              <a:srgbClr val="F2B13D"/>
            </a:solidFill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0116187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445455" y="800100"/>
            <a:ext cx="292608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5000" b="1" dirty="0">
                <a:solidFill>
                  <a:prstClr val="white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5</a:t>
            </a:r>
            <a:endParaRPr lang="es-PE" sz="35000" b="1" dirty="0">
              <a:solidFill>
                <a:prstClr val="white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526518" y="1856133"/>
            <a:ext cx="6958695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6000" b="1" dirty="0">
                <a:solidFill>
                  <a:schemeClr val="bg1"/>
                </a:solidFill>
                <a:latin typeface="Segoe UI Light" panose="020B0502040204020203" pitchFamily="34" charset="0"/>
                <a:ea typeface="Cambria" panose="02040503050406030204" pitchFamily="18" charset="0"/>
                <a:cs typeface="Segoe UI Light" panose="020B0502040204020203" pitchFamily="34" charset="0"/>
              </a:rPr>
              <a:t>PARTICIONAMIENTO</a:t>
            </a:r>
          </a:p>
          <a:p>
            <a:pPr algn="ctr"/>
            <a:r>
              <a:rPr lang="es-ES" sz="6000" b="1" dirty="0">
                <a:solidFill>
                  <a:schemeClr val="bg1"/>
                </a:solidFill>
                <a:latin typeface="Segoe UI Light" panose="020B0502040204020203" pitchFamily="34" charset="0"/>
                <a:ea typeface="Cambria" panose="02040503050406030204" pitchFamily="18" charset="0"/>
                <a:cs typeface="Segoe UI Light" panose="020B0502040204020203" pitchFamily="34" charset="0"/>
              </a:rPr>
              <a:t>ENTRENAMIENTO Y TESTEO</a:t>
            </a:r>
            <a:endParaRPr lang="es-PE" sz="6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5206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6389361" y="1945296"/>
            <a:ext cx="3405822" cy="1200329"/>
          </a:xfrm>
          <a:prstGeom prst="rect">
            <a:avLst/>
          </a:prstGeom>
          <a:solidFill>
            <a:srgbClr val="92D05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TESTEO </a:t>
            </a:r>
          </a:p>
          <a:p>
            <a:pPr algn="ctr"/>
            <a:r>
              <a:rPr lang="es-ES" sz="3600" b="1" dirty="0">
                <a:solidFill>
                  <a:schemeClr val="bg1"/>
                </a:solidFill>
              </a:rPr>
              <a:t>30%</a:t>
            </a:r>
            <a:endParaRPr lang="es-PE" sz="3600" b="1" dirty="0">
              <a:solidFill>
                <a:schemeClr val="bg1"/>
              </a:solidFill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2410643" y="1945296"/>
            <a:ext cx="3992916" cy="1200329"/>
          </a:xfrm>
          <a:prstGeom prst="rect">
            <a:avLst/>
          </a:prstGeom>
          <a:solidFill>
            <a:srgbClr val="73BFF9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s-ES" sz="3600" b="1" dirty="0">
                <a:solidFill>
                  <a:schemeClr val="bg1"/>
                </a:solidFill>
              </a:rPr>
              <a:t>ENTRENAMIENTO 70%</a:t>
            </a:r>
            <a:endParaRPr lang="es-PE" sz="3600" b="1" dirty="0">
              <a:solidFill>
                <a:schemeClr val="bg1"/>
              </a:solidFill>
            </a:endParaRPr>
          </a:p>
        </p:txBody>
      </p:sp>
      <p:sp>
        <p:nvSpPr>
          <p:cNvPr id="15" name="CuadroTexto 14"/>
          <p:cNvSpPr txBox="1"/>
          <p:nvPr/>
        </p:nvSpPr>
        <p:spPr>
          <a:xfrm>
            <a:off x="556595" y="4402206"/>
            <a:ext cx="124373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000" dirty="0"/>
              <a:t>Target</a:t>
            </a:r>
            <a:endParaRPr lang="es-PE" sz="2000" b="1" i="1" dirty="0"/>
          </a:p>
        </p:txBody>
      </p:sp>
      <p:sp>
        <p:nvSpPr>
          <p:cNvPr id="16" name="Abrir llave 15"/>
          <p:cNvSpPr/>
          <p:nvPr/>
        </p:nvSpPr>
        <p:spPr>
          <a:xfrm>
            <a:off x="1835575" y="3324837"/>
            <a:ext cx="387980" cy="2604575"/>
          </a:xfrm>
          <a:prstGeom prst="leftBrac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7" name="CuadroTexto 16"/>
          <p:cNvSpPr txBox="1"/>
          <p:nvPr/>
        </p:nvSpPr>
        <p:spPr>
          <a:xfrm>
            <a:off x="2311601" y="3813087"/>
            <a:ext cx="2095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1</a:t>
            </a:r>
            <a:r>
              <a:rPr lang="es-ES" dirty="0"/>
              <a:t>: SI enfermedad cardiovascular</a:t>
            </a:r>
            <a:endParaRPr lang="es-PE" dirty="0"/>
          </a:p>
        </p:txBody>
      </p:sp>
      <p:sp>
        <p:nvSpPr>
          <p:cNvPr id="20" name="CuadroTexto 19"/>
          <p:cNvSpPr txBox="1"/>
          <p:nvPr/>
        </p:nvSpPr>
        <p:spPr>
          <a:xfrm>
            <a:off x="2311601" y="4602261"/>
            <a:ext cx="1980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0</a:t>
            </a:r>
            <a:r>
              <a:rPr lang="es-ES" dirty="0"/>
              <a:t>: No enfermedad</a:t>
            </a:r>
          </a:p>
          <a:p>
            <a:r>
              <a:rPr lang="es-ES" dirty="0"/>
              <a:t>cardiovascular</a:t>
            </a:r>
            <a:endParaRPr lang="es-PE" dirty="0"/>
          </a:p>
        </p:txBody>
      </p:sp>
      <p:sp>
        <p:nvSpPr>
          <p:cNvPr id="18" name="CuadroTexto 17"/>
          <p:cNvSpPr txBox="1"/>
          <p:nvPr/>
        </p:nvSpPr>
        <p:spPr>
          <a:xfrm>
            <a:off x="4475464" y="4756149"/>
            <a:ext cx="1575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192 (31,27%)</a:t>
            </a:r>
            <a:endParaRPr lang="es-PE" sz="1600" dirty="0"/>
          </a:p>
        </p:txBody>
      </p:sp>
      <p:sp>
        <p:nvSpPr>
          <p:cNvPr id="26" name="CuadroTexto 25"/>
          <p:cNvSpPr txBox="1"/>
          <p:nvPr/>
        </p:nvSpPr>
        <p:spPr>
          <a:xfrm>
            <a:off x="4493286" y="3966975"/>
            <a:ext cx="1575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422 (68,72%)</a:t>
            </a:r>
            <a:endParaRPr lang="es-PE" sz="1600" dirty="0"/>
          </a:p>
        </p:txBody>
      </p:sp>
      <p:sp>
        <p:nvSpPr>
          <p:cNvPr id="25" name="CuadroTexto 24">
            <a:extLst>
              <a:ext uri="{FF2B5EF4-FFF2-40B4-BE49-F238E27FC236}">
                <a16:creationId xmlns:a16="http://schemas.microsoft.com/office/drawing/2014/main" id="{340465A9-1C3A-479E-BCC4-BC71F11E0210}"/>
              </a:ext>
            </a:extLst>
          </p:cNvPr>
          <p:cNvSpPr txBox="1"/>
          <p:nvPr/>
        </p:nvSpPr>
        <p:spPr>
          <a:xfrm>
            <a:off x="6247607" y="3689438"/>
            <a:ext cx="1230450" cy="375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 </a:t>
            </a:r>
            <a:r>
              <a:rPr lang="es-ES" dirty="0" err="1"/>
              <a:t>train</a:t>
            </a:r>
            <a:endParaRPr lang="es-PE" dirty="0"/>
          </a:p>
        </p:txBody>
      </p:sp>
      <p:sp>
        <p:nvSpPr>
          <p:cNvPr id="27" name="Abrir llave 26">
            <a:extLst>
              <a:ext uri="{FF2B5EF4-FFF2-40B4-BE49-F238E27FC236}">
                <a16:creationId xmlns:a16="http://schemas.microsoft.com/office/drawing/2014/main" id="{3A99456B-563E-41AC-BEC8-7A64607ACF00}"/>
              </a:ext>
            </a:extLst>
          </p:cNvPr>
          <p:cNvSpPr/>
          <p:nvPr/>
        </p:nvSpPr>
        <p:spPr>
          <a:xfrm>
            <a:off x="7330025" y="3249969"/>
            <a:ext cx="328632" cy="1386781"/>
          </a:xfrm>
          <a:prstGeom prst="leftBrac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0420CC53-59C6-4000-A15A-BFAE47C418A2}"/>
              </a:ext>
            </a:extLst>
          </p:cNvPr>
          <p:cNvSpPr txBox="1"/>
          <p:nvPr/>
        </p:nvSpPr>
        <p:spPr>
          <a:xfrm>
            <a:off x="6247607" y="5021068"/>
            <a:ext cx="1230450" cy="3754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dirty="0"/>
              <a:t> test</a:t>
            </a:r>
            <a:endParaRPr lang="es-PE" dirty="0"/>
          </a:p>
        </p:txBody>
      </p:sp>
      <p:sp>
        <p:nvSpPr>
          <p:cNvPr id="32" name="Abrir llave 31">
            <a:extLst>
              <a:ext uri="{FF2B5EF4-FFF2-40B4-BE49-F238E27FC236}">
                <a16:creationId xmlns:a16="http://schemas.microsoft.com/office/drawing/2014/main" id="{CA29FB02-B6C9-4CB3-BB55-1B2464030FA5}"/>
              </a:ext>
            </a:extLst>
          </p:cNvPr>
          <p:cNvSpPr/>
          <p:nvPr/>
        </p:nvSpPr>
        <p:spPr>
          <a:xfrm>
            <a:off x="7330025" y="4682961"/>
            <a:ext cx="328632" cy="1246451"/>
          </a:xfrm>
          <a:prstGeom prst="leftBrace">
            <a:avLst/>
          </a:prstGeom>
          <a:ln w="1905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4" name="CuadroTexto 33">
            <a:extLst>
              <a:ext uri="{FF2B5EF4-FFF2-40B4-BE49-F238E27FC236}">
                <a16:creationId xmlns:a16="http://schemas.microsoft.com/office/drawing/2014/main" id="{B93FE651-3D06-4669-ACBD-A21B133D9C12}"/>
              </a:ext>
            </a:extLst>
          </p:cNvPr>
          <p:cNvSpPr txBox="1"/>
          <p:nvPr/>
        </p:nvSpPr>
        <p:spPr>
          <a:xfrm>
            <a:off x="10356053" y="5396524"/>
            <a:ext cx="1575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55 (29,72%)</a:t>
            </a:r>
            <a:endParaRPr lang="es-PE" sz="1600" dirty="0"/>
          </a:p>
        </p:txBody>
      </p:sp>
      <p:sp>
        <p:nvSpPr>
          <p:cNvPr id="35" name="CuadroTexto 34">
            <a:extLst>
              <a:ext uri="{FF2B5EF4-FFF2-40B4-BE49-F238E27FC236}">
                <a16:creationId xmlns:a16="http://schemas.microsoft.com/office/drawing/2014/main" id="{AD1B12DB-2687-43BB-9B19-DB991B73F216}"/>
              </a:ext>
            </a:extLst>
          </p:cNvPr>
          <p:cNvSpPr txBox="1"/>
          <p:nvPr/>
        </p:nvSpPr>
        <p:spPr>
          <a:xfrm>
            <a:off x="7899109" y="3249970"/>
            <a:ext cx="2095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1</a:t>
            </a:r>
            <a:r>
              <a:rPr lang="es-ES" dirty="0"/>
              <a:t>: SI enfermedad cardiovascular</a:t>
            </a:r>
            <a:endParaRPr lang="es-PE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B01020AF-BB53-4A3E-8F1A-6A82895EF9E0}"/>
              </a:ext>
            </a:extLst>
          </p:cNvPr>
          <p:cNvSpPr txBox="1"/>
          <p:nvPr/>
        </p:nvSpPr>
        <p:spPr>
          <a:xfrm>
            <a:off x="7899108" y="4021925"/>
            <a:ext cx="1980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0</a:t>
            </a:r>
            <a:r>
              <a:rPr lang="es-ES" dirty="0"/>
              <a:t>: No enfermedad</a:t>
            </a:r>
          </a:p>
          <a:p>
            <a:r>
              <a:rPr lang="es-ES" dirty="0"/>
              <a:t>cardiovascular</a:t>
            </a:r>
            <a:endParaRPr lang="es-PE" dirty="0"/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2B34DC24-8AA4-4897-8BDD-CE962B7C263F}"/>
              </a:ext>
            </a:extLst>
          </p:cNvPr>
          <p:cNvSpPr txBox="1"/>
          <p:nvPr/>
        </p:nvSpPr>
        <p:spPr>
          <a:xfrm>
            <a:off x="7872573" y="4636751"/>
            <a:ext cx="2095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1</a:t>
            </a:r>
            <a:r>
              <a:rPr lang="es-ES" dirty="0"/>
              <a:t>: SI enfermedad cardiovascular</a:t>
            </a:r>
            <a:endParaRPr lang="es-PE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598A759E-FCDF-4C68-9617-F0BD894B7058}"/>
              </a:ext>
            </a:extLst>
          </p:cNvPr>
          <p:cNvSpPr txBox="1"/>
          <p:nvPr/>
        </p:nvSpPr>
        <p:spPr>
          <a:xfrm>
            <a:off x="7899108" y="5283082"/>
            <a:ext cx="19809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0</a:t>
            </a:r>
            <a:r>
              <a:rPr lang="es-ES" dirty="0"/>
              <a:t>: No enfermedad</a:t>
            </a:r>
          </a:p>
          <a:p>
            <a:r>
              <a:rPr lang="es-ES" dirty="0"/>
              <a:t>cardiovascular</a:t>
            </a:r>
            <a:endParaRPr lang="es-PE" dirty="0"/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22A04DE4-AA14-450A-AEDE-F9CEBA740457}"/>
              </a:ext>
            </a:extLst>
          </p:cNvPr>
          <p:cNvSpPr txBox="1"/>
          <p:nvPr/>
        </p:nvSpPr>
        <p:spPr>
          <a:xfrm>
            <a:off x="10330668" y="4087475"/>
            <a:ext cx="1575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137 (31,93%)</a:t>
            </a:r>
            <a:endParaRPr lang="es-PE" sz="1600" dirty="0"/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C9C40246-764D-4835-B343-7A329AD2D507}"/>
              </a:ext>
            </a:extLst>
          </p:cNvPr>
          <p:cNvSpPr txBox="1"/>
          <p:nvPr/>
        </p:nvSpPr>
        <p:spPr>
          <a:xfrm>
            <a:off x="10330669" y="3324837"/>
            <a:ext cx="1575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292 (68,06%)</a:t>
            </a:r>
            <a:endParaRPr lang="es-PE" sz="1600" dirty="0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D8EF20FD-F6F2-4807-A922-6C36A780A9EA}"/>
              </a:ext>
            </a:extLst>
          </p:cNvPr>
          <p:cNvSpPr txBox="1"/>
          <p:nvPr/>
        </p:nvSpPr>
        <p:spPr>
          <a:xfrm>
            <a:off x="10356053" y="4697868"/>
            <a:ext cx="15755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dirty="0"/>
              <a:t>130 (70,27%)</a:t>
            </a:r>
            <a:endParaRPr lang="es-PE" sz="1600" dirty="0"/>
          </a:p>
        </p:txBody>
      </p:sp>
      <p:sp>
        <p:nvSpPr>
          <p:cNvPr id="42" name="CuadroTexto 41">
            <a:extLst>
              <a:ext uri="{FF2B5EF4-FFF2-40B4-BE49-F238E27FC236}">
                <a16:creationId xmlns:a16="http://schemas.microsoft.com/office/drawing/2014/main" id="{7A0ABB6C-C9AE-4343-8CF9-BC2AFE9A12F2}"/>
              </a:ext>
            </a:extLst>
          </p:cNvPr>
          <p:cNvSpPr txBox="1"/>
          <p:nvPr/>
        </p:nvSpPr>
        <p:spPr>
          <a:xfrm>
            <a:off x="528981" y="0"/>
            <a:ext cx="11134038" cy="120032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s-ES" sz="3600" dirty="0">
                <a:solidFill>
                  <a:srgbClr val="FF0000"/>
                </a:solidFill>
              </a:rPr>
              <a:t>FEATURES</a:t>
            </a:r>
          </a:p>
          <a:p>
            <a:pPr algn="ctr"/>
            <a:r>
              <a:rPr lang="es-ES" sz="3600" dirty="0"/>
              <a:t>Todas las variables están en formato numérico(maquina).</a:t>
            </a:r>
            <a:endParaRPr lang="es-PE" sz="3600" dirty="0"/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F167A7A6-8BBB-466E-B459-4C83B5C7A33F}"/>
              </a:ext>
            </a:extLst>
          </p:cNvPr>
          <p:cNvSpPr txBox="1"/>
          <p:nvPr/>
        </p:nvSpPr>
        <p:spPr>
          <a:xfrm>
            <a:off x="6550964" y="3347473"/>
            <a:ext cx="779061" cy="307777"/>
          </a:xfrm>
          <a:prstGeom prst="rect">
            <a:avLst/>
          </a:prstGeom>
          <a:solidFill>
            <a:srgbClr val="73BFF9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s-ES" sz="1400" b="1" dirty="0">
                <a:solidFill>
                  <a:schemeClr val="bg1"/>
                </a:solidFill>
              </a:rPr>
              <a:t>429</a:t>
            </a:r>
            <a:endParaRPr lang="es-PE" sz="1400" b="1" dirty="0">
              <a:solidFill>
                <a:schemeClr val="bg1"/>
              </a:solidFill>
            </a:endParaRPr>
          </a:p>
        </p:txBody>
      </p:sp>
      <p:sp>
        <p:nvSpPr>
          <p:cNvPr id="44" name="CuadroTexto 43">
            <a:extLst>
              <a:ext uri="{FF2B5EF4-FFF2-40B4-BE49-F238E27FC236}">
                <a16:creationId xmlns:a16="http://schemas.microsoft.com/office/drawing/2014/main" id="{106ACDFF-8D62-4B7E-A6B2-05DEB7758692}"/>
              </a:ext>
            </a:extLst>
          </p:cNvPr>
          <p:cNvSpPr txBox="1"/>
          <p:nvPr/>
        </p:nvSpPr>
        <p:spPr>
          <a:xfrm>
            <a:off x="6533142" y="4630295"/>
            <a:ext cx="779061" cy="307777"/>
          </a:xfrm>
          <a:prstGeom prst="rect">
            <a:avLst/>
          </a:prstGeom>
          <a:solidFill>
            <a:srgbClr val="92D05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s-ES" sz="1400" b="1" dirty="0">
                <a:solidFill>
                  <a:schemeClr val="bg1"/>
                </a:solidFill>
              </a:rPr>
              <a:t>185</a:t>
            </a:r>
            <a:endParaRPr lang="es-PE" sz="1400" b="1" dirty="0">
              <a:solidFill>
                <a:schemeClr val="bg1"/>
              </a:solidFill>
            </a:endParaRPr>
          </a:p>
        </p:txBody>
      </p:sp>
      <p:sp>
        <p:nvSpPr>
          <p:cNvPr id="45" name="CuadroTexto 44">
            <a:extLst>
              <a:ext uri="{FF2B5EF4-FFF2-40B4-BE49-F238E27FC236}">
                <a16:creationId xmlns:a16="http://schemas.microsoft.com/office/drawing/2014/main" id="{C7804A90-204D-45CA-84C7-9B0FE6B33407}"/>
              </a:ext>
            </a:extLst>
          </p:cNvPr>
          <p:cNvSpPr txBox="1"/>
          <p:nvPr/>
        </p:nvSpPr>
        <p:spPr>
          <a:xfrm>
            <a:off x="815466" y="3997752"/>
            <a:ext cx="779061" cy="307777"/>
          </a:xfrm>
          <a:prstGeom prst="rect">
            <a:avLst/>
          </a:prstGeom>
          <a:solidFill>
            <a:srgbClr val="7030A0"/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s-ES" sz="1400" b="1" dirty="0">
                <a:solidFill>
                  <a:schemeClr val="bg1"/>
                </a:solidFill>
              </a:rPr>
              <a:t>614</a:t>
            </a:r>
            <a:endParaRPr lang="es-PE" sz="1400" b="1" dirty="0">
              <a:solidFill>
                <a:schemeClr val="bg1"/>
              </a:solidFill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1CC909E-B3BE-4A52-9B0E-8937D174F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477" y="1373441"/>
            <a:ext cx="9183757" cy="402802"/>
          </a:xfrm>
          <a:prstGeom prst="rect">
            <a:avLst/>
          </a:prstGeom>
          <a:ln w="28575">
            <a:solidFill>
              <a:srgbClr val="FFC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811532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445455" y="800100"/>
            <a:ext cx="292608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5000" b="1" dirty="0">
                <a:solidFill>
                  <a:prstClr val="white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6</a:t>
            </a:r>
            <a:endParaRPr lang="es-PE" sz="35000" b="1" dirty="0">
              <a:solidFill>
                <a:prstClr val="white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5101233" y="2231546"/>
            <a:ext cx="6121786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6000" b="1" dirty="0">
                <a:solidFill>
                  <a:schemeClr val="bg1"/>
                </a:solidFill>
                <a:latin typeface="Segoe UI Light" panose="020B0502040204020203" pitchFamily="34" charset="0"/>
                <a:ea typeface="Cambria" panose="02040503050406030204" pitchFamily="18" charset="0"/>
                <a:cs typeface="Segoe UI Light" panose="020B0502040204020203" pitchFamily="34" charset="0"/>
              </a:rPr>
              <a:t>NUEVAS FEATURES</a:t>
            </a:r>
            <a:endParaRPr lang="es-PE" sz="6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03358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ACA9E46-97BC-4CF7-8898-A54C039723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00" y="1230795"/>
            <a:ext cx="5067300" cy="6858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80B7068-0F1F-4244-B02F-CCC96D969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00" y="2258667"/>
            <a:ext cx="5067300" cy="7239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D37C64B3-5434-4DC3-B4F5-DA68CBE045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700" y="3388829"/>
            <a:ext cx="5067300" cy="6762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453A4F97-DDD4-497A-B7CC-8C7C62DB16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700" y="4471366"/>
            <a:ext cx="5067300" cy="66675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626183D-CFC6-43D7-B504-A8BAC85F1723}"/>
              </a:ext>
            </a:extLst>
          </p:cNvPr>
          <p:cNvSpPr txBox="1"/>
          <p:nvPr/>
        </p:nvSpPr>
        <p:spPr>
          <a:xfrm>
            <a:off x="6400800" y="1230795"/>
            <a:ext cx="4664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rgbClr val="FF0000"/>
                </a:solidFill>
              </a:rPr>
              <a:t>Ingreso Total </a:t>
            </a:r>
            <a:r>
              <a:rPr lang="es-PE" dirty="0"/>
              <a:t>= ingreso del solicitante + ingreso del consolicitante.</a:t>
            </a: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394C7997-D2B3-499B-B744-207D65D12470}"/>
              </a:ext>
            </a:extLst>
          </p:cNvPr>
          <p:cNvSpPr txBox="1"/>
          <p:nvPr/>
        </p:nvSpPr>
        <p:spPr>
          <a:xfrm>
            <a:off x="6498535" y="2258667"/>
            <a:ext cx="4664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rgbClr val="FF0000"/>
                </a:solidFill>
              </a:rPr>
              <a:t>Logaritmo de Ingreso Total </a:t>
            </a:r>
            <a:r>
              <a:rPr lang="es-PE" dirty="0"/>
              <a:t>=Esta variable al sacar log se distribuye de forma normal.</a:t>
            </a:r>
          </a:p>
        </p:txBody>
      </p:sp>
      <p:sp>
        <p:nvSpPr>
          <p:cNvPr id="46" name="CuadroTexto 45">
            <a:extLst>
              <a:ext uri="{FF2B5EF4-FFF2-40B4-BE49-F238E27FC236}">
                <a16:creationId xmlns:a16="http://schemas.microsoft.com/office/drawing/2014/main" id="{C6C706BE-2946-44FE-84A3-7529A4B7BE95}"/>
              </a:ext>
            </a:extLst>
          </p:cNvPr>
          <p:cNvSpPr txBox="1"/>
          <p:nvPr/>
        </p:nvSpPr>
        <p:spPr>
          <a:xfrm>
            <a:off x="6498534" y="3388829"/>
            <a:ext cx="4664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rgbClr val="FF0000"/>
                </a:solidFill>
              </a:rPr>
              <a:t>Monto por mes</a:t>
            </a:r>
            <a:r>
              <a:rPr lang="es-PE" dirty="0"/>
              <a:t>= Monto total/ monto por cantidad de meses de plazo.</a:t>
            </a:r>
          </a:p>
        </p:txBody>
      </p:sp>
      <p:sp>
        <p:nvSpPr>
          <p:cNvPr id="47" name="CuadroTexto 46">
            <a:extLst>
              <a:ext uri="{FF2B5EF4-FFF2-40B4-BE49-F238E27FC236}">
                <a16:creationId xmlns:a16="http://schemas.microsoft.com/office/drawing/2014/main" id="{C33CF712-A7E1-46D2-A296-DBA58EBD7785}"/>
              </a:ext>
            </a:extLst>
          </p:cNvPr>
          <p:cNvSpPr txBox="1"/>
          <p:nvPr/>
        </p:nvSpPr>
        <p:spPr>
          <a:xfrm>
            <a:off x="6543259" y="4468053"/>
            <a:ext cx="46647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rgbClr val="FF0000"/>
                </a:solidFill>
              </a:rPr>
              <a:t>Balance de los ingresos</a:t>
            </a:r>
            <a:r>
              <a:rPr lang="es-PE" dirty="0"/>
              <a:t>=Ingreso total – monto por mes.</a:t>
            </a:r>
          </a:p>
        </p:txBody>
      </p:sp>
    </p:spTree>
    <p:extLst>
      <p:ext uri="{BB962C8B-B14F-4D97-AF65-F5344CB8AC3E}">
        <p14:creationId xmlns:p14="http://schemas.microsoft.com/office/powerpoint/2010/main" val="10051187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445455" y="800100"/>
            <a:ext cx="292608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5000" b="1" dirty="0">
                <a:solidFill>
                  <a:prstClr val="white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7</a:t>
            </a:r>
            <a:endParaRPr lang="es-PE" sz="35000" b="1" dirty="0">
              <a:solidFill>
                <a:prstClr val="white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5114485" y="2271303"/>
            <a:ext cx="6121786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6000" b="1" dirty="0">
                <a:solidFill>
                  <a:schemeClr val="bg1"/>
                </a:solidFill>
                <a:latin typeface="Segoe UI Light" panose="020B0502040204020203" pitchFamily="34" charset="0"/>
                <a:ea typeface="Cambria" panose="02040503050406030204" pitchFamily="18" charset="0"/>
                <a:cs typeface="Segoe UI Light" panose="020B0502040204020203" pitchFamily="34" charset="0"/>
              </a:rPr>
              <a:t>COMPARACION DE MODELOS</a:t>
            </a:r>
            <a:endParaRPr lang="es-PE" sz="6000" b="1" dirty="0">
              <a:solidFill>
                <a:prstClr val="white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80279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404066" y="518419"/>
            <a:ext cx="4135902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PE"/>
            </a:defPPr>
            <a:lvl1pPr>
              <a:defRPr sz="2400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defRPr>
            </a:lvl1pPr>
          </a:lstStyle>
          <a:p>
            <a:pPr algn="ctr"/>
            <a:r>
              <a:rPr lang="es-ES" u="none" dirty="0">
                <a:latin typeface="Segoe UI Light" panose="020B0502040204020203" pitchFamily="34" charset="0"/>
                <a:cs typeface="Segoe UI Light" panose="020B0502040204020203" pitchFamily="34" charset="0"/>
              </a:rPr>
              <a:t>Regresión Logística</a:t>
            </a:r>
            <a:endParaRPr lang="es-PE" u="non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B6B5F89-4302-46A0-8109-6E0140A2F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3913" y="1376362"/>
            <a:ext cx="1736241" cy="4083534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EB843A5-1858-4A33-A76F-C2564D28B9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9827" y="1376362"/>
            <a:ext cx="2286000" cy="4083534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25850088-B224-44DB-BDDA-51C4B0811E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68605" y="1376362"/>
            <a:ext cx="6143625" cy="4076700"/>
          </a:xfrm>
          <a:prstGeom prst="rect">
            <a:avLst/>
          </a:prstGeom>
        </p:spPr>
      </p:pic>
      <p:sp>
        <p:nvSpPr>
          <p:cNvPr id="15" name="CuadroTexto 14">
            <a:extLst>
              <a:ext uri="{FF2B5EF4-FFF2-40B4-BE49-F238E27FC236}">
                <a16:creationId xmlns:a16="http://schemas.microsoft.com/office/drawing/2014/main" id="{F3C8DBBC-46BC-4239-974A-A0973BD9B640}"/>
              </a:ext>
            </a:extLst>
          </p:cNvPr>
          <p:cNvSpPr txBox="1"/>
          <p:nvPr/>
        </p:nvSpPr>
        <p:spPr>
          <a:xfrm>
            <a:off x="3220278" y="5978964"/>
            <a:ext cx="1881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rgbClr val="00B050"/>
                </a:solidFill>
              </a:rPr>
              <a:t>Previo: </a:t>
            </a:r>
          </a:p>
          <a:p>
            <a:r>
              <a:rPr lang="es-PE" dirty="0">
                <a:solidFill>
                  <a:srgbClr val="00B050"/>
                </a:solidFill>
              </a:rPr>
              <a:t>no particionar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27D302E9-423B-466C-9862-EEA2AB83B6A6}"/>
              </a:ext>
            </a:extLst>
          </p:cNvPr>
          <p:cNvSpPr txBox="1"/>
          <p:nvPr/>
        </p:nvSpPr>
        <p:spPr>
          <a:xfrm>
            <a:off x="1066800" y="5970104"/>
            <a:ext cx="1881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rgbClr val="FF0000"/>
                </a:solidFill>
              </a:rPr>
              <a:t>Previo: particionar</a:t>
            </a:r>
          </a:p>
        </p:txBody>
      </p:sp>
      <p:sp>
        <p:nvSpPr>
          <p:cNvPr id="17" name="Flecha: a la derecha con muesca 16">
            <a:extLst>
              <a:ext uri="{FF2B5EF4-FFF2-40B4-BE49-F238E27FC236}">
                <a16:creationId xmlns:a16="http://schemas.microsoft.com/office/drawing/2014/main" id="{1F7D1FFC-4CF5-4EB8-89D8-7886A1B383F2}"/>
              </a:ext>
            </a:extLst>
          </p:cNvPr>
          <p:cNvSpPr/>
          <p:nvPr/>
        </p:nvSpPr>
        <p:spPr>
          <a:xfrm>
            <a:off x="5102086" y="6105816"/>
            <a:ext cx="1431234" cy="37490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732BD970-65A3-4EFF-A13A-6CF275FA875F}"/>
              </a:ext>
            </a:extLst>
          </p:cNvPr>
          <p:cNvSpPr txBox="1"/>
          <p:nvPr/>
        </p:nvSpPr>
        <p:spPr>
          <a:xfrm>
            <a:off x="9329011" y="5978964"/>
            <a:ext cx="2478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rgbClr val="00B050"/>
                </a:solidFill>
              </a:rPr>
              <a:t>x_entrenamiento</a:t>
            </a:r>
          </a:p>
          <a:p>
            <a:r>
              <a:rPr lang="es-PE" dirty="0">
                <a:solidFill>
                  <a:srgbClr val="00B050"/>
                </a:solidFill>
              </a:rPr>
              <a:t>y_entrenamiento</a:t>
            </a: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8394D715-594D-48A7-AC9A-335B00270FF8}"/>
              </a:ext>
            </a:extLst>
          </p:cNvPr>
          <p:cNvSpPr txBox="1"/>
          <p:nvPr/>
        </p:nvSpPr>
        <p:spPr>
          <a:xfrm>
            <a:off x="6850336" y="6027501"/>
            <a:ext cx="2478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s-PE" dirty="0"/>
              <a:t>x_train, x_test, y_train, y_test</a:t>
            </a:r>
          </a:p>
        </p:txBody>
      </p:sp>
    </p:spTree>
    <p:extLst>
      <p:ext uri="{BB962C8B-B14F-4D97-AF65-F5344CB8AC3E}">
        <p14:creationId xmlns:p14="http://schemas.microsoft.com/office/powerpoint/2010/main" val="2057436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483555" y="800100"/>
            <a:ext cx="292608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5000" b="1" dirty="0">
                <a:solidFill>
                  <a:schemeClr val="bg1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</a:t>
            </a:r>
            <a:endParaRPr lang="es-PE" sz="35000" b="1" dirty="0">
              <a:solidFill>
                <a:schemeClr val="bg1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409635" y="2209191"/>
            <a:ext cx="6582215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6000" b="1" dirty="0">
                <a:solidFill>
                  <a:schemeClr val="bg1"/>
                </a:solidFill>
                <a:latin typeface="Segoe UI Light" panose="020B0502040204020203" pitchFamily="34" charset="0"/>
                <a:ea typeface="Cambria" panose="02040503050406030204" pitchFamily="18" charset="0"/>
                <a:cs typeface="Segoe UI Light" panose="020B0502040204020203" pitchFamily="34" charset="0"/>
              </a:rPr>
              <a:t>ENTENDIMIENTO DEL NEGOCIO</a:t>
            </a:r>
            <a:endParaRPr lang="es-PE" sz="6000" b="1" dirty="0">
              <a:solidFill>
                <a:schemeClr val="bg1"/>
              </a:solidFill>
              <a:latin typeface="Segoe UI Light" panose="020B0502040204020203" pitchFamily="34" charset="0"/>
              <a:ea typeface="Cambria" panose="02040503050406030204" pitchFamily="18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95143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404066" y="518419"/>
            <a:ext cx="4135902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PE"/>
            </a:defPPr>
            <a:lvl1pPr>
              <a:defRPr sz="2400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defRPr>
            </a:lvl1pPr>
          </a:lstStyle>
          <a:p>
            <a:pPr algn="ctr"/>
            <a:r>
              <a:rPr lang="es-ES" u="none" dirty="0">
                <a:latin typeface="Segoe UI Light" panose="020B0502040204020203" pitchFamily="34" charset="0"/>
                <a:cs typeface="Segoe UI Light" panose="020B0502040204020203" pitchFamily="34" charset="0"/>
              </a:rPr>
              <a:t>Random Forest</a:t>
            </a:r>
            <a:endParaRPr lang="es-PE" u="non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95C1D35-F0A0-4512-9D68-9A75C5192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985" y="1312586"/>
            <a:ext cx="1733223" cy="4319588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0EDCC6D6-D6FB-4CDF-9D01-CF0EEEAE9B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7707" y="1319730"/>
            <a:ext cx="2266950" cy="431958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301932B9-DC3C-456A-94CF-7A8518348B2E}"/>
              </a:ext>
            </a:extLst>
          </p:cNvPr>
          <p:cNvSpPr txBox="1"/>
          <p:nvPr/>
        </p:nvSpPr>
        <p:spPr>
          <a:xfrm>
            <a:off x="3220278" y="5978964"/>
            <a:ext cx="1881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rgbClr val="00B050"/>
                </a:solidFill>
              </a:rPr>
              <a:t>Previo: </a:t>
            </a:r>
          </a:p>
          <a:p>
            <a:r>
              <a:rPr lang="es-PE" dirty="0">
                <a:solidFill>
                  <a:srgbClr val="00B050"/>
                </a:solidFill>
              </a:rPr>
              <a:t>no particionar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C0C2578-C2FF-41F8-AC2C-A449F600ACD8}"/>
              </a:ext>
            </a:extLst>
          </p:cNvPr>
          <p:cNvSpPr txBox="1"/>
          <p:nvPr/>
        </p:nvSpPr>
        <p:spPr>
          <a:xfrm>
            <a:off x="1066800" y="5970104"/>
            <a:ext cx="1881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rgbClr val="FF0000"/>
                </a:solidFill>
              </a:rPr>
              <a:t>Previo: particionar</a:t>
            </a:r>
          </a:p>
        </p:txBody>
      </p:sp>
      <p:sp>
        <p:nvSpPr>
          <p:cNvPr id="7" name="Flecha: a la derecha con muesca 6">
            <a:extLst>
              <a:ext uri="{FF2B5EF4-FFF2-40B4-BE49-F238E27FC236}">
                <a16:creationId xmlns:a16="http://schemas.microsoft.com/office/drawing/2014/main" id="{96449D0D-6F31-4D00-A1F9-874396439ECF}"/>
              </a:ext>
            </a:extLst>
          </p:cNvPr>
          <p:cNvSpPr/>
          <p:nvPr/>
        </p:nvSpPr>
        <p:spPr>
          <a:xfrm>
            <a:off x="5102086" y="6105816"/>
            <a:ext cx="1431234" cy="37490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843C03E-A178-42A0-8E30-A0AF6DC8B479}"/>
              </a:ext>
            </a:extLst>
          </p:cNvPr>
          <p:cNvSpPr txBox="1"/>
          <p:nvPr/>
        </p:nvSpPr>
        <p:spPr>
          <a:xfrm>
            <a:off x="9329011" y="5978964"/>
            <a:ext cx="2478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rgbClr val="00B050"/>
                </a:solidFill>
              </a:rPr>
              <a:t>x_entrenamiento</a:t>
            </a:r>
          </a:p>
          <a:p>
            <a:r>
              <a:rPr lang="es-PE" dirty="0">
                <a:solidFill>
                  <a:srgbClr val="00B050"/>
                </a:solidFill>
              </a:rPr>
              <a:t>y_entrenamiento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0033288-39B6-45AE-90EA-89589E7FD5C9}"/>
              </a:ext>
            </a:extLst>
          </p:cNvPr>
          <p:cNvSpPr txBox="1"/>
          <p:nvPr/>
        </p:nvSpPr>
        <p:spPr>
          <a:xfrm>
            <a:off x="6850336" y="6027501"/>
            <a:ext cx="2478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s-PE" dirty="0"/>
              <a:t>x_train, x_test, y_train, y_test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CFF0F40-0E82-4AB2-8950-7F6B576E6A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2017" y="1312586"/>
            <a:ext cx="6004122" cy="415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33729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3404066" y="518419"/>
            <a:ext cx="4135902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PE"/>
            </a:defPPr>
            <a:lvl1pPr>
              <a:defRPr sz="2400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defRPr>
            </a:lvl1pPr>
          </a:lstStyle>
          <a:p>
            <a:pPr algn="ctr"/>
            <a:r>
              <a:rPr lang="es-ES" u="none" dirty="0" err="1">
                <a:latin typeface="Segoe UI Light" panose="020B0502040204020203" pitchFamily="34" charset="0"/>
                <a:cs typeface="Segoe UI Light" panose="020B0502040204020203" pitchFamily="34" charset="0"/>
              </a:rPr>
              <a:t>Lightgbm</a:t>
            </a:r>
            <a:endParaRPr lang="es-PE" u="non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4B7CF883-8998-42AD-AF2F-AD19B86BC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424" y="1654124"/>
            <a:ext cx="1609725" cy="392575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299CCA08-1912-4417-8731-05E9F7CB52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2036" y="1654124"/>
            <a:ext cx="2276475" cy="3925750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D59EE11E-A55E-4B53-A0BE-BA7C7EE063DB}"/>
              </a:ext>
            </a:extLst>
          </p:cNvPr>
          <p:cNvSpPr txBox="1"/>
          <p:nvPr/>
        </p:nvSpPr>
        <p:spPr>
          <a:xfrm>
            <a:off x="3220278" y="5978964"/>
            <a:ext cx="1881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rgbClr val="00B050"/>
                </a:solidFill>
              </a:rPr>
              <a:t>Previo: </a:t>
            </a:r>
          </a:p>
          <a:p>
            <a:r>
              <a:rPr lang="es-PE" dirty="0">
                <a:solidFill>
                  <a:srgbClr val="00B050"/>
                </a:solidFill>
              </a:rPr>
              <a:t>no particionar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7C8D210-74C8-4B4A-A9CF-75AB5C0CA3B8}"/>
              </a:ext>
            </a:extLst>
          </p:cNvPr>
          <p:cNvSpPr txBox="1"/>
          <p:nvPr/>
        </p:nvSpPr>
        <p:spPr>
          <a:xfrm>
            <a:off x="1066800" y="5970104"/>
            <a:ext cx="18818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rgbClr val="FF0000"/>
                </a:solidFill>
              </a:rPr>
              <a:t>Previo: particionar</a:t>
            </a:r>
          </a:p>
        </p:txBody>
      </p:sp>
      <p:sp>
        <p:nvSpPr>
          <p:cNvPr id="18" name="Flecha: a la derecha con muesca 17">
            <a:extLst>
              <a:ext uri="{FF2B5EF4-FFF2-40B4-BE49-F238E27FC236}">
                <a16:creationId xmlns:a16="http://schemas.microsoft.com/office/drawing/2014/main" id="{19E32932-B0D7-40BE-83F0-7789871D8FEB}"/>
              </a:ext>
            </a:extLst>
          </p:cNvPr>
          <p:cNvSpPr/>
          <p:nvPr/>
        </p:nvSpPr>
        <p:spPr>
          <a:xfrm>
            <a:off x="5102086" y="6105816"/>
            <a:ext cx="1431234" cy="37490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BC0A71E-1F53-40D9-8EFE-A92B916DBCD2}"/>
              </a:ext>
            </a:extLst>
          </p:cNvPr>
          <p:cNvSpPr txBox="1"/>
          <p:nvPr/>
        </p:nvSpPr>
        <p:spPr>
          <a:xfrm>
            <a:off x="9329011" y="5978964"/>
            <a:ext cx="2478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rgbClr val="00B050"/>
                </a:solidFill>
              </a:rPr>
              <a:t>x_entrenamiento</a:t>
            </a:r>
          </a:p>
          <a:p>
            <a:r>
              <a:rPr lang="es-PE" dirty="0">
                <a:solidFill>
                  <a:srgbClr val="00B050"/>
                </a:solidFill>
              </a:rPr>
              <a:t>y_entrenamiento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38293CC-23C1-49A1-A713-163AC6A90288}"/>
              </a:ext>
            </a:extLst>
          </p:cNvPr>
          <p:cNvSpPr txBox="1"/>
          <p:nvPr/>
        </p:nvSpPr>
        <p:spPr>
          <a:xfrm>
            <a:off x="6850336" y="6027501"/>
            <a:ext cx="24786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s-PE"/>
            </a:defPPr>
            <a:lvl1pPr>
              <a:defRPr>
                <a:solidFill>
                  <a:srgbClr val="FF0000"/>
                </a:solidFill>
              </a:defRPr>
            </a:lvl1pPr>
          </a:lstStyle>
          <a:p>
            <a:r>
              <a:rPr lang="es-PE" dirty="0"/>
              <a:t>x_train, x_test, y_train, y_test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7ECAD54-03B1-4D3B-A8DF-F9AD351FFB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72017" y="1654124"/>
            <a:ext cx="6019344" cy="392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6631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29508C37-0192-4158-8F60-713617A338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626495"/>
              </p:ext>
            </p:extLst>
          </p:nvPr>
        </p:nvGraphicFramePr>
        <p:xfrm>
          <a:off x="6286911" y="936352"/>
          <a:ext cx="4904552" cy="277653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8019">
                  <a:extLst>
                    <a:ext uri="{9D8B030D-6E8A-4147-A177-3AD203B41FA5}">
                      <a16:colId xmlns:a16="http://schemas.microsoft.com/office/drawing/2014/main" val="2486502373"/>
                    </a:ext>
                  </a:extLst>
                </a:gridCol>
                <a:gridCol w="1680263">
                  <a:extLst>
                    <a:ext uri="{9D8B030D-6E8A-4147-A177-3AD203B41FA5}">
                      <a16:colId xmlns:a16="http://schemas.microsoft.com/office/drawing/2014/main" val="263485699"/>
                    </a:ext>
                  </a:extLst>
                </a:gridCol>
                <a:gridCol w="999076">
                  <a:extLst>
                    <a:ext uri="{9D8B030D-6E8A-4147-A177-3AD203B41FA5}">
                      <a16:colId xmlns:a16="http://schemas.microsoft.com/office/drawing/2014/main" val="1993367852"/>
                    </a:ext>
                  </a:extLst>
                </a:gridCol>
                <a:gridCol w="1067194">
                  <a:extLst>
                    <a:ext uri="{9D8B030D-6E8A-4147-A177-3AD203B41FA5}">
                      <a16:colId xmlns:a16="http://schemas.microsoft.com/office/drawing/2014/main" val="3030090569"/>
                    </a:ext>
                  </a:extLst>
                </a:gridCol>
              </a:tblGrid>
              <a:tr h="396648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>
                          <a:effectLst/>
                        </a:rPr>
                        <a:t>kfolds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>
                          <a:effectLst/>
                        </a:rPr>
                        <a:t>random forest 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>
                          <a:effectLst/>
                        </a:rPr>
                        <a:t>logistica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>
                          <a:effectLst/>
                        </a:rPr>
                        <a:t>lightgbm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4389843"/>
                  </a:ext>
                </a:extLst>
              </a:tr>
              <a:tr h="396648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1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>
                          <a:effectLst/>
                        </a:rPr>
                        <a:t>0,82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0,81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0,74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72081770"/>
                  </a:ext>
                </a:extLst>
              </a:tr>
              <a:tr h="396648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2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>
                          <a:effectLst/>
                        </a:rPr>
                        <a:t>0,82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0,78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0,79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30164778"/>
                  </a:ext>
                </a:extLst>
              </a:tr>
              <a:tr h="396648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>
                          <a:effectLst/>
                        </a:rPr>
                        <a:t>3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>
                          <a:effectLst/>
                        </a:rPr>
                        <a:t>0,8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0,79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>
                          <a:effectLst/>
                        </a:rPr>
                        <a:t>0,78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962388905"/>
                  </a:ext>
                </a:extLst>
              </a:tr>
              <a:tr h="396648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4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>
                          <a:effectLst/>
                        </a:rPr>
                        <a:t>0,78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0,81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>
                          <a:effectLst/>
                        </a:rPr>
                        <a:t>0,74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36085880"/>
                  </a:ext>
                </a:extLst>
              </a:tr>
              <a:tr h="396648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5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>
                          <a:effectLst/>
                        </a:rPr>
                        <a:t>0,76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0,77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0,74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55091291"/>
                  </a:ext>
                </a:extLst>
              </a:tr>
              <a:tr h="396648"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promedio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0,796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0,792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0,758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751683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F5335442-C9B7-4B68-A654-7210839C7814}"/>
              </a:ext>
            </a:extLst>
          </p:cNvPr>
          <p:cNvSpPr txBox="1"/>
          <p:nvPr/>
        </p:nvSpPr>
        <p:spPr>
          <a:xfrm>
            <a:off x="1000537" y="4578624"/>
            <a:ext cx="9932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El modelo de</a:t>
            </a:r>
            <a:r>
              <a:rPr lang="es-PE" dirty="0">
                <a:solidFill>
                  <a:srgbClr val="FF0000"/>
                </a:solidFill>
              </a:rPr>
              <a:t> Random Forest </a:t>
            </a:r>
            <a:r>
              <a:rPr lang="es-PE" dirty="0"/>
              <a:t>tiene accuracy promedio de 0,796. Además el accuracy del testeo es 0.81 es decir es cercano a accuracy promedio(0,796) por lo tanto es estable.Tambien el área bajo la curva es 69,14% se puede inferir que el modelo tiene un rendimiento de regular a bueno.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3D187BF-8C92-47C1-8787-B6CD54842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537" y="845863"/>
            <a:ext cx="5286375" cy="2867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89120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445455" y="800100"/>
            <a:ext cx="292608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5000" b="1" dirty="0">
                <a:solidFill>
                  <a:prstClr val="white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8</a:t>
            </a:r>
            <a:endParaRPr lang="es-PE" sz="35000" b="1" dirty="0">
              <a:solidFill>
                <a:prstClr val="white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752535" y="2195103"/>
            <a:ext cx="6544115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PE" sz="6000" b="1" dirty="0">
                <a:solidFill>
                  <a:prstClr val="white"/>
                </a:solidFill>
                <a:latin typeface="Segoe UI Light" panose="020B0502040204020203" pitchFamily="34" charset="0"/>
                <a:ea typeface="Cambria" panose="02040503050406030204" pitchFamily="18" charset="0"/>
                <a:cs typeface="Segoe UI Light" panose="020B0502040204020203" pitchFamily="34" charset="0"/>
              </a:rPr>
              <a:t>GRID SEARCH-Random Forest</a:t>
            </a:r>
          </a:p>
        </p:txBody>
      </p:sp>
    </p:spTree>
    <p:extLst>
      <p:ext uri="{BB962C8B-B14F-4D97-AF65-F5344CB8AC3E}">
        <p14:creationId xmlns:p14="http://schemas.microsoft.com/office/powerpoint/2010/main" val="18439488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8625B229-B197-4EB0-9FF8-6E2171109E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53" y="367126"/>
            <a:ext cx="4280908" cy="218806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C7A2D15A-B903-49DA-A68B-1BB1018D14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985" y="1041170"/>
            <a:ext cx="2095500" cy="1466850"/>
          </a:xfrm>
          <a:prstGeom prst="rect">
            <a:avLst/>
          </a:prstGeom>
        </p:spPr>
      </p:pic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6E9268C5-2E26-438A-981E-ABCC6F46E76D}"/>
              </a:ext>
            </a:extLst>
          </p:cNvPr>
          <p:cNvSpPr/>
          <p:nvPr/>
        </p:nvSpPr>
        <p:spPr>
          <a:xfrm>
            <a:off x="5180398" y="1461158"/>
            <a:ext cx="1047750" cy="3948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6464407-228C-4F73-A6DB-28A7B5864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00613" y="2895426"/>
            <a:ext cx="8272329" cy="243640"/>
          </a:xfrm>
          <a:prstGeom prst="rect">
            <a:avLst/>
          </a:prstGeom>
          <a:ln w="28575">
            <a:solidFill>
              <a:srgbClr val="FFC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CA161AA6-52B5-401F-95FA-363CEF39E1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653" y="3428999"/>
            <a:ext cx="1495425" cy="268124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DDE0B8C-6895-4112-89FF-2DF4F3CC5C2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4790" y="3428999"/>
            <a:ext cx="3800475" cy="2681242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B0230F30-1128-433C-B7B4-FCF0C5E0F4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21260" y="3378349"/>
            <a:ext cx="4591007" cy="2731892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BACE92DD-548A-4C2F-9FBE-9425B1E55E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76711" y="1417407"/>
            <a:ext cx="1495425" cy="714375"/>
          </a:xfrm>
          <a:prstGeom prst="rect">
            <a:avLst/>
          </a:prstGeom>
        </p:spPr>
      </p:pic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63A56254-E442-476B-8E2F-FCA16B1F983C}"/>
              </a:ext>
            </a:extLst>
          </p:cNvPr>
          <p:cNvSpPr/>
          <p:nvPr/>
        </p:nvSpPr>
        <p:spPr>
          <a:xfrm>
            <a:off x="8688223" y="1461157"/>
            <a:ext cx="1047750" cy="39487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389F80C2-F322-4E52-AD42-60487022E8A4}"/>
              </a:ext>
            </a:extLst>
          </p:cNvPr>
          <p:cNvSpPr txBox="1"/>
          <p:nvPr/>
        </p:nvSpPr>
        <p:spPr>
          <a:xfrm>
            <a:off x="9735973" y="926017"/>
            <a:ext cx="1726250" cy="27699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s-PE" sz="1200" dirty="0"/>
              <a:t>Los Mejores parámetros</a:t>
            </a:r>
          </a:p>
        </p:txBody>
      </p:sp>
    </p:spTree>
    <p:extLst>
      <p:ext uri="{BB962C8B-B14F-4D97-AF65-F5344CB8AC3E}">
        <p14:creationId xmlns:p14="http://schemas.microsoft.com/office/powerpoint/2010/main" val="5732239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a 7">
            <a:extLst>
              <a:ext uri="{FF2B5EF4-FFF2-40B4-BE49-F238E27FC236}">
                <a16:creationId xmlns:a16="http://schemas.microsoft.com/office/drawing/2014/main" id="{F8F532E7-F7B0-46C5-8466-59EDFB2590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5289611"/>
              </p:ext>
            </p:extLst>
          </p:nvPr>
        </p:nvGraphicFramePr>
        <p:xfrm>
          <a:off x="940749" y="982767"/>
          <a:ext cx="2838282" cy="27648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8019">
                  <a:extLst>
                    <a:ext uri="{9D8B030D-6E8A-4147-A177-3AD203B41FA5}">
                      <a16:colId xmlns:a16="http://schemas.microsoft.com/office/drawing/2014/main" val="4147174599"/>
                    </a:ext>
                  </a:extLst>
                </a:gridCol>
                <a:gridCol w="1680263">
                  <a:extLst>
                    <a:ext uri="{9D8B030D-6E8A-4147-A177-3AD203B41FA5}">
                      <a16:colId xmlns:a16="http://schemas.microsoft.com/office/drawing/2014/main" val="3991660444"/>
                    </a:ext>
                  </a:extLst>
                </a:gridCol>
              </a:tblGrid>
              <a:tr h="384927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>
                          <a:effectLst/>
                        </a:rPr>
                        <a:t>kfolds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>
                          <a:effectLst/>
                        </a:rPr>
                        <a:t>Grid Search-Random Forest 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69632626"/>
                  </a:ext>
                </a:extLst>
              </a:tr>
              <a:tr h="396648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1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>
                          <a:effectLst/>
                        </a:rPr>
                        <a:t>0,82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5959677"/>
                  </a:ext>
                </a:extLst>
              </a:tr>
              <a:tr h="396648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>
                          <a:effectLst/>
                        </a:rPr>
                        <a:t>2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>
                          <a:effectLst/>
                        </a:rPr>
                        <a:t>0,82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880315"/>
                  </a:ext>
                </a:extLst>
              </a:tr>
              <a:tr h="396648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>
                          <a:effectLst/>
                        </a:rPr>
                        <a:t>3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>
                          <a:effectLst/>
                        </a:rPr>
                        <a:t>0,78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8180725"/>
                  </a:ext>
                </a:extLst>
              </a:tr>
              <a:tr h="396648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4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>
                          <a:effectLst/>
                        </a:rPr>
                        <a:t>0,80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1352334"/>
                  </a:ext>
                </a:extLst>
              </a:tr>
              <a:tr h="396648"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>
                          <a:effectLst/>
                        </a:rPr>
                        <a:t>5</a:t>
                      </a:r>
                      <a:endParaRPr lang="es-PE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>
                          <a:effectLst/>
                        </a:rPr>
                        <a:t>0,79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3262560"/>
                  </a:ext>
                </a:extLst>
              </a:tr>
              <a:tr h="396648">
                <a:tc>
                  <a:txBody>
                    <a:bodyPr/>
                    <a:lstStyle/>
                    <a:p>
                      <a:pPr algn="ctr" fontAlgn="b"/>
                      <a:r>
                        <a:rPr lang="es-PE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promedio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PE" sz="1100" u="none" strike="noStrike" dirty="0">
                          <a:effectLst/>
                          <a:highlight>
                            <a:srgbClr val="FFFF00"/>
                          </a:highlight>
                        </a:rPr>
                        <a:t>0,80</a:t>
                      </a:r>
                      <a:endParaRPr lang="es-PE" sz="1100" b="0" i="0" u="none" strike="noStrike" dirty="0">
                        <a:solidFill>
                          <a:srgbClr val="000000"/>
                        </a:solidFill>
                        <a:effectLst/>
                        <a:highlight>
                          <a:srgbClr val="FFFF00"/>
                        </a:highlight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ctr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7928445"/>
                  </a:ext>
                </a:extLst>
              </a:tr>
            </a:tbl>
          </a:graphicData>
        </a:graphic>
      </p:graphicFrame>
      <p:pic>
        <p:nvPicPr>
          <p:cNvPr id="9" name="Imagen 8">
            <a:extLst>
              <a:ext uri="{FF2B5EF4-FFF2-40B4-BE49-F238E27FC236}">
                <a16:creationId xmlns:a16="http://schemas.microsoft.com/office/drawing/2014/main" id="{95B392D0-E400-443B-891A-33FE16468C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4427" y="2066887"/>
            <a:ext cx="1495425" cy="714375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06956DA6-07F1-4A8D-ADB9-9E34E3458BC2}"/>
              </a:ext>
            </a:extLst>
          </p:cNvPr>
          <p:cNvSpPr txBox="1"/>
          <p:nvPr/>
        </p:nvSpPr>
        <p:spPr>
          <a:xfrm>
            <a:off x="7163689" y="1575497"/>
            <a:ext cx="1726250" cy="276999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r>
              <a:rPr lang="es-PE" sz="1200" dirty="0"/>
              <a:t>Los Mejores parámetros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1875111-F3A7-4939-AB1E-25A0931DDD38}"/>
              </a:ext>
            </a:extLst>
          </p:cNvPr>
          <p:cNvSpPr txBox="1"/>
          <p:nvPr/>
        </p:nvSpPr>
        <p:spPr>
          <a:xfrm>
            <a:off x="1000537" y="4578624"/>
            <a:ext cx="99325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El modelo de</a:t>
            </a:r>
            <a:r>
              <a:rPr lang="es-PE" dirty="0">
                <a:solidFill>
                  <a:srgbClr val="FF0000"/>
                </a:solidFill>
              </a:rPr>
              <a:t> Random Forest con GridSearch </a:t>
            </a:r>
            <a:r>
              <a:rPr lang="es-PE" dirty="0"/>
              <a:t>tiene accuracy promedio de 0,80. Además el accuracy del testeo es 0,83 es decir es cercano a accuracy promedio(0,80) por lo tanto es estable.Tambien el área bajo la curva es 68,01% se puede inferir que el modelo tiene un rendimiento de regular a bueno.</a:t>
            </a:r>
          </a:p>
        </p:txBody>
      </p:sp>
    </p:spTree>
    <p:extLst>
      <p:ext uri="{BB962C8B-B14F-4D97-AF65-F5344CB8AC3E}">
        <p14:creationId xmlns:p14="http://schemas.microsoft.com/office/powerpoint/2010/main" val="7573002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445455" y="800100"/>
            <a:ext cx="292608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5000" b="1" dirty="0">
                <a:solidFill>
                  <a:prstClr val="white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9</a:t>
            </a:r>
            <a:endParaRPr lang="es-PE" sz="35000" b="1" dirty="0">
              <a:solidFill>
                <a:prstClr val="white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752535" y="2195103"/>
            <a:ext cx="6544115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6000" b="1" dirty="0">
                <a:solidFill>
                  <a:prstClr val="white"/>
                </a:solidFill>
                <a:latin typeface="Segoe UI Light" panose="020B0502040204020203" pitchFamily="34" charset="0"/>
                <a:ea typeface="Cambria" panose="02040503050406030204" pitchFamily="18" charset="0"/>
                <a:cs typeface="Segoe UI Light" panose="020B0502040204020203" pitchFamily="34" charset="0"/>
              </a:rPr>
              <a:t>COMBINACIÓN DE MODELOS</a:t>
            </a:r>
            <a:endParaRPr lang="es-PE" sz="6000" b="1" dirty="0">
              <a:solidFill>
                <a:prstClr val="white"/>
              </a:solidFill>
              <a:latin typeface="Segoe UI Light" panose="020B0502040204020203" pitchFamily="34" charset="0"/>
              <a:ea typeface="Cambria" panose="02040503050406030204" pitchFamily="18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11248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/>
          <p:cNvSpPr txBox="1"/>
          <p:nvPr/>
        </p:nvSpPr>
        <p:spPr>
          <a:xfrm>
            <a:off x="1164293" y="566164"/>
            <a:ext cx="4135902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PE"/>
            </a:defPPr>
            <a:lvl1pPr>
              <a:defRPr sz="2400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defRPr>
            </a:lvl1pPr>
          </a:lstStyle>
          <a:p>
            <a:pPr algn="ctr"/>
            <a:r>
              <a:rPr lang="es-ES" u="none" dirty="0">
                <a:latin typeface="Segoe UI Light" panose="020B0502040204020203" pitchFamily="34" charset="0"/>
                <a:cs typeface="Segoe UI Light" panose="020B0502040204020203" pitchFamily="34" charset="0"/>
              </a:rPr>
              <a:t>Curva Roc de los modelos</a:t>
            </a:r>
            <a:endParaRPr lang="es-PE" u="non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24EA285B-65E4-435F-81FA-DC061CAA370F}"/>
              </a:ext>
            </a:extLst>
          </p:cNvPr>
          <p:cNvSpPr txBox="1"/>
          <p:nvPr/>
        </p:nvSpPr>
        <p:spPr>
          <a:xfrm>
            <a:off x="6292311" y="566164"/>
            <a:ext cx="5334887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PE"/>
            </a:defPPr>
            <a:lvl1pPr>
              <a:defRPr sz="2400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defRPr>
            </a:lvl1pPr>
          </a:lstStyle>
          <a:p>
            <a:pPr algn="ctr"/>
            <a:r>
              <a:rPr lang="es-ES" u="none" dirty="0">
                <a:latin typeface="Segoe UI Light" panose="020B0502040204020203" pitchFamily="34" charset="0"/>
                <a:cs typeface="Segoe UI Light" panose="020B0502040204020203" pitchFamily="34" charset="0"/>
              </a:rPr>
              <a:t>Random Forest+ GridSearch Random forest = Stacking(scv)</a:t>
            </a:r>
            <a:endParaRPr lang="es-PE" u="non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4915E3A-B83C-4CFA-8DF1-15F8E0ABE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3106" y="2184534"/>
            <a:ext cx="4686300" cy="3508773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AFF6CA57-DE0F-473F-B5FD-08839EBBC2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1273" y="1546098"/>
            <a:ext cx="5495925" cy="257175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AC863F55-AB29-462B-8E2A-40799058F4A0}"/>
              </a:ext>
            </a:extLst>
          </p:cNvPr>
          <p:cNvSpPr txBox="1"/>
          <p:nvPr/>
        </p:nvSpPr>
        <p:spPr>
          <a:xfrm>
            <a:off x="7810856" y="1837346"/>
            <a:ext cx="1179320" cy="2429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s-PE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96046753-1216-4533-BB4A-65915A9D73D1}"/>
              </a:ext>
            </a:extLst>
          </p:cNvPr>
          <p:cNvSpPr txBox="1"/>
          <p:nvPr/>
        </p:nvSpPr>
        <p:spPr>
          <a:xfrm>
            <a:off x="10304804" y="1762877"/>
            <a:ext cx="1179320" cy="242943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9316664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7F685913-19E3-4A15-9A64-DB1A42EC24CD}"/>
              </a:ext>
            </a:extLst>
          </p:cNvPr>
          <p:cNvSpPr txBox="1"/>
          <p:nvPr/>
        </p:nvSpPr>
        <p:spPr>
          <a:xfrm>
            <a:off x="672494" y="613284"/>
            <a:ext cx="5977178" cy="83099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PE"/>
            </a:defPPr>
            <a:lvl1pPr>
              <a:defRPr sz="2400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defRPr>
            </a:lvl1pPr>
          </a:lstStyle>
          <a:p>
            <a:r>
              <a:rPr lang="es-ES" u="none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Stacking</a:t>
            </a:r>
            <a:r>
              <a:rPr lang="es-ES" u="none" dirty="0">
                <a:latin typeface="Segoe UI Light" panose="020B0502040204020203" pitchFamily="34" charset="0"/>
                <a:cs typeface="Segoe UI Light" panose="020B0502040204020203" pitchFamily="34" charset="0"/>
              </a:rPr>
              <a:t>: Se combino los modelos de </a:t>
            </a:r>
            <a:r>
              <a:rPr lang="es-ES" u="none" dirty="0">
                <a:solidFill>
                  <a:srgbClr val="00206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Random Forest </a:t>
            </a:r>
            <a:r>
              <a:rPr lang="es-ES" u="none" dirty="0">
                <a:latin typeface="Segoe UI Light" panose="020B0502040204020203" pitchFamily="34" charset="0"/>
                <a:cs typeface="Segoe UI Light" panose="020B0502040204020203" pitchFamily="34" charset="0"/>
              </a:rPr>
              <a:t>y </a:t>
            </a:r>
            <a:r>
              <a:rPr lang="es-ES" u="none" dirty="0">
                <a:solidFill>
                  <a:srgbClr val="F2B13D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GridSearch Random Forest.</a:t>
            </a:r>
            <a:endParaRPr lang="es-PE" u="none" dirty="0">
              <a:solidFill>
                <a:srgbClr val="F2B13D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8130AF2-9E68-4C55-89D4-818600AC6E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2634" y="1771890"/>
            <a:ext cx="4714875" cy="306855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CC7ABB01-E12C-4ADA-B035-BAE52734F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770" y="1905240"/>
            <a:ext cx="4828238" cy="3128154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19D03E5E-055C-439F-9667-DF12F331D6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4134" y="1905240"/>
            <a:ext cx="1476375" cy="2935208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EDC0BC3A-CD88-4F32-8A68-C6733BCC127B}"/>
              </a:ext>
            </a:extLst>
          </p:cNvPr>
          <p:cNvSpPr txBox="1"/>
          <p:nvPr/>
        </p:nvSpPr>
        <p:spPr>
          <a:xfrm>
            <a:off x="672494" y="5321386"/>
            <a:ext cx="9932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/>
              <a:t>El modelo de</a:t>
            </a:r>
            <a:r>
              <a:rPr lang="es-PE" dirty="0">
                <a:solidFill>
                  <a:srgbClr val="FF0000"/>
                </a:solidFill>
              </a:rPr>
              <a:t> Stacking </a:t>
            </a:r>
            <a:r>
              <a:rPr lang="es-PE" dirty="0"/>
              <a:t>tiene</a:t>
            </a:r>
            <a:r>
              <a:rPr lang="es-PE" dirty="0">
                <a:solidFill>
                  <a:srgbClr val="FF0000"/>
                </a:solidFill>
              </a:rPr>
              <a:t> </a:t>
            </a:r>
            <a:r>
              <a:rPr lang="es-PE" dirty="0"/>
              <a:t>accuracy  de testeo es 0,83.Además tambien el área bajo la curva es 95,33% se puede inferir que el modelo tiene un rendimiento de bueno a muy bueno.</a:t>
            </a:r>
          </a:p>
        </p:txBody>
      </p:sp>
    </p:spTree>
    <p:extLst>
      <p:ext uri="{BB962C8B-B14F-4D97-AF65-F5344CB8AC3E}">
        <p14:creationId xmlns:p14="http://schemas.microsoft.com/office/powerpoint/2010/main" val="322076535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530087" y="800100"/>
            <a:ext cx="5950226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5000" b="1" dirty="0">
                <a:solidFill>
                  <a:prstClr val="white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10</a:t>
            </a:r>
            <a:endParaRPr lang="es-PE" sz="35000" b="1" dirty="0">
              <a:solidFill>
                <a:prstClr val="white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096000" y="2366553"/>
            <a:ext cx="6544115" cy="193899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z="6000" b="1" dirty="0">
                <a:solidFill>
                  <a:prstClr val="white"/>
                </a:solidFill>
                <a:latin typeface="Segoe UI Light" panose="020B0502040204020203" pitchFamily="34" charset="0"/>
                <a:ea typeface="Cambria" panose="02040503050406030204" pitchFamily="18" charset="0"/>
                <a:cs typeface="Segoe UI Light" panose="020B0502040204020203" pitchFamily="34" charset="0"/>
              </a:rPr>
              <a:t>INTERPRETACIÓN DE RESULTADOS</a:t>
            </a:r>
            <a:endParaRPr lang="es-PE" sz="6000" b="1" dirty="0">
              <a:solidFill>
                <a:prstClr val="white"/>
              </a:solidFill>
              <a:latin typeface="Segoe UI Light" panose="020B0502040204020203" pitchFamily="34" charset="0"/>
              <a:ea typeface="Cambria" panose="02040503050406030204" pitchFamily="18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2542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2537066" y="456174"/>
            <a:ext cx="6641176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latin typeface="Segoe UI Light" panose="020B0502040204020203" pitchFamily="34" charset="0"/>
                <a:ea typeface="Yu Gothic" panose="020B0400000000000000" pitchFamily="34" charset="-128"/>
                <a:cs typeface="Segoe UI Light" panose="020B0502040204020203" pitchFamily="34" charset="0"/>
              </a:rPr>
              <a:t>CASO : </a:t>
            </a:r>
            <a:r>
              <a:rPr lang="es-PE" sz="2800" b="1" i="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Prestamos Bancarios</a:t>
            </a:r>
            <a:endParaRPr lang="es-PE" sz="28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196945" y="1341891"/>
            <a:ext cx="6071333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 fontAlgn="base"/>
            <a:r>
              <a:rPr lang="es-PE" sz="20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Objetivo</a:t>
            </a:r>
            <a:r>
              <a:rPr lang="es-PE" sz="2000" b="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: </a:t>
            </a:r>
            <a:r>
              <a:rPr lang="es-PE" sz="2000" b="1" dirty="0">
                <a:solidFill>
                  <a:srgbClr val="0F0F5F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Pronosticar los futuros clientes que puedan pagar un crédito solicitado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39C313E-FBF9-45A1-99DB-FB3B34DA5CAC}"/>
              </a:ext>
            </a:extLst>
          </p:cNvPr>
          <p:cNvSpPr txBox="1"/>
          <p:nvPr/>
        </p:nvSpPr>
        <p:spPr>
          <a:xfrm>
            <a:off x="6256864" y="1413063"/>
            <a:ext cx="4941223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PE" sz="2000" b="0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Un préstamo bancario es aquella operación financiera en la que participan dos protagonistas, prestamista (entidad que presta el dinero) y prestatario (persona física o jurídica que lo recibe). La cantidad de dinero a prestar y el tipo de interés aplicado serán fijados desde el primer momento con un compromiso de devolución, por lo general ante notario, en un tiempo determinado.</a:t>
            </a:r>
          </a:p>
          <a:p>
            <a:pPr algn="just"/>
            <a:r>
              <a:rPr lang="es-PE" sz="2000" b="0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El préstamo bancario es un instrumento financiero muy solicitado no solo por particulares sino también como </a:t>
            </a:r>
            <a:r>
              <a:rPr lang="es-PE" sz="2000" b="0" i="0" u="sng" dirty="0">
                <a:effectLst/>
                <a:latin typeface="Segoe UI Light" panose="020B0502040204020203" pitchFamily="34" charset="0"/>
                <a:cs typeface="Segoe UI Light" panose="020B0502040204020203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préstamos para empresas</a:t>
            </a:r>
            <a:r>
              <a:rPr lang="es-PE" sz="2000" b="0" i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.</a:t>
            </a:r>
          </a:p>
          <a:p>
            <a:pPr algn="l"/>
            <a:endParaRPr lang="es-PE" b="1" i="1" dirty="0">
              <a:solidFill>
                <a:srgbClr val="00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endParaRPr lang="es-PE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002EDE69-FDFA-4C3E-BF52-C0FC9F57C431}"/>
              </a:ext>
            </a:extLst>
          </p:cNvPr>
          <p:cNvSpPr/>
          <p:nvPr/>
        </p:nvSpPr>
        <p:spPr>
          <a:xfrm>
            <a:off x="196945" y="5064118"/>
            <a:ext cx="6111090" cy="1031051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just" fontAlgn="base"/>
            <a:r>
              <a:rPr lang="es-ES" sz="2000" b="1" i="0" dirty="0">
                <a:solidFill>
                  <a:srgbClr val="0F0F5F"/>
                </a:solidFill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Prestamos Bancarios</a:t>
            </a:r>
          </a:p>
          <a:p>
            <a:pPr algn="just" fontAlgn="base"/>
            <a:endParaRPr lang="es-PE" sz="1200" dirty="0">
              <a:solidFill>
                <a:schemeClr val="bg1">
                  <a:lumMod val="50000"/>
                </a:schemeClr>
              </a:solidFill>
              <a:latin typeface="Trebuchet MS" panose="020B0603020202020204" pitchFamily="34" charset="0"/>
            </a:endParaRPr>
          </a:p>
          <a:p>
            <a:pPr algn="just" fontAlgn="base"/>
            <a:r>
              <a:rPr lang="es-PE" sz="900" b="0" i="0" dirty="0">
                <a:solidFill>
                  <a:schemeClr val="bg1">
                    <a:lumMod val="50000"/>
                  </a:schemeClr>
                </a:solidFill>
                <a:effectLst/>
                <a:latin typeface="Trebuchet MS" panose="020B0603020202020204" pitchFamily="34" charset="0"/>
                <a:hlinkClick r:id="rId3"/>
              </a:rPr>
              <a:t>https://connectamericas.com/es/content/%C2%BFen-qu%C3%A9-casos-conviene-solicitar-un-pr%C3%A9stamo</a:t>
            </a:r>
            <a:endParaRPr lang="es-PE" sz="900" b="0" i="0" dirty="0">
              <a:solidFill>
                <a:schemeClr val="bg1">
                  <a:lumMod val="50000"/>
                </a:schemeClr>
              </a:solidFill>
              <a:effectLst/>
              <a:latin typeface="Trebuchet MS" panose="020B0603020202020204" pitchFamily="34" charset="0"/>
            </a:endParaRPr>
          </a:p>
          <a:p>
            <a:pPr algn="just" fontAlgn="base"/>
            <a:endParaRPr lang="es-PE" sz="2000" b="0" i="0" dirty="0">
              <a:solidFill>
                <a:schemeClr val="bg1">
                  <a:lumMod val="50000"/>
                </a:schemeClr>
              </a:solidFill>
              <a:effectLst/>
              <a:latin typeface="Trebuchet MS" panose="020B0603020202020204" pitchFamily="34" charset="0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BF1852B-18D0-4778-AA02-C38958D371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57808" y="2228088"/>
            <a:ext cx="5738191" cy="2401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1093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E3F4905F-47DD-4332-B1A0-CB6227D722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743" y="2056879"/>
            <a:ext cx="4162425" cy="2457450"/>
          </a:xfrm>
          <a:prstGeom prst="rect">
            <a:avLst/>
          </a:prstGeom>
          <a:ln>
            <a:solidFill>
              <a:srgbClr val="FFC000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6B790F7-9B2C-4052-9954-DE082DC3C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5151" y="1276350"/>
            <a:ext cx="2381250" cy="4305300"/>
          </a:xfrm>
          <a:prstGeom prst="rect">
            <a:avLst/>
          </a:prstGeom>
          <a:ln>
            <a:solidFill>
              <a:srgbClr val="FF0000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73625AA1-B78D-47A8-A92C-DFB8C2892E69}"/>
              </a:ext>
            </a:extLst>
          </p:cNvPr>
          <p:cNvSpPr txBox="1"/>
          <p:nvPr/>
        </p:nvSpPr>
        <p:spPr>
          <a:xfrm>
            <a:off x="909743" y="466699"/>
            <a:ext cx="4135902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s-PE"/>
            </a:defPPr>
            <a:lvl1pPr>
              <a:defRPr sz="2400" u="sng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rebuchet MS" panose="020B0603020202020204" pitchFamily="34" charset="0"/>
              </a:defRPr>
            </a:lvl1pPr>
          </a:lstStyle>
          <a:p>
            <a:r>
              <a:rPr lang="es-ES" b="1" u="none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Importancia de variables</a:t>
            </a:r>
            <a:endParaRPr lang="es-PE" b="1" u="none" dirty="0">
              <a:solidFill>
                <a:srgbClr val="FF000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2921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3EF788E5-3C41-478D-BC55-360B82CCC6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765079"/>
            <a:ext cx="1979802" cy="259898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B689D535-3244-486E-A530-985EE72C0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33062" y="3765078"/>
            <a:ext cx="2028825" cy="259898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C8F29F4F-FB95-458D-8C3C-AA599C99E836}"/>
              </a:ext>
            </a:extLst>
          </p:cNvPr>
          <p:cNvSpPr txBox="1"/>
          <p:nvPr/>
        </p:nvSpPr>
        <p:spPr>
          <a:xfrm>
            <a:off x="6096000" y="3344591"/>
            <a:ext cx="1979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Gender</a:t>
            </a:r>
            <a:r>
              <a:rPr lang="es-PE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PE" sz="14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Female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676366F-BCF7-4C01-88CB-8FEBF1D01C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99" y="813731"/>
            <a:ext cx="1979802" cy="2405025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983C5C5-18EA-4B57-B1AD-DA8A8AB2E9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81959" y="813731"/>
            <a:ext cx="2028825" cy="2405025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0DC4A612-8768-4AD2-AB25-34FF104CC168}"/>
              </a:ext>
            </a:extLst>
          </p:cNvPr>
          <p:cNvSpPr txBox="1"/>
          <p:nvPr/>
        </p:nvSpPr>
        <p:spPr>
          <a:xfrm>
            <a:off x="944898" y="393243"/>
            <a:ext cx="1979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Credit History</a:t>
            </a:r>
            <a:r>
              <a:rPr lang="es-PE" sz="1400" dirty="0"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PE" sz="14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426731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1FE550D4-73BF-41EB-B870-0092FC3EEE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450" y="836409"/>
            <a:ext cx="1718082" cy="2384964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72EEB80-5A89-45F6-A350-42D6F0A23D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881" y="836409"/>
            <a:ext cx="1634192" cy="2384964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E6685F5-D5ED-466E-BA1D-927C41386B5F}"/>
              </a:ext>
            </a:extLst>
          </p:cNvPr>
          <p:cNvSpPr txBox="1"/>
          <p:nvPr/>
        </p:nvSpPr>
        <p:spPr>
          <a:xfrm>
            <a:off x="944898" y="393243"/>
            <a:ext cx="19798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Married_Yes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FFCA57A5-E1D8-4F66-AC24-DEB5D021A09F}"/>
              </a:ext>
            </a:extLst>
          </p:cNvPr>
          <p:cNvSpPr txBox="1"/>
          <p:nvPr/>
        </p:nvSpPr>
        <p:spPr>
          <a:xfrm>
            <a:off x="6096000" y="3344591"/>
            <a:ext cx="2150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Property_Area_Semiurban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6F154620-D194-49F2-A1F5-F807367E8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3733101"/>
            <a:ext cx="2024543" cy="2759978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768AC075-8066-45DC-AEF4-8705C9B70C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27221" y="3652368"/>
            <a:ext cx="1887523" cy="2840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44614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FFCA57A5-E1D8-4F66-AC24-DEB5D021A09F}"/>
              </a:ext>
            </a:extLst>
          </p:cNvPr>
          <p:cNvSpPr txBox="1"/>
          <p:nvPr/>
        </p:nvSpPr>
        <p:spPr>
          <a:xfrm>
            <a:off x="794158" y="358110"/>
            <a:ext cx="2150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Property_Area_Rural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1FCC8A66-30B8-43E3-9281-0B3CD15AE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8936" y="775894"/>
            <a:ext cx="1921078" cy="2571313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0A9773B-1A20-460D-BE5D-74638280E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158" y="775894"/>
            <a:ext cx="2150378" cy="2571313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75D1B4F1-162A-4811-A911-A0C61C0839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3133" y="3802922"/>
            <a:ext cx="1943100" cy="2778853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3737095C-0042-43D8-9E69-016C48B76CF9}"/>
              </a:ext>
            </a:extLst>
          </p:cNvPr>
          <p:cNvSpPr txBox="1"/>
          <p:nvPr/>
        </p:nvSpPr>
        <p:spPr>
          <a:xfrm>
            <a:off x="6096000" y="3344591"/>
            <a:ext cx="2150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Dependents_0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46CEBFF-9280-4C41-82A4-38B692BF86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12447" y="3802922"/>
            <a:ext cx="1853967" cy="2778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73426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FFCA57A5-E1D8-4F66-AC24-DEB5D021A09F}"/>
              </a:ext>
            </a:extLst>
          </p:cNvPr>
          <p:cNvSpPr txBox="1"/>
          <p:nvPr/>
        </p:nvSpPr>
        <p:spPr>
          <a:xfrm>
            <a:off x="794158" y="358110"/>
            <a:ext cx="2150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sz="14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balance income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737095C-0042-43D8-9E69-016C48B76CF9}"/>
              </a:ext>
            </a:extLst>
          </p:cNvPr>
          <p:cNvSpPr txBox="1"/>
          <p:nvPr/>
        </p:nvSpPr>
        <p:spPr>
          <a:xfrm>
            <a:off x="6096000" y="3344591"/>
            <a:ext cx="2150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Total income log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427BDABA-90E0-4D93-9D77-EF05E50631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158" y="665887"/>
            <a:ext cx="3371850" cy="2513541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C709BD4-9E8C-4F11-8ECD-E303139682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6731" y="714375"/>
            <a:ext cx="3190875" cy="246505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5664230-8B82-47BD-898F-3F105830CD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6143" y="3741490"/>
            <a:ext cx="2293123" cy="260058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697927C-53CA-4D61-8B70-B58B632422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76220" y="3741490"/>
            <a:ext cx="2562094" cy="260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68724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FFCA57A5-E1D8-4F66-AC24-DEB5D021A09F}"/>
              </a:ext>
            </a:extLst>
          </p:cNvPr>
          <p:cNvSpPr txBox="1"/>
          <p:nvPr/>
        </p:nvSpPr>
        <p:spPr>
          <a:xfrm>
            <a:off x="794158" y="358110"/>
            <a:ext cx="2150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ApplicantIncome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737095C-0042-43D8-9E69-016C48B76CF9}"/>
              </a:ext>
            </a:extLst>
          </p:cNvPr>
          <p:cNvSpPr txBox="1"/>
          <p:nvPr/>
        </p:nvSpPr>
        <p:spPr>
          <a:xfrm>
            <a:off x="6096000" y="3312074"/>
            <a:ext cx="2150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LoanAmount</a:t>
            </a: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F211B01-B365-4226-9A7E-08B9F5687D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158" y="665887"/>
            <a:ext cx="2519493" cy="2572263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F441812-309B-42FA-B06F-7F76FFA27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8384" y="676275"/>
            <a:ext cx="2648037" cy="2561875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DDE7E34-07D9-41A3-A33B-30B577ABA8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8626" y="3783435"/>
            <a:ext cx="2905125" cy="2480080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7A37C0F-C377-4F12-BE99-479CA1F585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1446" y="3783436"/>
            <a:ext cx="2590669" cy="248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2315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uadroTexto 9">
            <a:extLst>
              <a:ext uri="{FF2B5EF4-FFF2-40B4-BE49-F238E27FC236}">
                <a16:creationId xmlns:a16="http://schemas.microsoft.com/office/drawing/2014/main" id="{FFCA57A5-E1D8-4F66-AC24-DEB5D021A09F}"/>
              </a:ext>
            </a:extLst>
          </p:cNvPr>
          <p:cNvSpPr txBox="1"/>
          <p:nvPr/>
        </p:nvSpPr>
        <p:spPr>
          <a:xfrm>
            <a:off x="794158" y="358110"/>
            <a:ext cx="2150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emi</a:t>
            </a: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737095C-0042-43D8-9E69-016C48B76CF9}"/>
              </a:ext>
            </a:extLst>
          </p:cNvPr>
          <p:cNvSpPr txBox="1"/>
          <p:nvPr/>
        </p:nvSpPr>
        <p:spPr>
          <a:xfrm>
            <a:off x="6096000" y="3312074"/>
            <a:ext cx="21503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sz="1400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CoapplicantIncome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8D9290C-552D-45C8-9C06-3D6D9B6C51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087" y="763398"/>
            <a:ext cx="2737957" cy="254867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5C52901-4DD9-4F79-A3B5-F44B10B84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445" y="763399"/>
            <a:ext cx="2565195" cy="247475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4FAFB3F2-2331-439E-9895-0C612FA286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0906" y="3619850"/>
            <a:ext cx="2990850" cy="277177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ACBC80D-766C-4F5A-A0A9-1B031857F0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3869" y="3657950"/>
            <a:ext cx="2905125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98062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0" y="800100"/>
            <a:ext cx="6664271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5000" b="1" dirty="0">
                <a:solidFill>
                  <a:prstClr val="white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11</a:t>
            </a:r>
            <a:endParaRPr lang="es-PE" sz="35000" b="1" dirty="0">
              <a:solidFill>
                <a:prstClr val="white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5973349" y="2735189"/>
            <a:ext cx="6544115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s-ES" sz="6000" b="1" dirty="0">
                <a:solidFill>
                  <a:prstClr val="white"/>
                </a:solidFill>
                <a:latin typeface="Segoe UI Light" panose="020B0502040204020203" pitchFamily="34" charset="0"/>
                <a:ea typeface="Cambria" panose="02040503050406030204" pitchFamily="18" charset="0"/>
                <a:cs typeface="Segoe UI Light" panose="020B0502040204020203" pitchFamily="34" charset="0"/>
              </a:rPr>
              <a:t>CONCLUSIONES</a:t>
            </a:r>
            <a:endParaRPr lang="es-PE" sz="6000" b="1" dirty="0">
              <a:solidFill>
                <a:prstClr val="white"/>
              </a:solidFill>
              <a:latin typeface="Segoe UI Light" panose="020B0502040204020203" pitchFamily="34" charset="0"/>
              <a:ea typeface="Cambria" panose="02040503050406030204" pitchFamily="18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3974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96C102BB-74F6-4C7A-B940-65894A26E62A}"/>
              </a:ext>
            </a:extLst>
          </p:cNvPr>
          <p:cNvSpPr txBox="1"/>
          <p:nvPr/>
        </p:nvSpPr>
        <p:spPr>
          <a:xfrm>
            <a:off x="612396" y="427839"/>
            <a:ext cx="87748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PE" dirty="0">
                <a:solidFill>
                  <a:srgbClr val="FF0000"/>
                </a:solidFill>
              </a:rPr>
              <a:t>CONCLUSIONES</a:t>
            </a:r>
            <a:r>
              <a:rPr lang="es-PE" dirty="0"/>
              <a:t>:</a:t>
            </a:r>
          </a:p>
          <a:p>
            <a:endParaRPr lang="es-PE" dirty="0"/>
          </a:p>
          <a:p>
            <a:r>
              <a:rPr lang="es-PE" dirty="0"/>
              <a:t>Los factores mas importantes para aprobar un préstamo bancario son historial crediticio, balance de ingreso(ingreso total menos monto por mes a pagar), total de ingresos (ingreso del solicitante + ingreso del consolicitante), ingreso del solicitante, monto del prestamo, monto por mes.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6345446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/>
          <p:cNvSpPr txBox="1"/>
          <p:nvPr/>
        </p:nvSpPr>
        <p:spPr>
          <a:xfrm>
            <a:off x="1445455" y="800100"/>
            <a:ext cx="2926080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35000" b="1" dirty="0">
                <a:solidFill>
                  <a:prstClr val="white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2</a:t>
            </a:r>
            <a:endParaRPr lang="es-PE" sz="35000" b="1" dirty="0">
              <a:solidFill>
                <a:prstClr val="white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4714435" y="1880876"/>
            <a:ext cx="6563165" cy="286232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s-ES" sz="6000" b="1" dirty="0">
                <a:solidFill>
                  <a:schemeClr val="bg1"/>
                </a:solidFill>
                <a:latin typeface="Segoe UI Light" panose="020B0502040204020203" pitchFamily="34" charset="0"/>
                <a:ea typeface="Cambria" panose="02040503050406030204" pitchFamily="18" charset="0"/>
                <a:cs typeface="Segoe UI Light" panose="020B0502040204020203" pitchFamily="34" charset="0"/>
              </a:rPr>
              <a:t>ANÁLISIS EXPLORATORIO DE DATOS</a:t>
            </a:r>
            <a:endParaRPr lang="es-PE" sz="6000" b="1" dirty="0">
              <a:solidFill>
                <a:schemeClr val="bg1"/>
              </a:solidFill>
              <a:latin typeface="Segoe UI Light" panose="020B0502040204020203" pitchFamily="34" charset="0"/>
              <a:ea typeface="Cambria" panose="02040503050406030204" pitchFamily="18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96681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5437743" y="628106"/>
            <a:ext cx="13165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Variables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F671038-550A-4E8C-B7D7-3C3FC0F5C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609" y="1163703"/>
            <a:ext cx="8128000" cy="2749143"/>
          </a:xfrm>
          <a:prstGeom prst="rect">
            <a:avLst/>
          </a:prstGeom>
        </p:spPr>
      </p:pic>
      <p:sp>
        <p:nvSpPr>
          <p:cNvPr id="7" name="Rectángulo 6">
            <a:extLst>
              <a:ext uri="{FF2B5EF4-FFF2-40B4-BE49-F238E27FC236}">
                <a16:creationId xmlns:a16="http://schemas.microsoft.com/office/drawing/2014/main" id="{5F6B01BC-A6BB-4EF8-8093-9C57C73BCAE9}"/>
              </a:ext>
            </a:extLst>
          </p:cNvPr>
          <p:cNvSpPr/>
          <p:nvPr/>
        </p:nvSpPr>
        <p:spPr>
          <a:xfrm>
            <a:off x="5386506" y="4060710"/>
            <a:ext cx="12202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PE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egoe UI Light" panose="020B0502040204020203" pitchFamily="34" charset="0"/>
                <a:cs typeface="Segoe UI Light" panose="020B0502040204020203" pitchFamily="34" charset="0"/>
              </a:rPr>
              <a:t>Gráficos</a:t>
            </a:r>
          </a:p>
        </p:txBody>
      </p:sp>
      <p:graphicFrame>
        <p:nvGraphicFramePr>
          <p:cNvPr id="8" name="Tabla 3">
            <a:extLst>
              <a:ext uri="{FF2B5EF4-FFF2-40B4-BE49-F238E27FC236}">
                <a16:creationId xmlns:a16="http://schemas.microsoft.com/office/drawing/2014/main" id="{FA577867-501D-4CFA-A699-E74C0BEF56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9603226"/>
              </p:ext>
            </p:extLst>
          </p:nvPr>
        </p:nvGraphicFramePr>
        <p:xfrm>
          <a:off x="1932609" y="4753207"/>
          <a:ext cx="812800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57374">
                  <a:extLst>
                    <a:ext uri="{9D8B030D-6E8A-4147-A177-3AD203B41FA5}">
                      <a16:colId xmlns:a16="http://schemas.microsoft.com/office/drawing/2014/main" val="3739485589"/>
                    </a:ext>
                  </a:extLst>
                </a:gridCol>
                <a:gridCol w="4070626">
                  <a:extLst>
                    <a:ext uri="{9D8B030D-6E8A-4147-A177-3AD203B41FA5}">
                      <a16:colId xmlns:a16="http://schemas.microsoft.com/office/drawing/2014/main" val="19010378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sz="1400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400" dirty="0"/>
                        <a:t>GRAFICA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386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400" dirty="0"/>
                        <a:t>Ordinal y Nominal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400" dirty="0"/>
                        <a:t>Barras y barras apiladas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5891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PE" sz="1400" dirty="0"/>
                        <a:t>Numérico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PE" sz="1400" dirty="0"/>
                        <a:t>Histograma y cajas(violín)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61563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764917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adroTexto 6"/>
          <p:cNvSpPr txBox="1"/>
          <p:nvPr/>
        </p:nvSpPr>
        <p:spPr>
          <a:xfrm>
            <a:off x="724466" y="1538931"/>
            <a:ext cx="2897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PE" dirty="0">
                <a:latin typeface="Segoe UI Light" panose="020B0502040204020203" pitchFamily="34" charset="0"/>
                <a:cs typeface="Segoe UI Light" panose="020B0502040204020203" pitchFamily="34" charset="0"/>
              </a:rPr>
              <a:t>Loan</a:t>
            </a:r>
            <a:r>
              <a:rPr lang="es-PE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_</a:t>
            </a:r>
            <a:r>
              <a:rPr lang="es-PE" dirty="0">
                <a:latin typeface="Segoe UI Light" panose="020B0502040204020203" pitchFamily="34" charset="0"/>
                <a:cs typeface="Segoe UI Light" panose="020B0502040204020203" pitchFamily="34" charset="0"/>
              </a:rPr>
              <a:t>Status</a:t>
            </a:r>
          </a:p>
          <a:p>
            <a:pPr algn="ctr"/>
            <a:endParaRPr lang="es-PE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66867CB8-306D-4582-B01C-EA6C7AA0CBB4}"/>
              </a:ext>
            </a:extLst>
          </p:cNvPr>
          <p:cNvSpPr txBox="1"/>
          <p:nvPr/>
        </p:nvSpPr>
        <p:spPr>
          <a:xfrm>
            <a:off x="2916163" y="586118"/>
            <a:ext cx="6641176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28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Univariado</a:t>
            </a:r>
            <a:r>
              <a:rPr lang="es-PE" sz="2800" b="1" i="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: </a:t>
            </a:r>
            <a:r>
              <a:rPr lang="es-PE" sz="2800" b="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Target</a:t>
            </a:r>
            <a:endParaRPr lang="es-PE" sz="28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9FDA945-F7D5-4A85-83A4-22E66C814F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466" y="2165605"/>
            <a:ext cx="3133725" cy="2526791"/>
          </a:xfrm>
          <a:prstGeom prst="rect">
            <a:avLst/>
          </a:prstGeom>
        </p:spPr>
      </p:pic>
      <p:graphicFrame>
        <p:nvGraphicFramePr>
          <p:cNvPr id="5" name="Tabla 5">
            <a:extLst>
              <a:ext uri="{FF2B5EF4-FFF2-40B4-BE49-F238E27FC236}">
                <a16:creationId xmlns:a16="http://schemas.microsoft.com/office/drawing/2014/main" id="{59C4F972-18B7-41CA-8CBB-125ABF5D5A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5547365"/>
              </p:ext>
            </p:extLst>
          </p:nvPr>
        </p:nvGraphicFramePr>
        <p:xfrm>
          <a:off x="6367269" y="2753360"/>
          <a:ext cx="2582516" cy="70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1258">
                  <a:extLst>
                    <a:ext uri="{9D8B030D-6E8A-4147-A177-3AD203B41FA5}">
                      <a16:colId xmlns:a16="http://schemas.microsoft.com/office/drawing/2014/main" val="774619521"/>
                    </a:ext>
                  </a:extLst>
                </a:gridCol>
                <a:gridCol w="1291258">
                  <a:extLst>
                    <a:ext uri="{9D8B030D-6E8A-4147-A177-3AD203B41FA5}">
                      <a16:colId xmlns:a16="http://schemas.microsoft.com/office/drawing/2014/main" val="9785347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PE" sz="1600" dirty="0"/>
                        <a:t>Si préstamo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600" dirty="0"/>
                        <a:t>69%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099810"/>
                  </a:ext>
                </a:extLst>
              </a:tr>
              <a:tr h="144140">
                <a:tc>
                  <a:txBody>
                    <a:bodyPr/>
                    <a:lstStyle/>
                    <a:p>
                      <a:r>
                        <a:rPr lang="es-PE" sz="1600" dirty="0"/>
                        <a:t>No préstamo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PE" sz="1600" dirty="0"/>
                        <a:t>31%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92582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1149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66867CB8-306D-4582-B01C-EA6C7AA0CBB4}"/>
              </a:ext>
            </a:extLst>
          </p:cNvPr>
          <p:cNvSpPr txBox="1"/>
          <p:nvPr/>
        </p:nvSpPr>
        <p:spPr>
          <a:xfrm>
            <a:off x="2271486" y="586118"/>
            <a:ext cx="7649026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28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Univariado</a:t>
            </a:r>
            <a:r>
              <a:rPr lang="es-PE" sz="2800" b="1" i="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:</a:t>
            </a:r>
            <a:r>
              <a:rPr lang="es-PE" sz="2800" b="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Variables</a:t>
            </a:r>
            <a:r>
              <a:rPr lang="es-PE" sz="2800" b="1" i="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PE" sz="2800" b="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Independientes</a:t>
            </a:r>
            <a:r>
              <a:rPr lang="es-PE" sz="2800" b="1" i="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PE" sz="2800" b="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Categóricas</a:t>
            </a:r>
            <a:endParaRPr lang="es-PE" sz="28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067AFED-099E-4B45-A491-4D50E61CDD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6812" y="1365387"/>
            <a:ext cx="9858375" cy="3895726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91B5A9A9-6383-46EB-AA60-8398D3E1F918}"/>
              </a:ext>
            </a:extLst>
          </p:cNvPr>
          <p:cNvSpPr txBox="1"/>
          <p:nvPr/>
        </p:nvSpPr>
        <p:spPr>
          <a:xfrm>
            <a:off x="1166812" y="5261113"/>
            <a:ext cx="985837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b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El 80 % de los solicitantes son hombres.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b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Alrededor 65% de los solicitantes son casados.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b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Alrededor 15% de los solicitantes son trabajadores por su propia cuenta.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b="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Alrededor 85%  de los solicitantes tienen un historial crediticio.</a:t>
            </a:r>
          </a:p>
          <a:p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34931106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uadroTexto 10">
            <a:extLst>
              <a:ext uri="{FF2B5EF4-FFF2-40B4-BE49-F238E27FC236}">
                <a16:creationId xmlns:a16="http://schemas.microsoft.com/office/drawing/2014/main" id="{66867CB8-306D-4582-B01C-EA6C7AA0CBB4}"/>
              </a:ext>
            </a:extLst>
          </p:cNvPr>
          <p:cNvSpPr txBox="1"/>
          <p:nvPr/>
        </p:nvSpPr>
        <p:spPr>
          <a:xfrm>
            <a:off x="2266724" y="586118"/>
            <a:ext cx="7649026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PE" sz="2800" b="1" dirty="0">
                <a:solidFill>
                  <a:srgbClr val="FF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Univariado</a:t>
            </a:r>
            <a:r>
              <a:rPr lang="es-PE" sz="2800" b="1" i="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:</a:t>
            </a:r>
            <a:r>
              <a:rPr lang="es-PE" sz="2800" b="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Variables</a:t>
            </a:r>
            <a:r>
              <a:rPr lang="es-PE" sz="2800" b="1" i="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PE" sz="2800" b="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Independientes</a:t>
            </a:r>
            <a:r>
              <a:rPr lang="es-PE" sz="2800" b="1" i="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s-PE" sz="2800" b="1" dirty="0">
                <a:solidFill>
                  <a:srgbClr val="00000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Categóricas</a:t>
            </a:r>
            <a:endParaRPr lang="es-PE" sz="2800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91B5A9A9-6383-46EB-AA60-8398D3E1F918}"/>
              </a:ext>
            </a:extLst>
          </p:cNvPr>
          <p:cNvSpPr txBox="1"/>
          <p:nvPr/>
        </p:nvSpPr>
        <p:spPr>
          <a:xfrm>
            <a:off x="1162050" y="5261113"/>
            <a:ext cx="9858375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La mayoría de los solicitantes no tienen dependientes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Alrededor de 80% de los solicitantes son graduados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PE" sz="1600" dirty="0">
                <a:effectLst/>
                <a:latin typeface="Segoe UI Light" panose="020B0502040204020203" pitchFamily="34" charset="0"/>
                <a:cs typeface="Segoe UI Light" panose="020B0502040204020203" pitchFamily="34" charset="0"/>
              </a:rPr>
              <a:t>La mayoría de los solicitantes son del área semiurbana</a:t>
            </a:r>
          </a:p>
          <a:p>
            <a:endParaRPr lang="es-PE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09599EA-38ED-48AE-96DB-B3B837A99A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050" y="1109338"/>
            <a:ext cx="9867900" cy="415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17018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2648</TotalTime>
  <Words>1257</Words>
  <Application>Microsoft Office PowerPoint</Application>
  <PresentationFormat>Panorámica</PresentationFormat>
  <Paragraphs>232</Paragraphs>
  <Slides>48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48</vt:i4>
      </vt:variant>
    </vt:vector>
  </HeadingPairs>
  <TitlesOfParts>
    <vt:vector size="57" baseType="lpstr">
      <vt:lpstr>Yu Gothic</vt:lpstr>
      <vt:lpstr>Arial</vt:lpstr>
      <vt:lpstr>Calibri</vt:lpstr>
      <vt:lpstr>Calibri Light</vt:lpstr>
      <vt:lpstr>Cambria</vt:lpstr>
      <vt:lpstr>Courier New</vt:lpstr>
      <vt:lpstr>Segoe UI Light</vt:lpstr>
      <vt:lpstr>Trebuchet MS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Machine Learning Inmersion con Python: Trabajo Final Integrantes: José Augusto Estrada Gamboa (Trabajo Nº6)</dc:title>
  <dc:creator>Pavilion</dc:creator>
  <cp:lastModifiedBy>luis gutierrez saldaña</cp:lastModifiedBy>
  <cp:revision>160</cp:revision>
  <dcterms:created xsi:type="dcterms:W3CDTF">2020-10-21T01:59:53Z</dcterms:created>
  <dcterms:modified xsi:type="dcterms:W3CDTF">2022-09-22T22:48:01Z</dcterms:modified>
</cp:coreProperties>
</file>