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70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2" r:id="rId16"/>
    <p:sldId id="271" r:id="rId17"/>
    <p:sldId id="273" r:id="rId18"/>
    <p:sldId id="289" r:id="rId19"/>
    <p:sldId id="292" r:id="rId20"/>
    <p:sldId id="290" r:id="rId21"/>
    <p:sldId id="269" r:id="rId22"/>
    <p:sldId id="263" r:id="rId23"/>
    <p:sldId id="293" r:id="rId24"/>
    <p:sldId id="291" r:id="rId25"/>
    <p:sldId id="274" r:id="rId26"/>
    <p:sldId id="264" r:id="rId27"/>
    <p:sldId id="278" r:id="rId28"/>
    <p:sldId id="277" r:id="rId29"/>
    <p:sldId id="266" r:id="rId30"/>
    <p:sldId id="275" r:id="rId31"/>
    <p:sldId id="267" r:id="rId32"/>
    <p:sldId id="294" r:id="rId33"/>
    <p:sldId id="265" r:id="rId34"/>
    <p:sldId id="295" r:id="rId35"/>
    <p:sldId id="297" r:id="rId36"/>
    <p:sldId id="298" r:id="rId3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ilion" initials="P" lastIdx="1" clrIdx="0">
    <p:extLst>
      <p:ext uri="{19B8F6BF-5375-455C-9EA6-DF929625EA0E}">
        <p15:presenceInfo xmlns:p15="http://schemas.microsoft.com/office/powerpoint/2012/main" userId="Pavil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FF9"/>
    <a:srgbClr val="F2B13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B56C8-0988-418E-B53B-E31143ACD50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7D4C609-FF22-491A-9DEE-02EA10D7F2D5}">
      <dgm:prSet phldrT="[Texto]"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1. Entendimiento del Negocio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D5EB965-37E2-4E3D-A3E8-4808541C5E51}" type="parTrans" cxnId="{5445D8CC-3B8B-4045-822F-D00D8926336D}">
      <dgm:prSet/>
      <dgm:spPr/>
      <dgm:t>
        <a:bodyPr/>
        <a:lstStyle/>
        <a:p>
          <a:pPr algn="l"/>
          <a:endParaRPr lang="es-PE"/>
        </a:p>
      </dgm:t>
    </dgm:pt>
    <dgm:pt modelId="{6823B5BC-49F4-4535-B0C0-A7A9C7DF537A}" type="sibTrans" cxnId="{5445D8CC-3B8B-4045-822F-D00D8926336D}">
      <dgm:prSet/>
      <dgm:spPr/>
      <dgm:t>
        <a:bodyPr/>
        <a:lstStyle/>
        <a:p>
          <a:pPr algn="l"/>
          <a:endParaRPr lang="es-PE"/>
        </a:p>
      </dgm:t>
    </dgm:pt>
    <dgm:pt modelId="{B8BAE473-1B38-404C-ACC4-F96AAEA14D6C}">
      <dgm:prSet phldrT="[Texto]"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2. Análisis Exploratorio de Datos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073122F-1613-480B-8334-74CF09D49F2A}" type="parTrans" cxnId="{287BB09A-4205-46E8-9CF7-BA7849D95A0A}">
      <dgm:prSet/>
      <dgm:spPr/>
      <dgm:t>
        <a:bodyPr/>
        <a:lstStyle/>
        <a:p>
          <a:pPr algn="l"/>
          <a:endParaRPr lang="es-PE"/>
        </a:p>
      </dgm:t>
    </dgm:pt>
    <dgm:pt modelId="{24B24415-84AF-4137-95A0-CB1197E596F3}" type="sibTrans" cxnId="{287BB09A-4205-46E8-9CF7-BA7849D95A0A}">
      <dgm:prSet/>
      <dgm:spPr/>
      <dgm:t>
        <a:bodyPr/>
        <a:lstStyle/>
        <a:p>
          <a:pPr algn="l"/>
          <a:endParaRPr lang="es-PE"/>
        </a:p>
      </dgm:t>
    </dgm:pt>
    <dgm:pt modelId="{37265E87-FF97-4550-BCEF-7B1ECFDECCFC}">
      <dgm:prSet phldrT="[Texto]"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3. Limpieza de Datos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C06684C-D85C-4A24-850F-99F93BBEF449}" type="parTrans" cxnId="{A9D85DB0-26F4-48B3-8C91-41562BE76E10}">
      <dgm:prSet/>
      <dgm:spPr/>
      <dgm:t>
        <a:bodyPr/>
        <a:lstStyle/>
        <a:p>
          <a:pPr algn="l"/>
          <a:endParaRPr lang="es-PE"/>
        </a:p>
      </dgm:t>
    </dgm:pt>
    <dgm:pt modelId="{4A906E76-056E-4A5E-A4C8-B30A72021628}" type="sibTrans" cxnId="{A9D85DB0-26F4-48B3-8C91-41562BE76E10}">
      <dgm:prSet/>
      <dgm:spPr/>
      <dgm:t>
        <a:bodyPr/>
        <a:lstStyle/>
        <a:p>
          <a:pPr algn="l"/>
          <a:endParaRPr lang="es-PE"/>
        </a:p>
      </dgm:t>
    </dgm:pt>
    <dgm:pt modelId="{F12BC4A4-35C1-4D8E-8182-E9DA6A3002E4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4. </a:t>
          </a:r>
          <a:r>
            <a:rPr lang="es-PE" dirty="0">
              <a:latin typeface="Segoe UI Light" panose="020B0502040204020203" pitchFamily="34" charset="0"/>
              <a:cs typeface="Segoe UI Light" panose="020B0502040204020203" pitchFamily="34" charset="0"/>
            </a:rPr>
            <a:t>Selección de Variables</a:t>
          </a:r>
        </a:p>
      </dgm:t>
    </dgm:pt>
    <dgm:pt modelId="{42345943-E37D-4469-B2D8-8B4E05F2D871}" type="parTrans" cxnId="{505AFD46-C5F7-43D7-B477-3DB66FE44D23}">
      <dgm:prSet/>
      <dgm:spPr/>
      <dgm:t>
        <a:bodyPr/>
        <a:lstStyle/>
        <a:p>
          <a:pPr algn="l"/>
          <a:endParaRPr lang="es-PE"/>
        </a:p>
      </dgm:t>
    </dgm:pt>
    <dgm:pt modelId="{1AB09970-0752-44FB-A0E8-1A758DBAA3B5}" type="sibTrans" cxnId="{505AFD46-C5F7-43D7-B477-3DB66FE44D23}">
      <dgm:prSet/>
      <dgm:spPr/>
      <dgm:t>
        <a:bodyPr/>
        <a:lstStyle/>
        <a:p>
          <a:pPr algn="l"/>
          <a:endParaRPr lang="es-PE"/>
        </a:p>
      </dgm:t>
    </dgm:pt>
    <dgm:pt modelId="{641E30C1-807B-4ACA-8ACA-76BC48044781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7. Comparación de Modelos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15E30E0-E32D-4E90-B729-9D3C73F3CE77}" type="parTrans" cxnId="{64F64E97-BA94-46C1-9732-BF0E9B8FEBED}">
      <dgm:prSet/>
      <dgm:spPr/>
      <dgm:t>
        <a:bodyPr/>
        <a:lstStyle/>
        <a:p>
          <a:pPr algn="l"/>
          <a:endParaRPr lang="es-PE"/>
        </a:p>
      </dgm:t>
    </dgm:pt>
    <dgm:pt modelId="{1FD5C117-B48B-438D-A1D6-42C635041483}" type="sibTrans" cxnId="{64F64E97-BA94-46C1-9732-BF0E9B8FEBED}">
      <dgm:prSet/>
      <dgm:spPr/>
      <dgm:t>
        <a:bodyPr/>
        <a:lstStyle/>
        <a:p>
          <a:pPr algn="l"/>
          <a:endParaRPr lang="es-PE"/>
        </a:p>
      </dgm:t>
    </dgm:pt>
    <dgm:pt modelId="{22DE3029-5209-4F44-9B9E-B073481F5464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10. Conclusiones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187090A-B57A-4CD1-A3AC-E7B4B799ADC3}" type="parTrans" cxnId="{ACA40FCD-5087-4ECF-BCDF-A90F44CFE46F}">
      <dgm:prSet/>
      <dgm:spPr/>
      <dgm:t>
        <a:bodyPr/>
        <a:lstStyle/>
        <a:p>
          <a:pPr algn="l"/>
          <a:endParaRPr lang="es-PE"/>
        </a:p>
      </dgm:t>
    </dgm:pt>
    <dgm:pt modelId="{0EC71E6D-AA6C-4D70-A2B2-9889E5A03C03}" type="sibTrans" cxnId="{ACA40FCD-5087-4ECF-BCDF-A90F44CFE46F}">
      <dgm:prSet/>
      <dgm:spPr/>
      <dgm:t>
        <a:bodyPr/>
        <a:lstStyle/>
        <a:p>
          <a:pPr algn="l"/>
          <a:endParaRPr lang="es-PE"/>
        </a:p>
      </dgm:t>
    </dgm:pt>
    <dgm:pt modelId="{1BBF8E79-D682-40E4-B6E4-E38D75A5EE46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9. Interpretación de Resultados 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B3192BA-7B96-4CD9-AC43-2407D872284D}" type="parTrans" cxnId="{3A397C87-CB19-4169-BF13-B6EC2C0B9F05}">
      <dgm:prSet/>
      <dgm:spPr/>
      <dgm:t>
        <a:bodyPr/>
        <a:lstStyle/>
        <a:p>
          <a:pPr algn="l"/>
          <a:endParaRPr lang="es-PE"/>
        </a:p>
      </dgm:t>
    </dgm:pt>
    <dgm:pt modelId="{F65118EE-91BC-42E7-8686-0C6988BAC5E0}" type="sibTrans" cxnId="{3A397C87-CB19-4169-BF13-B6EC2C0B9F05}">
      <dgm:prSet/>
      <dgm:spPr/>
      <dgm:t>
        <a:bodyPr/>
        <a:lstStyle/>
        <a:p>
          <a:pPr algn="l"/>
          <a:endParaRPr lang="es-PE"/>
        </a:p>
      </dgm:t>
    </dgm:pt>
    <dgm:pt modelId="{D07557A2-E33B-48BC-9E7A-98D8990F79C6}">
      <dgm:prSet/>
      <dgm:spPr/>
      <dgm:t>
        <a:bodyPr/>
        <a:lstStyle/>
        <a:p>
          <a:pPr algn="l"/>
          <a:r>
            <a:rPr lang="es-PE" dirty="0">
              <a:latin typeface="Segoe UI Light" panose="020B0502040204020203" pitchFamily="34" charset="0"/>
              <a:cs typeface="Segoe UI Light" panose="020B0502040204020203" pitchFamily="34" charset="0"/>
            </a:rPr>
            <a:t>8. Stacking-Combinación de Modelos</a:t>
          </a:r>
        </a:p>
      </dgm:t>
    </dgm:pt>
    <dgm:pt modelId="{9163C79C-B16B-49F0-8ED8-D5543CA7995F}" type="parTrans" cxnId="{FF55525B-9897-4FC6-BA7D-F9FEA6D08984}">
      <dgm:prSet/>
      <dgm:spPr/>
      <dgm:t>
        <a:bodyPr/>
        <a:lstStyle/>
        <a:p>
          <a:pPr algn="l"/>
          <a:endParaRPr lang="es-PE"/>
        </a:p>
      </dgm:t>
    </dgm:pt>
    <dgm:pt modelId="{A655A025-1B03-447D-9BF8-BCB4008557E9}" type="sibTrans" cxnId="{FF55525B-9897-4FC6-BA7D-F9FEA6D08984}">
      <dgm:prSet/>
      <dgm:spPr/>
      <dgm:t>
        <a:bodyPr/>
        <a:lstStyle/>
        <a:p>
          <a:pPr algn="l"/>
          <a:endParaRPr lang="es-PE"/>
        </a:p>
      </dgm:t>
    </dgm:pt>
    <dgm:pt modelId="{3A6B6462-897E-478B-A0AA-F2DED12F68FB}">
      <dgm:prSet/>
      <dgm:spPr/>
      <dgm:t>
        <a:bodyPr/>
        <a:lstStyle/>
        <a:p>
          <a:pPr algn="l"/>
          <a:r>
            <a:rPr lang="es-PE" dirty="0">
              <a:latin typeface="Segoe UI Light" panose="020B0502040204020203" pitchFamily="34" charset="0"/>
              <a:cs typeface="Segoe UI Light" panose="020B0502040204020203" pitchFamily="34" charset="0"/>
            </a:rPr>
            <a:t>5. Particionamiento- train y test</a:t>
          </a:r>
        </a:p>
      </dgm:t>
    </dgm:pt>
    <dgm:pt modelId="{49822077-12B2-4351-827F-D9689924126C}" type="parTrans" cxnId="{248077B1-4ECC-4461-B25A-565738F6105F}">
      <dgm:prSet/>
      <dgm:spPr/>
      <dgm:t>
        <a:bodyPr/>
        <a:lstStyle/>
        <a:p>
          <a:endParaRPr lang="es-PE"/>
        </a:p>
      </dgm:t>
    </dgm:pt>
    <dgm:pt modelId="{7DC984EA-EE9B-4DB5-93E3-8E47F5B5D572}" type="sibTrans" cxnId="{248077B1-4ECC-4461-B25A-565738F6105F}">
      <dgm:prSet/>
      <dgm:spPr/>
      <dgm:t>
        <a:bodyPr/>
        <a:lstStyle/>
        <a:p>
          <a:endParaRPr lang="es-PE"/>
        </a:p>
      </dgm:t>
    </dgm:pt>
    <dgm:pt modelId="{8FAECDDB-283F-4F16-98E9-7A0960B6F85F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6. Balanceo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3431287-EDB8-4600-81D8-91999A692DAC}" type="parTrans" cxnId="{1263E5C5-1372-4132-A103-97BD1F596328}">
      <dgm:prSet/>
      <dgm:spPr/>
      <dgm:t>
        <a:bodyPr/>
        <a:lstStyle/>
        <a:p>
          <a:endParaRPr lang="es-PE"/>
        </a:p>
      </dgm:t>
    </dgm:pt>
    <dgm:pt modelId="{B5A027FB-AE4F-41A9-8406-1812F7B755C0}" type="sibTrans" cxnId="{1263E5C5-1372-4132-A103-97BD1F596328}">
      <dgm:prSet/>
      <dgm:spPr/>
      <dgm:t>
        <a:bodyPr/>
        <a:lstStyle/>
        <a:p>
          <a:endParaRPr lang="es-PE"/>
        </a:p>
      </dgm:t>
    </dgm:pt>
    <dgm:pt modelId="{2B145DA8-C76E-4648-8352-DB63A7B829C3}" type="pres">
      <dgm:prSet presAssocID="{3B0B56C8-0988-418E-B53B-E31143ACD504}" presName="compositeShape" presStyleCnt="0">
        <dgm:presLayoutVars>
          <dgm:dir/>
          <dgm:resizeHandles/>
        </dgm:presLayoutVars>
      </dgm:prSet>
      <dgm:spPr/>
    </dgm:pt>
    <dgm:pt modelId="{5529478A-532B-49EC-A93B-A5F90D4A7665}" type="pres">
      <dgm:prSet presAssocID="{3B0B56C8-0988-418E-B53B-E31143ACD504}" presName="pyramid" presStyleLbl="node1" presStyleIdx="0" presStyleCnt="1"/>
      <dgm:spPr/>
    </dgm:pt>
    <dgm:pt modelId="{3DC8D203-CF2C-4ED6-8D82-1DDA4BAEFD54}" type="pres">
      <dgm:prSet presAssocID="{3B0B56C8-0988-418E-B53B-E31143ACD504}" presName="theList" presStyleCnt="0"/>
      <dgm:spPr/>
    </dgm:pt>
    <dgm:pt modelId="{E6A73B0D-201F-47EE-BF26-968A0646BCAF}" type="pres">
      <dgm:prSet presAssocID="{A7D4C609-FF22-491A-9DEE-02EA10D7F2D5}" presName="aNode" presStyleLbl="fgAcc1" presStyleIdx="0" presStyleCnt="10">
        <dgm:presLayoutVars>
          <dgm:bulletEnabled val="1"/>
        </dgm:presLayoutVars>
      </dgm:prSet>
      <dgm:spPr/>
    </dgm:pt>
    <dgm:pt modelId="{267A9F14-55E5-42DF-BA5E-A3A733FBFA8D}" type="pres">
      <dgm:prSet presAssocID="{A7D4C609-FF22-491A-9DEE-02EA10D7F2D5}" presName="aSpace" presStyleCnt="0"/>
      <dgm:spPr/>
    </dgm:pt>
    <dgm:pt modelId="{3E24ADC6-A208-4B4B-B398-1D98E83ED002}" type="pres">
      <dgm:prSet presAssocID="{B8BAE473-1B38-404C-ACC4-F96AAEA14D6C}" presName="aNode" presStyleLbl="fgAcc1" presStyleIdx="1" presStyleCnt="10">
        <dgm:presLayoutVars>
          <dgm:bulletEnabled val="1"/>
        </dgm:presLayoutVars>
      </dgm:prSet>
      <dgm:spPr/>
    </dgm:pt>
    <dgm:pt modelId="{D286ECA1-8587-4806-BD0A-14FA4D5C41CD}" type="pres">
      <dgm:prSet presAssocID="{B8BAE473-1B38-404C-ACC4-F96AAEA14D6C}" presName="aSpace" presStyleCnt="0"/>
      <dgm:spPr/>
    </dgm:pt>
    <dgm:pt modelId="{A36F2B07-B9AC-4838-AA9E-76472C9B455F}" type="pres">
      <dgm:prSet presAssocID="{37265E87-FF97-4550-BCEF-7B1ECFDECCFC}" presName="aNode" presStyleLbl="fgAcc1" presStyleIdx="2" presStyleCnt="10">
        <dgm:presLayoutVars>
          <dgm:bulletEnabled val="1"/>
        </dgm:presLayoutVars>
      </dgm:prSet>
      <dgm:spPr/>
    </dgm:pt>
    <dgm:pt modelId="{1392A40F-2F80-4FFB-BD08-E647161027C4}" type="pres">
      <dgm:prSet presAssocID="{37265E87-FF97-4550-BCEF-7B1ECFDECCFC}" presName="aSpace" presStyleCnt="0"/>
      <dgm:spPr/>
    </dgm:pt>
    <dgm:pt modelId="{4FB43A5E-1CA0-491A-B93E-8E83FA36F1DE}" type="pres">
      <dgm:prSet presAssocID="{F12BC4A4-35C1-4D8E-8182-E9DA6A3002E4}" presName="aNode" presStyleLbl="fgAcc1" presStyleIdx="3" presStyleCnt="10">
        <dgm:presLayoutVars>
          <dgm:bulletEnabled val="1"/>
        </dgm:presLayoutVars>
      </dgm:prSet>
      <dgm:spPr/>
    </dgm:pt>
    <dgm:pt modelId="{EBE8F618-03C4-4384-A07C-45A7BC32575E}" type="pres">
      <dgm:prSet presAssocID="{F12BC4A4-35C1-4D8E-8182-E9DA6A3002E4}" presName="aSpace" presStyleCnt="0"/>
      <dgm:spPr/>
    </dgm:pt>
    <dgm:pt modelId="{D56742C4-5D2A-40B9-B713-353725AA4FC7}" type="pres">
      <dgm:prSet presAssocID="{3A6B6462-897E-478B-A0AA-F2DED12F68FB}" presName="aNode" presStyleLbl="fgAcc1" presStyleIdx="4" presStyleCnt="10" custLinFactNeighborY="58889">
        <dgm:presLayoutVars>
          <dgm:bulletEnabled val="1"/>
        </dgm:presLayoutVars>
      </dgm:prSet>
      <dgm:spPr/>
    </dgm:pt>
    <dgm:pt modelId="{B5A6AF29-91F7-4377-844F-67AC17B27C64}" type="pres">
      <dgm:prSet presAssocID="{3A6B6462-897E-478B-A0AA-F2DED12F68FB}" presName="aSpace" presStyleCnt="0"/>
      <dgm:spPr/>
    </dgm:pt>
    <dgm:pt modelId="{86E5B2E3-AD0B-48F0-A3EA-9D133EC27864}" type="pres">
      <dgm:prSet presAssocID="{8FAECDDB-283F-4F16-98E9-7A0960B6F85F}" presName="aNode" presStyleLbl="fgAcc1" presStyleIdx="5" presStyleCnt="10">
        <dgm:presLayoutVars>
          <dgm:bulletEnabled val="1"/>
        </dgm:presLayoutVars>
      </dgm:prSet>
      <dgm:spPr/>
    </dgm:pt>
    <dgm:pt modelId="{2B2446B1-0A8A-4442-89A9-44F35D3D9883}" type="pres">
      <dgm:prSet presAssocID="{8FAECDDB-283F-4F16-98E9-7A0960B6F85F}" presName="aSpace" presStyleCnt="0"/>
      <dgm:spPr/>
    </dgm:pt>
    <dgm:pt modelId="{53A0FE72-7B5F-4AEB-9009-2C50ECF6CC0C}" type="pres">
      <dgm:prSet presAssocID="{641E30C1-807B-4ACA-8ACA-76BC48044781}" presName="aNode" presStyleLbl="fgAcc1" presStyleIdx="6" presStyleCnt="10">
        <dgm:presLayoutVars>
          <dgm:bulletEnabled val="1"/>
        </dgm:presLayoutVars>
      </dgm:prSet>
      <dgm:spPr/>
    </dgm:pt>
    <dgm:pt modelId="{73032FED-B8F3-48AA-989C-A334E672BECC}" type="pres">
      <dgm:prSet presAssocID="{641E30C1-807B-4ACA-8ACA-76BC48044781}" presName="aSpace" presStyleCnt="0"/>
      <dgm:spPr/>
    </dgm:pt>
    <dgm:pt modelId="{5E157821-D1C2-4173-A7A5-5C292C133E8B}" type="pres">
      <dgm:prSet presAssocID="{D07557A2-E33B-48BC-9E7A-98D8990F79C6}" presName="aNode" presStyleLbl="fgAcc1" presStyleIdx="7" presStyleCnt="10">
        <dgm:presLayoutVars>
          <dgm:bulletEnabled val="1"/>
        </dgm:presLayoutVars>
      </dgm:prSet>
      <dgm:spPr/>
    </dgm:pt>
    <dgm:pt modelId="{2423F6B5-70BE-4825-B2BE-973DF60F1BB3}" type="pres">
      <dgm:prSet presAssocID="{D07557A2-E33B-48BC-9E7A-98D8990F79C6}" presName="aSpace" presStyleCnt="0"/>
      <dgm:spPr/>
    </dgm:pt>
    <dgm:pt modelId="{375807E7-1A37-4955-97BD-A28D7AEC18E2}" type="pres">
      <dgm:prSet presAssocID="{1BBF8E79-D682-40E4-B6E4-E38D75A5EE46}" presName="aNode" presStyleLbl="fgAcc1" presStyleIdx="8" presStyleCnt="10">
        <dgm:presLayoutVars>
          <dgm:bulletEnabled val="1"/>
        </dgm:presLayoutVars>
      </dgm:prSet>
      <dgm:spPr/>
    </dgm:pt>
    <dgm:pt modelId="{92D57D95-2057-4D92-B675-7C40E8D6C0E3}" type="pres">
      <dgm:prSet presAssocID="{1BBF8E79-D682-40E4-B6E4-E38D75A5EE46}" presName="aSpace" presStyleCnt="0"/>
      <dgm:spPr/>
    </dgm:pt>
    <dgm:pt modelId="{4EA2A5C7-C181-4806-9C10-E464B93AB394}" type="pres">
      <dgm:prSet presAssocID="{22DE3029-5209-4F44-9B9E-B073481F5464}" presName="aNode" presStyleLbl="fgAcc1" presStyleIdx="9" presStyleCnt="10">
        <dgm:presLayoutVars>
          <dgm:bulletEnabled val="1"/>
        </dgm:presLayoutVars>
      </dgm:prSet>
      <dgm:spPr/>
    </dgm:pt>
    <dgm:pt modelId="{C6F31E74-96D5-466A-B4CE-98E2D2C7B2ED}" type="pres">
      <dgm:prSet presAssocID="{22DE3029-5209-4F44-9B9E-B073481F5464}" presName="aSpace" presStyleCnt="0"/>
      <dgm:spPr/>
    </dgm:pt>
  </dgm:ptLst>
  <dgm:cxnLst>
    <dgm:cxn modelId="{07E92702-AEAC-4690-9BFA-9C83CE42A4C7}" type="presOf" srcId="{641E30C1-807B-4ACA-8ACA-76BC48044781}" destId="{53A0FE72-7B5F-4AEB-9009-2C50ECF6CC0C}" srcOrd="0" destOrd="0" presId="urn:microsoft.com/office/officeart/2005/8/layout/pyramid2"/>
    <dgm:cxn modelId="{D4FA0318-88C7-4759-8677-2ACD194AD1DC}" type="presOf" srcId="{B8BAE473-1B38-404C-ACC4-F96AAEA14D6C}" destId="{3E24ADC6-A208-4B4B-B398-1D98E83ED002}" srcOrd="0" destOrd="0" presId="urn:microsoft.com/office/officeart/2005/8/layout/pyramid2"/>
    <dgm:cxn modelId="{2FD2951B-B23F-4663-9EA8-0F0AE64161CB}" type="presOf" srcId="{3A6B6462-897E-478B-A0AA-F2DED12F68FB}" destId="{D56742C4-5D2A-40B9-B713-353725AA4FC7}" srcOrd="0" destOrd="0" presId="urn:microsoft.com/office/officeart/2005/8/layout/pyramid2"/>
    <dgm:cxn modelId="{899E3736-B486-4EF6-BABC-05D0D631F332}" type="presOf" srcId="{37265E87-FF97-4550-BCEF-7B1ECFDECCFC}" destId="{A36F2B07-B9AC-4838-AA9E-76472C9B455F}" srcOrd="0" destOrd="0" presId="urn:microsoft.com/office/officeart/2005/8/layout/pyramid2"/>
    <dgm:cxn modelId="{FF55525B-9897-4FC6-BA7D-F9FEA6D08984}" srcId="{3B0B56C8-0988-418E-B53B-E31143ACD504}" destId="{D07557A2-E33B-48BC-9E7A-98D8990F79C6}" srcOrd="7" destOrd="0" parTransId="{9163C79C-B16B-49F0-8ED8-D5543CA7995F}" sibTransId="{A655A025-1B03-447D-9BF8-BCB4008557E9}"/>
    <dgm:cxn modelId="{ED01265C-2187-4421-B123-37AB55DC8085}" type="presOf" srcId="{D07557A2-E33B-48BC-9E7A-98D8990F79C6}" destId="{5E157821-D1C2-4173-A7A5-5C292C133E8B}" srcOrd="0" destOrd="0" presId="urn:microsoft.com/office/officeart/2005/8/layout/pyramid2"/>
    <dgm:cxn modelId="{505AFD46-C5F7-43D7-B477-3DB66FE44D23}" srcId="{3B0B56C8-0988-418E-B53B-E31143ACD504}" destId="{F12BC4A4-35C1-4D8E-8182-E9DA6A3002E4}" srcOrd="3" destOrd="0" parTransId="{42345943-E37D-4469-B2D8-8B4E05F2D871}" sibTransId="{1AB09970-0752-44FB-A0E8-1A758DBAA3B5}"/>
    <dgm:cxn modelId="{62F37053-6574-477D-B8AF-E7DCF9C70883}" type="presOf" srcId="{A7D4C609-FF22-491A-9DEE-02EA10D7F2D5}" destId="{E6A73B0D-201F-47EE-BF26-968A0646BCAF}" srcOrd="0" destOrd="0" presId="urn:microsoft.com/office/officeart/2005/8/layout/pyramid2"/>
    <dgm:cxn modelId="{831F865A-4020-43F7-B91A-471C3A8FF7A6}" type="presOf" srcId="{F12BC4A4-35C1-4D8E-8182-E9DA6A3002E4}" destId="{4FB43A5E-1CA0-491A-B93E-8E83FA36F1DE}" srcOrd="0" destOrd="0" presId="urn:microsoft.com/office/officeart/2005/8/layout/pyramid2"/>
    <dgm:cxn modelId="{3A397C87-CB19-4169-BF13-B6EC2C0B9F05}" srcId="{3B0B56C8-0988-418E-B53B-E31143ACD504}" destId="{1BBF8E79-D682-40E4-B6E4-E38D75A5EE46}" srcOrd="8" destOrd="0" parTransId="{3B3192BA-7B96-4CD9-AC43-2407D872284D}" sibTransId="{F65118EE-91BC-42E7-8686-0C6988BAC5E0}"/>
    <dgm:cxn modelId="{64F64E97-BA94-46C1-9732-BF0E9B8FEBED}" srcId="{3B0B56C8-0988-418E-B53B-E31143ACD504}" destId="{641E30C1-807B-4ACA-8ACA-76BC48044781}" srcOrd="6" destOrd="0" parTransId="{A15E30E0-E32D-4E90-B729-9D3C73F3CE77}" sibTransId="{1FD5C117-B48B-438D-A1D6-42C635041483}"/>
    <dgm:cxn modelId="{287BB09A-4205-46E8-9CF7-BA7849D95A0A}" srcId="{3B0B56C8-0988-418E-B53B-E31143ACD504}" destId="{B8BAE473-1B38-404C-ACC4-F96AAEA14D6C}" srcOrd="1" destOrd="0" parTransId="{5073122F-1613-480B-8334-74CF09D49F2A}" sibTransId="{24B24415-84AF-4137-95A0-CB1197E596F3}"/>
    <dgm:cxn modelId="{78C8C9AE-1219-45F8-9ECA-AE29D0250AE0}" type="presOf" srcId="{3B0B56C8-0988-418E-B53B-E31143ACD504}" destId="{2B145DA8-C76E-4648-8352-DB63A7B829C3}" srcOrd="0" destOrd="0" presId="urn:microsoft.com/office/officeart/2005/8/layout/pyramid2"/>
    <dgm:cxn modelId="{A9D85DB0-26F4-48B3-8C91-41562BE76E10}" srcId="{3B0B56C8-0988-418E-B53B-E31143ACD504}" destId="{37265E87-FF97-4550-BCEF-7B1ECFDECCFC}" srcOrd="2" destOrd="0" parTransId="{0C06684C-D85C-4A24-850F-99F93BBEF449}" sibTransId="{4A906E76-056E-4A5E-A4C8-B30A72021628}"/>
    <dgm:cxn modelId="{248077B1-4ECC-4461-B25A-565738F6105F}" srcId="{3B0B56C8-0988-418E-B53B-E31143ACD504}" destId="{3A6B6462-897E-478B-A0AA-F2DED12F68FB}" srcOrd="4" destOrd="0" parTransId="{49822077-12B2-4351-827F-D9689924126C}" sibTransId="{7DC984EA-EE9B-4DB5-93E3-8E47F5B5D572}"/>
    <dgm:cxn modelId="{E39D8BC3-0CB4-4768-BE8A-22B5ABD01B5C}" type="presOf" srcId="{1BBF8E79-D682-40E4-B6E4-E38D75A5EE46}" destId="{375807E7-1A37-4955-97BD-A28D7AEC18E2}" srcOrd="0" destOrd="0" presId="urn:microsoft.com/office/officeart/2005/8/layout/pyramid2"/>
    <dgm:cxn modelId="{1263E5C5-1372-4132-A103-97BD1F596328}" srcId="{3B0B56C8-0988-418E-B53B-E31143ACD504}" destId="{8FAECDDB-283F-4F16-98E9-7A0960B6F85F}" srcOrd="5" destOrd="0" parTransId="{C3431287-EDB8-4600-81D8-91999A692DAC}" sibTransId="{B5A027FB-AE4F-41A9-8406-1812F7B755C0}"/>
    <dgm:cxn modelId="{5445D8CC-3B8B-4045-822F-D00D8926336D}" srcId="{3B0B56C8-0988-418E-B53B-E31143ACD504}" destId="{A7D4C609-FF22-491A-9DEE-02EA10D7F2D5}" srcOrd="0" destOrd="0" parTransId="{ED5EB965-37E2-4E3D-A3E8-4808541C5E51}" sibTransId="{6823B5BC-49F4-4535-B0C0-A7A9C7DF537A}"/>
    <dgm:cxn modelId="{ACA40FCD-5087-4ECF-BCDF-A90F44CFE46F}" srcId="{3B0B56C8-0988-418E-B53B-E31143ACD504}" destId="{22DE3029-5209-4F44-9B9E-B073481F5464}" srcOrd="9" destOrd="0" parTransId="{0187090A-B57A-4CD1-A3AC-E7B4B799ADC3}" sibTransId="{0EC71E6D-AA6C-4D70-A2B2-9889E5A03C03}"/>
    <dgm:cxn modelId="{1AA9EDD0-3213-424C-BAFF-9357C23AEB63}" type="presOf" srcId="{22DE3029-5209-4F44-9B9E-B073481F5464}" destId="{4EA2A5C7-C181-4806-9C10-E464B93AB394}" srcOrd="0" destOrd="0" presId="urn:microsoft.com/office/officeart/2005/8/layout/pyramid2"/>
    <dgm:cxn modelId="{397ED6F4-6D86-4AD2-A2BB-5B9341121C9F}" type="presOf" srcId="{8FAECDDB-283F-4F16-98E9-7A0960B6F85F}" destId="{86E5B2E3-AD0B-48F0-A3EA-9D133EC27864}" srcOrd="0" destOrd="0" presId="urn:microsoft.com/office/officeart/2005/8/layout/pyramid2"/>
    <dgm:cxn modelId="{BBF9BFDA-5DFD-4661-97F3-D18BEB5891B1}" type="presParOf" srcId="{2B145DA8-C76E-4648-8352-DB63A7B829C3}" destId="{5529478A-532B-49EC-A93B-A5F90D4A7665}" srcOrd="0" destOrd="0" presId="urn:microsoft.com/office/officeart/2005/8/layout/pyramid2"/>
    <dgm:cxn modelId="{C444B45D-0E14-4FCD-B1CA-D6B737CA51FA}" type="presParOf" srcId="{2B145DA8-C76E-4648-8352-DB63A7B829C3}" destId="{3DC8D203-CF2C-4ED6-8D82-1DDA4BAEFD54}" srcOrd="1" destOrd="0" presId="urn:microsoft.com/office/officeart/2005/8/layout/pyramid2"/>
    <dgm:cxn modelId="{B9C3DE73-5A13-4ABA-9BF2-F8FE54FB97B5}" type="presParOf" srcId="{3DC8D203-CF2C-4ED6-8D82-1DDA4BAEFD54}" destId="{E6A73B0D-201F-47EE-BF26-968A0646BCAF}" srcOrd="0" destOrd="0" presId="urn:microsoft.com/office/officeart/2005/8/layout/pyramid2"/>
    <dgm:cxn modelId="{0EF521E3-BF8F-4074-A979-ADE155665B47}" type="presParOf" srcId="{3DC8D203-CF2C-4ED6-8D82-1DDA4BAEFD54}" destId="{267A9F14-55E5-42DF-BA5E-A3A733FBFA8D}" srcOrd="1" destOrd="0" presId="urn:microsoft.com/office/officeart/2005/8/layout/pyramid2"/>
    <dgm:cxn modelId="{BD178410-E91E-4F1C-AF0F-6CC7EEF01384}" type="presParOf" srcId="{3DC8D203-CF2C-4ED6-8D82-1DDA4BAEFD54}" destId="{3E24ADC6-A208-4B4B-B398-1D98E83ED002}" srcOrd="2" destOrd="0" presId="urn:microsoft.com/office/officeart/2005/8/layout/pyramid2"/>
    <dgm:cxn modelId="{26CE6660-FDDA-463B-89BD-A9A2F93C3230}" type="presParOf" srcId="{3DC8D203-CF2C-4ED6-8D82-1DDA4BAEFD54}" destId="{D286ECA1-8587-4806-BD0A-14FA4D5C41CD}" srcOrd="3" destOrd="0" presId="urn:microsoft.com/office/officeart/2005/8/layout/pyramid2"/>
    <dgm:cxn modelId="{37859876-1D2B-45A6-9B07-BE1ACC7FA984}" type="presParOf" srcId="{3DC8D203-CF2C-4ED6-8D82-1DDA4BAEFD54}" destId="{A36F2B07-B9AC-4838-AA9E-76472C9B455F}" srcOrd="4" destOrd="0" presId="urn:microsoft.com/office/officeart/2005/8/layout/pyramid2"/>
    <dgm:cxn modelId="{334BA45E-7422-4154-875B-A2E03E610F52}" type="presParOf" srcId="{3DC8D203-CF2C-4ED6-8D82-1DDA4BAEFD54}" destId="{1392A40F-2F80-4FFB-BD08-E647161027C4}" srcOrd="5" destOrd="0" presId="urn:microsoft.com/office/officeart/2005/8/layout/pyramid2"/>
    <dgm:cxn modelId="{0CA9F8B7-1DA6-4103-AD69-FB17D64A57BF}" type="presParOf" srcId="{3DC8D203-CF2C-4ED6-8D82-1DDA4BAEFD54}" destId="{4FB43A5E-1CA0-491A-B93E-8E83FA36F1DE}" srcOrd="6" destOrd="0" presId="urn:microsoft.com/office/officeart/2005/8/layout/pyramid2"/>
    <dgm:cxn modelId="{0FD91F48-C5A4-4206-9938-5BDA40F01726}" type="presParOf" srcId="{3DC8D203-CF2C-4ED6-8D82-1DDA4BAEFD54}" destId="{EBE8F618-03C4-4384-A07C-45A7BC32575E}" srcOrd="7" destOrd="0" presId="urn:microsoft.com/office/officeart/2005/8/layout/pyramid2"/>
    <dgm:cxn modelId="{6C7E4E00-184D-4724-AE25-7914BEEA4AFD}" type="presParOf" srcId="{3DC8D203-CF2C-4ED6-8D82-1DDA4BAEFD54}" destId="{D56742C4-5D2A-40B9-B713-353725AA4FC7}" srcOrd="8" destOrd="0" presId="urn:microsoft.com/office/officeart/2005/8/layout/pyramid2"/>
    <dgm:cxn modelId="{93AC2302-FA57-4725-B706-FE0D8AED0B8B}" type="presParOf" srcId="{3DC8D203-CF2C-4ED6-8D82-1DDA4BAEFD54}" destId="{B5A6AF29-91F7-4377-844F-67AC17B27C64}" srcOrd="9" destOrd="0" presId="urn:microsoft.com/office/officeart/2005/8/layout/pyramid2"/>
    <dgm:cxn modelId="{99B9EA8D-C6EB-4BCE-808C-7A5812E2BBDA}" type="presParOf" srcId="{3DC8D203-CF2C-4ED6-8D82-1DDA4BAEFD54}" destId="{86E5B2E3-AD0B-48F0-A3EA-9D133EC27864}" srcOrd="10" destOrd="0" presId="urn:microsoft.com/office/officeart/2005/8/layout/pyramid2"/>
    <dgm:cxn modelId="{E6E3DCA3-4529-40C0-A494-E715D3405F52}" type="presParOf" srcId="{3DC8D203-CF2C-4ED6-8D82-1DDA4BAEFD54}" destId="{2B2446B1-0A8A-4442-89A9-44F35D3D9883}" srcOrd="11" destOrd="0" presId="urn:microsoft.com/office/officeart/2005/8/layout/pyramid2"/>
    <dgm:cxn modelId="{8E722BDA-57C0-4922-A3E2-CB1B190B22AC}" type="presParOf" srcId="{3DC8D203-CF2C-4ED6-8D82-1DDA4BAEFD54}" destId="{53A0FE72-7B5F-4AEB-9009-2C50ECF6CC0C}" srcOrd="12" destOrd="0" presId="urn:microsoft.com/office/officeart/2005/8/layout/pyramid2"/>
    <dgm:cxn modelId="{140930AD-CA67-42D9-BE43-BDAE5930CB5C}" type="presParOf" srcId="{3DC8D203-CF2C-4ED6-8D82-1DDA4BAEFD54}" destId="{73032FED-B8F3-48AA-989C-A334E672BECC}" srcOrd="13" destOrd="0" presId="urn:microsoft.com/office/officeart/2005/8/layout/pyramid2"/>
    <dgm:cxn modelId="{83DA08DC-5464-4CC0-A17B-85D1B8B53912}" type="presParOf" srcId="{3DC8D203-CF2C-4ED6-8D82-1DDA4BAEFD54}" destId="{5E157821-D1C2-4173-A7A5-5C292C133E8B}" srcOrd="14" destOrd="0" presId="urn:microsoft.com/office/officeart/2005/8/layout/pyramid2"/>
    <dgm:cxn modelId="{4572A7EB-B251-41F5-A428-CD63F73A0EA0}" type="presParOf" srcId="{3DC8D203-CF2C-4ED6-8D82-1DDA4BAEFD54}" destId="{2423F6B5-70BE-4825-B2BE-973DF60F1BB3}" srcOrd="15" destOrd="0" presId="urn:microsoft.com/office/officeart/2005/8/layout/pyramid2"/>
    <dgm:cxn modelId="{16FA4ED7-273F-476B-8511-F49DEB0344DE}" type="presParOf" srcId="{3DC8D203-CF2C-4ED6-8D82-1DDA4BAEFD54}" destId="{375807E7-1A37-4955-97BD-A28D7AEC18E2}" srcOrd="16" destOrd="0" presId="urn:microsoft.com/office/officeart/2005/8/layout/pyramid2"/>
    <dgm:cxn modelId="{E2FC72A1-4585-4876-981B-8BCE30AE7164}" type="presParOf" srcId="{3DC8D203-CF2C-4ED6-8D82-1DDA4BAEFD54}" destId="{92D57D95-2057-4D92-B675-7C40E8D6C0E3}" srcOrd="17" destOrd="0" presId="urn:microsoft.com/office/officeart/2005/8/layout/pyramid2"/>
    <dgm:cxn modelId="{BC8E5FFE-DAC8-4D13-97C7-C8A10A881D45}" type="presParOf" srcId="{3DC8D203-CF2C-4ED6-8D82-1DDA4BAEFD54}" destId="{4EA2A5C7-C181-4806-9C10-E464B93AB394}" srcOrd="18" destOrd="0" presId="urn:microsoft.com/office/officeart/2005/8/layout/pyramid2"/>
    <dgm:cxn modelId="{6DB955B5-0DCE-4567-8025-149F2CA14CC6}" type="presParOf" srcId="{3DC8D203-CF2C-4ED6-8D82-1DDA4BAEFD54}" destId="{C6F31E74-96D5-466A-B4CE-98E2D2C7B2ED}" srcOrd="1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9478A-532B-49EC-A93B-A5F90D4A7665}">
      <dsp:nvSpPr>
        <dsp:cNvPr id="0" name=""/>
        <dsp:cNvSpPr/>
      </dsp:nvSpPr>
      <dsp:spPr>
        <a:xfrm>
          <a:off x="837814" y="0"/>
          <a:ext cx="6347789" cy="634778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73B0D-201F-47EE-BF26-968A0646BCAF}">
      <dsp:nvSpPr>
        <dsp:cNvPr id="0" name=""/>
        <dsp:cNvSpPr/>
      </dsp:nvSpPr>
      <dsp:spPr>
        <a:xfrm>
          <a:off x="4011709" y="635398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1. Entendimiento del Negocio</a:t>
          </a:r>
          <a:endParaRPr lang="es-PE" sz="1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3739" y="657428"/>
        <a:ext cx="4082003" cy="407228"/>
      </dsp:txXfrm>
    </dsp:sp>
    <dsp:sp modelId="{3E24ADC6-A208-4B4B-B398-1D98E83ED002}">
      <dsp:nvSpPr>
        <dsp:cNvPr id="0" name=""/>
        <dsp:cNvSpPr/>
      </dsp:nvSpPr>
      <dsp:spPr>
        <a:xfrm>
          <a:off x="4011709" y="1143098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2. Análisis Exploratorio de Datos</a:t>
          </a:r>
          <a:endParaRPr lang="es-PE" sz="1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3739" y="1165128"/>
        <a:ext cx="4082003" cy="407228"/>
      </dsp:txXfrm>
    </dsp:sp>
    <dsp:sp modelId="{A36F2B07-B9AC-4838-AA9E-76472C9B455F}">
      <dsp:nvSpPr>
        <dsp:cNvPr id="0" name=""/>
        <dsp:cNvSpPr/>
      </dsp:nvSpPr>
      <dsp:spPr>
        <a:xfrm>
          <a:off x="4011709" y="1650797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3. Limpieza de Datos</a:t>
          </a:r>
          <a:endParaRPr lang="es-PE" sz="1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3739" y="1672827"/>
        <a:ext cx="4082003" cy="407228"/>
      </dsp:txXfrm>
    </dsp:sp>
    <dsp:sp modelId="{4FB43A5E-1CA0-491A-B93E-8E83FA36F1DE}">
      <dsp:nvSpPr>
        <dsp:cNvPr id="0" name=""/>
        <dsp:cNvSpPr/>
      </dsp:nvSpPr>
      <dsp:spPr>
        <a:xfrm>
          <a:off x="4011709" y="2158496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4. </a:t>
          </a:r>
          <a:r>
            <a:rPr lang="es-PE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Selección de Variables</a:t>
          </a:r>
        </a:p>
      </dsp:txBody>
      <dsp:txXfrm>
        <a:off x="4033739" y="2180526"/>
        <a:ext cx="4082003" cy="407228"/>
      </dsp:txXfrm>
    </dsp:sp>
    <dsp:sp modelId="{D56742C4-5D2A-40B9-B713-353725AA4FC7}">
      <dsp:nvSpPr>
        <dsp:cNvPr id="0" name=""/>
        <dsp:cNvSpPr/>
      </dsp:nvSpPr>
      <dsp:spPr>
        <a:xfrm>
          <a:off x="4011709" y="2699415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5. Particionamiento- train y test</a:t>
          </a:r>
        </a:p>
      </dsp:txBody>
      <dsp:txXfrm>
        <a:off x="4033739" y="2721445"/>
        <a:ext cx="4082003" cy="407228"/>
      </dsp:txXfrm>
    </dsp:sp>
    <dsp:sp modelId="{86E5B2E3-AD0B-48F0-A3EA-9D133EC27864}">
      <dsp:nvSpPr>
        <dsp:cNvPr id="0" name=""/>
        <dsp:cNvSpPr/>
      </dsp:nvSpPr>
      <dsp:spPr>
        <a:xfrm>
          <a:off x="4011709" y="3173894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6. Balanceo</a:t>
          </a:r>
          <a:endParaRPr lang="es-PE" sz="1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3739" y="3195924"/>
        <a:ext cx="4082003" cy="407228"/>
      </dsp:txXfrm>
    </dsp:sp>
    <dsp:sp modelId="{53A0FE72-7B5F-4AEB-9009-2C50ECF6CC0C}">
      <dsp:nvSpPr>
        <dsp:cNvPr id="0" name=""/>
        <dsp:cNvSpPr/>
      </dsp:nvSpPr>
      <dsp:spPr>
        <a:xfrm>
          <a:off x="4011709" y="3681594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7. Comparación de Modelos</a:t>
          </a:r>
          <a:endParaRPr lang="es-PE" sz="1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3739" y="3703624"/>
        <a:ext cx="4082003" cy="407228"/>
      </dsp:txXfrm>
    </dsp:sp>
    <dsp:sp modelId="{5E157821-D1C2-4173-A7A5-5C292C133E8B}">
      <dsp:nvSpPr>
        <dsp:cNvPr id="0" name=""/>
        <dsp:cNvSpPr/>
      </dsp:nvSpPr>
      <dsp:spPr>
        <a:xfrm>
          <a:off x="4011709" y="4189293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8. Stacking-Combinación de Modelos</a:t>
          </a:r>
        </a:p>
      </dsp:txBody>
      <dsp:txXfrm>
        <a:off x="4033739" y="4211323"/>
        <a:ext cx="4082003" cy="407228"/>
      </dsp:txXfrm>
    </dsp:sp>
    <dsp:sp modelId="{375807E7-1A37-4955-97BD-A28D7AEC18E2}">
      <dsp:nvSpPr>
        <dsp:cNvPr id="0" name=""/>
        <dsp:cNvSpPr/>
      </dsp:nvSpPr>
      <dsp:spPr>
        <a:xfrm>
          <a:off x="4011709" y="4696992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9. Interpretación de Resultados </a:t>
          </a:r>
          <a:endParaRPr lang="es-PE" sz="1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3739" y="4719022"/>
        <a:ext cx="4082003" cy="407228"/>
      </dsp:txXfrm>
    </dsp:sp>
    <dsp:sp modelId="{4EA2A5C7-C181-4806-9C10-E464B93AB394}">
      <dsp:nvSpPr>
        <dsp:cNvPr id="0" name=""/>
        <dsp:cNvSpPr/>
      </dsp:nvSpPr>
      <dsp:spPr>
        <a:xfrm>
          <a:off x="4011709" y="5204691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10. Conclusiones</a:t>
          </a:r>
          <a:endParaRPr lang="es-PE" sz="1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3739" y="5226721"/>
        <a:ext cx="4082003" cy="40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9/09/2022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298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9/09/2022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68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9/09/2022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0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9/09/2022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8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9/09/2022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870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9/09/2022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25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9/09/2022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647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9/09/2022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019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9/09/2022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98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9/09/2022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021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9/09/2022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78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3BA9-CA52-48D4-B9CF-1C974C962AE6}" type="datetimeFigureOut">
              <a:rPr lang="es-PE" smtClean="0"/>
              <a:t>9/09/2022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437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nrun.com/prevencion-y-manejo-enfermedades-cardiovasculares-covid-1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charge.energy/corazon-suen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en/news-room/fact-sheets/detail/cardiovascular-diseases-(cvds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3CB60800-4BD0-4889-9FE1-6F723C63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549159"/>
            <a:ext cx="12191999" cy="530884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59B2513-524F-4F73-8890-16CDB921DABF}"/>
              </a:ext>
            </a:extLst>
          </p:cNvPr>
          <p:cNvSpPr txBox="1"/>
          <p:nvPr/>
        </p:nvSpPr>
        <p:spPr>
          <a:xfrm>
            <a:off x="1510748" y="318053"/>
            <a:ext cx="87596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Machine Learning Inmersión con Python:</a:t>
            </a:r>
          </a:p>
          <a:p>
            <a:pPr algn="ctr"/>
            <a:r>
              <a:rPr lang="es-ES" sz="24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Tema : Enfermedades Cardiovasculares</a:t>
            </a:r>
            <a:br>
              <a:rPr lang="es-ES" sz="18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</a:br>
            <a:r>
              <a:rPr lang="es-ES" sz="18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Luis Edgar Gutierrez Saldaña</a:t>
            </a:r>
            <a:endParaRPr lang="es-PE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8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383556" y="1745166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Sexo vs Cigarros por día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1092024" y="769027"/>
            <a:ext cx="948100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Bivariado : Variables Categóricas y Variables 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255225-D63D-4757-B7C3-FB8AA53A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2656748"/>
            <a:ext cx="6038850" cy="31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0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917836" y="1649408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Edad vs Cigarros por día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1189416" y="680263"/>
            <a:ext cx="948100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Bivariado : Variables Categóricas y Variables 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4A7F7B-0B68-497F-A828-83D1C026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387370"/>
            <a:ext cx="6057900" cy="339349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AC3A1E9-E401-4A0D-AFF2-74D0C61A6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7370"/>
            <a:ext cx="6124575" cy="350198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BC6FE70-2828-47EF-B0A8-52E13AD6FE6A}"/>
              </a:ext>
            </a:extLst>
          </p:cNvPr>
          <p:cNvSpPr txBox="1"/>
          <p:nvPr/>
        </p:nvSpPr>
        <p:spPr>
          <a:xfrm>
            <a:off x="7882100" y="1649408"/>
            <a:ext cx="341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Edad vs Presión arterial sistólica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8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259571" y="1744240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Edad vs </a:t>
            </a:r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Imc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1463984" y="829935"/>
            <a:ext cx="948100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Bivariado : Variables Categóricas y Variables 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89CFCA1-64AA-4280-9E0C-0D7BCE12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68" y="2465231"/>
            <a:ext cx="6000750" cy="356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8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1516251" y="689037"/>
            <a:ext cx="948100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Multivariado : Variables 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8FEFC5F-8027-4076-A05F-D30D02BDF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51" y="1212257"/>
            <a:ext cx="9007098" cy="54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1355496" y="829935"/>
            <a:ext cx="948100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Multivariado : Variables 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A79194-219B-415A-A2F6-FE7014BE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78" y="1750662"/>
            <a:ext cx="2295525" cy="48262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90DF34-2FA5-4216-A742-4BCFC548C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534" y="1487838"/>
            <a:ext cx="5083445" cy="50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4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14485" y="2271303"/>
            <a:ext cx="534396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LIMPIEZA DE DATOS</a:t>
            </a:r>
            <a:endParaRPr lang="es-PE" sz="6000" b="1" dirty="0">
              <a:solidFill>
                <a:schemeClr val="bg1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C3A03EF-2F6D-42EE-9F03-265E602A3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912" y="1100379"/>
            <a:ext cx="3020878" cy="49284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75BE565-1A19-4831-85B1-2476B91FD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1" y="1100380"/>
            <a:ext cx="3189504" cy="480447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528676-0DD0-4DE0-BAA6-6AFAF353B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088" y="1100380"/>
            <a:ext cx="3277649" cy="49284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670442D-FFE9-4EC2-9CF1-FE6A24F20FCB}"/>
              </a:ext>
            </a:extLst>
          </p:cNvPr>
          <p:cNvSpPr txBox="1"/>
          <p:nvPr/>
        </p:nvSpPr>
        <p:spPr>
          <a:xfrm>
            <a:off x="700571" y="583814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Numéricas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BA0393-54D5-4581-91C6-BE0A68891B31}"/>
              </a:ext>
            </a:extLst>
          </p:cNvPr>
          <p:cNvSpPr txBox="1"/>
          <p:nvPr/>
        </p:nvSpPr>
        <p:spPr>
          <a:xfrm>
            <a:off x="7501826" y="583814"/>
            <a:ext cx="410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Total = Numéricas + Categóricas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84B99E-81CE-411F-A555-2CAE443FD848}"/>
              </a:ext>
            </a:extLst>
          </p:cNvPr>
          <p:cNvSpPr txBox="1"/>
          <p:nvPr/>
        </p:nvSpPr>
        <p:spPr>
          <a:xfrm>
            <a:off x="4368098" y="583814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Categóricas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99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71766" y="1408802"/>
            <a:ext cx="11774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realizó técnicas de imputación </a:t>
            </a:r>
            <a:r>
              <a:rPr lang="es-ES" dirty="0" err="1"/>
              <a:t>univariada</a:t>
            </a:r>
            <a:r>
              <a:rPr lang="es-ES" dirty="0"/>
              <a:t> para las variables con valores perdidos existentes: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Lista de variables numéricas</a:t>
            </a:r>
          </a:p>
          <a:p>
            <a:r>
              <a:rPr lang="es-PE" dirty="0"/>
              <a:t>         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 (data[</a:t>
            </a:r>
            <a:r>
              <a:rPr lang="es-PE" dirty="0" err="1">
                <a:solidFill>
                  <a:schemeClr val="accent6">
                    <a:lumMod val="75000"/>
                  </a:schemeClr>
                </a:solidFill>
              </a:rPr>
              <a:t>lista_numericas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]). </a:t>
            </a:r>
            <a:r>
              <a:rPr lang="es-PE" dirty="0" err="1">
                <a:solidFill>
                  <a:schemeClr val="accent6">
                    <a:lumMod val="75000"/>
                  </a:schemeClr>
                </a:solidFill>
              </a:rPr>
              <a:t>fillna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(data[</a:t>
            </a:r>
            <a:r>
              <a:rPr lang="es-PE" dirty="0" err="1">
                <a:solidFill>
                  <a:schemeClr val="accent6">
                    <a:lumMod val="75000"/>
                  </a:schemeClr>
                </a:solidFill>
              </a:rPr>
              <a:t>lista_numericas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].median())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Lista de variables categóricas</a:t>
            </a:r>
          </a:p>
          <a:p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          (data[</a:t>
            </a:r>
            <a:r>
              <a:rPr lang="es-PE" dirty="0" err="1">
                <a:solidFill>
                  <a:schemeClr val="accent6">
                    <a:lumMod val="75000"/>
                  </a:schemeClr>
                </a:solidFill>
              </a:rPr>
              <a:t>lista_categoricas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]). </a:t>
            </a:r>
            <a:r>
              <a:rPr lang="es-PE" dirty="0" err="1">
                <a:solidFill>
                  <a:schemeClr val="accent6">
                    <a:lumMod val="75000"/>
                  </a:schemeClr>
                </a:solidFill>
              </a:rPr>
              <a:t>fillna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(data[</a:t>
            </a:r>
            <a:r>
              <a:rPr lang="es-PE" dirty="0" err="1">
                <a:solidFill>
                  <a:schemeClr val="accent6">
                    <a:lumMod val="75000"/>
                  </a:schemeClr>
                </a:solidFill>
              </a:rPr>
              <a:t>lista_categoricas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].</a:t>
            </a:r>
            <a:r>
              <a:rPr lang="es-PE" dirty="0" err="1">
                <a:solidFill>
                  <a:schemeClr val="accent6">
                    <a:lumMod val="75000"/>
                  </a:schemeClr>
                </a:solidFill>
              </a:rPr>
              <a:t>mode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()[0])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1766" y="3869428"/>
            <a:ext cx="1087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variables categóricas, se realizó preprocesamiento de datos: </a:t>
            </a:r>
            <a:r>
              <a:rPr lang="es-ES" i="1" dirty="0" err="1"/>
              <a:t>OneHotEncoder</a:t>
            </a:r>
            <a:endParaRPr lang="es-PE" i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071766" y="827431"/>
            <a:ext cx="247591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b="1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Valores perdidos</a:t>
            </a:r>
            <a:endParaRPr lang="es-PE" b="1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71766" y="3397617"/>
            <a:ext cx="467047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b="1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Preprocesamiento de datos</a:t>
            </a:r>
            <a:endParaRPr lang="es-PE" b="1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71766" y="4755941"/>
            <a:ext cx="467047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b="1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Tratamiento de </a:t>
            </a:r>
            <a:r>
              <a:rPr lang="es-ES" b="1" u="non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outliers</a:t>
            </a:r>
            <a:endParaRPr lang="es-PE" b="1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71766" y="5314392"/>
            <a:ext cx="609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Se realizo la metodología de los percentiles, el percentil 5 y el percentil 95.</a:t>
            </a:r>
          </a:p>
        </p:txBody>
      </p:sp>
    </p:spTree>
    <p:extLst>
      <p:ext uri="{BB962C8B-B14F-4D97-AF65-F5344CB8AC3E}">
        <p14:creationId xmlns:p14="http://schemas.microsoft.com/office/powerpoint/2010/main" val="24589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00041" y="2271303"/>
            <a:ext cx="632330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SELECCIÓN DE VARIABLES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8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91D7D5-FE65-4115-918B-304DC2BF6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43" y="1390411"/>
            <a:ext cx="2926080" cy="395650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69F9A96-19F9-4AA8-85C5-D79597ABB79B}"/>
              </a:ext>
            </a:extLst>
          </p:cNvPr>
          <p:cNvSpPr txBox="1"/>
          <p:nvPr/>
        </p:nvSpPr>
        <p:spPr>
          <a:xfrm>
            <a:off x="760143" y="871446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Selección Boruta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7B8546-7633-4C83-92D2-A40E2101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46" y="1390411"/>
            <a:ext cx="3467100" cy="395650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C5E84D-4F86-431B-9FCE-597344ADC51E}"/>
              </a:ext>
            </a:extLst>
          </p:cNvPr>
          <p:cNvSpPr txBox="1"/>
          <p:nvPr/>
        </p:nvSpPr>
        <p:spPr>
          <a:xfrm>
            <a:off x="8801180" y="871446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Selección </a:t>
            </a:r>
            <a:r>
              <a:rPr lang="es-P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RandomForest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D83CA9C-0EA4-4456-BE25-4E1890971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104" y="1390410"/>
            <a:ext cx="3359665" cy="395650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6116707-E3E1-409C-88B6-8EDDAFB6AEF4}"/>
              </a:ext>
            </a:extLst>
          </p:cNvPr>
          <p:cNvSpPr txBox="1"/>
          <p:nvPr/>
        </p:nvSpPr>
        <p:spPr>
          <a:xfrm>
            <a:off x="4632960" y="871446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Selección </a:t>
            </a:r>
            <a:r>
              <a:rPr lang="es-P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statsmodels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640B961-8978-4F06-803E-21C5E9F12262}"/>
              </a:ext>
            </a:extLst>
          </p:cNvPr>
          <p:cNvSpPr txBox="1"/>
          <p:nvPr/>
        </p:nvSpPr>
        <p:spPr>
          <a:xfrm>
            <a:off x="2545798" y="5801888"/>
            <a:ext cx="710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escogió la lista boruta</a:t>
            </a:r>
          </a:p>
        </p:txBody>
      </p:sp>
    </p:spTree>
    <p:extLst>
      <p:ext uri="{BB962C8B-B14F-4D97-AF65-F5344CB8AC3E}">
        <p14:creationId xmlns:p14="http://schemas.microsoft.com/office/powerpoint/2010/main" val="351430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461325698"/>
              </p:ext>
            </p:extLst>
          </p:nvPr>
        </p:nvGraphicFramePr>
        <p:xfrm>
          <a:off x="1298713" y="278297"/>
          <a:ext cx="8975587" cy="634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5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26518" y="1856133"/>
            <a:ext cx="6958695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PARTICIONAMIENTO</a:t>
            </a:r>
          </a:p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ENTRENAMIENTO Y TESTEO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20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252287" y="2225910"/>
            <a:ext cx="3405822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TESTEO </a:t>
            </a:r>
          </a:p>
          <a:p>
            <a:pPr algn="ctr"/>
            <a:r>
              <a:rPr lang="es-ES" sz="3600" b="1" dirty="0">
                <a:solidFill>
                  <a:schemeClr val="bg1"/>
                </a:solidFill>
              </a:rPr>
              <a:t>25%</a:t>
            </a:r>
            <a:endParaRPr lang="es-PE" sz="36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259371" y="2238669"/>
            <a:ext cx="3992916" cy="1200329"/>
          </a:xfrm>
          <a:prstGeom prst="rect">
            <a:avLst/>
          </a:prstGeom>
          <a:solidFill>
            <a:srgbClr val="73BFF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ENTRENAMIENTO 75%</a:t>
            </a:r>
            <a:endParaRPr lang="es-PE" sz="3600" b="1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92411" y="5146016"/>
            <a:ext cx="124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Target</a:t>
            </a:r>
            <a:endParaRPr lang="es-PE" sz="2000" b="1" i="1" dirty="0"/>
          </a:p>
        </p:txBody>
      </p:sp>
      <p:sp>
        <p:nvSpPr>
          <p:cNvPr id="16" name="Abrir llave 15"/>
          <p:cNvSpPr/>
          <p:nvPr/>
        </p:nvSpPr>
        <p:spPr>
          <a:xfrm>
            <a:off x="1871391" y="4068647"/>
            <a:ext cx="387980" cy="2604575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2347417" y="4556897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  <a:r>
              <a:rPr lang="es-ES" dirty="0"/>
              <a:t>: SI enfermedad cardiovascular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347417" y="5346071"/>
            <a:ext cx="19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</a:t>
            </a:r>
            <a:r>
              <a:rPr lang="es-ES" dirty="0"/>
              <a:t>: No enfermedad</a:t>
            </a:r>
          </a:p>
          <a:p>
            <a:r>
              <a:rPr lang="es-ES" dirty="0"/>
              <a:t>cardiovascular</a:t>
            </a:r>
            <a:endParaRPr lang="es-PE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511280" y="5499959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3594 (84,8%)</a:t>
            </a:r>
            <a:endParaRPr lang="es-PE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529102" y="4710785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644 (15,19%)</a:t>
            </a:r>
            <a:endParaRPr lang="es-PE" sz="16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40465A9-1C3A-479E-BCC4-BC71F11E0210}"/>
              </a:ext>
            </a:extLst>
          </p:cNvPr>
          <p:cNvSpPr txBox="1"/>
          <p:nvPr/>
        </p:nvSpPr>
        <p:spPr>
          <a:xfrm>
            <a:off x="6283423" y="4433248"/>
            <a:ext cx="1230450" cy="375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</a:t>
            </a:r>
            <a:r>
              <a:rPr lang="es-ES" dirty="0" err="1"/>
              <a:t>train</a:t>
            </a:r>
            <a:endParaRPr lang="es-PE" dirty="0"/>
          </a:p>
        </p:txBody>
      </p:sp>
      <p:sp>
        <p:nvSpPr>
          <p:cNvPr id="27" name="Abrir llave 26">
            <a:extLst>
              <a:ext uri="{FF2B5EF4-FFF2-40B4-BE49-F238E27FC236}">
                <a16:creationId xmlns:a16="http://schemas.microsoft.com/office/drawing/2014/main" id="{3A99456B-563E-41AC-BEC8-7A64607ACF00}"/>
              </a:ext>
            </a:extLst>
          </p:cNvPr>
          <p:cNvSpPr/>
          <p:nvPr/>
        </p:nvSpPr>
        <p:spPr>
          <a:xfrm>
            <a:off x="7365841" y="3993779"/>
            <a:ext cx="328632" cy="1386781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420CC53-59C6-4000-A15A-BFAE47C418A2}"/>
              </a:ext>
            </a:extLst>
          </p:cNvPr>
          <p:cNvSpPr txBox="1"/>
          <p:nvPr/>
        </p:nvSpPr>
        <p:spPr>
          <a:xfrm>
            <a:off x="6283423" y="5764878"/>
            <a:ext cx="1230450" cy="375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test</a:t>
            </a:r>
            <a:endParaRPr lang="es-PE" dirty="0"/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CA29FB02-B6C9-4CB3-BB55-1B2464030FA5}"/>
              </a:ext>
            </a:extLst>
          </p:cNvPr>
          <p:cNvSpPr/>
          <p:nvPr/>
        </p:nvSpPr>
        <p:spPr>
          <a:xfrm>
            <a:off x="7365841" y="5426771"/>
            <a:ext cx="328632" cy="1246451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93FE651-3D06-4669-ACBD-A21B133D9C12}"/>
              </a:ext>
            </a:extLst>
          </p:cNvPr>
          <p:cNvSpPr txBox="1"/>
          <p:nvPr/>
        </p:nvSpPr>
        <p:spPr>
          <a:xfrm>
            <a:off x="10391869" y="6140334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899 (84,8%)</a:t>
            </a:r>
            <a:endParaRPr lang="es-PE" sz="16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D1B12DB-2687-43BB-9B19-DB991B73F216}"/>
              </a:ext>
            </a:extLst>
          </p:cNvPr>
          <p:cNvSpPr txBox="1"/>
          <p:nvPr/>
        </p:nvSpPr>
        <p:spPr>
          <a:xfrm>
            <a:off x="7934925" y="3993780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  <a:r>
              <a:rPr lang="es-ES" dirty="0"/>
              <a:t>: SI enfermedad cardiovascular</a:t>
            </a:r>
            <a:endParaRPr lang="es-PE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01020AF-BB53-4A3E-8F1A-6A82895EF9E0}"/>
              </a:ext>
            </a:extLst>
          </p:cNvPr>
          <p:cNvSpPr txBox="1"/>
          <p:nvPr/>
        </p:nvSpPr>
        <p:spPr>
          <a:xfrm>
            <a:off x="7934924" y="4765735"/>
            <a:ext cx="19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</a:t>
            </a:r>
            <a:r>
              <a:rPr lang="es-ES" dirty="0"/>
              <a:t>: No enfermedad</a:t>
            </a:r>
          </a:p>
          <a:p>
            <a:r>
              <a:rPr lang="es-ES" dirty="0"/>
              <a:t>cardiovascular</a:t>
            </a:r>
            <a:endParaRPr lang="es-PE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B34DC24-8AA4-4897-8BDD-CE962B7C263F}"/>
              </a:ext>
            </a:extLst>
          </p:cNvPr>
          <p:cNvSpPr txBox="1"/>
          <p:nvPr/>
        </p:nvSpPr>
        <p:spPr>
          <a:xfrm>
            <a:off x="7908389" y="5380561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  <a:r>
              <a:rPr lang="es-ES" dirty="0"/>
              <a:t>: SI enfermedad cardiovascular</a:t>
            </a:r>
            <a:endParaRPr lang="es-PE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8A759E-FCDF-4C68-9617-F0BD894B7058}"/>
              </a:ext>
            </a:extLst>
          </p:cNvPr>
          <p:cNvSpPr txBox="1"/>
          <p:nvPr/>
        </p:nvSpPr>
        <p:spPr>
          <a:xfrm>
            <a:off x="7934924" y="6026892"/>
            <a:ext cx="19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</a:t>
            </a:r>
            <a:r>
              <a:rPr lang="es-ES" dirty="0"/>
              <a:t>: No enfermedad</a:t>
            </a:r>
          </a:p>
          <a:p>
            <a:r>
              <a:rPr lang="es-ES" dirty="0"/>
              <a:t>cardiovascular</a:t>
            </a:r>
            <a:endParaRPr lang="es-PE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2A04DE4-AA14-450A-AEDE-F9CEBA740457}"/>
              </a:ext>
            </a:extLst>
          </p:cNvPr>
          <p:cNvSpPr txBox="1"/>
          <p:nvPr/>
        </p:nvSpPr>
        <p:spPr>
          <a:xfrm>
            <a:off x="10366484" y="4831285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2695 (84,8%)</a:t>
            </a:r>
            <a:endParaRPr lang="es-PE" sz="16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9C40246-764D-4835-B343-7A329AD2D507}"/>
              </a:ext>
            </a:extLst>
          </p:cNvPr>
          <p:cNvSpPr txBox="1"/>
          <p:nvPr/>
        </p:nvSpPr>
        <p:spPr>
          <a:xfrm>
            <a:off x="10366485" y="4068647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483 (15,19%)</a:t>
            </a:r>
            <a:endParaRPr lang="es-PE" sz="16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8EF20FD-F6F2-4807-A922-6C36A780A9EA}"/>
              </a:ext>
            </a:extLst>
          </p:cNvPr>
          <p:cNvSpPr txBox="1"/>
          <p:nvPr/>
        </p:nvSpPr>
        <p:spPr>
          <a:xfrm>
            <a:off x="10391869" y="5441678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161 (15,19%)</a:t>
            </a:r>
            <a:endParaRPr lang="es-PE" sz="16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A0ABB6C-C9AE-4343-8CF9-BC2AFE9A12F2}"/>
              </a:ext>
            </a:extLst>
          </p:cNvPr>
          <p:cNvSpPr txBox="1"/>
          <p:nvPr/>
        </p:nvSpPr>
        <p:spPr>
          <a:xfrm>
            <a:off x="564797" y="743810"/>
            <a:ext cx="1113403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3600" dirty="0">
                <a:solidFill>
                  <a:srgbClr val="FF0000"/>
                </a:solidFill>
              </a:rPr>
              <a:t>FEATURES</a:t>
            </a:r>
          </a:p>
          <a:p>
            <a:pPr algn="ctr"/>
            <a:r>
              <a:rPr lang="es-ES" sz="3600" dirty="0"/>
              <a:t>Todas las variables están en formato numérico(maquina).</a:t>
            </a:r>
            <a:endParaRPr lang="es-PE" sz="36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167A7A6-8BBB-466E-B459-4C83B5C7A33F}"/>
              </a:ext>
            </a:extLst>
          </p:cNvPr>
          <p:cNvSpPr txBox="1"/>
          <p:nvPr/>
        </p:nvSpPr>
        <p:spPr>
          <a:xfrm>
            <a:off x="6586780" y="4091283"/>
            <a:ext cx="779061" cy="307777"/>
          </a:xfrm>
          <a:prstGeom prst="rect">
            <a:avLst/>
          </a:prstGeom>
          <a:solidFill>
            <a:srgbClr val="73BFF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</a:rPr>
              <a:t>3238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06ACDFF-8D62-4B7E-A6B2-05DEB7758692}"/>
              </a:ext>
            </a:extLst>
          </p:cNvPr>
          <p:cNvSpPr txBox="1"/>
          <p:nvPr/>
        </p:nvSpPr>
        <p:spPr>
          <a:xfrm>
            <a:off x="6568958" y="5374105"/>
            <a:ext cx="779061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</a:rPr>
              <a:t>3238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7804A90-204D-45CA-84C7-9B0FE6B33407}"/>
              </a:ext>
            </a:extLst>
          </p:cNvPr>
          <p:cNvSpPr txBox="1"/>
          <p:nvPr/>
        </p:nvSpPr>
        <p:spPr>
          <a:xfrm>
            <a:off x="851282" y="4741562"/>
            <a:ext cx="779061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</a:rPr>
              <a:t>4238</a:t>
            </a:r>
            <a:endParaRPr lang="es-PE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53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6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14485" y="2732967"/>
            <a:ext cx="61217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BALANCEO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35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114485" y="2732967"/>
            <a:ext cx="61217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BALANCEO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9266CC-8743-4F9D-B096-227855E93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454" y="2435127"/>
            <a:ext cx="4158756" cy="33411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A402F2-A65B-488A-9FD6-4960187A1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89" y="2408732"/>
            <a:ext cx="4158756" cy="334113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5204C89-7E5F-44FE-A20C-4E6CDFEAFD36}"/>
              </a:ext>
            </a:extLst>
          </p:cNvPr>
          <p:cNvSpPr txBox="1"/>
          <p:nvPr/>
        </p:nvSpPr>
        <p:spPr>
          <a:xfrm>
            <a:off x="8494643" y="157103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Con balanceo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81AD801-04D4-4F93-BD0B-0D6E5C34D886}"/>
              </a:ext>
            </a:extLst>
          </p:cNvPr>
          <p:cNvSpPr txBox="1"/>
          <p:nvPr/>
        </p:nvSpPr>
        <p:spPr>
          <a:xfrm>
            <a:off x="2555153" y="5889439"/>
            <a:ext cx="716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balanceo aplicando la metodología de </a:t>
            </a:r>
            <a:r>
              <a:rPr lang="es-PE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Smotetomek</a:t>
            </a:r>
            <a:endParaRPr lang="es-PE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E73C0E9-3B2B-4075-B73A-C5E2B147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959" y="2293749"/>
            <a:ext cx="2309247" cy="334113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2AE9F86-13B7-4A02-A6CD-4CD469B76BD0}"/>
              </a:ext>
            </a:extLst>
          </p:cNvPr>
          <p:cNvSpPr txBox="1"/>
          <p:nvPr/>
        </p:nvSpPr>
        <p:spPr>
          <a:xfrm>
            <a:off x="152400" y="178032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Sin balanceo</a:t>
            </a:r>
          </a:p>
        </p:txBody>
      </p:sp>
    </p:spTree>
    <p:extLst>
      <p:ext uri="{BB962C8B-B14F-4D97-AF65-F5344CB8AC3E}">
        <p14:creationId xmlns:p14="http://schemas.microsoft.com/office/powerpoint/2010/main" val="1200647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7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14485" y="2271303"/>
            <a:ext cx="612178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COMPARACION DE MODELOS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27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13875" y="520505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Árbol de clasificación</a:t>
            </a:r>
            <a:endParaRPr lang="es-PE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E2042A-B695-40B6-8BF5-7E670B6E3534}"/>
              </a:ext>
            </a:extLst>
          </p:cNvPr>
          <p:cNvSpPr txBox="1"/>
          <p:nvPr/>
        </p:nvSpPr>
        <p:spPr>
          <a:xfrm>
            <a:off x="6771129" y="520504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Forest </a:t>
            </a:r>
            <a:endParaRPr lang="es-PE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75FC96-D8FB-42FC-9E13-4D804B09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783" y="1249228"/>
            <a:ext cx="4943959" cy="43595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98A4F7-2C8E-499E-99BB-0D02D621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25" y="1435610"/>
            <a:ext cx="4943959" cy="41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36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8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52535" y="2195103"/>
            <a:ext cx="65441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prstClr val="white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COMBINACIÓN DE MODELOS</a:t>
            </a:r>
            <a:endParaRPr lang="es-PE" sz="6000" b="1" dirty="0">
              <a:solidFill>
                <a:prstClr val="white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48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64293" y="566164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Curva Roc de los modelos</a:t>
            </a:r>
            <a:endParaRPr lang="es-PE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2FF8436-DED2-467B-B2F6-0D1D9A31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8" y="2006250"/>
            <a:ext cx="4694292" cy="40225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5298906-66F6-4E3B-AD70-E6D39E06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11" y="1575445"/>
            <a:ext cx="4694290" cy="4308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11D77B-9469-4E9E-8CEB-CBAD58456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617" y="2184534"/>
            <a:ext cx="4818277" cy="384430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4EA285B-65E4-435F-81FA-DC061CAA370F}"/>
              </a:ext>
            </a:extLst>
          </p:cNvPr>
          <p:cNvSpPr txBox="1"/>
          <p:nvPr/>
        </p:nvSpPr>
        <p:spPr>
          <a:xfrm>
            <a:off x="6292311" y="566164"/>
            <a:ext cx="533488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Árbol de clasificación + Random </a:t>
            </a:r>
            <a:r>
              <a:rPr lang="es-ES" u="non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forest</a:t>
            </a:r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s-ES" u="non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Stacking</a:t>
            </a:r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s-ES" u="non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scv</a:t>
            </a:r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s-PE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66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B8F055E-D3D6-43C8-8CCD-37E18718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91" y="1193369"/>
            <a:ext cx="2278250" cy="506794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1DEAA5-694B-4F65-9886-781E28FB3B42}"/>
              </a:ext>
            </a:extLst>
          </p:cNvPr>
          <p:cNvSpPr txBox="1"/>
          <p:nvPr/>
        </p:nvSpPr>
        <p:spPr>
          <a:xfrm>
            <a:off x="713875" y="520505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u="non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Stacking</a:t>
            </a:r>
            <a:endParaRPr lang="es-PE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EA184A-1790-49B0-A759-D2E89D1E3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925" y="1561212"/>
            <a:ext cx="6208684" cy="330162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F685913-19E3-4A15-9A64-DB1A42EC24CD}"/>
              </a:ext>
            </a:extLst>
          </p:cNvPr>
          <p:cNvSpPr txBox="1"/>
          <p:nvPr/>
        </p:nvSpPr>
        <p:spPr>
          <a:xfrm>
            <a:off x="5207431" y="5079811"/>
            <a:ext cx="5977178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u="non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Stacking</a:t>
            </a:r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: Se combino los modelos de árbol de clasificación y </a:t>
            </a:r>
            <a:r>
              <a:rPr lang="es-ES" u="non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u="non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forest</a:t>
            </a:r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s-PE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765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9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19185" y="2366553"/>
            <a:ext cx="65441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prstClr val="white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INTERPRETACIÓN DE RESULTADOS</a:t>
            </a:r>
            <a:endParaRPr lang="es-PE" sz="6000" b="1" dirty="0">
              <a:solidFill>
                <a:prstClr val="white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4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835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es-PE" sz="35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09635" y="2209191"/>
            <a:ext cx="65822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ENTENDIMIENTO DEL NEGOCIO</a:t>
            </a:r>
            <a:endParaRPr lang="es-PE" sz="6000" b="1" dirty="0">
              <a:solidFill>
                <a:schemeClr val="bg1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14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46093" y="489746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b="1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Importancia de variables</a:t>
            </a:r>
            <a:endParaRPr lang="es-PE" b="1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B1CF62A-8091-42F8-901D-04847D69C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14" y="1368128"/>
            <a:ext cx="3780861" cy="43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2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800100"/>
            <a:ext cx="666427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973349" y="2735189"/>
            <a:ext cx="654411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prstClr val="white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CONCLUSIONES</a:t>
            </a:r>
            <a:endParaRPr lang="es-PE" sz="6000" b="1" dirty="0">
              <a:solidFill>
                <a:prstClr val="white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97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973349" y="2735189"/>
            <a:ext cx="654411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prstClr val="white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CONCLUSIONES</a:t>
            </a:r>
            <a:endParaRPr lang="es-PE" sz="6000" b="1" dirty="0">
              <a:solidFill>
                <a:prstClr val="white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FB16BD-9ED2-4383-8428-A2CD2EFE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179" y="1838224"/>
            <a:ext cx="3410414" cy="213489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8AEF107-B306-4177-AF23-A6EB4E146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4" y="1032704"/>
            <a:ext cx="6539679" cy="42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1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E2B063-CD31-43DB-8456-3220FBD6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39" y="387458"/>
            <a:ext cx="4135902" cy="61474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9969BF-6AA1-4AFC-882B-BF78E31F6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20" y="4389248"/>
            <a:ext cx="3154794" cy="14846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1C9273-53FA-41F7-BD87-632BB9700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720" y="1747596"/>
            <a:ext cx="3154794" cy="14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20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7B8D358-CA9A-4439-9B49-BF952F667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15" y="404651"/>
            <a:ext cx="3833166" cy="629061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EF5A6BA-CC82-46C1-8306-B9DAE7AA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081" y="4318861"/>
            <a:ext cx="3406559" cy="17254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DEAAEC2-7C5C-42F6-9AC2-AC314CF0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722" y="1596325"/>
            <a:ext cx="2961722" cy="147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75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D0256DE-4917-4158-8889-338EAEEE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3" y="480184"/>
            <a:ext cx="3316150" cy="38400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B5D1735-78F8-4DCA-A5EC-547766131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124" y="450574"/>
            <a:ext cx="3701496" cy="39491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0E7317-889F-42E7-90D3-E4541B68C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487" y="4399722"/>
            <a:ext cx="2398643" cy="13782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A0C7A4A-6C8D-444E-AE75-103CDE50A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160" y="4545495"/>
            <a:ext cx="2937424" cy="13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0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72EFEC-9452-44A6-915A-8B1F352B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75" y="375822"/>
            <a:ext cx="3308695" cy="361308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0C2594A-2A04-4A1B-9776-0A882220B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480" y="375822"/>
            <a:ext cx="3672301" cy="38961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B1541F-AD2D-4924-89F4-B1969CFF9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058" y="4271961"/>
            <a:ext cx="2715143" cy="15457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0CBF15-957D-4905-87AE-0F3FDD58C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799" y="4391231"/>
            <a:ext cx="2383888" cy="153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37066" y="456174"/>
            <a:ext cx="664117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CASO : 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Enfermedades Cardiovasculares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07570" y="1412541"/>
            <a:ext cx="5660708" cy="6771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base"/>
            <a:r>
              <a:rPr lang="es-PE" sz="20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Objetivo</a:t>
            </a:r>
            <a:r>
              <a:rPr lang="es-PE" sz="20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s-PE" b="1" i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Pronosticar los futuros pacientes con enfermedades cardiovasculares</a:t>
            </a:r>
            <a:endParaRPr lang="es-PE" b="1" i="1" dirty="0">
              <a:solidFill>
                <a:srgbClr val="0070C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567F4A-296F-4AAD-BC43-DBB9EB62C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6946" y="2239617"/>
            <a:ext cx="6071332" cy="272315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39C313E-FBF9-45A1-99DB-FB3B34DA5CAC}"/>
              </a:ext>
            </a:extLst>
          </p:cNvPr>
          <p:cNvSpPr txBox="1"/>
          <p:nvPr/>
        </p:nvSpPr>
        <p:spPr>
          <a:xfrm>
            <a:off x="6495402" y="1412541"/>
            <a:ext cx="54996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Las enfermedades cardiovasculares (ECV) son la principal causa de muerte a nivel mundial.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PE" b="1" i="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s-PE" b="1" i="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estima que 17,9 millones de personas murieron por ECV en 2019, lo que representa el 32% de todas las muertes mundiales. De estas muertes, el 85% se debieron a un ataque cardíaco y un derrame cerebral.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s-PE" b="1" i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es-PE" b="1" i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Más de tres cuartas partes de las muertes por ECV tienen lugar en países de ingresos bajos y medios.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s-PE" b="1" i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es-PE" b="1" i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los 17 millones de muertes prematuras (menores de 70 años) debidas a enfermedades no transmisibles en 2019, el 38% fueron causadas por ECV.</a:t>
            </a:r>
          </a:p>
          <a:p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02EDE69-FDFA-4C3E-BF52-C0FC9F57C431}"/>
              </a:ext>
            </a:extLst>
          </p:cNvPr>
          <p:cNvSpPr/>
          <p:nvPr/>
        </p:nvSpPr>
        <p:spPr>
          <a:xfrm>
            <a:off x="196946" y="5183388"/>
            <a:ext cx="6298456" cy="8925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 fontAlgn="base"/>
            <a:r>
              <a:rPr lang="es-ES" sz="2000" b="1" i="0" dirty="0">
                <a:solidFill>
                  <a:srgbClr val="0F0F5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Enfermedades cardiovasculares (ECV)</a:t>
            </a:r>
          </a:p>
          <a:p>
            <a:pPr algn="just" fontAlgn="base"/>
            <a:r>
              <a:rPr lang="es-PE" sz="12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  <a:t>https://www.who.int/en/news-room/fact-sheets/detail/cardiovascular-diseases-(cvds)</a:t>
            </a:r>
            <a:endParaRPr lang="es-PE" sz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just" fontAlgn="base"/>
            <a:endParaRPr lang="es-PE" sz="2000" b="0" i="0" dirty="0">
              <a:solidFill>
                <a:schemeClr val="bg1">
                  <a:lumMod val="50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0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14435" y="1880876"/>
            <a:ext cx="6563165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ANÁLISIS EXPLORATORIO DE DATOS</a:t>
            </a:r>
            <a:endParaRPr lang="es-PE" sz="6000" b="1" dirty="0">
              <a:solidFill>
                <a:schemeClr val="bg1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6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437743" y="844357"/>
            <a:ext cx="1316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B38141-F64B-4A01-BFAE-885E2A505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53" y="1602388"/>
            <a:ext cx="8865030" cy="464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9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724466" y="1565440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Cigarros por día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51092" y="1519275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imc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787779" y="1519275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Presión arterial sistólica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B5B4518-4D62-4FC7-9AE7-60416EF3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23" y="2185262"/>
            <a:ext cx="3630558" cy="315346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2ECF824-A070-48DA-998B-559163128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324" y="2185262"/>
            <a:ext cx="3997351" cy="315346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A724966-E42F-4661-83A8-056F4AB1F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649" y="2185262"/>
            <a:ext cx="3997351" cy="328124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2916163" y="586118"/>
            <a:ext cx="664117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Univariado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114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724466" y="1565440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Edad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69590" y="1519275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Fumador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787779" y="1519275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Sexo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2916163" y="576266"/>
            <a:ext cx="664117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Bivariado : Variables Categóricas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CF8585-1967-4C2D-A40A-EF2789188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6" y="2251130"/>
            <a:ext cx="3103615" cy="3215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A057A62-8BB6-401B-82D8-4A48026A4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12" y="2165368"/>
            <a:ext cx="3000375" cy="34144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164EC3-3238-4749-B535-15A483038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416" y="2165368"/>
            <a:ext cx="3245118" cy="330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142920" y="1428919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Sexo vs </a:t>
            </a:r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Imc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459851" y="1413421"/>
            <a:ext cx="343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Sexo vs Presión arterial sistólica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1603832" y="600283"/>
            <a:ext cx="948100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Bivariado : Variables Categóricas y Variables 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4BD220-E0DD-4F72-A969-4758AA99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7" y="2362590"/>
            <a:ext cx="5013945" cy="36972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3928162-DC64-48AE-ADF2-6702213FE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2590"/>
            <a:ext cx="5641383" cy="381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19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574</Words>
  <Application>Microsoft Office PowerPoint</Application>
  <PresentationFormat>Panorámica</PresentationFormat>
  <Paragraphs>124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Yu Gothic</vt:lpstr>
      <vt:lpstr>Arial</vt:lpstr>
      <vt:lpstr>Calibri</vt:lpstr>
      <vt:lpstr>Calibri Light</vt:lpstr>
      <vt:lpstr>Cambria</vt:lpstr>
      <vt:lpstr>Segoe UI Light</vt:lpstr>
      <vt:lpstr>Trebuchet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Inmersion con Python: Trabajo Final Integrantes: José Augusto Estrada Gamboa (Trabajo Nº6)</dc:title>
  <dc:creator>Pavilion</dc:creator>
  <cp:lastModifiedBy>luis gutierrez saldaña</cp:lastModifiedBy>
  <cp:revision>79</cp:revision>
  <dcterms:created xsi:type="dcterms:W3CDTF">2020-10-21T01:59:53Z</dcterms:created>
  <dcterms:modified xsi:type="dcterms:W3CDTF">2022-09-09T16:18:33Z</dcterms:modified>
</cp:coreProperties>
</file>