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61" r:id="rId6"/>
    <p:sldId id="257" r:id="rId7"/>
    <p:sldId id="262" r:id="rId8"/>
    <p:sldId id="259" r:id="rId9"/>
    <p:sldId id="25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79" r:id="rId24"/>
    <p:sldId id="275" r:id="rId25"/>
    <p:sldId id="280" r:id="rId26"/>
    <p:sldId id="281" r:id="rId27"/>
    <p:sldId id="282" r:id="rId28"/>
    <p:sldId id="283" r:id="rId29"/>
    <p:sldId id="276" r:id="rId30"/>
    <p:sldId id="284" r:id="rId31"/>
    <p:sldId id="285" r:id="rId32"/>
    <p:sldId id="277" r:id="rId33"/>
    <p:sldId id="286" r:id="rId34"/>
    <p:sldId id="287" r:id="rId35"/>
    <p:sldId id="260" r:id="rId3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DF338-89A6-4CED-BBDE-D7F6EB5B5947}" type="doc">
      <dgm:prSet loTypeId="urn:microsoft.com/office/officeart/2005/8/layout/process2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1BD4A163-F219-47CC-856F-0871763F54F5}">
      <dgm:prSet phldrT="[Texto]" custT="1"/>
      <dgm:spPr/>
      <dgm:t>
        <a:bodyPr/>
        <a:lstStyle/>
        <a:p>
          <a:r>
            <a:rPr lang="es-ES" sz="1800" dirty="0"/>
            <a:t>1. IDENTIFICAR CLIENTES POTENCIALES.</a:t>
          </a:r>
        </a:p>
      </dgm:t>
    </dgm:pt>
    <dgm:pt modelId="{80DEC70C-9B04-4C4B-836F-2828716634DA}" type="parTrans" cxnId="{09E7961A-D552-4B84-9F5F-1D5E3EC9BFC8}">
      <dgm:prSet/>
      <dgm:spPr/>
      <dgm:t>
        <a:bodyPr/>
        <a:lstStyle/>
        <a:p>
          <a:endParaRPr lang="es-ES"/>
        </a:p>
      </dgm:t>
    </dgm:pt>
    <dgm:pt modelId="{F6C03977-0D66-43AE-BFA2-814ABD6A5521}" type="sibTrans" cxnId="{09E7961A-D552-4B84-9F5F-1D5E3EC9BFC8}">
      <dgm:prSet/>
      <dgm:spPr/>
      <dgm:t>
        <a:bodyPr/>
        <a:lstStyle/>
        <a:p>
          <a:endParaRPr lang="es-ES"/>
        </a:p>
      </dgm:t>
    </dgm:pt>
    <dgm:pt modelId="{7844DC03-6C83-44AF-9AE1-C6DA5EB11F80}">
      <dgm:prSet phldrT="[Texto]" custT="1"/>
      <dgm:spPr/>
      <dgm:t>
        <a:bodyPr/>
        <a:lstStyle/>
        <a:p>
          <a:r>
            <a:rPr lang="es-ES" sz="1800" dirty="0"/>
            <a:t>2. PROGRAMA DE TRAINING Y EVALUACIÓN.</a:t>
          </a:r>
        </a:p>
      </dgm:t>
    </dgm:pt>
    <dgm:pt modelId="{EC35CB55-D0B1-413C-8EB8-BC606C77C51F}" type="parTrans" cxnId="{EB1C5E4D-2A7C-427A-B07B-993CC79EF704}">
      <dgm:prSet/>
      <dgm:spPr/>
      <dgm:t>
        <a:bodyPr/>
        <a:lstStyle/>
        <a:p>
          <a:endParaRPr lang="es-ES"/>
        </a:p>
      </dgm:t>
    </dgm:pt>
    <dgm:pt modelId="{30C1FE5D-2F7B-4A06-8440-052ACBE78893}" type="sibTrans" cxnId="{EB1C5E4D-2A7C-427A-B07B-993CC79EF704}">
      <dgm:prSet/>
      <dgm:spPr/>
      <dgm:t>
        <a:bodyPr/>
        <a:lstStyle/>
        <a:p>
          <a:endParaRPr lang="es-ES"/>
        </a:p>
      </dgm:t>
    </dgm:pt>
    <dgm:pt modelId="{0ECDB7C4-E9BD-411B-A2DD-75993531F11B}">
      <dgm:prSet phldrT="[Texto]" custT="1"/>
      <dgm:spPr/>
      <dgm:t>
        <a:bodyPr/>
        <a:lstStyle/>
        <a:p>
          <a:r>
            <a:rPr lang="es-ES" sz="1800" dirty="0"/>
            <a:t>3. ELECCIÓN DEL CLIENTE ACEPTAR CAMPAÑA.</a:t>
          </a:r>
        </a:p>
      </dgm:t>
    </dgm:pt>
    <dgm:pt modelId="{C7C799E6-6EDE-4E28-8628-8063E3653BE5}" type="parTrans" cxnId="{4B3213A4-8CA7-4CA7-BB08-DE6700F092BE}">
      <dgm:prSet/>
      <dgm:spPr/>
      <dgm:t>
        <a:bodyPr/>
        <a:lstStyle/>
        <a:p>
          <a:endParaRPr lang="es-ES"/>
        </a:p>
      </dgm:t>
    </dgm:pt>
    <dgm:pt modelId="{4CF03E07-864C-43C4-A127-5538DA82F7DA}" type="sibTrans" cxnId="{4B3213A4-8CA7-4CA7-BB08-DE6700F092BE}">
      <dgm:prSet/>
      <dgm:spPr/>
      <dgm:t>
        <a:bodyPr/>
        <a:lstStyle/>
        <a:p>
          <a:endParaRPr lang="es-ES"/>
        </a:p>
      </dgm:t>
    </dgm:pt>
    <dgm:pt modelId="{3342BA8D-0B7A-4833-B399-8CED1A63EBBF}" type="pres">
      <dgm:prSet presAssocID="{4D7DF338-89A6-4CED-BBDE-D7F6EB5B5947}" presName="linearFlow" presStyleCnt="0">
        <dgm:presLayoutVars>
          <dgm:resizeHandles val="exact"/>
        </dgm:presLayoutVars>
      </dgm:prSet>
      <dgm:spPr/>
    </dgm:pt>
    <dgm:pt modelId="{02027629-2BFB-4BF9-A084-4A140F70FDAB}" type="pres">
      <dgm:prSet presAssocID="{1BD4A163-F219-47CC-856F-0871763F54F5}" presName="node" presStyleLbl="node1" presStyleIdx="0" presStyleCnt="3">
        <dgm:presLayoutVars>
          <dgm:bulletEnabled val="1"/>
        </dgm:presLayoutVars>
      </dgm:prSet>
      <dgm:spPr/>
    </dgm:pt>
    <dgm:pt modelId="{532197B6-1D65-488A-9399-63F74190DD00}" type="pres">
      <dgm:prSet presAssocID="{F6C03977-0D66-43AE-BFA2-814ABD6A5521}" presName="sibTrans" presStyleLbl="sibTrans2D1" presStyleIdx="0" presStyleCnt="2"/>
      <dgm:spPr/>
    </dgm:pt>
    <dgm:pt modelId="{A80E6D1C-0D0B-419F-BB02-2FF5AE1D2C2E}" type="pres">
      <dgm:prSet presAssocID="{F6C03977-0D66-43AE-BFA2-814ABD6A5521}" presName="connectorText" presStyleLbl="sibTrans2D1" presStyleIdx="0" presStyleCnt="2"/>
      <dgm:spPr/>
    </dgm:pt>
    <dgm:pt modelId="{FA0A7834-B2B2-449C-BB7B-CCE36066F4DC}" type="pres">
      <dgm:prSet presAssocID="{7844DC03-6C83-44AF-9AE1-C6DA5EB11F80}" presName="node" presStyleLbl="node1" presStyleIdx="1" presStyleCnt="3">
        <dgm:presLayoutVars>
          <dgm:bulletEnabled val="1"/>
        </dgm:presLayoutVars>
      </dgm:prSet>
      <dgm:spPr/>
    </dgm:pt>
    <dgm:pt modelId="{AC2D8A24-F022-48C4-A4FA-1C0007DD9E99}" type="pres">
      <dgm:prSet presAssocID="{30C1FE5D-2F7B-4A06-8440-052ACBE78893}" presName="sibTrans" presStyleLbl="sibTrans2D1" presStyleIdx="1" presStyleCnt="2"/>
      <dgm:spPr/>
    </dgm:pt>
    <dgm:pt modelId="{44A45DDE-2E27-433A-840C-B8933F515A4D}" type="pres">
      <dgm:prSet presAssocID="{30C1FE5D-2F7B-4A06-8440-052ACBE78893}" presName="connectorText" presStyleLbl="sibTrans2D1" presStyleIdx="1" presStyleCnt="2"/>
      <dgm:spPr/>
    </dgm:pt>
    <dgm:pt modelId="{ED6B78AD-C37B-4401-9599-4ED84BED2521}" type="pres">
      <dgm:prSet presAssocID="{0ECDB7C4-E9BD-411B-A2DD-75993531F11B}" presName="node" presStyleLbl="node1" presStyleIdx="2" presStyleCnt="3">
        <dgm:presLayoutVars>
          <dgm:bulletEnabled val="1"/>
        </dgm:presLayoutVars>
      </dgm:prSet>
      <dgm:spPr/>
    </dgm:pt>
  </dgm:ptLst>
  <dgm:cxnLst>
    <dgm:cxn modelId="{09E7961A-D552-4B84-9F5F-1D5E3EC9BFC8}" srcId="{4D7DF338-89A6-4CED-BBDE-D7F6EB5B5947}" destId="{1BD4A163-F219-47CC-856F-0871763F54F5}" srcOrd="0" destOrd="0" parTransId="{80DEC70C-9B04-4C4B-836F-2828716634DA}" sibTransId="{F6C03977-0D66-43AE-BFA2-814ABD6A5521}"/>
    <dgm:cxn modelId="{A216AB5E-6C32-442D-83F6-C8C861282EF6}" type="presOf" srcId="{F6C03977-0D66-43AE-BFA2-814ABD6A5521}" destId="{532197B6-1D65-488A-9399-63F74190DD00}" srcOrd="0" destOrd="0" presId="urn:microsoft.com/office/officeart/2005/8/layout/process2"/>
    <dgm:cxn modelId="{2496EA66-1EFF-4F37-8180-A58C2EB9AEF4}" type="presOf" srcId="{1BD4A163-F219-47CC-856F-0871763F54F5}" destId="{02027629-2BFB-4BF9-A084-4A140F70FDAB}" srcOrd="0" destOrd="0" presId="urn:microsoft.com/office/officeart/2005/8/layout/process2"/>
    <dgm:cxn modelId="{FCF29949-AFB3-4DD0-972B-841092786803}" type="presOf" srcId="{7844DC03-6C83-44AF-9AE1-C6DA5EB11F80}" destId="{FA0A7834-B2B2-449C-BB7B-CCE36066F4DC}" srcOrd="0" destOrd="0" presId="urn:microsoft.com/office/officeart/2005/8/layout/process2"/>
    <dgm:cxn modelId="{EB1C5E4D-2A7C-427A-B07B-993CC79EF704}" srcId="{4D7DF338-89A6-4CED-BBDE-D7F6EB5B5947}" destId="{7844DC03-6C83-44AF-9AE1-C6DA5EB11F80}" srcOrd="1" destOrd="0" parTransId="{EC35CB55-D0B1-413C-8EB8-BC606C77C51F}" sibTransId="{30C1FE5D-2F7B-4A06-8440-052ACBE78893}"/>
    <dgm:cxn modelId="{785DDA99-FE1A-48F5-B282-504678F08DA8}" type="presOf" srcId="{0ECDB7C4-E9BD-411B-A2DD-75993531F11B}" destId="{ED6B78AD-C37B-4401-9599-4ED84BED2521}" srcOrd="0" destOrd="0" presId="urn:microsoft.com/office/officeart/2005/8/layout/process2"/>
    <dgm:cxn modelId="{3DD4EBA0-2BE1-421A-A45E-A03544E9F1AF}" type="presOf" srcId="{4D7DF338-89A6-4CED-BBDE-D7F6EB5B5947}" destId="{3342BA8D-0B7A-4833-B399-8CED1A63EBBF}" srcOrd="0" destOrd="0" presId="urn:microsoft.com/office/officeart/2005/8/layout/process2"/>
    <dgm:cxn modelId="{4B3213A4-8CA7-4CA7-BB08-DE6700F092BE}" srcId="{4D7DF338-89A6-4CED-BBDE-D7F6EB5B5947}" destId="{0ECDB7C4-E9BD-411B-A2DD-75993531F11B}" srcOrd="2" destOrd="0" parTransId="{C7C799E6-6EDE-4E28-8628-8063E3653BE5}" sibTransId="{4CF03E07-864C-43C4-A127-5538DA82F7DA}"/>
    <dgm:cxn modelId="{8930AAAA-7FF2-4CFE-AF49-44F41F464328}" type="presOf" srcId="{F6C03977-0D66-43AE-BFA2-814ABD6A5521}" destId="{A80E6D1C-0D0B-419F-BB02-2FF5AE1D2C2E}" srcOrd="1" destOrd="0" presId="urn:microsoft.com/office/officeart/2005/8/layout/process2"/>
    <dgm:cxn modelId="{B3034DBB-A958-4877-B57D-3B09FB28A383}" type="presOf" srcId="{30C1FE5D-2F7B-4A06-8440-052ACBE78893}" destId="{44A45DDE-2E27-433A-840C-B8933F515A4D}" srcOrd="1" destOrd="0" presId="urn:microsoft.com/office/officeart/2005/8/layout/process2"/>
    <dgm:cxn modelId="{4431F8E4-371A-4051-B4B3-7E238CD75914}" type="presOf" srcId="{30C1FE5D-2F7B-4A06-8440-052ACBE78893}" destId="{AC2D8A24-F022-48C4-A4FA-1C0007DD9E99}" srcOrd="0" destOrd="0" presId="urn:microsoft.com/office/officeart/2005/8/layout/process2"/>
    <dgm:cxn modelId="{81BE19F4-DE78-4B4D-852E-9154FF3D8041}" type="presParOf" srcId="{3342BA8D-0B7A-4833-B399-8CED1A63EBBF}" destId="{02027629-2BFB-4BF9-A084-4A140F70FDAB}" srcOrd="0" destOrd="0" presId="urn:microsoft.com/office/officeart/2005/8/layout/process2"/>
    <dgm:cxn modelId="{411203FA-0551-4686-A60C-E1E7DF803825}" type="presParOf" srcId="{3342BA8D-0B7A-4833-B399-8CED1A63EBBF}" destId="{532197B6-1D65-488A-9399-63F74190DD00}" srcOrd="1" destOrd="0" presId="urn:microsoft.com/office/officeart/2005/8/layout/process2"/>
    <dgm:cxn modelId="{551EA7D8-7B1B-4867-ACCC-CEDA65752141}" type="presParOf" srcId="{532197B6-1D65-488A-9399-63F74190DD00}" destId="{A80E6D1C-0D0B-419F-BB02-2FF5AE1D2C2E}" srcOrd="0" destOrd="0" presId="urn:microsoft.com/office/officeart/2005/8/layout/process2"/>
    <dgm:cxn modelId="{16201DF8-B89E-4777-AD99-B55C52E9CCA9}" type="presParOf" srcId="{3342BA8D-0B7A-4833-B399-8CED1A63EBBF}" destId="{FA0A7834-B2B2-449C-BB7B-CCE36066F4DC}" srcOrd="2" destOrd="0" presId="urn:microsoft.com/office/officeart/2005/8/layout/process2"/>
    <dgm:cxn modelId="{EF9CDB6A-8B5F-4DB0-BFC9-919C22283B7F}" type="presParOf" srcId="{3342BA8D-0B7A-4833-B399-8CED1A63EBBF}" destId="{AC2D8A24-F022-48C4-A4FA-1C0007DD9E99}" srcOrd="3" destOrd="0" presId="urn:microsoft.com/office/officeart/2005/8/layout/process2"/>
    <dgm:cxn modelId="{978A36E6-00D3-45EE-886C-02A030F136CA}" type="presParOf" srcId="{AC2D8A24-F022-48C4-A4FA-1C0007DD9E99}" destId="{44A45DDE-2E27-433A-840C-B8933F515A4D}" srcOrd="0" destOrd="0" presId="urn:microsoft.com/office/officeart/2005/8/layout/process2"/>
    <dgm:cxn modelId="{739B54B5-FF60-41FD-BBE3-43D6C7A3EB14}" type="presParOf" srcId="{3342BA8D-0B7A-4833-B399-8CED1A63EBBF}" destId="{ED6B78AD-C37B-4401-9599-4ED84BED2521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27629-2BFB-4BF9-A084-4A140F70FDAB}">
      <dsp:nvSpPr>
        <dsp:cNvPr id="0" name=""/>
        <dsp:cNvSpPr/>
      </dsp:nvSpPr>
      <dsp:spPr>
        <a:xfrm>
          <a:off x="1070080" y="0"/>
          <a:ext cx="2921818" cy="7547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1. IDENTIFICAR CLIENTES POTENCIALES.</a:t>
          </a:r>
        </a:p>
      </dsp:txBody>
      <dsp:txXfrm>
        <a:off x="1092187" y="22107"/>
        <a:ext cx="2877604" cy="710564"/>
      </dsp:txXfrm>
    </dsp:sp>
    <dsp:sp modelId="{532197B6-1D65-488A-9399-63F74190DD00}">
      <dsp:nvSpPr>
        <dsp:cNvPr id="0" name=""/>
        <dsp:cNvSpPr/>
      </dsp:nvSpPr>
      <dsp:spPr>
        <a:xfrm rot="5400000">
          <a:off x="2389469" y="773647"/>
          <a:ext cx="283041" cy="339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 rot="-5400000">
        <a:off x="2429095" y="801951"/>
        <a:ext cx="203790" cy="198129"/>
      </dsp:txXfrm>
    </dsp:sp>
    <dsp:sp modelId="{FA0A7834-B2B2-449C-BB7B-CCE36066F4DC}">
      <dsp:nvSpPr>
        <dsp:cNvPr id="0" name=""/>
        <dsp:cNvSpPr/>
      </dsp:nvSpPr>
      <dsp:spPr>
        <a:xfrm>
          <a:off x="1070080" y="1132167"/>
          <a:ext cx="2921818" cy="754778"/>
        </a:xfrm>
        <a:prstGeom prst="roundRect">
          <a:avLst>
            <a:gd name="adj" fmla="val 10000"/>
          </a:avLst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2. PROGRAMA DE TRAINING Y EVALUACIÓN.</a:t>
          </a:r>
        </a:p>
      </dsp:txBody>
      <dsp:txXfrm>
        <a:off x="1092187" y="1154274"/>
        <a:ext cx="2877604" cy="710564"/>
      </dsp:txXfrm>
    </dsp:sp>
    <dsp:sp modelId="{AC2D8A24-F022-48C4-A4FA-1C0007DD9E99}">
      <dsp:nvSpPr>
        <dsp:cNvPr id="0" name=""/>
        <dsp:cNvSpPr/>
      </dsp:nvSpPr>
      <dsp:spPr>
        <a:xfrm rot="5400000">
          <a:off x="2389469" y="1905815"/>
          <a:ext cx="283041" cy="339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 rot="-5400000">
        <a:off x="2429095" y="1934119"/>
        <a:ext cx="203790" cy="198129"/>
      </dsp:txXfrm>
    </dsp:sp>
    <dsp:sp modelId="{ED6B78AD-C37B-4401-9599-4ED84BED2521}">
      <dsp:nvSpPr>
        <dsp:cNvPr id="0" name=""/>
        <dsp:cNvSpPr/>
      </dsp:nvSpPr>
      <dsp:spPr>
        <a:xfrm>
          <a:off x="1070080" y="2264335"/>
          <a:ext cx="2921818" cy="754778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3. ELECCIÓN DEL CLIENTE ACEPTAR CAMPAÑA.</a:t>
          </a:r>
        </a:p>
      </dsp:txBody>
      <dsp:txXfrm>
        <a:off x="1092187" y="2286442"/>
        <a:ext cx="2877604" cy="710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16/10/2020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16/10/2020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536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2057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03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366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6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23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0515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6316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284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657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549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893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8178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8961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6981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1348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3595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55193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7307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583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214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8945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201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989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036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8660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49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16/10/2020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16/10/2020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16/10/2020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16/10/2020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16/10/2020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16/10/2020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16/10/2020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16/10/2020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16/10/2020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16/10/2020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16/10/2020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16/10/2020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32" y="2332895"/>
            <a:ext cx="4929922" cy="2095413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4800" dirty="0">
                <a:solidFill>
                  <a:schemeClr val="tx1"/>
                </a:solidFill>
              </a:rPr>
              <a:t>Bank Marketing</a:t>
            </a: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653778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VARIABLES Y TIPOS DE DATOS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796834"/>
            <a:ext cx="7132320" cy="50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2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74" y="517046"/>
            <a:ext cx="3785346" cy="30300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198" y="517046"/>
            <a:ext cx="3483753" cy="303005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663" y="3966890"/>
            <a:ext cx="3766866" cy="264674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3897" y="3901381"/>
            <a:ext cx="3459016" cy="25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0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653778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" y="680085"/>
            <a:ext cx="3692979" cy="2571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" y="3931920"/>
            <a:ext cx="3692979" cy="27146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061" y="2455817"/>
            <a:ext cx="3143250" cy="246502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454652" y="2340401"/>
            <a:ext cx="250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TIPO DE CONTACTO CON LOS CLIENTES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0540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511" y="2253076"/>
            <a:ext cx="4816660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LIMPIEZA DE DATOS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2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LIMPIEZA DE 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654296" y="235626"/>
            <a:ext cx="303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TRATAMIENTO DE DATOS</a:t>
            </a:r>
            <a:endParaRPr lang="en-U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8966888" y="244093"/>
            <a:ext cx="194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SOLUCIÓN</a:t>
            </a:r>
            <a:endParaRPr lang="en-US" b="1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4872447" y="857518"/>
            <a:ext cx="71584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4872447" y="1103740"/>
            <a:ext cx="281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MISSING O DATOS NULOS</a:t>
            </a:r>
            <a:endParaRPr lang="en-US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271404" y="857518"/>
            <a:ext cx="365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IMPUTACIÓN PARAMÉTRICA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600" dirty="0"/>
              <a:t>VARIABLES CUALITATIVAS: MODA O CRITERIO EXPERTO.</a:t>
            </a:r>
            <a:endParaRPr lang="en-US" sz="16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983481" y="1987242"/>
            <a:ext cx="281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TIPOS DE DATOS</a:t>
            </a:r>
            <a:endParaRPr lang="en-US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271403" y="1741021"/>
            <a:ext cx="365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IMPUTACIÓN NO PARAMÉTRICA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600" dirty="0"/>
              <a:t>LABEL ENCODER.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600" dirty="0"/>
              <a:t>ONE HOT ENCODER.</a:t>
            </a:r>
            <a:endParaRPr lang="en-U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91249" y="2896543"/>
            <a:ext cx="281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OUTLIERS O VALORES DISCORDANTES.</a:t>
            </a:r>
            <a:endParaRPr lang="en-U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271403" y="2773433"/>
            <a:ext cx="365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IMPUTACIÓN NO PARAMÉTRICA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600" dirty="0"/>
              <a:t>TOPEAR O RECORTE POR PERCENTILES.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701" y="3919875"/>
            <a:ext cx="3510702" cy="263842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403" y="3887093"/>
            <a:ext cx="3673713" cy="26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6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653778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LIMPIEZA DE DATOS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48" y="185871"/>
            <a:ext cx="6405425" cy="64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56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FEATURE ENGINEERING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8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FEATURE ENGINEERING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73" y="305917"/>
            <a:ext cx="6805748" cy="62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19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653778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FEATURE ENGINEERING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70" y="1319349"/>
            <a:ext cx="7315633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48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FEATURE ENGINEERING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83" y="1046845"/>
            <a:ext cx="2391184" cy="56898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512525" y="218496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FEATURE ENGINEERING – LABEL ENCODER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5285083" y="600888"/>
            <a:ext cx="2299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SELECCIÓN POR RANDOM FOREST</a:t>
            </a:r>
            <a:endParaRPr lang="en-US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460642" y="693222"/>
            <a:ext cx="229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SELECCIÓN POR WOES</a:t>
            </a:r>
            <a:endParaRPr lang="en-US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349" y="1009649"/>
            <a:ext cx="2236074" cy="52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5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Presentación del Equipo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648994" y="1920240"/>
            <a:ext cx="3827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800" dirty="0"/>
              <a:t>GEIBY MARIBEL SOSA CHAMBA.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800" dirty="0"/>
              <a:t>NICOLÁS LUCAS ROJAS TELLES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021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653778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FEATURE ENGINEERING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05394" y="153181"/>
            <a:ext cx="646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FEATURE ENGINEERING –  ONE HOT ENCODER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33" y="1183084"/>
            <a:ext cx="2073234" cy="32713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68220" y="755842"/>
            <a:ext cx="2299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SELECCIÓN POR RANDOM FOREST</a:t>
            </a:r>
            <a:endParaRPr lang="en-US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4083216" y="684425"/>
            <a:ext cx="229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SELECCIÓN POR WOES</a:t>
            </a:r>
            <a:endParaRPr lang="en-US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916" y="1123336"/>
            <a:ext cx="2886075" cy="305356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5" y="4637023"/>
            <a:ext cx="3216744" cy="13831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73" y="4576401"/>
            <a:ext cx="2593143" cy="139388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293" y="6152871"/>
            <a:ext cx="2083449" cy="56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4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511" y="2253076"/>
            <a:ext cx="4816660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ENTRENAMIENTO Y VALIDACIÓN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544719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01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ENTRENAMIENTO Y VALIDACIÓN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7" y="123865"/>
            <a:ext cx="3133182" cy="25572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334" y="2502854"/>
            <a:ext cx="3309959" cy="224301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721409" y="857203"/>
            <a:ext cx="168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RANDOM FOREST</a:t>
            </a:r>
            <a:endParaRPr lang="en-US" dirty="0"/>
          </a:p>
        </p:txBody>
      </p:sp>
      <p:sp>
        <p:nvSpPr>
          <p:cNvPr id="6" name="Flecha izquierda 5"/>
          <p:cNvSpPr/>
          <p:nvPr/>
        </p:nvSpPr>
        <p:spPr>
          <a:xfrm>
            <a:off x="8923943" y="1038240"/>
            <a:ext cx="759606" cy="2842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5405282" y="3218083"/>
            <a:ext cx="168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LOGISTIC REGRESSION</a:t>
            </a:r>
            <a:endParaRPr lang="en-US" dirty="0"/>
          </a:p>
        </p:txBody>
      </p:sp>
      <p:sp>
        <p:nvSpPr>
          <p:cNvPr id="10" name="Flecha derecha 9"/>
          <p:cNvSpPr/>
          <p:nvPr/>
        </p:nvSpPr>
        <p:spPr>
          <a:xfrm>
            <a:off x="7397140" y="3285308"/>
            <a:ext cx="761925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41" y="4326399"/>
            <a:ext cx="4048987" cy="2277555"/>
          </a:xfrm>
          <a:prstGeom prst="rect">
            <a:avLst/>
          </a:prstGeom>
        </p:spPr>
      </p:pic>
      <p:sp>
        <p:nvSpPr>
          <p:cNvPr id="17" name="Flecha izquierda 16"/>
          <p:cNvSpPr/>
          <p:nvPr/>
        </p:nvSpPr>
        <p:spPr>
          <a:xfrm>
            <a:off x="8859482" y="5517675"/>
            <a:ext cx="759606" cy="2842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9721409" y="5375854"/>
            <a:ext cx="16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ADABOOST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55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653778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ENTRENAMIENTO Y VALIDACIÓN</a:t>
            </a:r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413185"/>
              </p:ext>
            </p:extLst>
          </p:nvPr>
        </p:nvGraphicFramePr>
        <p:xfrm>
          <a:off x="172930" y="2605743"/>
          <a:ext cx="7191845" cy="164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Worksheet" r:id="rId4" imgW="4409896" imgH="1009834" progId="Excel.Sheet.12">
                  <p:embed/>
                </p:oleObj>
              </mc:Choice>
              <mc:Fallback>
                <p:oleObj name="Worksheet" r:id="rId4" imgW="4409896" imgH="100983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930" y="2605743"/>
                        <a:ext cx="7191845" cy="164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2154962" y="1247048"/>
            <a:ext cx="37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RESULTADOS DE LOS MODELOS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75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ENTRENAMIENTO Y VALIDACIÓN</a:t>
            </a:r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291709"/>
              </p:ext>
            </p:extLst>
          </p:nvPr>
        </p:nvGraphicFramePr>
        <p:xfrm>
          <a:off x="6452643" y="551501"/>
          <a:ext cx="2639105" cy="612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Worksheet" r:id="rId4" imgW="1533547" imgH="4105341" progId="Excel.Sheet.12">
                  <p:embed/>
                </p:oleObj>
              </mc:Choice>
              <mc:Fallback>
                <p:oleObj name="Worksheet" r:id="rId4" imgW="1533547" imgH="41053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2643" y="551501"/>
                        <a:ext cx="2639105" cy="6120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6452643" y="182169"/>
            <a:ext cx="337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IMPORTANCIA DE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30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653778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ENTRENAMIENTO Y VALIDACIÓN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40079" y="1293223"/>
            <a:ext cx="602197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SELECCIONAMOS EL MODELO ADABOOSTCLASSIFIER YA QUE TIENE MEJOR PERFORMACE QUE LOS OTROS MODELOS EVALUADOS.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MODELO ADABOOST OBTUVO MAYOR PRECISION CON MENOR TIEMPO DE EJECUCION Y ES MAS ESTABLE EN LOS RESULTADOS.</a:t>
            </a: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AL APLICAR ONE HOT ENCODING AUMENTA EL PERFORMACE  DEL MODELO ADABOOST.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INTERPRETACIÓN DE RESULTADOS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74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INTERPRETACIÓN DE RESULTADOS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1"/>
          <a:stretch/>
        </p:blipFill>
        <p:spPr>
          <a:xfrm>
            <a:off x="5230053" y="846176"/>
            <a:ext cx="6413359" cy="14891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6" b="10122"/>
          <a:stretch/>
        </p:blipFill>
        <p:spPr>
          <a:xfrm>
            <a:off x="6095999" y="3181518"/>
            <a:ext cx="4921431" cy="31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5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653778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INTERPRETACIÓN DE RESULTADOS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9734" y="4437785"/>
            <a:ext cx="7058236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LA IMPORTANCIA DE VARIABLE SE ORDENA DE MAYOR A MENOR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 LA DISTRIBUCIÓN HORIZONTAL EXPLICA LA RELACIÓN QUE TIENE EL VALOR DE LA VARIABLE CON EL TARGET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 LOS COLORES INDICAN EL NIVEL DE UNA VARIABLE</a:t>
            </a:r>
          </a:p>
          <a:p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	○ ROJO: VALORES ALTOS </a:t>
            </a:r>
          </a:p>
          <a:p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		○ AZUL: VALORES BAJOS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 SI UNA VARIABLE TIENE VALORES ROJOS EN LOS SHAP VALUES MAYORES A 0 (CERO) INDICA CORRELACIÓN POSITIVA.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SI UNA VARIABLE TIENE VALORES AZULES EN LOS SAHP VALUES MAYORES A 0 (CERO) INDICA CORRELACIÓN NEGATIVA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477" y="140105"/>
            <a:ext cx="4476750" cy="41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70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511" y="2253076"/>
            <a:ext cx="4816660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CONCLUSIONES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568232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8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617928" y="697705"/>
            <a:ext cx="5607050" cy="491406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1. ENTENDIMIENTO DEL NEGOCIO.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617928" y="1402420"/>
            <a:ext cx="5607050" cy="491406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2. ANÁLISIS EXPLORATORIO DE DATOS.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617928" y="2107135"/>
            <a:ext cx="5607050" cy="491406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3. LIMPIEZA DE DATOS.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617928" y="2811850"/>
            <a:ext cx="5607050" cy="491406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4. FEATURE ENGINEERING.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617928" y="3484244"/>
            <a:ext cx="5607050" cy="491406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5. ENTRENAMIENTO Y VALIDACIÓN.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617928" y="4235227"/>
            <a:ext cx="5607050" cy="491406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6. INTERPRETACIÓN DE RESULTADOS.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617928" y="4993423"/>
            <a:ext cx="5607050" cy="491406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7. CONCLUSIONES.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CONCLUSIONES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859383" y="352697"/>
            <a:ext cx="689718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CON RESPECTO AL DESARROLLO DEL MODELO SE PUDO OBSERVAR QUE AL REALIZAR UN  TRATAMIENTO DE VARIABLES, AUMENTA LA EFECTIVIDAD Y PRECISION DEL MODELO PREDICTIVO A GENERAR.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EL ANÁLISIS EXPLORATORIO DE DATOS NOS AYUDA A ENTENDER EL NEGOCIO Y LA NATURALEZA DE LAS VARIABLES QUE SERAN UTILIZADAS EN EL MODELO.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AL EVALUAR LA IMPORTANCIA DE LAS VARIABLES SE DETERMINÓ, QUE ALGUNAS APORTAN MEJOR EN LA PREDICCION DE LA ACEPTACIÓN DE CAMPAÑA.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CONSIDERAR UN TRADE OFF DE LOS POSIBLES ALGORITMOS A UTILIZAR EN EL MODELO NOS PERMITE SEÑECCIONAR EL MÁS ÓPTIMO.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CON RESPECTO AL NEGOCIO, CON EL MODELO PREDICTIVO QUE SE HA REALIZADO SE ESPERA QUE EL RATIO DE ACEPTACIÓN FUTURO MEJORE. EN LA DATA SE OBSERVÓ UNA ACEPTACIÓN DEL 11%. UTILIZANDO ESTE MODELO SE ESPERA QUE LA ACEPTACIÓN LLEGUE AÚN 50%.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POR OTRO LADO, SE RECOMIENDA SEGUIR ALIMENTADO EL MODELO CON MÁS OBSERVACIONES PARA ASÍ INCREMENTAR LA PREDICTIVIDAD Y PRECISIÓN DEL MODELO.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SE RECOMIENDA QUE LA DURACION DE LLAMADA NO DEBE SUPERAR LOS 550 SEGUNDOS, YA QUE LA GRAN MAYORIA DE CLIENTES QUE SUERARON LA CANTIDAD DE SEGUNDOS ESTABLECIDOS NO ACEPTARON LA CAMPAÑA.</a:t>
            </a:r>
          </a:p>
        </p:txBody>
      </p:sp>
    </p:spTree>
    <p:extLst>
      <p:ext uri="{BB962C8B-B14F-4D97-AF65-F5344CB8AC3E}">
        <p14:creationId xmlns:p14="http://schemas.microsoft.com/office/powerpoint/2010/main" val="4261511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653778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CONCLUSIONES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20258" y="637467"/>
            <a:ext cx="68971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LAS CAMPAÑAS FUTURAS DEBERIAN CONCENTRARSE EN LOS CLIENTES DE CATEGORIA EDAD QUE SE ENCUENTREN EN EL RANGO DE 30 Y 50 AÑOS.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SE OBSERVÓ QUE EL MES DE MAYOR ACTIVIDAD DE MARKETING FUE EL MES DE MAYO. SIN EMBARGO, ESTE FUE EL MES EN QUE LOS CLIENTES PONTENCIALES TENDIERON A RECHAZAR LA CAMPAÑA.PARA LA PROXIMA CAMPAÑA , EL BANCO DEBERÍA ENFOCAR SU CAMPAÑA DE MARKETING EN LOS MESES DE MARZO, SEPTIEMBRE, OCTUBRE Y DICIEMBRE.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04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79" y="284150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511" y="2253076"/>
            <a:ext cx="4816660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ENTENDIMIENTO DEL NEGOCIO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BANK MARKETING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3" y="522515"/>
            <a:ext cx="2799923" cy="15422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12" y="2795452"/>
            <a:ext cx="2841331" cy="17112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783" y="4994085"/>
            <a:ext cx="3082834" cy="148618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970219" y="1112734"/>
            <a:ext cx="2390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rgbClr val="FF0000"/>
                </a:solidFill>
              </a:rPr>
              <a:t>1. CONTACTAR AL CLIENTE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464889" y="3175457"/>
            <a:ext cx="2860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rgbClr val="FF0000"/>
                </a:solidFill>
              </a:rPr>
              <a:t>2. OFRECER CAMPAÑA.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926735" y="5383236"/>
            <a:ext cx="286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rgbClr val="FF0000"/>
                </a:solidFill>
              </a:rPr>
              <a:t>3.  ACEPTAR O NO CAMPAÑA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CASO DE ESTUDIO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565931"/>
              </p:ext>
            </p:extLst>
          </p:nvPr>
        </p:nvGraphicFramePr>
        <p:xfrm>
          <a:off x="2153991" y="1654956"/>
          <a:ext cx="5061980" cy="3019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1" y="216447"/>
            <a:ext cx="2161694" cy="1438509"/>
          </a:xfrm>
          <a:prstGeom prst="rect">
            <a:avLst/>
          </a:prstGeom>
        </p:spPr>
      </p:pic>
      <p:sp>
        <p:nvSpPr>
          <p:cNvPr id="7" name="Flecha abajo 6"/>
          <p:cNvSpPr/>
          <p:nvPr/>
        </p:nvSpPr>
        <p:spPr>
          <a:xfrm>
            <a:off x="4438388" y="931183"/>
            <a:ext cx="493186" cy="626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abajo 10"/>
          <p:cNvSpPr/>
          <p:nvPr/>
        </p:nvSpPr>
        <p:spPr>
          <a:xfrm>
            <a:off x="4438388" y="4734468"/>
            <a:ext cx="493186" cy="528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006" y="5304489"/>
            <a:ext cx="2339947" cy="131037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124836" y="184538"/>
            <a:ext cx="3120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PROCESO DE UN CLIENTE DE ACEPTAR CAMPAÑA.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653778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PLANTEAMIENTO DEL MODELO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8" y="2431248"/>
            <a:ext cx="738153" cy="738153"/>
          </a:xfr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9" y="630927"/>
            <a:ext cx="738153" cy="73815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02444" y="799948"/>
            <a:ext cx="293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OBJETIVO</a:t>
            </a:r>
            <a:endParaRPr lang="en-US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1477326" y="2681103"/>
            <a:ext cx="3825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UNIDAD DE ESTUDIO</a:t>
            </a:r>
            <a:endParaRPr lang="en-US" sz="20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347346" y="1323533"/>
            <a:ext cx="619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PREDECIR SI EL CLIENTE ACEPTARÁ LA CAMPAÑA OFRECIDA POR EL BANCO.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477326" y="3081213"/>
            <a:ext cx="606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UN CLIENTE DENTRO DE UNA BASE DE CLIENTES DE CAMPAÑAS ANTERIORES DEL BANCO.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26" y="3970233"/>
            <a:ext cx="4491446" cy="22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1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ANÁLISIS EXPLORATORIO DE DATOS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0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Análisis EXPLORATORIO DE DATOS</a:t>
            </a:r>
          </a:p>
        </p:txBody>
      </p:sp>
      <p:sp>
        <p:nvSpPr>
          <p:cNvPr id="6" name="Cerrar llave 5"/>
          <p:cNvSpPr/>
          <p:nvPr/>
        </p:nvSpPr>
        <p:spPr>
          <a:xfrm>
            <a:off x="8298396" y="1493566"/>
            <a:ext cx="574765" cy="670079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39" y="111632"/>
            <a:ext cx="1409429" cy="2322906"/>
          </a:xfrm>
          <a:prstGeom prst="rect">
            <a:avLst/>
          </a:prstGeom>
        </p:spPr>
      </p:pic>
      <p:sp>
        <p:nvSpPr>
          <p:cNvPr id="12" name="Cerrar llave 11"/>
          <p:cNvSpPr/>
          <p:nvPr/>
        </p:nvSpPr>
        <p:spPr>
          <a:xfrm>
            <a:off x="8298396" y="241972"/>
            <a:ext cx="574765" cy="1214865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687503" y="2344077"/>
            <a:ext cx="182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41,188 REGISTROS</a:t>
            </a:r>
            <a:endParaRPr lang="en-US" sz="1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945865" y="629452"/>
            <a:ext cx="21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27,431 REGISTROS</a:t>
            </a:r>
          </a:p>
          <a:p>
            <a:r>
              <a:rPr lang="es-MX" sz="1600" dirty="0"/>
              <a:t> (66,6 %)</a:t>
            </a:r>
            <a:endParaRPr lang="en-US" sz="16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976805" y="1705374"/>
            <a:ext cx="21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13,757 REGISTROS</a:t>
            </a:r>
          </a:p>
          <a:p>
            <a:r>
              <a:rPr lang="es-MX" sz="1600" dirty="0"/>
              <a:t> (33,4 %)</a:t>
            </a:r>
            <a:endParaRPr lang="en-US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992228" y="260125"/>
            <a:ext cx="9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TRAIN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122213" y="1372841"/>
            <a:ext cx="9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TEST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020421" y="2975905"/>
            <a:ext cx="1332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TARGET:</a:t>
            </a:r>
          </a:p>
          <a:p>
            <a:r>
              <a:rPr lang="es-MX" dirty="0"/>
              <a:t>    </a:t>
            </a:r>
            <a:r>
              <a:rPr lang="es-MX" b="1" dirty="0"/>
              <a:t> y</a:t>
            </a:r>
            <a:endParaRPr lang="en-US" b="1" dirty="0"/>
          </a:p>
        </p:txBody>
      </p:sp>
      <p:sp>
        <p:nvSpPr>
          <p:cNvPr id="4" name="Abrir llave 3"/>
          <p:cNvSpPr/>
          <p:nvPr/>
        </p:nvSpPr>
        <p:spPr>
          <a:xfrm>
            <a:off x="6204359" y="2919548"/>
            <a:ext cx="503825" cy="5771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6596856" y="2973476"/>
            <a:ext cx="28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1: ACEPTÓ CAMPAÑA</a:t>
            </a:r>
          </a:p>
          <a:p>
            <a:r>
              <a:rPr lang="es-MX" sz="1400" dirty="0"/>
              <a:t>0: NO ACEPTÓ CAMPAÑA</a:t>
            </a:r>
            <a:endParaRPr lang="en-US" sz="1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007466" y="2871951"/>
            <a:ext cx="17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00B0F0"/>
                </a:solidFill>
              </a:rPr>
              <a:t>4,640 (11,27 %)</a:t>
            </a:r>
          </a:p>
          <a:p>
            <a:r>
              <a:rPr lang="es-MX" sz="1600" dirty="0"/>
              <a:t>36,548 (88,73 %)</a:t>
            </a:r>
            <a:endParaRPr lang="en-U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33669" y="3822545"/>
            <a:ext cx="144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12 FEATURES</a:t>
            </a:r>
            <a:endParaRPr lang="en-US" sz="1600" b="1" dirty="0"/>
          </a:p>
        </p:txBody>
      </p:sp>
      <p:sp>
        <p:nvSpPr>
          <p:cNvPr id="22" name="Abrir llave 21"/>
          <p:cNvSpPr/>
          <p:nvPr/>
        </p:nvSpPr>
        <p:spPr>
          <a:xfrm>
            <a:off x="6323206" y="3622236"/>
            <a:ext cx="392497" cy="7081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6632205" y="3622490"/>
            <a:ext cx="2810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10  </a:t>
            </a:r>
            <a:r>
              <a:rPr lang="es-MX" sz="1400" dirty="0"/>
              <a:t>VARIABLE NÚMERICAS</a:t>
            </a:r>
            <a:endParaRPr lang="en-US" sz="1400" dirty="0"/>
          </a:p>
          <a:p>
            <a:r>
              <a:rPr lang="es-PE" sz="1400" dirty="0"/>
              <a:t>7 </a:t>
            </a:r>
            <a:r>
              <a:rPr lang="es-MX" sz="1400" dirty="0"/>
              <a:t> VARIABLES CATEGÓRICAS</a:t>
            </a:r>
            <a:endParaRPr lang="en-US" sz="1400" dirty="0"/>
          </a:p>
          <a:p>
            <a:r>
              <a:rPr lang="es-PE" sz="1400" dirty="0"/>
              <a:t>3  VARIABLES BINARIAS</a:t>
            </a:r>
            <a:endParaRPr lang="en-US" sz="1400" dirty="0"/>
          </a:p>
        </p:txBody>
      </p:sp>
      <p:pic>
        <p:nvPicPr>
          <p:cNvPr id="24" name="image1.png"/>
          <p:cNvPicPr/>
          <p:nvPr/>
        </p:nvPicPr>
        <p:blipFill>
          <a:blip r:embed="rId4"/>
          <a:srcRect r="75913"/>
          <a:stretch>
            <a:fillRect/>
          </a:stretch>
        </p:blipFill>
        <p:spPr>
          <a:xfrm>
            <a:off x="10023550" y="4845035"/>
            <a:ext cx="1457340" cy="1587861"/>
          </a:xfrm>
          <a:prstGeom prst="rect">
            <a:avLst/>
          </a:prstGeom>
          <a:ln/>
        </p:spPr>
      </p:pic>
      <p:cxnSp>
        <p:nvCxnSpPr>
          <p:cNvPr id="14" name="Conector recto 13"/>
          <p:cNvCxnSpPr/>
          <p:nvPr/>
        </p:nvCxnSpPr>
        <p:spPr>
          <a:xfrm>
            <a:off x="5172891" y="2681103"/>
            <a:ext cx="616566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Flecha abajo 25"/>
          <p:cNvSpPr/>
          <p:nvPr/>
        </p:nvSpPr>
        <p:spPr>
          <a:xfrm>
            <a:off x="7451953" y="4362076"/>
            <a:ext cx="380953" cy="475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5393867" y="4835613"/>
            <a:ext cx="661089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00" b="1" dirty="0"/>
              <a:t>ENTRE LOS TIPOS DE VARIABLES PREDICTORAS SE CONTABA CON INFORMACIÓN</a:t>
            </a:r>
            <a:r>
              <a:rPr lang="es-PE" sz="1300" dirty="0"/>
              <a:t>:</a:t>
            </a:r>
            <a:endParaRPr lang="en-US" sz="13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300" dirty="0"/>
              <a:t>SOCIOECONÓMICAS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300" dirty="0"/>
              <a:t>EDUCACIÓN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300" dirty="0"/>
              <a:t>LABORAL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300" dirty="0"/>
              <a:t>ESTADO CIVIL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300" dirty="0"/>
              <a:t>INDICADORES DE CAMPAÑAS ANTERIORES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PE" sz="1300" dirty="0"/>
              <a:t>INDICADORES DE RELACIÓN CON EL CLIENTE</a:t>
            </a:r>
            <a:endParaRPr lang="en-US" sz="1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20032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Paquete financiero</Template>
  <TotalTime>0</TotalTime>
  <Words>813</Words>
  <Application>Microsoft Office PowerPoint</Application>
  <PresentationFormat>Panorámica</PresentationFormat>
  <Paragraphs>168</Paragraphs>
  <Slides>32</Slides>
  <Notes>32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Gill Sans MT</vt:lpstr>
      <vt:lpstr>Wingdings</vt:lpstr>
      <vt:lpstr>Paquete</vt:lpstr>
      <vt:lpstr>Worksheet</vt:lpstr>
      <vt:lpstr>Bank Marketing</vt:lpstr>
      <vt:lpstr>Presentación del Equipo</vt:lpstr>
      <vt:lpstr>AGENDA</vt:lpstr>
      <vt:lpstr>ENTENDIMIENTO DEL NEGOCIO</vt:lpstr>
      <vt:lpstr>BANK MARKETING</vt:lpstr>
      <vt:lpstr>CASO DE ESTUDIO</vt:lpstr>
      <vt:lpstr>PLANTEAMIENTO DEL MODELO</vt:lpstr>
      <vt:lpstr>ANÁLISIS EXPLORATORIO DE DATOS</vt:lpstr>
      <vt:lpstr>Análisis EXPLORATORIO DE DATOS</vt:lpstr>
      <vt:lpstr>VARIABLES Y TIPOS DE DATOS</vt:lpstr>
      <vt:lpstr>EDA</vt:lpstr>
      <vt:lpstr>EDA</vt:lpstr>
      <vt:lpstr>LIMPIEZA DE DATOS</vt:lpstr>
      <vt:lpstr>LIMPIEZA DE DATOS</vt:lpstr>
      <vt:lpstr>LIMPIEZA DE DATOS</vt:lpstr>
      <vt:lpstr>FEATURE ENGINEERING</vt:lpstr>
      <vt:lpstr>FEATURE ENGINEERING</vt:lpstr>
      <vt:lpstr>FEATURE ENGINEERING</vt:lpstr>
      <vt:lpstr>FEATURE ENGINEERING</vt:lpstr>
      <vt:lpstr>FEATURE ENGINEERING</vt:lpstr>
      <vt:lpstr>ENTRENAMIENTO Y VALIDACIÓN</vt:lpstr>
      <vt:lpstr>ENTRENAMIENTO Y VALIDACIÓN</vt:lpstr>
      <vt:lpstr>ENTRENAMIENTO Y VALIDACIÓN</vt:lpstr>
      <vt:lpstr>ENTRENAMIENTO Y VALIDACIÓN</vt:lpstr>
      <vt:lpstr>ENTRENAMIENTO Y VALIDACIÓN</vt:lpstr>
      <vt:lpstr>INTERPRETACIÓN DE RESULTADOS</vt:lpstr>
      <vt:lpstr>INTERPRETACIÓN DE RESULTADOS</vt:lpstr>
      <vt:lpstr>INTERPRETACIÓN DE RESULTADOS</vt:lpstr>
      <vt:lpstr>CONCLUSIONES</vt:lpstr>
      <vt:lpstr>CONCLUSIONES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2020-10-09T04:21:33Z</dcterms:created>
  <dcterms:modified xsi:type="dcterms:W3CDTF">2020-10-17T04:01:31Z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