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72" r:id="rId8"/>
    <p:sldId id="261" r:id="rId9"/>
    <p:sldId id="262" r:id="rId10"/>
    <p:sldId id="263" r:id="rId11"/>
    <p:sldId id="265" r:id="rId12"/>
    <p:sldId id="266" r:id="rId13"/>
    <p:sldId id="273" r:id="rId14"/>
    <p:sldId id="267" r:id="rId15"/>
    <p:sldId id="269" r:id="rId16"/>
    <p:sldId id="276" r:id="rId17"/>
    <p:sldId id="270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76CD8-F120-47EA-8163-C716E0A5C42C}" type="doc">
      <dgm:prSet loTypeId="urn:microsoft.com/office/officeart/2005/8/layout/arrow2" loCatId="process" qsTypeId="urn:microsoft.com/office/officeart/2005/8/quickstyle/simple1" qsCatId="simple" csTypeId="urn:microsoft.com/office/officeart/2005/8/colors/accent6_4" csCatId="accent6" phldr="1"/>
      <dgm:spPr/>
    </dgm:pt>
    <dgm:pt modelId="{3C7D8748-8CF6-475F-94BE-18367D39BDD1}">
      <dgm:prSet phldrT="[Texto]" custT="1"/>
      <dgm:spPr/>
      <dgm:t>
        <a:bodyPr/>
        <a:lstStyle/>
        <a:p>
          <a:pPr algn="just"/>
          <a:r>
            <a:rPr lang="es-ES" sz="1800" b="1" u="sng" dirty="0" err="1"/>
            <a:t>Missing</a:t>
          </a:r>
          <a:r>
            <a:rPr lang="es-ES" sz="1800" b="1" u="sng" dirty="0"/>
            <a:t> </a:t>
          </a:r>
        </a:p>
        <a:p>
          <a:pPr algn="just"/>
          <a:r>
            <a:rPr lang="es-ES" sz="1800" dirty="0"/>
            <a:t>Tratamiento de datos faltantes(*)</a:t>
          </a:r>
        </a:p>
      </dgm:t>
    </dgm:pt>
    <dgm:pt modelId="{92EDDA28-DD12-4836-B4D1-8EAB9851D3C2}" type="parTrans" cxnId="{57C88DBE-F0BF-4EC1-899A-4F8479BA4651}">
      <dgm:prSet/>
      <dgm:spPr/>
      <dgm:t>
        <a:bodyPr/>
        <a:lstStyle/>
        <a:p>
          <a:endParaRPr lang="es-ES"/>
        </a:p>
      </dgm:t>
    </dgm:pt>
    <dgm:pt modelId="{CB147848-3DDF-49A1-A9D7-7B63B364D190}" type="sibTrans" cxnId="{57C88DBE-F0BF-4EC1-899A-4F8479BA4651}">
      <dgm:prSet/>
      <dgm:spPr/>
      <dgm:t>
        <a:bodyPr/>
        <a:lstStyle/>
        <a:p>
          <a:endParaRPr lang="es-ES"/>
        </a:p>
      </dgm:t>
    </dgm:pt>
    <dgm:pt modelId="{98BFD102-23A7-42D5-A597-F6DFB349326C}">
      <dgm:prSet phldrT="[Texto]" custT="1"/>
      <dgm:spPr/>
      <dgm:t>
        <a:bodyPr/>
        <a:lstStyle/>
        <a:p>
          <a:r>
            <a:rPr lang="es-ES" sz="1800" b="1" u="sng" dirty="0"/>
            <a:t>Tipo de dato</a:t>
          </a:r>
          <a:r>
            <a:rPr lang="es-ES" sz="1800" dirty="0"/>
            <a:t> </a:t>
          </a:r>
        </a:p>
        <a:p>
          <a:r>
            <a:rPr lang="es-ES" sz="1800" dirty="0"/>
            <a:t>Unificamos el tipo de dato para una mejor lectura del programa (</a:t>
          </a:r>
          <a:r>
            <a:rPr lang="es-ES" sz="1800" dirty="0" err="1"/>
            <a:t>Laber</a:t>
          </a:r>
          <a:r>
            <a:rPr lang="es-ES" sz="1800" dirty="0"/>
            <a:t> </a:t>
          </a:r>
          <a:r>
            <a:rPr lang="es-ES" sz="1800" dirty="0" err="1"/>
            <a:t>encoder</a:t>
          </a:r>
          <a:r>
            <a:rPr lang="es-ES" sz="1800" dirty="0"/>
            <a:t>)(*)</a:t>
          </a:r>
        </a:p>
      </dgm:t>
    </dgm:pt>
    <dgm:pt modelId="{BB8462D3-EC87-4C1C-A596-5663B3ABD3AE}" type="parTrans" cxnId="{2626C780-A1E7-4F6F-BEB0-4A486F8D8EA5}">
      <dgm:prSet/>
      <dgm:spPr/>
      <dgm:t>
        <a:bodyPr/>
        <a:lstStyle/>
        <a:p>
          <a:endParaRPr lang="es-ES"/>
        </a:p>
      </dgm:t>
    </dgm:pt>
    <dgm:pt modelId="{8F3CD18C-82FD-4A39-95B3-31403AC21525}" type="sibTrans" cxnId="{2626C780-A1E7-4F6F-BEB0-4A486F8D8EA5}">
      <dgm:prSet/>
      <dgm:spPr/>
      <dgm:t>
        <a:bodyPr/>
        <a:lstStyle/>
        <a:p>
          <a:endParaRPr lang="es-ES"/>
        </a:p>
      </dgm:t>
    </dgm:pt>
    <dgm:pt modelId="{8FE58087-797C-4F3D-A793-0FDAD059CD6B}">
      <dgm:prSet phldrT="[Texto]" custT="1"/>
      <dgm:spPr/>
      <dgm:t>
        <a:bodyPr/>
        <a:lstStyle/>
        <a:p>
          <a:pPr algn="l"/>
          <a:r>
            <a:rPr lang="es-ES" sz="1800" b="1" u="sng" dirty="0" err="1"/>
            <a:t>Outlier</a:t>
          </a:r>
          <a:endParaRPr lang="es-ES" sz="1800" b="1" u="sng" dirty="0"/>
        </a:p>
        <a:p>
          <a:pPr algn="l"/>
          <a:r>
            <a:rPr lang="es-ES" sz="1800" u="none" dirty="0"/>
            <a:t>Topeamos las variables que presentan valores discordantes según (cuantiles, percentiles)(*)</a:t>
          </a:r>
        </a:p>
      </dgm:t>
    </dgm:pt>
    <dgm:pt modelId="{97385F75-D941-47B3-B171-6C05D79662BA}" type="parTrans" cxnId="{00696903-12F5-4215-8670-AA8565AF2587}">
      <dgm:prSet/>
      <dgm:spPr/>
      <dgm:t>
        <a:bodyPr/>
        <a:lstStyle/>
        <a:p>
          <a:endParaRPr lang="es-ES"/>
        </a:p>
      </dgm:t>
    </dgm:pt>
    <dgm:pt modelId="{6041BAA4-9D48-463C-8878-98B37E52819A}" type="sibTrans" cxnId="{00696903-12F5-4215-8670-AA8565AF2587}">
      <dgm:prSet/>
      <dgm:spPr/>
      <dgm:t>
        <a:bodyPr/>
        <a:lstStyle/>
        <a:p>
          <a:endParaRPr lang="es-ES"/>
        </a:p>
      </dgm:t>
    </dgm:pt>
    <dgm:pt modelId="{BCD04629-D46E-4657-B285-7057C1912BDC}" type="pres">
      <dgm:prSet presAssocID="{B2776CD8-F120-47EA-8163-C716E0A5C42C}" presName="arrowDiagram" presStyleCnt="0">
        <dgm:presLayoutVars>
          <dgm:chMax val="5"/>
          <dgm:dir/>
          <dgm:resizeHandles val="exact"/>
        </dgm:presLayoutVars>
      </dgm:prSet>
      <dgm:spPr/>
    </dgm:pt>
    <dgm:pt modelId="{8D04B00D-0125-4B67-A5AD-085212120523}" type="pres">
      <dgm:prSet presAssocID="{B2776CD8-F120-47EA-8163-C716E0A5C42C}" presName="arrow" presStyleLbl="bgShp" presStyleIdx="0" presStyleCnt="1" custScaleX="141001" custLinFactNeighborX="3072" custLinFactNeighborY="-2528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F49064FE-E7A0-4A02-B9BD-2AB310180A35}" type="pres">
      <dgm:prSet presAssocID="{B2776CD8-F120-47EA-8163-C716E0A5C42C}" presName="arrowDiagram3" presStyleCnt="0"/>
      <dgm:spPr/>
    </dgm:pt>
    <dgm:pt modelId="{AC966180-7B9E-4E09-B486-BE56ACBFF833}" type="pres">
      <dgm:prSet presAssocID="{3C7D8748-8CF6-475F-94BE-18367D39BDD1}" presName="bullet3a" presStyleLbl="node1" presStyleIdx="0" presStyleCnt="3" custLinFactX="-99748" custLinFactNeighborX="-100000" custLinFactNeighborY="-94956"/>
      <dgm:spPr/>
    </dgm:pt>
    <dgm:pt modelId="{2038B717-0E5A-4EF2-AFE7-AFF6BE879573}" type="pres">
      <dgm:prSet presAssocID="{3C7D8748-8CF6-475F-94BE-18367D39BDD1}" presName="textBox3a" presStyleLbl="revTx" presStyleIdx="0" presStyleCnt="3" custScaleX="152247" custScaleY="52750" custLinFactNeighborX="-19966" custLinFactNeighborY="-19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B06E57-EE9D-4A8D-9108-F428DBA6EAAB}" type="pres">
      <dgm:prSet presAssocID="{98BFD102-23A7-42D5-A597-F6DFB349326C}" presName="bullet3b" presStyleLbl="node1" presStyleIdx="1" presStyleCnt="3" custLinFactNeighborX="-22415" custLinFactNeighborY="26898"/>
      <dgm:spPr/>
    </dgm:pt>
    <dgm:pt modelId="{85CE857A-E4D0-4220-86C8-AF093113E1A7}" type="pres">
      <dgm:prSet presAssocID="{98BFD102-23A7-42D5-A597-F6DFB349326C}" presName="textBox3b" presStyleLbl="revTx" presStyleIdx="1" presStyleCnt="3" custScaleX="201466" custScaleY="35682" custLinFactNeighborX="21515" custLinFactNeighborY="-163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1BC946-29BD-458A-8624-09578E411A87}" type="pres">
      <dgm:prSet presAssocID="{8FE58087-797C-4F3D-A793-0FDAD059CD6B}" presName="bullet3c" presStyleLbl="node1" presStyleIdx="2" presStyleCnt="3"/>
      <dgm:spPr/>
    </dgm:pt>
    <dgm:pt modelId="{7F21F8FF-4C24-42DC-9F5D-23F5B7A5C6A4}" type="pres">
      <dgm:prSet presAssocID="{8FE58087-797C-4F3D-A793-0FDAD059CD6B}" presName="textBox3c" presStyleLbl="revTx" presStyleIdx="2" presStyleCnt="3" custScaleX="236583" custScaleY="33060" custLinFactNeighborX="54432" custLinFactNeighborY="-291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1144BA2-78FE-4CBA-8BAA-C03DC73BC46F}" type="presOf" srcId="{B2776CD8-F120-47EA-8163-C716E0A5C42C}" destId="{BCD04629-D46E-4657-B285-7057C1912BDC}" srcOrd="0" destOrd="0" presId="urn:microsoft.com/office/officeart/2005/8/layout/arrow2"/>
    <dgm:cxn modelId="{2626C780-A1E7-4F6F-BEB0-4A486F8D8EA5}" srcId="{B2776CD8-F120-47EA-8163-C716E0A5C42C}" destId="{98BFD102-23A7-42D5-A597-F6DFB349326C}" srcOrd="1" destOrd="0" parTransId="{BB8462D3-EC87-4C1C-A596-5663B3ABD3AE}" sibTransId="{8F3CD18C-82FD-4A39-95B3-31403AC21525}"/>
    <dgm:cxn modelId="{0D3B4D20-1548-4CDC-8D81-709E4627C9FC}" type="presOf" srcId="{3C7D8748-8CF6-475F-94BE-18367D39BDD1}" destId="{2038B717-0E5A-4EF2-AFE7-AFF6BE879573}" srcOrd="0" destOrd="0" presId="urn:microsoft.com/office/officeart/2005/8/layout/arrow2"/>
    <dgm:cxn modelId="{57C88DBE-F0BF-4EC1-899A-4F8479BA4651}" srcId="{B2776CD8-F120-47EA-8163-C716E0A5C42C}" destId="{3C7D8748-8CF6-475F-94BE-18367D39BDD1}" srcOrd="0" destOrd="0" parTransId="{92EDDA28-DD12-4836-B4D1-8EAB9851D3C2}" sibTransId="{CB147848-3DDF-49A1-A9D7-7B63B364D190}"/>
    <dgm:cxn modelId="{C666F839-9439-4FA9-AD41-40B5448B636C}" type="presOf" srcId="{98BFD102-23A7-42D5-A597-F6DFB349326C}" destId="{85CE857A-E4D0-4220-86C8-AF093113E1A7}" srcOrd="0" destOrd="0" presId="urn:microsoft.com/office/officeart/2005/8/layout/arrow2"/>
    <dgm:cxn modelId="{CC4008AB-489A-467F-99E7-65DB3B69AD74}" type="presOf" srcId="{8FE58087-797C-4F3D-A793-0FDAD059CD6B}" destId="{7F21F8FF-4C24-42DC-9F5D-23F5B7A5C6A4}" srcOrd="0" destOrd="0" presId="urn:microsoft.com/office/officeart/2005/8/layout/arrow2"/>
    <dgm:cxn modelId="{00696903-12F5-4215-8670-AA8565AF2587}" srcId="{B2776CD8-F120-47EA-8163-C716E0A5C42C}" destId="{8FE58087-797C-4F3D-A793-0FDAD059CD6B}" srcOrd="2" destOrd="0" parTransId="{97385F75-D941-47B3-B171-6C05D79662BA}" sibTransId="{6041BAA4-9D48-463C-8878-98B37E52819A}"/>
    <dgm:cxn modelId="{C9D966A5-6D50-4874-AA01-8DE7685D5A19}" type="presParOf" srcId="{BCD04629-D46E-4657-B285-7057C1912BDC}" destId="{8D04B00D-0125-4B67-A5AD-085212120523}" srcOrd="0" destOrd="0" presId="urn:microsoft.com/office/officeart/2005/8/layout/arrow2"/>
    <dgm:cxn modelId="{0C35073C-CC4F-4BD0-80A0-A914436467B6}" type="presParOf" srcId="{BCD04629-D46E-4657-B285-7057C1912BDC}" destId="{F49064FE-E7A0-4A02-B9BD-2AB310180A35}" srcOrd="1" destOrd="0" presId="urn:microsoft.com/office/officeart/2005/8/layout/arrow2"/>
    <dgm:cxn modelId="{C3A634E3-46DD-4172-BE6D-95543495C83F}" type="presParOf" srcId="{F49064FE-E7A0-4A02-B9BD-2AB310180A35}" destId="{AC966180-7B9E-4E09-B486-BE56ACBFF833}" srcOrd="0" destOrd="0" presId="urn:microsoft.com/office/officeart/2005/8/layout/arrow2"/>
    <dgm:cxn modelId="{E78F1510-754E-4760-9AA6-641EF8B710ED}" type="presParOf" srcId="{F49064FE-E7A0-4A02-B9BD-2AB310180A35}" destId="{2038B717-0E5A-4EF2-AFE7-AFF6BE879573}" srcOrd="1" destOrd="0" presId="urn:microsoft.com/office/officeart/2005/8/layout/arrow2"/>
    <dgm:cxn modelId="{56CE3D9C-2EEB-4DFA-9EA8-4FDE992E0E20}" type="presParOf" srcId="{F49064FE-E7A0-4A02-B9BD-2AB310180A35}" destId="{5CB06E57-EE9D-4A8D-9108-F428DBA6EAAB}" srcOrd="2" destOrd="0" presId="urn:microsoft.com/office/officeart/2005/8/layout/arrow2"/>
    <dgm:cxn modelId="{C236D491-6F21-4D8C-977F-2381C3461198}" type="presParOf" srcId="{F49064FE-E7A0-4A02-B9BD-2AB310180A35}" destId="{85CE857A-E4D0-4220-86C8-AF093113E1A7}" srcOrd="3" destOrd="0" presId="urn:microsoft.com/office/officeart/2005/8/layout/arrow2"/>
    <dgm:cxn modelId="{E36117AE-9F8F-44C1-9395-B29AD32BCE48}" type="presParOf" srcId="{F49064FE-E7A0-4A02-B9BD-2AB310180A35}" destId="{671BC946-29BD-458A-8624-09578E411A87}" srcOrd="4" destOrd="0" presId="urn:microsoft.com/office/officeart/2005/8/layout/arrow2"/>
    <dgm:cxn modelId="{1BDCCCC3-A5C5-4F2D-B087-F9E7265A109C}" type="presParOf" srcId="{F49064FE-E7A0-4A02-B9BD-2AB310180A35}" destId="{7F21F8FF-4C24-42DC-9F5D-23F5B7A5C6A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4B00D-0125-4B67-A5AD-085212120523}">
      <dsp:nvSpPr>
        <dsp:cNvPr id="0" name=""/>
        <dsp:cNvSpPr/>
      </dsp:nvSpPr>
      <dsp:spPr>
        <a:xfrm>
          <a:off x="843840" y="0"/>
          <a:ext cx="9413971" cy="4172830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AC966180-7B9E-4E09-B486-BE56ACBFF833}">
      <dsp:nvSpPr>
        <dsp:cNvPr id="0" name=""/>
        <dsp:cNvSpPr/>
      </dsp:nvSpPr>
      <dsp:spPr>
        <a:xfrm>
          <a:off x="2508636" y="2715253"/>
          <a:ext cx="173589" cy="173589"/>
        </a:xfrm>
        <a:prstGeom prst="ellips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8B717-0E5A-4EF2-AFE7-AFF6BE879573}">
      <dsp:nvSpPr>
        <dsp:cNvPr id="0" name=""/>
        <dsp:cNvSpPr/>
      </dsp:nvSpPr>
      <dsp:spPr>
        <a:xfrm>
          <a:off x="2225190" y="3228524"/>
          <a:ext cx="2368401" cy="63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82" tIns="0" rIns="0" bIns="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u="sng" kern="1200" dirty="0" err="1"/>
            <a:t>Missing</a:t>
          </a:r>
          <a:r>
            <a:rPr lang="es-ES" sz="1800" b="1" u="sng" kern="1200" dirty="0"/>
            <a:t> 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Tratamiento de datos faltantes(*)</a:t>
          </a:r>
        </a:p>
      </dsp:txBody>
      <dsp:txXfrm>
        <a:off x="2225190" y="3228524"/>
        <a:ext cx="2368401" cy="636137"/>
      </dsp:txXfrm>
    </dsp:sp>
    <dsp:sp modelId="{5CB06E57-EE9D-4A8D-9108-F428DBA6EAAB}">
      <dsp:nvSpPr>
        <dsp:cNvPr id="0" name=""/>
        <dsp:cNvSpPr/>
      </dsp:nvSpPr>
      <dsp:spPr>
        <a:xfrm>
          <a:off x="4317303" y="1830317"/>
          <a:ext cx="313796" cy="313796"/>
        </a:xfrm>
        <a:prstGeom prst="ellipse">
          <a:avLst/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E857A-E4D0-4220-86C8-AF093113E1A7}">
      <dsp:nvSpPr>
        <dsp:cNvPr id="0" name=""/>
        <dsp:cNvSpPr/>
      </dsp:nvSpPr>
      <dsp:spPr>
        <a:xfrm>
          <a:off x="4076360" y="2262563"/>
          <a:ext cx="3228224" cy="809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7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u="sng" kern="1200" dirty="0"/>
            <a:t>Tipo de dato</a:t>
          </a:r>
          <a:r>
            <a:rPr lang="es-ES" sz="1800" kern="1200" dirty="0"/>
            <a:t>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Unificamos el tipo de dato para una mejor lectura del programa (</a:t>
          </a:r>
          <a:r>
            <a:rPr lang="es-ES" sz="1800" kern="1200" dirty="0" err="1"/>
            <a:t>Laber</a:t>
          </a:r>
          <a:r>
            <a:rPr lang="es-ES" sz="1800" kern="1200" dirty="0"/>
            <a:t> </a:t>
          </a:r>
          <a:r>
            <a:rPr lang="es-ES" sz="1800" kern="1200" dirty="0" err="1"/>
            <a:t>encoder</a:t>
          </a:r>
          <a:r>
            <a:rPr lang="es-ES" sz="1800" kern="1200" dirty="0"/>
            <a:t>)(*)</a:t>
          </a:r>
        </a:p>
      </dsp:txBody>
      <dsp:txXfrm>
        <a:off x="4076360" y="2262563"/>
        <a:ext cx="3228224" cy="809988"/>
      </dsp:txXfrm>
    </dsp:sp>
    <dsp:sp modelId="{671BC946-29BD-458A-8624-09578E411A87}">
      <dsp:nvSpPr>
        <dsp:cNvPr id="0" name=""/>
        <dsp:cNvSpPr/>
      </dsp:nvSpPr>
      <dsp:spPr>
        <a:xfrm>
          <a:off x="6230362" y="1055725"/>
          <a:ext cx="433974" cy="433974"/>
        </a:xfrm>
        <a:prstGeom prst="ellipse">
          <a:avLst/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1F8FF-4C24-42DC-9F5D-23F5B7A5C6A4}">
      <dsp:nvSpPr>
        <dsp:cNvPr id="0" name=""/>
        <dsp:cNvSpPr/>
      </dsp:nvSpPr>
      <dsp:spPr>
        <a:xfrm>
          <a:off x="6225270" y="1397998"/>
          <a:ext cx="3790927" cy="958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5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u="sng" kern="1200" dirty="0" err="1"/>
            <a:t>Outlier</a:t>
          </a:r>
          <a:endParaRPr lang="es-ES" sz="1800" b="1" u="sng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u="none" kern="1200" dirty="0"/>
            <a:t>Topeamos las variables que presentan valores discordantes según (cuantiles, percentiles)(*)</a:t>
          </a:r>
        </a:p>
      </dsp:txBody>
      <dsp:txXfrm>
        <a:off x="6225270" y="1397998"/>
        <a:ext cx="3790927" cy="958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0059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70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65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47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3667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91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6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62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5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0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92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CAB577-FEE9-4C81-A051-F301206D5FCC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16D734-7D45-400C-A91E-75E51725484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3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0EBFE76-B790-4ACE-B35E-3C162302BC65}"/>
              </a:ext>
            </a:extLst>
          </p:cNvPr>
          <p:cNvSpPr/>
          <p:nvPr/>
        </p:nvSpPr>
        <p:spPr>
          <a:xfrm>
            <a:off x="0" y="4516218"/>
            <a:ext cx="12192000" cy="240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8A1D5F-A3F0-413D-9346-CF64869E0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88" y="5242044"/>
            <a:ext cx="3429347" cy="13972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Grupo </a:t>
            </a:r>
            <a:r>
              <a:rPr lang="es-ES" dirty="0" err="1">
                <a:solidFill>
                  <a:schemeClr val="bg1"/>
                </a:solidFill>
              </a:rPr>
              <a:t>Nª</a:t>
            </a:r>
            <a:r>
              <a:rPr lang="es-ES" dirty="0">
                <a:solidFill>
                  <a:schemeClr val="bg1"/>
                </a:solidFill>
              </a:rPr>
              <a:t> 9 </a:t>
            </a:r>
          </a:p>
          <a:p>
            <a:pPr algn="l"/>
            <a:r>
              <a:rPr lang="es-ES" dirty="0">
                <a:solidFill>
                  <a:schemeClr val="bg1"/>
                </a:solidFill>
              </a:rPr>
              <a:t>Integrantes: </a:t>
            </a:r>
          </a:p>
          <a:p>
            <a:pPr lvl="1" algn="l"/>
            <a:r>
              <a:rPr lang="es-ES" dirty="0">
                <a:solidFill>
                  <a:schemeClr val="bg1"/>
                </a:solidFill>
              </a:rPr>
              <a:t>- Diana Sánchez</a:t>
            </a:r>
          </a:p>
          <a:p>
            <a:pPr lvl="1" algn="l"/>
            <a:r>
              <a:rPr lang="es-ES" dirty="0">
                <a:solidFill>
                  <a:schemeClr val="bg1"/>
                </a:solidFill>
              </a:rPr>
              <a:t>- Miguel Sánchez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D7A689-AE7B-4A2D-9F85-BE6FBFDAA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"/>
          <a:stretch/>
        </p:blipFill>
        <p:spPr>
          <a:xfrm>
            <a:off x="-13252" y="0"/>
            <a:ext cx="12205252" cy="46460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B90F2C-1D00-4DE8-979E-33EFAC20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8191" y="3228966"/>
            <a:ext cx="8335618" cy="2264870"/>
          </a:xfr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11500" b="1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HR Analytics</a:t>
            </a:r>
            <a:r>
              <a:rPr lang="es-ES" sz="6000" b="1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s-ES" sz="6000" b="1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s-ES" sz="6000" b="1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02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4F5B7-B56E-4121-8A59-6340C4E4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Análisis de correlación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71EA8BB-7AF3-4CBE-96BF-CEBFEB4D5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303" y="1616765"/>
            <a:ext cx="6383054" cy="48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8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02DAC-51AC-4077-8BFC-51ACC574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03. Limpieza de datos</a:t>
            </a:r>
            <a:b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s-ES" dirty="0"/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8491AB34-4FA2-481D-A43D-46D53A28A168}"/>
              </a:ext>
            </a:extLst>
          </p:cNvPr>
          <p:cNvSpPr txBox="1">
            <a:spLocks/>
          </p:cNvSpPr>
          <p:nvPr/>
        </p:nvSpPr>
        <p:spPr>
          <a:xfrm>
            <a:off x="1613198" y="1613761"/>
            <a:ext cx="6391319" cy="5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400" dirty="0"/>
              <a:t>Tratamiento a los datos según variable cualitativa o cuantitativa</a:t>
            </a:r>
          </a:p>
          <a:p>
            <a:pPr algn="just"/>
            <a:endParaRPr lang="es-ES" sz="1400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773B6B50-415C-4FB7-B3FA-CEDE4C53C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122623"/>
              </p:ext>
            </p:extLst>
          </p:nvPr>
        </p:nvGraphicFramePr>
        <p:xfrm>
          <a:off x="956603" y="2171699"/>
          <a:ext cx="10691446" cy="4172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contenido 6">
            <a:extLst>
              <a:ext uri="{FF2B5EF4-FFF2-40B4-BE49-F238E27FC236}">
                <a16:creationId xmlns:a16="http://schemas.microsoft.com/office/drawing/2014/main" id="{5B04307D-B957-4CF6-99A1-D0D3FD80BF4B}"/>
              </a:ext>
            </a:extLst>
          </p:cNvPr>
          <p:cNvSpPr txBox="1">
            <a:spLocks/>
          </p:cNvSpPr>
          <p:nvPr/>
        </p:nvSpPr>
        <p:spPr>
          <a:xfrm>
            <a:off x="1613198" y="6496929"/>
            <a:ext cx="2382333" cy="36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400" dirty="0"/>
              <a:t>(*) Anexo</a:t>
            </a:r>
          </a:p>
          <a:p>
            <a:pPr algn="just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53702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B3137-8649-44D6-87BF-76D82F4A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04. Selección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76BD2-6E36-4414-A7AB-5DA8F158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839432"/>
            <a:ext cx="4331677" cy="1248326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Aplicamos el método de selección de variables por WOE obteniendo como resultado 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657535-1F0C-4343-A349-4DAC0FE68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29" y="4086885"/>
            <a:ext cx="3372216" cy="14452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E43E03-9CC9-4CCE-BB9C-831AF60CC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94" y="1493600"/>
            <a:ext cx="3165229" cy="4678600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087143F-DF5E-4CE1-A2D9-3B4352D6F6BA}"/>
              </a:ext>
            </a:extLst>
          </p:cNvPr>
          <p:cNvCxnSpPr/>
          <p:nvPr/>
        </p:nvCxnSpPr>
        <p:spPr>
          <a:xfrm>
            <a:off x="6596525" y="3225375"/>
            <a:ext cx="39155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3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B3137-8649-44D6-87BF-76D82F4A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05. Aplicación del modelo</a:t>
            </a:r>
            <a:b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s-ES" sz="4400" dirty="0">
              <a:ln w="9525">
                <a:solidFill>
                  <a:srgbClr val="0070C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Diagrama de flujo: disco magnético 6">
            <a:extLst>
              <a:ext uri="{FF2B5EF4-FFF2-40B4-BE49-F238E27FC236}">
                <a16:creationId xmlns:a16="http://schemas.microsoft.com/office/drawing/2014/main" id="{4C8D336F-4C20-468C-B3FB-C9BD312FD065}"/>
              </a:ext>
            </a:extLst>
          </p:cNvPr>
          <p:cNvSpPr/>
          <p:nvPr/>
        </p:nvSpPr>
        <p:spPr>
          <a:xfrm>
            <a:off x="2292626" y="2264465"/>
            <a:ext cx="1338470" cy="14859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CFB2B6B0-D22D-4DAE-96B3-066529DCAFAE}"/>
              </a:ext>
            </a:extLst>
          </p:cNvPr>
          <p:cNvSpPr/>
          <p:nvPr/>
        </p:nvSpPr>
        <p:spPr>
          <a:xfrm>
            <a:off x="2292626" y="3429000"/>
            <a:ext cx="1338470" cy="974035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es-ES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ECC72CA5-F1EE-4C6A-8597-DB2587C09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605" y="2714212"/>
            <a:ext cx="1635115" cy="505239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Train(70%)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B2A3B518-3ECB-4792-B47B-8BAE030EF2AD}"/>
              </a:ext>
            </a:extLst>
          </p:cNvPr>
          <p:cNvSpPr txBox="1">
            <a:spLocks/>
          </p:cNvSpPr>
          <p:nvPr/>
        </p:nvSpPr>
        <p:spPr>
          <a:xfrm>
            <a:off x="4288606" y="3663397"/>
            <a:ext cx="1635116" cy="50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Test(30%)</a:t>
            </a: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74BB3635-1844-4968-90E7-AEB3F7898301}"/>
              </a:ext>
            </a:extLst>
          </p:cNvPr>
          <p:cNvSpPr/>
          <p:nvPr/>
        </p:nvSpPr>
        <p:spPr>
          <a:xfrm>
            <a:off x="5923720" y="1868557"/>
            <a:ext cx="657509" cy="2663686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949E95D-D5DE-47B0-AE3A-9AAE52324909}"/>
              </a:ext>
            </a:extLst>
          </p:cNvPr>
          <p:cNvSpPr txBox="1">
            <a:spLocks/>
          </p:cNvSpPr>
          <p:nvPr/>
        </p:nvSpPr>
        <p:spPr>
          <a:xfrm>
            <a:off x="7398785" y="1868557"/>
            <a:ext cx="3734564" cy="795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Se divide la base original en base Train y base Test y evaluamos el porcentaje de la variable objetivo, 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49F9AE4-BCAA-4730-8D87-C1090378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38380"/>
              </p:ext>
            </p:extLst>
          </p:nvPr>
        </p:nvGraphicFramePr>
        <p:xfrm>
          <a:off x="7398785" y="2790245"/>
          <a:ext cx="3839059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065">
                  <a:extLst>
                    <a:ext uri="{9D8B030D-6E8A-4147-A177-3AD203B41FA5}">
                      <a16:colId xmlns:a16="http://schemas.microsoft.com/office/drawing/2014/main" val="434501035"/>
                    </a:ext>
                  </a:extLst>
                </a:gridCol>
                <a:gridCol w="740217">
                  <a:extLst>
                    <a:ext uri="{9D8B030D-6E8A-4147-A177-3AD203B41FA5}">
                      <a16:colId xmlns:a16="http://schemas.microsoft.com/office/drawing/2014/main" val="1664669124"/>
                    </a:ext>
                  </a:extLst>
                </a:gridCol>
                <a:gridCol w="1864777">
                  <a:extLst>
                    <a:ext uri="{9D8B030D-6E8A-4147-A177-3AD203B41FA5}">
                      <a16:colId xmlns:a16="http://schemas.microsoft.com/office/drawing/2014/main" val="415240695"/>
                    </a:ext>
                  </a:extLst>
                </a:gridCol>
              </a:tblGrid>
              <a:tr h="16871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Variable 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322719"/>
                  </a:ext>
                </a:extLst>
              </a:tr>
              <a:tr h="168714"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u="sng" dirty="0" err="1"/>
                        <a:t>Is_promoved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 es Promovido (8,5)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38884"/>
                  </a:ext>
                </a:extLst>
              </a:tr>
              <a:tr h="16871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Es promovido (91,5)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5822"/>
                  </a:ext>
                </a:extLst>
              </a:tr>
            </a:tbl>
          </a:graphicData>
        </a:graphic>
      </p:graphicFrame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1426553-E032-40BF-A6BB-3A542940B2B4}"/>
              </a:ext>
            </a:extLst>
          </p:cNvPr>
          <p:cNvSpPr txBox="1">
            <a:spLocks/>
          </p:cNvSpPr>
          <p:nvPr/>
        </p:nvSpPr>
        <p:spPr>
          <a:xfrm>
            <a:off x="2239618" y="4689199"/>
            <a:ext cx="1871110" cy="451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Base original</a:t>
            </a:r>
          </a:p>
        </p:txBody>
      </p:sp>
    </p:spTree>
    <p:extLst>
      <p:ext uri="{BB962C8B-B14F-4D97-AF65-F5344CB8AC3E}">
        <p14:creationId xmlns:p14="http://schemas.microsoft.com/office/powerpoint/2010/main" val="36118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9450-FF10-4B3C-AFC2-0623DAAE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52" y="405113"/>
            <a:ext cx="5042452" cy="428354"/>
          </a:xfrm>
        </p:spPr>
        <p:txBody>
          <a:bodyPr>
            <a:normAutofit fontScale="90000"/>
          </a:bodyPr>
          <a:lstStyle/>
          <a:p>
            <a:r>
              <a:rPr lang="es-ES" dirty="0"/>
              <a:t> Variable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F7FA0-072F-4ADB-BBC7-1914C916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35" y="1800685"/>
            <a:ext cx="2594344" cy="540497"/>
          </a:xfrm>
          <a:solidFill>
            <a:srgbClr val="FF66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dirty="0"/>
              <a:t>Se observa desequilibrio de clases en la base original</a:t>
            </a:r>
          </a:p>
        </p:txBody>
      </p:sp>
      <p:grpSp>
        <p:nvGrpSpPr>
          <p:cNvPr id="5" name="Google Shape;12515;p54">
            <a:extLst>
              <a:ext uri="{FF2B5EF4-FFF2-40B4-BE49-F238E27FC236}">
                <a16:creationId xmlns:a16="http://schemas.microsoft.com/office/drawing/2014/main" id="{DD9E2C71-EC27-4F4A-8892-5399BD543E7F}"/>
              </a:ext>
            </a:extLst>
          </p:cNvPr>
          <p:cNvGrpSpPr/>
          <p:nvPr/>
        </p:nvGrpSpPr>
        <p:grpSpPr>
          <a:xfrm>
            <a:off x="3821778" y="2410634"/>
            <a:ext cx="5777807" cy="3581400"/>
            <a:chOff x="4967783" y="2151471"/>
            <a:chExt cx="3920691" cy="2702940"/>
          </a:xfrm>
        </p:grpSpPr>
        <p:grpSp>
          <p:nvGrpSpPr>
            <p:cNvPr id="6" name="Google Shape;12516;p54">
              <a:extLst>
                <a:ext uri="{FF2B5EF4-FFF2-40B4-BE49-F238E27FC236}">
                  <a16:creationId xmlns:a16="http://schemas.microsoft.com/office/drawing/2014/main" id="{02F2D5B2-F35C-4414-8957-5CDDF09A6309}"/>
                </a:ext>
              </a:extLst>
            </p:cNvPr>
            <p:cNvGrpSpPr/>
            <p:nvPr/>
          </p:nvGrpSpPr>
          <p:grpSpPr>
            <a:xfrm>
              <a:off x="5045709" y="2252109"/>
              <a:ext cx="3780514" cy="2501708"/>
              <a:chOff x="2691784" y="1805334"/>
              <a:chExt cx="3780514" cy="2501708"/>
            </a:xfrm>
          </p:grpSpPr>
          <p:sp>
            <p:nvSpPr>
              <p:cNvPr id="13" name="Google Shape;12517;p54">
                <a:extLst>
                  <a:ext uri="{FF2B5EF4-FFF2-40B4-BE49-F238E27FC236}">
                    <a16:creationId xmlns:a16="http://schemas.microsoft.com/office/drawing/2014/main" id="{4C530F08-E5EF-4A3A-BE28-B966708877F4}"/>
                  </a:ext>
                </a:extLst>
              </p:cNvPr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518;p54">
                <a:extLst>
                  <a:ext uri="{FF2B5EF4-FFF2-40B4-BE49-F238E27FC236}">
                    <a16:creationId xmlns:a16="http://schemas.microsoft.com/office/drawing/2014/main" id="{18AB29AB-275D-46EE-A069-FE685DC6DC6C}"/>
                  </a:ext>
                </a:extLst>
              </p:cNvPr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519;p54">
                <a:extLst>
                  <a:ext uri="{FF2B5EF4-FFF2-40B4-BE49-F238E27FC236}">
                    <a16:creationId xmlns:a16="http://schemas.microsoft.com/office/drawing/2014/main" id="{73509186-E531-426F-A5DA-F4AE9CC057EE}"/>
                  </a:ext>
                </a:extLst>
              </p:cNvPr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520;p54">
                <a:extLst>
                  <a:ext uri="{FF2B5EF4-FFF2-40B4-BE49-F238E27FC236}">
                    <a16:creationId xmlns:a16="http://schemas.microsoft.com/office/drawing/2014/main" id="{0C8B7178-C974-467C-B448-1C8B0E7B7B19}"/>
                  </a:ext>
                </a:extLst>
              </p:cNvPr>
              <p:cNvSpPr/>
              <p:nvPr/>
            </p:nvSpPr>
            <p:spPr>
              <a:xfrm>
                <a:off x="3449981" y="2531614"/>
                <a:ext cx="3022317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521;p54">
                <a:extLst>
                  <a:ext uri="{FF2B5EF4-FFF2-40B4-BE49-F238E27FC236}">
                    <a16:creationId xmlns:a16="http://schemas.microsoft.com/office/drawing/2014/main" id="{7D7F529F-E535-4DED-ADA1-732190E7BC22}"/>
                  </a:ext>
                </a:extLst>
              </p:cNvPr>
              <p:cNvSpPr/>
              <p:nvPr/>
            </p:nvSpPr>
            <p:spPr>
              <a:xfrm>
                <a:off x="5153123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2522;p54">
                <a:extLst>
                  <a:ext uri="{FF2B5EF4-FFF2-40B4-BE49-F238E27FC236}">
                    <a16:creationId xmlns:a16="http://schemas.microsoft.com/office/drawing/2014/main" id="{F08E4691-A9C3-460A-AAEA-E8ED32E48177}"/>
                  </a:ext>
                </a:extLst>
              </p:cNvPr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523;p54">
                <a:extLst>
                  <a:ext uri="{FF2B5EF4-FFF2-40B4-BE49-F238E27FC236}">
                    <a16:creationId xmlns:a16="http://schemas.microsoft.com/office/drawing/2014/main" id="{4166B56A-7779-4C61-90AA-A90C7AC5F5CC}"/>
                  </a:ext>
                </a:extLst>
              </p:cNvPr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2524;p54">
              <a:extLst>
                <a:ext uri="{FF2B5EF4-FFF2-40B4-BE49-F238E27FC236}">
                  <a16:creationId xmlns:a16="http://schemas.microsoft.com/office/drawing/2014/main" id="{AA4F488C-7C6D-45C4-9F8C-26EA9C1C86A3}"/>
                </a:ext>
              </a:extLst>
            </p:cNvPr>
            <p:cNvGrpSpPr/>
            <p:nvPr/>
          </p:nvGrpSpPr>
          <p:grpSpPr>
            <a:xfrm>
              <a:off x="4967783" y="2151471"/>
              <a:ext cx="3920691" cy="2702940"/>
              <a:chOff x="2613858" y="1704696"/>
              <a:chExt cx="3920691" cy="2702940"/>
            </a:xfrm>
          </p:grpSpPr>
          <p:sp>
            <p:nvSpPr>
              <p:cNvPr id="8" name="Google Shape;12525;p54">
                <a:extLst>
                  <a:ext uri="{FF2B5EF4-FFF2-40B4-BE49-F238E27FC236}">
                    <a16:creationId xmlns:a16="http://schemas.microsoft.com/office/drawing/2014/main" id="{CDAF3C56-791A-4ED2-8EFD-8ED7F5921161}"/>
                  </a:ext>
                </a:extLst>
              </p:cNvPr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526;p54">
                <a:extLst>
                  <a:ext uri="{FF2B5EF4-FFF2-40B4-BE49-F238E27FC236}">
                    <a16:creationId xmlns:a16="http://schemas.microsoft.com/office/drawing/2014/main" id="{A09CF0DE-7842-4143-AE8F-4B4008FA9298}"/>
                  </a:ext>
                </a:extLst>
              </p:cNvPr>
              <p:cNvSpPr/>
              <p:nvPr/>
            </p:nvSpPr>
            <p:spPr>
              <a:xfrm rot="5400000">
                <a:off x="6309028" y="2311964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527;p54">
                <a:extLst>
                  <a:ext uri="{FF2B5EF4-FFF2-40B4-BE49-F238E27FC236}">
                    <a16:creationId xmlns:a16="http://schemas.microsoft.com/office/drawing/2014/main" id="{0197C449-D6D9-4942-9EC5-42A1E1954D8E}"/>
                  </a:ext>
                </a:extLst>
              </p:cNvPr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528;p54">
                <a:extLst>
                  <a:ext uri="{FF2B5EF4-FFF2-40B4-BE49-F238E27FC236}">
                    <a16:creationId xmlns:a16="http://schemas.microsoft.com/office/drawing/2014/main" id="{9953D690-45A9-4EEC-82BA-0DB27A6A8B87}"/>
                  </a:ext>
                </a:extLst>
              </p:cNvPr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DA11A32A-E237-4781-A80D-948F39233E65}"/>
              </a:ext>
            </a:extLst>
          </p:cNvPr>
          <p:cNvSpPr txBox="1">
            <a:spLocks/>
          </p:cNvSpPr>
          <p:nvPr/>
        </p:nvSpPr>
        <p:spPr>
          <a:xfrm>
            <a:off x="9727096" y="3183451"/>
            <a:ext cx="2093844" cy="58016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ES" sz="1400" dirty="0">
                <a:solidFill>
                  <a:schemeClr val="bg1"/>
                </a:solidFill>
              </a:rPr>
              <a:t>Aplicamos métodos de balanceo de clase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91F2C0F7-0C27-47F0-B696-56CDCD7F2D2D}"/>
              </a:ext>
            </a:extLst>
          </p:cNvPr>
          <p:cNvSpPr txBox="1">
            <a:spLocks/>
          </p:cNvSpPr>
          <p:nvPr/>
        </p:nvSpPr>
        <p:spPr>
          <a:xfrm>
            <a:off x="1300552" y="4228106"/>
            <a:ext cx="2466577" cy="144378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ES" sz="1400" dirty="0">
                <a:solidFill>
                  <a:schemeClr val="bg1"/>
                </a:solidFill>
              </a:rPr>
              <a:t>Trabajamos con la clase Mayoritaria para disminuir el número de clase a la clase Minoritaria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ES" sz="1400" dirty="0">
                <a:solidFill>
                  <a:schemeClr val="bg1"/>
                </a:solidFill>
              </a:rPr>
              <a:t>(Undersampling )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DECE808-744B-4F6E-B74C-6836E46B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37" y="1363722"/>
            <a:ext cx="2671227" cy="190864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66E5739-1DAB-4B48-91BE-14EA3D0C0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85" b="13003"/>
          <a:stretch/>
        </p:blipFill>
        <p:spPr>
          <a:xfrm>
            <a:off x="3719948" y="1442198"/>
            <a:ext cx="820915" cy="62641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490E178-4678-4910-8567-6550309B7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519" y="4884366"/>
            <a:ext cx="2396359" cy="1532800"/>
          </a:xfrm>
          <a:prstGeom prst="rect">
            <a:avLst/>
          </a:prstGeom>
        </p:spPr>
      </p:pic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DCD1358F-B951-4AFC-957C-112BED2386E9}"/>
              </a:ext>
            </a:extLst>
          </p:cNvPr>
          <p:cNvSpPr txBox="1">
            <a:spLocks/>
          </p:cNvSpPr>
          <p:nvPr/>
        </p:nvSpPr>
        <p:spPr>
          <a:xfrm>
            <a:off x="9599586" y="6416771"/>
            <a:ext cx="2054399" cy="32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/>
              <a:t>Clase balanceada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0913BA5-C853-4ED1-817C-2F24CE989D5D}"/>
              </a:ext>
            </a:extLst>
          </p:cNvPr>
          <p:cNvSpPr txBox="1">
            <a:spLocks/>
          </p:cNvSpPr>
          <p:nvPr/>
        </p:nvSpPr>
        <p:spPr>
          <a:xfrm>
            <a:off x="1676827" y="3167123"/>
            <a:ext cx="2281918" cy="35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/>
              <a:t>Clase desbalanceada</a:t>
            </a:r>
          </a:p>
        </p:txBody>
      </p:sp>
    </p:spTree>
    <p:extLst>
      <p:ext uri="{BB962C8B-B14F-4D97-AF65-F5344CB8AC3E}">
        <p14:creationId xmlns:p14="http://schemas.microsoft.com/office/powerpoint/2010/main" val="249725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154E5-8359-47ED-98B2-CF59EFB2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05. Aplicación de modelo</a:t>
            </a:r>
            <a:b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s-ES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12B8FB3-5BEB-4F11-9983-8599172A8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06649"/>
              </p:ext>
            </p:extLst>
          </p:nvPr>
        </p:nvGraphicFramePr>
        <p:xfrm>
          <a:off x="1574558" y="1722785"/>
          <a:ext cx="9245842" cy="481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712">
                  <a:extLst>
                    <a:ext uri="{9D8B030D-6E8A-4147-A177-3AD203B41FA5}">
                      <a16:colId xmlns:a16="http://schemas.microsoft.com/office/drawing/2014/main" val="2816122499"/>
                    </a:ext>
                  </a:extLst>
                </a:gridCol>
                <a:gridCol w="4605130">
                  <a:extLst>
                    <a:ext uri="{9D8B030D-6E8A-4147-A177-3AD203B41FA5}">
                      <a16:colId xmlns:a16="http://schemas.microsoft.com/office/drawing/2014/main" val="3088013459"/>
                    </a:ext>
                  </a:extLst>
                </a:gridCol>
              </a:tblGrid>
              <a:tr h="4029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Modelo con Datos Desbalanceados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Modelo con Datos Balanceados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70802"/>
                  </a:ext>
                </a:extLst>
              </a:tr>
              <a:tr h="3201733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35575"/>
                  </a:ext>
                </a:extLst>
              </a:tr>
              <a:tr h="1029574"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/>
                        <a:t>Evaluando el modelo con data original, en primera instancia nos da un </a:t>
                      </a:r>
                      <a:r>
                        <a:rPr lang="es-ES" sz="1400" dirty="0" err="1"/>
                        <a:t>accuracy</a:t>
                      </a:r>
                      <a:r>
                        <a:rPr lang="es-ES" sz="1400" dirty="0"/>
                        <a:t> adecuado pero se observa que los casos positivos (empleados aptos para ser promovidos) no están siendo correctamente identificados,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Este Segundo modelo evaluado con data balanceada, nos da mejores indicadores,  detectando bien las clases siendo confiable a pesar que incluye muestras  de otra clase,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03715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534E805-F20D-43DA-A4C5-6C7BBF16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40" y="2319373"/>
            <a:ext cx="2235684" cy="31148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6E6874C-EE34-4BFF-ABB4-EC5F44DA7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074" y="2293698"/>
            <a:ext cx="2235684" cy="31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1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154E5-8359-47ED-98B2-CF59EFB2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06. </a:t>
            </a:r>
            <a: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Aplicación de modelo</a:t>
            </a:r>
            <a:b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s-ES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12B8FB3-5BEB-4F11-9983-8599172A8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24888"/>
              </p:ext>
            </p:extLst>
          </p:nvPr>
        </p:nvGraphicFramePr>
        <p:xfrm>
          <a:off x="1574558" y="1722785"/>
          <a:ext cx="9245842" cy="481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712">
                  <a:extLst>
                    <a:ext uri="{9D8B030D-6E8A-4147-A177-3AD203B41FA5}">
                      <a16:colId xmlns:a16="http://schemas.microsoft.com/office/drawing/2014/main" val="2816122499"/>
                    </a:ext>
                  </a:extLst>
                </a:gridCol>
                <a:gridCol w="4605130">
                  <a:extLst>
                    <a:ext uri="{9D8B030D-6E8A-4147-A177-3AD203B41FA5}">
                      <a16:colId xmlns:a16="http://schemas.microsoft.com/office/drawing/2014/main" val="3088013459"/>
                    </a:ext>
                  </a:extLst>
                </a:gridCol>
              </a:tblGrid>
              <a:tr h="4029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Modelo con Datos Desbalanceados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Modelo con Datos Balanceados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70802"/>
                  </a:ext>
                </a:extLst>
              </a:tr>
              <a:tr h="3201733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35575"/>
                  </a:ext>
                </a:extLst>
              </a:tr>
              <a:tr h="1029574">
                <a:tc>
                  <a:txBody>
                    <a:bodyPr/>
                    <a:lstStyle/>
                    <a:p>
                      <a:pPr algn="just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03715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99" y="2282839"/>
            <a:ext cx="3934196" cy="32683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84" y="5551170"/>
            <a:ext cx="4238625" cy="876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46" y="2390623"/>
            <a:ext cx="3689033" cy="30527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558" y="5551170"/>
            <a:ext cx="444923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93A0B-8A74-40AD-85BD-27EC22EE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/>
          <a:lstStyle/>
          <a:p>
            <a:r>
              <a:rPr lang="es-ES" dirty="0" smtClean="0"/>
              <a:t>Dada la naturaleza del problema se procedi</a:t>
            </a:r>
            <a:r>
              <a:rPr lang="es-ES" dirty="0"/>
              <a:t>ó</a:t>
            </a:r>
            <a:r>
              <a:rPr lang="es-ES" dirty="0" smtClean="0"/>
              <a:t> a usar un modelo logístico que nos permita discriminar entre aquellos empleados que serán promovidos y aquellos que no.</a:t>
            </a:r>
          </a:p>
          <a:p>
            <a:pPr fontAlgn="base"/>
            <a:r>
              <a:rPr lang="es-ES" dirty="0" smtClean="0"/>
              <a:t>Encontramos </a:t>
            </a:r>
            <a:r>
              <a:rPr lang="es-ES" dirty="0"/>
              <a:t>que en nuestro conjunto de datos de entrenamiento contamos con que alguna de las </a:t>
            </a:r>
            <a:r>
              <a:rPr lang="es-ES" dirty="0" smtClean="0"/>
              <a:t>clases es </a:t>
            </a:r>
            <a:r>
              <a:rPr lang="es-ES" dirty="0"/>
              <a:t>una clase </a:t>
            </a:r>
            <a:r>
              <a:rPr lang="es-ES" dirty="0" smtClean="0"/>
              <a:t>‘minoritaria’, </a:t>
            </a:r>
            <a:r>
              <a:rPr lang="es-ES" dirty="0"/>
              <a:t>es decir, </a:t>
            </a:r>
            <a:r>
              <a:rPr lang="es-ES" dirty="0" smtClean="0"/>
              <a:t>se tiene muy pocas observaciones. </a:t>
            </a:r>
            <a:r>
              <a:rPr lang="es-ES" dirty="0"/>
              <a:t>Esto </a:t>
            </a:r>
            <a:r>
              <a:rPr lang="es-ES" i="1" dirty="0"/>
              <a:t>provoca un desbalanceo en los </a:t>
            </a:r>
            <a:r>
              <a:rPr lang="es-ES" i="1" dirty="0" smtClean="0"/>
              <a:t>datos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Para resolver el problema de </a:t>
            </a:r>
            <a:r>
              <a:rPr lang="es-ES" dirty="0" smtClean="0"/>
              <a:t>desbalanceo de datos se procedió a </a:t>
            </a:r>
            <a:r>
              <a:rPr lang="es-ES" dirty="0"/>
              <a:t>usar </a:t>
            </a:r>
            <a:r>
              <a:rPr lang="es-ES" dirty="0" err="1" smtClean="0"/>
              <a:t>UnderSampler</a:t>
            </a:r>
            <a:r>
              <a:rPr lang="es-ES" dirty="0" smtClean="0"/>
              <a:t>, </a:t>
            </a:r>
            <a:r>
              <a:rPr lang="es-ES" dirty="0"/>
              <a:t>a</a:t>
            </a:r>
            <a:r>
              <a:rPr lang="es-ES" dirty="0" smtClean="0"/>
              <a:t>l balancear los datos mejoran significativamente los estadísticos de </a:t>
            </a:r>
            <a:r>
              <a:rPr lang="es-ES" dirty="0" err="1" smtClean="0"/>
              <a:t>Gini</a:t>
            </a:r>
            <a:r>
              <a:rPr lang="es-ES" dirty="0" smtClean="0"/>
              <a:t>, AUC, y la curva ROC para el modelo logístico.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6240D5-61A5-4DE7-BFD3-DA2B73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06.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844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88042-E991-49EA-9BE1-03AC1FB1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47" y="1062726"/>
            <a:ext cx="8262730" cy="949187"/>
          </a:xfrm>
        </p:spPr>
        <p:txBody>
          <a:bodyPr>
            <a:noAutofit/>
          </a:bodyPr>
          <a:lstStyle/>
          <a:p>
            <a:r>
              <a:rPr lang="es-ES" sz="1400" b="1" dirty="0" smtClean="0"/>
              <a:t>El código completo (</a:t>
            </a:r>
            <a:r>
              <a:rPr lang="es-ES" sz="1400" b="1" dirty="0" err="1" smtClean="0"/>
              <a:t>jupyter</a:t>
            </a:r>
            <a:r>
              <a:rPr lang="es-ES" sz="1400" b="1" dirty="0" smtClean="0"/>
              <a:t> notebook) lo puede encontrar en el siguiente </a:t>
            </a:r>
            <a:r>
              <a:rPr lang="es-ES" sz="1400" b="1" dirty="0"/>
              <a:t>link 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/>
              <a:t> </a:t>
            </a:r>
            <a:r>
              <a:rPr lang="es-ES" sz="1400" b="1" dirty="0" smtClean="0"/>
              <a:t>              https</a:t>
            </a:r>
            <a:r>
              <a:rPr lang="es-ES" sz="1400" b="1" dirty="0"/>
              <a:t>://colab.research.google.com/drive/1K6fl6J4kuZAWssAxUUml_pSxhV1tNjnP?usp=sharing</a:t>
            </a:r>
            <a:endParaRPr lang="es-ES" sz="1400" b="1" dirty="0" smtClean="0"/>
          </a:p>
          <a:p>
            <a:r>
              <a:rPr lang="es-ES" sz="1400" b="1" dirty="0" err="1" smtClean="0"/>
              <a:t>Missing</a:t>
            </a:r>
            <a:endParaRPr lang="es-ES" sz="1400" b="1" dirty="0"/>
          </a:p>
          <a:p>
            <a:pPr marL="0" indent="0">
              <a:buNone/>
            </a:pPr>
            <a:r>
              <a:rPr lang="es-ES" sz="1400" dirty="0"/>
              <a:t>Tratamiento de datos faltantes</a:t>
            </a: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1C9865-3460-4982-8BD1-E0F58D70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1030"/>
            <a:ext cx="9601200" cy="811696"/>
          </a:xfrm>
        </p:spPr>
        <p:txBody>
          <a:bodyPr/>
          <a:lstStyle/>
          <a:p>
            <a:r>
              <a:rPr lang="es-ES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Anexo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16" y="2568705"/>
            <a:ext cx="2926081" cy="4086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913" y="2568706"/>
            <a:ext cx="2936558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05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88042-E991-49EA-9BE1-03AC1FB1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639"/>
            <a:ext cx="8965096" cy="930964"/>
          </a:xfrm>
        </p:spPr>
        <p:txBody>
          <a:bodyPr>
            <a:normAutofit/>
          </a:bodyPr>
          <a:lstStyle/>
          <a:p>
            <a:pPr lvl="0"/>
            <a:r>
              <a:rPr lang="es-ES" sz="1400" b="1" u="sng" dirty="0"/>
              <a:t>Tipo de dato</a:t>
            </a:r>
            <a:r>
              <a:rPr lang="es-ES" sz="1400" dirty="0"/>
              <a:t> </a:t>
            </a:r>
          </a:p>
          <a:p>
            <a:pPr marL="0" lvl="0" indent="0">
              <a:buNone/>
            </a:pPr>
            <a:r>
              <a:rPr lang="es-ES" sz="1400" dirty="0"/>
              <a:t>Unificamos el tipo de dato para una mejor lectura del programa (</a:t>
            </a:r>
            <a:r>
              <a:rPr lang="es-ES" sz="1400" dirty="0" err="1"/>
              <a:t>Laber</a:t>
            </a:r>
            <a:r>
              <a:rPr lang="es-ES" sz="1400" dirty="0"/>
              <a:t> </a:t>
            </a:r>
            <a:r>
              <a:rPr lang="es-ES" sz="1400" dirty="0" err="1"/>
              <a:t>encoder</a:t>
            </a:r>
            <a:r>
              <a:rPr lang="es-ES" sz="1400" dirty="0"/>
              <a:t>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1C9865-3460-4982-8BD1-E0F58D70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0965"/>
          </a:xfrm>
        </p:spPr>
        <p:txBody>
          <a:bodyPr/>
          <a:lstStyle/>
          <a:p>
            <a:r>
              <a:rPr lang="es-ES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Anexo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2B5E9A-F20B-45D3-998B-814FA87E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98" y="4371975"/>
            <a:ext cx="8018809" cy="18002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7FCB1D-B542-4D05-9222-D220D805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314575"/>
            <a:ext cx="338593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6;p29">
            <a:extLst>
              <a:ext uri="{FF2B5EF4-FFF2-40B4-BE49-F238E27FC236}">
                <a16:creationId xmlns:a16="http://schemas.microsoft.com/office/drawing/2014/main" id="{FEA4890D-70A2-484E-9C94-8A88D6BFBF84}"/>
              </a:ext>
            </a:extLst>
          </p:cNvPr>
          <p:cNvSpPr txBox="1">
            <a:spLocks/>
          </p:cNvSpPr>
          <p:nvPr/>
        </p:nvSpPr>
        <p:spPr>
          <a:xfrm>
            <a:off x="6765453" y="1118509"/>
            <a:ext cx="4173821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ES" b="1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Contenido</a:t>
            </a:r>
          </a:p>
        </p:txBody>
      </p:sp>
      <p:sp>
        <p:nvSpPr>
          <p:cNvPr id="5" name="Google Shape;267;p29">
            <a:extLst>
              <a:ext uri="{FF2B5EF4-FFF2-40B4-BE49-F238E27FC236}">
                <a16:creationId xmlns:a16="http://schemas.microsoft.com/office/drawing/2014/main" id="{75BFD258-B13B-4CC5-863D-01BEC9EF1651}"/>
              </a:ext>
            </a:extLst>
          </p:cNvPr>
          <p:cNvSpPr txBox="1">
            <a:spLocks/>
          </p:cNvSpPr>
          <p:nvPr/>
        </p:nvSpPr>
        <p:spPr>
          <a:xfrm>
            <a:off x="5753573" y="1898419"/>
            <a:ext cx="1960800" cy="467920"/>
          </a:xfrm>
          <a:prstGeom prst="rect">
            <a:avLst/>
          </a:prstGeom>
        </p:spPr>
        <p:txBody>
          <a:bodyPr spcFirstLastPara="1" vert="horz" wrap="square" lIns="91425" tIns="0" rIns="91425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6" name="Google Shape;268;p29">
            <a:extLst>
              <a:ext uri="{FF2B5EF4-FFF2-40B4-BE49-F238E27FC236}">
                <a16:creationId xmlns:a16="http://schemas.microsoft.com/office/drawing/2014/main" id="{023C580A-9D40-4813-B13C-2D424935D92F}"/>
              </a:ext>
            </a:extLst>
          </p:cNvPr>
          <p:cNvSpPr txBox="1">
            <a:spLocks/>
          </p:cNvSpPr>
          <p:nvPr/>
        </p:nvSpPr>
        <p:spPr>
          <a:xfrm>
            <a:off x="5764207" y="2488392"/>
            <a:ext cx="1960800" cy="47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</a:p>
        </p:txBody>
      </p:sp>
      <p:sp>
        <p:nvSpPr>
          <p:cNvPr id="7" name="Google Shape;269;p29">
            <a:extLst>
              <a:ext uri="{FF2B5EF4-FFF2-40B4-BE49-F238E27FC236}">
                <a16:creationId xmlns:a16="http://schemas.microsoft.com/office/drawing/2014/main" id="{1C8E17EF-CD9B-46B2-A887-8336C1A090CF}"/>
              </a:ext>
            </a:extLst>
          </p:cNvPr>
          <p:cNvSpPr txBox="1">
            <a:spLocks/>
          </p:cNvSpPr>
          <p:nvPr/>
        </p:nvSpPr>
        <p:spPr>
          <a:xfrm>
            <a:off x="5762470" y="3082390"/>
            <a:ext cx="1960800" cy="47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  <a:endParaRPr lang="e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Google Shape;270;p29">
            <a:extLst>
              <a:ext uri="{FF2B5EF4-FFF2-40B4-BE49-F238E27FC236}">
                <a16:creationId xmlns:a16="http://schemas.microsoft.com/office/drawing/2014/main" id="{C6058B94-A3E6-4939-8C52-1CA7F4A94CF2}"/>
              </a:ext>
            </a:extLst>
          </p:cNvPr>
          <p:cNvSpPr txBox="1">
            <a:spLocks/>
          </p:cNvSpPr>
          <p:nvPr/>
        </p:nvSpPr>
        <p:spPr>
          <a:xfrm>
            <a:off x="5763562" y="4239141"/>
            <a:ext cx="1960800" cy="47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</a:t>
            </a:r>
          </a:p>
        </p:txBody>
      </p:sp>
      <p:sp>
        <p:nvSpPr>
          <p:cNvPr id="9" name="Google Shape;271;p29">
            <a:extLst>
              <a:ext uri="{FF2B5EF4-FFF2-40B4-BE49-F238E27FC236}">
                <a16:creationId xmlns:a16="http://schemas.microsoft.com/office/drawing/2014/main" id="{17534195-2206-483A-B512-BA61311331E0}"/>
              </a:ext>
            </a:extLst>
          </p:cNvPr>
          <p:cNvSpPr txBox="1">
            <a:spLocks/>
          </p:cNvSpPr>
          <p:nvPr/>
        </p:nvSpPr>
        <p:spPr>
          <a:xfrm>
            <a:off x="7733903" y="1939618"/>
            <a:ext cx="3225300" cy="330000"/>
          </a:xfrm>
          <a:prstGeom prst="rect">
            <a:avLst/>
          </a:prstGeom>
        </p:spPr>
        <p:txBody>
          <a:bodyPr spcFirstLastPara="1" vert="horz" wrap="square" lIns="91425" tIns="0" rIns="91425" bIns="0" rtlCol="0" anchor="ctr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s-ES" sz="1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Definición de Negocio</a:t>
            </a:r>
          </a:p>
        </p:txBody>
      </p:sp>
      <p:sp>
        <p:nvSpPr>
          <p:cNvPr id="10" name="Google Shape;272;p29">
            <a:extLst>
              <a:ext uri="{FF2B5EF4-FFF2-40B4-BE49-F238E27FC236}">
                <a16:creationId xmlns:a16="http://schemas.microsoft.com/office/drawing/2014/main" id="{8340A0E8-0D1E-4378-B3C5-18D2E52114DC}"/>
              </a:ext>
            </a:extLst>
          </p:cNvPr>
          <p:cNvSpPr txBox="1">
            <a:spLocks/>
          </p:cNvSpPr>
          <p:nvPr/>
        </p:nvSpPr>
        <p:spPr>
          <a:xfrm>
            <a:off x="7746959" y="2525105"/>
            <a:ext cx="3225300" cy="33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s-ES" sz="1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Análisis exploratorio de datos</a:t>
            </a:r>
          </a:p>
        </p:txBody>
      </p:sp>
      <p:sp>
        <p:nvSpPr>
          <p:cNvPr id="11" name="Google Shape;273;p29">
            <a:extLst>
              <a:ext uri="{FF2B5EF4-FFF2-40B4-BE49-F238E27FC236}">
                <a16:creationId xmlns:a16="http://schemas.microsoft.com/office/drawing/2014/main" id="{D8034667-E527-48ED-8D2D-C4AFBD34BDA9}"/>
              </a:ext>
            </a:extLst>
          </p:cNvPr>
          <p:cNvSpPr txBox="1">
            <a:spLocks/>
          </p:cNvSpPr>
          <p:nvPr/>
        </p:nvSpPr>
        <p:spPr>
          <a:xfrm>
            <a:off x="7747500" y="3142695"/>
            <a:ext cx="3225300" cy="33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s-ES" sz="1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Limpieza de datos</a:t>
            </a:r>
          </a:p>
        </p:txBody>
      </p:sp>
      <p:sp>
        <p:nvSpPr>
          <p:cNvPr id="12" name="Google Shape;274;p29">
            <a:extLst>
              <a:ext uri="{FF2B5EF4-FFF2-40B4-BE49-F238E27FC236}">
                <a16:creationId xmlns:a16="http://schemas.microsoft.com/office/drawing/2014/main" id="{E31D64D2-5103-4EFB-9464-71DDF5790053}"/>
              </a:ext>
            </a:extLst>
          </p:cNvPr>
          <p:cNvSpPr txBox="1">
            <a:spLocks/>
          </p:cNvSpPr>
          <p:nvPr/>
        </p:nvSpPr>
        <p:spPr>
          <a:xfrm>
            <a:off x="7736939" y="4291473"/>
            <a:ext cx="3225300" cy="33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s-ES" sz="1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Aplicación de modelo</a:t>
            </a:r>
          </a:p>
        </p:txBody>
      </p:sp>
      <p:sp>
        <p:nvSpPr>
          <p:cNvPr id="13" name="Google Shape;270;p29">
            <a:extLst>
              <a:ext uri="{FF2B5EF4-FFF2-40B4-BE49-F238E27FC236}">
                <a16:creationId xmlns:a16="http://schemas.microsoft.com/office/drawing/2014/main" id="{307A2D5D-338F-40AC-A21B-24F7743C512E}"/>
              </a:ext>
            </a:extLst>
          </p:cNvPr>
          <p:cNvSpPr txBox="1">
            <a:spLocks/>
          </p:cNvSpPr>
          <p:nvPr/>
        </p:nvSpPr>
        <p:spPr>
          <a:xfrm>
            <a:off x="5768722" y="3657219"/>
            <a:ext cx="19608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  <p:sp>
        <p:nvSpPr>
          <p:cNvPr id="14" name="Google Shape;274;p29">
            <a:extLst>
              <a:ext uri="{FF2B5EF4-FFF2-40B4-BE49-F238E27FC236}">
                <a16:creationId xmlns:a16="http://schemas.microsoft.com/office/drawing/2014/main" id="{536F2702-C32E-497F-B295-C6117D30682A}"/>
              </a:ext>
            </a:extLst>
          </p:cNvPr>
          <p:cNvSpPr txBox="1">
            <a:spLocks/>
          </p:cNvSpPr>
          <p:nvPr/>
        </p:nvSpPr>
        <p:spPr>
          <a:xfrm>
            <a:off x="7745841" y="3708744"/>
            <a:ext cx="32253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s-ES" sz="1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Selección de variables</a:t>
            </a:r>
          </a:p>
        </p:txBody>
      </p:sp>
      <p:sp>
        <p:nvSpPr>
          <p:cNvPr id="15" name="Google Shape;270;p29">
            <a:extLst>
              <a:ext uri="{FF2B5EF4-FFF2-40B4-BE49-F238E27FC236}">
                <a16:creationId xmlns:a16="http://schemas.microsoft.com/office/drawing/2014/main" id="{8803AF92-305B-463D-A11B-CDAEA5753B45}"/>
              </a:ext>
            </a:extLst>
          </p:cNvPr>
          <p:cNvSpPr txBox="1">
            <a:spLocks/>
          </p:cNvSpPr>
          <p:nvPr/>
        </p:nvSpPr>
        <p:spPr>
          <a:xfrm>
            <a:off x="5778781" y="4825965"/>
            <a:ext cx="19608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</a:t>
            </a:r>
          </a:p>
        </p:txBody>
      </p:sp>
      <p:sp>
        <p:nvSpPr>
          <p:cNvPr id="16" name="Google Shape;274;p29">
            <a:extLst>
              <a:ext uri="{FF2B5EF4-FFF2-40B4-BE49-F238E27FC236}">
                <a16:creationId xmlns:a16="http://schemas.microsoft.com/office/drawing/2014/main" id="{2542A8BF-B65D-44F2-824D-ECFB387A1478}"/>
              </a:ext>
            </a:extLst>
          </p:cNvPr>
          <p:cNvSpPr txBox="1">
            <a:spLocks/>
          </p:cNvSpPr>
          <p:nvPr/>
        </p:nvSpPr>
        <p:spPr>
          <a:xfrm>
            <a:off x="7736939" y="4878788"/>
            <a:ext cx="32253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7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s-ES" sz="1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Resultados</a:t>
            </a:r>
          </a:p>
        </p:txBody>
      </p:sp>
      <p:grpSp>
        <p:nvGrpSpPr>
          <p:cNvPr id="17" name="Google Shape;1124;p38">
            <a:extLst>
              <a:ext uri="{FF2B5EF4-FFF2-40B4-BE49-F238E27FC236}">
                <a16:creationId xmlns:a16="http://schemas.microsoft.com/office/drawing/2014/main" id="{932B40CF-810E-43D6-BC1F-94869E15C2D9}"/>
              </a:ext>
            </a:extLst>
          </p:cNvPr>
          <p:cNvGrpSpPr/>
          <p:nvPr/>
        </p:nvGrpSpPr>
        <p:grpSpPr>
          <a:xfrm flipH="1">
            <a:off x="1922028" y="1809920"/>
            <a:ext cx="4173972" cy="3663228"/>
            <a:chOff x="238125" y="262775"/>
            <a:chExt cx="7092825" cy="5151425"/>
          </a:xfrm>
        </p:grpSpPr>
        <p:sp>
          <p:nvSpPr>
            <p:cNvPr id="18" name="Google Shape;1125;p38">
              <a:extLst>
                <a:ext uri="{FF2B5EF4-FFF2-40B4-BE49-F238E27FC236}">
                  <a16:creationId xmlns:a16="http://schemas.microsoft.com/office/drawing/2014/main" id="{0B344E7B-D7C8-4BCB-97DA-B0AB2CD7B36C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126;p38">
              <a:extLst>
                <a:ext uri="{FF2B5EF4-FFF2-40B4-BE49-F238E27FC236}">
                  <a16:creationId xmlns:a16="http://schemas.microsoft.com/office/drawing/2014/main" id="{7C25BA99-FC6A-4712-ABAA-E4A9F82BFA66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127;p38">
              <a:extLst>
                <a:ext uri="{FF2B5EF4-FFF2-40B4-BE49-F238E27FC236}">
                  <a16:creationId xmlns:a16="http://schemas.microsoft.com/office/drawing/2014/main" id="{93D72FB0-0919-40E8-A8F3-314D6B6D5289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1128;p38">
              <a:extLst>
                <a:ext uri="{FF2B5EF4-FFF2-40B4-BE49-F238E27FC236}">
                  <a16:creationId xmlns:a16="http://schemas.microsoft.com/office/drawing/2014/main" id="{BF472377-BFFC-4301-99E0-D43762E41532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1129;p38">
              <a:extLst>
                <a:ext uri="{FF2B5EF4-FFF2-40B4-BE49-F238E27FC236}">
                  <a16:creationId xmlns:a16="http://schemas.microsoft.com/office/drawing/2014/main" id="{AAAB1B4D-1718-4E89-BF59-3227C80275B8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30;p38">
              <a:extLst>
                <a:ext uri="{FF2B5EF4-FFF2-40B4-BE49-F238E27FC236}">
                  <a16:creationId xmlns:a16="http://schemas.microsoft.com/office/drawing/2014/main" id="{55AE6562-BA62-4386-9E66-DB95C7654C9E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31;p38">
              <a:extLst>
                <a:ext uri="{FF2B5EF4-FFF2-40B4-BE49-F238E27FC236}">
                  <a16:creationId xmlns:a16="http://schemas.microsoft.com/office/drawing/2014/main" id="{987621AD-5762-47A2-ADDF-0D7B7D7B8E59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132;p38">
              <a:extLst>
                <a:ext uri="{FF2B5EF4-FFF2-40B4-BE49-F238E27FC236}">
                  <a16:creationId xmlns:a16="http://schemas.microsoft.com/office/drawing/2014/main" id="{E587AE6B-0C1E-42F5-AD7B-BCDBEBAFD8BE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1133;p38">
              <a:extLst>
                <a:ext uri="{FF2B5EF4-FFF2-40B4-BE49-F238E27FC236}">
                  <a16:creationId xmlns:a16="http://schemas.microsoft.com/office/drawing/2014/main" id="{D814D91A-0075-4079-B9F4-80DD1B3B1AE5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1134;p38">
              <a:extLst>
                <a:ext uri="{FF2B5EF4-FFF2-40B4-BE49-F238E27FC236}">
                  <a16:creationId xmlns:a16="http://schemas.microsoft.com/office/drawing/2014/main" id="{C03C8CF3-40F3-475D-B657-A9FB93B1DE15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135;p38">
              <a:extLst>
                <a:ext uri="{FF2B5EF4-FFF2-40B4-BE49-F238E27FC236}">
                  <a16:creationId xmlns:a16="http://schemas.microsoft.com/office/drawing/2014/main" id="{30C0FBA2-AE05-40E2-BCE1-DE1D9D3AD8DC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136;p38">
              <a:extLst>
                <a:ext uri="{FF2B5EF4-FFF2-40B4-BE49-F238E27FC236}">
                  <a16:creationId xmlns:a16="http://schemas.microsoft.com/office/drawing/2014/main" id="{FB04C9D8-D41B-4B09-8533-2C5EBC8E63AE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1137;p38">
              <a:extLst>
                <a:ext uri="{FF2B5EF4-FFF2-40B4-BE49-F238E27FC236}">
                  <a16:creationId xmlns:a16="http://schemas.microsoft.com/office/drawing/2014/main" id="{63FE7D42-0DA7-46FF-94F1-B27A4A13E7FA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1138;p38">
              <a:extLst>
                <a:ext uri="{FF2B5EF4-FFF2-40B4-BE49-F238E27FC236}">
                  <a16:creationId xmlns:a16="http://schemas.microsoft.com/office/drawing/2014/main" id="{3DD0CFF8-C693-42E5-83EB-A2064EAB7655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1139;p38">
              <a:extLst>
                <a:ext uri="{FF2B5EF4-FFF2-40B4-BE49-F238E27FC236}">
                  <a16:creationId xmlns:a16="http://schemas.microsoft.com/office/drawing/2014/main" id="{04F90A28-CEEB-41D8-ACCB-4FBB048D008F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1140;p38">
              <a:extLst>
                <a:ext uri="{FF2B5EF4-FFF2-40B4-BE49-F238E27FC236}">
                  <a16:creationId xmlns:a16="http://schemas.microsoft.com/office/drawing/2014/main" id="{DDF36048-97CB-4414-83A7-5E8853509313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1141;p38">
              <a:extLst>
                <a:ext uri="{FF2B5EF4-FFF2-40B4-BE49-F238E27FC236}">
                  <a16:creationId xmlns:a16="http://schemas.microsoft.com/office/drawing/2014/main" id="{BFDA07B8-D4D0-4A98-B67C-EEE498FA3EBD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1142;p38">
              <a:extLst>
                <a:ext uri="{FF2B5EF4-FFF2-40B4-BE49-F238E27FC236}">
                  <a16:creationId xmlns:a16="http://schemas.microsoft.com/office/drawing/2014/main" id="{53172123-5934-4E66-BE7F-A5E2F9AC14BD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1143;p38">
              <a:extLst>
                <a:ext uri="{FF2B5EF4-FFF2-40B4-BE49-F238E27FC236}">
                  <a16:creationId xmlns:a16="http://schemas.microsoft.com/office/drawing/2014/main" id="{E036A6EC-7476-451E-9115-2568194DA46C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1144;p38">
              <a:extLst>
                <a:ext uri="{FF2B5EF4-FFF2-40B4-BE49-F238E27FC236}">
                  <a16:creationId xmlns:a16="http://schemas.microsoft.com/office/drawing/2014/main" id="{67C33097-E4B8-4A34-97B7-0A1232214652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1145;p38">
              <a:extLst>
                <a:ext uri="{FF2B5EF4-FFF2-40B4-BE49-F238E27FC236}">
                  <a16:creationId xmlns:a16="http://schemas.microsoft.com/office/drawing/2014/main" id="{843C43DA-D200-46FB-936B-24C14F9E1B2D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1146;p38">
              <a:extLst>
                <a:ext uri="{FF2B5EF4-FFF2-40B4-BE49-F238E27FC236}">
                  <a16:creationId xmlns:a16="http://schemas.microsoft.com/office/drawing/2014/main" id="{68EA2CB9-4127-4CDB-9DAC-3AD0536ADF51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1147;p38">
              <a:extLst>
                <a:ext uri="{FF2B5EF4-FFF2-40B4-BE49-F238E27FC236}">
                  <a16:creationId xmlns:a16="http://schemas.microsoft.com/office/drawing/2014/main" id="{EBAB398C-BAF2-4284-AD22-BEB7853716BE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1148;p38">
              <a:extLst>
                <a:ext uri="{FF2B5EF4-FFF2-40B4-BE49-F238E27FC236}">
                  <a16:creationId xmlns:a16="http://schemas.microsoft.com/office/drawing/2014/main" id="{01DF990D-5778-4D74-8F18-1722C317C986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1149;p38">
              <a:extLst>
                <a:ext uri="{FF2B5EF4-FFF2-40B4-BE49-F238E27FC236}">
                  <a16:creationId xmlns:a16="http://schemas.microsoft.com/office/drawing/2014/main" id="{6C76FE38-C215-4605-8FEB-F8C60BC7D01D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1150;p38">
              <a:extLst>
                <a:ext uri="{FF2B5EF4-FFF2-40B4-BE49-F238E27FC236}">
                  <a16:creationId xmlns:a16="http://schemas.microsoft.com/office/drawing/2014/main" id="{00AEF5C1-8177-484F-A1AF-AD5B879FCBDD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1151;p38">
              <a:extLst>
                <a:ext uri="{FF2B5EF4-FFF2-40B4-BE49-F238E27FC236}">
                  <a16:creationId xmlns:a16="http://schemas.microsoft.com/office/drawing/2014/main" id="{1474A84E-7D05-4919-B2C3-ABA9D3816103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1152;p38">
              <a:extLst>
                <a:ext uri="{FF2B5EF4-FFF2-40B4-BE49-F238E27FC236}">
                  <a16:creationId xmlns:a16="http://schemas.microsoft.com/office/drawing/2014/main" id="{106D5642-92DB-4E2D-B56C-B3B77459F178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1153;p38">
              <a:extLst>
                <a:ext uri="{FF2B5EF4-FFF2-40B4-BE49-F238E27FC236}">
                  <a16:creationId xmlns:a16="http://schemas.microsoft.com/office/drawing/2014/main" id="{26FA240A-ECE7-4945-B2DC-148DF41E3184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1154;p38">
              <a:extLst>
                <a:ext uri="{FF2B5EF4-FFF2-40B4-BE49-F238E27FC236}">
                  <a16:creationId xmlns:a16="http://schemas.microsoft.com/office/drawing/2014/main" id="{536952F1-AD60-4AAE-9226-F916FD7E3D08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1155;p38">
              <a:extLst>
                <a:ext uri="{FF2B5EF4-FFF2-40B4-BE49-F238E27FC236}">
                  <a16:creationId xmlns:a16="http://schemas.microsoft.com/office/drawing/2014/main" id="{1340F2F3-5B0C-4BEB-AB93-6EEEFF3C68FE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1156;p38">
              <a:extLst>
                <a:ext uri="{FF2B5EF4-FFF2-40B4-BE49-F238E27FC236}">
                  <a16:creationId xmlns:a16="http://schemas.microsoft.com/office/drawing/2014/main" id="{993B6917-6C9A-4F69-8F95-D2C9B432F5E7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1157;p38">
              <a:extLst>
                <a:ext uri="{FF2B5EF4-FFF2-40B4-BE49-F238E27FC236}">
                  <a16:creationId xmlns:a16="http://schemas.microsoft.com/office/drawing/2014/main" id="{184E2BD3-B3C8-4623-8395-1FCF00585467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1158;p38">
              <a:extLst>
                <a:ext uri="{FF2B5EF4-FFF2-40B4-BE49-F238E27FC236}">
                  <a16:creationId xmlns:a16="http://schemas.microsoft.com/office/drawing/2014/main" id="{8FD56189-26AC-4CB0-8621-2811C3D28538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1159;p38">
              <a:extLst>
                <a:ext uri="{FF2B5EF4-FFF2-40B4-BE49-F238E27FC236}">
                  <a16:creationId xmlns:a16="http://schemas.microsoft.com/office/drawing/2014/main" id="{21ADF3AC-07DF-42B8-9951-4726636771FD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1160;p38">
              <a:extLst>
                <a:ext uri="{FF2B5EF4-FFF2-40B4-BE49-F238E27FC236}">
                  <a16:creationId xmlns:a16="http://schemas.microsoft.com/office/drawing/2014/main" id="{95EAB19B-7BA6-47BF-B7E9-5243D9E12CAF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1161;p38">
              <a:extLst>
                <a:ext uri="{FF2B5EF4-FFF2-40B4-BE49-F238E27FC236}">
                  <a16:creationId xmlns:a16="http://schemas.microsoft.com/office/drawing/2014/main" id="{F79E3290-A72B-411C-B565-3FA2F10A803E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1162;p38">
              <a:extLst>
                <a:ext uri="{FF2B5EF4-FFF2-40B4-BE49-F238E27FC236}">
                  <a16:creationId xmlns:a16="http://schemas.microsoft.com/office/drawing/2014/main" id="{B43ACA87-9A38-464B-A315-E33669441CE3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1163;p38">
              <a:extLst>
                <a:ext uri="{FF2B5EF4-FFF2-40B4-BE49-F238E27FC236}">
                  <a16:creationId xmlns:a16="http://schemas.microsoft.com/office/drawing/2014/main" id="{EC626F51-6DC7-49C8-B67D-03B591F7F5E2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1164;p38">
              <a:extLst>
                <a:ext uri="{FF2B5EF4-FFF2-40B4-BE49-F238E27FC236}">
                  <a16:creationId xmlns:a16="http://schemas.microsoft.com/office/drawing/2014/main" id="{35D763E0-5B9A-45D8-8878-A3BDA17BCDFC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1165;p38">
              <a:extLst>
                <a:ext uri="{FF2B5EF4-FFF2-40B4-BE49-F238E27FC236}">
                  <a16:creationId xmlns:a16="http://schemas.microsoft.com/office/drawing/2014/main" id="{20475340-E4A3-4EB5-A3D2-9FB4B5B2D2F4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1166;p38">
              <a:extLst>
                <a:ext uri="{FF2B5EF4-FFF2-40B4-BE49-F238E27FC236}">
                  <a16:creationId xmlns:a16="http://schemas.microsoft.com/office/drawing/2014/main" id="{33E4578B-D873-4D18-997D-9853869C81E8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1167;p38">
              <a:extLst>
                <a:ext uri="{FF2B5EF4-FFF2-40B4-BE49-F238E27FC236}">
                  <a16:creationId xmlns:a16="http://schemas.microsoft.com/office/drawing/2014/main" id="{40F4161F-1D4D-4B01-A31C-38561965AF95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1168;p38">
              <a:extLst>
                <a:ext uri="{FF2B5EF4-FFF2-40B4-BE49-F238E27FC236}">
                  <a16:creationId xmlns:a16="http://schemas.microsoft.com/office/drawing/2014/main" id="{72FAE16F-3F74-4357-A455-5834854FDBE1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1169;p38">
              <a:extLst>
                <a:ext uri="{FF2B5EF4-FFF2-40B4-BE49-F238E27FC236}">
                  <a16:creationId xmlns:a16="http://schemas.microsoft.com/office/drawing/2014/main" id="{F35B73F1-92A0-4884-9EE8-6B5B3279137F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1170;p38">
              <a:extLst>
                <a:ext uri="{FF2B5EF4-FFF2-40B4-BE49-F238E27FC236}">
                  <a16:creationId xmlns:a16="http://schemas.microsoft.com/office/drawing/2014/main" id="{FF70412E-8762-4DB9-96A8-A5C5054335F0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1171;p38">
              <a:extLst>
                <a:ext uri="{FF2B5EF4-FFF2-40B4-BE49-F238E27FC236}">
                  <a16:creationId xmlns:a16="http://schemas.microsoft.com/office/drawing/2014/main" id="{86E9ACCC-F476-4A35-811E-A888B4846938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1172;p38">
              <a:extLst>
                <a:ext uri="{FF2B5EF4-FFF2-40B4-BE49-F238E27FC236}">
                  <a16:creationId xmlns:a16="http://schemas.microsoft.com/office/drawing/2014/main" id="{528A258C-EE1A-4DCF-B8C2-519BD2957AA8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1173;p38">
              <a:extLst>
                <a:ext uri="{FF2B5EF4-FFF2-40B4-BE49-F238E27FC236}">
                  <a16:creationId xmlns:a16="http://schemas.microsoft.com/office/drawing/2014/main" id="{6D987E00-FC03-4C07-9BAB-152892943CF1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1174;p38">
              <a:extLst>
                <a:ext uri="{FF2B5EF4-FFF2-40B4-BE49-F238E27FC236}">
                  <a16:creationId xmlns:a16="http://schemas.microsoft.com/office/drawing/2014/main" id="{B27BC3CC-824C-474B-8432-42346BA07E4D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1175;p38">
              <a:extLst>
                <a:ext uri="{FF2B5EF4-FFF2-40B4-BE49-F238E27FC236}">
                  <a16:creationId xmlns:a16="http://schemas.microsoft.com/office/drawing/2014/main" id="{5DCFE631-DE49-47C1-B035-53C672195D5A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1176;p38">
              <a:extLst>
                <a:ext uri="{FF2B5EF4-FFF2-40B4-BE49-F238E27FC236}">
                  <a16:creationId xmlns:a16="http://schemas.microsoft.com/office/drawing/2014/main" id="{303633F4-6A13-46C0-A853-6C87AD4D4932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1177;p38">
              <a:extLst>
                <a:ext uri="{FF2B5EF4-FFF2-40B4-BE49-F238E27FC236}">
                  <a16:creationId xmlns:a16="http://schemas.microsoft.com/office/drawing/2014/main" id="{A66F1AB8-A357-4CE0-8296-9ECD4342B82A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1178;p38">
              <a:extLst>
                <a:ext uri="{FF2B5EF4-FFF2-40B4-BE49-F238E27FC236}">
                  <a16:creationId xmlns:a16="http://schemas.microsoft.com/office/drawing/2014/main" id="{6C720697-BA36-43C7-B0D1-5F1C83374258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Google Shape;1179;p38">
              <a:extLst>
                <a:ext uri="{FF2B5EF4-FFF2-40B4-BE49-F238E27FC236}">
                  <a16:creationId xmlns:a16="http://schemas.microsoft.com/office/drawing/2014/main" id="{E7D81C19-1D9A-45A3-AEF3-F4C1AD2B5B58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Google Shape;1180;p38">
              <a:extLst>
                <a:ext uri="{FF2B5EF4-FFF2-40B4-BE49-F238E27FC236}">
                  <a16:creationId xmlns:a16="http://schemas.microsoft.com/office/drawing/2014/main" id="{4DBBD0A9-D8F5-46E4-92FF-E4B307ECD3DF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Google Shape;1181;p38">
              <a:extLst>
                <a:ext uri="{FF2B5EF4-FFF2-40B4-BE49-F238E27FC236}">
                  <a16:creationId xmlns:a16="http://schemas.microsoft.com/office/drawing/2014/main" id="{1A161660-72C2-4BEE-AF7A-F031EAEA5671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Google Shape;1182;p38">
              <a:extLst>
                <a:ext uri="{FF2B5EF4-FFF2-40B4-BE49-F238E27FC236}">
                  <a16:creationId xmlns:a16="http://schemas.microsoft.com/office/drawing/2014/main" id="{2F6966E7-1DE2-4CB3-BDB3-48E6DF82CD50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Google Shape;1183;p38">
              <a:extLst>
                <a:ext uri="{FF2B5EF4-FFF2-40B4-BE49-F238E27FC236}">
                  <a16:creationId xmlns:a16="http://schemas.microsoft.com/office/drawing/2014/main" id="{52EA2744-B00A-4F49-8799-8ABFC10CAD32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Google Shape;1184;p38">
              <a:extLst>
                <a:ext uri="{FF2B5EF4-FFF2-40B4-BE49-F238E27FC236}">
                  <a16:creationId xmlns:a16="http://schemas.microsoft.com/office/drawing/2014/main" id="{42927C40-AFDE-4258-91AD-B4CA92ED30B0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Google Shape;1185;p38">
              <a:extLst>
                <a:ext uri="{FF2B5EF4-FFF2-40B4-BE49-F238E27FC236}">
                  <a16:creationId xmlns:a16="http://schemas.microsoft.com/office/drawing/2014/main" id="{28A2C790-0718-4166-9A1A-74AC655D0395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Google Shape;1186;p38">
              <a:extLst>
                <a:ext uri="{FF2B5EF4-FFF2-40B4-BE49-F238E27FC236}">
                  <a16:creationId xmlns:a16="http://schemas.microsoft.com/office/drawing/2014/main" id="{E8769AA5-9B29-4DDB-8B67-7A92246BADCF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Google Shape;1187;p38">
              <a:extLst>
                <a:ext uri="{FF2B5EF4-FFF2-40B4-BE49-F238E27FC236}">
                  <a16:creationId xmlns:a16="http://schemas.microsoft.com/office/drawing/2014/main" id="{9F4FBB91-CC40-4D5E-9BD0-C43A6D49DF27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1188;p38">
              <a:extLst>
                <a:ext uri="{FF2B5EF4-FFF2-40B4-BE49-F238E27FC236}">
                  <a16:creationId xmlns:a16="http://schemas.microsoft.com/office/drawing/2014/main" id="{C6D8D411-F9B2-4978-BC7D-8D3206262AFB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1189;p38">
              <a:extLst>
                <a:ext uri="{FF2B5EF4-FFF2-40B4-BE49-F238E27FC236}">
                  <a16:creationId xmlns:a16="http://schemas.microsoft.com/office/drawing/2014/main" id="{77C82FA8-15E4-4C54-9478-20C77485900C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1190;p38">
              <a:extLst>
                <a:ext uri="{FF2B5EF4-FFF2-40B4-BE49-F238E27FC236}">
                  <a16:creationId xmlns:a16="http://schemas.microsoft.com/office/drawing/2014/main" id="{66D0E26D-37C6-4096-AD9C-14D01A43DD70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1191;p38">
              <a:extLst>
                <a:ext uri="{FF2B5EF4-FFF2-40B4-BE49-F238E27FC236}">
                  <a16:creationId xmlns:a16="http://schemas.microsoft.com/office/drawing/2014/main" id="{B67A3C6A-D256-44AA-876B-2EE58C8F9CD6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1192;p38">
              <a:extLst>
                <a:ext uri="{FF2B5EF4-FFF2-40B4-BE49-F238E27FC236}">
                  <a16:creationId xmlns:a16="http://schemas.microsoft.com/office/drawing/2014/main" id="{75F95BE2-BAF5-47BF-8355-AE939EE41A68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1193;p38">
              <a:extLst>
                <a:ext uri="{FF2B5EF4-FFF2-40B4-BE49-F238E27FC236}">
                  <a16:creationId xmlns:a16="http://schemas.microsoft.com/office/drawing/2014/main" id="{37E84BB2-56A7-4547-AB53-5FB4854009A0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Google Shape;1194;p38">
              <a:extLst>
                <a:ext uri="{FF2B5EF4-FFF2-40B4-BE49-F238E27FC236}">
                  <a16:creationId xmlns:a16="http://schemas.microsoft.com/office/drawing/2014/main" id="{8A7104F1-8243-4646-985A-1660482E4B8A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Google Shape;1195;p38">
              <a:extLst>
                <a:ext uri="{FF2B5EF4-FFF2-40B4-BE49-F238E27FC236}">
                  <a16:creationId xmlns:a16="http://schemas.microsoft.com/office/drawing/2014/main" id="{7AD651F5-6AE8-43C6-BC5E-2BD14189B433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1196;p38">
              <a:extLst>
                <a:ext uri="{FF2B5EF4-FFF2-40B4-BE49-F238E27FC236}">
                  <a16:creationId xmlns:a16="http://schemas.microsoft.com/office/drawing/2014/main" id="{B700E816-1C23-4FD6-B535-A17A18AED849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Google Shape;1197;p38">
              <a:extLst>
                <a:ext uri="{FF2B5EF4-FFF2-40B4-BE49-F238E27FC236}">
                  <a16:creationId xmlns:a16="http://schemas.microsoft.com/office/drawing/2014/main" id="{C7452072-912B-4E75-8996-10C658E7D863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Google Shape;1198;p38">
              <a:extLst>
                <a:ext uri="{FF2B5EF4-FFF2-40B4-BE49-F238E27FC236}">
                  <a16:creationId xmlns:a16="http://schemas.microsoft.com/office/drawing/2014/main" id="{B8649F78-61E1-4A41-AD37-44867EF7AA1D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1199;p38">
              <a:extLst>
                <a:ext uri="{FF2B5EF4-FFF2-40B4-BE49-F238E27FC236}">
                  <a16:creationId xmlns:a16="http://schemas.microsoft.com/office/drawing/2014/main" id="{67B09F12-FB01-4A68-8904-E08E23B31906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1200;p38">
              <a:extLst>
                <a:ext uri="{FF2B5EF4-FFF2-40B4-BE49-F238E27FC236}">
                  <a16:creationId xmlns:a16="http://schemas.microsoft.com/office/drawing/2014/main" id="{EBA083CE-0984-452D-820E-9A63F896321A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Google Shape;1201;p38">
              <a:extLst>
                <a:ext uri="{FF2B5EF4-FFF2-40B4-BE49-F238E27FC236}">
                  <a16:creationId xmlns:a16="http://schemas.microsoft.com/office/drawing/2014/main" id="{14AF5D5C-BA23-42A8-BA58-3F92110C21FF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Google Shape;1202;p38">
              <a:extLst>
                <a:ext uri="{FF2B5EF4-FFF2-40B4-BE49-F238E27FC236}">
                  <a16:creationId xmlns:a16="http://schemas.microsoft.com/office/drawing/2014/main" id="{B8C98BE3-096B-4829-8BCC-EE5F1BE6BB9D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1203;p38">
              <a:extLst>
                <a:ext uri="{FF2B5EF4-FFF2-40B4-BE49-F238E27FC236}">
                  <a16:creationId xmlns:a16="http://schemas.microsoft.com/office/drawing/2014/main" id="{CE4719DD-5F1F-407C-BB03-54131811ECFA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1204;p38">
              <a:extLst>
                <a:ext uri="{FF2B5EF4-FFF2-40B4-BE49-F238E27FC236}">
                  <a16:creationId xmlns:a16="http://schemas.microsoft.com/office/drawing/2014/main" id="{09DEA741-5E3D-46FE-B64B-37C739A28898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1205;p38">
              <a:extLst>
                <a:ext uri="{FF2B5EF4-FFF2-40B4-BE49-F238E27FC236}">
                  <a16:creationId xmlns:a16="http://schemas.microsoft.com/office/drawing/2014/main" id="{80094E97-949F-44C8-8EE3-ABDDF47096AC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1206;p38">
              <a:extLst>
                <a:ext uri="{FF2B5EF4-FFF2-40B4-BE49-F238E27FC236}">
                  <a16:creationId xmlns:a16="http://schemas.microsoft.com/office/drawing/2014/main" id="{C4CB5268-A339-43E4-8805-97425A374CE4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1207;p38">
              <a:extLst>
                <a:ext uri="{FF2B5EF4-FFF2-40B4-BE49-F238E27FC236}">
                  <a16:creationId xmlns:a16="http://schemas.microsoft.com/office/drawing/2014/main" id="{F8B437B6-8082-451D-8A93-B5B26A616BE8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1208;p38">
              <a:extLst>
                <a:ext uri="{FF2B5EF4-FFF2-40B4-BE49-F238E27FC236}">
                  <a16:creationId xmlns:a16="http://schemas.microsoft.com/office/drawing/2014/main" id="{3C3DB0EA-D6F8-4A77-A2D4-972E7B978AD4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1209;p38">
              <a:extLst>
                <a:ext uri="{FF2B5EF4-FFF2-40B4-BE49-F238E27FC236}">
                  <a16:creationId xmlns:a16="http://schemas.microsoft.com/office/drawing/2014/main" id="{AD81A5EE-D9A4-4238-8058-97C918C0B91F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1210;p38">
              <a:extLst>
                <a:ext uri="{FF2B5EF4-FFF2-40B4-BE49-F238E27FC236}">
                  <a16:creationId xmlns:a16="http://schemas.microsoft.com/office/drawing/2014/main" id="{9D8BCE38-8692-4762-842A-E1604BCB333B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1211;p38">
              <a:extLst>
                <a:ext uri="{FF2B5EF4-FFF2-40B4-BE49-F238E27FC236}">
                  <a16:creationId xmlns:a16="http://schemas.microsoft.com/office/drawing/2014/main" id="{7C7E5939-03D7-4CB6-9C7E-669D5D175237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1212;p38">
              <a:extLst>
                <a:ext uri="{FF2B5EF4-FFF2-40B4-BE49-F238E27FC236}">
                  <a16:creationId xmlns:a16="http://schemas.microsoft.com/office/drawing/2014/main" id="{B641F889-015F-4879-B8AE-F2D75E729761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1213;p38">
              <a:extLst>
                <a:ext uri="{FF2B5EF4-FFF2-40B4-BE49-F238E27FC236}">
                  <a16:creationId xmlns:a16="http://schemas.microsoft.com/office/drawing/2014/main" id="{637541C9-C3FE-4FB3-A77B-8B3A74AC745E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Google Shape;1214;p38">
              <a:extLst>
                <a:ext uri="{FF2B5EF4-FFF2-40B4-BE49-F238E27FC236}">
                  <a16:creationId xmlns:a16="http://schemas.microsoft.com/office/drawing/2014/main" id="{DE777EFF-F53E-4DAE-A1ED-8DB178A891DD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Google Shape;1215;p38">
              <a:extLst>
                <a:ext uri="{FF2B5EF4-FFF2-40B4-BE49-F238E27FC236}">
                  <a16:creationId xmlns:a16="http://schemas.microsoft.com/office/drawing/2014/main" id="{447F3B16-9BB5-45F6-971B-728BA283FE9A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1216;p38">
              <a:extLst>
                <a:ext uri="{FF2B5EF4-FFF2-40B4-BE49-F238E27FC236}">
                  <a16:creationId xmlns:a16="http://schemas.microsoft.com/office/drawing/2014/main" id="{0C9B9D75-4AE3-480F-B6FC-D63284AE83B0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1217;p38">
              <a:extLst>
                <a:ext uri="{FF2B5EF4-FFF2-40B4-BE49-F238E27FC236}">
                  <a16:creationId xmlns:a16="http://schemas.microsoft.com/office/drawing/2014/main" id="{B787A707-C206-4544-98FC-C44830452B59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1218;p38">
              <a:extLst>
                <a:ext uri="{FF2B5EF4-FFF2-40B4-BE49-F238E27FC236}">
                  <a16:creationId xmlns:a16="http://schemas.microsoft.com/office/drawing/2014/main" id="{176FAB74-430F-4FD6-9755-0A7765CCF584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1219;p38">
              <a:extLst>
                <a:ext uri="{FF2B5EF4-FFF2-40B4-BE49-F238E27FC236}">
                  <a16:creationId xmlns:a16="http://schemas.microsoft.com/office/drawing/2014/main" id="{6D9D4459-9D31-44BA-8ED1-D11308F584B1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1220;p38">
              <a:extLst>
                <a:ext uri="{FF2B5EF4-FFF2-40B4-BE49-F238E27FC236}">
                  <a16:creationId xmlns:a16="http://schemas.microsoft.com/office/drawing/2014/main" id="{F679A18D-2030-4806-BE43-F2A402FDC393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1221;p38">
              <a:extLst>
                <a:ext uri="{FF2B5EF4-FFF2-40B4-BE49-F238E27FC236}">
                  <a16:creationId xmlns:a16="http://schemas.microsoft.com/office/drawing/2014/main" id="{652DE177-5451-4833-BCC5-917D150FFB00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1222;p38">
              <a:extLst>
                <a:ext uri="{FF2B5EF4-FFF2-40B4-BE49-F238E27FC236}">
                  <a16:creationId xmlns:a16="http://schemas.microsoft.com/office/drawing/2014/main" id="{28D93230-A9E1-4112-A811-FD5BC43243F6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1223;p38">
              <a:extLst>
                <a:ext uri="{FF2B5EF4-FFF2-40B4-BE49-F238E27FC236}">
                  <a16:creationId xmlns:a16="http://schemas.microsoft.com/office/drawing/2014/main" id="{DFD8FA04-0C74-4094-A6D0-68D237E75CE7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Google Shape;1224;p38">
              <a:extLst>
                <a:ext uri="{FF2B5EF4-FFF2-40B4-BE49-F238E27FC236}">
                  <a16:creationId xmlns:a16="http://schemas.microsoft.com/office/drawing/2014/main" id="{62D6B5F8-8E85-4174-A980-29F4EC0DA012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Google Shape;1225;p38">
              <a:extLst>
                <a:ext uri="{FF2B5EF4-FFF2-40B4-BE49-F238E27FC236}">
                  <a16:creationId xmlns:a16="http://schemas.microsoft.com/office/drawing/2014/main" id="{BFF34210-9983-4AF1-959C-1949208656B7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Google Shape;1226;p38">
              <a:extLst>
                <a:ext uri="{FF2B5EF4-FFF2-40B4-BE49-F238E27FC236}">
                  <a16:creationId xmlns:a16="http://schemas.microsoft.com/office/drawing/2014/main" id="{C04CD40F-F210-4320-803C-2A76DB969D2A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Google Shape;1227;p38">
              <a:extLst>
                <a:ext uri="{FF2B5EF4-FFF2-40B4-BE49-F238E27FC236}">
                  <a16:creationId xmlns:a16="http://schemas.microsoft.com/office/drawing/2014/main" id="{79689F68-2570-4118-9E0E-D316EA31EFA4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Google Shape;1228;p38">
              <a:extLst>
                <a:ext uri="{FF2B5EF4-FFF2-40B4-BE49-F238E27FC236}">
                  <a16:creationId xmlns:a16="http://schemas.microsoft.com/office/drawing/2014/main" id="{5490C7C4-2A40-47AC-B8E1-7AB9E1BD0806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Google Shape;1229;p38">
              <a:extLst>
                <a:ext uri="{FF2B5EF4-FFF2-40B4-BE49-F238E27FC236}">
                  <a16:creationId xmlns:a16="http://schemas.microsoft.com/office/drawing/2014/main" id="{1B8A12DA-E0E8-46B4-9F7B-0D8C3353BD43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Google Shape;1230;p38">
              <a:extLst>
                <a:ext uri="{FF2B5EF4-FFF2-40B4-BE49-F238E27FC236}">
                  <a16:creationId xmlns:a16="http://schemas.microsoft.com/office/drawing/2014/main" id="{6F64D79D-F8B1-4E1B-92BD-2F5D575672EF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Google Shape;1231;p38">
              <a:extLst>
                <a:ext uri="{FF2B5EF4-FFF2-40B4-BE49-F238E27FC236}">
                  <a16:creationId xmlns:a16="http://schemas.microsoft.com/office/drawing/2014/main" id="{B6A59889-CC05-4543-8AF8-8F48CE980874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1232;p38">
              <a:extLst>
                <a:ext uri="{FF2B5EF4-FFF2-40B4-BE49-F238E27FC236}">
                  <a16:creationId xmlns:a16="http://schemas.microsoft.com/office/drawing/2014/main" id="{1A606ABE-BA91-4D87-AAB5-294391ECC76E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Google Shape;1233;p38">
              <a:extLst>
                <a:ext uri="{FF2B5EF4-FFF2-40B4-BE49-F238E27FC236}">
                  <a16:creationId xmlns:a16="http://schemas.microsoft.com/office/drawing/2014/main" id="{27A7195F-831B-4AEE-AE40-F584E8D01AA4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Google Shape;1234;p38">
              <a:extLst>
                <a:ext uri="{FF2B5EF4-FFF2-40B4-BE49-F238E27FC236}">
                  <a16:creationId xmlns:a16="http://schemas.microsoft.com/office/drawing/2014/main" id="{40F17DE1-F23B-43D5-AE7D-E8C1752AE4F9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Google Shape;1235;p38">
              <a:extLst>
                <a:ext uri="{FF2B5EF4-FFF2-40B4-BE49-F238E27FC236}">
                  <a16:creationId xmlns:a16="http://schemas.microsoft.com/office/drawing/2014/main" id="{A82A4A61-41A5-45D9-A9FC-E87B115BECF4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Google Shape;1236;p38">
              <a:extLst>
                <a:ext uri="{FF2B5EF4-FFF2-40B4-BE49-F238E27FC236}">
                  <a16:creationId xmlns:a16="http://schemas.microsoft.com/office/drawing/2014/main" id="{15C3A8CC-811F-45A1-BA53-F0C5C1B3E2A6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Google Shape;1237;p38">
              <a:extLst>
                <a:ext uri="{FF2B5EF4-FFF2-40B4-BE49-F238E27FC236}">
                  <a16:creationId xmlns:a16="http://schemas.microsoft.com/office/drawing/2014/main" id="{936D7D00-E99E-4CA0-A725-0A74E1504DA3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Google Shape;1238;p38">
              <a:extLst>
                <a:ext uri="{FF2B5EF4-FFF2-40B4-BE49-F238E27FC236}">
                  <a16:creationId xmlns:a16="http://schemas.microsoft.com/office/drawing/2014/main" id="{314823D4-4DA8-4C3D-870F-AC009253ACB1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Google Shape;1239;p38">
              <a:extLst>
                <a:ext uri="{FF2B5EF4-FFF2-40B4-BE49-F238E27FC236}">
                  <a16:creationId xmlns:a16="http://schemas.microsoft.com/office/drawing/2014/main" id="{8A844DB0-440B-4F35-A086-7FBDACDB35C8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Google Shape;1240;p38">
              <a:extLst>
                <a:ext uri="{FF2B5EF4-FFF2-40B4-BE49-F238E27FC236}">
                  <a16:creationId xmlns:a16="http://schemas.microsoft.com/office/drawing/2014/main" id="{E92876D8-EA90-4E15-97DA-E7F3021C239A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1241;p38">
              <a:extLst>
                <a:ext uri="{FF2B5EF4-FFF2-40B4-BE49-F238E27FC236}">
                  <a16:creationId xmlns:a16="http://schemas.microsoft.com/office/drawing/2014/main" id="{43D0A000-59A1-4F83-BFE8-E1BCA8D925D6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1242;p38">
              <a:extLst>
                <a:ext uri="{FF2B5EF4-FFF2-40B4-BE49-F238E27FC236}">
                  <a16:creationId xmlns:a16="http://schemas.microsoft.com/office/drawing/2014/main" id="{4897D739-E028-4302-9D2C-019143B56D3A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1243;p38">
              <a:extLst>
                <a:ext uri="{FF2B5EF4-FFF2-40B4-BE49-F238E27FC236}">
                  <a16:creationId xmlns:a16="http://schemas.microsoft.com/office/drawing/2014/main" id="{8DEF540A-D193-4F01-B54D-50E6A302480F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1244;p38">
              <a:extLst>
                <a:ext uri="{FF2B5EF4-FFF2-40B4-BE49-F238E27FC236}">
                  <a16:creationId xmlns:a16="http://schemas.microsoft.com/office/drawing/2014/main" id="{D2BE670A-EACC-4142-8AAC-A300DBA915B6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1245;p38">
              <a:extLst>
                <a:ext uri="{FF2B5EF4-FFF2-40B4-BE49-F238E27FC236}">
                  <a16:creationId xmlns:a16="http://schemas.microsoft.com/office/drawing/2014/main" id="{DE46AB86-9737-42B1-86A9-2E59BBE25492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1246;p38">
              <a:extLst>
                <a:ext uri="{FF2B5EF4-FFF2-40B4-BE49-F238E27FC236}">
                  <a16:creationId xmlns:a16="http://schemas.microsoft.com/office/drawing/2014/main" id="{C6EA81F9-7C52-42CC-9311-A7B1C53BFA91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1247;p38">
              <a:extLst>
                <a:ext uri="{FF2B5EF4-FFF2-40B4-BE49-F238E27FC236}">
                  <a16:creationId xmlns:a16="http://schemas.microsoft.com/office/drawing/2014/main" id="{3691A045-311F-45A7-8924-C07377BE9809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1248;p38">
              <a:extLst>
                <a:ext uri="{FF2B5EF4-FFF2-40B4-BE49-F238E27FC236}">
                  <a16:creationId xmlns:a16="http://schemas.microsoft.com/office/drawing/2014/main" id="{6A1A65EA-99D9-4441-8F57-2BD0DEC959E9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Google Shape;1249;p38">
              <a:extLst>
                <a:ext uri="{FF2B5EF4-FFF2-40B4-BE49-F238E27FC236}">
                  <a16:creationId xmlns:a16="http://schemas.microsoft.com/office/drawing/2014/main" id="{96B42494-EC48-4878-96DC-8D5D3E2ECE84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Google Shape;1250;p38">
              <a:extLst>
                <a:ext uri="{FF2B5EF4-FFF2-40B4-BE49-F238E27FC236}">
                  <a16:creationId xmlns:a16="http://schemas.microsoft.com/office/drawing/2014/main" id="{80491EB5-0769-44E2-8C31-961629198EFA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Google Shape;1251;p38">
              <a:extLst>
                <a:ext uri="{FF2B5EF4-FFF2-40B4-BE49-F238E27FC236}">
                  <a16:creationId xmlns:a16="http://schemas.microsoft.com/office/drawing/2014/main" id="{744C0BC6-629B-4B91-9637-F1F072BC9A04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Google Shape;1252;p38">
              <a:extLst>
                <a:ext uri="{FF2B5EF4-FFF2-40B4-BE49-F238E27FC236}">
                  <a16:creationId xmlns:a16="http://schemas.microsoft.com/office/drawing/2014/main" id="{79E2AFA6-1BF4-410A-AE1D-AC57BE554302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Google Shape;1253;p38">
              <a:extLst>
                <a:ext uri="{FF2B5EF4-FFF2-40B4-BE49-F238E27FC236}">
                  <a16:creationId xmlns:a16="http://schemas.microsoft.com/office/drawing/2014/main" id="{6EB30C60-59D0-4FAB-89F2-C5FF14B65EEB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1254;p38">
              <a:extLst>
                <a:ext uri="{FF2B5EF4-FFF2-40B4-BE49-F238E27FC236}">
                  <a16:creationId xmlns:a16="http://schemas.microsoft.com/office/drawing/2014/main" id="{BEC95501-70DE-4B38-AC9D-9F1814F6A87D}"/>
                </a:ext>
              </a:extLst>
            </p:cNvPr>
            <p:cNvSpPr/>
            <p:nvPr/>
          </p:nvSpPr>
          <p:spPr>
            <a:xfrm>
              <a:off x="6163899" y="2121150"/>
              <a:ext cx="122576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1255;p38">
              <a:extLst>
                <a:ext uri="{FF2B5EF4-FFF2-40B4-BE49-F238E27FC236}">
                  <a16:creationId xmlns:a16="http://schemas.microsoft.com/office/drawing/2014/main" id="{EF24977D-5A52-42B8-A617-A20D2537031E}"/>
                </a:ext>
              </a:extLst>
            </p:cNvPr>
            <p:cNvSpPr/>
            <p:nvPr/>
          </p:nvSpPr>
          <p:spPr>
            <a:xfrm>
              <a:off x="6302425" y="2121151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1256;p38">
              <a:extLst>
                <a:ext uri="{FF2B5EF4-FFF2-40B4-BE49-F238E27FC236}">
                  <a16:creationId xmlns:a16="http://schemas.microsoft.com/office/drawing/2014/main" id="{10FAC118-130E-4B69-82FE-7047522AD5C9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1257;p38">
              <a:extLst>
                <a:ext uri="{FF2B5EF4-FFF2-40B4-BE49-F238E27FC236}">
                  <a16:creationId xmlns:a16="http://schemas.microsoft.com/office/drawing/2014/main" id="{DA4D178E-7CA6-4481-95CD-E376B76464F2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1258;p38">
              <a:extLst>
                <a:ext uri="{FF2B5EF4-FFF2-40B4-BE49-F238E27FC236}">
                  <a16:creationId xmlns:a16="http://schemas.microsoft.com/office/drawing/2014/main" id="{D2B0AE1F-5DBB-4B15-97BD-87E9EFBA8DA3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1259;p38">
              <a:extLst>
                <a:ext uri="{FF2B5EF4-FFF2-40B4-BE49-F238E27FC236}">
                  <a16:creationId xmlns:a16="http://schemas.microsoft.com/office/drawing/2014/main" id="{69F8BAD3-9FCC-40DD-8331-C136B48AA454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Google Shape;1260;p38">
              <a:extLst>
                <a:ext uri="{FF2B5EF4-FFF2-40B4-BE49-F238E27FC236}">
                  <a16:creationId xmlns:a16="http://schemas.microsoft.com/office/drawing/2014/main" id="{14C8F994-4172-4B09-8AF8-F6B3D10C71BC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Google Shape;1261;p38">
              <a:extLst>
                <a:ext uri="{FF2B5EF4-FFF2-40B4-BE49-F238E27FC236}">
                  <a16:creationId xmlns:a16="http://schemas.microsoft.com/office/drawing/2014/main" id="{2E4CAF58-42C2-4FD5-A5B5-50B645CB2A1A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Google Shape;1262;p38">
              <a:extLst>
                <a:ext uri="{FF2B5EF4-FFF2-40B4-BE49-F238E27FC236}">
                  <a16:creationId xmlns:a16="http://schemas.microsoft.com/office/drawing/2014/main" id="{577374C0-E462-4D04-A2E7-3505804D4A23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Google Shape;1263;p38">
              <a:extLst>
                <a:ext uri="{FF2B5EF4-FFF2-40B4-BE49-F238E27FC236}">
                  <a16:creationId xmlns:a16="http://schemas.microsoft.com/office/drawing/2014/main" id="{523A7B0F-CE7E-45F7-A5FA-F8F4406FBAE7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Google Shape;1264;p38">
              <a:extLst>
                <a:ext uri="{FF2B5EF4-FFF2-40B4-BE49-F238E27FC236}">
                  <a16:creationId xmlns:a16="http://schemas.microsoft.com/office/drawing/2014/main" id="{FB536EBE-CEFB-4746-9AB8-E206E4EA2FE0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58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88042-E991-49EA-9BE1-03AC1FB1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0"/>
            <a:ext cx="8965096" cy="930964"/>
          </a:xfrm>
        </p:spPr>
        <p:txBody>
          <a:bodyPr>
            <a:normAutofit/>
          </a:bodyPr>
          <a:lstStyle/>
          <a:p>
            <a:pPr lvl="0" algn="l"/>
            <a:r>
              <a:rPr lang="es-ES" sz="1400" b="1" u="sng" dirty="0" err="1"/>
              <a:t>Outlier</a:t>
            </a:r>
            <a:endParaRPr lang="es-ES" sz="1400" b="1" u="sng" dirty="0"/>
          </a:p>
          <a:p>
            <a:pPr marL="0" lvl="0" indent="0" algn="l">
              <a:buNone/>
            </a:pPr>
            <a:r>
              <a:rPr lang="es-ES" sz="1400" u="none" dirty="0"/>
              <a:t>Topeamos las variables que presentan valores discordantes según (cuantiles, percentiles), para la variable “años de servicio” (</a:t>
            </a:r>
            <a:r>
              <a:rPr lang="es-ES" sz="1400" u="none" dirty="0" err="1"/>
              <a:t>length_of_service</a:t>
            </a:r>
            <a:r>
              <a:rPr lang="es-ES" sz="1400" u="none" dirty="0"/>
              <a:t>) decidimos tratar a los valores mayores del cuantil 97,5 como el mismo,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1C9865-3460-4982-8BD1-E0F58D70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0965"/>
          </a:xfrm>
        </p:spPr>
        <p:txBody>
          <a:bodyPr/>
          <a:lstStyle/>
          <a:p>
            <a:r>
              <a:rPr lang="es-ES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Anexo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23E2368-507A-4E6B-90B0-C874F3C0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79" y="3086100"/>
            <a:ext cx="8370053" cy="11264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6EE227-44D9-4040-960A-C135CF8E8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79" y="4653173"/>
            <a:ext cx="8246373" cy="1029528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14CBF0AC-FC11-4180-A92C-B5F2EB41408A}"/>
              </a:ext>
            </a:extLst>
          </p:cNvPr>
          <p:cNvSpPr/>
          <p:nvPr/>
        </p:nvSpPr>
        <p:spPr>
          <a:xfrm rot="5400000">
            <a:off x="8799649" y="3671061"/>
            <a:ext cx="397152" cy="1325217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63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F852A-81FA-4393-95A1-70F06BE1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4217"/>
          </a:xfrm>
        </p:spPr>
        <p:txBody>
          <a:bodyPr>
            <a:normAutofit/>
          </a:bodyPr>
          <a:lstStyle/>
          <a:p>
            <a:r>
              <a:rPr lang="es-ES" sz="4400" b="1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01. Definición del Negocio</a:t>
            </a:r>
            <a:endParaRPr lang="es-E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4E4F455-7258-4C02-B87A-D013B98A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0" y="2171700"/>
            <a:ext cx="10012017" cy="3589199"/>
          </a:xfrm>
        </p:spPr>
        <p:txBody>
          <a:bodyPr>
            <a:normAutofit/>
          </a:bodyPr>
          <a:lstStyle/>
          <a:p>
            <a:pPr algn="just"/>
            <a:r>
              <a:rPr lang="es-ES" sz="1400" b="1" i="0" dirty="0">
                <a:solidFill>
                  <a:srgbClr val="000000"/>
                </a:solidFill>
                <a:effectLst/>
                <a:latin typeface="Helvetica Neue"/>
              </a:rPr>
              <a:t>Planteamiento del problema</a:t>
            </a:r>
          </a:p>
          <a:p>
            <a:pPr marL="0" indent="0" algn="just">
              <a:buNone/>
            </a:pPr>
            <a:r>
              <a:rPr lang="es-ES" sz="1400" b="0" i="0" dirty="0">
                <a:solidFill>
                  <a:srgbClr val="000000"/>
                </a:solidFill>
                <a:effectLst/>
                <a:latin typeface="Helvetica Neue"/>
              </a:rPr>
              <a:t>Teniendo un </a:t>
            </a:r>
            <a:r>
              <a:rPr lang="es-ES" sz="1400" dirty="0">
                <a:solidFill>
                  <a:srgbClr val="000000"/>
                </a:solidFill>
                <a:latin typeface="Helvetica Neue"/>
              </a:rPr>
              <a:t>set de datos recibido por Recursos Humanos tratamos la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Helvetica Neue"/>
              </a:rPr>
              <a:t> información de empleados de una empresa  para identificar a los clientes con alta probabilidad de ser promovidos dentro de </a:t>
            </a:r>
            <a:r>
              <a:rPr lang="es-ES" sz="1400" dirty="0">
                <a:solidFill>
                  <a:srgbClr val="000000"/>
                </a:solidFill>
                <a:latin typeface="Helvetica Neue"/>
              </a:rPr>
              <a:t>esta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</a:p>
          <a:p>
            <a:pPr algn="just"/>
            <a:r>
              <a:rPr lang="es-ES" sz="1400" b="1" i="0" dirty="0">
                <a:solidFill>
                  <a:srgbClr val="000000"/>
                </a:solidFill>
                <a:effectLst/>
                <a:latin typeface="Helvetica Neue"/>
              </a:rPr>
              <a:t>Naturaleza del problema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000000"/>
                </a:solidFill>
                <a:effectLst/>
                <a:latin typeface="Helvetica Neue"/>
              </a:rPr>
              <a:t>La naturaleza del problema es de tipo de clasificación en el cual se requiere identificar a aquellos empleados con una alta probabilidad de ser promovidos en la empresa.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000000"/>
                </a:solidFill>
                <a:effectLst/>
                <a:latin typeface="Helvetica Neue"/>
              </a:rPr>
              <a:t>Al tener identificados aquellos empleados que merecen ser promovidos se pretende tener una mejor eficiencia en los departamentos / áreas de la empresa.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000000"/>
                </a:solidFill>
                <a:effectLst/>
                <a:latin typeface="Helvetica Neue"/>
              </a:rPr>
              <a:t>Incentivar a los empleados a capacitarse para tener mas oportunidades de ser promovidos.</a:t>
            </a:r>
          </a:p>
          <a:p>
            <a:pPr marL="0" indent="0" algn="just">
              <a:buNone/>
            </a:pPr>
            <a:endParaRPr lang="es-ES" sz="14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821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8BF7C-A533-4C2B-B8D4-19FD7785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Variables</a:t>
            </a:r>
            <a:br>
              <a:rPr lang="es-ES" sz="4400" dirty="0"/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C01C99-3148-414E-97AC-3F8CD8BF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37" y="1879194"/>
            <a:ext cx="8855668" cy="4173361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CD7B47F-523D-4369-AD0A-913ADA6D2A67}"/>
              </a:ext>
            </a:extLst>
          </p:cNvPr>
          <p:cNvSpPr/>
          <p:nvPr/>
        </p:nvSpPr>
        <p:spPr>
          <a:xfrm>
            <a:off x="1118326" y="5778613"/>
            <a:ext cx="9967016" cy="27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924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FE73C-5BBD-48D2-BAD6-601283FD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39590-BE3D-4F4A-BCA3-E767DDD9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12121"/>
                </a:solidFill>
                <a:effectLst/>
                <a:latin typeface="Roboto"/>
              </a:rPr>
              <a:t>Predecir si un Empleado será promovido luego de seguir un programa de evaluación.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E55592-C7DE-42ED-80CA-45885A2A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17" y="4076700"/>
            <a:ext cx="7413704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5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B6A0A-F1FB-4049-86C3-335D801E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1877"/>
            <a:ext cx="9601200" cy="797201"/>
          </a:xfrm>
        </p:spPr>
        <p:txBody>
          <a:bodyPr>
            <a:normAutofit/>
          </a:bodyPr>
          <a:lstStyle/>
          <a:p>
            <a: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02. Análisis exploratorio de datos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05BC063-C5CA-4AC7-B085-BBA14942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005" y="1618254"/>
            <a:ext cx="4013203" cy="1464365"/>
          </a:xfrm>
        </p:spPr>
        <p:txBody>
          <a:bodyPr>
            <a:normAutofit/>
          </a:bodyPr>
          <a:lstStyle/>
          <a:p>
            <a:pPr algn="just"/>
            <a:r>
              <a:rPr lang="es-ES" sz="1400" dirty="0"/>
              <a:t>Distribución de puntaje de score target</a:t>
            </a:r>
          </a:p>
          <a:p>
            <a:pPr marL="0" indent="0" algn="just">
              <a:buNone/>
            </a:pPr>
            <a:r>
              <a:rPr lang="es-ES" sz="1400" dirty="0"/>
              <a:t>Los empleados con mayor puntaje en sus  evaluaciones de entrenamiento tienen mayor probabilidad de ser promovidos</a:t>
            </a:r>
          </a:p>
          <a:p>
            <a:pPr algn="just"/>
            <a:endParaRPr lang="es-ES" sz="1400" dirty="0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F294823-DDD3-4242-B1FB-D2AD0BC38805}"/>
              </a:ext>
            </a:extLst>
          </p:cNvPr>
          <p:cNvSpPr txBox="1">
            <a:spLocks/>
          </p:cNvSpPr>
          <p:nvPr/>
        </p:nvSpPr>
        <p:spPr>
          <a:xfrm>
            <a:off x="1559170" y="1613055"/>
            <a:ext cx="4536830" cy="129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400" dirty="0"/>
              <a:t>Distribución de la Edad vs target</a:t>
            </a:r>
          </a:p>
          <a:p>
            <a:pPr marL="0" indent="0" algn="just">
              <a:buNone/>
            </a:pPr>
            <a:r>
              <a:rPr lang="es-ES" sz="1400" dirty="0"/>
              <a:t>Se observa que la empresa cuenta con empleados entre 20 y 60 años, sin embargo los empleados entre los 25 y 35 años tienen mas probabilidad de ser promovidos.</a:t>
            </a:r>
          </a:p>
          <a:p>
            <a:pPr marL="0" indent="0" algn="just">
              <a:buNone/>
            </a:pPr>
            <a:endParaRPr lang="es-ES" sz="1400" dirty="0"/>
          </a:p>
          <a:p>
            <a:pPr algn="just"/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F77C19-A4DB-40B7-96E6-D9D4C8A6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70" y="2907323"/>
            <a:ext cx="4536830" cy="33858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282EFC-331F-48FC-9437-D92513451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3" y="2907323"/>
            <a:ext cx="4494139" cy="33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7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B6A0A-F1FB-4049-86C3-335D801E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1877"/>
            <a:ext cx="9601200" cy="797201"/>
          </a:xfrm>
        </p:spPr>
        <p:txBody>
          <a:bodyPr>
            <a:normAutofit/>
          </a:bodyPr>
          <a:lstStyle/>
          <a:p>
            <a: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02. Análisis exploratorio de datos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05BC063-C5CA-4AC7-B085-BBA14942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017" y="1812897"/>
            <a:ext cx="3752849" cy="146436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1400" dirty="0"/>
              <a:t>Distribución de canal de contacto de completadas vs target</a:t>
            </a:r>
          </a:p>
          <a:p>
            <a:pPr marL="0" indent="0" algn="just">
              <a:buNone/>
            </a:pPr>
            <a:r>
              <a:rPr lang="es-ES" sz="1400" dirty="0"/>
              <a:t>Los empleados que fueron referidos en su ingreso a la empresa tienen mas oportunidad de ser promovidos que por otro canal de reclutamiento</a:t>
            </a:r>
          </a:p>
          <a:p>
            <a:pPr algn="just"/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C087D4-A21F-4A9F-9D51-580D6770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077" y="4312920"/>
            <a:ext cx="5744815" cy="2309440"/>
          </a:xfrm>
          <a:prstGeom prst="rect">
            <a:avLst/>
          </a:prstGeom>
        </p:spPr>
      </p:pic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F294823-DDD3-4242-B1FB-D2AD0BC38805}"/>
              </a:ext>
            </a:extLst>
          </p:cNvPr>
          <p:cNvSpPr txBox="1">
            <a:spLocks/>
          </p:cNvSpPr>
          <p:nvPr/>
        </p:nvSpPr>
        <p:spPr>
          <a:xfrm>
            <a:off x="1559169" y="4423641"/>
            <a:ext cx="4013203" cy="1992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400" dirty="0"/>
              <a:t>Distribución de la “Calificación del Empleado en el año anterior ” vs target</a:t>
            </a:r>
          </a:p>
          <a:p>
            <a:pPr marL="0" indent="0" algn="just">
              <a:buNone/>
            </a:pPr>
            <a:r>
              <a:rPr lang="es-ES" sz="1400" dirty="0"/>
              <a:t>Al tener el empleado una mayor calificación el año anterior es un buen indicador para su promoción en el presente año</a:t>
            </a:r>
          </a:p>
          <a:p>
            <a:pPr marL="0" indent="0" algn="just">
              <a:buNone/>
            </a:pPr>
            <a:endParaRPr lang="es-ES" sz="1400" dirty="0"/>
          </a:p>
          <a:p>
            <a:pPr algn="just"/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8C29FA-63BC-45D4-B0B4-B7FD80B1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50504"/>
            <a:ext cx="5744815" cy="23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7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B5A3827-B396-44F3-ACB2-30910F74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46" y="1535769"/>
            <a:ext cx="5740208" cy="25724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5BA745-E72A-4A31-B94B-90FF8B29C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21864"/>
            <a:ext cx="5740209" cy="2405435"/>
          </a:xfrm>
          <a:prstGeom prst="rect">
            <a:avLst/>
          </a:prstGeom>
        </p:spPr>
      </p:pic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3901FEAB-59E3-41D5-B642-110C138DCBF4}"/>
              </a:ext>
            </a:extLst>
          </p:cNvPr>
          <p:cNvSpPr txBox="1">
            <a:spLocks/>
          </p:cNvSpPr>
          <p:nvPr/>
        </p:nvSpPr>
        <p:spPr>
          <a:xfrm>
            <a:off x="7712765" y="1651689"/>
            <a:ext cx="3643917" cy="1464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400" dirty="0"/>
              <a:t>Distribución de Educación vs target</a:t>
            </a:r>
          </a:p>
          <a:p>
            <a:pPr marL="0" indent="0" algn="just">
              <a:buNone/>
            </a:pPr>
            <a:r>
              <a:rPr lang="es-ES" sz="1400" dirty="0"/>
              <a:t>Se cuenta con más empleados con titulo de Bachiller, si embargo los empleados con titulo de Magister tienes una probabilidad mayor de ser promovidos que un empleado con titulo de Bachiller.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C9696A8A-9555-48B7-AAF9-65F12BB502CF}"/>
              </a:ext>
            </a:extLst>
          </p:cNvPr>
          <p:cNvSpPr txBox="1">
            <a:spLocks/>
          </p:cNvSpPr>
          <p:nvPr/>
        </p:nvSpPr>
        <p:spPr>
          <a:xfrm>
            <a:off x="1371600" y="4455689"/>
            <a:ext cx="4013203" cy="1464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400" dirty="0"/>
              <a:t>Distribución de la Género vs target</a:t>
            </a:r>
          </a:p>
          <a:p>
            <a:pPr marL="0" indent="0" algn="just">
              <a:buNone/>
            </a:pPr>
            <a:r>
              <a:rPr lang="es-ES" sz="1400" dirty="0"/>
              <a:t>La empresa cuenta con mas empleados hombres que mujeres sin embargo es indistinto para la evaluación, ambos tienen la misma probabilidad de ser promovidos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F3252E-BF4E-49A8-A1D9-70E34869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1877"/>
            <a:ext cx="9601200" cy="797201"/>
          </a:xfrm>
        </p:spPr>
        <p:txBody>
          <a:bodyPr>
            <a:normAutofit/>
          </a:bodyPr>
          <a:lstStyle/>
          <a:p>
            <a:r>
              <a:rPr lang="es-ES" sz="440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02. Análisis exploratorio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135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425DABA6-C776-4CA8-9E0F-0381DCA37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152331"/>
            <a:ext cx="9601200" cy="39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Distribución de Puntaje promedio en evaluaciones de entrenamiento vs target</a:t>
            </a:r>
          </a:p>
          <a:p>
            <a:pPr algn="just"/>
            <a:endParaRPr lang="es-ES" sz="1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9A0DC6B-478B-43DB-AE4A-02EA0237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8171"/>
            <a:ext cx="10260093" cy="467097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BB05BDE-1773-4090-AD4A-480811401D68}"/>
              </a:ext>
            </a:extLst>
          </p:cNvPr>
          <p:cNvSpPr txBox="1">
            <a:spLocks/>
          </p:cNvSpPr>
          <p:nvPr/>
        </p:nvSpPr>
        <p:spPr>
          <a:xfrm>
            <a:off x="1371600" y="433756"/>
            <a:ext cx="9601200" cy="79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02. Análisis exploratorio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15241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789</Words>
  <Application>Microsoft Office PowerPoint</Application>
  <PresentationFormat>Panorámica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Abel</vt:lpstr>
      <vt:lpstr>Arial</vt:lpstr>
      <vt:lpstr>Arvo</vt:lpstr>
      <vt:lpstr>Franklin Gothic Book</vt:lpstr>
      <vt:lpstr>Helvetica Neue</vt:lpstr>
      <vt:lpstr>Roboto</vt:lpstr>
      <vt:lpstr>Recorte</vt:lpstr>
      <vt:lpstr>HR Analytics </vt:lpstr>
      <vt:lpstr>Presentación de PowerPoint</vt:lpstr>
      <vt:lpstr>01. Definición del Negocio</vt:lpstr>
      <vt:lpstr>Variables </vt:lpstr>
      <vt:lpstr>Objetivo</vt:lpstr>
      <vt:lpstr>02. Análisis exploratorio de datos</vt:lpstr>
      <vt:lpstr>02. Análisis exploratorio de datos</vt:lpstr>
      <vt:lpstr>02. Análisis exploratorio de datos</vt:lpstr>
      <vt:lpstr>Distribución de Puntaje promedio en evaluaciones de entrenamiento vs target </vt:lpstr>
      <vt:lpstr>Análisis de correlación</vt:lpstr>
      <vt:lpstr>03. Limpieza de datos </vt:lpstr>
      <vt:lpstr>04. Selección de variables</vt:lpstr>
      <vt:lpstr>05. Aplicación del modelo </vt:lpstr>
      <vt:lpstr> Variable objetivo</vt:lpstr>
      <vt:lpstr>05. Aplicación de modelo </vt:lpstr>
      <vt:lpstr>06. Aplicación de modelo </vt:lpstr>
      <vt:lpstr>06. Conclusiones</vt:lpstr>
      <vt:lpstr>Anexo</vt:lpstr>
      <vt:lpstr>Anexo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guadalupe</dc:creator>
  <cp:lastModifiedBy>Miguel Sánchez</cp:lastModifiedBy>
  <cp:revision>59</cp:revision>
  <dcterms:created xsi:type="dcterms:W3CDTF">2020-10-18T21:45:51Z</dcterms:created>
  <dcterms:modified xsi:type="dcterms:W3CDTF">2020-10-20T04:34:33Z</dcterms:modified>
</cp:coreProperties>
</file>