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70" r:id="rId5"/>
  </p:sldMasterIdLst>
  <p:notesMasterIdLst>
    <p:notesMasterId r:id="rId34"/>
  </p:notesMasterIdLst>
  <p:handoutMasterIdLst>
    <p:handoutMasterId r:id="rId35"/>
  </p:handoutMasterIdLst>
  <p:sldIdLst>
    <p:sldId id="257" r:id="rId6"/>
    <p:sldId id="275" r:id="rId7"/>
    <p:sldId id="276" r:id="rId8"/>
    <p:sldId id="260" r:id="rId9"/>
    <p:sldId id="278" r:id="rId10"/>
    <p:sldId id="279" r:id="rId11"/>
    <p:sldId id="280" r:id="rId12"/>
    <p:sldId id="277" r:id="rId13"/>
    <p:sldId id="281" r:id="rId14"/>
    <p:sldId id="305" r:id="rId15"/>
    <p:sldId id="306" r:id="rId16"/>
    <p:sldId id="297" r:id="rId17"/>
    <p:sldId id="282" r:id="rId18"/>
    <p:sldId id="291" r:id="rId19"/>
    <p:sldId id="283" r:id="rId20"/>
    <p:sldId id="298" r:id="rId21"/>
    <p:sldId id="284" r:id="rId22"/>
    <p:sldId id="289" r:id="rId23"/>
    <p:sldId id="295" r:id="rId24"/>
    <p:sldId id="299" r:id="rId25"/>
    <p:sldId id="300" r:id="rId26"/>
    <p:sldId id="285" r:id="rId27"/>
    <p:sldId id="288" r:id="rId28"/>
    <p:sldId id="301" r:id="rId29"/>
    <p:sldId id="286" r:id="rId30"/>
    <p:sldId id="287" r:id="rId31"/>
    <p:sldId id="294" r:id="rId32"/>
    <p:sldId id="293" r:id="rId3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A87B5-629B-4A6E-B0BD-A4557BAF6AAE}" v="97" dt="2020-10-16T17:33:27.052"/>
    <p1510:client id="{078BD824-9C50-478E-B23E-8D0905E54814}" v="555" dt="2020-10-19T16:04:34.702"/>
    <p1510:client id="{8A8E91CB-231B-40CA-9CB5-5851313B1649}" v="2010" dt="2020-10-15T23:15:19.936"/>
    <p1510:client id="{D45917DC-249A-4ECC-8E9A-FEE098EBFB09}" v="1918" dt="2020-10-19T19:39:05.047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043FD-8E55-4187-B0C6-C3AC9AC96E18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48361A3-6D9E-4C5E-9D5F-27BD1CBEB559}">
      <dgm:prSet phldrT="[Texto]"/>
      <dgm:spPr/>
      <dgm:t>
        <a:bodyPr/>
        <a:lstStyle/>
        <a:p>
          <a:r>
            <a:rPr lang="es-ES" dirty="0">
              <a:solidFill>
                <a:schemeClr val="tx2"/>
              </a:solidFill>
              <a:latin typeface="+mj-lt"/>
            </a:rPr>
            <a:t>Información de salud, demográfica y de estilo de vida de pacientes</a:t>
          </a:r>
        </a:p>
      </dgm:t>
    </dgm:pt>
    <dgm:pt modelId="{F71AC0B2-0265-4A9E-AEAE-0C3178BDD4A1}" type="parTrans" cxnId="{8ACBA19C-55B9-4D6B-9697-5BE0A86C0DDE}">
      <dgm:prSet/>
      <dgm:spPr/>
      <dgm:t>
        <a:bodyPr/>
        <a:lstStyle/>
        <a:p>
          <a:endParaRPr lang="es-ES">
            <a:solidFill>
              <a:schemeClr val="tx2"/>
            </a:solidFill>
          </a:endParaRPr>
        </a:p>
      </dgm:t>
    </dgm:pt>
    <dgm:pt modelId="{222DBD47-60D4-489A-8BA6-32108C40CFF5}" type="sibTrans" cxnId="{8ACBA19C-55B9-4D6B-9697-5BE0A86C0DDE}">
      <dgm:prSet/>
      <dgm:spPr/>
      <dgm:t>
        <a:bodyPr/>
        <a:lstStyle/>
        <a:p>
          <a:endParaRPr lang="es-ES">
            <a:solidFill>
              <a:schemeClr val="tx2"/>
            </a:solidFill>
          </a:endParaRPr>
        </a:p>
      </dgm:t>
    </dgm:pt>
    <dgm:pt modelId="{FFE9545C-3E24-45BE-A675-4B3EB761190D}">
      <dgm:prSet phldrT="[Texto]"/>
      <dgm:spPr/>
      <dgm:t>
        <a:bodyPr/>
        <a:lstStyle/>
        <a:p>
          <a:r>
            <a:rPr lang="es-ES" dirty="0">
              <a:solidFill>
                <a:schemeClr val="tx2"/>
              </a:solidFill>
              <a:latin typeface="+mj-lt"/>
            </a:rPr>
            <a:t>Predicción de probabilidad de ocurrencia de “</a:t>
          </a:r>
          <a:r>
            <a:rPr lang="es-ES" dirty="0" err="1">
              <a:solidFill>
                <a:schemeClr val="tx2"/>
              </a:solidFill>
              <a:latin typeface="+mj-lt"/>
            </a:rPr>
            <a:t>stroke</a:t>
          </a:r>
          <a:r>
            <a:rPr lang="es-ES" dirty="0">
              <a:solidFill>
                <a:schemeClr val="tx2"/>
              </a:solidFill>
              <a:latin typeface="+mj-lt"/>
            </a:rPr>
            <a:t>”</a:t>
          </a:r>
        </a:p>
      </dgm:t>
    </dgm:pt>
    <dgm:pt modelId="{9178665C-C9BA-47BD-86F4-DFBB676B76D9}" type="parTrans" cxnId="{D85B2A86-8C41-45BC-AAB6-ADC6EFD0C743}">
      <dgm:prSet/>
      <dgm:spPr/>
      <dgm:t>
        <a:bodyPr/>
        <a:lstStyle/>
        <a:p>
          <a:endParaRPr lang="es-ES">
            <a:solidFill>
              <a:schemeClr val="tx2"/>
            </a:solidFill>
          </a:endParaRPr>
        </a:p>
      </dgm:t>
    </dgm:pt>
    <dgm:pt modelId="{FBFABDA6-4462-457D-94F3-71A8A843FC71}" type="sibTrans" cxnId="{D85B2A86-8C41-45BC-AAB6-ADC6EFD0C743}">
      <dgm:prSet/>
      <dgm:spPr/>
      <dgm:t>
        <a:bodyPr/>
        <a:lstStyle/>
        <a:p>
          <a:endParaRPr lang="es-ES">
            <a:solidFill>
              <a:schemeClr val="tx2"/>
            </a:solidFill>
          </a:endParaRPr>
        </a:p>
      </dgm:t>
    </dgm:pt>
    <dgm:pt modelId="{35D8B46D-D6E1-47B5-BBB1-3039048DB008}">
      <dgm:prSet phldrT="[Texto]"/>
      <dgm:spPr/>
      <dgm:t>
        <a:bodyPr/>
        <a:lstStyle/>
        <a:p>
          <a:r>
            <a:rPr lang="es-ES" dirty="0">
              <a:solidFill>
                <a:schemeClr val="tx2"/>
              </a:solidFill>
              <a:latin typeface="+mj-lt"/>
            </a:rPr>
            <a:t>Aplicación medidas de salud proactivas</a:t>
          </a:r>
        </a:p>
      </dgm:t>
    </dgm:pt>
    <dgm:pt modelId="{7B468FB9-5A33-49AE-817B-0D4DCE0CFC2B}" type="parTrans" cxnId="{78B9892F-0A7B-427C-9F80-E0DE865BAA8B}">
      <dgm:prSet/>
      <dgm:spPr/>
      <dgm:t>
        <a:bodyPr/>
        <a:lstStyle/>
        <a:p>
          <a:endParaRPr lang="es-ES">
            <a:solidFill>
              <a:schemeClr val="tx2"/>
            </a:solidFill>
          </a:endParaRPr>
        </a:p>
      </dgm:t>
    </dgm:pt>
    <dgm:pt modelId="{93EF898D-74EA-40D5-9897-C6192968315A}" type="sibTrans" cxnId="{78B9892F-0A7B-427C-9F80-E0DE865BAA8B}">
      <dgm:prSet/>
      <dgm:spPr/>
      <dgm:t>
        <a:bodyPr/>
        <a:lstStyle/>
        <a:p>
          <a:endParaRPr lang="es-ES">
            <a:solidFill>
              <a:schemeClr val="tx2"/>
            </a:solidFill>
          </a:endParaRPr>
        </a:p>
      </dgm:t>
    </dgm:pt>
    <dgm:pt modelId="{1D46FB52-98BE-4194-BD8A-0AEC9496231F}" type="pres">
      <dgm:prSet presAssocID="{F80043FD-8E55-4187-B0C6-C3AC9AC96E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CB827D3-1F5C-49B4-A8D2-40190DE714D5}" type="pres">
      <dgm:prSet presAssocID="{648361A3-6D9E-4C5E-9D5F-27BD1CBEB55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012425-B123-4352-AE08-9CB9F3C666DE}" type="pres">
      <dgm:prSet presAssocID="{222DBD47-60D4-489A-8BA6-32108C40CFF5}" presName="parTxOnlySpace" presStyleCnt="0"/>
      <dgm:spPr/>
    </dgm:pt>
    <dgm:pt modelId="{5D05446E-2EB0-4F7D-81B8-C43A39959B29}" type="pres">
      <dgm:prSet presAssocID="{FFE9545C-3E24-45BE-A675-4B3EB761190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072558-1CAF-46E3-81E0-EF0811F2F6A8}" type="pres">
      <dgm:prSet presAssocID="{FBFABDA6-4462-457D-94F3-71A8A843FC71}" presName="parTxOnlySpace" presStyleCnt="0"/>
      <dgm:spPr/>
    </dgm:pt>
    <dgm:pt modelId="{59302B9F-9A33-480C-9E8E-7A80262D6926}" type="pres">
      <dgm:prSet presAssocID="{35D8B46D-D6E1-47B5-BBB1-3039048DB00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8B9892F-0A7B-427C-9F80-E0DE865BAA8B}" srcId="{F80043FD-8E55-4187-B0C6-C3AC9AC96E18}" destId="{35D8B46D-D6E1-47B5-BBB1-3039048DB008}" srcOrd="2" destOrd="0" parTransId="{7B468FB9-5A33-49AE-817B-0D4DCE0CFC2B}" sibTransId="{93EF898D-74EA-40D5-9897-C6192968315A}"/>
    <dgm:cxn modelId="{B1A01E0C-31DB-4CD4-8B02-3F32A97C7834}" type="presOf" srcId="{FFE9545C-3E24-45BE-A675-4B3EB761190D}" destId="{5D05446E-2EB0-4F7D-81B8-C43A39959B29}" srcOrd="0" destOrd="0" presId="urn:microsoft.com/office/officeart/2005/8/layout/chevron1"/>
    <dgm:cxn modelId="{3746B906-C247-4CDF-8072-F443AB5DF15C}" type="presOf" srcId="{F80043FD-8E55-4187-B0C6-C3AC9AC96E18}" destId="{1D46FB52-98BE-4194-BD8A-0AEC9496231F}" srcOrd="0" destOrd="0" presId="urn:microsoft.com/office/officeart/2005/8/layout/chevron1"/>
    <dgm:cxn modelId="{8ACBA19C-55B9-4D6B-9697-5BE0A86C0DDE}" srcId="{F80043FD-8E55-4187-B0C6-C3AC9AC96E18}" destId="{648361A3-6D9E-4C5E-9D5F-27BD1CBEB559}" srcOrd="0" destOrd="0" parTransId="{F71AC0B2-0265-4A9E-AEAE-0C3178BDD4A1}" sibTransId="{222DBD47-60D4-489A-8BA6-32108C40CFF5}"/>
    <dgm:cxn modelId="{521DD726-D2C7-4972-A4EC-250DB148EA08}" type="presOf" srcId="{35D8B46D-D6E1-47B5-BBB1-3039048DB008}" destId="{59302B9F-9A33-480C-9E8E-7A80262D6926}" srcOrd="0" destOrd="0" presId="urn:microsoft.com/office/officeart/2005/8/layout/chevron1"/>
    <dgm:cxn modelId="{D85B2A86-8C41-45BC-AAB6-ADC6EFD0C743}" srcId="{F80043FD-8E55-4187-B0C6-C3AC9AC96E18}" destId="{FFE9545C-3E24-45BE-A675-4B3EB761190D}" srcOrd="1" destOrd="0" parTransId="{9178665C-C9BA-47BD-86F4-DFBB676B76D9}" sibTransId="{FBFABDA6-4462-457D-94F3-71A8A843FC71}"/>
    <dgm:cxn modelId="{F6B2EEE3-6D66-45AC-92AB-1A39902BD428}" type="presOf" srcId="{648361A3-6D9E-4C5E-9D5F-27BD1CBEB559}" destId="{1CB827D3-1F5C-49B4-A8D2-40190DE714D5}" srcOrd="0" destOrd="0" presId="urn:microsoft.com/office/officeart/2005/8/layout/chevron1"/>
    <dgm:cxn modelId="{7B3B619C-3F66-4C0D-B036-0DAD49932AF7}" type="presParOf" srcId="{1D46FB52-98BE-4194-BD8A-0AEC9496231F}" destId="{1CB827D3-1F5C-49B4-A8D2-40190DE714D5}" srcOrd="0" destOrd="0" presId="urn:microsoft.com/office/officeart/2005/8/layout/chevron1"/>
    <dgm:cxn modelId="{73D3DBEC-D6AD-4428-ACB6-4F8B031D398E}" type="presParOf" srcId="{1D46FB52-98BE-4194-BD8A-0AEC9496231F}" destId="{3A012425-B123-4352-AE08-9CB9F3C666DE}" srcOrd="1" destOrd="0" presId="urn:microsoft.com/office/officeart/2005/8/layout/chevron1"/>
    <dgm:cxn modelId="{4EF8D668-D2FC-4B16-BE3C-F9CB97BD4CD7}" type="presParOf" srcId="{1D46FB52-98BE-4194-BD8A-0AEC9496231F}" destId="{5D05446E-2EB0-4F7D-81B8-C43A39959B29}" srcOrd="2" destOrd="0" presId="urn:microsoft.com/office/officeart/2005/8/layout/chevron1"/>
    <dgm:cxn modelId="{5ADD7836-C366-4544-8A74-BE7128F5E8B9}" type="presParOf" srcId="{1D46FB52-98BE-4194-BD8A-0AEC9496231F}" destId="{8C072558-1CAF-46E3-81E0-EF0811F2F6A8}" srcOrd="3" destOrd="0" presId="urn:microsoft.com/office/officeart/2005/8/layout/chevron1"/>
    <dgm:cxn modelId="{499E3E7F-9242-424A-9956-68F63A87FBA6}" type="presParOf" srcId="{1D46FB52-98BE-4194-BD8A-0AEC9496231F}" destId="{59302B9F-9A33-480C-9E8E-7A80262D692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827D3-1F5C-49B4-A8D2-40190DE714D5}">
      <dsp:nvSpPr>
        <dsp:cNvPr id="0" name=""/>
        <dsp:cNvSpPr/>
      </dsp:nvSpPr>
      <dsp:spPr>
        <a:xfrm>
          <a:off x="2615" y="725171"/>
          <a:ext cx="3186400" cy="127456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>
              <a:solidFill>
                <a:schemeClr val="tx2"/>
              </a:solidFill>
              <a:latin typeface="+mj-lt"/>
            </a:rPr>
            <a:t>Información de salud, demográfica y de estilo de vida de pacientes</a:t>
          </a:r>
        </a:p>
      </dsp:txBody>
      <dsp:txXfrm>
        <a:off x="639895" y="725171"/>
        <a:ext cx="1911840" cy="1274560"/>
      </dsp:txXfrm>
    </dsp:sp>
    <dsp:sp modelId="{5D05446E-2EB0-4F7D-81B8-C43A39959B29}">
      <dsp:nvSpPr>
        <dsp:cNvPr id="0" name=""/>
        <dsp:cNvSpPr/>
      </dsp:nvSpPr>
      <dsp:spPr>
        <a:xfrm>
          <a:off x="2870375" y="725171"/>
          <a:ext cx="3186400" cy="1274560"/>
        </a:xfrm>
        <a:prstGeom prst="chevron">
          <a:avLst/>
        </a:prstGeom>
        <a:solidFill>
          <a:schemeClr val="accent4">
            <a:hueOff val="-4912398"/>
            <a:satOff val="-2703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>
              <a:solidFill>
                <a:schemeClr val="tx2"/>
              </a:solidFill>
              <a:latin typeface="+mj-lt"/>
            </a:rPr>
            <a:t>Predicción de probabilidad de ocurrencia de “</a:t>
          </a:r>
          <a:r>
            <a:rPr lang="es-ES" sz="1900" kern="1200" dirty="0" err="1">
              <a:solidFill>
                <a:schemeClr val="tx2"/>
              </a:solidFill>
              <a:latin typeface="+mj-lt"/>
            </a:rPr>
            <a:t>stroke</a:t>
          </a:r>
          <a:r>
            <a:rPr lang="es-ES" sz="1900" kern="1200" dirty="0">
              <a:solidFill>
                <a:schemeClr val="tx2"/>
              </a:solidFill>
              <a:latin typeface="+mj-lt"/>
            </a:rPr>
            <a:t>”</a:t>
          </a:r>
        </a:p>
      </dsp:txBody>
      <dsp:txXfrm>
        <a:off x="3507655" y="725171"/>
        <a:ext cx="1911840" cy="1274560"/>
      </dsp:txXfrm>
    </dsp:sp>
    <dsp:sp modelId="{59302B9F-9A33-480C-9E8E-7A80262D6926}">
      <dsp:nvSpPr>
        <dsp:cNvPr id="0" name=""/>
        <dsp:cNvSpPr/>
      </dsp:nvSpPr>
      <dsp:spPr>
        <a:xfrm>
          <a:off x="5738136" y="725171"/>
          <a:ext cx="3186400" cy="1274560"/>
        </a:xfrm>
        <a:prstGeom prst="chevron">
          <a:avLst/>
        </a:prstGeom>
        <a:solidFill>
          <a:schemeClr val="accent4">
            <a:hueOff val="-9824796"/>
            <a:satOff val="-5405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>
              <a:solidFill>
                <a:schemeClr val="tx2"/>
              </a:solidFill>
              <a:latin typeface="+mj-lt"/>
            </a:rPr>
            <a:t>Aplicación medidas de salud proactivas</a:t>
          </a:r>
        </a:p>
      </dsp:txBody>
      <dsp:txXfrm>
        <a:off x="6375416" y="725171"/>
        <a:ext cx="1911840" cy="127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4D3EDF-5D60-4C4D-822A-49A3379AF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3852B3-7AAC-42C0-8255-986B3910B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CB339-1EEF-4CB5-B181-A3D38B094C94}" type="datetime1">
              <a:rPr lang="es-ES" smtClean="0"/>
              <a:t>20/10/2020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AC21B3-639A-41AA-8D4F-A72FEF785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1BF2C4-DAF9-4611-BD24-23B7EBF78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D7FF4-C5DC-4746-92B3-CF26EFA9B4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216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900E1-4A7E-410D-9D17-72FE7CBC8BE9}" type="datetime1">
              <a:rPr lang="es-ES" noProof="0" smtClean="0"/>
              <a:t>20/10/2020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479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846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28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15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11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46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109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13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2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27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1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46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6D3C-9EB0-4F2C-9026-3887D1CDB44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93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8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35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98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60C6D3C-9EB0-4F2C-9026-3887D1CDB44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94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lnSpc>
                <a:spcPct val="8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1" name="Marcador de posición de imagen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23" name="Marcador de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Rol</a:t>
            </a:r>
          </a:p>
        </p:txBody>
      </p:sp>
      <p:sp>
        <p:nvSpPr>
          <p:cNvPr id="32" name="Marcador de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33" name="Marcador de posición de imagen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4" name="Marcador de posición de imagen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Marcador de posición de imagen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ágenes de la 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/>
              <a:t>Lugar</a:t>
            </a:r>
            <a:br>
              <a:rPr lang="es-ES" noProof="0"/>
            </a:br>
            <a:r>
              <a:rPr lang="es-ES" noProof="0"/>
              <a:t>Coloque aquí su Imagen / Logotipo</a:t>
            </a:r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/>
              <a:t>Lugar</a:t>
            </a:r>
            <a:br>
              <a:rPr lang="es-ES" noProof="0"/>
            </a:br>
            <a:r>
              <a:rPr lang="es-ES" noProof="0"/>
              <a:t>Coloque aquí su Imagen / Logotipo</a:t>
            </a:r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es-ES" noProof="0"/>
              <a:t>Lugar</a:t>
            </a:r>
            <a:br>
              <a:rPr lang="es-ES" noProof="0"/>
            </a:br>
            <a:r>
              <a:rPr lang="es-ES" noProof="0"/>
              <a:t>Coloque aquí su Imagen / Logotipo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Agregue una descripción aquí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Muchas 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noProof="0"/>
              <a:t>POSICIÓN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846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77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470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202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590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3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Describa su gran idea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12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734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649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862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8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úmero e icon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#NÚMERO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Resultado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8" name="Marcador de posición de imagen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dividida vertical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que de contenido con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0" name="Marcador de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que de contenido con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6" name="Marcador de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Encabezado</a:t>
            </a:r>
          </a:p>
        </p:txBody>
      </p:sp>
      <p:sp>
        <p:nvSpPr>
          <p:cNvPr id="29" name="Marcador de posición de imagen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0" name="Marcador de posición de imagen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1" name="Marcador de posición de imagen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 - O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y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Arrastre y suelte su </a:t>
            </a:r>
            <a:br>
              <a:rPr lang="es-ES" noProof="0"/>
            </a:br>
            <a:r>
              <a:rPr lang="es-ES" noProof="0"/>
              <a:t>Foto de fondo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413E14-4427-4881-8A21-34BA1FF3C3C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20/10/2020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E48F-E9F1-4CA1-879B-3F187005D0A8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3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 descr="Doctor apuntando en una pantalla grand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074" y="-56444"/>
            <a:ext cx="9672000" cy="6857999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sz="5000" dirty="0"/>
              <a:t>Health </a:t>
            </a:r>
            <a:br>
              <a:rPr lang="en-US" sz="5000" dirty="0"/>
            </a:br>
            <a:r>
              <a:rPr lang="en-US" sz="5000" dirty="0"/>
              <a:t>Analytics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7" y="4276447"/>
            <a:ext cx="6445339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es-ES" dirty="0"/>
              <a:t>Aplicación de </a:t>
            </a:r>
            <a:r>
              <a:rPr lang="en-US" dirty="0"/>
              <a:t>Machine Learning </a:t>
            </a:r>
            <a:r>
              <a:rPr lang="en-US" dirty="0" err="1"/>
              <a:t>Inmersion</a:t>
            </a:r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82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396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10</a:t>
            </a:fld>
            <a:endParaRPr lang="es-ES" sz="1000" dirty="0"/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2089524" y="52947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 anchor="t"/>
          <a:lstStyle/>
          <a:p>
            <a:pPr rtl="0"/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5874B50-A5D3-40A9-BDA5-93EEE18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27" y="1069144"/>
            <a:ext cx="7560000" cy="360000"/>
          </a:xfrm>
        </p:spPr>
        <p:txBody>
          <a:bodyPr/>
          <a:lstStyle/>
          <a:p>
            <a:r>
              <a:rPr lang="es-ES" dirty="0"/>
              <a:t>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28B890-BEB4-4A25-BF4E-ACA9B988E64F}"/>
              </a:ext>
            </a:extLst>
          </p:cNvPr>
          <p:cNvSpPr txBox="1"/>
          <p:nvPr/>
        </p:nvSpPr>
        <p:spPr>
          <a:xfrm>
            <a:off x="2044829" y="88764"/>
            <a:ext cx="6533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s-PE" sz="2000" b="1" dirty="0">
                <a:solidFill>
                  <a:srgbClr val="0070C0"/>
                </a:solidFill>
              </a:rPr>
              <a:t>EDA: </a:t>
            </a:r>
            <a:r>
              <a:rPr lang="es-PE" sz="2000" dirty="0">
                <a:solidFill>
                  <a:prstClr val="black"/>
                </a:solidFill>
              </a:rPr>
              <a:t>Histogramas de principales variables</a:t>
            </a:r>
            <a:endParaRPr lang="es-PE" sz="2000" b="1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2C764C-649C-4FE1-A0A6-1B8BFD1C2ACC}"/>
              </a:ext>
            </a:extLst>
          </p:cNvPr>
          <p:cNvSpPr txBox="1"/>
          <p:nvPr/>
        </p:nvSpPr>
        <p:spPr>
          <a:xfrm>
            <a:off x="460375" y="970181"/>
            <a:ext cx="1065990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+mj-lt"/>
              </a:rPr>
              <a:t>Edad: Se observa una curva simétrica dado las frecuencias.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+mj-lt"/>
              </a:rPr>
              <a:t>Nivel de glucosa e índice de masa corporal: Se observa </a:t>
            </a:r>
            <a:r>
              <a:rPr lang="es-ES" sz="1600" b="1" dirty="0">
                <a:latin typeface="+mj-lt"/>
              </a:rPr>
              <a:t>asimetría positiva </a:t>
            </a:r>
            <a:r>
              <a:rPr lang="es-ES" sz="1600" dirty="0">
                <a:latin typeface="+mj-lt"/>
              </a:rPr>
              <a:t>dado las frecuencias mas altas de los valores se concentran en valores pequeños.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sz="1600" dirty="0">
              <a:latin typeface="+mj-lt"/>
              <a:cs typeface="Calibri" panose="020F0502020204030204"/>
            </a:endParaRPr>
          </a:p>
        </p:txBody>
      </p:sp>
      <p:pic>
        <p:nvPicPr>
          <p:cNvPr id="11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327696B-9ECF-49AF-8159-FE073BC0C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55" r="50853"/>
          <a:stretch/>
        </p:blipFill>
        <p:spPr>
          <a:xfrm>
            <a:off x="3994705" y="4553595"/>
            <a:ext cx="3962400" cy="2304405"/>
          </a:xfrm>
          <a:prstGeom prst="rect">
            <a:avLst/>
          </a:prstGeom>
        </p:spPr>
      </p:pic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8643DF3-CBA3-4971-AC88-9F3BF54AB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984"/>
          <a:stretch/>
        </p:blipFill>
        <p:spPr>
          <a:xfrm>
            <a:off x="1843407" y="2076581"/>
            <a:ext cx="8042788" cy="2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11</a:t>
            </a:fld>
            <a:endParaRPr lang="es-ES" sz="1000" dirty="0"/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2089524" y="52947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 anchor="t"/>
          <a:lstStyle/>
          <a:p>
            <a:pPr rtl="0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28B890-BEB4-4A25-BF4E-ACA9B988E64F}"/>
              </a:ext>
            </a:extLst>
          </p:cNvPr>
          <p:cNvSpPr txBox="1"/>
          <p:nvPr/>
        </p:nvSpPr>
        <p:spPr>
          <a:xfrm>
            <a:off x="2044829" y="88764"/>
            <a:ext cx="6533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s-PE" sz="2000" b="1" dirty="0">
                <a:solidFill>
                  <a:srgbClr val="0070C0"/>
                </a:solidFill>
                <a:latin typeface="+mj-lt"/>
              </a:rPr>
              <a:t>EDA: </a:t>
            </a:r>
            <a:r>
              <a:rPr lang="es-PE" sz="2000" dirty="0" err="1">
                <a:solidFill>
                  <a:prstClr val="black"/>
                </a:solidFill>
                <a:latin typeface="+mj-lt"/>
              </a:rPr>
              <a:t>Pairplot</a:t>
            </a:r>
            <a:r>
              <a:rPr lang="es-PE" sz="2000" dirty="0">
                <a:solidFill>
                  <a:prstClr val="black"/>
                </a:solidFill>
                <a:latin typeface="+mj-lt"/>
              </a:rPr>
              <a:t> de Variables Cuantitativas</a:t>
            </a:r>
            <a:endParaRPr lang="es-PE" sz="2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3" name="Imagen 12" descr="Recorte de pantalla">
            <a:extLst>
              <a:ext uri="{FF2B5EF4-FFF2-40B4-BE49-F238E27FC236}">
                <a16:creationId xmlns:a16="http://schemas.microsoft.com/office/drawing/2014/main" id="{A0BA3739-CD79-4918-8051-7F4A495A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18" y="940025"/>
            <a:ext cx="6047362" cy="55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8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12</a:t>
            </a:fld>
            <a:endParaRPr lang="es-ES" sz="1000" dirty="0"/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2089524" y="52947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 anchor="t"/>
          <a:lstStyle/>
          <a:p>
            <a:pPr rtl="0"/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5874B50-A5D3-40A9-BDA5-93EEE18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27" y="1069144"/>
            <a:ext cx="7560000" cy="360000"/>
          </a:xfrm>
        </p:spPr>
        <p:txBody>
          <a:bodyPr/>
          <a:lstStyle/>
          <a:p>
            <a:r>
              <a:rPr lang="es-ES" dirty="0"/>
              <a:t>y</a:t>
            </a:r>
          </a:p>
        </p:txBody>
      </p:sp>
      <p:pic>
        <p:nvPicPr>
          <p:cNvPr id="7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95538B9-7331-4D8E-B3AF-33AA0338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4" y="776748"/>
            <a:ext cx="10916429" cy="56437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28B890-BEB4-4A25-BF4E-ACA9B988E64F}"/>
              </a:ext>
            </a:extLst>
          </p:cNvPr>
          <p:cNvSpPr txBox="1"/>
          <p:nvPr/>
        </p:nvSpPr>
        <p:spPr>
          <a:xfrm>
            <a:off x="2089524" y="67750"/>
            <a:ext cx="49108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0070C0"/>
                </a:solidFill>
                <a:latin typeface="+mj-lt"/>
              </a:rPr>
              <a:t>EDA: </a:t>
            </a:r>
            <a:r>
              <a:rPr lang="es-ES" sz="2000" dirty="0">
                <a:latin typeface="+mj-lt"/>
              </a:rPr>
              <a:t>Variables Categóricas</a:t>
            </a:r>
          </a:p>
        </p:txBody>
      </p:sp>
    </p:spTree>
    <p:extLst>
      <p:ext uri="{BB962C8B-B14F-4D97-AF65-F5344CB8AC3E}">
        <p14:creationId xmlns:p14="http://schemas.microsoft.com/office/powerpoint/2010/main" val="281581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012000" cy="68580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170066" y="2319761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LIMPIEZA DE DATOS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1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9702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LIMPIEZA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43BBE62-750A-4A3C-B92F-5E4C66242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66110"/>
              </p:ext>
            </p:extLst>
          </p:nvPr>
        </p:nvGraphicFramePr>
        <p:xfrm>
          <a:off x="2351851" y="1702740"/>
          <a:ext cx="6971505" cy="2315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0851">
                  <a:extLst>
                    <a:ext uri="{9D8B030D-6E8A-4147-A177-3AD203B41FA5}">
                      <a16:colId xmlns:a16="http://schemas.microsoft.com/office/drawing/2014/main" val="1330617750"/>
                    </a:ext>
                  </a:extLst>
                </a:gridCol>
                <a:gridCol w="3530654">
                  <a:extLst>
                    <a:ext uri="{9D8B030D-6E8A-4147-A177-3AD203B41FA5}">
                      <a16:colId xmlns:a16="http://schemas.microsoft.com/office/drawing/2014/main" val="2485791424"/>
                    </a:ext>
                  </a:extLst>
                </a:gridCol>
              </a:tblGrid>
              <a:tr h="54327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+mj-lt"/>
                        </a:rPr>
                        <a:t>Tratamiento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+mj-lt"/>
                        </a:rPr>
                        <a:t>Solución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78429"/>
                  </a:ext>
                </a:extLst>
              </a:tr>
              <a:tr h="54327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Datos nulos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Imputación </a:t>
                      </a:r>
                      <a:r>
                        <a:rPr lang="es-ES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Univariada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80773"/>
                  </a:ext>
                </a:extLst>
              </a:tr>
              <a:tr h="543277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Tipos de datos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Label 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40213"/>
                  </a:ext>
                </a:extLst>
              </a:tr>
              <a:tr h="68556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lt"/>
                        </a:rPr>
                        <a:t>Topear o recorte de percentiles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5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16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012000" cy="68580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367622" y="2216280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ENGINEERING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5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74074" y="169702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30" y="441296"/>
            <a:ext cx="7560000" cy="360000"/>
          </a:xfrm>
        </p:spPr>
        <p:txBody>
          <a:bodyPr rtlCol="0"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364617" y="85241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698160-FA41-46CC-8BEC-02E1BDD72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46672"/>
              </p:ext>
            </p:extLst>
          </p:nvPr>
        </p:nvGraphicFramePr>
        <p:xfrm>
          <a:off x="3142075" y="1285931"/>
          <a:ext cx="6095998" cy="48619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116353851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946950936"/>
                    </a:ext>
                  </a:extLst>
                </a:gridCol>
              </a:tblGrid>
              <a:tr h="4541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Drivers</a:t>
                      </a:r>
                      <a:endParaRPr lang="es-E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Importancia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88660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avg_glucose_level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0.339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91773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bmi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0.234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17862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age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0.185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678158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smoking_status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0.048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88993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work_type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0.047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10336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rangos_bmi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0.033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02730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Residence_type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0.032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48612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gender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0.030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10821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hypertension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01775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heart_disease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66035"/>
                  </a:ext>
                </a:extLst>
              </a:tr>
              <a:tr h="40070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3366"/>
                          </a:solidFill>
                          <a:effectLst/>
                        </a:rPr>
                        <a:t>ever_married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3366"/>
                          </a:solidFill>
                          <a:effectLst/>
                        </a:rPr>
                        <a:t>0.013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1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0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012000" cy="68580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047770" y="2112799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ENTRENAMIENTO Y VALIDACIÓN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2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407" y="328407"/>
            <a:ext cx="7560000" cy="360000"/>
          </a:xfrm>
        </p:spPr>
        <p:txBody>
          <a:bodyPr rtlCol="0"/>
          <a:lstStyle/>
          <a:p>
            <a:pPr rtl="0"/>
            <a:r>
              <a:rPr lang="es-ES" dirty="0"/>
              <a:t>ENTRENAMIENTO Y  VALIDACIÓN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2500099" y="83360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A10DC6-8A08-4527-9790-8C6313679CF2}"/>
              </a:ext>
            </a:extLst>
          </p:cNvPr>
          <p:cNvSpPr txBox="1"/>
          <p:nvPr/>
        </p:nvSpPr>
        <p:spPr>
          <a:xfrm>
            <a:off x="4946054" y="44005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Árbol CART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3BCD6B-CF87-44B2-9AAF-E8381685673B}"/>
              </a:ext>
            </a:extLst>
          </p:cNvPr>
          <p:cNvSpPr txBox="1"/>
          <p:nvPr/>
        </p:nvSpPr>
        <p:spPr>
          <a:xfrm>
            <a:off x="1017495" y="44005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Regresión Logística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71C49-62A6-4556-A4BE-023C0F641DD2}"/>
              </a:ext>
            </a:extLst>
          </p:cNvPr>
          <p:cNvSpPr txBox="1"/>
          <p:nvPr/>
        </p:nvSpPr>
        <p:spPr>
          <a:xfrm>
            <a:off x="8618938" y="44005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</p:txBody>
      </p:sp>
      <p:pic>
        <p:nvPicPr>
          <p:cNvPr id="7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1CDE5C6-3828-460D-84A6-4A3A6A16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00" y="2057027"/>
            <a:ext cx="3308696" cy="2052179"/>
          </a:xfrm>
          <a:prstGeom prst="rect">
            <a:avLst/>
          </a:prstGeom>
        </p:spPr>
      </p:pic>
      <p:pic>
        <p:nvPicPr>
          <p:cNvPr id="14" name="Imagen 14" descr="Gráfico&#10;&#10;Descripción generada automáticamente">
            <a:extLst>
              <a:ext uri="{FF2B5EF4-FFF2-40B4-BE49-F238E27FC236}">
                <a16:creationId xmlns:a16="http://schemas.microsoft.com/office/drawing/2014/main" id="{EC7855D8-288B-4580-BB80-18039D6D0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893" y="2060348"/>
            <a:ext cx="3244240" cy="1933549"/>
          </a:xfrm>
          <a:prstGeom prst="rect">
            <a:avLst/>
          </a:prstGeom>
        </p:spPr>
      </p:pic>
      <p:pic>
        <p:nvPicPr>
          <p:cNvPr id="15" name="Imagen 15" descr="Gráfico&#10;&#10;Descripción generada automáticamente">
            <a:extLst>
              <a:ext uri="{FF2B5EF4-FFF2-40B4-BE49-F238E27FC236}">
                <a16:creationId xmlns:a16="http://schemas.microsoft.com/office/drawing/2014/main" id="{13AD8343-EA24-4C55-B42A-1E6295163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600" y="1991769"/>
            <a:ext cx="3243456" cy="20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407" y="328407"/>
            <a:ext cx="7560000" cy="360000"/>
          </a:xfrm>
        </p:spPr>
        <p:txBody>
          <a:bodyPr rtlCol="0"/>
          <a:lstStyle/>
          <a:p>
            <a:pPr rtl="0"/>
            <a:r>
              <a:rPr lang="es-ES" dirty="0"/>
              <a:t>ENTRENAMIENTO Y  VALIDACIÓN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2500099" y="83360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A10DC6-8A08-4527-9790-8C6313679CF2}"/>
              </a:ext>
            </a:extLst>
          </p:cNvPr>
          <p:cNvSpPr txBox="1"/>
          <p:nvPr/>
        </p:nvSpPr>
        <p:spPr>
          <a:xfrm>
            <a:off x="102270" y="34315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Árbol CART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71C49-62A6-4556-A4BE-023C0F641DD2}"/>
              </a:ext>
            </a:extLst>
          </p:cNvPr>
          <p:cNvSpPr txBox="1"/>
          <p:nvPr/>
        </p:nvSpPr>
        <p:spPr>
          <a:xfrm>
            <a:off x="265160" y="54447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52BB29-2845-455A-96E0-BD99F9508C6E}"/>
              </a:ext>
            </a:extLst>
          </p:cNvPr>
          <p:cNvSpPr txBox="1"/>
          <p:nvPr/>
        </p:nvSpPr>
        <p:spPr>
          <a:xfrm>
            <a:off x="182169" y="14046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Regresión Logística</a:t>
            </a:r>
            <a:endParaRPr lang="es-E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6EDD701-CDDE-4E21-BD09-08E215A0A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39194"/>
              </p:ext>
            </p:extLst>
          </p:nvPr>
        </p:nvGraphicFramePr>
        <p:xfrm>
          <a:off x="3215827" y="1023414"/>
          <a:ext cx="8168637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118553499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098180482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10477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0.982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0.982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7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0.167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0.286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1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0.008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64001"/>
                  </a:ext>
                </a:extLst>
              </a:tr>
            </a:tbl>
          </a:graphicData>
        </a:graphic>
      </p:graphicFrame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5376DFBC-271B-4EF7-96C9-46521BB7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58871"/>
              </p:ext>
            </p:extLst>
          </p:nvPr>
        </p:nvGraphicFramePr>
        <p:xfrm>
          <a:off x="3149975" y="2961340"/>
          <a:ext cx="8168637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118553499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098180482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10477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</a:rPr>
                        <a:t>0.982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</a:rPr>
                        <a:t>0.982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7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0.0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0.0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1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</a:t>
                      </a: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0</a:t>
                      </a:r>
                      <a:endParaRPr lang="es-ES" sz="1800" b="0" i="0" u="none" strike="noStrike" noProof="0" dirty="0">
                        <a:solidFill>
                          <a:schemeClr val="bg1"/>
                        </a:solidFill>
                        <a:latin typeface="Arial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0.0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64001"/>
                  </a:ext>
                </a:extLst>
              </a:tr>
            </a:tbl>
          </a:graphicData>
        </a:graphic>
      </p:graphicFrame>
      <p:graphicFrame>
        <p:nvGraphicFramePr>
          <p:cNvPr id="13" name="Tabla 5">
            <a:extLst>
              <a:ext uri="{FF2B5EF4-FFF2-40B4-BE49-F238E27FC236}">
                <a16:creationId xmlns:a16="http://schemas.microsoft.com/office/drawing/2014/main" id="{DEC95450-E42C-4C7C-8E2B-46D2F69A5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32062"/>
              </p:ext>
            </p:extLst>
          </p:nvPr>
        </p:nvGraphicFramePr>
        <p:xfrm>
          <a:off x="3207925" y="4713111"/>
          <a:ext cx="8168637" cy="15005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118553499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098180482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104777479"/>
                    </a:ext>
                  </a:extLst>
                </a:gridCol>
              </a:tblGrid>
              <a:tr h="3880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0.982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0.982</a:t>
                      </a:r>
                      <a:endParaRPr lang="es-ES" dirty="0">
                        <a:solidFill>
                          <a:schemeClr val="bg1"/>
                        </a:solidFill>
                        <a:latin typeface="Arial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7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0.0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0.0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1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 "/>
                        </a:rPr>
                        <a:t>0.</a:t>
                      </a: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0</a:t>
                      </a:r>
                      <a:endParaRPr lang="es-ES" sz="1800" b="0" i="0" u="none" strike="noStrike" noProof="0" dirty="0">
                        <a:solidFill>
                          <a:schemeClr val="bg1"/>
                        </a:solidFill>
                        <a:latin typeface="Arial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0.0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6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9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2</a:t>
            </a:fld>
            <a:endParaRPr lang="es-ES" sz="10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 rtlCol="0"/>
          <a:lstStyle/>
          <a:p>
            <a:pPr rtl="0"/>
            <a:r>
              <a:rPr lang="es-ES" noProof="1"/>
              <a:t>Luis Azaña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 rtlCol="0"/>
          <a:lstStyle/>
          <a:p>
            <a:pPr rtl="0"/>
            <a:r>
              <a:rPr lang="es-ES" noProof="1"/>
              <a:t>Jorge Soto Córdova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156932" cy="360445"/>
          </a:xfrm>
        </p:spPr>
        <p:txBody>
          <a:bodyPr rtlCol="0"/>
          <a:lstStyle/>
          <a:p>
            <a:pPr rtl="0"/>
            <a:r>
              <a:rPr lang="es-ES" noProof="1"/>
              <a:t>Marco Ortíz De Orue</a:t>
            </a:r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EL EQUIPO</a:t>
            </a:r>
            <a:endParaRPr lang="es-ES" dirty="0"/>
          </a:p>
        </p:txBody>
      </p:sp>
      <p:sp>
        <p:nvSpPr>
          <p:cNvPr id="22" name="objeto 7" descr="Rectángulo beig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2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20</a:t>
            </a:fld>
            <a:endParaRPr lang="es-ES" sz="1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5874B50-A5D3-40A9-BDA5-93EEE18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27" y="1069144"/>
            <a:ext cx="7560000" cy="360000"/>
          </a:xfrm>
        </p:spPr>
        <p:txBody>
          <a:bodyPr/>
          <a:lstStyle/>
          <a:p>
            <a:r>
              <a:rPr lang="es-ES" dirty="0"/>
              <a:t>y</a:t>
            </a:r>
          </a:p>
        </p:txBody>
      </p:sp>
      <p:pic>
        <p:nvPicPr>
          <p:cNvPr id="2" name="Imagen 2" descr="Gráfico&#10;&#10;Descripción generada automáticamente">
            <a:extLst>
              <a:ext uri="{FF2B5EF4-FFF2-40B4-BE49-F238E27FC236}">
                <a16:creationId xmlns:a16="http://schemas.microsoft.com/office/drawing/2014/main" id="{D4802087-5FAE-46D2-BC59-DDFA9321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91" y="657672"/>
            <a:ext cx="5517215" cy="5584092"/>
          </a:xfrm>
          <a:prstGeom prst="rect">
            <a:avLst/>
          </a:prstGeom>
        </p:spPr>
      </p:pic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1EC0FA-0D81-4F0E-B7DB-C3EDE5482A4B}"/>
              </a:ext>
            </a:extLst>
          </p:cNvPr>
          <p:cNvSpPr/>
          <p:nvPr/>
        </p:nvSpPr>
        <p:spPr bwMode="white">
          <a:xfrm>
            <a:off x="2089524" y="52947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 anchor="t"/>
          <a:lstStyle/>
          <a:p>
            <a:pPr rtl="0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C10A82-DF91-499C-9B0A-30571256B885}"/>
              </a:ext>
            </a:extLst>
          </p:cNvPr>
          <p:cNvSpPr txBox="1"/>
          <p:nvPr/>
        </p:nvSpPr>
        <p:spPr>
          <a:xfrm>
            <a:off x="2089523" y="67750"/>
            <a:ext cx="6175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PE" sz="2000" b="1" dirty="0">
                <a:solidFill>
                  <a:srgbClr val="0070C0"/>
                </a:solidFill>
                <a:latin typeface="+mj-lt"/>
              </a:rPr>
              <a:t>Importancia de Variables -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358930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21</a:t>
            </a:fld>
            <a:endParaRPr lang="es-ES" sz="10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5874B50-A5D3-40A9-BDA5-93EEE18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27" y="1069144"/>
            <a:ext cx="7560000" cy="360000"/>
          </a:xfrm>
        </p:spPr>
        <p:txBody>
          <a:bodyPr/>
          <a:lstStyle/>
          <a:p>
            <a:r>
              <a:rPr lang="es-ES" dirty="0"/>
              <a:t>y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66D57B-22B2-43A0-80B5-C48965E723C8}"/>
              </a:ext>
            </a:extLst>
          </p:cNvPr>
          <p:cNvSpPr txBox="1"/>
          <p:nvPr/>
        </p:nvSpPr>
        <p:spPr>
          <a:xfrm>
            <a:off x="1465005" y="1459088"/>
            <a:ext cx="967791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+mj-lt"/>
              </a:rPr>
              <a:t>Seleccionamos el modelo de regresión logística ya que es más robusto y tiene mayor precisión tanto en el </a:t>
            </a:r>
            <a:r>
              <a:rPr lang="es-ES" i="1" dirty="0" err="1">
                <a:latin typeface="+mj-lt"/>
              </a:rPr>
              <a:t>train</a:t>
            </a:r>
            <a:r>
              <a:rPr lang="es-ES" dirty="0">
                <a:latin typeface="+mj-lt"/>
              </a:rPr>
              <a:t> como el </a:t>
            </a:r>
            <a:r>
              <a:rPr lang="es-ES" i="1" dirty="0">
                <a:latin typeface="+mj-lt"/>
              </a:rPr>
              <a:t>test</a:t>
            </a:r>
            <a:r>
              <a:rPr lang="es-ES" dirty="0">
                <a:latin typeface="+mj-lt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+mj-lt"/>
              </a:rPr>
              <a:t>Al usar </a:t>
            </a:r>
            <a:r>
              <a:rPr lang="es-ES" i="1" dirty="0" err="1">
                <a:latin typeface="+mj-lt"/>
              </a:rPr>
              <a:t>One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hot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encoding</a:t>
            </a:r>
            <a:r>
              <a:rPr lang="es-ES" dirty="0">
                <a:latin typeface="+mj-lt"/>
              </a:rPr>
              <a:t> en la regresión logística teníamos un </a:t>
            </a:r>
            <a:r>
              <a:rPr lang="es-ES" i="1" dirty="0" err="1">
                <a:latin typeface="+mj-lt"/>
              </a:rPr>
              <a:t>accuracy</a:t>
            </a:r>
            <a:r>
              <a:rPr lang="es-ES" dirty="0">
                <a:latin typeface="+mj-lt"/>
              </a:rPr>
              <a:t> y precisión incongruente por lo cual procedimos a usar </a:t>
            </a:r>
            <a:r>
              <a:rPr lang="es-ES" i="1" dirty="0" err="1">
                <a:latin typeface="+mj-lt"/>
              </a:rPr>
              <a:t>Laber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Encoder</a:t>
            </a:r>
            <a:r>
              <a:rPr lang="es-ES" i="1" dirty="0">
                <a:latin typeface="+mj-lt"/>
              </a:rPr>
              <a:t> </a:t>
            </a:r>
            <a:r>
              <a:rPr lang="es-ES" dirty="0">
                <a:latin typeface="+mj-lt"/>
              </a:rPr>
              <a:t>mejorando la precisión significativamente.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+mj-lt"/>
              </a:rPr>
              <a:t>Al usar </a:t>
            </a:r>
            <a:r>
              <a:rPr lang="es-ES" i="1" dirty="0" err="1">
                <a:latin typeface="+mj-lt"/>
              </a:rPr>
              <a:t>One</a:t>
            </a:r>
            <a:r>
              <a:rPr lang="es-ES" i="1" dirty="0">
                <a:latin typeface="+mj-lt"/>
              </a:rPr>
              <a:t> </a:t>
            </a:r>
            <a:r>
              <a:rPr lang="es-ES" i="1" dirty="0" err="1">
                <a:latin typeface="+mj-lt"/>
              </a:rPr>
              <a:t>hot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encoding</a:t>
            </a:r>
            <a:r>
              <a:rPr lang="es-ES" i="1" dirty="0">
                <a:latin typeface="+mj-lt"/>
              </a:rPr>
              <a:t> </a:t>
            </a:r>
            <a:r>
              <a:rPr lang="es-ES" dirty="0">
                <a:latin typeface="+mj-lt"/>
              </a:rPr>
              <a:t>y </a:t>
            </a:r>
            <a:r>
              <a:rPr lang="es-ES" i="1" dirty="0" err="1">
                <a:latin typeface="+mj-lt"/>
              </a:rPr>
              <a:t>Label</a:t>
            </a:r>
            <a:r>
              <a:rPr lang="es-ES" i="1" dirty="0">
                <a:latin typeface="+mj-lt"/>
              </a:rPr>
              <a:t> </a:t>
            </a:r>
            <a:r>
              <a:rPr lang="es-ES" i="1" dirty="0" err="1">
                <a:latin typeface="+mj-lt"/>
              </a:rPr>
              <a:t>Encoder</a:t>
            </a:r>
            <a:r>
              <a:rPr lang="es-ES" dirty="0">
                <a:latin typeface="+mj-lt"/>
              </a:rPr>
              <a:t> en </a:t>
            </a:r>
            <a:r>
              <a:rPr lang="es-ES" dirty="0" err="1">
                <a:latin typeface="+mj-lt"/>
              </a:rPr>
              <a:t>Arbol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Cart</a:t>
            </a:r>
            <a:r>
              <a:rPr lang="es-ES" dirty="0">
                <a:latin typeface="+mj-lt"/>
              </a:rPr>
              <a:t> y </a:t>
            </a:r>
            <a:r>
              <a:rPr lang="es-ES" i="1" dirty="0" err="1">
                <a:latin typeface="+mj-lt"/>
              </a:rPr>
              <a:t>Random</a:t>
            </a:r>
            <a:r>
              <a:rPr lang="es-ES" i="1" dirty="0">
                <a:latin typeface="+mj-lt"/>
              </a:rPr>
              <a:t> Forest</a:t>
            </a:r>
            <a:r>
              <a:rPr lang="es-ES" dirty="0">
                <a:latin typeface="+mj-lt"/>
              </a:rPr>
              <a:t> no varía la precisión del </a:t>
            </a:r>
            <a:r>
              <a:rPr lang="es-ES" i="1" dirty="0" err="1">
                <a:latin typeface="+mj-lt"/>
              </a:rPr>
              <a:t>train</a:t>
            </a:r>
            <a:r>
              <a:rPr lang="es-ES" dirty="0">
                <a:latin typeface="+mj-lt"/>
              </a:rPr>
              <a:t> y </a:t>
            </a:r>
            <a:r>
              <a:rPr lang="es-ES" i="1" dirty="0">
                <a:latin typeface="+mj-lt"/>
              </a:rPr>
              <a:t>test</a:t>
            </a:r>
            <a:r>
              <a:rPr lang="es-ES" dirty="0">
                <a:latin typeface="+mj-lt"/>
              </a:rPr>
              <a:t> debido a la poca cantidad de registros </a:t>
            </a:r>
            <a:r>
              <a:rPr lang="es-ES" dirty="0" err="1">
                <a:latin typeface="+mj-lt"/>
              </a:rPr>
              <a:t>stroke</a:t>
            </a:r>
            <a:r>
              <a:rPr lang="es-ES" dirty="0">
                <a:latin typeface="+mj-lt"/>
              </a:rPr>
              <a:t> (1) estos 2 algoritmos no tienen una precisión correcta</a:t>
            </a: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CF5D690C-ED5C-4D57-8BFD-F2FC60D01C61}"/>
              </a:ext>
            </a:extLst>
          </p:cNvPr>
          <p:cNvSpPr/>
          <p:nvPr/>
        </p:nvSpPr>
        <p:spPr bwMode="white">
          <a:xfrm>
            <a:off x="2089524" y="52947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 anchor="t"/>
          <a:lstStyle/>
          <a:p>
            <a:pPr rtl="0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B03761-6F12-4C1F-AA85-E65C63A6EE26}"/>
              </a:ext>
            </a:extLst>
          </p:cNvPr>
          <p:cNvSpPr txBox="1"/>
          <p:nvPr/>
        </p:nvSpPr>
        <p:spPr>
          <a:xfrm>
            <a:off x="2089523" y="67750"/>
            <a:ext cx="6175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PE" sz="2000" b="1" dirty="0">
                <a:solidFill>
                  <a:srgbClr val="0070C0"/>
                </a:solidFill>
                <a:latin typeface="+mj-lt"/>
              </a:rPr>
              <a:t>Entrenamiento y validación</a:t>
            </a:r>
          </a:p>
        </p:txBody>
      </p:sp>
    </p:spTree>
    <p:extLst>
      <p:ext uri="{BB962C8B-B14F-4D97-AF65-F5344CB8AC3E}">
        <p14:creationId xmlns:p14="http://schemas.microsoft.com/office/powerpoint/2010/main" val="81853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012000" cy="68580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367622" y="2216280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INTERPRETACIÓN DE RESULTADOS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8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pic>
        <p:nvPicPr>
          <p:cNvPr id="2" name="Imagen 2" descr="Gráfico&#10;&#10;Descripción generada automáticamente">
            <a:extLst>
              <a:ext uri="{FF2B5EF4-FFF2-40B4-BE49-F238E27FC236}">
                <a16:creationId xmlns:a16="http://schemas.microsoft.com/office/drawing/2014/main" id="{17592229-6D6D-4418-BF10-75DB1EE0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85" y="1012721"/>
            <a:ext cx="5286770" cy="53545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F9A7554-CC3A-4B80-9D58-E99ACB2F0D92}"/>
              </a:ext>
            </a:extLst>
          </p:cNvPr>
          <p:cNvSpPr txBox="1"/>
          <p:nvPr/>
        </p:nvSpPr>
        <p:spPr>
          <a:xfrm>
            <a:off x="6118094" y="1206944"/>
            <a:ext cx="572814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+mj-lt"/>
              </a:rPr>
              <a:t>Se observa que el </a:t>
            </a:r>
            <a:r>
              <a:rPr lang="es-ES" dirty="0" err="1">
                <a:latin typeface="+mj-lt"/>
              </a:rPr>
              <a:t>heart_disease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hypertension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residence_type</a:t>
            </a:r>
            <a:r>
              <a:rPr lang="es-ES" dirty="0">
                <a:latin typeface="+mj-lt"/>
              </a:rPr>
              <a:t>, age y work_type tienen una relación importante al momento de predecir la variable target (</a:t>
            </a:r>
            <a:r>
              <a:rPr lang="es-ES" dirty="0" err="1">
                <a:latin typeface="+mj-lt"/>
              </a:rPr>
              <a:t>stroke</a:t>
            </a:r>
            <a:r>
              <a:rPr lang="es-ES" dirty="0">
                <a:latin typeface="+mj-lt"/>
              </a:rPr>
              <a:t>), a comparación de las demas variables que tienen una relación negativa con la variable target (</a:t>
            </a:r>
            <a:r>
              <a:rPr lang="es-ES" dirty="0" err="1">
                <a:latin typeface="+mj-lt"/>
              </a:rPr>
              <a:t>stroke</a:t>
            </a:r>
            <a:r>
              <a:rPr lang="es-ES" dirty="0">
                <a:latin typeface="+mj-lt"/>
              </a:rPr>
              <a:t>).</a:t>
            </a:r>
          </a:p>
        </p:txBody>
      </p:sp>
      <p:sp>
        <p:nvSpPr>
          <p:cNvPr id="10" name="objeto 7" descr="Rectángulo beige">
            <a:extLst>
              <a:ext uri="{FF2B5EF4-FFF2-40B4-BE49-F238E27FC236}">
                <a16:creationId xmlns:a16="http://schemas.microsoft.com/office/drawing/2014/main" id="{E72643EE-3480-4892-B3FA-2DFBCD8F7697}"/>
              </a:ext>
            </a:extLst>
          </p:cNvPr>
          <p:cNvSpPr/>
          <p:nvPr/>
        </p:nvSpPr>
        <p:spPr bwMode="white">
          <a:xfrm>
            <a:off x="2089524" y="52947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 anchor="t"/>
          <a:lstStyle/>
          <a:p>
            <a:pPr rtl="0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9CC16BB-6C08-4DBC-94D9-BEC52362C69C}"/>
              </a:ext>
            </a:extLst>
          </p:cNvPr>
          <p:cNvSpPr txBox="1"/>
          <p:nvPr/>
        </p:nvSpPr>
        <p:spPr>
          <a:xfrm>
            <a:off x="2089523" y="67750"/>
            <a:ext cx="6175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PE" sz="2000" b="1" dirty="0">
                <a:solidFill>
                  <a:srgbClr val="0070C0"/>
                </a:solidFill>
                <a:latin typeface="+mj-lt"/>
              </a:rPr>
              <a:t>Interpretación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34051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INTERPRETACIÓN DE 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9A7554-CC3A-4B80-9D58-E99ACB2F0D92}"/>
              </a:ext>
            </a:extLst>
          </p:cNvPr>
          <p:cNvSpPr txBox="1"/>
          <p:nvPr/>
        </p:nvSpPr>
        <p:spPr>
          <a:xfrm>
            <a:off x="6347363" y="1226609"/>
            <a:ext cx="54964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600" i="1" dirty="0" err="1">
                <a:latin typeface="+mj-lt"/>
                <a:ea typeface="+mn-lt"/>
                <a:cs typeface="+mn-lt"/>
              </a:rPr>
              <a:t>Odds</a:t>
            </a:r>
            <a:r>
              <a:rPr lang="es-ES" sz="1600" i="1" dirty="0">
                <a:latin typeface="+mj-lt"/>
                <a:ea typeface="+mn-lt"/>
                <a:cs typeface="+mn-lt"/>
              </a:rPr>
              <a:t> ratio</a:t>
            </a:r>
            <a:r>
              <a:rPr lang="es-ES" sz="1600" dirty="0">
                <a:latin typeface="+mj-lt"/>
                <a:ea typeface="+mn-lt"/>
                <a:cs typeface="+mn-lt"/>
              </a:rPr>
              <a:t>: </a:t>
            </a:r>
          </a:p>
          <a:p>
            <a:pPr algn="just"/>
            <a:r>
              <a:rPr lang="es-ES" sz="1600" dirty="0">
                <a:latin typeface="+mj-lt"/>
                <a:ea typeface="+mn-lt"/>
                <a:cs typeface="+mn-lt"/>
              </a:rPr>
              <a:t>Cuanto mas se aleja del valor de 1 existe una mayor asociación de la variable predictora con la variable objetivo</a:t>
            </a:r>
            <a:endParaRPr lang="es-ES" sz="1600" dirty="0">
              <a:latin typeface="+mj-lt"/>
            </a:endParaRPr>
          </a:p>
          <a:p>
            <a:pPr algn="just"/>
            <a:endParaRPr lang="es-ES" sz="1600" dirty="0">
              <a:latin typeface="+mj-lt"/>
            </a:endParaRPr>
          </a:p>
          <a:p>
            <a:pPr algn="just"/>
            <a:endParaRPr lang="es-ES" sz="1600" dirty="0">
              <a:latin typeface="+mj-lt"/>
            </a:endParaRPr>
          </a:p>
        </p:txBody>
      </p:sp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56E2D56-5FBF-410A-971D-6F701F6A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4" y="840543"/>
            <a:ext cx="5517195" cy="5835883"/>
          </a:xfrm>
          <a:prstGeom prst="rect">
            <a:avLst/>
          </a:prstGeom>
        </p:spPr>
      </p:pic>
      <p:sp>
        <p:nvSpPr>
          <p:cNvPr id="7" name="objeto 7" descr="Rectángulo beige">
            <a:extLst>
              <a:ext uri="{FF2B5EF4-FFF2-40B4-BE49-F238E27FC236}">
                <a16:creationId xmlns:a16="http://schemas.microsoft.com/office/drawing/2014/main" id="{3E77D9C0-571D-4755-A140-AC145522E76F}"/>
              </a:ext>
            </a:extLst>
          </p:cNvPr>
          <p:cNvSpPr/>
          <p:nvPr/>
        </p:nvSpPr>
        <p:spPr bwMode="white">
          <a:xfrm>
            <a:off x="2089524" y="529472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 anchor="t"/>
          <a:lstStyle/>
          <a:p>
            <a:pPr rtl="0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627032-01A9-49AD-9951-C2522D2CD74F}"/>
              </a:ext>
            </a:extLst>
          </p:cNvPr>
          <p:cNvSpPr txBox="1"/>
          <p:nvPr/>
        </p:nvSpPr>
        <p:spPr>
          <a:xfrm>
            <a:off x="2089523" y="67750"/>
            <a:ext cx="6175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s-PE" sz="2000" b="1" dirty="0">
                <a:solidFill>
                  <a:srgbClr val="0070C0"/>
                </a:solidFill>
                <a:latin typeface="+mj-lt"/>
              </a:rPr>
              <a:t>Interpretación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422373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367622" y="2216280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60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52BB29-2845-455A-96E0-BD99F9508C6E}"/>
              </a:ext>
            </a:extLst>
          </p:cNvPr>
          <p:cNvSpPr txBox="1"/>
          <p:nvPr/>
        </p:nvSpPr>
        <p:spPr>
          <a:xfrm>
            <a:off x="683997" y="1749831"/>
            <a:ext cx="100536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Las variables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heart_disease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hypertension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avg_glucose_level,bmi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age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work_type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influyen directamente en la predicción del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Stroke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52BB29-2845-455A-96E0-BD99F9508C6E}"/>
              </a:ext>
            </a:extLst>
          </p:cNvPr>
          <p:cNvSpPr txBox="1"/>
          <p:nvPr/>
        </p:nvSpPr>
        <p:spPr>
          <a:xfrm>
            <a:off x="683997" y="2590504"/>
            <a:ext cx="100536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La Regresión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Logistica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es la más se ajusta al modelo en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comparación al Árbol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CART y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Random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Forest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debido al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mayor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Accuracy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,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Precision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Recall.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52BB29-2845-455A-96E0-BD99F9508C6E}"/>
              </a:ext>
            </a:extLst>
          </p:cNvPr>
          <p:cNvSpPr txBox="1"/>
          <p:nvPr/>
        </p:nvSpPr>
        <p:spPr>
          <a:xfrm>
            <a:off x="722099" y="3558314"/>
            <a:ext cx="100536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Las personas que presentan mayor edad , mayor índice de masa corporal y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altos </a:t>
            </a:r>
            <a:r>
              <a:rPr lang="es-PE" dirty="0">
                <a:solidFill>
                  <a:schemeClr val="bg1">
                    <a:lumMod val="95000"/>
                  </a:schemeClr>
                </a:solidFill>
              </a:rPr>
              <a:t>niveles </a:t>
            </a:r>
            <a:r>
              <a:rPr lang="es-PE" dirty="0" smtClean="0">
                <a:solidFill>
                  <a:schemeClr val="bg1">
                    <a:lumMod val="95000"/>
                  </a:schemeClr>
                </a:solidFill>
              </a:rPr>
              <a:t>de glucosa tienden a presentar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Stroke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52BB29-2845-455A-96E0-BD99F9508C6E}"/>
              </a:ext>
            </a:extLst>
          </p:cNvPr>
          <p:cNvSpPr txBox="1"/>
          <p:nvPr/>
        </p:nvSpPr>
        <p:spPr>
          <a:xfrm>
            <a:off x="683996" y="4398987"/>
            <a:ext cx="100536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Al aplicar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Laber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Encoder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, la cual codifica las variables categóricas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valores 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numéricos se obtiene una mayor precisión en los modelos de predicción con respecto a la aplicación del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hot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>
                    <a:lumMod val="95000"/>
                  </a:schemeClr>
                </a:solidFill>
              </a:rPr>
              <a:t>encoding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367622" y="2216280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ANEXOS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0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ector recto 41"/>
          <p:cNvCxnSpPr/>
          <p:nvPr/>
        </p:nvCxnSpPr>
        <p:spPr>
          <a:xfrm flipV="1">
            <a:off x="297506" y="510089"/>
            <a:ext cx="11862560" cy="65851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n para iconos de agua red públ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351BE-EC2E-43F3-BFAD-5FBD5A23586B}"/>
              </a:ext>
            </a:extLst>
          </p:cNvPr>
          <p:cNvSpPr txBox="1"/>
          <p:nvPr/>
        </p:nvSpPr>
        <p:spPr>
          <a:xfrm>
            <a:off x="276670" y="198361"/>
            <a:ext cx="974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Análisis exploratorio: 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Gráfico de cajas de principales variables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A8619DB-00E4-45B8-ABB2-1E75C776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57" y="662543"/>
            <a:ext cx="8613422" cy="61820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98F50A-F212-4E75-AD1C-16469C0E102C}"/>
              </a:ext>
            </a:extLst>
          </p:cNvPr>
          <p:cNvSpPr txBox="1"/>
          <p:nvPr/>
        </p:nvSpPr>
        <p:spPr>
          <a:xfrm>
            <a:off x="307975" y="1235405"/>
            <a:ext cx="337349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600" b="1" dirty="0">
                <a:latin typeface="Gill Sans MT" panose="020B0502020104020203" pitchFamily="34" charset="0"/>
                <a:cs typeface="Calibri"/>
              </a:rPr>
              <a:t>Interpretación de resultados : </a:t>
            </a:r>
          </a:p>
          <a:p>
            <a:pPr algn="just"/>
            <a:endParaRPr lang="es-ES" sz="1600" dirty="0">
              <a:latin typeface="Gill Sans MT" panose="020B0502020104020203" pitchFamily="34" charset="0"/>
              <a:cs typeface="Calibri"/>
            </a:endParaRPr>
          </a:p>
          <a:p>
            <a:pPr algn="just"/>
            <a:r>
              <a:rPr lang="es-PE" sz="1600" dirty="0">
                <a:latin typeface="Gill Sans MT" panose="020B0502020104020203" pitchFamily="34" charset="0"/>
                <a:cs typeface="Calibri"/>
              </a:rPr>
              <a:t>P</a:t>
            </a:r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ersonas que sufrieron </a:t>
            </a:r>
            <a:r>
              <a:rPr lang="es-PE" sz="1600" dirty="0" err="1">
                <a:latin typeface="Gill Sans MT" panose="020B0502020104020203" pitchFamily="34" charset="0"/>
                <a:ea typeface="+mn-lt"/>
                <a:cs typeface="+mn-lt"/>
              </a:rPr>
              <a:t>stroke</a:t>
            </a:r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(1) presentan una mayor edad respecto a los que no sufrieron </a:t>
            </a:r>
            <a:r>
              <a:rPr lang="es-PE" sz="1600" dirty="0" err="1">
                <a:latin typeface="Gill Sans MT" panose="020B0502020104020203" pitchFamily="34" charset="0"/>
                <a:ea typeface="+mn-lt"/>
                <a:cs typeface="+mn-lt"/>
              </a:rPr>
              <a:t>stroke</a:t>
            </a:r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 (0).</a:t>
            </a:r>
          </a:p>
          <a:p>
            <a:pPr algn="just"/>
            <a:endParaRPr lang="es-PE" sz="16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algn="just"/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Personas que sufrieron </a:t>
            </a:r>
            <a:r>
              <a:rPr lang="es-PE" sz="1600" dirty="0" err="1">
                <a:latin typeface="Gill Sans MT" panose="020B0502020104020203" pitchFamily="34" charset="0"/>
                <a:ea typeface="+mn-lt"/>
                <a:cs typeface="+mn-lt"/>
              </a:rPr>
              <a:t>stroke</a:t>
            </a:r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(1) presentan mayores niveles e glucosa respecto a los que no sufrieron </a:t>
            </a:r>
            <a:r>
              <a:rPr lang="es-PE" sz="1600" dirty="0" err="1">
                <a:latin typeface="Gill Sans MT" panose="020B0502020104020203" pitchFamily="34" charset="0"/>
                <a:ea typeface="+mn-lt"/>
                <a:cs typeface="+mn-lt"/>
              </a:rPr>
              <a:t>stroke</a:t>
            </a:r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 (0).</a:t>
            </a:r>
          </a:p>
          <a:p>
            <a:pPr algn="just"/>
            <a:endParaRPr lang="es-PE" sz="1600" dirty="0">
              <a:latin typeface="Gill Sans MT" panose="020B0502020104020203" pitchFamily="34" charset="0"/>
              <a:ea typeface="+mn-lt"/>
              <a:cs typeface="+mn-lt"/>
            </a:endParaRPr>
          </a:p>
          <a:p>
            <a:pPr algn="just"/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Personas que sufrieron </a:t>
            </a:r>
            <a:r>
              <a:rPr lang="es-PE" sz="1600" dirty="0" err="1">
                <a:latin typeface="Gill Sans MT" panose="020B0502020104020203" pitchFamily="34" charset="0"/>
                <a:ea typeface="+mn-lt"/>
                <a:cs typeface="+mn-lt"/>
              </a:rPr>
              <a:t>stroke</a:t>
            </a:r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 (1) presentan mayor índice de masa corporal respecto a los que no sufrieron </a:t>
            </a:r>
            <a:r>
              <a:rPr lang="es-PE" sz="1600" dirty="0" err="1">
                <a:latin typeface="Gill Sans MT" panose="020B0502020104020203" pitchFamily="34" charset="0"/>
                <a:ea typeface="+mn-lt"/>
                <a:cs typeface="+mn-lt"/>
              </a:rPr>
              <a:t>stroke</a:t>
            </a:r>
            <a:r>
              <a:rPr lang="es-PE" sz="1600" dirty="0">
                <a:latin typeface="Gill Sans MT" panose="020B0502020104020203" pitchFamily="34" charset="0"/>
                <a:ea typeface="+mn-lt"/>
                <a:cs typeface="+mn-lt"/>
              </a:rPr>
              <a:t> (0)</a:t>
            </a:r>
            <a:endParaRPr lang="es-ES" sz="1600" dirty="0">
              <a:latin typeface="Gill Sans MT" panose="020B05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90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012000" cy="68580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367622" y="2216280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ENTENDIMIENTO DEL NEGOCIO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0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Health</a:t>
            </a:r>
            <a:r>
              <a:rPr lang="es-ES" dirty="0"/>
              <a:t> 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r>
              <a:rPr lang="es-ES" sz="1600" dirty="0">
                <a:latin typeface="+mj-lt"/>
              </a:rPr>
              <a:t>* </a:t>
            </a:r>
            <a:r>
              <a:rPr lang="es-ES" sz="1600" dirty="0">
                <a:latin typeface="+mj-lt"/>
                <a:ea typeface="+mn-lt"/>
                <a:cs typeface="+mn-lt"/>
              </a:rPr>
              <a:t>Detalles de salud , demográficos y estilo de vida </a:t>
            </a:r>
            <a:endParaRPr lang="es-ES" sz="1600" dirty="0">
              <a:latin typeface="+mj-lt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>
                <a:latin typeface="+mj-lt"/>
              </a:rPr>
              <a:pPr rtl="0"/>
              <a:t>4</a:t>
            </a:fld>
            <a:endParaRPr lang="es-ES" sz="1000" dirty="0">
              <a:latin typeface="+mj-lt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185920"/>
            <a:ext cx="1999889" cy="846137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sz="1400" dirty="0">
                <a:latin typeface="+mj-lt"/>
              </a:rPr>
              <a:t>Atención de Pacientes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08429" y="3007179"/>
            <a:ext cx="1652801" cy="846137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sz="1400" dirty="0">
                <a:latin typeface="+mj-lt"/>
              </a:rPr>
              <a:t>Pacientes con distintas dolencias o enfermedades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0193" y="3007179"/>
            <a:ext cx="1652801" cy="84613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s-ES" sz="1400" dirty="0">
                <a:latin typeface="+mj-lt"/>
              </a:rPr>
              <a:t>Identificación y registro de Datos(*) de Pacientes </a:t>
            </a:r>
            <a:endParaRPr lang="es-ES" sz="1300" dirty="0">
              <a:latin typeface="+mj-lt"/>
            </a:endParaRP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007179"/>
            <a:ext cx="1999889" cy="846137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sz="1400" dirty="0">
                <a:latin typeface="+mj-lt"/>
              </a:rPr>
              <a:t>Diagnóstico de dolencia o enfermedad y tratamiento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20024" y="3007179"/>
            <a:ext cx="1999889" cy="846137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sz="1400" dirty="0">
                <a:latin typeface="+mj-lt"/>
              </a:rPr>
              <a:t>Prevenir que pacientes tengan accidentes cerebrovasculares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630" y="4769189"/>
            <a:ext cx="1990001" cy="620016"/>
          </a:xfrm>
        </p:spPr>
        <p:txBody>
          <a:bodyPr rtlCol="0"/>
          <a:lstStyle/>
          <a:p>
            <a:pPr rtl="0"/>
            <a:r>
              <a:rPr lang="es-ES" dirty="0">
                <a:latin typeface="+mj-lt"/>
              </a:rPr>
              <a:t>Prevención</a:t>
            </a:r>
          </a:p>
        </p:txBody>
      </p:sp>
      <p:pic>
        <p:nvPicPr>
          <p:cNvPr id="46" name="Marcador de posición de imagen 45" descr="Equipo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Marcador de posición de imagen 48" descr="Medicamentos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Marcador de posición de imagen 52" descr="Cartera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Marcador de posición de imagen 55" descr="Estetoscopio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Marcador de posición de imagen 59" descr="Tendencia al alza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005235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005235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005235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81477" y="5280441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latin typeface="+mj-lt"/>
            </a:endParaRPr>
          </a:p>
        </p:txBody>
      </p:sp>
      <p:cxnSp>
        <p:nvCxnSpPr>
          <p:cNvPr id="62" name="Conector: Codo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7597" y="1938488"/>
            <a:ext cx="737132" cy="462323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Codo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7989419" y="1969306"/>
            <a:ext cx="774762" cy="452396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300218"/>
            <a:ext cx="877473" cy="679791"/>
            <a:chOff x="1824638" y="1733550"/>
            <a:chExt cx="1192959" cy="992451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NEGOCIO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es-ES" noProof="0" smtClean="0">
                <a:latin typeface="+mj-lt"/>
              </a:rPr>
              <a:pPr rtl="0"/>
              <a:t>5</a:t>
            </a:fld>
            <a:endParaRPr lang="es-ES" noProof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82978" y="4580472"/>
            <a:ext cx="10654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+mj-lt"/>
              </a:rPr>
              <a:t>Cliente quiere estudiar alrededor de una de las enfermedades críticas "</a:t>
            </a:r>
            <a:r>
              <a:rPr lang="es-ES" dirty="0" err="1">
                <a:latin typeface="+mj-lt"/>
              </a:rPr>
              <a:t>Stroke</a:t>
            </a:r>
            <a:r>
              <a:rPr lang="es-ES" dirty="0">
                <a:latin typeface="+mj-lt"/>
              </a:rPr>
              <a:t>".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latin typeface="+mj-lt"/>
              </a:rPr>
              <a:t>El accidente cerebrovascular es una enfermedad que afecta las arterias que conducen hacia y dentro del cerebro. </a:t>
            </a:r>
            <a:endParaRPr lang="en-US" dirty="0">
              <a:latin typeface="+mj-lt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684000" y="1246592"/>
            <a:ext cx="4624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079874349"/>
              </p:ext>
            </p:extLst>
          </p:nvPr>
        </p:nvGraphicFramePr>
        <p:xfrm>
          <a:off x="1950114" y="1314833"/>
          <a:ext cx="8927152" cy="272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87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Plano contrapicado de edificio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PLANTEAMIENTO DEL PROBLEMA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92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00292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objeto 7" descr="Rectángulo bei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684469" y="1258253"/>
            <a:ext cx="6754592" cy="3631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215DE5C-3011-4E15-9AA4-25770C7B507E}"/>
              </a:ext>
            </a:extLst>
          </p:cNvPr>
          <p:cNvSpPr txBox="1"/>
          <p:nvPr/>
        </p:nvSpPr>
        <p:spPr>
          <a:xfrm>
            <a:off x="2065400" y="1701700"/>
            <a:ext cx="9110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alibri"/>
              </a:rPr>
              <a:t>Objetivo :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cs typeface="Calibri"/>
              </a:rPr>
              <a:t>Predecir si un paciente tendrá un accidente cerebrovascular.</a:t>
            </a:r>
          </a:p>
        </p:txBody>
      </p:sp>
      <p:pic>
        <p:nvPicPr>
          <p:cNvPr id="6" name="Imagen 5" descr="Archery target icon | Game-icons.net"/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9" y="1473229"/>
            <a:ext cx="1147141" cy="1147141"/>
          </a:xfrm>
          <a:prstGeom prst="rect">
            <a:avLst/>
          </a:prstGeom>
          <a:ln>
            <a:noFill/>
          </a:ln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EB75EE7E-4345-4B51-B4F6-879B00A80A69}"/>
              </a:ext>
            </a:extLst>
          </p:cNvPr>
          <p:cNvSpPr txBox="1"/>
          <p:nvPr/>
        </p:nvSpPr>
        <p:spPr>
          <a:xfrm>
            <a:off x="2963099" y="3684743"/>
            <a:ext cx="82128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alibri"/>
              </a:rPr>
              <a:t>Unidad de estudio : 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cs typeface="Calibri"/>
              </a:rPr>
              <a:t>Paciente de una cadena de hospitales que tiene como objetivo crear la próxima</a:t>
            </a:r>
          </a:p>
          <a:p>
            <a:r>
              <a:rPr lang="es-ES" dirty="0">
                <a:solidFill>
                  <a:schemeClr val="bg1"/>
                </a:solidFill>
                <a:latin typeface="+mj-lt"/>
                <a:cs typeface="Calibri"/>
              </a:rPr>
              <a:t>generación de atención médica para sus pacientes</a:t>
            </a:r>
          </a:p>
        </p:txBody>
      </p:sp>
      <p:pic>
        <p:nvPicPr>
          <p:cNvPr id="7" name="Imagen 6" descr="실험실 화학 완료 · Pixabay의 무료 벡터 그래픽"/>
          <p:cNvPicPr>
            <a:picLocks noChangeAspect="1"/>
          </p:cNvPicPr>
          <p:nvPr/>
        </p:nvPicPr>
        <p:blipFill>
          <a:blip r:embed="rId5" cstate="hq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98" y="3465492"/>
            <a:ext cx="1117824" cy="13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012000" cy="6858000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C7194-A4D0-457B-9D3E-53681723AFF7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367622" y="2216280"/>
            <a:ext cx="5455750" cy="1008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EXPLORATORIO DE DATOS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EXPLORATORIO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8</a:t>
            </a:fld>
            <a:endParaRPr lang="es-ES" sz="1000" dirty="0"/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7800BFF-090A-4702-BF89-5393C119361D}"/>
              </a:ext>
            </a:extLst>
          </p:cNvPr>
          <p:cNvSpPr txBox="1"/>
          <p:nvPr/>
        </p:nvSpPr>
        <p:spPr>
          <a:xfrm>
            <a:off x="2502969" y="1975677"/>
            <a:ext cx="239780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+mj-lt"/>
              </a:rPr>
              <a:t>Train </a:t>
            </a:r>
            <a:endParaRPr lang="es-ES" sz="1600" dirty="0">
              <a:solidFill>
                <a:schemeClr val="bg1"/>
              </a:solidFill>
              <a:latin typeface="+mj-lt"/>
              <a:cs typeface="Calibri" panose="020F0502020204030204"/>
            </a:endParaRPr>
          </a:p>
          <a:p>
            <a:r>
              <a:rPr lang="es-ES" sz="1600" dirty="0">
                <a:solidFill>
                  <a:schemeClr val="bg1"/>
                </a:solidFill>
                <a:latin typeface="+mj-lt"/>
              </a:rPr>
              <a:t>30380 registros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  <a:cs typeface="Calibri"/>
              </a:rPr>
              <a:t>(66.7%)</a:t>
            </a:r>
          </a:p>
          <a:p>
            <a:endParaRPr lang="es-ES" sz="1600" dirty="0">
              <a:solidFill>
                <a:schemeClr val="bg1"/>
              </a:solidFill>
              <a:latin typeface="+mj-lt"/>
              <a:cs typeface="Calibri"/>
            </a:endParaRPr>
          </a:p>
          <a:p>
            <a:endParaRPr lang="es-ES" sz="1600" dirty="0">
              <a:solidFill>
                <a:schemeClr val="bg1"/>
              </a:solidFill>
              <a:latin typeface="+mj-lt"/>
              <a:cs typeface="Calibri"/>
            </a:endParaRPr>
          </a:p>
          <a:p>
            <a:r>
              <a:rPr lang="es-ES" sz="1600" dirty="0">
                <a:solidFill>
                  <a:schemeClr val="bg1"/>
                </a:solidFill>
                <a:latin typeface="+mj-lt"/>
                <a:cs typeface="Calibri"/>
              </a:rPr>
              <a:t>Test  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  <a:cs typeface="Calibri"/>
              </a:rPr>
              <a:t>13020 registros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  <a:cs typeface="Calibri"/>
              </a:rPr>
              <a:t>(33.3%)</a:t>
            </a:r>
          </a:p>
        </p:txBody>
      </p:sp>
      <p:graphicFrame>
        <p:nvGraphicFramePr>
          <p:cNvPr id="59" name="Tabla 6">
            <a:extLst>
              <a:ext uri="{FF2B5EF4-FFF2-40B4-BE49-F238E27FC236}">
                <a16:creationId xmlns:a16="http://schemas.microsoft.com/office/drawing/2014/main" id="{601F8B9D-348B-4041-ACB5-FD24EEFEB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9973"/>
              </p:ext>
            </p:extLst>
          </p:nvPr>
        </p:nvGraphicFramePr>
        <p:xfrm>
          <a:off x="5297692" y="1624084"/>
          <a:ext cx="5963796" cy="149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04794">
                  <a:extLst>
                    <a:ext uri="{9D8B030D-6E8A-4147-A177-3AD203B41FA5}">
                      <a16:colId xmlns:a16="http://schemas.microsoft.com/office/drawing/2014/main" val="128394069"/>
                    </a:ext>
                  </a:extLst>
                </a:gridCol>
                <a:gridCol w="2671069">
                  <a:extLst>
                    <a:ext uri="{9D8B030D-6E8A-4147-A177-3AD203B41FA5}">
                      <a16:colId xmlns:a16="http://schemas.microsoft.com/office/drawing/2014/main" val="2054299034"/>
                    </a:ext>
                  </a:extLst>
                </a:gridCol>
                <a:gridCol w="1987933">
                  <a:extLst>
                    <a:ext uri="{9D8B030D-6E8A-4147-A177-3AD203B41FA5}">
                      <a16:colId xmlns:a16="http://schemas.microsoft.com/office/drawing/2014/main" val="1928027078"/>
                    </a:ext>
                  </a:extLst>
                </a:gridCol>
              </a:tblGrid>
              <a:tr h="3163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1600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1600" dirty="0">
                          <a:latin typeface="+mj-lt"/>
                        </a:rPr>
                        <a:t>Valores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1600" dirty="0">
                          <a:latin typeface="+mj-lt"/>
                        </a:rPr>
                        <a:t>Cantidad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38935"/>
                  </a:ext>
                </a:extLst>
              </a:tr>
              <a:tr h="55366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ES" sz="1600" dirty="0">
                        <a:latin typeface="+mj-lt"/>
                      </a:endParaRPr>
                    </a:p>
                    <a:p>
                      <a:pPr lvl="0">
                        <a:buNone/>
                      </a:pPr>
                      <a:r>
                        <a:rPr lang="es-ES" sz="1600" dirty="0">
                          <a:latin typeface="+mj-lt"/>
                        </a:rPr>
                        <a:t>Target</a:t>
                      </a:r>
                    </a:p>
                    <a:p>
                      <a:pPr lvl="0">
                        <a:buNone/>
                      </a:pPr>
                      <a:r>
                        <a:rPr lang="es-ES" sz="1600" dirty="0">
                          <a:latin typeface="+mj-lt"/>
                        </a:rPr>
                        <a:t>(</a:t>
                      </a:r>
                      <a:r>
                        <a:rPr lang="es-ES" sz="1600" dirty="0" err="1">
                          <a:latin typeface="+mj-lt"/>
                        </a:rPr>
                        <a:t>stroke</a:t>
                      </a:r>
                      <a:r>
                        <a:rPr lang="es-ES" sz="16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0 :  no  tuvo accidente cerebrovascular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42,617</a:t>
                      </a:r>
                    </a:p>
                    <a:p>
                      <a:pPr lvl="0">
                        <a:buNone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(98.2%) </a:t>
                      </a:r>
                      <a:endParaRPr lang="es-E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18006"/>
                  </a:ext>
                </a:extLst>
              </a:tr>
              <a:tr h="55366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1 :  tuvo accidente cerebrovascular 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783  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(1.8%) </a:t>
                      </a:r>
                      <a:endParaRPr lang="es-E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96639"/>
                  </a:ext>
                </a:extLst>
              </a:tr>
            </a:tbl>
          </a:graphicData>
        </a:graphic>
      </p:graphicFrame>
      <p:graphicFrame>
        <p:nvGraphicFramePr>
          <p:cNvPr id="61" name="Tabla 7">
            <a:extLst>
              <a:ext uri="{FF2B5EF4-FFF2-40B4-BE49-F238E27FC236}">
                <a16:creationId xmlns:a16="http://schemas.microsoft.com/office/drawing/2014/main" id="{247E0535-7979-4D89-8C57-A23898FAE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28738"/>
              </p:ext>
            </p:extLst>
          </p:nvPr>
        </p:nvGraphicFramePr>
        <p:xfrm>
          <a:off x="4129945" y="3436070"/>
          <a:ext cx="7528458" cy="3048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79205">
                  <a:extLst>
                    <a:ext uri="{9D8B030D-6E8A-4147-A177-3AD203B41FA5}">
                      <a16:colId xmlns:a16="http://schemas.microsoft.com/office/drawing/2014/main" val="2119194003"/>
                    </a:ext>
                  </a:extLst>
                </a:gridCol>
                <a:gridCol w="4949253">
                  <a:extLst>
                    <a:ext uri="{9D8B030D-6E8A-4147-A177-3AD203B41FA5}">
                      <a16:colId xmlns:a16="http://schemas.microsoft.com/office/drawing/2014/main" val="3586483455"/>
                    </a:ext>
                  </a:extLst>
                </a:gridCol>
              </a:tblGrid>
              <a:tr h="292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1600" dirty="0">
                          <a:latin typeface="+mj-lt"/>
                        </a:rPr>
                        <a:t>Clases de Variables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Variables predictoras</a:t>
                      </a:r>
                      <a:endParaRPr lang="es-E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83998"/>
                  </a:ext>
                </a:extLst>
              </a:tr>
              <a:tr h="9298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ES" sz="1600" dirty="0">
                          <a:latin typeface="+mj-lt"/>
                        </a:rPr>
                        <a:t>Salud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ES" sz="1600" dirty="0">
                          <a:latin typeface="+mj-lt"/>
                        </a:rPr>
                        <a:t>Hipertensión</a:t>
                      </a:r>
                      <a:endParaRPr lang="es-ES" sz="1600" dirty="0" err="1">
                        <a:latin typeface="+mj-lt"/>
                      </a:endParaRPr>
                    </a:p>
                    <a:p>
                      <a:pPr lvl="0">
                        <a:buNone/>
                      </a:pPr>
                      <a:r>
                        <a:rPr lang="es-ES" sz="1600" dirty="0">
                          <a:latin typeface="+mj-lt"/>
                        </a:rPr>
                        <a:t>Índice de masa corporal (bmi)</a:t>
                      </a:r>
                    </a:p>
                    <a:p>
                      <a:pPr lvl="0">
                        <a:buNone/>
                      </a:pPr>
                      <a:r>
                        <a:rPr lang="es-ES" sz="1600" dirty="0">
                          <a:latin typeface="+mj-lt"/>
                        </a:rPr>
                        <a:t>Nivel promedio de glucosa (</a:t>
                      </a:r>
                      <a:r>
                        <a:rPr lang="es-ES" sz="1600" u="none" strike="noStrike" noProof="0" dirty="0">
                          <a:latin typeface="+mj-lt"/>
                        </a:rPr>
                        <a:t>avg_glucose_level</a:t>
                      </a:r>
                      <a:r>
                        <a:rPr lang="es-ES" sz="1600" dirty="0">
                          <a:latin typeface="+mj-lt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Tenencia de enfermedad del corazón (heart_disease)</a:t>
                      </a:r>
                      <a:endParaRPr lang="es-ES" sz="16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54140"/>
                  </a:ext>
                </a:extLst>
              </a:tr>
              <a:tr h="11424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ES" sz="1600" dirty="0">
                          <a:latin typeface="+mj-lt"/>
                        </a:rPr>
                        <a:t>Demográfico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ES" sz="1600" dirty="0">
                          <a:latin typeface="+mj-lt"/>
                        </a:rPr>
                        <a:t>Tipo de área de residencia (</a:t>
                      </a:r>
                      <a:r>
                        <a:rPr lang="es-ES" sz="1600" u="none" strike="noStrike" noProof="0" dirty="0">
                          <a:latin typeface="+mj-lt"/>
                        </a:rPr>
                        <a:t>Residence_type</a:t>
                      </a:r>
                      <a:r>
                        <a:rPr lang="es-ES" sz="1600" dirty="0">
                          <a:latin typeface="+mj-lt"/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es-ES" sz="1600" dirty="0">
                          <a:latin typeface="+mj-lt"/>
                        </a:rPr>
                        <a:t>Edad</a:t>
                      </a:r>
                    </a:p>
                    <a:p>
                      <a:pPr lvl="0">
                        <a:buNone/>
                      </a:pPr>
                      <a:r>
                        <a:rPr lang="es-ES" sz="1600" dirty="0">
                          <a:latin typeface="+mj-lt"/>
                        </a:rPr>
                        <a:t>Género</a:t>
                      </a:r>
                    </a:p>
                    <a:p>
                      <a:pPr lvl="0">
                        <a:buNone/>
                      </a:pPr>
                      <a:r>
                        <a:rPr lang="es-ES" sz="1600" dirty="0">
                          <a:latin typeface="+mj-lt"/>
                        </a:rPr>
                        <a:t>Estado civil (</a:t>
                      </a:r>
                      <a:r>
                        <a:rPr lang="es-ES" sz="1600" u="none" strike="noStrike" noProof="0" dirty="0">
                          <a:latin typeface="+mj-lt"/>
                        </a:rPr>
                        <a:t>ever_married)</a:t>
                      </a:r>
                    </a:p>
                    <a:p>
                      <a:pPr lvl="0">
                        <a:buNone/>
                      </a:pPr>
                      <a:r>
                        <a:rPr lang="es-ES" sz="1600" u="none" strike="noStrike" noProof="0" dirty="0">
                          <a:latin typeface="+mj-lt"/>
                        </a:rPr>
                        <a:t>Tipo de ocupación (</a:t>
                      </a:r>
                      <a:r>
                        <a:rPr lang="es-ES" sz="1600" u="none" strike="noStrike" noProof="0" dirty="0" err="1">
                          <a:latin typeface="+mj-lt"/>
                        </a:rPr>
                        <a:t>work_type</a:t>
                      </a:r>
                      <a:r>
                        <a:rPr lang="es-ES" sz="1600" u="none" strike="noStrike" noProof="0" dirty="0">
                          <a:latin typeface="+mj-lt"/>
                        </a:rPr>
                        <a:t>)</a:t>
                      </a:r>
                      <a:endParaRPr lang="es-ES" sz="16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36442"/>
                  </a:ext>
                </a:extLst>
              </a:tr>
              <a:tr h="292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ES" sz="1600" dirty="0">
                          <a:latin typeface="+mj-lt"/>
                        </a:rPr>
                        <a:t>Estilo de vida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ES" sz="1600" dirty="0">
                          <a:latin typeface="+mj-lt"/>
                        </a:rPr>
                        <a:t>Fuma (</a:t>
                      </a:r>
                      <a:r>
                        <a:rPr lang="es-ES" sz="1600" u="none" strike="noStrike" noProof="0" dirty="0">
                          <a:latin typeface="+mj-lt"/>
                        </a:rPr>
                        <a:t>smoking_status</a:t>
                      </a:r>
                      <a:r>
                        <a:rPr lang="es-ES" sz="1600" dirty="0"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13234"/>
                  </a:ext>
                </a:extLst>
              </a:tr>
            </a:tbl>
          </a:graphicData>
        </a:graphic>
      </p:graphicFrame>
      <p:sp>
        <p:nvSpPr>
          <p:cNvPr id="64" name="Disco magnético 63"/>
          <p:cNvSpPr/>
          <p:nvPr/>
        </p:nvSpPr>
        <p:spPr>
          <a:xfrm>
            <a:off x="722572" y="1477390"/>
            <a:ext cx="1303872" cy="245321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sco magnético 23"/>
          <p:cNvSpPr/>
          <p:nvPr/>
        </p:nvSpPr>
        <p:spPr>
          <a:xfrm>
            <a:off x="722099" y="2988861"/>
            <a:ext cx="1303872" cy="96898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errar llave 24"/>
          <p:cNvSpPr/>
          <p:nvPr/>
        </p:nvSpPr>
        <p:spPr>
          <a:xfrm>
            <a:off x="2208819" y="1477390"/>
            <a:ext cx="206835" cy="16152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errar llave 64"/>
          <p:cNvSpPr/>
          <p:nvPr/>
        </p:nvSpPr>
        <p:spPr>
          <a:xfrm>
            <a:off x="2208819" y="3137635"/>
            <a:ext cx="225469" cy="7929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arcador de posición de imagen 47" descr="Doctor apuntando a una tomografía computarizada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VARIABLES  Y  TIPOS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es-ES" sz="1000" smtClean="0"/>
              <a:pPr rtl="0"/>
              <a:t>9</a:t>
            </a:fld>
            <a:endParaRPr lang="es-ES" sz="1000" dirty="0"/>
          </a:p>
        </p:txBody>
      </p:sp>
      <p:sp>
        <p:nvSpPr>
          <p:cNvPr id="19" name="objeto 7" descr="Rectángulo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6048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/>
          </a:p>
        </p:txBody>
      </p:sp>
      <p:graphicFrame>
        <p:nvGraphicFramePr>
          <p:cNvPr id="14" name="Tabla 3">
            <a:extLst>
              <a:ext uri="{FF2B5EF4-FFF2-40B4-BE49-F238E27FC236}">
                <a16:creationId xmlns:a16="http://schemas.microsoft.com/office/drawing/2014/main" id="{5593C42E-B5DE-4E39-885B-8EDD9EF0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94497"/>
              </p:ext>
            </p:extLst>
          </p:nvPr>
        </p:nvGraphicFramePr>
        <p:xfrm>
          <a:off x="1924335" y="1591369"/>
          <a:ext cx="8884692" cy="442288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961564">
                  <a:extLst>
                    <a:ext uri="{9D8B030D-6E8A-4147-A177-3AD203B41FA5}">
                      <a16:colId xmlns:a16="http://schemas.microsoft.com/office/drawing/2014/main" val="3887692806"/>
                    </a:ext>
                  </a:extLst>
                </a:gridCol>
                <a:gridCol w="3175416">
                  <a:extLst>
                    <a:ext uri="{9D8B030D-6E8A-4147-A177-3AD203B41FA5}">
                      <a16:colId xmlns:a16="http://schemas.microsoft.com/office/drawing/2014/main" val="4261155929"/>
                    </a:ext>
                  </a:extLst>
                </a:gridCol>
                <a:gridCol w="2747712">
                  <a:extLst>
                    <a:ext uri="{9D8B030D-6E8A-4147-A177-3AD203B41FA5}">
                      <a16:colId xmlns:a16="http://schemas.microsoft.com/office/drawing/2014/main" val="3635700585"/>
                    </a:ext>
                  </a:extLst>
                </a:gridCol>
              </a:tblGrid>
              <a:tr h="4012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1400" noProof="0" dirty="0">
                          <a:latin typeface="+mj-lt"/>
                        </a:rPr>
                        <a:t>Variable</a:t>
                      </a:r>
                      <a:endParaRPr lang="es-ES" sz="14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" sz="1400" noProof="0" dirty="0">
                          <a:latin typeface="+mj-lt"/>
                        </a:rPr>
                        <a:t>Definición</a:t>
                      </a:r>
                      <a:endParaRPr lang="es-ES" sz="1400" noProof="0" dirty="0" err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Tipo de dato</a:t>
                      </a:r>
                      <a:endParaRPr lang="es-ES" sz="14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575545"/>
                  </a:ext>
                </a:extLst>
              </a:tr>
              <a:tr h="2938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>
                          <a:latin typeface="+mj-lt"/>
                        </a:rPr>
                        <a:t>id</a:t>
                      </a: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Paciente ID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dirty="0">
                          <a:latin typeface="+mj-lt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97231"/>
                  </a:ext>
                </a:extLst>
              </a:tr>
              <a:tr h="300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>
                          <a:latin typeface="+mj-lt"/>
                        </a:rPr>
                        <a:t>gender</a:t>
                      </a: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Género del paciente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Categórica Nominal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49086"/>
                  </a:ext>
                </a:extLst>
              </a:tr>
              <a:tr h="252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>
                          <a:latin typeface="+mj-lt"/>
                        </a:rPr>
                        <a:t>age</a:t>
                      </a: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Edad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Numérica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12401"/>
                  </a:ext>
                </a:extLst>
              </a:tr>
              <a:tr h="338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>
                          <a:latin typeface="+mj-lt"/>
                        </a:rPr>
                        <a:t>hypertension</a:t>
                      </a:r>
                      <a:endParaRPr lang="en-U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¿Tenencia de hipertensión ?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Binaria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83251"/>
                  </a:ext>
                </a:extLst>
              </a:tr>
              <a:tr h="395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 err="1">
                          <a:latin typeface="+mj-lt"/>
                        </a:rPr>
                        <a:t>heart_disease</a:t>
                      </a:r>
                      <a:r>
                        <a:rPr lang="en-US" sz="1400" u="none" strike="noStrike" noProof="0" dirty="0">
                          <a:latin typeface="+mj-lt"/>
                        </a:rPr>
                        <a:t> </a:t>
                      </a:r>
                      <a:endParaRPr lang="en-U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 ¿Tenencia de enfermedad del corazón ?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Binaria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2862"/>
                  </a:ext>
                </a:extLst>
              </a:tr>
              <a:tr h="368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 err="1">
                          <a:latin typeface="+mj-lt"/>
                        </a:rPr>
                        <a:t>ever_married</a:t>
                      </a:r>
                      <a:endParaRPr lang="en-US" sz="1400" noProof="0" dirty="0" err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 ¿Está Casado?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Categórica  nominal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490"/>
                  </a:ext>
                </a:extLst>
              </a:tr>
              <a:tr h="3684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 err="1">
                          <a:latin typeface="+mj-lt"/>
                        </a:rPr>
                        <a:t>work_type</a:t>
                      </a:r>
                      <a:endParaRPr lang="en-US" sz="1400" noProof="0" dirty="0" err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Tipo de ocupación del paciente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Categórica nominal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92226"/>
                  </a:ext>
                </a:extLst>
              </a:tr>
              <a:tr h="3397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 err="1">
                          <a:latin typeface="+mj-lt"/>
                        </a:rPr>
                        <a:t>Residence_type</a:t>
                      </a:r>
                      <a:endParaRPr lang="en-US" sz="1400" noProof="0" dirty="0" err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Tipo de área de residencia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Categórica nominal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64100"/>
                  </a:ext>
                </a:extLst>
              </a:tr>
              <a:tr h="382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 err="1">
                          <a:latin typeface="+mj-lt"/>
                        </a:rPr>
                        <a:t>avg_glucose_level</a:t>
                      </a:r>
                      <a:r>
                        <a:rPr lang="en-US" sz="1400" u="none" strike="noStrike" noProof="0" dirty="0">
                          <a:latin typeface="+mj-lt"/>
                        </a:rPr>
                        <a:t> </a:t>
                      </a:r>
                      <a:endParaRPr lang="en-US" sz="1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 Nivel promedio de glucosa 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noProof="0" dirty="0">
                          <a:latin typeface="+mj-lt"/>
                        </a:rPr>
                        <a:t>Numérica</a:t>
                      </a:r>
                      <a:endParaRPr lang="es-ES" sz="1400" noProof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29859"/>
                  </a:ext>
                </a:extLst>
              </a:tr>
              <a:tr h="252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 err="1">
                          <a:latin typeface="+mj-lt"/>
                        </a:rPr>
                        <a:t>bmi</a:t>
                      </a:r>
                      <a:r>
                        <a:rPr lang="en-US" sz="1400" u="none" strike="noStrike" noProof="0" dirty="0">
                          <a:latin typeface="+mj-lt"/>
                        </a:rPr>
                        <a:t> </a:t>
                      </a:r>
                      <a:endParaRPr lang="en-US" sz="14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Índice de masa corporal </a:t>
                      </a:r>
                      <a:endParaRPr lang="es-ES" sz="1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Numérica</a:t>
                      </a:r>
                      <a:endParaRPr lang="es-ES" sz="14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62954"/>
                  </a:ext>
                </a:extLst>
              </a:tr>
              <a:tr h="252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 err="1">
                          <a:latin typeface="+mj-lt"/>
                        </a:rPr>
                        <a:t>smoking_status</a:t>
                      </a:r>
                      <a:endParaRPr lang="en-US" sz="1400" b="0" i="0" u="none" strike="noStrike" noProof="0" dirty="0" err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 ¿El cliente fuma? </a:t>
                      </a:r>
                      <a:endParaRPr lang="es-ES" sz="140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Categórica nominal</a:t>
                      </a:r>
                      <a:endParaRPr lang="es-ES" sz="14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95188"/>
                  </a:ext>
                </a:extLst>
              </a:tr>
              <a:tr h="252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>
                          <a:latin typeface="+mj-lt"/>
                        </a:rPr>
                        <a:t>stroke</a:t>
                      </a:r>
                      <a:endParaRPr lang="en-US" sz="14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u="none" strike="noStrike" noProof="0" dirty="0">
                          <a:latin typeface="+mj-lt"/>
                        </a:rPr>
                        <a:t>1-stroke ,0 - No stroke</a:t>
                      </a:r>
                      <a:endParaRPr lang="es-E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s-ES" sz="1400" u="none" strike="noStrike" noProof="0" dirty="0">
                          <a:latin typeface="+mj-lt"/>
                        </a:rPr>
                        <a:t>TARGET</a:t>
                      </a:r>
                      <a:endParaRPr lang="es-ES" sz="1400" b="0" i="0" u="none" strike="noStrike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62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25_TF00450287" id="{C8E8D555-4DBF-4CCD-9868-3A80285B451F}" vid="{5B045ECE-DA74-478B-B9F9-3188E0871C23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oficina de salud</Template>
  <TotalTime>0</TotalTime>
  <Words>700</Words>
  <Application>Microsoft Office PowerPoint</Application>
  <PresentationFormat>Panorámica</PresentationFormat>
  <Paragraphs>266</Paragraphs>
  <Slides>28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Arial </vt:lpstr>
      <vt:lpstr>Calibri</vt:lpstr>
      <vt:lpstr>Calibri Light</vt:lpstr>
      <vt:lpstr>Courier New</vt:lpstr>
      <vt:lpstr>Gill Sans MT</vt:lpstr>
      <vt:lpstr>Wingdings</vt:lpstr>
      <vt:lpstr>Tema de Office</vt:lpstr>
      <vt:lpstr>1_Tema de Office</vt:lpstr>
      <vt:lpstr>Health  Analytics</vt:lpstr>
      <vt:lpstr>EL EQUIPO</vt:lpstr>
      <vt:lpstr>ENTENDIMIENTO DEL NEGOCIO</vt:lpstr>
      <vt:lpstr>Health  analytics</vt:lpstr>
      <vt:lpstr>CASO DE NEGOCIO</vt:lpstr>
      <vt:lpstr>PLANTEAMIENTO DEL PROBLEMA</vt:lpstr>
      <vt:lpstr>ANÁLISIS EXPLORATORIO DE DATOS</vt:lpstr>
      <vt:lpstr>ANÁLISIS EXPLORATORIO DE DATOS</vt:lpstr>
      <vt:lpstr>VARIABLES  Y  TIPOS DE DATOS</vt:lpstr>
      <vt:lpstr>y</vt:lpstr>
      <vt:lpstr>Presentación de PowerPoint</vt:lpstr>
      <vt:lpstr>y</vt:lpstr>
      <vt:lpstr>LIMPIEZA DE DATOS</vt:lpstr>
      <vt:lpstr>LIMPIEZA DE DATOS</vt:lpstr>
      <vt:lpstr>FEATURE ENGINEERING</vt:lpstr>
      <vt:lpstr>Feature engineering</vt:lpstr>
      <vt:lpstr>ENTRENAMIENTO Y VALIDACIÓN</vt:lpstr>
      <vt:lpstr>ENTRENAMIENTO Y  VALIDACIÓN</vt:lpstr>
      <vt:lpstr>ENTRENAMIENTO Y  VALIDACIÓN</vt:lpstr>
      <vt:lpstr>y</vt:lpstr>
      <vt:lpstr>y</vt:lpstr>
      <vt:lpstr>INTERPRETACIÓN DE RESULTADOS</vt:lpstr>
      <vt:lpstr>Presentación de PowerPoint</vt:lpstr>
      <vt:lpstr>INTERPRETACIÓN DE RESULTADOS</vt:lpstr>
      <vt:lpstr>CONCLUSIONES</vt:lpstr>
      <vt:lpstr>CONCLUSIONES</vt:lpstr>
      <vt:lpstr>ANEXOS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 Analytics</dc:title>
  <dc:creator/>
  <cp:lastModifiedBy/>
  <cp:revision>719</cp:revision>
  <dcterms:created xsi:type="dcterms:W3CDTF">2020-10-12T02:13:39Z</dcterms:created>
  <dcterms:modified xsi:type="dcterms:W3CDTF">2020-10-21T01:41:20Z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