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1" r:id="rId6"/>
    <p:sldId id="269" r:id="rId7"/>
    <p:sldId id="270" r:id="rId8"/>
    <p:sldId id="280" r:id="rId9"/>
    <p:sldId id="262" r:id="rId10"/>
    <p:sldId id="271" r:id="rId11"/>
    <p:sldId id="281" r:id="rId12"/>
    <p:sldId id="273" r:id="rId13"/>
    <p:sldId id="263" r:id="rId14"/>
    <p:sldId id="274" r:id="rId15"/>
    <p:sldId id="279" r:id="rId16"/>
    <p:sldId id="264" r:id="rId17"/>
    <p:sldId id="278" r:id="rId18"/>
    <p:sldId id="277" r:id="rId19"/>
    <p:sldId id="276" r:id="rId20"/>
    <p:sldId id="266" r:id="rId21"/>
    <p:sldId id="275" r:id="rId22"/>
    <p:sldId id="267" r:id="rId23"/>
    <p:sldId id="265" r:id="rId2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ilion" initials="P" lastIdx="1" clrIdx="0">
    <p:extLst>
      <p:ext uri="{19B8F6BF-5375-455C-9EA6-DF929625EA0E}">
        <p15:presenceInfo xmlns:p15="http://schemas.microsoft.com/office/powerpoint/2012/main" userId="Pavili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BFF9"/>
    <a:srgbClr val="F2B13D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1T06:59:08.304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0B56C8-0988-418E-B53B-E31143ACD50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A7D4C609-FF22-491A-9DEE-02EA10D7F2D5}">
      <dgm:prSet phldrT="[Texto]" custT="1"/>
      <dgm:spPr>
        <a:solidFill>
          <a:schemeClr val="tx2"/>
        </a:solidFill>
      </dgm:spPr>
      <dgm:t>
        <a:bodyPr/>
        <a:lstStyle/>
        <a:p>
          <a:r>
            <a:rPr lang="es-ES" sz="2800" dirty="0">
              <a:latin typeface="Trebuchet MS" panose="020B0603020202020204" pitchFamily="34" charset="0"/>
            </a:rPr>
            <a:t>1. Entendimiento del Negocio</a:t>
          </a:r>
          <a:endParaRPr lang="es-PE" sz="2800" dirty="0">
            <a:latin typeface="Trebuchet MS" panose="020B0603020202020204" pitchFamily="34" charset="0"/>
          </a:endParaRPr>
        </a:p>
      </dgm:t>
    </dgm:pt>
    <dgm:pt modelId="{ED5EB965-37E2-4E3D-A3E8-4808541C5E51}" type="parTrans" cxnId="{5445D8CC-3B8B-4045-822F-D00D8926336D}">
      <dgm:prSet/>
      <dgm:spPr/>
      <dgm:t>
        <a:bodyPr/>
        <a:lstStyle/>
        <a:p>
          <a:endParaRPr lang="es-PE" sz="2800">
            <a:latin typeface="Trebuchet MS" panose="020B0603020202020204" pitchFamily="34" charset="0"/>
          </a:endParaRPr>
        </a:p>
      </dgm:t>
    </dgm:pt>
    <dgm:pt modelId="{6823B5BC-49F4-4535-B0C0-A7A9C7DF537A}" type="sibTrans" cxnId="{5445D8CC-3B8B-4045-822F-D00D8926336D}">
      <dgm:prSet/>
      <dgm:spPr/>
      <dgm:t>
        <a:bodyPr/>
        <a:lstStyle/>
        <a:p>
          <a:endParaRPr lang="es-PE" sz="2800">
            <a:latin typeface="Trebuchet MS" panose="020B0603020202020204" pitchFamily="34" charset="0"/>
          </a:endParaRPr>
        </a:p>
      </dgm:t>
    </dgm:pt>
    <dgm:pt modelId="{B8BAE473-1B38-404C-ACC4-F96AAEA14D6C}">
      <dgm:prSet phldrT="[Texto]" custT="1"/>
      <dgm:spPr>
        <a:solidFill>
          <a:schemeClr val="tx2"/>
        </a:solidFill>
      </dgm:spPr>
      <dgm:t>
        <a:bodyPr/>
        <a:lstStyle/>
        <a:p>
          <a:r>
            <a:rPr lang="es-ES" sz="2800" dirty="0">
              <a:latin typeface="Trebuchet MS" panose="020B0603020202020204" pitchFamily="34" charset="0"/>
            </a:rPr>
            <a:t>2. Análisis Exploratorio de Datos</a:t>
          </a:r>
          <a:endParaRPr lang="es-PE" sz="2800" dirty="0">
            <a:latin typeface="Trebuchet MS" panose="020B0603020202020204" pitchFamily="34" charset="0"/>
          </a:endParaRPr>
        </a:p>
      </dgm:t>
    </dgm:pt>
    <dgm:pt modelId="{5073122F-1613-480B-8334-74CF09D49F2A}" type="parTrans" cxnId="{287BB09A-4205-46E8-9CF7-BA7849D95A0A}">
      <dgm:prSet/>
      <dgm:spPr/>
      <dgm:t>
        <a:bodyPr/>
        <a:lstStyle/>
        <a:p>
          <a:endParaRPr lang="es-PE" sz="2800">
            <a:latin typeface="Trebuchet MS" panose="020B0603020202020204" pitchFamily="34" charset="0"/>
          </a:endParaRPr>
        </a:p>
      </dgm:t>
    </dgm:pt>
    <dgm:pt modelId="{24B24415-84AF-4137-95A0-CB1197E596F3}" type="sibTrans" cxnId="{287BB09A-4205-46E8-9CF7-BA7849D95A0A}">
      <dgm:prSet/>
      <dgm:spPr/>
      <dgm:t>
        <a:bodyPr/>
        <a:lstStyle/>
        <a:p>
          <a:endParaRPr lang="es-PE" sz="2800">
            <a:latin typeface="Trebuchet MS" panose="020B0603020202020204" pitchFamily="34" charset="0"/>
          </a:endParaRPr>
        </a:p>
      </dgm:t>
    </dgm:pt>
    <dgm:pt modelId="{37265E87-FF97-4550-BCEF-7B1ECFDECCFC}">
      <dgm:prSet phldrT="[Texto]" custT="1"/>
      <dgm:spPr>
        <a:solidFill>
          <a:schemeClr val="tx2"/>
        </a:solidFill>
      </dgm:spPr>
      <dgm:t>
        <a:bodyPr/>
        <a:lstStyle/>
        <a:p>
          <a:r>
            <a:rPr lang="es-ES" sz="2800" dirty="0">
              <a:latin typeface="Trebuchet MS" panose="020B0603020202020204" pitchFamily="34" charset="0"/>
            </a:rPr>
            <a:t>3. Limpieza de Datos</a:t>
          </a:r>
          <a:endParaRPr lang="es-PE" sz="2800" dirty="0">
            <a:latin typeface="Trebuchet MS" panose="020B0603020202020204" pitchFamily="34" charset="0"/>
          </a:endParaRPr>
        </a:p>
      </dgm:t>
    </dgm:pt>
    <dgm:pt modelId="{0C06684C-D85C-4A24-850F-99F93BBEF449}" type="parTrans" cxnId="{A9D85DB0-26F4-48B3-8C91-41562BE76E10}">
      <dgm:prSet/>
      <dgm:spPr/>
      <dgm:t>
        <a:bodyPr/>
        <a:lstStyle/>
        <a:p>
          <a:endParaRPr lang="es-PE" sz="2800">
            <a:latin typeface="Trebuchet MS" panose="020B0603020202020204" pitchFamily="34" charset="0"/>
          </a:endParaRPr>
        </a:p>
      </dgm:t>
    </dgm:pt>
    <dgm:pt modelId="{4A906E76-056E-4A5E-A4C8-B30A72021628}" type="sibTrans" cxnId="{A9D85DB0-26F4-48B3-8C91-41562BE76E10}">
      <dgm:prSet/>
      <dgm:spPr/>
      <dgm:t>
        <a:bodyPr/>
        <a:lstStyle/>
        <a:p>
          <a:endParaRPr lang="es-PE" sz="2800">
            <a:latin typeface="Trebuchet MS" panose="020B0603020202020204" pitchFamily="34" charset="0"/>
          </a:endParaRPr>
        </a:p>
      </dgm:t>
    </dgm:pt>
    <dgm:pt modelId="{F12BC4A4-35C1-4D8E-8182-E9DA6A3002E4}">
      <dgm:prSet custT="1"/>
      <dgm:spPr>
        <a:solidFill>
          <a:schemeClr val="tx2"/>
        </a:solidFill>
      </dgm:spPr>
      <dgm:t>
        <a:bodyPr/>
        <a:lstStyle/>
        <a:p>
          <a:r>
            <a:rPr lang="es-ES" sz="2800" dirty="0">
              <a:latin typeface="Trebuchet MS" panose="020B0603020202020204" pitchFamily="34" charset="0"/>
            </a:rPr>
            <a:t>4. </a:t>
          </a:r>
          <a:r>
            <a:rPr lang="es-ES" sz="2800" dirty="0" err="1">
              <a:latin typeface="Trebuchet MS" panose="020B0603020202020204" pitchFamily="34" charset="0"/>
            </a:rPr>
            <a:t>Feature</a:t>
          </a:r>
          <a:r>
            <a:rPr lang="es-ES" sz="2800" dirty="0">
              <a:latin typeface="Trebuchet MS" panose="020B0603020202020204" pitchFamily="34" charset="0"/>
            </a:rPr>
            <a:t> </a:t>
          </a:r>
          <a:r>
            <a:rPr lang="es-ES" sz="2800" dirty="0" err="1">
              <a:latin typeface="Trebuchet MS" panose="020B0603020202020204" pitchFamily="34" charset="0"/>
            </a:rPr>
            <a:t>Engineering</a:t>
          </a:r>
          <a:endParaRPr lang="es-PE" sz="2800" dirty="0">
            <a:latin typeface="Trebuchet MS" panose="020B0603020202020204" pitchFamily="34" charset="0"/>
          </a:endParaRPr>
        </a:p>
      </dgm:t>
    </dgm:pt>
    <dgm:pt modelId="{42345943-E37D-4469-B2D8-8B4E05F2D871}" type="parTrans" cxnId="{505AFD46-C5F7-43D7-B477-3DB66FE44D23}">
      <dgm:prSet/>
      <dgm:spPr/>
      <dgm:t>
        <a:bodyPr/>
        <a:lstStyle/>
        <a:p>
          <a:endParaRPr lang="es-PE" sz="2800">
            <a:latin typeface="Trebuchet MS" panose="020B0603020202020204" pitchFamily="34" charset="0"/>
          </a:endParaRPr>
        </a:p>
      </dgm:t>
    </dgm:pt>
    <dgm:pt modelId="{1AB09970-0752-44FB-A0E8-1A758DBAA3B5}" type="sibTrans" cxnId="{505AFD46-C5F7-43D7-B477-3DB66FE44D23}">
      <dgm:prSet/>
      <dgm:spPr/>
      <dgm:t>
        <a:bodyPr/>
        <a:lstStyle/>
        <a:p>
          <a:endParaRPr lang="es-PE" sz="2800">
            <a:latin typeface="Trebuchet MS" panose="020B0603020202020204" pitchFamily="34" charset="0"/>
          </a:endParaRPr>
        </a:p>
      </dgm:t>
    </dgm:pt>
    <dgm:pt modelId="{0D5A940C-7B99-4E46-8FB6-99F2B9613FAF}">
      <dgm:prSet custT="1"/>
      <dgm:spPr>
        <a:solidFill>
          <a:schemeClr val="tx2"/>
        </a:solidFill>
      </dgm:spPr>
      <dgm:t>
        <a:bodyPr/>
        <a:lstStyle/>
        <a:p>
          <a:r>
            <a:rPr lang="es-ES" sz="2800" dirty="0">
              <a:latin typeface="Trebuchet MS" panose="020B0603020202020204" pitchFamily="34" charset="0"/>
            </a:rPr>
            <a:t>5. Entrenamiento y Validación</a:t>
          </a:r>
          <a:endParaRPr lang="es-PE" sz="2800" dirty="0">
            <a:latin typeface="Trebuchet MS" panose="020B0603020202020204" pitchFamily="34" charset="0"/>
          </a:endParaRPr>
        </a:p>
      </dgm:t>
    </dgm:pt>
    <dgm:pt modelId="{AD0512B9-CFC1-4E24-B681-974D6D6773DE}" type="parTrans" cxnId="{9FA3D32B-3981-4298-B508-EEFA7AB0D8F7}">
      <dgm:prSet/>
      <dgm:spPr/>
      <dgm:t>
        <a:bodyPr/>
        <a:lstStyle/>
        <a:p>
          <a:endParaRPr lang="es-PE" sz="2800">
            <a:latin typeface="Trebuchet MS" panose="020B0603020202020204" pitchFamily="34" charset="0"/>
          </a:endParaRPr>
        </a:p>
      </dgm:t>
    </dgm:pt>
    <dgm:pt modelId="{3842BE3B-D646-42C5-AD16-9B937BDB9CBD}" type="sibTrans" cxnId="{9FA3D32B-3981-4298-B508-EEFA7AB0D8F7}">
      <dgm:prSet/>
      <dgm:spPr/>
      <dgm:t>
        <a:bodyPr/>
        <a:lstStyle/>
        <a:p>
          <a:endParaRPr lang="es-PE" sz="2800">
            <a:latin typeface="Trebuchet MS" panose="020B0603020202020204" pitchFamily="34" charset="0"/>
          </a:endParaRPr>
        </a:p>
      </dgm:t>
    </dgm:pt>
    <dgm:pt modelId="{641E30C1-807B-4ACA-8ACA-76BC48044781}">
      <dgm:prSet custT="1"/>
      <dgm:spPr>
        <a:solidFill>
          <a:schemeClr val="tx2"/>
        </a:solidFill>
      </dgm:spPr>
      <dgm:t>
        <a:bodyPr/>
        <a:lstStyle/>
        <a:p>
          <a:r>
            <a:rPr lang="es-ES" sz="2800" dirty="0">
              <a:latin typeface="Trebuchet MS" panose="020B0603020202020204" pitchFamily="34" charset="0"/>
            </a:rPr>
            <a:t>6. Interpretación de Resultados</a:t>
          </a:r>
          <a:endParaRPr lang="es-PE" sz="2800" dirty="0">
            <a:latin typeface="Trebuchet MS" panose="020B0603020202020204" pitchFamily="34" charset="0"/>
          </a:endParaRPr>
        </a:p>
      </dgm:t>
    </dgm:pt>
    <dgm:pt modelId="{A15E30E0-E32D-4E90-B729-9D3C73F3CE77}" type="parTrans" cxnId="{64F64E97-BA94-46C1-9732-BF0E9B8FEBED}">
      <dgm:prSet/>
      <dgm:spPr/>
      <dgm:t>
        <a:bodyPr/>
        <a:lstStyle/>
        <a:p>
          <a:endParaRPr lang="es-PE" sz="2800">
            <a:latin typeface="Trebuchet MS" panose="020B0603020202020204" pitchFamily="34" charset="0"/>
          </a:endParaRPr>
        </a:p>
      </dgm:t>
    </dgm:pt>
    <dgm:pt modelId="{1FD5C117-B48B-438D-A1D6-42C635041483}" type="sibTrans" cxnId="{64F64E97-BA94-46C1-9732-BF0E9B8FEBED}">
      <dgm:prSet/>
      <dgm:spPr/>
      <dgm:t>
        <a:bodyPr/>
        <a:lstStyle/>
        <a:p>
          <a:endParaRPr lang="es-PE" sz="2800">
            <a:latin typeface="Trebuchet MS" panose="020B0603020202020204" pitchFamily="34" charset="0"/>
          </a:endParaRPr>
        </a:p>
      </dgm:t>
    </dgm:pt>
    <dgm:pt modelId="{59950421-A94E-4C82-B8A9-6B934266FCE1}">
      <dgm:prSet custT="1"/>
      <dgm:spPr>
        <a:solidFill>
          <a:schemeClr val="tx2"/>
        </a:solidFill>
      </dgm:spPr>
      <dgm:t>
        <a:bodyPr/>
        <a:lstStyle/>
        <a:p>
          <a:r>
            <a:rPr lang="es-ES" sz="2800" dirty="0">
              <a:latin typeface="Trebuchet MS" panose="020B0603020202020204" pitchFamily="34" charset="0"/>
            </a:rPr>
            <a:t>7. Conclusiones</a:t>
          </a:r>
          <a:endParaRPr lang="es-PE" sz="2800" dirty="0">
            <a:latin typeface="Trebuchet MS" panose="020B0603020202020204" pitchFamily="34" charset="0"/>
          </a:endParaRPr>
        </a:p>
      </dgm:t>
    </dgm:pt>
    <dgm:pt modelId="{9F211F9C-5FDF-4F8C-9775-F4D65982C288}" type="parTrans" cxnId="{DDF666BC-CA37-4B22-B071-5FE312D64250}">
      <dgm:prSet/>
      <dgm:spPr/>
      <dgm:t>
        <a:bodyPr/>
        <a:lstStyle/>
        <a:p>
          <a:endParaRPr lang="es-PE" sz="2800">
            <a:latin typeface="Trebuchet MS" panose="020B0603020202020204" pitchFamily="34" charset="0"/>
          </a:endParaRPr>
        </a:p>
      </dgm:t>
    </dgm:pt>
    <dgm:pt modelId="{97629771-3B40-46AD-8D98-4FF6AE28D56D}" type="sibTrans" cxnId="{DDF666BC-CA37-4B22-B071-5FE312D64250}">
      <dgm:prSet/>
      <dgm:spPr/>
      <dgm:t>
        <a:bodyPr/>
        <a:lstStyle/>
        <a:p>
          <a:endParaRPr lang="es-PE" sz="2800">
            <a:latin typeface="Trebuchet MS" panose="020B0603020202020204" pitchFamily="34" charset="0"/>
          </a:endParaRPr>
        </a:p>
      </dgm:t>
    </dgm:pt>
    <dgm:pt modelId="{5B042937-49B2-4A29-A1DF-DF3BA76BA07D}" type="pres">
      <dgm:prSet presAssocID="{3B0B56C8-0988-418E-B53B-E31143ACD504}" presName="Name0" presStyleCnt="0">
        <dgm:presLayoutVars>
          <dgm:chMax val="7"/>
          <dgm:chPref val="7"/>
          <dgm:dir/>
        </dgm:presLayoutVars>
      </dgm:prSet>
      <dgm:spPr/>
    </dgm:pt>
    <dgm:pt modelId="{970A76C1-DA68-4B27-B932-3B521ADE22F4}" type="pres">
      <dgm:prSet presAssocID="{3B0B56C8-0988-418E-B53B-E31143ACD504}" presName="Name1" presStyleCnt="0"/>
      <dgm:spPr/>
    </dgm:pt>
    <dgm:pt modelId="{A9CFEA1F-4124-436C-BC7B-CEEEECC36132}" type="pres">
      <dgm:prSet presAssocID="{3B0B56C8-0988-418E-B53B-E31143ACD504}" presName="cycle" presStyleCnt="0"/>
      <dgm:spPr/>
    </dgm:pt>
    <dgm:pt modelId="{0ECF9B31-3184-4442-A8B6-95A5F65270EE}" type="pres">
      <dgm:prSet presAssocID="{3B0B56C8-0988-418E-B53B-E31143ACD504}" presName="srcNode" presStyleLbl="node1" presStyleIdx="0" presStyleCnt="7"/>
      <dgm:spPr/>
    </dgm:pt>
    <dgm:pt modelId="{C4FAF4D0-6F58-4398-8005-338E1F0CF3EF}" type="pres">
      <dgm:prSet presAssocID="{3B0B56C8-0988-418E-B53B-E31143ACD504}" presName="conn" presStyleLbl="parChTrans1D2" presStyleIdx="0" presStyleCnt="1"/>
      <dgm:spPr/>
    </dgm:pt>
    <dgm:pt modelId="{59D30EE8-6E70-4E65-9F27-BEBCF2471B56}" type="pres">
      <dgm:prSet presAssocID="{3B0B56C8-0988-418E-B53B-E31143ACD504}" presName="extraNode" presStyleLbl="node1" presStyleIdx="0" presStyleCnt="7"/>
      <dgm:spPr/>
    </dgm:pt>
    <dgm:pt modelId="{2240F5F2-FFF7-414E-8184-5A051734685F}" type="pres">
      <dgm:prSet presAssocID="{3B0B56C8-0988-418E-B53B-E31143ACD504}" presName="dstNode" presStyleLbl="node1" presStyleIdx="0" presStyleCnt="7"/>
      <dgm:spPr/>
    </dgm:pt>
    <dgm:pt modelId="{78E3C0D0-B886-4714-AA95-C76D755D15FD}" type="pres">
      <dgm:prSet presAssocID="{A7D4C609-FF22-491A-9DEE-02EA10D7F2D5}" presName="text_1" presStyleLbl="node1" presStyleIdx="0" presStyleCnt="7">
        <dgm:presLayoutVars>
          <dgm:bulletEnabled val="1"/>
        </dgm:presLayoutVars>
      </dgm:prSet>
      <dgm:spPr/>
    </dgm:pt>
    <dgm:pt modelId="{04A6DC2E-F6F0-4E4A-9194-E2021BCB4129}" type="pres">
      <dgm:prSet presAssocID="{A7D4C609-FF22-491A-9DEE-02EA10D7F2D5}" presName="accent_1" presStyleCnt="0"/>
      <dgm:spPr/>
    </dgm:pt>
    <dgm:pt modelId="{65742FBC-6293-4202-A73E-47312507D825}" type="pres">
      <dgm:prSet presAssocID="{A7D4C609-FF22-491A-9DEE-02EA10D7F2D5}" presName="accentRepeatNode" presStyleLbl="solidFgAcc1" presStyleIdx="0" presStyleCnt="7"/>
      <dgm:spPr>
        <a:solidFill>
          <a:schemeClr val="bg1"/>
        </a:solidFill>
      </dgm:spPr>
    </dgm:pt>
    <dgm:pt modelId="{331DED4A-20A2-4245-B3D9-90BAFB439E4E}" type="pres">
      <dgm:prSet presAssocID="{B8BAE473-1B38-404C-ACC4-F96AAEA14D6C}" presName="text_2" presStyleLbl="node1" presStyleIdx="1" presStyleCnt="7">
        <dgm:presLayoutVars>
          <dgm:bulletEnabled val="1"/>
        </dgm:presLayoutVars>
      </dgm:prSet>
      <dgm:spPr/>
    </dgm:pt>
    <dgm:pt modelId="{25C5441E-A05B-4AE2-AFD4-3D703F50FC0E}" type="pres">
      <dgm:prSet presAssocID="{B8BAE473-1B38-404C-ACC4-F96AAEA14D6C}" presName="accent_2" presStyleCnt="0"/>
      <dgm:spPr/>
    </dgm:pt>
    <dgm:pt modelId="{5D107884-A327-4F0F-9C13-F5F763926CCC}" type="pres">
      <dgm:prSet presAssocID="{B8BAE473-1B38-404C-ACC4-F96AAEA14D6C}" presName="accentRepeatNode" presStyleLbl="solidFgAcc1" presStyleIdx="1" presStyleCnt="7"/>
      <dgm:spPr/>
    </dgm:pt>
    <dgm:pt modelId="{0F243C55-4D72-4057-A201-3A721283BDA8}" type="pres">
      <dgm:prSet presAssocID="{37265E87-FF97-4550-BCEF-7B1ECFDECCFC}" presName="text_3" presStyleLbl="node1" presStyleIdx="2" presStyleCnt="7">
        <dgm:presLayoutVars>
          <dgm:bulletEnabled val="1"/>
        </dgm:presLayoutVars>
      </dgm:prSet>
      <dgm:spPr/>
    </dgm:pt>
    <dgm:pt modelId="{99389B7A-9C5C-4FB9-86EC-BB8CD8A31590}" type="pres">
      <dgm:prSet presAssocID="{37265E87-FF97-4550-BCEF-7B1ECFDECCFC}" presName="accent_3" presStyleCnt="0"/>
      <dgm:spPr/>
    </dgm:pt>
    <dgm:pt modelId="{6A82E79C-199D-4976-B7AE-0DC0DE3DC207}" type="pres">
      <dgm:prSet presAssocID="{37265E87-FF97-4550-BCEF-7B1ECFDECCFC}" presName="accentRepeatNode" presStyleLbl="solidFgAcc1" presStyleIdx="2" presStyleCnt="7"/>
      <dgm:spPr/>
    </dgm:pt>
    <dgm:pt modelId="{3211FB04-6722-4CD9-B5B1-2C6D006A90FC}" type="pres">
      <dgm:prSet presAssocID="{F12BC4A4-35C1-4D8E-8182-E9DA6A3002E4}" presName="text_4" presStyleLbl="node1" presStyleIdx="3" presStyleCnt="7">
        <dgm:presLayoutVars>
          <dgm:bulletEnabled val="1"/>
        </dgm:presLayoutVars>
      </dgm:prSet>
      <dgm:spPr/>
    </dgm:pt>
    <dgm:pt modelId="{CF26AE65-EF52-4C57-96F5-9E75BD9B02F6}" type="pres">
      <dgm:prSet presAssocID="{F12BC4A4-35C1-4D8E-8182-E9DA6A3002E4}" presName="accent_4" presStyleCnt="0"/>
      <dgm:spPr/>
    </dgm:pt>
    <dgm:pt modelId="{AD2B4843-D8FA-46C0-A127-EF2A05C2DB0D}" type="pres">
      <dgm:prSet presAssocID="{F12BC4A4-35C1-4D8E-8182-E9DA6A3002E4}" presName="accentRepeatNode" presStyleLbl="solidFgAcc1" presStyleIdx="3" presStyleCnt="7"/>
      <dgm:spPr/>
    </dgm:pt>
    <dgm:pt modelId="{5D38B7D1-192F-477D-9B3F-B6BFB84F4005}" type="pres">
      <dgm:prSet presAssocID="{0D5A940C-7B99-4E46-8FB6-99F2B9613FAF}" presName="text_5" presStyleLbl="node1" presStyleIdx="4" presStyleCnt="7">
        <dgm:presLayoutVars>
          <dgm:bulletEnabled val="1"/>
        </dgm:presLayoutVars>
      </dgm:prSet>
      <dgm:spPr/>
    </dgm:pt>
    <dgm:pt modelId="{48F65BE5-6737-4493-A06F-69F266919230}" type="pres">
      <dgm:prSet presAssocID="{0D5A940C-7B99-4E46-8FB6-99F2B9613FAF}" presName="accent_5" presStyleCnt="0"/>
      <dgm:spPr/>
    </dgm:pt>
    <dgm:pt modelId="{C01A558C-E293-4758-9877-A6BF42F47CB0}" type="pres">
      <dgm:prSet presAssocID="{0D5A940C-7B99-4E46-8FB6-99F2B9613FAF}" presName="accentRepeatNode" presStyleLbl="solidFgAcc1" presStyleIdx="4" presStyleCnt="7"/>
      <dgm:spPr/>
    </dgm:pt>
    <dgm:pt modelId="{BDE25D76-700D-475A-8065-7E6A8BEF1E25}" type="pres">
      <dgm:prSet presAssocID="{641E30C1-807B-4ACA-8ACA-76BC48044781}" presName="text_6" presStyleLbl="node1" presStyleIdx="5" presStyleCnt="7">
        <dgm:presLayoutVars>
          <dgm:bulletEnabled val="1"/>
        </dgm:presLayoutVars>
      </dgm:prSet>
      <dgm:spPr/>
    </dgm:pt>
    <dgm:pt modelId="{8DBE89EA-692F-48A1-B730-935756569E86}" type="pres">
      <dgm:prSet presAssocID="{641E30C1-807B-4ACA-8ACA-76BC48044781}" presName="accent_6" presStyleCnt="0"/>
      <dgm:spPr/>
    </dgm:pt>
    <dgm:pt modelId="{118B8F04-88A6-4992-831F-0F44A1459C8C}" type="pres">
      <dgm:prSet presAssocID="{641E30C1-807B-4ACA-8ACA-76BC48044781}" presName="accentRepeatNode" presStyleLbl="solidFgAcc1" presStyleIdx="5" presStyleCnt="7"/>
      <dgm:spPr/>
    </dgm:pt>
    <dgm:pt modelId="{1D152FF9-B616-48AE-9E79-083AB13EDFB5}" type="pres">
      <dgm:prSet presAssocID="{59950421-A94E-4C82-B8A9-6B934266FCE1}" presName="text_7" presStyleLbl="node1" presStyleIdx="6" presStyleCnt="7">
        <dgm:presLayoutVars>
          <dgm:bulletEnabled val="1"/>
        </dgm:presLayoutVars>
      </dgm:prSet>
      <dgm:spPr/>
    </dgm:pt>
    <dgm:pt modelId="{E2898534-CC56-47A6-9E3B-E376C92A9DE1}" type="pres">
      <dgm:prSet presAssocID="{59950421-A94E-4C82-B8A9-6B934266FCE1}" presName="accent_7" presStyleCnt="0"/>
      <dgm:spPr/>
    </dgm:pt>
    <dgm:pt modelId="{D5CA3D50-0CD8-46EF-B593-22FEFD7AB41B}" type="pres">
      <dgm:prSet presAssocID="{59950421-A94E-4C82-B8A9-6B934266FCE1}" presName="accentRepeatNode" presStyleLbl="solidFgAcc1" presStyleIdx="6" presStyleCnt="7"/>
      <dgm:spPr/>
    </dgm:pt>
  </dgm:ptLst>
  <dgm:cxnLst>
    <dgm:cxn modelId="{2AB9991A-D48A-4AC7-89B7-0066CB02A7F6}" type="presOf" srcId="{F12BC4A4-35C1-4D8E-8182-E9DA6A3002E4}" destId="{3211FB04-6722-4CD9-B5B1-2C6D006A90FC}" srcOrd="0" destOrd="0" presId="urn:microsoft.com/office/officeart/2008/layout/VerticalCurvedList"/>
    <dgm:cxn modelId="{9FA3D32B-3981-4298-B508-EEFA7AB0D8F7}" srcId="{3B0B56C8-0988-418E-B53B-E31143ACD504}" destId="{0D5A940C-7B99-4E46-8FB6-99F2B9613FAF}" srcOrd="4" destOrd="0" parTransId="{AD0512B9-CFC1-4E24-B681-974D6D6773DE}" sibTransId="{3842BE3B-D646-42C5-AD16-9B937BDB9CBD}"/>
    <dgm:cxn modelId="{505AFD46-C5F7-43D7-B477-3DB66FE44D23}" srcId="{3B0B56C8-0988-418E-B53B-E31143ACD504}" destId="{F12BC4A4-35C1-4D8E-8182-E9DA6A3002E4}" srcOrd="3" destOrd="0" parTransId="{42345943-E37D-4469-B2D8-8B4E05F2D871}" sibTransId="{1AB09970-0752-44FB-A0E8-1A758DBAA3B5}"/>
    <dgm:cxn modelId="{30FC0469-69E3-42D1-B338-ABC2683E1475}" type="presOf" srcId="{3B0B56C8-0988-418E-B53B-E31143ACD504}" destId="{5B042937-49B2-4A29-A1DF-DF3BA76BA07D}" srcOrd="0" destOrd="0" presId="urn:microsoft.com/office/officeart/2008/layout/VerticalCurvedList"/>
    <dgm:cxn modelId="{2601636B-091D-4F38-B2A9-F1EBDC1BB895}" type="presOf" srcId="{59950421-A94E-4C82-B8A9-6B934266FCE1}" destId="{1D152FF9-B616-48AE-9E79-083AB13EDFB5}" srcOrd="0" destOrd="0" presId="urn:microsoft.com/office/officeart/2008/layout/VerticalCurvedList"/>
    <dgm:cxn modelId="{3DB4E34C-B3A9-4014-84C4-633C1C751DCD}" type="presOf" srcId="{0D5A940C-7B99-4E46-8FB6-99F2B9613FAF}" destId="{5D38B7D1-192F-477D-9B3F-B6BFB84F4005}" srcOrd="0" destOrd="0" presId="urn:microsoft.com/office/officeart/2008/layout/VerticalCurvedList"/>
    <dgm:cxn modelId="{2770ED7B-504D-4B38-AB61-157FE7C955D4}" type="presOf" srcId="{B8BAE473-1B38-404C-ACC4-F96AAEA14D6C}" destId="{331DED4A-20A2-4245-B3D9-90BAFB439E4E}" srcOrd="0" destOrd="0" presId="urn:microsoft.com/office/officeart/2008/layout/VerticalCurvedList"/>
    <dgm:cxn modelId="{F9479C93-2BB5-427B-B2BC-B558C5DDF187}" type="presOf" srcId="{641E30C1-807B-4ACA-8ACA-76BC48044781}" destId="{BDE25D76-700D-475A-8065-7E6A8BEF1E25}" srcOrd="0" destOrd="0" presId="urn:microsoft.com/office/officeart/2008/layout/VerticalCurvedList"/>
    <dgm:cxn modelId="{64F64E97-BA94-46C1-9732-BF0E9B8FEBED}" srcId="{3B0B56C8-0988-418E-B53B-E31143ACD504}" destId="{641E30C1-807B-4ACA-8ACA-76BC48044781}" srcOrd="5" destOrd="0" parTransId="{A15E30E0-E32D-4E90-B729-9D3C73F3CE77}" sibTransId="{1FD5C117-B48B-438D-A1D6-42C635041483}"/>
    <dgm:cxn modelId="{287BB09A-4205-46E8-9CF7-BA7849D95A0A}" srcId="{3B0B56C8-0988-418E-B53B-E31143ACD504}" destId="{B8BAE473-1B38-404C-ACC4-F96AAEA14D6C}" srcOrd="1" destOrd="0" parTransId="{5073122F-1613-480B-8334-74CF09D49F2A}" sibTransId="{24B24415-84AF-4137-95A0-CB1197E596F3}"/>
    <dgm:cxn modelId="{9A6576A2-F89F-41DE-9F16-EBDB40B1E50F}" type="presOf" srcId="{6823B5BC-49F4-4535-B0C0-A7A9C7DF537A}" destId="{C4FAF4D0-6F58-4398-8005-338E1F0CF3EF}" srcOrd="0" destOrd="0" presId="urn:microsoft.com/office/officeart/2008/layout/VerticalCurvedList"/>
    <dgm:cxn modelId="{A9D85DB0-26F4-48B3-8C91-41562BE76E10}" srcId="{3B0B56C8-0988-418E-B53B-E31143ACD504}" destId="{37265E87-FF97-4550-BCEF-7B1ECFDECCFC}" srcOrd="2" destOrd="0" parTransId="{0C06684C-D85C-4A24-850F-99F93BBEF449}" sibTransId="{4A906E76-056E-4A5E-A4C8-B30A72021628}"/>
    <dgm:cxn modelId="{DDF666BC-CA37-4B22-B071-5FE312D64250}" srcId="{3B0B56C8-0988-418E-B53B-E31143ACD504}" destId="{59950421-A94E-4C82-B8A9-6B934266FCE1}" srcOrd="6" destOrd="0" parTransId="{9F211F9C-5FDF-4F8C-9775-F4D65982C288}" sibTransId="{97629771-3B40-46AD-8D98-4FF6AE28D56D}"/>
    <dgm:cxn modelId="{BF69FAC6-34C6-4412-9DE0-D0C2B579986F}" type="presOf" srcId="{A7D4C609-FF22-491A-9DEE-02EA10D7F2D5}" destId="{78E3C0D0-B886-4714-AA95-C76D755D15FD}" srcOrd="0" destOrd="0" presId="urn:microsoft.com/office/officeart/2008/layout/VerticalCurvedList"/>
    <dgm:cxn modelId="{5445D8CC-3B8B-4045-822F-D00D8926336D}" srcId="{3B0B56C8-0988-418E-B53B-E31143ACD504}" destId="{A7D4C609-FF22-491A-9DEE-02EA10D7F2D5}" srcOrd="0" destOrd="0" parTransId="{ED5EB965-37E2-4E3D-A3E8-4808541C5E51}" sibTransId="{6823B5BC-49F4-4535-B0C0-A7A9C7DF537A}"/>
    <dgm:cxn modelId="{8916ECE3-D7F6-4777-B98F-2F2B718FE139}" type="presOf" srcId="{37265E87-FF97-4550-BCEF-7B1ECFDECCFC}" destId="{0F243C55-4D72-4057-A201-3A721283BDA8}" srcOrd="0" destOrd="0" presId="urn:microsoft.com/office/officeart/2008/layout/VerticalCurvedList"/>
    <dgm:cxn modelId="{C3F13DDF-CB36-4249-8D1A-5022488A2693}" type="presParOf" srcId="{5B042937-49B2-4A29-A1DF-DF3BA76BA07D}" destId="{970A76C1-DA68-4B27-B932-3B521ADE22F4}" srcOrd="0" destOrd="0" presId="urn:microsoft.com/office/officeart/2008/layout/VerticalCurvedList"/>
    <dgm:cxn modelId="{D95E02B5-F55D-4A5E-9EF5-3F6E78FB145E}" type="presParOf" srcId="{970A76C1-DA68-4B27-B932-3B521ADE22F4}" destId="{A9CFEA1F-4124-436C-BC7B-CEEEECC36132}" srcOrd="0" destOrd="0" presId="urn:microsoft.com/office/officeart/2008/layout/VerticalCurvedList"/>
    <dgm:cxn modelId="{BB0F1F49-054F-40AF-BE4A-C08F9EFFCEB5}" type="presParOf" srcId="{A9CFEA1F-4124-436C-BC7B-CEEEECC36132}" destId="{0ECF9B31-3184-4442-A8B6-95A5F65270EE}" srcOrd="0" destOrd="0" presId="urn:microsoft.com/office/officeart/2008/layout/VerticalCurvedList"/>
    <dgm:cxn modelId="{E2F2B0FF-CF00-4E41-821A-65BABA39E583}" type="presParOf" srcId="{A9CFEA1F-4124-436C-BC7B-CEEEECC36132}" destId="{C4FAF4D0-6F58-4398-8005-338E1F0CF3EF}" srcOrd="1" destOrd="0" presId="urn:microsoft.com/office/officeart/2008/layout/VerticalCurvedList"/>
    <dgm:cxn modelId="{5409870E-CAF5-4EE9-8F6A-BEAAB7ECA964}" type="presParOf" srcId="{A9CFEA1F-4124-436C-BC7B-CEEEECC36132}" destId="{59D30EE8-6E70-4E65-9F27-BEBCF2471B56}" srcOrd="2" destOrd="0" presId="urn:microsoft.com/office/officeart/2008/layout/VerticalCurvedList"/>
    <dgm:cxn modelId="{A0E3D2B5-5E70-4AFD-B43D-99D9E877ABDB}" type="presParOf" srcId="{A9CFEA1F-4124-436C-BC7B-CEEEECC36132}" destId="{2240F5F2-FFF7-414E-8184-5A051734685F}" srcOrd="3" destOrd="0" presId="urn:microsoft.com/office/officeart/2008/layout/VerticalCurvedList"/>
    <dgm:cxn modelId="{8E3F711A-664F-4B7C-9FB0-EEA56B0F63D7}" type="presParOf" srcId="{970A76C1-DA68-4B27-B932-3B521ADE22F4}" destId="{78E3C0D0-B886-4714-AA95-C76D755D15FD}" srcOrd="1" destOrd="0" presId="urn:microsoft.com/office/officeart/2008/layout/VerticalCurvedList"/>
    <dgm:cxn modelId="{D0F70FFF-9BCF-43C1-86AB-1CC1B2163E5F}" type="presParOf" srcId="{970A76C1-DA68-4B27-B932-3B521ADE22F4}" destId="{04A6DC2E-F6F0-4E4A-9194-E2021BCB4129}" srcOrd="2" destOrd="0" presId="urn:microsoft.com/office/officeart/2008/layout/VerticalCurvedList"/>
    <dgm:cxn modelId="{C771D3BA-5E73-4630-96AE-53137C68571A}" type="presParOf" srcId="{04A6DC2E-F6F0-4E4A-9194-E2021BCB4129}" destId="{65742FBC-6293-4202-A73E-47312507D825}" srcOrd="0" destOrd="0" presId="urn:microsoft.com/office/officeart/2008/layout/VerticalCurvedList"/>
    <dgm:cxn modelId="{0548C191-4384-418C-9913-9CA087FB4E17}" type="presParOf" srcId="{970A76C1-DA68-4B27-B932-3B521ADE22F4}" destId="{331DED4A-20A2-4245-B3D9-90BAFB439E4E}" srcOrd="3" destOrd="0" presId="urn:microsoft.com/office/officeart/2008/layout/VerticalCurvedList"/>
    <dgm:cxn modelId="{3E487201-FE93-4935-AB6B-0D8DB51CCEA3}" type="presParOf" srcId="{970A76C1-DA68-4B27-B932-3B521ADE22F4}" destId="{25C5441E-A05B-4AE2-AFD4-3D703F50FC0E}" srcOrd="4" destOrd="0" presId="urn:microsoft.com/office/officeart/2008/layout/VerticalCurvedList"/>
    <dgm:cxn modelId="{4223499A-66D5-45BD-A2B0-147D732F9ACF}" type="presParOf" srcId="{25C5441E-A05B-4AE2-AFD4-3D703F50FC0E}" destId="{5D107884-A327-4F0F-9C13-F5F763926CCC}" srcOrd="0" destOrd="0" presId="urn:microsoft.com/office/officeart/2008/layout/VerticalCurvedList"/>
    <dgm:cxn modelId="{3A958E51-DC10-4743-A473-36C1B56293B1}" type="presParOf" srcId="{970A76C1-DA68-4B27-B932-3B521ADE22F4}" destId="{0F243C55-4D72-4057-A201-3A721283BDA8}" srcOrd="5" destOrd="0" presId="urn:microsoft.com/office/officeart/2008/layout/VerticalCurvedList"/>
    <dgm:cxn modelId="{87FF9C12-C91A-46CC-8CBA-C40EF0E736A1}" type="presParOf" srcId="{970A76C1-DA68-4B27-B932-3B521ADE22F4}" destId="{99389B7A-9C5C-4FB9-86EC-BB8CD8A31590}" srcOrd="6" destOrd="0" presId="urn:microsoft.com/office/officeart/2008/layout/VerticalCurvedList"/>
    <dgm:cxn modelId="{9B9D1A8C-F2C4-4F8B-9426-8ADBCA31AAFF}" type="presParOf" srcId="{99389B7A-9C5C-4FB9-86EC-BB8CD8A31590}" destId="{6A82E79C-199D-4976-B7AE-0DC0DE3DC207}" srcOrd="0" destOrd="0" presId="urn:microsoft.com/office/officeart/2008/layout/VerticalCurvedList"/>
    <dgm:cxn modelId="{9B516B95-6B40-415A-A670-07617635CD4C}" type="presParOf" srcId="{970A76C1-DA68-4B27-B932-3B521ADE22F4}" destId="{3211FB04-6722-4CD9-B5B1-2C6D006A90FC}" srcOrd="7" destOrd="0" presId="urn:microsoft.com/office/officeart/2008/layout/VerticalCurvedList"/>
    <dgm:cxn modelId="{DDE76F55-FE05-4D50-84D9-5FB8D9DE8212}" type="presParOf" srcId="{970A76C1-DA68-4B27-B932-3B521ADE22F4}" destId="{CF26AE65-EF52-4C57-96F5-9E75BD9B02F6}" srcOrd="8" destOrd="0" presId="urn:microsoft.com/office/officeart/2008/layout/VerticalCurvedList"/>
    <dgm:cxn modelId="{E61DE989-B14F-4B12-B813-EDC5110674A3}" type="presParOf" srcId="{CF26AE65-EF52-4C57-96F5-9E75BD9B02F6}" destId="{AD2B4843-D8FA-46C0-A127-EF2A05C2DB0D}" srcOrd="0" destOrd="0" presId="urn:microsoft.com/office/officeart/2008/layout/VerticalCurvedList"/>
    <dgm:cxn modelId="{0084248B-6279-4761-89F7-CF713BCBBC06}" type="presParOf" srcId="{970A76C1-DA68-4B27-B932-3B521ADE22F4}" destId="{5D38B7D1-192F-477D-9B3F-B6BFB84F4005}" srcOrd="9" destOrd="0" presId="urn:microsoft.com/office/officeart/2008/layout/VerticalCurvedList"/>
    <dgm:cxn modelId="{B909C3AA-61FC-41A8-A799-C67830917785}" type="presParOf" srcId="{970A76C1-DA68-4B27-B932-3B521ADE22F4}" destId="{48F65BE5-6737-4493-A06F-69F266919230}" srcOrd="10" destOrd="0" presId="urn:microsoft.com/office/officeart/2008/layout/VerticalCurvedList"/>
    <dgm:cxn modelId="{9F3A3569-3DCF-4981-8FC8-62F5F6A7CB1F}" type="presParOf" srcId="{48F65BE5-6737-4493-A06F-69F266919230}" destId="{C01A558C-E293-4758-9877-A6BF42F47CB0}" srcOrd="0" destOrd="0" presId="urn:microsoft.com/office/officeart/2008/layout/VerticalCurvedList"/>
    <dgm:cxn modelId="{B0CA0A6D-45D8-4F8C-8A77-A1188BAD4F24}" type="presParOf" srcId="{970A76C1-DA68-4B27-B932-3B521ADE22F4}" destId="{BDE25D76-700D-475A-8065-7E6A8BEF1E25}" srcOrd="11" destOrd="0" presId="urn:microsoft.com/office/officeart/2008/layout/VerticalCurvedList"/>
    <dgm:cxn modelId="{E68E2608-079C-4F9C-9446-00932F7F34A4}" type="presParOf" srcId="{970A76C1-DA68-4B27-B932-3B521ADE22F4}" destId="{8DBE89EA-692F-48A1-B730-935756569E86}" srcOrd="12" destOrd="0" presId="urn:microsoft.com/office/officeart/2008/layout/VerticalCurvedList"/>
    <dgm:cxn modelId="{3605640E-93A6-48E1-B578-3430C8A3FF57}" type="presParOf" srcId="{8DBE89EA-692F-48A1-B730-935756569E86}" destId="{118B8F04-88A6-4992-831F-0F44A1459C8C}" srcOrd="0" destOrd="0" presId="urn:microsoft.com/office/officeart/2008/layout/VerticalCurvedList"/>
    <dgm:cxn modelId="{D5932C0B-E1EB-4B7A-8BB0-013A62E85E08}" type="presParOf" srcId="{970A76C1-DA68-4B27-B932-3B521ADE22F4}" destId="{1D152FF9-B616-48AE-9E79-083AB13EDFB5}" srcOrd="13" destOrd="0" presId="urn:microsoft.com/office/officeart/2008/layout/VerticalCurvedList"/>
    <dgm:cxn modelId="{1AE26F26-BEB6-4092-86B5-2FB086D1741D}" type="presParOf" srcId="{970A76C1-DA68-4B27-B932-3B521ADE22F4}" destId="{E2898534-CC56-47A6-9E3B-E376C92A9DE1}" srcOrd="14" destOrd="0" presId="urn:microsoft.com/office/officeart/2008/layout/VerticalCurvedList"/>
    <dgm:cxn modelId="{097F535D-D37F-48A3-A30E-BDA0379F2416}" type="presParOf" srcId="{E2898534-CC56-47A6-9E3B-E376C92A9DE1}" destId="{D5CA3D50-0CD8-46EF-B593-22FEFD7AB41B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AF4D0-6F58-4398-8005-338E1F0CF3EF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3C0D0-B886-4714-AA95-C76D755D15FD}">
      <dsp:nvSpPr>
        <dsp:cNvPr id="0" name=""/>
        <dsp:cNvSpPr/>
      </dsp:nvSpPr>
      <dsp:spPr>
        <a:xfrm>
          <a:off x="380119" y="246332"/>
          <a:ext cx="7675541" cy="492448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latin typeface="Trebuchet MS" panose="020B0603020202020204" pitchFamily="34" charset="0"/>
            </a:rPr>
            <a:t>1. Entendimiento del Negocio</a:t>
          </a:r>
          <a:endParaRPr lang="es-PE" sz="2800" kern="1200" dirty="0">
            <a:latin typeface="Trebuchet MS" panose="020B0603020202020204" pitchFamily="34" charset="0"/>
          </a:endParaRPr>
        </a:p>
      </dsp:txBody>
      <dsp:txXfrm>
        <a:off x="380119" y="246332"/>
        <a:ext cx="7675541" cy="492448"/>
      </dsp:txXfrm>
    </dsp:sp>
    <dsp:sp modelId="{65742FBC-6293-4202-A73E-47312507D825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DED4A-20A2-4245-B3D9-90BAFB439E4E}">
      <dsp:nvSpPr>
        <dsp:cNvPr id="0" name=""/>
        <dsp:cNvSpPr/>
      </dsp:nvSpPr>
      <dsp:spPr>
        <a:xfrm>
          <a:off x="826075" y="985438"/>
          <a:ext cx="7229585" cy="492448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latin typeface="Trebuchet MS" panose="020B0603020202020204" pitchFamily="34" charset="0"/>
            </a:rPr>
            <a:t>2. Análisis Exploratorio de Datos</a:t>
          </a:r>
          <a:endParaRPr lang="es-PE" sz="2800" kern="1200" dirty="0">
            <a:latin typeface="Trebuchet MS" panose="020B0603020202020204" pitchFamily="34" charset="0"/>
          </a:endParaRPr>
        </a:p>
      </dsp:txBody>
      <dsp:txXfrm>
        <a:off x="826075" y="985438"/>
        <a:ext cx="7229585" cy="492448"/>
      </dsp:txXfrm>
    </dsp:sp>
    <dsp:sp modelId="{5D107884-A327-4F0F-9C13-F5F763926CCC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243C55-4D72-4057-A201-3A721283BDA8}">
      <dsp:nvSpPr>
        <dsp:cNvPr id="0" name=""/>
        <dsp:cNvSpPr/>
      </dsp:nvSpPr>
      <dsp:spPr>
        <a:xfrm>
          <a:off x="1070457" y="1724003"/>
          <a:ext cx="6985203" cy="492448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latin typeface="Trebuchet MS" panose="020B0603020202020204" pitchFamily="34" charset="0"/>
            </a:rPr>
            <a:t>3. Limpieza de Datos</a:t>
          </a:r>
          <a:endParaRPr lang="es-PE" sz="2800" kern="1200" dirty="0">
            <a:latin typeface="Trebuchet MS" panose="020B0603020202020204" pitchFamily="34" charset="0"/>
          </a:endParaRPr>
        </a:p>
      </dsp:txBody>
      <dsp:txXfrm>
        <a:off x="1070457" y="1724003"/>
        <a:ext cx="6985203" cy="492448"/>
      </dsp:txXfrm>
    </dsp:sp>
    <dsp:sp modelId="{6A82E79C-199D-4976-B7AE-0DC0DE3DC207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1FB04-6722-4CD9-B5B1-2C6D006A90FC}">
      <dsp:nvSpPr>
        <dsp:cNvPr id="0" name=""/>
        <dsp:cNvSpPr/>
      </dsp:nvSpPr>
      <dsp:spPr>
        <a:xfrm>
          <a:off x="1148486" y="2463109"/>
          <a:ext cx="6907174" cy="492448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latin typeface="Trebuchet MS" panose="020B0603020202020204" pitchFamily="34" charset="0"/>
            </a:rPr>
            <a:t>4. </a:t>
          </a:r>
          <a:r>
            <a:rPr lang="es-ES" sz="2800" kern="1200" dirty="0" err="1">
              <a:latin typeface="Trebuchet MS" panose="020B0603020202020204" pitchFamily="34" charset="0"/>
            </a:rPr>
            <a:t>Feature</a:t>
          </a:r>
          <a:r>
            <a:rPr lang="es-ES" sz="2800" kern="1200" dirty="0">
              <a:latin typeface="Trebuchet MS" panose="020B0603020202020204" pitchFamily="34" charset="0"/>
            </a:rPr>
            <a:t> </a:t>
          </a:r>
          <a:r>
            <a:rPr lang="es-ES" sz="2800" kern="1200" dirty="0" err="1">
              <a:latin typeface="Trebuchet MS" panose="020B0603020202020204" pitchFamily="34" charset="0"/>
            </a:rPr>
            <a:t>Engineering</a:t>
          </a:r>
          <a:endParaRPr lang="es-PE" sz="2800" kern="1200" dirty="0">
            <a:latin typeface="Trebuchet MS" panose="020B0603020202020204" pitchFamily="34" charset="0"/>
          </a:endParaRPr>
        </a:p>
      </dsp:txBody>
      <dsp:txXfrm>
        <a:off x="1148486" y="2463109"/>
        <a:ext cx="6907174" cy="492448"/>
      </dsp:txXfrm>
    </dsp:sp>
    <dsp:sp modelId="{AD2B4843-D8FA-46C0-A127-EF2A05C2DB0D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38B7D1-192F-477D-9B3F-B6BFB84F4005}">
      <dsp:nvSpPr>
        <dsp:cNvPr id="0" name=""/>
        <dsp:cNvSpPr/>
      </dsp:nvSpPr>
      <dsp:spPr>
        <a:xfrm>
          <a:off x="1070457" y="3202215"/>
          <a:ext cx="6985203" cy="492448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latin typeface="Trebuchet MS" panose="020B0603020202020204" pitchFamily="34" charset="0"/>
            </a:rPr>
            <a:t>5. Entrenamiento y Validación</a:t>
          </a:r>
          <a:endParaRPr lang="es-PE" sz="2800" kern="1200" dirty="0">
            <a:latin typeface="Trebuchet MS" panose="020B0603020202020204" pitchFamily="34" charset="0"/>
          </a:endParaRPr>
        </a:p>
      </dsp:txBody>
      <dsp:txXfrm>
        <a:off x="1070457" y="3202215"/>
        <a:ext cx="6985203" cy="492448"/>
      </dsp:txXfrm>
    </dsp:sp>
    <dsp:sp modelId="{C01A558C-E293-4758-9877-A6BF42F47CB0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E25D76-700D-475A-8065-7E6A8BEF1E25}">
      <dsp:nvSpPr>
        <dsp:cNvPr id="0" name=""/>
        <dsp:cNvSpPr/>
      </dsp:nvSpPr>
      <dsp:spPr>
        <a:xfrm>
          <a:off x="826075" y="3940779"/>
          <a:ext cx="7229585" cy="492448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latin typeface="Trebuchet MS" panose="020B0603020202020204" pitchFamily="34" charset="0"/>
            </a:rPr>
            <a:t>6. Interpretación de Resultados</a:t>
          </a:r>
          <a:endParaRPr lang="es-PE" sz="2800" kern="1200" dirty="0">
            <a:latin typeface="Trebuchet MS" panose="020B0603020202020204" pitchFamily="34" charset="0"/>
          </a:endParaRPr>
        </a:p>
      </dsp:txBody>
      <dsp:txXfrm>
        <a:off x="826075" y="3940779"/>
        <a:ext cx="7229585" cy="492448"/>
      </dsp:txXfrm>
    </dsp:sp>
    <dsp:sp modelId="{118B8F04-88A6-4992-831F-0F44A1459C8C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152FF9-B616-48AE-9E79-083AB13EDFB5}">
      <dsp:nvSpPr>
        <dsp:cNvPr id="0" name=""/>
        <dsp:cNvSpPr/>
      </dsp:nvSpPr>
      <dsp:spPr>
        <a:xfrm>
          <a:off x="380119" y="4679885"/>
          <a:ext cx="7675541" cy="492448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latin typeface="Trebuchet MS" panose="020B0603020202020204" pitchFamily="34" charset="0"/>
            </a:rPr>
            <a:t>7. Conclusiones</a:t>
          </a:r>
          <a:endParaRPr lang="es-PE" sz="2800" kern="1200" dirty="0">
            <a:latin typeface="Trebuchet MS" panose="020B0603020202020204" pitchFamily="34" charset="0"/>
          </a:endParaRPr>
        </a:p>
      </dsp:txBody>
      <dsp:txXfrm>
        <a:off x="380119" y="4679885"/>
        <a:ext cx="7675541" cy="492448"/>
      </dsp:txXfrm>
    </dsp:sp>
    <dsp:sp modelId="{D5CA3D50-0CD8-46EF-B593-22FEFD7AB41B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26/10/2020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298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26/10/2020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068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26/10/2020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07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26/10/2020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085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26/10/2020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870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26/10/2020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258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26/10/2020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647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26/10/2020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019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26/10/2020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983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26/10/2020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021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26/10/2020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278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B3BA9-CA52-48D4-B9CF-1C974C962AE6}" type="datetimeFigureOut">
              <a:rPr lang="es-PE" smtClean="0"/>
              <a:t>26/10/2020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437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Aplicando Machine Learning al proceso de suscripción de póliz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39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3079" y="4571670"/>
            <a:ext cx="11556812" cy="2387600"/>
          </a:xfrm>
        </p:spPr>
        <p:txBody>
          <a:bodyPr anchor="ctr">
            <a:normAutofit/>
          </a:bodyPr>
          <a:lstStyle/>
          <a:p>
            <a:r>
              <a:rPr lang="es-ES" sz="4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Machine </a:t>
            </a:r>
            <a:r>
              <a:rPr lang="es-ES" sz="42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Learning</a:t>
            </a:r>
            <a:r>
              <a:rPr lang="es-ES" sz="4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s-ES" sz="42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Inmersion</a:t>
            </a:r>
            <a:r>
              <a:rPr lang="es-ES" sz="4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con Python: </a:t>
            </a:r>
            <a:r>
              <a:rPr lang="es-ES" sz="27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Trabajo Final</a:t>
            </a:r>
            <a:br>
              <a:rPr lang="es-ES" sz="2700" b="1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s-ES" sz="2700" b="1">
                <a:latin typeface="Yu Gothic" panose="020B0400000000000000" pitchFamily="34" charset="-128"/>
                <a:ea typeface="Yu Gothic" panose="020B0400000000000000" pitchFamily="34" charset="-128"/>
              </a:rPr>
              <a:t>Integrantes: </a:t>
            </a:r>
            <a:r>
              <a:rPr lang="es-ES" sz="27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José Augusto Estrada Gamboa (Trabajo Nº6)</a:t>
            </a:r>
            <a:endParaRPr lang="es-PE" sz="27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738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671637"/>
            <a:ext cx="10814452" cy="3795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ángulo 4"/>
          <p:cNvSpPr/>
          <p:nvPr/>
        </p:nvSpPr>
        <p:spPr>
          <a:xfrm>
            <a:off x="248856" y="596384"/>
            <a:ext cx="3766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Variables y Tipos de Datos</a:t>
            </a:r>
          </a:p>
        </p:txBody>
      </p:sp>
    </p:spTree>
    <p:extLst>
      <p:ext uri="{BB962C8B-B14F-4D97-AF65-F5344CB8AC3E}">
        <p14:creationId xmlns:p14="http://schemas.microsoft.com/office/powerpoint/2010/main" val="2633299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744" y="967374"/>
            <a:ext cx="7645425" cy="5534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uadroTexto 5"/>
          <p:cNvSpPr txBox="1"/>
          <p:nvPr/>
        </p:nvSpPr>
        <p:spPr>
          <a:xfrm>
            <a:off x="154743" y="277053"/>
            <a:ext cx="391082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r>
              <a:rPr lang="es-ES" dirty="0"/>
              <a:t>Análisis de Correlaciones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51795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67285" y="543794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eps = 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0.1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metric=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euclidean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min_samples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81352" y="791758"/>
            <a:ext cx="117746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realizó técnicas de imputación </a:t>
            </a:r>
            <a:r>
              <a:rPr lang="es-ES" dirty="0" err="1"/>
              <a:t>univariada</a:t>
            </a:r>
            <a:r>
              <a:rPr lang="es-ES" dirty="0"/>
              <a:t> para las variables con valores </a:t>
            </a:r>
            <a:r>
              <a:rPr lang="es-ES" dirty="0" err="1"/>
              <a:t>missing</a:t>
            </a:r>
            <a:r>
              <a:rPr lang="es-ES" dirty="0"/>
              <a:t> existentes: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/>
              <a:t>Imputacion</a:t>
            </a:r>
            <a:r>
              <a:rPr lang="es-PE" dirty="0"/>
              <a:t> </a:t>
            </a:r>
            <a:r>
              <a:rPr lang="es-PE" dirty="0" err="1"/>
              <a:t>Univariada</a:t>
            </a:r>
            <a:r>
              <a:rPr lang="es-PE" dirty="0"/>
              <a:t> </a:t>
            </a:r>
            <a:r>
              <a:rPr lang="es-PE" dirty="0" err="1"/>
              <a:t>Numerica</a:t>
            </a:r>
            <a:endParaRPr lang="es-PE" dirty="0"/>
          </a:p>
          <a:p>
            <a:r>
              <a:rPr lang="es-PE" dirty="0" err="1"/>
              <a:t>imp_univ_num</a:t>
            </a:r>
            <a:r>
              <a:rPr lang="es-PE" dirty="0"/>
              <a:t> = </a:t>
            </a:r>
            <a:r>
              <a:rPr lang="es-PE" dirty="0" err="1"/>
              <a:t>SimpleImputer</a:t>
            </a:r>
            <a:r>
              <a:rPr lang="es-PE" dirty="0"/>
              <a:t>(</a:t>
            </a:r>
            <a:r>
              <a:rPr lang="es-PE" dirty="0" err="1"/>
              <a:t>missing_values</a:t>
            </a:r>
            <a:r>
              <a:rPr lang="es-PE" dirty="0"/>
              <a:t>=</a:t>
            </a:r>
            <a:r>
              <a:rPr lang="es-PE" dirty="0" err="1"/>
              <a:t>np.nan</a:t>
            </a:r>
            <a:r>
              <a:rPr lang="es-PE" dirty="0"/>
              <a:t>, </a:t>
            </a:r>
            <a:r>
              <a:rPr lang="es-PE" dirty="0" err="1"/>
              <a:t>strategy</a:t>
            </a:r>
            <a:r>
              <a:rPr lang="es-PE" dirty="0"/>
              <a:t>='median')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/>
              <a:t>Imputacion</a:t>
            </a:r>
            <a:r>
              <a:rPr lang="es-PE" dirty="0"/>
              <a:t> </a:t>
            </a:r>
            <a:r>
              <a:rPr lang="es-PE" dirty="0" err="1"/>
              <a:t>Univariada</a:t>
            </a:r>
            <a:r>
              <a:rPr lang="es-PE" dirty="0"/>
              <a:t> </a:t>
            </a:r>
            <a:r>
              <a:rPr lang="es-PE" dirty="0" err="1"/>
              <a:t>Categorica</a:t>
            </a:r>
            <a:endParaRPr lang="es-PE" dirty="0"/>
          </a:p>
          <a:p>
            <a:r>
              <a:rPr lang="es-PE" dirty="0" err="1"/>
              <a:t>imp_univ_cat</a:t>
            </a:r>
            <a:r>
              <a:rPr lang="es-PE" dirty="0"/>
              <a:t> = </a:t>
            </a:r>
            <a:r>
              <a:rPr lang="es-PE" dirty="0" err="1"/>
              <a:t>SimpleImputer</a:t>
            </a:r>
            <a:r>
              <a:rPr lang="es-PE" dirty="0"/>
              <a:t>(</a:t>
            </a:r>
            <a:r>
              <a:rPr lang="es-PE" dirty="0" err="1"/>
              <a:t>missing_values</a:t>
            </a:r>
            <a:r>
              <a:rPr lang="es-PE" dirty="0"/>
              <a:t>=</a:t>
            </a:r>
            <a:r>
              <a:rPr lang="es-PE" dirty="0" err="1"/>
              <a:t>np.nan</a:t>
            </a:r>
            <a:r>
              <a:rPr lang="es-PE" dirty="0"/>
              <a:t>, </a:t>
            </a:r>
            <a:r>
              <a:rPr lang="es-PE" dirty="0" err="1"/>
              <a:t>strategy</a:t>
            </a:r>
            <a:r>
              <a:rPr lang="es-PE" dirty="0"/>
              <a:t>='</a:t>
            </a:r>
            <a:r>
              <a:rPr lang="es-PE" dirty="0" err="1"/>
              <a:t>most_frequent</a:t>
            </a:r>
            <a:r>
              <a:rPr lang="es-PE" dirty="0"/>
              <a:t>')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81352" y="3314059"/>
            <a:ext cx="1087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Asimismo, para las variables categóricas, se realizó </a:t>
            </a:r>
            <a:r>
              <a:rPr lang="es-ES" dirty="0" err="1"/>
              <a:t>preprocesamiento</a:t>
            </a:r>
            <a:r>
              <a:rPr lang="es-ES" dirty="0"/>
              <a:t> de datos: </a:t>
            </a:r>
            <a:r>
              <a:rPr lang="es-ES" i="1" dirty="0" err="1"/>
              <a:t>LabelEncoder</a:t>
            </a:r>
            <a:endParaRPr lang="es-PE" i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281353" y="239151"/>
            <a:ext cx="247591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r>
              <a:rPr lang="es-ES" dirty="0" err="1"/>
              <a:t>Missing</a:t>
            </a:r>
            <a:r>
              <a:rPr lang="es-ES" dirty="0"/>
              <a:t> </a:t>
            </a:r>
            <a:r>
              <a:rPr lang="es-ES" dirty="0" err="1"/>
              <a:t>Values</a:t>
            </a:r>
            <a:endParaRPr lang="es-PE" dirty="0"/>
          </a:p>
        </p:txBody>
      </p:sp>
      <p:sp>
        <p:nvSpPr>
          <p:cNvPr id="8" name="CuadroTexto 7"/>
          <p:cNvSpPr txBox="1"/>
          <p:nvPr/>
        </p:nvSpPr>
        <p:spPr>
          <a:xfrm>
            <a:off x="281352" y="2745406"/>
            <a:ext cx="4670476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r>
              <a:rPr lang="es-ES" dirty="0" err="1"/>
              <a:t>Preprocesamiento</a:t>
            </a:r>
            <a:r>
              <a:rPr lang="es-ES" dirty="0"/>
              <a:t> de Datos</a:t>
            </a:r>
            <a:endParaRPr lang="es-PE" dirty="0"/>
          </a:p>
        </p:txBody>
      </p:sp>
      <p:sp>
        <p:nvSpPr>
          <p:cNvPr id="9" name="CuadroTexto 8"/>
          <p:cNvSpPr txBox="1"/>
          <p:nvPr/>
        </p:nvSpPr>
        <p:spPr>
          <a:xfrm>
            <a:off x="281352" y="3960503"/>
            <a:ext cx="4670476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r>
              <a:rPr lang="es-ES" dirty="0"/>
              <a:t>Tratamiento de </a:t>
            </a:r>
            <a:r>
              <a:rPr lang="es-ES" dirty="0" err="1"/>
              <a:t>Outliers</a:t>
            </a:r>
            <a:endParaRPr lang="es-PE" dirty="0"/>
          </a:p>
        </p:txBody>
      </p:sp>
      <p:sp>
        <p:nvSpPr>
          <p:cNvPr id="10" name="CuadroTexto 9"/>
          <p:cNvSpPr txBox="1"/>
          <p:nvPr/>
        </p:nvSpPr>
        <p:spPr>
          <a:xfrm>
            <a:off x="281352" y="4606891"/>
            <a:ext cx="609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tratar los </a:t>
            </a:r>
            <a:r>
              <a:rPr lang="es-ES" dirty="0" err="1"/>
              <a:t>outliers</a:t>
            </a:r>
            <a:r>
              <a:rPr lang="es-ES" dirty="0"/>
              <a:t> se realizó algoritmo DBSCAN, con los siguientes parámetros:</a:t>
            </a:r>
            <a:endParaRPr lang="es-PE" i="1" dirty="0"/>
          </a:p>
        </p:txBody>
      </p:sp>
      <p:pic>
        <p:nvPicPr>
          <p:cNvPr id="2050" name="Picture 2" descr="1: Three types of points are defined in the DBSCAN algorithm; two... | 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59" y="3960503"/>
            <a:ext cx="3727937" cy="2614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90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45455" y="800100"/>
            <a:ext cx="29260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0" b="1" dirty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</a:t>
            </a:r>
            <a:endParaRPr lang="es-PE" sz="35000" b="1" dirty="0">
              <a:solidFill>
                <a:prstClr val="white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14485" y="2271303"/>
            <a:ext cx="5343965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6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FEATURE ENGINEERING</a:t>
            </a:r>
            <a:endParaRPr lang="es-PE" sz="6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335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95421" y="520505"/>
            <a:ext cx="413590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r>
              <a:rPr lang="es-ES" dirty="0"/>
              <a:t>Transformación de variables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295421" y="1227856"/>
            <a:ext cx="1177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realizó transformaciones logarítmicas a determinadas variables (</a:t>
            </a:r>
            <a:r>
              <a:rPr lang="es-ES" dirty="0" err="1"/>
              <a:t>ej:cuotas</a:t>
            </a:r>
            <a:r>
              <a:rPr lang="es-ES" dirty="0"/>
              <a:t> en mora) debido a que estaban muy orientados a extremos y podrían perjudicar algunos algoritmos como las regresiones.</a:t>
            </a:r>
            <a:endParaRPr lang="es-PE" dirty="0"/>
          </a:p>
        </p:txBody>
      </p:sp>
      <p:pic>
        <p:nvPicPr>
          <p:cNvPr id="3074" name="Picture 2" descr="Automated Feature Engineering with Open-Source Libraries - inovex Blo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861" y="2613245"/>
            <a:ext cx="6488484" cy="364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436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034" y="799289"/>
            <a:ext cx="4109670" cy="5231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196947" y="337625"/>
            <a:ext cx="413590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r>
              <a:rPr lang="es-ES" dirty="0"/>
              <a:t>Selección de variables</a:t>
            </a:r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196945" y="6273225"/>
            <a:ext cx="11605847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r>
              <a:rPr lang="es-ES" sz="1600" u="none" dirty="0">
                <a:effectLst/>
              </a:rPr>
              <a:t>Las transformaciones logarítmicas de algunas variables presentaron mayor IV pero se </a:t>
            </a:r>
            <a:r>
              <a:rPr lang="es-ES" sz="1600" u="none" dirty="0" err="1">
                <a:effectLst/>
              </a:rPr>
              <a:t>decició</a:t>
            </a:r>
            <a:r>
              <a:rPr lang="es-ES" sz="1600" u="none" dirty="0">
                <a:effectLst/>
              </a:rPr>
              <a:t> usar el conjunto total de variables y luego afinar si ameritaba</a:t>
            </a:r>
            <a:endParaRPr lang="es-PE" sz="1600" u="non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61256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45455" y="800100"/>
            <a:ext cx="29260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0" b="1" dirty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5</a:t>
            </a:r>
            <a:endParaRPr lang="es-PE" sz="35000" b="1" dirty="0">
              <a:solidFill>
                <a:prstClr val="white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52535" y="2195103"/>
            <a:ext cx="6544115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6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ENTRENAMIENTO Y VALIDACIÓN</a:t>
            </a:r>
            <a:endParaRPr lang="es-PE" sz="6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948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83209" y="2559372"/>
            <a:ext cx="76715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Se utilizó </a:t>
            </a:r>
            <a:r>
              <a:rPr lang="es-PE" dirty="0" err="1"/>
              <a:t>over-sampling</a:t>
            </a:r>
            <a:r>
              <a:rPr lang="es-PE" dirty="0"/>
              <a:t> dado que debido a la distribución del target, se generaba un sobre sobreajuste en ambos modelos.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usó </a:t>
            </a:r>
            <a:r>
              <a:rPr lang="es-ES" dirty="0" err="1"/>
              <a:t>coef</a:t>
            </a:r>
            <a:r>
              <a:rPr lang="es-ES" dirty="0"/>
              <a:t> de Ridge l2 debido a que las variables </a:t>
            </a:r>
            <a:r>
              <a:rPr lang="es-ES" dirty="0" err="1"/>
              <a:t>Income</a:t>
            </a:r>
            <a:r>
              <a:rPr lang="es-ES" dirty="0"/>
              <a:t> y Premium presentaban ligera </a:t>
            </a:r>
            <a:r>
              <a:rPr lang="es-ES" dirty="0" err="1"/>
              <a:t>colinealidad</a:t>
            </a:r>
            <a:r>
              <a:rPr lang="es-ES" dirty="0"/>
              <a:t>.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501745" y="1575581"/>
            <a:ext cx="413590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r>
              <a:rPr lang="es-ES" dirty="0"/>
              <a:t>Entrenamiento y Validación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31666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593" y="1249752"/>
            <a:ext cx="2796467" cy="44261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482" y="1291956"/>
            <a:ext cx="2722816" cy="4341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uadroTexto 5"/>
          <p:cNvSpPr txBox="1"/>
          <p:nvPr/>
        </p:nvSpPr>
        <p:spPr>
          <a:xfrm>
            <a:off x="914400" y="520504"/>
            <a:ext cx="413590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pPr algn="ctr"/>
            <a:r>
              <a:rPr lang="es-ES" dirty="0"/>
              <a:t>REGRESIÓN LOGÍSTICA</a:t>
            </a:r>
            <a:endParaRPr lang="es-PE" dirty="0"/>
          </a:p>
        </p:txBody>
      </p:sp>
      <p:sp>
        <p:nvSpPr>
          <p:cNvPr id="7" name="CuadroTexto 6"/>
          <p:cNvSpPr txBox="1"/>
          <p:nvPr/>
        </p:nvSpPr>
        <p:spPr>
          <a:xfrm>
            <a:off x="6414868" y="520504"/>
            <a:ext cx="413590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pPr algn="ctr"/>
            <a:r>
              <a:rPr lang="es-ES" dirty="0"/>
              <a:t>ARBOL CART</a:t>
            </a:r>
            <a:endParaRPr lang="es-PE" dirty="0"/>
          </a:p>
        </p:txBody>
      </p:sp>
      <p:sp>
        <p:nvSpPr>
          <p:cNvPr id="8" name="CuadroTexto 7"/>
          <p:cNvSpPr txBox="1"/>
          <p:nvPr/>
        </p:nvSpPr>
        <p:spPr>
          <a:xfrm>
            <a:off x="309490" y="5985735"/>
            <a:ext cx="11563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 ambos modelos, el de árbol presenta un mejor </a:t>
            </a:r>
            <a:r>
              <a:rPr lang="es-ES" dirty="0" err="1"/>
              <a:t>Accuracy</a:t>
            </a:r>
            <a:r>
              <a:rPr lang="es-ES" dirty="0"/>
              <a:t> y menor </a:t>
            </a:r>
            <a:r>
              <a:rPr lang="es-ES" dirty="0" err="1"/>
              <a:t>recall</a:t>
            </a:r>
            <a:r>
              <a:rPr lang="es-ES" dirty="0"/>
              <a:t>.</a:t>
            </a:r>
          </a:p>
          <a:p>
            <a:r>
              <a:rPr lang="es-ES" dirty="0"/>
              <a:t>En ambos casos, luego del </a:t>
            </a:r>
            <a:r>
              <a:rPr lang="es-ES" dirty="0" err="1"/>
              <a:t>over-sampling</a:t>
            </a:r>
            <a:r>
              <a:rPr lang="es-ES" dirty="0"/>
              <a:t>, la diferencia del </a:t>
            </a:r>
            <a:r>
              <a:rPr lang="es-ES" dirty="0" err="1"/>
              <a:t>accuracy</a:t>
            </a:r>
            <a:r>
              <a:rPr lang="es-ES" dirty="0"/>
              <a:t> entre el test y </a:t>
            </a:r>
            <a:r>
              <a:rPr lang="es-ES" dirty="0" err="1"/>
              <a:t>train</a:t>
            </a:r>
            <a:r>
              <a:rPr lang="es-ES" dirty="0"/>
              <a:t> mejoró notablemente.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20765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39150" y="365760"/>
            <a:ext cx="413590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r>
              <a:rPr lang="es-ES" dirty="0"/>
              <a:t>ARBOL CART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9" y="998807"/>
            <a:ext cx="11610975" cy="5407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873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242225975"/>
              </p:ext>
            </p:extLst>
          </p:nvPr>
        </p:nvGraphicFramePr>
        <p:xfrm>
          <a:off x="2146300" y="39581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258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45455" y="800100"/>
            <a:ext cx="29260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0" b="1" dirty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6</a:t>
            </a:r>
            <a:endParaRPr lang="es-PE" sz="35000" b="1" dirty="0">
              <a:solidFill>
                <a:prstClr val="white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619185" y="2366553"/>
            <a:ext cx="6544115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6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INTERPRETACIÓN DE RESULTADOS</a:t>
            </a:r>
            <a:endParaRPr lang="es-PE" sz="6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542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60" y="1223889"/>
            <a:ext cx="4524374" cy="5376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239150" y="365760"/>
            <a:ext cx="413590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r>
              <a:rPr lang="es-ES" dirty="0"/>
              <a:t>Importancia de variables</a:t>
            </a:r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6597749" y="4641372"/>
            <a:ext cx="5228492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r>
              <a:rPr lang="es-ES" sz="1600" u="none" dirty="0">
                <a:effectLst/>
              </a:rPr>
              <a:t>El porcentaje del monto de la prima pagado con efectivo o con tarjeta de crédito tiene el mayor poder predictivo de entre los </a:t>
            </a:r>
            <a:r>
              <a:rPr lang="es-ES" sz="1600" u="none" dirty="0" err="1">
                <a:effectLst/>
              </a:rPr>
              <a:t>features</a:t>
            </a:r>
            <a:r>
              <a:rPr lang="es-ES" sz="1600" u="none" dirty="0">
                <a:effectLst/>
              </a:rPr>
              <a:t> seleccionados. </a:t>
            </a:r>
            <a:endParaRPr lang="es-PE" sz="1600" u="non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3292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45455" y="800100"/>
            <a:ext cx="29260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0" b="1" dirty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7</a:t>
            </a:r>
            <a:endParaRPr lang="es-PE" sz="35000" b="1" dirty="0">
              <a:solidFill>
                <a:prstClr val="white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866835" y="2847267"/>
            <a:ext cx="654411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6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CONCLUSIONES</a:t>
            </a:r>
            <a:endParaRPr lang="es-PE" sz="6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397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234438" y="2233805"/>
            <a:ext cx="86973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/>
              <a:t>Un buen tratamiento de variables pueden potenciar la efectividad de un modelo predictivo.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/>
              <a:t>Tener claro las propensión de que el cliente renueve su póliza nos permite saber a quiénes se debe priorizar en las estrategias de venta.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/>
              <a:t>El balanceo de muestras es necesario en determinados </a:t>
            </a:r>
            <a:r>
              <a:rPr lang="es-PE" sz="1600" dirty="0" err="1"/>
              <a:t>datasets</a:t>
            </a:r>
            <a:r>
              <a:rPr lang="es-PE" sz="1600" dirty="0"/>
              <a:t> debido a que afecta a varios modelos predictivos.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Un modelo no exhaustivamente complejo pero con fácil </a:t>
            </a:r>
            <a:r>
              <a:rPr lang="es-ES" sz="1600" dirty="0" err="1"/>
              <a:t>interpretabilidad</a:t>
            </a:r>
            <a:r>
              <a:rPr lang="es-ES" sz="1600" dirty="0"/>
              <a:t> es a veces el más adecuado en determinados casos de negocio.</a:t>
            </a:r>
            <a:endParaRPr lang="es-P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1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168811" y="942536"/>
            <a:ext cx="413590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r>
              <a:rPr lang="es-ES" dirty="0"/>
              <a:t>Conclusiones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8542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83555" y="800100"/>
            <a:ext cx="29260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</a:t>
            </a:r>
            <a:endParaRPr lang="es-PE" sz="350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409635" y="2209191"/>
            <a:ext cx="6582215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6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ENTENDIMIENTO DEL NEGOCIO</a:t>
            </a:r>
            <a:endParaRPr lang="es-PE" sz="6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51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6947" y="309319"/>
            <a:ext cx="4570674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CASO DE ESTUDIO</a:t>
            </a:r>
            <a:endParaRPr lang="es-PE" sz="28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4098" name="Picture 2" descr="Vector Gratis | Ilustración de personas con una póliza de segu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553" y="281522"/>
            <a:ext cx="3703351" cy="222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49" y="4272262"/>
            <a:ext cx="4067175" cy="223837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96947" y="872127"/>
            <a:ext cx="8229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Empresa de Seguros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47126" y="2888831"/>
            <a:ext cx="4162498" cy="132343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 fontAlgn="base"/>
            <a:r>
              <a:rPr lang="es-PE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Prima: </a:t>
            </a:r>
            <a:r>
              <a:rPr lang="es-PE" sz="20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monto mensual que debe pagar el contratante a la compañía de seguros para obtener la cobertura del seguro.</a:t>
            </a:r>
            <a:endParaRPr lang="es-PE" sz="2000" b="0" i="0" dirty="0">
              <a:solidFill>
                <a:schemeClr val="bg1">
                  <a:lumMod val="50000"/>
                </a:schemeClr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7080738" y="2888831"/>
            <a:ext cx="3638843" cy="132343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 fontAlgn="base"/>
            <a:r>
              <a:rPr lang="es-PE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Póliza: </a:t>
            </a:r>
            <a:r>
              <a:rPr lang="es-PE" sz="20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contrato firmado por el contratante y la aseguradora en el momento de contratar un seguro</a:t>
            </a:r>
          </a:p>
        </p:txBody>
      </p:sp>
      <p:pic>
        <p:nvPicPr>
          <p:cNvPr id="4100" name="Picture 4" descr="18 términos de seguro de autos que necesitas saber antes de contratar tu  póliza - Rank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671" y="4322323"/>
            <a:ext cx="3022286" cy="222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/>
          <p:cNvSpPr/>
          <p:nvPr/>
        </p:nvSpPr>
        <p:spPr>
          <a:xfrm>
            <a:off x="196947" y="1803535"/>
            <a:ext cx="5660708" cy="67710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 fontAlgn="base"/>
            <a:r>
              <a:rPr lang="es-PE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Objetivo: </a:t>
            </a:r>
            <a:r>
              <a:rPr lang="es-PE" i="1" dirty="0">
                <a:solidFill>
                  <a:srgbClr val="000000"/>
                </a:solidFill>
                <a:latin typeface="Trebuchet MS" panose="020B0603020202020204" pitchFamily="34" charset="0"/>
              </a:rPr>
              <a:t>Brindar </a:t>
            </a:r>
            <a:r>
              <a:rPr lang="es-PE" i="1" dirty="0"/>
              <a:t>la propensión de los clientes a pagar la prima de renovación.</a:t>
            </a:r>
            <a:endParaRPr lang="es-PE" i="1" dirty="0">
              <a:solidFill>
                <a:schemeClr val="bg1">
                  <a:lumMod val="50000"/>
                </a:schemeClr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10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45455" y="800100"/>
            <a:ext cx="29260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0" b="1" dirty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</a:t>
            </a:r>
            <a:endParaRPr lang="es-PE" sz="35000" b="1" dirty="0">
              <a:solidFill>
                <a:prstClr val="white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14435" y="1880876"/>
            <a:ext cx="6563165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6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ANÁLISIS EXPLORATORIO DE DATOS</a:t>
            </a:r>
            <a:endParaRPr lang="es-PE" sz="6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6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Split a Dataframe into Train and Test Set with Python | by Sebastian  Guggisberg | Towards Data Scienc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4" t="2982" r="14138" b="15651"/>
          <a:stretch/>
        </p:blipFill>
        <p:spPr bwMode="auto">
          <a:xfrm>
            <a:off x="0" y="247650"/>
            <a:ext cx="5625234" cy="358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3441266" y="1996646"/>
            <a:ext cx="1219200" cy="646331"/>
          </a:xfrm>
          <a:prstGeom prst="rect">
            <a:avLst/>
          </a:prstGeom>
          <a:solidFill>
            <a:srgbClr val="F2B13D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30%</a:t>
            </a:r>
            <a:endParaRPr lang="es-PE" sz="3600" b="1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050492" y="1850081"/>
            <a:ext cx="1340283" cy="646331"/>
          </a:xfrm>
          <a:prstGeom prst="rect">
            <a:avLst/>
          </a:prstGeom>
          <a:solidFill>
            <a:srgbClr val="73BFF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70%</a:t>
            </a:r>
            <a:endParaRPr lang="es-PE" sz="3600" b="1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401924" y="3777552"/>
            <a:ext cx="282138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1036976  registros</a:t>
            </a:r>
            <a:endParaRPr lang="es-PE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8" name="Picture 4" descr="Exploratory Data Analysis - Algoritma - Algorit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68" y="5037775"/>
            <a:ext cx="1698092" cy="179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recto 10"/>
          <p:cNvCxnSpPr/>
          <p:nvPr/>
        </p:nvCxnSpPr>
        <p:spPr>
          <a:xfrm>
            <a:off x="6019800" y="235296"/>
            <a:ext cx="0" cy="3778419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6191251" y="883682"/>
            <a:ext cx="1243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Target: </a:t>
            </a:r>
            <a:r>
              <a:rPr lang="es-ES" sz="2000" b="1" i="1" dirty="0" err="1"/>
              <a:t>renewal</a:t>
            </a:r>
            <a:endParaRPr lang="es-PE" sz="2000" b="1" i="1" dirty="0"/>
          </a:p>
        </p:txBody>
      </p:sp>
      <p:sp>
        <p:nvSpPr>
          <p:cNvPr id="16" name="Abrir llave 15"/>
          <p:cNvSpPr/>
          <p:nvPr/>
        </p:nvSpPr>
        <p:spPr>
          <a:xfrm>
            <a:off x="7497617" y="422703"/>
            <a:ext cx="361949" cy="1615646"/>
          </a:xfrm>
          <a:prstGeom prst="leftBrac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CuadroTexto 16"/>
          <p:cNvSpPr txBox="1"/>
          <p:nvPr/>
        </p:nvSpPr>
        <p:spPr>
          <a:xfrm>
            <a:off x="8039381" y="479228"/>
            <a:ext cx="2095500" cy="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  <a:r>
              <a:rPr lang="es-ES" dirty="0"/>
              <a:t>: renueva la póliza de seguro</a:t>
            </a:r>
            <a:endParaRPr lang="es-PE" dirty="0"/>
          </a:p>
        </p:txBody>
      </p:sp>
      <p:sp>
        <p:nvSpPr>
          <p:cNvPr id="20" name="CuadroTexto 19"/>
          <p:cNvSpPr txBox="1"/>
          <p:nvPr/>
        </p:nvSpPr>
        <p:spPr>
          <a:xfrm>
            <a:off x="8039381" y="1268402"/>
            <a:ext cx="1980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0</a:t>
            </a:r>
            <a:r>
              <a:rPr lang="es-ES" dirty="0"/>
              <a:t>: no renueva la póliza de seguro</a:t>
            </a:r>
            <a:endParaRPr lang="es-PE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822657" y="3343119"/>
            <a:ext cx="198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X drivers</a:t>
            </a:r>
            <a:endParaRPr lang="es-PE" dirty="0"/>
          </a:p>
        </p:txBody>
      </p:sp>
      <p:sp>
        <p:nvSpPr>
          <p:cNvPr id="22" name="Abrir llave 21"/>
          <p:cNvSpPr/>
          <p:nvPr/>
        </p:nvSpPr>
        <p:spPr>
          <a:xfrm>
            <a:off x="7507513" y="3111004"/>
            <a:ext cx="352054" cy="834002"/>
          </a:xfrm>
          <a:prstGeom prst="leftBrac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CuadroTexto 22"/>
          <p:cNvSpPr txBox="1"/>
          <p:nvPr/>
        </p:nvSpPr>
        <p:spPr>
          <a:xfrm>
            <a:off x="8000719" y="3204839"/>
            <a:ext cx="3295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 variables categóricas</a:t>
            </a:r>
          </a:p>
          <a:p>
            <a:r>
              <a:rPr lang="es-ES" dirty="0"/>
              <a:t>9 variables numéricas</a:t>
            </a:r>
            <a:endParaRPr lang="es-PE" dirty="0"/>
          </a:p>
        </p:txBody>
      </p:sp>
      <p:sp>
        <p:nvSpPr>
          <p:cNvPr id="24" name="CuadroTexto 23"/>
          <p:cNvSpPr txBox="1"/>
          <p:nvPr/>
        </p:nvSpPr>
        <p:spPr>
          <a:xfrm>
            <a:off x="2211451" y="5102124"/>
            <a:ext cx="56481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Las variables con las que se dispone para la predicción son relacionadas 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Comportamiento de pagos (3,6,,12 meses)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Ingresos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Ocupación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0314696" y="618412"/>
            <a:ext cx="1575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62397 (96.3%)</a:t>
            </a:r>
            <a:endParaRPr lang="es-PE" sz="16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10314696" y="1313850"/>
            <a:ext cx="1575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2414 (3.72%)</a:t>
            </a:r>
            <a:endParaRPr lang="es-PE" sz="16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0020300" y="1835954"/>
            <a:ext cx="19456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Se realizó </a:t>
            </a:r>
            <a:r>
              <a:rPr lang="es-ES" sz="1400" dirty="0" err="1"/>
              <a:t>under-sampling</a:t>
            </a:r>
            <a:r>
              <a:rPr lang="es-ES" sz="1400" dirty="0"/>
              <a:t> en el modelado a fin de balancear la muestra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228115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671637"/>
            <a:ext cx="10814452" cy="3795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ángulo 4"/>
          <p:cNvSpPr/>
          <p:nvPr/>
        </p:nvSpPr>
        <p:spPr>
          <a:xfrm>
            <a:off x="248856" y="596384"/>
            <a:ext cx="3766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Variables y Tipos de Datos</a:t>
            </a:r>
          </a:p>
        </p:txBody>
      </p:sp>
    </p:spTree>
    <p:extLst>
      <p:ext uri="{BB962C8B-B14F-4D97-AF65-F5344CB8AC3E}">
        <p14:creationId xmlns:p14="http://schemas.microsoft.com/office/powerpoint/2010/main" val="257649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0" y="1776065"/>
            <a:ext cx="3938954" cy="329941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282" y="1888607"/>
            <a:ext cx="3962316" cy="318687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128" y="1888607"/>
            <a:ext cx="3783872" cy="318687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47115" y="1519275"/>
            <a:ext cx="289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rebuchet MS" panose="020B0603020202020204" pitchFamily="34" charset="0"/>
              </a:rPr>
              <a:t>Distribución de Edad</a:t>
            </a:r>
            <a:endParaRPr lang="es-PE" dirty="0">
              <a:latin typeface="Trebuchet MS" panose="020B0603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51092" y="1242276"/>
            <a:ext cx="289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rebuchet MS" panose="020B0603020202020204" pitchFamily="34" charset="0"/>
              </a:rPr>
              <a:t>Número de primas pagadas a tiempo</a:t>
            </a:r>
            <a:endParaRPr lang="es-PE" dirty="0">
              <a:latin typeface="Trebuchet MS" panose="020B0603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586069" y="1242275"/>
            <a:ext cx="289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rebuchet MS" panose="020B0603020202020204" pitchFamily="34" charset="0"/>
              </a:rPr>
              <a:t>Monto de la prima de seguro mensual</a:t>
            </a:r>
            <a:endParaRPr lang="es-PE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14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45455" y="800100"/>
            <a:ext cx="29260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0" b="1" dirty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</a:t>
            </a:r>
            <a:endParaRPr lang="es-PE" sz="35000" b="1" dirty="0">
              <a:solidFill>
                <a:prstClr val="white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14485" y="2271303"/>
            <a:ext cx="5343965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6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LIMPIEZA DE DATOS</a:t>
            </a:r>
            <a:endParaRPr lang="es-PE" sz="6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053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613</Words>
  <Application>Microsoft Office PowerPoint</Application>
  <PresentationFormat>Panorámica</PresentationFormat>
  <Paragraphs>83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1" baseType="lpstr">
      <vt:lpstr>Yu Gothic</vt:lpstr>
      <vt:lpstr>Arial</vt:lpstr>
      <vt:lpstr>Calibri</vt:lpstr>
      <vt:lpstr>Calibri Light</vt:lpstr>
      <vt:lpstr>Cambria</vt:lpstr>
      <vt:lpstr>Courier New</vt:lpstr>
      <vt:lpstr>Trebuchet MS</vt:lpstr>
      <vt:lpstr>Tema de Office</vt:lpstr>
      <vt:lpstr>Machine Learning Inmersion con Python: Trabajo Final Integrantes: José Augusto Estrada Gamboa (Trabajo Nº6)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Inmersion con Python: Trabajo Final Integrantes: José Augusto Estrada Gamboa (Trabajo Nº6)</dc:title>
  <dc:creator>Pavilion</dc:creator>
  <cp:lastModifiedBy>Andre Chavez</cp:lastModifiedBy>
  <cp:revision>24</cp:revision>
  <dcterms:created xsi:type="dcterms:W3CDTF">2020-10-21T01:59:53Z</dcterms:created>
  <dcterms:modified xsi:type="dcterms:W3CDTF">2020-10-27T04:17:47Z</dcterms:modified>
</cp:coreProperties>
</file>