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64" r:id="rId5"/>
    <p:sldId id="291" r:id="rId6"/>
    <p:sldId id="276" r:id="rId7"/>
    <p:sldId id="295" r:id="rId8"/>
    <p:sldId id="297" r:id="rId9"/>
    <p:sldId id="296" r:id="rId10"/>
    <p:sldId id="298" r:id="rId11"/>
    <p:sldId id="299" r:id="rId12"/>
    <p:sldId id="300" r:id="rId13"/>
    <p:sldId id="301" r:id="rId14"/>
    <p:sldId id="302" r:id="rId15"/>
    <p:sldId id="294" r:id="rId16"/>
    <p:sldId id="303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8" d="100"/>
          <a:sy n="88" d="100"/>
        </p:scale>
        <p:origin x="494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Precision/Recall - Ranking 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2483631425696678"/>
          <c:y val="8.8537043664996401E-2"/>
          <c:w val="0.84510185553807238"/>
          <c:h val="0.76856053149606296"/>
        </c:manualLayout>
      </c:layout>
      <c:scatterChart>
        <c:scatterStyle val="lineMarker"/>
        <c:varyColors val="0"/>
        <c:ser>
          <c:idx val="1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100</c:v>
                </c:pt>
                <c:pt idx="1">
                  <c:v>100</c:v>
                </c:pt>
                <c:pt idx="2">
                  <c:v>66.599999999999994</c:v>
                </c:pt>
                <c:pt idx="3">
                  <c:v>50</c:v>
                </c:pt>
                <c:pt idx="4">
                  <c:v>40</c:v>
                </c:pt>
                <c:pt idx="5">
                  <c:v>33.299999999999997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CA-41E8-B631-6134B5AA7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1367600"/>
        <c:axId val="581351376"/>
      </c:scatterChart>
      <c:valAx>
        <c:axId val="581367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Recall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81351376"/>
        <c:crosses val="autoZero"/>
        <c:crossBetween val="midCat"/>
      </c:valAx>
      <c:valAx>
        <c:axId val="58135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Precision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81367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Precision/Recall - Ranking 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Sheet1!$A$19:$A$29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xVal>
          <c:yVal>
            <c:numRef>
              <c:f>Sheet1!$B$19:$B$29</c:f>
              <c:numCache>
                <c:formatCode>General</c:formatCode>
                <c:ptCount val="11"/>
                <c:pt idx="0">
                  <c:v>33.299999999999997</c:v>
                </c:pt>
                <c:pt idx="1">
                  <c:v>33.299999999999997</c:v>
                </c:pt>
                <c:pt idx="2">
                  <c:v>33.299999999999997</c:v>
                </c:pt>
                <c:pt idx="3">
                  <c:v>33.299999999999997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59-4569-8D3D-E0F0B3C42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1362608"/>
        <c:axId val="581364688"/>
      </c:scatterChart>
      <c:valAx>
        <c:axId val="581362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Recall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81364688"/>
        <c:crosses val="autoZero"/>
        <c:crossBetween val="midCat"/>
      </c:valAx>
      <c:valAx>
        <c:axId val="58136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Precision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81362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aseline="0"/>
              <a:t>Precision/Recall - Average</a:t>
            </a:r>
            <a:endParaRPr lang="es-MX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Sheet1!$A$34:$A$44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xVal>
          <c:yVal>
            <c:numRef>
              <c:f>Sheet1!$B$34:$B$44</c:f>
              <c:numCache>
                <c:formatCode>General</c:formatCode>
                <c:ptCount val="11"/>
                <c:pt idx="0">
                  <c:v>66.599999999999994</c:v>
                </c:pt>
                <c:pt idx="1">
                  <c:v>66.599999999999994</c:v>
                </c:pt>
                <c:pt idx="2">
                  <c:v>49.9</c:v>
                </c:pt>
                <c:pt idx="3">
                  <c:v>41.6</c:v>
                </c:pt>
                <c:pt idx="4">
                  <c:v>32.5</c:v>
                </c:pt>
                <c:pt idx="5">
                  <c:v>29.1</c:v>
                </c:pt>
                <c:pt idx="6">
                  <c:v>12.5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75-421E-9AF0-888D4D51B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1356784"/>
        <c:axId val="581348880"/>
      </c:scatterChart>
      <c:valAx>
        <c:axId val="581356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81348880"/>
        <c:crosses val="autoZero"/>
        <c:crossBetween val="midCat"/>
      </c:valAx>
      <c:valAx>
        <c:axId val="58134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81356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9/3/2018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9/3/2018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Dra. Mireya Paredes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Ranking 2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85080"/>
              </p:ext>
            </p:extLst>
          </p:nvPr>
        </p:nvGraphicFramePr>
        <p:xfrm>
          <a:off x="1845940" y="2492896"/>
          <a:ext cx="1219200" cy="219456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926461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412459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Recall 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 err="1">
                          <a:effectLst/>
                        </a:rPr>
                        <a:t>Precision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513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33.3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93999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33.3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4043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33.3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75847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33.3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48708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7213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15466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5801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15977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8764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90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2416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20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1209949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546309"/>
              </p:ext>
            </p:extLst>
          </p:nvPr>
        </p:nvGraphicFramePr>
        <p:xfrm>
          <a:off x="4150196" y="1916832"/>
          <a:ext cx="6840760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476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Average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842056"/>
              </p:ext>
            </p:extLst>
          </p:nvPr>
        </p:nvGraphicFramePr>
        <p:xfrm>
          <a:off x="4222204" y="1700808"/>
          <a:ext cx="6632996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57254"/>
              </p:ext>
            </p:extLst>
          </p:nvPr>
        </p:nvGraphicFramePr>
        <p:xfrm>
          <a:off x="1413892" y="2636912"/>
          <a:ext cx="1219200" cy="219456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508460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997142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Recall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Precision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3144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66.6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0318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66.6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5953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49.9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55537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41.6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4039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32.5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90663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29.1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66404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12.5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67529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47388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87165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90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195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10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845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25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Homework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98068" y="1700808"/>
            <a:ext cx="7704856" cy="4470400"/>
          </a:xfrm>
        </p:spPr>
        <p:txBody>
          <a:bodyPr>
            <a:normAutofit lnSpcReduction="10000"/>
          </a:bodyPr>
          <a:lstStyle/>
          <a:p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homework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reference</a:t>
            </a:r>
            <a:r>
              <a:rPr lang="es-MX" dirty="0" smtClean="0"/>
              <a:t> </a:t>
            </a:r>
            <a:r>
              <a:rPr lang="es-MX" dirty="0" err="1" smtClean="0"/>
              <a:t>collections</a:t>
            </a:r>
            <a:r>
              <a:rPr lang="es-MX" dirty="0" smtClean="0"/>
              <a:t> </a:t>
            </a:r>
            <a:r>
              <a:rPr lang="es-MX" dirty="0" err="1" smtClean="0"/>
              <a:t>utilization</a:t>
            </a:r>
            <a:endParaRPr lang="es-MX" dirty="0" smtClean="0"/>
          </a:p>
          <a:p>
            <a:r>
              <a:rPr lang="es-MX" dirty="0" smtClean="0"/>
              <a:t>To </a:t>
            </a:r>
            <a:r>
              <a:rPr lang="es-MX" dirty="0" err="1" smtClean="0"/>
              <a:t>read</a:t>
            </a:r>
            <a:r>
              <a:rPr lang="es-MX" dirty="0"/>
              <a:t> </a:t>
            </a:r>
            <a:r>
              <a:rPr lang="es-MX" dirty="0" err="1" smtClean="0"/>
              <a:t>pages</a:t>
            </a:r>
            <a:r>
              <a:rPr lang="es-MX" dirty="0" smtClean="0"/>
              <a:t> </a:t>
            </a:r>
            <a:r>
              <a:rPr lang="es-MX" dirty="0" smtClean="0"/>
              <a:t>160(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document</a:t>
            </a:r>
            <a:r>
              <a:rPr lang="es-MX" dirty="0" smtClean="0"/>
              <a:t> </a:t>
            </a:r>
            <a:r>
              <a:rPr lang="es-MX" dirty="0" err="1" smtClean="0"/>
              <a:t>collections</a:t>
            </a:r>
            <a:r>
              <a:rPr lang="es-MX" dirty="0" smtClean="0"/>
              <a:t>), </a:t>
            </a:r>
            <a:r>
              <a:rPr lang="es-MX" dirty="0" smtClean="0"/>
              <a:t>161, 162,163(</a:t>
            </a:r>
            <a:r>
              <a:rPr lang="es-MX" dirty="0" err="1" smtClean="0"/>
              <a:t>half</a:t>
            </a:r>
            <a:r>
              <a:rPr lang="es-MX" dirty="0" smtClean="0"/>
              <a:t> page</a:t>
            </a:r>
            <a:r>
              <a:rPr lang="es-MX" dirty="0" smtClean="0"/>
              <a:t>) </a:t>
            </a:r>
          </a:p>
          <a:p>
            <a:pPr marL="0" indent="0">
              <a:buNone/>
            </a:pPr>
            <a:r>
              <a:rPr lang="es-MX" i="1" dirty="0"/>
              <a:t>	</a:t>
            </a:r>
            <a:r>
              <a:rPr lang="es-MX" i="1" dirty="0" smtClean="0"/>
              <a:t>Modern </a:t>
            </a:r>
            <a:r>
              <a:rPr lang="es-MX" i="1" dirty="0" err="1" smtClean="0"/>
              <a:t>Information</a:t>
            </a:r>
            <a:r>
              <a:rPr lang="es-MX" i="1" dirty="0" smtClean="0"/>
              <a:t> </a:t>
            </a:r>
            <a:r>
              <a:rPr lang="es-MX" i="1" dirty="0" err="1" smtClean="0"/>
              <a:t>Retrieval</a:t>
            </a:r>
            <a:endParaRPr lang="es-MX" i="1" dirty="0" smtClean="0"/>
          </a:p>
          <a:p>
            <a:r>
              <a:rPr lang="es-MX" dirty="0" smtClean="0"/>
              <a:t>To </a:t>
            </a:r>
            <a:r>
              <a:rPr lang="es-MX" dirty="0" err="1" smtClean="0"/>
              <a:t>go</a:t>
            </a:r>
            <a:r>
              <a:rPr lang="es-MX" dirty="0" smtClean="0"/>
              <a:t> to </a:t>
            </a:r>
            <a:r>
              <a:rPr lang="es-MX" dirty="0" err="1" smtClean="0"/>
              <a:t>the</a:t>
            </a:r>
            <a:r>
              <a:rPr lang="es-MX" dirty="0" smtClean="0"/>
              <a:t> web </a:t>
            </a:r>
            <a:r>
              <a:rPr lang="es-MX" dirty="0" err="1" smtClean="0"/>
              <a:t>site</a:t>
            </a:r>
            <a:r>
              <a:rPr lang="es-MX" dirty="0" smtClean="0"/>
              <a:t> to </a:t>
            </a:r>
            <a:r>
              <a:rPr lang="es-MX" dirty="0" err="1" smtClean="0"/>
              <a:t>find</a:t>
            </a:r>
            <a:r>
              <a:rPr lang="es-MX" dirty="0" smtClean="0"/>
              <a:t> </a:t>
            </a:r>
            <a:r>
              <a:rPr lang="es-MX" dirty="0" err="1" smtClean="0"/>
              <a:t>out</a:t>
            </a:r>
            <a:r>
              <a:rPr lang="es-MX" dirty="0" smtClean="0"/>
              <a:t> </a:t>
            </a:r>
            <a:r>
              <a:rPr lang="es-MX" dirty="0" err="1" smtClean="0"/>
              <a:t>how</a:t>
            </a:r>
            <a:r>
              <a:rPr lang="es-MX" dirty="0" smtClean="0"/>
              <a:t> to use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Cranfield</a:t>
            </a:r>
            <a:r>
              <a:rPr lang="es-MX" dirty="0" smtClean="0"/>
              <a:t> </a:t>
            </a:r>
            <a:r>
              <a:rPr lang="es-MX" dirty="0" err="1" smtClean="0"/>
              <a:t>collection</a:t>
            </a:r>
            <a:r>
              <a:rPr lang="es-MX" dirty="0" smtClean="0"/>
              <a:t> </a:t>
            </a:r>
            <a:r>
              <a:rPr lang="es-MX" dirty="0" err="1" smtClean="0"/>
              <a:t>because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use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/>
              <a:t> </a:t>
            </a:r>
            <a:r>
              <a:rPr lang="es-MX" dirty="0" err="1" smtClean="0"/>
              <a:t>second</a:t>
            </a:r>
            <a:r>
              <a:rPr lang="es-MX" dirty="0" smtClean="0"/>
              <a:t> Project. </a:t>
            </a: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Project </a:t>
            </a:r>
            <a:r>
              <a:rPr lang="es-MX" b="1" dirty="0" err="1" smtClean="0"/>
              <a:t>number</a:t>
            </a:r>
            <a:r>
              <a:rPr lang="es-MX" b="1" dirty="0" smtClean="0"/>
              <a:t> </a:t>
            </a:r>
            <a:r>
              <a:rPr lang="es-MX" dirty="0" smtClean="0"/>
              <a:t>2 – </a:t>
            </a:r>
            <a:r>
              <a:rPr lang="es-MX" dirty="0" err="1" smtClean="0"/>
              <a:t>Delivery</a:t>
            </a:r>
            <a:r>
              <a:rPr lang="es-MX" dirty="0" smtClean="0"/>
              <a:t> time – </a:t>
            </a:r>
            <a:r>
              <a:rPr lang="es-MX" dirty="0" err="1" smtClean="0"/>
              <a:t>October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/>
              <a:t> </a:t>
            </a:r>
            <a:r>
              <a:rPr lang="es-MX" dirty="0" smtClean="0"/>
              <a:t>3rd (</a:t>
            </a:r>
            <a:r>
              <a:rPr lang="es-MX" dirty="0" err="1" smtClean="0"/>
              <a:t>midnight</a:t>
            </a:r>
            <a:r>
              <a:rPr lang="es-MX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78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Project 2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884" y="1700808"/>
            <a:ext cx="9361040" cy="4470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dirty="0" err="1" smtClean="0"/>
              <a:t>Delivery</a:t>
            </a:r>
            <a:r>
              <a:rPr lang="es-MX" dirty="0" smtClean="0"/>
              <a:t> time – </a:t>
            </a:r>
            <a:r>
              <a:rPr lang="es-MX" b="1" dirty="0" err="1" smtClean="0"/>
              <a:t>October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/>
              <a:t> </a:t>
            </a:r>
            <a:r>
              <a:rPr lang="es-MX" b="1" dirty="0" smtClean="0"/>
              <a:t>3rd (</a:t>
            </a:r>
            <a:r>
              <a:rPr lang="es-MX" b="1" dirty="0" err="1" smtClean="0"/>
              <a:t>midnight</a:t>
            </a:r>
            <a:r>
              <a:rPr lang="es-MX" b="1" dirty="0" smtClean="0"/>
              <a:t>).</a:t>
            </a:r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b="1" dirty="0" err="1" smtClean="0"/>
              <a:t>Cranfield</a:t>
            </a:r>
            <a:r>
              <a:rPr lang="es-MX" dirty="0" smtClean="0"/>
              <a:t> </a:t>
            </a:r>
            <a:r>
              <a:rPr lang="es-MX" dirty="0" err="1" smtClean="0"/>
              <a:t>reference</a:t>
            </a:r>
            <a:r>
              <a:rPr lang="es-MX" dirty="0" smtClean="0"/>
              <a:t> </a:t>
            </a:r>
            <a:r>
              <a:rPr lang="es-MX" dirty="0" err="1" smtClean="0"/>
              <a:t>collection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-</a:t>
            </a:r>
            <a:r>
              <a:rPr lang="es-MX" dirty="0" err="1"/>
              <a:t>I</a:t>
            </a:r>
            <a:r>
              <a:rPr lang="es-MX" dirty="0" err="1" smtClean="0"/>
              <a:t>mplement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vector </a:t>
            </a:r>
            <a:r>
              <a:rPr lang="es-MX" dirty="0" err="1" smtClean="0"/>
              <a:t>space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</a:p>
          <a:p>
            <a:pPr marL="0" indent="0">
              <a:buNone/>
            </a:pPr>
            <a:r>
              <a:rPr lang="es-MX" dirty="0" smtClean="0"/>
              <a:t>-To </a:t>
            </a:r>
            <a:r>
              <a:rPr lang="es-MX" dirty="0" err="1" smtClean="0"/>
              <a:t>give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ranking</a:t>
            </a:r>
          </a:p>
          <a:p>
            <a:pPr marL="0" indent="0">
              <a:buNone/>
            </a:pPr>
            <a:r>
              <a:rPr lang="es-MX" dirty="0" smtClean="0"/>
              <a:t>-To </a:t>
            </a:r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average</a:t>
            </a:r>
            <a:r>
              <a:rPr lang="es-MX" dirty="0" smtClean="0"/>
              <a:t> </a:t>
            </a:r>
            <a:r>
              <a:rPr lang="es-MX" dirty="0" err="1" smtClean="0"/>
              <a:t>precision</a:t>
            </a:r>
            <a:r>
              <a:rPr lang="es-MX" dirty="0" smtClean="0"/>
              <a:t>/</a:t>
            </a:r>
            <a:r>
              <a:rPr lang="es-MX" dirty="0" err="1" smtClean="0"/>
              <a:t>recall</a:t>
            </a:r>
            <a:r>
              <a:rPr lang="es-MX" dirty="0" smtClean="0"/>
              <a:t> </a:t>
            </a:r>
            <a:r>
              <a:rPr lang="es-MX" dirty="0" err="1" smtClean="0"/>
              <a:t>graph</a:t>
            </a:r>
            <a:r>
              <a:rPr lang="es-MX" dirty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queries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To </a:t>
            </a:r>
            <a:r>
              <a:rPr lang="es-MX" dirty="0" err="1" smtClean="0"/>
              <a:t>write</a:t>
            </a:r>
            <a:r>
              <a:rPr lang="es-MX" dirty="0" smtClean="0"/>
              <a:t> </a:t>
            </a:r>
            <a:r>
              <a:rPr lang="es-MX" dirty="0" err="1" smtClean="0"/>
              <a:t>maximum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page </a:t>
            </a:r>
            <a:r>
              <a:rPr lang="es-MX" dirty="0" err="1" smtClean="0"/>
              <a:t>about</a:t>
            </a:r>
            <a:r>
              <a:rPr lang="es-MX" dirty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procedure</a:t>
            </a:r>
            <a:r>
              <a:rPr lang="es-MX" dirty="0" smtClean="0"/>
              <a:t>,  </a:t>
            </a:r>
            <a:r>
              <a:rPr lang="es-MX" dirty="0" err="1" smtClean="0"/>
              <a:t>observations</a:t>
            </a:r>
            <a:r>
              <a:rPr lang="es-MX" dirty="0" smtClean="0"/>
              <a:t>, </a:t>
            </a:r>
            <a:r>
              <a:rPr lang="es-MX" dirty="0" err="1" smtClean="0"/>
              <a:t>comments</a:t>
            </a:r>
            <a:r>
              <a:rPr lang="es-MX" dirty="0" smtClean="0"/>
              <a:t> and a </a:t>
            </a:r>
            <a:r>
              <a:rPr lang="es-MX" dirty="0" err="1" smtClean="0"/>
              <a:t>explanation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precisión/</a:t>
            </a:r>
            <a:r>
              <a:rPr lang="es-MX" dirty="0" err="1" smtClean="0"/>
              <a:t>recall</a:t>
            </a:r>
            <a:r>
              <a:rPr lang="es-MX" dirty="0" smtClean="0"/>
              <a:t> </a:t>
            </a:r>
            <a:r>
              <a:rPr lang="es-MX" dirty="0" err="1" smtClean="0"/>
              <a:t>behaviour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-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80880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Evaluation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988840"/>
            <a:ext cx="10157354" cy="3384376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To evaluate an IR system is to measure how well the system meets the </a:t>
            </a:r>
            <a:r>
              <a:rPr lang="en-US" sz="2800" b="1" dirty="0" smtClean="0"/>
              <a:t>information needs of the users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Define </a:t>
            </a:r>
            <a:r>
              <a:rPr lang="en-US" sz="2800" b="1" dirty="0" smtClean="0"/>
              <a:t>approximate metrics </a:t>
            </a:r>
            <a:r>
              <a:rPr lang="en-US" sz="2800" dirty="0" smtClean="0"/>
              <a:t>that, on </a:t>
            </a:r>
            <a:r>
              <a:rPr lang="en-US" sz="2800" b="1" dirty="0" smtClean="0"/>
              <a:t>average</a:t>
            </a:r>
            <a:r>
              <a:rPr lang="en-US" sz="2800" dirty="0" smtClean="0"/>
              <a:t>, have a </a:t>
            </a:r>
            <a:r>
              <a:rPr lang="en-US" sz="2800" b="1" dirty="0" smtClean="0"/>
              <a:t>correlation</a:t>
            </a:r>
            <a:r>
              <a:rPr lang="en-US" sz="2800" dirty="0" smtClean="0"/>
              <a:t> with the preferences of a population of users.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226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Evaluation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988840"/>
            <a:ext cx="9585615" cy="33843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It is a process of </a:t>
            </a:r>
            <a:r>
              <a:rPr lang="en-US" sz="3200" b="1" dirty="0" smtClean="0"/>
              <a:t>systematically</a:t>
            </a:r>
            <a:r>
              <a:rPr lang="en-US" sz="3200" dirty="0" smtClean="0"/>
              <a:t> associating a </a:t>
            </a:r>
            <a:r>
              <a:rPr lang="en-US" sz="3200" b="1" dirty="0" smtClean="0"/>
              <a:t>quantitative metric </a:t>
            </a:r>
            <a:r>
              <a:rPr lang="en-US" sz="3200" dirty="0" smtClean="0"/>
              <a:t>to the results produced by an </a:t>
            </a:r>
            <a:r>
              <a:rPr lang="en-US" sz="3200" b="1" dirty="0" smtClean="0"/>
              <a:t>IR system</a:t>
            </a:r>
            <a:r>
              <a:rPr lang="en-US" sz="3200" dirty="0" smtClean="0"/>
              <a:t> in response to a set of </a:t>
            </a:r>
            <a:r>
              <a:rPr lang="en-US" sz="3200" b="1" dirty="0" smtClean="0"/>
              <a:t>user queries</a:t>
            </a:r>
            <a:r>
              <a:rPr lang="en-US" sz="3200" dirty="0" smtClean="0"/>
              <a:t>. </a:t>
            </a:r>
          </a:p>
          <a:p>
            <a:pPr algn="just"/>
            <a:r>
              <a:rPr lang="en-US" sz="3200" dirty="0" smtClean="0"/>
              <a:t>Evaluating the </a:t>
            </a:r>
            <a:r>
              <a:rPr lang="en-US" sz="3200" b="1" dirty="0" smtClean="0"/>
              <a:t>quality</a:t>
            </a:r>
            <a:r>
              <a:rPr lang="en-US" sz="3200" dirty="0" smtClean="0"/>
              <a:t> of the </a:t>
            </a:r>
            <a:r>
              <a:rPr lang="en-US" sz="3200" b="1" dirty="0" smtClean="0"/>
              <a:t>results</a:t>
            </a:r>
            <a:r>
              <a:rPr lang="en-US" sz="3200" dirty="0" smtClean="0"/>
              <a:t>. 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System Evaluation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988840"/>
            <a:ext cx="9585615" cy="338437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3200" dirty="0" smtClean="0"/>
              <a:t>To measure IR effectiveness in the standard way, we need a test collection consisting in three things.</a:t>
            </a:r>
          </a:p>
          <a:p>
            <a:pPr algn="just"/>
            <a:r>
              <a:rPr lang="en-US" sz="3200" dirty="0" smtClean="0"/>
              <a:t>A document collection.</a:t>
            </a:r>
          </a:p>
          <a:p>
            <a:pPr algn="just"/>
            <a:r>
              <a:rPr lang="en-US" sz="3200" dirty="0" smtClean="0"/>
              <a:t>A test suite of </a:t>
            </a:r>
            <a:r>
              <a:rPr lang="en-US" sz="3200" b="1" dirty="0" smtClean="0"/>
              <a:t>information needs</a:t>
            </a:r>
            <a:r>
              <a:rPr lang="en-US" sz="3200" dirty="0" smtClean="0"/>
              <a:t>, expressible as queries.</a:t>
            </a:r>
          </a:p>
          <a:p>
            <a:pPr algn="just"/>
            <a:r>
              <a:rPr lang="en-US" sz="3200" dirty="0" smtClean="0"/>
              <a:t>A set of </a:t>
            </a:r>
            <a:r>
              <a:rPr lang="en-US" sz="3200" b="1" dirty="0" smtClean="0"/>
              <a:t>relevance judgments</a:t>
            </a:r>
            <a:r>
              <a:rPr lang="en-US" sz="3200" dirty="0" smtClean="0"/>
              <a:t>, standardly a binary assessment of either </a:t>
            </a:r>
            <a:r>
              <a:rPr lang="en-US" sz="3200" i="1" dirty="0" smtClean="0"/>
              <a:t>relevant</a:t>
            </a:r>
            <a:r>
              <a:rPr lang="en-US" sz="3200" dirty="0" smtClean="0"/>
              <a:t> or </a:t>
            </a:r>
            <a:r>
              <a:rPr lang="en-US" sz="3200" i="1" dirty="0" err="1" smtClean="0"/>
              <a:t>nonrelevant</a:t>
            </a:r>
            <a:r>
              <a:rPr lang="en-US" sz="3200" dirty="0" smtClean="0"/>
              <a:t> for each query-document pair. 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705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Collections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988840"/>
            <a:ext cx="9585615" cy="33843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A reference collection is composed of: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A</a:t>
            </a:r>
            <a:r>
              <a:rPr lang="en-US" sz="2800" dirty="0" smtClean="0"/>
              <a:t> set </a:t>
            </a:r>
            <a:r>
              <a:rPr lang="en-US" sz="2800" b="1" dirty="0" smtClean="0"/>
              <a:t>D</a:t>
            </a:r>
            <a:r>
              <a:rPr lang="en-US" sz="2800" dirty="0" smtClean="0"/>
              <a:t> of preselected </a:t>
            </a:r>
            <a:r>
              <a:rPr lang="en-US" sz="2800" b="1" dirty="0" smtClean="0"/>
              <a:t>documents</a:t>
            </a:r>
            <a:r>
              <a:rPr lang="en-US" sz="2800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A</a:t>
            </a:r>
            <a:r>
              <a:rPr lang="en-US" sz="2800" dirty="0" smtClean="0"/>
              <a:t> set </a:t>
            </a:r>
            <a:r>
              <a:rPr lang="en-US" sz="2800" b="1" dirty="0" smtClean="0"/>
              <a:t>I</a:t>
            </a:r>
            <a:r>
              <a:rPr lang="en-US" sz="2800" dirty="0" smtClean="0"/>
              <a:t> of information need descriptions used for testing.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A</a:t>
            </a:r>
            <a:r>
              <a:rPr lang="en-US" sz="2800" dirty="0" smtClean="0"/>
              <a:t> set of binary relevance judgment associated with each pair[</a:t>
            </a:r>
            <a:r>
              <a:rPr lang="en-US" sz="2800" dirty="0" err="1" smtClean="0"/>
              <a:t>i</a:t>
            </a:r>
            <a:r>
              <a:rPr lang="en-US" sz="2800" dirty="0" smtClean="0"/>
              <a:t>, d] </a:t>
            </a:r>
            <a:r>
              <a:rPr lang="en-US" sz="2800" dirty="0" smtClean="0">
                <a:sym typeface="Wingdings" panose="05000000000000000000" pitchFamily="2" charset="2"/>
              </a:rPr>
              <a:t> (0, 1)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994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Standard test collections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988840"/>
            <a:ext cx="9585615" cy="3384376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dirty="0" smtClean="0"/>
              <a:t>The </a:t>
            </a:r>
            <a:r>
              <a:rPr lang="en-US" sz="2800" b="1" dirty="0" err="1" smtClean="0"/>
              <a:t>Cranfield</a:t>
            </a:r>
            <a:r>
              <a:rPr lang="en-US" sz="2800" b="1" dirty="0" smtClean="0"/>
              <a:t> collection. </a:t>
            </a:r>
            <a:endParaRPr lang="en-US" sz="2800" b="1" dirty="0"/>
          </a:p>
          <a:p>
            <a:pPr marL="426645" lvl="1" indent="0" algn="just">
              <a:buNone/>
            </a:pPr>
            <a:r>
              <a:rPr lang="en-US" sz="2400" dirty="0" smtClean="0"/>
              <a:t>It contains 1,398 abstracts of aerodynamics journal articles, a set of 225 queries, and exhaustive relevance judgments of all (query, documents) pairs.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 smtClean="0"/>
              <a:t>Text Retrieval Conference (TREC).</a:t>
            </a:r>
          </a:p>
          <a:p>
            <a:pPr marL="853290" lvl="2" indent="0" algn="just">
              <a:buNone/>
            </a:pPr>
            <a:r>
              <a:rPr lang="en-US" sz="2200" dirty="0" smtClean="0"/>
              <a:t>It </a:t>
            </a:r>
            <a:r>
              <a:rPr lang="en-US" sz="2200" dirty="0"/>
              <a:t>contains six CDs containing 1.89 million documents and relevance judgments for 450 information needs</a:t>
            </a:r>
            <a:r>
              <a:rPr lang="en-US" sz="2200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 smtClean="0"/>
              <a:t>GOV2</a:t>
            </a:r>
          </a:p>
          <a:p>
            <a:pPr marL="1367640" lvl="2" indent="-514350" algn="just">
              <a:buFont typeface="+mj-lt"/>
              <a:buAutoNum type="arabicPeriod"/>
            </a:pPr>
            <a:r>
              <a:rPr lang="en-US" sz="2200" dirty="0" smtClean="0"/>
              <a:t>It contains 25-million page GOV2 web page collection.</a:t>
            </a:r>
          </a:p>
          <a:p>
            <a:pPr marL="853290" lvl="2" indent="0" algn="just">
              <a:buNone/>
            </a:pPr>
            <a:endParaRPr lang="en-US" sz="2400" dirty="0"/>
          </a:p>
          <a:p>
            <a:pPr marL="1367640" lvl="2" indent="-514350" algn="just">
              <a:buFont typeface="+mj-lt"/>
              <a:buAutoNum type="arabicPeriod"/>
            </a:pPr>
            <a:endParaRPr lang="en-US" sz="2200" dirty="0" smtClean="0"/>
          </a:p>
          <a:p>
            <a:pPr marL="514350" indent="-514350" algn="just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675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2566020" y="2276872"/>
                <a:ext cx="6984776" cy="338437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800" dirty="0" smtClean="0"/>
                  <a:t>Precision=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𝑅𝑒𝑙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𝑒𝑣𝑎𝑛𝑡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𝑅𝑒𝑡𝑟𝑖𝑒𝑣𝑒𝑑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𝑅𝑒𝑡𝑟𝑖𝑒𝑣𝑒𝑑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marL="0" indent="0" algn="just">
                  <a:buNone/>
                </a:pPr>
                <a:r>
                  <a:rPr lang="en-US" sz="2800" dirty="0" smtClean="0"/>
                  <a:t>Recall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𝑅𝑒𝑙𝑒𝑣𝑎𝑛𝑡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𝑅𝑒𝑡𝑟𝑖𝑒𝑣𝑒𝑑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𝑅𝑒𝑙𝑒𝑣𝑎𝑛𝑡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6020" y="2276872"/>
                <a:ext cx="6984776" cy="3384376"/>
              </a:xfrm>
              <a:blipFill>
                <a:blip r:embed="rId2"/>
                <a:stretch>
                  <a:fillRect l="-13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45940" y="1916832"/>
            <a:ext cx="9073008" cy="57606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800" dirty="0" smtClean="0"/>
              <a:t>R1 = {D3, D5, D9,D25, D39, D44, D56, D71, D89, D123}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041517"/>
              </p:ext>
            </p:extLst>
          </p:nvPr>
        </p:nvGraphicFramePr>
        <p:xfrm>
          <a:off x="1989956" y="2780928"/>
          <a:ext cx="8125884" cy="2743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1856010997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891600794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11473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1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D123*</a:t>
                      </a:r>
                      <a:endParaRPr lang="es-MX" dirty="0"/>
                    </a:p>
                  </a:txBody>
                  <a:tcPr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D9*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D38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7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D84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D511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D48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D56*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D129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D250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7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D187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D113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7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D25*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D3*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057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2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Ranking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72563"/>
              </p:ext>
            </p:extLst>
          </p:nvPr>
        </p:nvGraphicFramePr>
        <p:xfrm>
          <a:off x="1629916" y="2708920"/>
          <a:ext cx="1219200" cy="219456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99550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380585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Recall 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Precision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63267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4500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10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100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661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66.6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84151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1312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9642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33.3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5392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78298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71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4623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90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36582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7033943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222806"/>
              </p:ext>
            </p:extLst>
          </p:nvPr>
        </p:nvGraphicFramePr>
        <p:xfrm>
          <a:off x="4078188" y="1571000"/>
          <a:ext cx="5696892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125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BDAABB2A2D8343B974F49DA90AEC03" ma:contentTypeVersion="" ma:contentTypeDescription="Crear nuevo documento." ma:contentTypeScope="" ma:versionID="f774155c2d40768f232ce7c14ea603e0">
  <xsd:schema xmlns:xsd="http://www.w3.org/2001/XMLSchema" xmlns:xs="http://www.w3.org/2001/XMLSchema" xmlns:p="http://schemas.microsoft.com/office/2006/metadata/properties" xmlns:ns2="ebee4db5-6a93-4b79-b864-422c80f17d99" targetNamespace="http://schemas.microsoft.com/office/2006/metadata/properties" ma:root="true" ma:fieldsID="1a51bae11379fe897d0799cd9ba5876c" ns2:_="">
    <xsd:import namespace="ebee4db5-6a93-4b79-b864-422c80f17d99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ee4db5-6a93-4b79-b864-422c80f17d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F86CB2-2CDE-4EB2-BAC6-B43CC3060EB2}"/>
</file>

<file path=customXml/itemProps2.xml><?xml version="1.0" encoding="utf-8"?>
<ds:datastoreItem xmlns:ds="http://schemas.openxmlformats.org/officeDocument/2006/customXml" ds:itemID="{5FF33801-E96C-49B9-BC6D-C205C2B1A561}"/>
</file>

<file path=customXml/itemProps3.xml><?xml version="1.0" encoding="utf-8"?>
<ds:datastoreItem xmlns:ds="http://schemas.openxmlformats.org/officeDocument/2006/customXml" ds:itemID="{F301D382-32B0-43EE-932C-28906AF37617}"/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5597</TotalTime>
  <Words>479</Words>
  <Application>Microsoft Office PowerPoint</Application>
  <PresentationFormat>Custom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Wingdings</vt:lpstr>
      <vt:lpstr>Books 16x9</vt:lpstr>
      <vt:lpstr>Information Retrieval</vt:lpstr>
      <vt:lpstr>Retrieval Evaluation</vt:lpstr>
      <vt:lpstr>Retrieval Evaluation</vt:lpstr>
      <vt:lpstr>IR System Evaluation</vt:lpstr>
      <vt:lpstr>Reference Collections</vt:lpstr>
      <vt:lpstr>Standard test collections</vt:lpstr>
      <vt:lpstr>Retrieval Metrics</vt:lpstr>
      <vt:lpstr>Example</vt:lpstr>
      <vt:lpstr>Example – Ranking 1</vt:lpstr>
      <vt:lpstr>Example – Ranking 2</vt:lpstr>
      <vt:lpstr>Example – Average</vt:lpstr>
      <vt:lpstr>Homework</vt:lpstr>
      <vt:lpstr>Project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</dc:title>
  <dc:creator>Mireya Paredes Lopez</dc:creator>
  <cp:lastModifiedBy>Mireya Paredes Lopez</cp:lastModifiedBy>
  <cp:revision>101</cp:revision>
  <dcterms:created xsi:type="dcterms:W3CDTF">2018-08-24T16:11:28Z</dcterms:created>
  <dcterms:modified xsi:type="dcterms:W3CDTF">2018-09-05T20:06:00Z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0x010100D3BDAABB2A2D8343B974F49DA90AEC03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