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6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0D4C0-F772-4668-9A60-EA60A4986EF4}" type="datetimeFigureOut">
              <a:rPr lang="es-MX" smtClean="0"/>
              <a:t>22/03/2024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6150B-E4D6-4D23-83C9-8D4C917251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2E27-1BEF-4860-A354-8FB184FC286E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269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3AFA-189A-41FB-95E4-831A973B0208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53748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3AFA-189A-41FB-95E4-831A973B0208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32926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3AFA-189A-41FB-95E4-831A973B0208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994592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3AFA-189A-41FB-95E4-831A973B0208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53642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3AFA-189A-41FB-95E4-831A973B0208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614145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C45E-1112-4A99-BEEE-8E6EAF497E1D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13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479F-7B57-4082-A95B-2407ED0F3F6E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11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AA64-3D74-48F9-981F-02513EBCC46F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691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6BB-705C-4785-8260-5EA10F6C0522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574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5BF3-ACC5-40B0-A232-1E0FABC39873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937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27E3-78D0-4E96-93BB-4BEB012AEC06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441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CB77-9F1C-4255-A71D-72B453281464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24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B6D1-EEA1-4F4E-B9E7-FA6EBBBEFECE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2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FF21-B238-4AE3-AA7C-00414358206F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23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E8CA-696C-45AE-A644-DD9520191150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517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3AFA-189A-41FB-95E4-831A973B0208}" type="datetime1">
              <a:rPr lang="es-MX" smtClean="0"/>
              <a:t>22/03/2024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4F34B22-57C1-46B4-94F2-8BF6C06C0D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97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erbigdata.com/microservicios/" TargetMode="External"/><Relationship Id="rId7" Type="http://schemas.openxmlformats.org/officeDocument/2006/relationships/hyperlink" Target="https://es.parasoft.com/blog/web-api-vs-web-services-microservices-basics-differences/" TargetMode="External"/><Relationship Id="rId2" Type="http://schemas.openxmlformats.org/officeDocument/2006/relationships/hyperlink" Target="https://kinsta.com/es/blog/microservicios-vs-a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s-es/devops/deliver/what-are-microservices" TargetMode="External"/><Relationship Id="rId5" Type="http://schemas.openxmlformats.org/officeDocument/2006/relationships/hyperlink" Target="https://aws.amazon.com/es/microservices/#:~:text=Los%20microservicios%20son%20un%20enfoque,servicios%20son%20equipos%20peque%C3%B1os%20independientes" TargetMode="External"/><Relationship Id="rId4" Type="http://schemas.openxmlformats.org/officeDocument/2006/relationships/hyperlink" Target="https://www.adictosaltrabajo.com/2016/12/22/aplicaciones-web-con-spring-boot-capa-a-cap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9481F-B9F6-A4CD-C1DA-44DBF4740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Microservicios con Spring Boot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4FC7AA-CD66-4D2F-B2C7-B5E0A676D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Luis Sánchez Martínez</a:t>
            </a:r>
          </a:p>
          <a:p>
            <a:r>
              <a:rPr lang="es-MX" dirty="0"/>
              <a:t>Capacitación trainee </a:t>
            </a:r>
          </a:p>
          <a:p>
            <a:r>
              <a:rPr lang="es-MX" dirty="0"/>
              <a:t>Marzo 2024</a:t>
            </a:r>
          </a:p>
        </p:txBody>
      </p:sp>
    </p:spTree>
    <p:extLst>
      <p:ext uri="{BB962C8B-B14F-4D97-AF65-F5344CB8AC3E}">
        <p14:creationId xmlns:p14="http://schemas.microsoft.com/office/powerpoint/2010/main" val="372586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2AE0B-75C9-6682-F04B-E6A2B426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Frameworks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054AC-8D72-092E-16CC-71282503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Spring </a:t>
            </a:r>
            <a:r>
              <a:rPr lang="es-MX" dirty="0" err="1"/>
              <a:t>Boot</a:t>
            </a:r>
            <a:endParaRPr lang="es-MX" dirty="0"/>
          </a:p>
          <a:p>
            <a:r>
              <a:rPr lang="es-MX" dirty="0"/>
              <a:t>Spring JPA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D388FD-0239-D6DD-3D8A-907C8A26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8A1CD7-6B47-9929-3D1A-4A3E0A33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10</a:t>
            </a:fld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92B02D-652E-6F95-E7E1-9A981EDBE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79"/>
          <a:stretch/>
        </p:blipFill>
        <p:spPr>
          <a:xfrm>
            <a:off x="4093019" y="1629716"/>
            <a:ext cx="784175" cy="7498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F975D8-C539-60C6-3CC8-D24070F2D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1"/>
          <a:stretch/>
        </p:blipFill>
        <p:spPr>
          <a:xfrm>
            <a:off x="4877194" y="2379604"/>
            <a:ext cx="513683" cy="6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3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FF84E-7375-5825-D61A-D10FD7D2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Spring </a:t>
            </a:r>
            <a:r>
              <a:rPr lang="es-MX" dirty="0" err="1"/>
              <a:t>Boot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0631F-D56B-DCD5-A241-A28F680A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Spring </a:t>
            </a:r>
            <a:r>
              <a:rPr lang="es-MX" dirty="0" err="1"/>
              <a:t>Boot</a:t>
            </a:r>
            <a:r>
              <a:rPr lang="es-MX" dirty="0"/>
              <a:t> permite simplificar el desarrollo de aplicaciones basadas en Spring Core, generando aplicaciones ligeras y agilizando el desarrollo.</a:t>
            </a:r>
          </a:p>
          <a:p>
            <a:r>
              <a:rPr lang="es-MX" dirty="0"/>
              <a:t>Características:</a:t>
            </a:r>
          </a:p>
          <a:p>
            <a:pPr lvl="1"/>
            <a:r>
              <a:rPr lang="es-MX" dirty="0"/>
              <a:t>Configuración sencilla.</a:t>
            </a:r>
          </a:p>
          <a:p>
            <a:pPr lvl="1"/>
            <a:r>
              <a:rPr lang="es-MX" dirty="0"/>
              <a:t>Resolución de dependencias.</a:t>
            </a:r>
          </a:p>
          <a:p>
            <a:pPr lvl="1"/>
            <a:r>
              <a:rPr lang="es-MX" dirty="0"/>
              <a:t>Despliegue rápido.</a:t>
            </a:r>
          </a:p>
          <a:p>
            <a:pPr lvl="1"/>
            <a:r>
              <a:rPr lang="es-MX" dirty="0"/>
              <a:t>Extensible.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19AE55-5316-4803-A2DF-ABE44FC9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AD52A8-AF51-3D41-BDA9-865CFD92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227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55AD6-3597-43D8-3752-25EE6C96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Spring </a:t>
            </a:r>
            <a:r>
              <a:rPr lang="es-MX" dirty="0" err="1"/>
              <a:t>initializr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D426E-4D97-D1EA-8E2D-FD387DBC9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Spring permite configurar y generar un proyecto a partir de la pagina </a:t>
            </a:r>
            <a:r>
              <a:rPr lang="es-MX" dirty="0" err="1"/>
              <a:t>spring</a:t>
            </a:r>
            <a:r>
              <a:rPr lang="es-MX" dirty="0"/>
              <a:t> </a:t>
            </a:r>
            <a:r>
              <a:rPr lang="es-MX" dirty="0" err="1"/>
              <a:t>initializr</a:t>
            </a:r>
            <a:r>
              <a:rPr lang="es-MX" dirty="0"/>
              <a:t>: </a:t>
            </a:r>
            <a:r>
              <a:rPr lang="es-MX" sz="1800" u="sng" kern="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https://start.spring.io/</a:t>
            </a:r>
            <a:endParaRPr lang="es-MX" sz="1800" u="sng" kern="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dirty="0"/>
              <a:t>Los datos que nos permite configurar son:</a:t>
            </a:r>
          </a:p>
          <a:p>
            <a:pPr lvl="1"/>
            <a:r>
              <a:rPr lang="es-MX" dirty="0"/>
              <a:t>Tipo de proyecto</a:t>
            </a:r>
          </a:p>
          <a:p>
            <a:pPr lvl="1"/>
            <a:r>
              <a:rPr lang="es-MX" dirty="0"/>
              <a:t>Lenguaje</a:t>
            </a:r>
          </a:p>
          <a:p>
            <a:pPr lvl="1"/>
            <a:r>
              <a:rPr lang="es-MX" dirty="0"/>
              <a:t>Spring </a:t>
            </a:r>
            <a:r>
              <a:rPr lang="es-MX" dirty="0" err="1"/>
              <a:t>Boot</a:t>
            </a:r>
            <a:r>
              <a:rPr lang="es-MX" dirty="0"/>
              <a:t> versión</a:t>
            </a:r>
          </a:p>
          <a:p>
            <a:pPr lvl="1"/>
            <a:r>
              <a:rPr lang="es-MX" dirty="0"/>
              <a:t>Metadato del proyecto</a:t>
            </a:r>
          </a:p>
          <a:p>
            <a:pPr lvl="1"/>
            <a:r>
              <a:rPr lang="es-MX" dirty="0"/>
              <a:t>Empaquetado</a:t>
            </a:r>
          </a:p>
          <a:p>
            <a:pPr lvl="1"/>
            <a:r>
              <a:rPr lang="es-MX" dirty="0"/>
              <a:t>Versión de java</a:t>
            </a:r>
          </a:p>
          <a:p>
            <a:pPr lvl="1"/>
            <a:r>
              <a:rPr lang="es-MX" dirty="0"/>
              <a:t>Dependencias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2CBB05-978D-68B8-6CB8-3082B021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E51B44-C78E-7ACB-CF58-4FA75F9E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12</a:t>
            </a:fld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F77BB-9DB8-A4D1-6834-D1DEEC67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98" y="2707958"/>
            <a:ext cx="3919668" cy="9240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65A208-CA81-FD0A-243B-FF82D8321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139" y="3997152"/>
            <a:ext cx="4927895" cy="25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2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5E8A5-B8A1-7359-E907-C739B990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capas en microservicios Spring </a:t>
            </a:r>
            <a:r>
              <a:rPr lang="es-MX" dirty="0" err="1"/>
              <a:t>Boot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A105A0-D717-D41C-5E66-0B074701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0F9DAA-FFA3-1478-B1D8-0330ACF3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13</a:t>
            </a:fld>
            <a:endParaRPr lang="es-MX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FD06BFC-462A-5F87-02EF-DD3CE0FB7CCE}"/>
              </a:ext>
            </a:extLst>
          </p:cNvPr>
          <p:cNvGrpSpPr/>
          <p:nvPr/>
        </p:nvGrpSpPr>
        <p:grpSpPr>
          <a:xfrm>
            <a:off x="4592498" y="1847083"/>
            <a:ext cx="3623455" cy="4194279"/>
            <a:chOff x="4401429" y="2212208"/>
            <a:chExt cx="3381375" cy="3598965"/>
          </a:xfrm>
        </p:grpSpPr>
        <p:pic>
          <p:nvPicPr>
            <p:cNvPr id="7" name="Google Shape;531;gbfc6d431db_0_93">
              <a:extLst>
                <a:ext uri="{FF2B5EF4-FFF2-40B4-BE49-F238E27FC236}">
                  <a16:creationId xmlns:a16="http://schemas.microsoft.com/office/drawing/2014/main" id="{751E2684-D557-4801-3A47-633AB82B03B6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401429" y="2212208"/>
              <a:ext cx="3381375" cy="35989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533;gbfc6d431db_0_93">
              <a:extLst>
                <a:ext uri="{FF2B5EF4-FFF2-40B4-BE49-F238E27FC236}">
                  <a16:creationId xmlns:a16="http://schemas.microsoft.com/office/drawing/2014/main" id="{0FEBE8F9-C88F-80ED-D30E-AEB3B8F97B59}"/>
                </a:ext>
              </a:extLst>
            </p:cNvPr>
            <p:cNvSpPr/>
            <p:nvPr/>
          </p:nvSpPr>
          <p:spPr>
            <a:xfrm>
              <a:off x="4733924" y="2971801"/>
              <a:ext cx="2657476" cy="407606"/>
            </a:xfrm>
            <a:prstGeom prst="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3;gbfc6d431db_0_93">
              <a:extLst>
                <a:ext uri="{FF2B5EF4-FFF2-40B4-BE49-F238E27FC236}">
                  <a16:creationId xmlns:a16="http://schemas.microsoft.com/office/drawing/2014/main" id="{D7B57AA7-C8FF-A13B-4267-F98ED41A143E}"/>
                </a:ext>
              </a:extLst>
            </p:cNvPr>
            <p:cNvSpPr/>
            <p:nvPr/>
          </p:nvSpPr>
          <p:spPr>
            <a:xfrm>
              <a:off x="4733924" y="3932250"/>
              <a:ext cx="2657476" cy="409576"/>
            </a:xfrm>
            <a:prstGeom prst="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3;gbfc6d431db_0_93">
              <a:extLst>
                <a:ext uri="{FF2B5EF4-FFF2-40B4-BE49-F238E27FC236}">
                  <a16:creationId xmlns:a16="http://schemas.microsoft.com/office/drawing/2014/main" id="{A8C86E42-5CDD-EFB0-6A3C-55DDE901D8FB}"/>
                </a:ext>
              </a:extLst>
            </p:cNvPr>
            <p:cNvSpPr/>
            <p:nvPr/>
          </p:nvSpPr>
          <p:spPr>
            <a:xfrm>
              <a:off x="4733924" y="4867274"/>
              <a:ext cx="2657476" cy="638176"/>
            </a:xfrm>
            <a:prstGeom prst="rect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3;gbfc6d431db_0_93">
              <a:extLst>
                <a:ext uri="{FF2B5EF4-FFF2-40B4-BE49-F238E27FC236}">
                  <a16:creationId xmlns:a16="http://schemas.microsoft.com/office/drawing/2014/main" id="{88BFBEE2-121D-2C70-E3B8-0554C23F4604}"/>
                </a:ext>
              </a:extLst>
            </p:cNvPr>
            <p:cNvSpPr/>
            <p:nvPr/>
          </p:nvSpPr>
          <p:spPr>
            <a:xfrm>
              <a:off x="4733924" y="3472217"/>
              <a:ext cx="2657476" cy="407606"/>
            </a:xfrm>
            <a:prstGeom prst="rect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3;gbfc6d431db_0_93">
              <a:extLst>
                <a:ext uri="{FF2B5EF4-FFF2-40B4-BE49-F238E27FC236}">
                  <a16:creationId xmlns:a16="http://schemas.microsoft.com/office/drawing/2014/main" id="{8D50D365-BAA6-6FB0-9AD7-68DB88F231E0}"/>
                </a:ext>
              </a:extLst>
            </p:cNvPr>
            <p:cNvSpPr/>
            <p:nvPr/>
          </p:nvSpPr>
          <p:spPr>
            <a:xfrm>
              <a:off x="4733924" y="4410057"/>
              <a:ext cx="2657476" cy="409575"/>
            </a:xfrm>
            <a:prstGeom prst="rect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66D2642F-E32A-01A5-6BFF-32C512FAE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"/>
          <a:stretch/>
        </p:blipFill>
        <p:spPr bwMode="auto">
          <a:xfrm>
            <a:off x="670790" y="2587700"/>
            <a:ext cx="3714197" cy="293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88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579F0-06B6-53C8-CF18-742A15BF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 del 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29306-7B8F-0DEF-171C-6F84C783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Capa donde se exponen los servicios de la aplicación.</a:t>
            </a:r>
          </a:p>
          <a:p>
            <a:r>
              <a:rPr lang="es-MX" dirty="0"/>
              <a:t>Anotaciones @Controller y @RestController.</a:t>
            </a:r>
          </a:p>
          <a:p>
            <a:r>
              <a:rPr lang="es-MX" dirty="0"/>
              <a:t>Anotación @RestMapping para atender peticiones.</a:t>
            </a:r>
          </a:p>
          <a:p>
            <a:r>
              <a:rPr lang="es-MX" dirty="0"/>
              <a:t>Uso de DTO (Data Transfer </a:t>
            </a:r>
            <a:r>
              <a:rPr lang="es-MX" dirty="0" err="1"/>
              <a:t>Object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Solo lectura</a:t>
            </a:r>
          </a:p>
          <a:p>
            <a:pPr lvl="1"/>
            <a:r>
              <a:rPr lang="es-MX" dirty="0" err="1"/>
              <a:t>Serializable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97BC8F-B443-82F2-68F2-25D762CB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984AE8-C672-B728-0331-286183D4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14</a:t>
            </a:fld>
            <a:endParaRPr lang="es-MX" dirty="0"/>
          </a:p>
        </p:txBody>
      </p:sp>
      <p:pic>
        <p:nvPicPr>
          <p:cNvPr id="7" name="Google Shape;551;gc3111c6f92_0_0">
            <a:extLst>
              <a:ext uri="{FF2B5EF4-FFF2-40B4-BE49-F238E27FC236}">
                <a16:creationId xmlns:a16="http://schemas.microsoft.com/office/drawing/2014/main" id="{D87C11A4-092A-A105-6686-0E8B04D72C1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52861" y="3788425"/>
            <a:ext cx="4186401" cy="225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DBBFE3-0184-0038-2F34-97A55C1F1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39"/>
          <a:stretch/>
        </p:blipFill>
        <p:spPr bwMode="auto">
          <a:xfrm>
            <a:off x="6530142" y="2567717"/>
            <a:ext cx="3333802" cy="100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41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D9DEB-83A2-537E-6B4D-12C9E051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 de Servicio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EC2B0-2D00-5EF5-AB44-B4DEF01E9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capa de servicio es donde se definen las operaciones a nivel de negocio.</a:t>
            </a:r>
          </a:p>
          <a:p>
            <a:r>
              <a:rPr lang="es-MX" dirty="0"/>
              <a:t>Los métodos desarrollados en esta capa contienen el conjunto de operaciones disponibles y coordina la respuesta de cada operación.</a:t>
            </a:r>
          </a:p>
          <a:p>
            <a:r>
              <a:rPr lang="es-MX" dirty="0"/>
              <a:t>Notaciones usadas: @Service.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5B4018-EDC0-E463-936F-EDBCFBEE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2356E8-C6DE-3374-7FDC-304FBFAF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15</a:t>
            </a:fld>
            <a:endParaRPr lang="es-MX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1B72CB-4723-82D6-998A-D984DA5AE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9" b="37626"/>
          <a:stretch/>
        </p:blipFill>
        <p:spPr bwMode="auto">
          <a:xfrm>
            <a:off x="3092214" y="4367462"/>
            <a:ext cx="3728374" cy="121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5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C84B9-831B-FB9E-BA82-9F09B9D4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 del </a:t>
            </a:r>
            <a:r>
              <a:rPr lang="es-MX" dirty="0" err="1"/>
              <a:t>Entity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A69F0-7977-DB25-8F71-C446415F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Componente de Spring Data que encapsula el acceso a los datos de una entidad.</a:t>
            </a:r>
          </a:p>
          <a:p>
            <a:r>
              <a:rPr lang="es-MX" dirty="0"/>
              <a:t>Proporciona las operaciones de consulta o actualización de los datos en la BD.</a:t>
            </a:r>
          </a:p>
          <a:p>
            <a:pPr lvl="1"/>
            <a:r>
              <a:rPr lang="es-MX" dirty="0"/>
              <a:t>Abstraer y encapsular el acceso a datos.</a:t>
            </a:r>
          </a:p>
          <a:p>
            <a:pPr lvl="1"/>
            <a:r>
              <a:rPr lang="es-MX" dirty="0"/>
              <a:t>Operaciones Atómicas vs la BD.</a:t>
            </a:r>
          </a:p>
          <a:p>
            <a:r>
              <a:rPr lang="es-MX" dirty="0"/>
              <a:t>Notaciones usadas: @Repository.</a:t>
            </a:r>
          </a:p>
          <a:p>
            <a:r>
              <a:rPr lang="es-MX" dirty="0"/>
              <a:t>Uso de DAO (Data Access </a:t>
            </a:r>
            <a:r>
              <a:rPr lang="es-MX" dirty="0" err="1"/>
              <a:t>Object</a:t>
            </a:r>
            <a:r>
              <a:rPr lang="es-MX" dirty="0"/>
              <a:t>).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16193D-6661-113D-4951-C8E4ABFE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1B913A-A1BB-7E28-A031-739407EA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16</a:t>
            </a:fld>
            <a:endParaRPr lang="es-MX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A833CDA-CBC4-F954-7F9B-FCFB87E29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 t="44293" r="-1396"/>
          <a:stretch/>
        </p:blipFill>
        <p:spPr bwMode="auto">
          <a:xfrm>
            <a:off x="3430664" y="4795351"/>
            <a:ext cx="3288783" cy="145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02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F4C00-B3AA-6AD5-B2DA-69B1A3D7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335E5-2DBC-2240-2BD0-1884C7A9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Durga </a:t>
            </a:r>
            <a:r>
              <a:rPr lang="es-MX" dirty="0" err="1"/>
              <a:t>Prasad</a:t>
            </a:r>
            <a:r>
              <a:rPr lang="es-MX" dirty="0"/>
              <a:t> </a:t>
            </a:r>
            <a:r>
              <a:rPr lang="es-MX" dirty="0" err="1"/>
              <a:t>Archarya</a:t>
            </a:r>
            <a:r>
              <a:rPr lang="es-MX" dirty="0"/>
              <a:t>. (2022, 6 de julio). Microservicios vs API: Entendiendo la diferencia. Consultado en:  </a:t>
            </a:r>
            <a:r>
              <a:rPr lang="es-MX" dirty="0">
                <a:hlinkClick r:id="rId2"/>
              </a:rPr>
              <a:t>https://kinsta.com/es/blog/microservicios-vs-api/</a:t>
            </a:r>
            <a:endParaRPr lang="es-MX" dirty="0"/>
          </a:p>
          <a:p>
            <a:r>
              <a:rPr lang="es-MX" dirty="0"/>
              <a:t>Fernández Oscar. (2022, 30 de diciembre). Arquitectura de Microservicios: Introducción. </a:t>
            </a:r>
            <a:r>
              <a:rPr lang="es-MX" dirty="0">
                <a:hlinkClick r:id="rId3"/>
              </a:rPr>
              <a:t>https://aprenderbigdata.com/microservicios/</a:t>
            </a:r>
            <a:endParaRPr lang="es-MX" dirty="0"/>
          </a:p>
          <a:p>
            <a:r>
              <a:rPr lang="es-MX" dirty="0" err="1"/>
              <a:t>Roales</a:t>
            </a:r>
            <a:r>
              <a:rPr lang="es-MX" dirty="0"/>
              <a:t> </a:t>
            </a:r>
            <a:r>
              <a:rPr lang="es-MX" dirty="0" err="1"/>
              <a:t>Gonzalez</a:t>
            </a:r>
            <a:r>
              <a:rPr lang="es-MX" dirty="0"/>
              <a:t> Natalia. (2016, 22 de diciembre). Aplicaciones web con Spring </a:t>
            </a:r>
            <a:r>
              <a:rPr lang="es-MX" dirty="0" err="1"/>
              <a:t>Boot</a:t>
            </a:r>
            <a:r>
              <a:rPr lang="es-MX" dirty="0"/>
              <a:t> capa a capa. </a:t>
            </a:r>
            <a:r>
              <a:rPr lang="es-MX" dirty="0">
                <a:hlinkClick r:id="rId4"/>
              </a:rPr>
              <a:t>https://www.adictosaltrabajo.com/2016/12/22/aplicaciones-web-con-spring-boot-capa-a-capa/</a:t>
            </a:r>
            <a:endParaRPr lang="es-MX" dirty="0"/>
          </a:p>
          <a:p>
            <a:r>
              <a:rPr lang="es-MX" dirty="0"/>
              <a:t> Figura 1. AWS. (2023). ¿Qué son los microservicios. Consultado en: </a:t>
            </a:r>
            <a:r>
              <a:rPr lang="es-MX" dirty="0">
                <a:hlinkClick r:id="rId5"/>
              </a:rPr>
              <a:t>https://aws.amazon.com/es/microservices/#:~:text=Los%20microservicios%20son%20un%20enfoque,servicios%20son%20equipos%20peque%C3%B1os%20independientes</a:t>
            </a:r>
            <a:r>
              <a:rPr lang="es-MX" dirty="0"/>
              <a:t>.</a:t>
            </a:r>
          </a:p>
          <a:p>
            <a:r>
              <a:rPr lang="es-MX" dirty="0"/>
              <a:t>Figura 4. DevOps. (2023, 04 de octubre). ¿Qué son los microservicios?. Consultado en: </a:t>
            </a:r>
            <a:r>
              <a:rPr lang="es-MX" dirty="0">
                <a:hlinkClick r:id="rId6"/>
              </a:rPr>
              <a:t>https://learn.microsoft.com/es-es/devops/deliver/what-are-microservices</a:t>
            </a:r>
            <a:endParaRPr lang="es-MX" dirty="0"/>
          </a:p>
          <a:p>
            <a:r>
              <a:rPr lang="es-MX" dirty="0"/>
              <a:t>Figura 5. </a:t>
            </a:r>
            <a:r>
              <a:rPr lang="es-MX" dirty="0" err="1"/>
              <a:t>Parasoft</a:t>
            </a:r>
            <a:r>
              <a:rPr lang="es-MX" dirty="0"/>
              <a:t>. (2021, 29 de abril). API web, servicios web y microservicios: conceptos básicos y diferencias. Consultado en: </a:t>
            </a:r>
            <a:r>
              <a:rPr lang="es-MX" dirty="0">
                <a:hlinkClick r:id="rId7"/>
              </a:rPr>
              <a:t>https://es.parasoft.com/blog/web-api-vs-web-services-microservices-basics-differences/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114BCC-899E-468F-73CA-FFC04E2B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Microservicios con Spring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1181A7-1637-74AB-7998-7CD46C9E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998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D8806-3F16-0DC0-2C24-1D1FDC66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06136-32F8-8028-9AF7-327213FF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MX" dirty="0"/>
              <a:t>Microservicios</a:t>
            </a:r>
          </a:p>
          <a:p>
            <a:pPr lvl="1"/>
            <a:r>
              <a:rPr lang="es-MX" dirty="0"/>
              <a:t>Introducción a microservicios</a:t>
            </a:r>
          </a:p>
          <a:p>
            <a:pPr lvl="1"/>
            <a:r>
              <a:rPr lang="es-MX" dirty="0"/>
              <a:t>Arquitectura de microservicios</a:t>
            </a:r>
          </a:p>
          <a:p>
            <a:pPr lvl="1"/>
            <a:r>
              <a:rPr lang="es-MX" dirty="0"/>
              <a:t>Microservicios vs Monolitos</a:t>
            </a:r>
          </a:p>
          <a:p>
            <a:pPr lvl="1"/>
            <a:r>
              <a:rPr lang="es-MX" dirty="0"/>
              <a:t>Ventajas y Desventajas</a:t>
            </a:r>
          </a:p>
          <a:p>
            <a:pPr lvl="1"/>
            <a:r>
              <a:rPr lang="es-MX" dirty="0"/>
              <a:t>Microservicios y </a:t>
            </a:r>
            <a:r>
              <a:rPr lang="es-MX" dirty="0" err="1"/>
              <a:t>APIs</a:t>
            </a:r>
            <a:endParaRPr lang="es-MX" dirty="0"/>
          </a:p>
          <a:p>
            <a:r>
              <a:rPr lang="es-MX" dirty="0"/>
              <a:t>Arquitectura</a:t>
            </a:r>
          </a:p>
          <a:p>
            <a:pPr lvl="1"/>
            <a:r>
              <a:rPr lang="es-MX" dirty="0"/>
              <a:t>Base tecnológica</a:t>
            </a:r>
          </a:p>
          <a:p>
            <a:pPr lvl="1"/>
            <a:r>
              <a:rPr lang="es-MX" dirty="0"/>
              <a:t>Herramientas</a:t>
            </a:r>
          </a:p>
          <a:p>
            <a:pPr lvl="1"/>
            <a:r>
              <a:rPr lang="es-MX" dirty="0" err="1"/>
              <a:t>Frameworks</a:t>
            </a:r>
            <a:endParaRPr lang="es-MX" dirty="0"/>
          </a:p>
          <a:p>
            <a:r>
              <a:rPr lang="es-MX" dirty="0"/>
              <a:t>Introducción a Spring </a:t>
            </a:r>
            <a:r>
              <a:rPr lang="es-MX" dirty="0" err="1"/>
              <a:t>Boot</a:t>
            </a:r>
            <a:endParaRPr lang="es-MX" dirty="0"/>
          </a:p>
          <a:p>
            <a:r>
              <a:rPr lang="es-MX" dirty="0"/>
              <a:t>Spring </a:t>
            </a:r>
            <a:r>
              <a:rPr lang="es-MX" dirty="0" err="1"/>
              <a:t>initializr</a:t>
            </a:r>
            <a:endParaRPr lang="es-MX" dirty="0"/>
          </a:p>
          <a:p>
            <a:r>
              <a:rPr lang="es-MX" dirty="0"/>
              <a:t>Diseño de capas en el microservicio Spring </a:t>
            </a:r>
            <a:r>
              <a:rPr lang="es-MX" dirty="0" err="1"/>
              <a:t>Boot</a:t>
            </a:r>
            <a:endParaRPr lang="es-MX" dirty="0"/>
          </a:p>
          <a:p>
            <a:pPr lvl="1"/>
            <a:r>
              <a:rPr lang="es-MX" dirty="0"/>
              <a:t>Capa del Controlador</a:t>
            </a:r>
          </a:p>
          <a:p>
            <a:pPr lvl="1"/>
            <a:r>
              <a:rPr lang="es-MX" dirty="0"/>
              <a:t>Capa de Servicio</a:t>
            </a:r>
          </a:p>
          <a:p>
            <a:pPr lvl="1"/>
            <a:r>
              <a:rPr lang="es-MX" dirty="0"/>
              <a:t>Capa del </a:t>
            </a:r>
            <a:r>
              <a:rPr lang="es-MX" dirty="0" err="1"/>
              <a:t>Entity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C1263D-C2DA-2109-8FC5-76209808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Microservicios con Spring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36E555-2D48-55DE-7275-322A1242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561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55CB2-2E32-18FB-514E-B95BBBE9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EB1F5-875A-A68D-62E0-8E05B87F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Los microservicios fueron creados como una alternativa a las arquitecturas monolito, en las cuales la escalabilidad y la flexibilidad eran cada vez más difíciles de mantener.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AAD58E-0AEC-24F8-BCA1-9DADBD5E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Microservicios con Spring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4141DB-8A99-A56B-689D-A88CC81C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3</a:t>
            </a:fld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113D53-16FA-190A-A7EF-C5080743A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21" y="2910403"/>
            <a:ext cx="5368701" cy="32911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D0922BF-8B5F-090F-593E-304CE7045C3B}"/>
              </a:ext>
            </a:extLst>
          </p:cNvPr>
          <p:cNvSpPr txBox="1"/>
          <p:nvPr/>
        </p:nvSpPr>
        <p:spPr>
          <a:xfrm>
            <a:off x="5708750" y="590984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Figura 1.</a:t>
            </a:r>
          </a:p>
        </p:txBody>
      </p:sp>
    </p:spTree>
    <p:extLst>
      <p:ext uri="{BB962C8B-B14F-4D97-AF65-F5344CB8AC3E}">
        <p14:creationId xmlns:p14="http://schemas.microsoft.com/office/powerpoint/2010/main" val="107254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BF7CB-025F-65FC-890A-3A53A2B1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BD2EB-F858-B33C-1A33-187E469C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estilo arquitectónico de microservicios es un enfoque para desarrollar una aplicación como un conjunto de pequeños servicios, cada uno ejecutándose en su propio proceso y comunicándose a través de APIs.</a:t>
            </a:r>
          </a:p>
          <a:p>
            <a:pPr algn="just"/>
            <a:r>
              <a:rPr lang="es-MX" dirty="0"/>
              <a:t>Permitiendo aplicaciones:</a:t>
            </a:r>
          </a:p>
          <a:p>
            <a:pPr lvl="1" algn="just"/>
            <a:r>
              <a:rPr lang="es-MX" dirty="0"/>
              <a:t>Más fáciles de escalar.</a:t>
            </a:r>
          </a:p>
          <a:p>
            <a:pPr lvl="1" algn="just"/>
            <a:r>
              <a:rPr lang="es-MX" dirty="0"/>
              <a:t>Más rápidas de desarrollar.</a:t>
            </a:r>
          </a:p>
          <a:p>
            <a:pPr lvl="1" algn="just"/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702C83-9AE0-8392-FCDD-1C7F48D8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Microservicios con Spring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12E1DA-2F6D-E760-97AE-876ACE12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4</a:t>
            </a:fld>
            <a:endParaRPr lang="es-MX" dirty="0"/>
          </a:p>
        </p:txBody>
      </p:sp>
      <p:pic>
        <p:nvPicPr>
          <p:cNvPr id="6" name="Google Shape;209;gc57e3977cc_0_4">
            <a:extLst>
              <a:ext uri="{FF2B5EF4-FFF2-40B4-BE49-F238E27FC236}">
                <a16:creationId xmlns:a16="http://schemas.microsoft.com/office/drawing/2014/main" id="{E2040C59-56BF-E9B1-432E-59013ABFA3C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4570" y="3139894"/>
            <a:ext cx="4937762" cy="29014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412FBD2-CB5B-7050-9418-E9E85F66C73E}"/>
              </a:ext>
            </a:extLst>
          </p:cNvPr>
          <p:cNvSpPr txBox="1"/>
          <p:nvPr/>
        </p:nvSpPr>
        <p:spPr>
          <a:xfrm>
            <a:off x="4709944" y="5337683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Figura 2.</a:t>
            </a:r>
          </a:p>
        </p:txBody>
      </p:sp>
    </p:spTree>
    <p:extLst>
      <p:ext uri="{BB962C8B-B14F-4D97-AF65-F5344CB8AC3E}">
        <p14:creationId xmlns:p14="http://schemas.microsoft.com/office/powerpoint/2010/main" val="323588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E3CDD-8EA9-4CF3-EFE3-75DED32B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Microservicios vs Monolitos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E6F9C0-D4DC-007C-E28A-4BD217AB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Los microservicios han venido a solventar los problemas de aplicaciones monolito:</a:t>
            </a:r>
          </a:p>
          <a:p>
            <a:pPr lvl="1" algn="just"/>
            <a:r>
              <a:rPr lang="es-MX" dirty="0"/>
              <a:t>El esfuerzo enorme que implica hacer un </a:t>
            </a:r>
            <a:r>
              <a:rPr lang="es-MX" dirty="0" err="1"/>
              <a:t>testing</a:t>
            </a:r>
            <a:r>
              <a:rPr lang="es-MX" dirty="0"/>
              <a:t> fuerte de toda la aplicación.</a:t>
            </a:r>
          </a:p>
          <a:p>
            <a:pPr lvl="1" algn="just"/>
            <a:r>
              <a:rPr lang="es-MX" dirty="0"/>
              <a:t>Lo complicado del crecimiento de la infraestructura.</a:t>
            </a:r>
          </a:p>
          <a:p>
            <a:pPr lvl="1" algn="just"/>
            <a:r>
              <a:rPr lang="es-MX" dirty="0"/>
              <a:t>Cada microservicio debe de dar solución a un área de negocio concreta, abstrayendo al resto del sistema los detalles concretos de la implementación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DF2B64-E621-EC9D-2C2C-32FD2926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Microservicios con Spring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C6AB94-33B7-D976-A9D7-B219EF09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5</a:t>
            </a:fld>
            <a:endParaRPr lang="es-MX" dirty="0"/>
          </a:p>
        </p:txBody>
      </p:sp>
      <p:pic>
        <p:nvPicPr>
          <p:cNvPr id="6" name="Google Shape;221;gc57e3977cc_0_14">
            <a:extLst>
              <a:ext uri="{FF2B5EF4-FFF2-40B4-BE49-F238E27FC236}">
                <a16:creationId xmlns:a16="http://schemas.microsoft.com/office/drawing/2014/main" id="{C35F519F-B339-6233-6349-720E2A6065A5}"/>
              </a:ext>
            </a:extLst>
          </p:cNvPr>
          <p:cNvPicPr preferRelativeResize="0"/>
          <p:nvPr/>
        </p:nvPicPr>
        <p:blipFill rotWithShape="1">
          <a:blip r:embed="rId2">
            <a:alphaModFix amt="41000"/>
          </a:blip>
          <a:srcRect t="7527"/>
          <a:stretch/>
        </p:blipFill>
        <p:spPr>
          <a:xfrm>
            <a:off x="2801627" y="4320531"/>
            <a:ext cx="4348082" cy="1903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F3C46DA-618B-710C-84CA-6B4585CBEEF5}"/>
              </a:ext>
            </a:extLst>
          </p:cNvPr>
          <p:cNvSpPr txBox="1"/>
          <p:nvPr/>
        </p:nvSpPr>
        <p:spPr>
          <a:xfrm>
            <a:off x="4301980" y="6271551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Figura 3.</a:t>
            </a:r>
          </a:p>
        </p:txBody>
      </p:sp>
    </p:spTree>
    <p:extLst>
      <p:ext uri="{BB962C8B-B14F-4D97-AF65-F5344CB8AC3E}">
        <p14:creationId xmlns:p14="http://schemas.microsoft.com/office/powerpoint/2010/main" val="52755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09749-9171-37A2-4A23-5C427B30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148362-A139-9593-3DE1-C6DAF4E25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MX" dirty="0"/>
              <a:t>Ventajas</a:t>
            </a:r>
          </a:p>
          <a:p>
            <a:pPr lvl="1" algn="just"/>
            <a:r>
              <a:rPr lang="es-MX" dirty="0"/>
              <a:t>Permite trabajar de forma independiente con cada funcionalidad.</a:t>
            </a:r>
          </a:p>
          <a:p>
            <a:pPr lvl="1" algn="just"/>
            <a:r>
              <a:rPr lang="es-MX" dirty="0"/>
              <a:t>Permite adoptar la tecnología o el lenguaje que se crea conveniente para cada funcionalidad</a:t>
            </a:r>
          </a:p>
          <a:p>
            <a:pPr lvl="1" algn="just"/>
            <a:r>
              <a:rPr lang="es-MX" dirty="0"/>
              <a:t>Permite escalar fácilmente las más importantes funcionalidades o las funcionalidades con alto uso.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904CE6-E5BE-475C-DD11-949D816248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Desventajas</a:t>
            </a:r>
          </a:p>
          <a:p>
            <a:pPr lvl="1"/>
            <a:r>
              <a:rPr lang="es-MX" dirty="0"/>
              <a:t>Monitoreo: </a:t>
            </a:r>
          </a:p>
          <a:p>
            <a:pPr lvl="2"/>
            <a:r>
              <a:rPr lang="es-MX" dirty="0"/>
              <a:t>Controlar la ejecución y despliegue de todos los servicios debido a que no es una tarea sencilla.</a:t>
            </a:r>
          </a:p>
          <a:p>
            <a:pPr lvl="1"/>
            <a:r>
              <a:rPr lang="es-MX" dirty="0"/>
              <a:t>Las comunicaciones entre los microservicios: </a:t>
            </a:r>
          </a:p>
          <a:p>
            <a:pPr lvl="2"/>
            <a:r>
              <a:rPr lang="es-MX" dirty="0"/>
              <a:t>Latencia de red.</a:t>
            </a:r>
          </a:p>
          <a:p>
            <a:pPr lvl="2"/>
            <a:r>
              <a:rPr lang="es-MX" dirty="0"/>
              <a:t>Balanceo de carga</a:t>
            </a:r>
          </a:p>
          <a:p>
            <a:pPr lvl="2"/>
            <a:r>
              <a:rPr lang="es-MX" dirty="0"/>
              <a:t>La tolerancia a fallas.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37838-3333-0BC1-285E-F6F6046D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136EF-6AAF-4B17-8F46-4C8A2D9C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6</a:t>
            </a:fld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328E75-743C-AD4C-41CD-839BDDC0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87" y="5334022"/>
            <a:ext cx="3010591" cy="12409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D0166D5-0F98-DFD5-CEA3-3BED243FB385}"/>
              </a:ext>
            </a:extLst>
          </p:cNvPr>
          <p:cNvSpPr txBox="1"/>
          <p:nvPr/>
        </p:nvSpPr>
        <p:spPr>
          <a:xfrm>
            <a:off x="4621086" y="6405725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Figura 4.</a:t>
            </a:r>
          </a:p>
        </p:txBody>
      </p:sp>
    </p:spTree>
    <p:extLst>
      <p:ext uri="{BB962C8B-B14F-4D97-AF65-F5344CB8AC3E}">
        <p14:creationId xmlns:p14="http://schemas.microsoft.com/office/powerpoint/2010/main" val="2881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40D8E-683E-5179-C1D6-B7725E4C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Microservicios y </a:t>
            </a:r>
            <a:r>
              <a:rPr lang="es-MX" dirty="0" err="1"/>
              <a:t>APIs</a:t>
            </a:r>
            <a:br>
              <a:rPr lang="es-MX" dirty="0"/>
            </a:b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FC107D-4F21-57F5-AB41-6730C4DE1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1930401"/>
            <a:ext cx="5596790" cy="4110962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Los microservicios tienen que ver con la arquitectura de una aplicación.</a:t>
            </a:r>
          </a:p>
          <a:p>
            <a:pPr algn="just"/>
            <a:r>
              <a:rPr lang="es-MX" dirty="0"/>
              <a:t>Las </a:t>
            </a:r>
            <a:r>
              <a:rPr lang="es-MX" dirty="0" err="1"/>
              <a:t>APIs</a:t>
            </a:r>
            <a:r>
              <a:rPr lang="es-MX" dirty="0"/>
              <a:t> son especificaciones técnicas (contrato), que explican el intercambio de datos entre servicios mediante solicitudes y respuestas.</a:t>
            </a:r>
          </a:p>
          <a:p>
            <a:pPr algn="just"/>
            <a:r>
              <a:rPr lang="es-MX" dirty="0"/>
              <a:t>La API REST o </a:t>
            </a:r>
            <a:r>
              <a:rPr lang="es-MX" dirty="0" err="1"/>
              <a:t>RESTful</a:t>
            </a:r>
            <a:r>
              <a:rPr lang="es-MX" dirty="0"/>
              <a:t> se diseña para realizar peticiones y respuestas HTTP:</a:t>
            </a:r>
          </a:p>
          <a:p>
            <a:pPr lvl="1" algn="just"/>
            <a:r>
              <a:rPr lang="es-MX" dirty="0"/>
              <a:t>GET, POST, PUT y DELETE. </a:t>
            </a:r>
          </a:p>
          <a:p>
            <a:pPr algn="just"/>
            <a:r>
              <a:rPr lang="es-MX" dirty="0"/>
              <a:t>Puedes construir microservicios con o sin usar una API </a:t>
            </a:r>
            <a:r>
              <a:rPr lang="es-MX" dirty="0" err="1"/>
              <a:t>RESTful</a:t>
            </a:r>
            <a:r>
              <a:rPr lang="es-MX" dirty="0"/>
              <a:t>.</a:t>
            </a:r>
          </a:p>
          <a:p>
            <a:pPr algn="just"/>
            <a:r>
              <a:rPr lang="es-MX" dirty="0" err="1"/>
              <a:t>APIs</a:t>
            </a:r>
            <a:r>
              <a:rPr lang="es-MX" dirty="0"/>
              <a:t> y microservicios están muy relacionados, pues el estándar es utilizar una interfaz de una API </a:t>
            </a:r>
            <a:r>
              <a:rPr lang="es-MX" dirty="0" err="1"/>
              <a:t>RESTful</a:t>
            </a:r>
            <a:r>
              <a:rPr lang="es-MX" dirty="0"/>
              <a:t>.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7993891-427B-F3BA-360D-B5B8C0A9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CCCD0B6-24AE-620A-C1D5-B8ADE845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7</a:t>
            </a:fld>
            <a:endParaRPr lang="es-MX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73F46CE-2A9B-3FDE-7EDB-A3B0ADE6EB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r="43363"/>
          <a:stretch/>
        </p:blipFill>
        <p:spPr>
          <a:xfrm>
            <a:off x="6272534" y="1976560"/>
            <a:ext cx="3310964" cy="33051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80B151-A770-53E6-5E39-3D445000A241}"/>
              </a:ext>
            </a:extLst>
          </p:cNvPr>
          <p:cNvSpPr txBox="1"/>
          <p:nvPr/>
        </p:nvSpPr>
        <p:spPr>
          <a:xfrm>
            <a:off x="7428520" y="5159404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Figura 5.</a:t>
            </a:r>
          </a:p>
        </p:txBody>
      </p:sp>
    </p:spTree>
    <p:extLst>
      <p:ext uri="{BB962C8B-B14F-4D97-AF65-F5344CB8AC3E}">
        <p14:creationId xmlns:p14="http://schemas.microsoft.com/office/powerpoint/2010/main" val="237166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F1224-8543-8582-5BF4-244AB335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tecnológica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3D7DDE-80BD-0F61-E88B-C1D1CDFB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la implementación:</a:t>
            </a:r>
          </a:p>
          <a:p>
            <a:pPr lvl="1"/>
            <a:r>
              <a:rPr lang="es-MX" dirty="0"/>
              <a:t>Java 17</a:t>
            </a:r>
          </a:p>
          <a:p>
            <a:pPr lvl="1"/>
            <a:r>
              <a:rPr lang="es-MX" dirty="0"/>
              <a:t>Maven</a:t>
            </a:r>
          </a:p>
          <a:p>
            <a:pPr lvl="1"/>
            <a:r>
              <a:rPr lang="es-MX" dirty="0"/>
              <a:t>H2 </a:t>
            </a:r>
            <a:r>
              <a:rPr lang="es-MX" dirty="0" err="1"/>
              <a:t>Database</a:t>
            </a:r>
            <a:endParaRPr lang="es-MX" dirty="0"/>
          </a:p>
          <a:p>
            <a:pPr lvl="1"/>
            <a:r>
              <a:rPr lang="es-MX" dirty="0"/>
              <a:t>Spring</a:t>
            </a:r>
          </a:p>
          <a:p>
            <a:pPr lvl="2"/>
            <a:r>
              <a:rPr lang="es-MX" dirty="0"/>
              <a:t>Spring </a:t>
            </a:r>
            <a:r>
              <a:rPr lang="es-MX" dirty="0" err="1"/>
              <a:t>Boot</a:t>
            </a:r>
            <a:endParaRPr lang="es-MX" dirty="0"/>
          </a:p>
          <a:p>
            <a:pPr lvl="2"/>
            <a:r>
              <a:rPr lang="es-MX" dirty="0"/>
              <a:t>Spring Cloud</a:t>
            </a:r>
          </a:p>
          <a:p>
            <a:pPr lvl="2"/>
            <a:r>
              <a:rPr lang="es-MX" dirty="0"/>
              <a:t>Spring JPA</a:t>
            </a:r>
          </a:p>
          <a:p>
            <a:pPr lvl="1"/>
            <a:r>
              <a:rPr lang="es-MX" dirty="0" err="1"/>
              <a:t>OpenAPI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D00AC6-1774-A112-D9FC-865575C5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E0CA1D-669E-DB3F-79E6-15F5907C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8</a:t>
            </a:fld>
            <a:endParaRPr lang="es-MX" dirty="0"/>
          </a:p>
        </p:txBody>
      </p:sp>
      <p:pic>
        <p:nvPicPr>
          <p:cNvPr id="6" name="Google Shape;266;gb24cb62b72_0_464">
            <a:extLst>
              <a:ext uri="{FF2B5EF4-FFF2-40B4-BE49-F238E27FC236}">
                <a16:creationId xmlns:a16="http://schemas.microsoft.com/office/drawing/2014/main" id="{BC16D744-5637-99D2-2F33-4EB9E3C8C3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35334" y="2140329"/>
            <a:ext cx="1235000" cy="12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67;gb24cb62b72_0_464">
            <a:extLst>
              <a:ext uri="{FF2B5EF4-FFF2-40B4-BE49-F238E27FC236}">
                <a16:creationId xmlns:a16="http://schemas.microsoft.com/office/drawing/2014/main" id="{08E3B9B5-C628-DFB2-2427-A7651A83E7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808" y="3908101"/>
            <a:ext cx="826275" cy="8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68;gb24cb62b72_0_464">
            <a:extLst>
              <a:ext uri="{FF2B5EF4-FFF2-40B4-BE49-F238E27FC236}">
                <a16:creationId xmlns:a16="http://schemas.microsoft.com/office/drawing/2014/main" id="{AD1D0A0A-AE22-BC65-2968-15133387C01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5662" y="4918149"/>
            <a:ext cx="1235001" cy="69804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7000"/>
              </a:srgbClr>
            </a:outerShdw>
          </a:effectLst>
        </p:spPr>
      </p:pic>
      <p:pic>
        <p:nvPicPr>
          <p:cNvPr id="9" name="Google Shape;269;gb24cb62b72_0_464">
            <a:extLst>
              <a:ext uri="{FF2B5EF4-FFF2-40B4-BE49-F238E27FC236}">
                <a16:creationId xmlns:a16="http://schemas.microsoft.com/office/drawing/2014/main" id="{85763734-C19D-D472-BE4A-CC9DFD8F381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934" y="3146659"/>
            <a:ext cx="1829259" cy="41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12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5E41B-C74D-198B-51CB-25C4F1B9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BEDA9-A2CA-7526-DA52-50C89A32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IDE STS/IntelliJ</a:t>
            </a:r>
          </a:p>
          <a:p>
            <a:r>
              <a:rPr lang="es-MX" dirty="0"/>
              <a:t>Visual Studio </a:t>
            </a:r>
            <a:r>
              <a:rPr lang="es-MX" dirty="0" err="1"/>
              <a:t>Code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Plugin </a:t>
            </a:r>
            <a:r>
              <a:rPr lang="es-MX" dirty="0" err="1"/>
              <a:t>Swagger</a:t>
            </a:r>
            <a:r>
              <a:rPr lang="es-MX" dirty="0"/>
              <a:t> </a:t>
            </a:r>
            <a:r>
              <a:rPr lang="es-MX" dirty="0" err="1"/>
              <a:t>Viewer</a:t>
            </a:r>
            <a:endParaRPr lang="es-MX" dirty="0"/>
          </a:p>
          <a:p>
            <a:pPr lvl="1"/>
            <a:r>
              <a:rPr lang="es-MX" dirty="0"/>
              <a:t>Plugin </a:t>
            </a:r>
            <a:r>
              <a:rPr lang="es-MX" dirty="0" err="1"/>
              <a:t>OpenAPI</a:t>
            </a:r>
            <a:endParaRPr lang="es-MX" dirty="0"/>
          </a:p>
          <a:p>
            <a:r>
              <a:rPr lang="es-MX" dirty="0" err="1"/>
              <a:t>Postman</a:t>
            </a:r>
            <a:endParaRPr lang="es-MX" dirty="0"/>
          </a:p>
          <a:p>
            <a:r>
              <a:rPr lang="es-MX" dirty="0"/>
              <a:t>SonarQube</a:t>
            </a:r>
          </a:p>
          <a:p>
            <a:r>
              <a:rPr lang="es-MX" dirty="0" err="1"/>
              <a:t>git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B7997D-7A66-BD6D-E8D4-B15D3751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Microservicios con Spring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0C7058-916B-2C2F-BC28-93B2CAA3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4B22-57C1-46B4-94F2-8BF6C06C0DBA}" type="slidenum">
              <a:rPr lang="es-MX" smtClean="0"/>
              <a:t>9</a:t>
            </a:fld>
            <a:endParaRPr lang="es-MX" dirty="0"/>
          </a:p>
        </p:txBody>
      </p:sp>
      <p:pic>
        <p:nvPicPr>
          <p:cNvPr id="6" name="Google Shape;284;gc4c86a1461_0_2">
            <a:extLst>
              <a:ext uri="{FF2B5EF4-FFF2-40B4-BE49-F238E27FC236}">
                <a16:creationId xmlns:a16="http://schemas.microsoft.com/office/drawing/2014/main" id="{E5416916-DA8A-D1C4-F1A9-1B69A532F3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1082" y="4408939"/>
            <a:ext cx="1215499" cy="78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85;gc4c86a1461_0_2">
            <a:extLst>
              <a:ext uri="{FF2B5EF4-FFF2-40B4-BE49-F238E27FC236}">
                <a16:creationId xmlns:a16="http://schemas.microsoft.com/office/drawing/2014/main" id="{87297AF0-D5A7-E770-B466-C770E36736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446" y="1719839"/>
            <a:ext cx="881500" cy="8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86;gc4c86a1461_0_2">
            <a:extLst>
              <a:ext uri="{FF2B5EF4-FFF2-40B4-BE49-F238E27FC236}">
                <a16:creationId xmlns:a16="http://schemas.microsoft.com/office/drawing/2014/main" id="{C9913DC9-7340-75B5-A670-9808AAE6F83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946" y="3040639"/>
            <a:ext cx="881500" cy="8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8FF79D-6384-4D85-1BF5-DABFC4101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6" y="2039925"/>
            <a:ext cx="833289" cy="818272"/>
          </a:xfrm>
          <a:prstGeom prst="rect">
            <a:avLst/>
          </a:prstGeom>
        </p:spPr>
      </p:pic>
      <p:pic>
        <p:nvPicPr>
          <p:cNvPr id="11" name="Google Shape;271;gb24cb62b72_0_464">
            <a:extLst>
              <a:ext uri="{FF2B5EF4-FFF2-40B4-BE49-F238E27FC236}">
                <a16:creationId xmlns:a16="http://schemas.microsoft.com/office/drawing/2014/main" id="{8EC550A4-4ABB-47AC-BAAC-8F814CB91F3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4352" y="3620571"/>
            <a:ext cx="1009650" cy="603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14B3EDC-BE43-8E57-C2B7-EE3A02C23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96" y="800442"/>
            <a:ext cx="915572" cy="9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75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945</Words>
  <Application>Microsoft Office PowerPoint</Application>
  <PresentationFormat>Panorámica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Faceta</vt:lpstr>
      <vt:lpstr>Microservicios con Spring Boot</vt:lpstr>
      <vt:lpstr>Temario</vt:lpstr>
      <vt:lpstr>Introducción a microservicios</vt:lpstr>
      <vt:lpstr>Arquitectura de microservicios</vt:lpstr>
      <vt:lpstr>Microservicios vs Monolitos</vt:lpstr>
      <vt:lpstr>Ventajas y Desventajas</vt:lpstr>
      <vt:lpstr>Microservicios y APIs </vt:lpstr>
      <vt:lpstr>Base tecnológica</vt:lpstr>
      <vt:lpstr>Herramientas</vt:lpstr>
      <vt:lpstr>Frameworks</vt:lpstr>
      <vt:lpstr>Introducción a Spring Boot</vt:lpstr>
      <vt:lpstr>Spring initializr</vt:lpstr>
      <vt:lpstr>Diseño de capas en microservicios Spring Boot</vt:lpstr>
      <vt:lpstr>Capa del Controlador</vt:lpstr>
      <vt:lpstr>Capa de Servicio</vt:lpstr>
      <vt:lpstr>Capa del Entity</vt:lpstr>
      <vt:lpstr>Referencia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Microservicios con Spring Boot</dc:title>
  <dc:creator>Luis Sanchez</dc:creator>
  <cp:lastModifiedBy>Luis Sanchez</cp:lastModifiedBy>
  <cp:revision>27</cp:revision>
  <cp:lastPrinted>2024-03-22T07:34:18Z</cp:lastPrinted>
  <dcterms:created xsi:type="dcterms:W3CDTF">2024-03-20T04:35:58Z</dcterms:created>
  <dcterms:modified xsi:type="dcterms:W3CDTF">2024-03-22T07:38:56Z</dcterms:modified>
</cp:coreProperties>
</file>