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C52930-0DE5-4851-8B01-D41DC45F5E54}">
  <a:tblStyle styleId="{7BC52930-0DE5-4851-8B01-D41DC45F5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cdb5db2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cdb5db2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7cdb5db23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7cdb5db23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7cdb5db23_1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7cdb5db23_1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7cdb5db23_1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7cdb5db23_1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7cdb5db23_1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7cdb5db23_1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cdb5db23_1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7cdb5db23_1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7cdb5db23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7cdb5db23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7cdb5db23_1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7cdb5db23_1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cdb5db23_1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7cdb5db23_1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7cdb5db23_1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7cdb5db23_1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7cdb5db23_1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7cdb5db23_1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cdb5db23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cdb5db23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7cdb5db23_11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7cdb5db23_1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7cdb5db23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7cdb5db23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7cdb5db23_1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27cdb5db23_1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27cdb5db23_9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27cdb5db23_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7cdb5db23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7cdb5db23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7cdb5db23_2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27cdb5db23_2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7cdb5db23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7cdb5db23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27cdb5db23_2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27cdb5db23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7cdb5db23_2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7cdb5db23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7cdb5db23_2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7cdb5db23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cdb5db23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cdb5db23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27cdb5db23_2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27cdb5db23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27cdb5db23_2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27cdb5db23_2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7cdb5db23_2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27cdb5db23_2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27cdb5db23_2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27cdb5db23_2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27cdb5db23_2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27cdb5db23_2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7cdb5db23_2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27cdb5db23_2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7cdb5db23_2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7cdb5db23_2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27cdb5db23_2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27cdb5db23_2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7cdb5db23_2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27cdb5db23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27cdb5db23_2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27cdb5db23_2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cdb5db23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cdb5db23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7cdb5db23_1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27cdb5db23_1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27cdb5db23_1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27cdb5db23_1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27cdb5db23_2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27cdb5db23_2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27cdb5db23_1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27cdb5db23_1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27cdb5db23_2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27cdb5db23_2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27cdb5db23_1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27cdb5db23_1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27cdb5db23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27cdb5db2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27cdb5db23_1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27cdb5db23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27cdb5db23_1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27cdb5db23_1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27cdb5db23_1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27cdb5db23_1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cdb5db23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cdb5db23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27cdb5db23_1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27cdb5db23_1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27cdb5db23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127cdb5db23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27cdb5db23_1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127cdb5db23_1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27cdb5db23_9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27cdb5db23_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27cdb5db23_9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27cdb5db23_9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27f2fd2de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27f2fd2de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27cdb5db23_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27cdb5db23_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27f2fd2d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127f2fd2d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27cdb5db23_9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27cdb5db23_9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28008ad3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28008ad3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cdb5db23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cdb5db23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27cdb5db23_9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27cdb5db23_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1ba984b38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1ba984b38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128008ad3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128008ad3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27cdb5db23_9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27cdb5db23_9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28008ad34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28008ad34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28008ad34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28008ad34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28008ad34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28008ad34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28008ad34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28008ad34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cdb5db23_11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cdb5db23_11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cdb5db23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cdb5db23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7cdb5db23_1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7cdb5db23_1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luis-stumpf.github.io/bsys-vortrag/" TargetMode="External"/><Relationship Id="rId4" Type="http://schemas.openxmlformats.org/officeDocument/2006/relationships/hyperlink" Target="https://github.com/google/rowhammer-test" TargetMode="External"/><Relationship Id="rId5" Type="http://schemas.openxmlformats.org/officeDocument/2006/relationships/hyperlink" Target="https://arxiv.org/pdf/1904.09724.pdf" TargetMode="External"/><Relationship Id="rId6" Type="http://schemas.openxmlformats.org/officeDocument/2006/relationships/hyperlink" Target="https://googleprojectzero.blogspot.com/2015/03/exploiting-dram-rowhammer-bug-to-gain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Rowhammer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 ohne Lösung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22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D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65" name="Google Shape;265;p22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2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2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2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2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2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2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2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23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D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82" name="Google Shape;282;p23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3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3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3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3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3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3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3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3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3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5590750" y="794150"/>
            <a:ext cx="0" cy="37296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3"/>
          <p:cNvCxnSpPr/>
          <p:nvPr/>
        </p:nvCxnSpPr>
        <p:spPr>
          <a:xfrm>
            <a:off x="5590750" y="619650"/>
            <a:ext cx="0" cy="41898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295" name="Google Shape;295;p23"/>
          <p:cNvSpPr/>
          <p:nvPr/>
        </p:nvSpPr>
        <p:spPr>
          <a:xfrm rot="1041014">
            <a:off x="5640257" y="4383506"/>
            <a:ext cx="437488" cy="322749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24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01" name="Google Shape;301;p24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4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4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4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4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4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4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4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4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4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4"/>
          <p:cNvSpPr/>
          <p:nvPr/>
        </p:nvSpPr>
        <p:spPr>
          <a:xfrm rot="1431076">
            <a:off x="917494" y="2249987"/>
            <a:ext cx="336128" cy="337504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24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4"/>
          <p:cNvCxnSpPr/>
          <p:nvPr/>
        </p:nvCxnSpPr>
        <p:spPr>
          <a:xfrm>
            <a:off x="1343400" y="2299550"/>
            <a:ext cx="56184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lgDashDot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4"/>
          <p:cNvCxnSpPr/>
          <p:nvPr/>
        </p:nvCxnSpPr>
        <p:spPr>
          <a:xfrm>
            <a:off x="5590750" y="619650"/>
            <a:ext cx="0" cy="4189800"/>
          </a:xfrm>
          <a:prstGeom prst="straightConnector1">
            <a:avLst/>
          </a:prstGeom>
          <a:noFill/>
          <a:ln cap="flat" cmpd="sng" w="76200">
            <a:solidFill>
              <a:srgbClr val="00FFFF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316" name="Google Shape;316;p24"/>
          <p:cNvSpPr/>
          <p:nvPr/>
        </p:nvSpPr>
        <p:spPr>
          <a:xfrm>
            <a:off x="5258750" y="2015900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1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5266250" y="4372650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1</a:t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 rot="10800000">
            <a:off x="5459650" y="3937400"/>
            <a:ext cx="262200" cy="48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25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24" name="Google Shape;324;p25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5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5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5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5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5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5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5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5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5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26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41" name="Google Shape;341;p26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6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6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6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6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6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6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6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6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6"/>
          <p:cNvSpPr/>
          <p:nvPr/>
        </p:nvSpPr>
        <p:spPr>
          <a:xfrm>
            <a:off x="2724000" y="2462625"/>
            <a:ext cx="262200" cy="48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4440875" y="2462625"/>
            <a:ext cx="262200" cy="48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6157750" y="2462625"/>
            <a:ext cx="262200" cy="48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5266250" y="4372650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0</a:t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5953000" y="4372650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0</a:t>
            </a: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4578088" y="4372650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1</a:t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3889913" y="4372650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1</a:t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3206000" y="4372650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0</a:t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2519250" y="4372650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50" y="319725"/>
            <a:ext cx="6237899" cy="4504051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7" name="Google Shape;367;p27"/>
          <p:cNvSpPr/>
          <p:nvPr/>
        </p:nvSpPr>
        <p:spPr>
          <a:xfrm>
            <a:off x="6145500" y="3922125"/>
            <a:ext cx="2724000" cy="106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 txBox="1"/>
          <p:nvPr/>
        </p:nvSpPr>
        <p:spPr>
          <a:xfrm>
            <a:off x="6279000" y="3971025"/>
            <a:ext cx="259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800">
                <a:solidFill>
                  <a:schemeClr val="dk1"/>
                </a:solidFill>
              </a:rPr>
              <a:t>Fig 10: Challenges for the DRAM Cell Scaling to 40nm (2005)</a:t>
            </a:r>
            <a:endParaRPr i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28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D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D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D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D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D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D0FF"/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74" name="Google Shape;374;p28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8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8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8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8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8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8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8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8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8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8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8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8"/>
          <p:cNvCxnSpPr/>
          <p:nvPr/>
        </p:nvCxnSpPr>
        <p:spPr>
          <a:xfrm>
            <a:off x="1343400" y="2299550"/>
            <a:ext cx="56184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lg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29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7E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7E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7E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7E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7E5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7E5D"/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92" name="Google Shape;392;p29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9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9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9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9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9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9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9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9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9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9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9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9"/>
          <p:cNvCxnSpPr/>
          <p:nvPr/>
        </p:nvCxnSpPr>
        <p:spPr>
          <a:xfrm>
            <a:off x="1354650" y="2299550"/>
            <a:ext cx="5618400" cy="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lg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30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4E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4E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4E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4E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4E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4E92"/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10" name="Google Shape;410;p30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0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0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0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0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0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0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0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0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0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0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0"/>
          <p:cNvCxnSpPr/>
          <p:nvPr/>
        </p:nvCxnSpPr>
        <p:spPr>
          <a:xfrm>
            <a:off x="1354650" y="2299550"/>
            <a:ext cx="5618400" cy="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lg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" name="Google Shape;427;p31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28" name="Google Shape;428;p31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1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1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1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1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1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1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1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1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1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1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1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1"/>
          <p:cNvCxnSpPr/>
          <p:nvPr/>
        </p:nvCxnSpPr>
        <p:spPr>
          <a:xfrm>
            <a:off x="1354650" y="2299550"/>
            <a:ext cx="56184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441" name="Google Shape;441;p31"/>
          <p:cNvSpPr/>
          <p:nvPr/>
        </p:nvSpPr>
        <p:spPr>
          <a:xfrm>
            <a:off x="5472200" y="2555088"/>
            <a:ext cx="259794" cy="366984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5258750" y="2402624"/>
            <a:ext cx="172044" cy="256284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5634625" y="2449336"/>
            <a:ext cx="172044" cy="256284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Überblick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Theorie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Angriff auf Linux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Rowhammer in der Realität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Schutz gegen Rowhammer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" name="Google Shape;448;p32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>
                        <a:alpha val="63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49" name="Google Shape;449;p32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2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2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2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2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2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2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2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2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2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2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2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2"/>
          <p:cNvCxnSpPr/>
          <p:nvPr/>
        </p:nvCxnSpPr>
        <p:spPr>
          <a:xfrm>
            <a:off x="1354650" y="2299550"/>
            <a:ext cx="56184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462" name="Google Shape;462;p32"/>
          <p:cNvSpPr/>
          <p:nvPr/>
        </p:nvSpPr>
        <p:spPr>
          <a:xfrm>
            <a:off x="5472200" y="2555088"/>
            <a:ext cx="259794" cy="366984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5258750" y="2402624"/>
            <a:ext cx="172044" cy="256284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5634625" y="2449336"/>
            <a:ext cx="172044" cy="256284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03" y="661262"/>
            <a:ext cx="59861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" name="Google Shape;474;p34"/>
          <p:cNvGraphicFramePr/>
          <p:nvPr/>
        </p:nvGraphicFramePr>
        <p:xfrm>
          <a:off x="3150050" y="56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75" name="Google Shape;475;p34"/>
          <p:cNvCxnSpPr/>
          <p:nvPr/>
        </p:nvCxnSpPr>
        <p:spPr>
          <a:xfrm>
            <a:off x="2809250" y="85112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4"/>
          <p:cNvCxnSpPr/>
          <p:nvPr/>
        </p:nvCxnSpPr>
        <p:spPr>
          <a:xfrm>
            <a:off x="2809250" y="25639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4"/>
          <p:cNvCxnSpPr/>
          <p:nvPr/>
        </p:nvCxnSpPr>
        <p:spPr>
          <a:xfrm>
            <a:off x="2809250" y="14522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4"/>
          <p:cNvCxnSpPr/>
          <p:nvPr/>
        </p:nvCxnSpPr>
        <p:spPr>
          <a:xfrm>
            <a:off x="2809250" y="31424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4"/>
          <p:cNvCxnSpPr/>
          <p:nvPr/>
        </p:nvCxnSpPr>
        <p:spPr>
          <a:xfrm>
            <a:off x="2809250" y="200812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4"/>
          <p:cNvSpPr/>
          <p:nvPr/>
        </p:nvSpPr>
        <p:spPr>
          <a:xfrm>
            <a:off x="5079175" y="2171200"/>
            <a:ext cx="262200" cy="48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675400" y="3993175"/>
            <a:ext cx="6798900" cy="712500"/>
          </a:xfrm>
          <a:prstGeom prst="roundRect">
            <a:avLst>
              <a:gd fmla="val 16667" name="adj"/>
            </a:avLst>
          </a:prstGeom>
          <a:solidFill>
            <a:srgbClr val="FF9900">
              <a:alpha val="44440"/>
            </a:srgbClr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34"/>
          <p:cNvCxnSpPr/>
          <p:nvPr/>
        </p:nvCxnSpPr>
        <p:spPr>
          <a:xfrm>
            <a:off x="4180150" y="328225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4"/>
          <p:cNvCxnSpPr/>
          <p:nvPr/>
        </p:nvCxnSpPr>
        <p:spPr>
          <a:xfrm>
            <a:off x="4866900" y="328225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4"/>
          <p:cNvCxnSpPr/>
          <p:nvPr/>
        </p:nvCxnSpPr>
        <p:spPr>
          <a:xfrm>
            <a:off x="5553650" y="328225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4"/>
          <p:cNvCxnSpPr/>
          <p:nvPr/>
        </p:nvCxnSpPr>
        <p:spPr>
          <a:xfrm>
            <a:off x="6229050" y="328225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4"/>
          <p:cNvCxnSpPr/>
          <p:nvPr/>
        </p:nvCxnSpPr>
        <p:spPr>
          <a:xfrm>
            <a:off x="6927150" y="328225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4"/>
          <p:cNvCxnSpPr/>
          <p:nvPr/>
        </p:nvCxnSpPr>
        <p:spPr>
          <a:xfrm>
            <a:off x="3493400" y="328225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34"/>
          <p:cNvSpPr/>
          <p:nvPr/>
        </p:nvSpPr>
        <p:spPr>
          <a:xfrm>
            <a:off x="5904550" y="4081225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0</a:t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6591300" y="4081225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0</a:t>
            </a:r>
            <a:endParaRPr/>
          </a:p>
        </p:txBody>
      </p:sp>
      <p:sp>
        <p:nvSpPr>
          <p:cNvPr id="490" name="Google Shape;490;p34"/>
          <p:cNvSpPr/>
          <p:nvPr/>
        </p:nvSpPr>
        <p:spPr>
          <a:xfrm>
            <a:off x="5216388" y="4081225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1</a:t>
            </a:r>
            <a:endParaRPr/>
          </a:p>
        </p:txBody>
      </p:sp>
      <p:sp>
        <p:nvSpPr>
          <p:cNvPr id="491" name="Google Shape;491;p34"/>
          <p:cNvSpPr/>
          <p:nvPr/>
        </p:nvSpPr>
        <p:spPr>
          <a:xfrm>
            <a:off x="4528213" y="4081225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1</a:t>
            </a:r>
            <a:endParaRPr/>
          </a:p>
        </p:txBody>
      </p:sp>
      <p:sp>
        <p:nvSpPr>
          <p:cNvPr id="492" name="Google Shape;492;p34"/>
          <p:cNvSpPr/>
          <p:nvPr/>
        </p:nvSpPr>
        <p:spPr>
          <a:xfrm>
            <a:off x="3844300" y="4081225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0</a:t>
            </a:r>
            <a:endParaRPr/>
          </a:p>
        </p:txBody>
      </p:sp>
      <p:sp>
        <p:nvSpPr>
          <p:cNvPr id="493" name="Google Shape;493;p34"/>
          <p:cNvSpPr/>
          <p:nvPr/>
        </p:nvSpPr>
        <p:spPr>
          <a:xfrm>
            <a:off x="3157550" y="4081225"/>
            <a:ext cx="671700" cy="55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1</a:t>
            </a:r>
            <a:endParaRPr/>
          </a:p>
        </p:txBody>
      </p:sp>
      <p:sp>
        <p:nvSpPr>
          <p:cNvPr id="494" name="Google Shape;494;p34"/>
          <p:cNvSpPr txBox="1"/>
          <p:nvPr/>
        </p:nvSpPr>
        <p:spPr>
          <a:xfrm>
            <a:off x="844075" y="4128325"/>
            <a:ext cx="20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Zwischenspeicher</a:t>
            </a:r>
            <a:endParaRPr sz="1800"/>
          </a:p>
        </p:txBody>
      </p:sp>
      <p:sp>
        <p:nvSpPr>
          <p:cNvPr id="495" name="Google Shape;495;p34"/>
          <p:cNvSpPr/>
          <p:nvPr/>
        </p:nvSpPr>
        <p:spPr>
          <a:xfrm>
            <a:off x="3362300" y="2171200"/>
            <a:ext cx="262200" cy="48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4"/>
          <p:cNvSpPr/>
          <p:nvPr/>
        </p:nvSpPr>
        <p:spPr>
          <a:xfrm>
            <a:off x="6796050" y="2171200"/>
            <a:ext cx="262200" cy="48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Praxis: Angriff auf den Linux Kernel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6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6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6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523" name="Google Shape;523;p36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</a:t>
            </a:r>
            <a:r>
              <a:rPr lang="de"/>
              <a:t>Speicher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7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7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7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545" name="Google Shape;545;p37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546" name="Google Shape;546;p37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8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568" name="Google Shape;568;p38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569" name="Google Shape;569;p38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0" name="Google Shape;570;p38"/>
          <p:cNvSpPr txBox="1"/>
          <p:nvPr/>
        </p:nvSpPr>
        <p:spPr>
          <a:xfrm>
            <a:off x="5271900" y="1519200"/>
            <a:ext cx="11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Page-Map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9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9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9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9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9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9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9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592" name="Google Shape;592;p39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593" name="Google Shape;593;p39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4" name="Google Shape;594;p39"/>
          <p:cNvSpPr txBox="1"/>
          <p:nvPr/>
        </p:nvSpPr>
        <p:spPr>
          <a:xfrm>
            <a:off x="5271900" y="1519200"/>
            <a:ext cx="11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Page-Map</a:t>
            </a:r>
            <a:endParaRPr/>
          </a:p>
        </p:txBody>
      </p:sp>
      <p:sp>
        <p:nvSpPr>
          <p:cNvPr id="595" name="Google Shape;595;p39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0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0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0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0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0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0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0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0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0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617" name="Google Shape;617;p40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618" name="Google Shape;618;p40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19" name="Google Shape;619;p40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20" name="Google Shape;620;p40"/>
          <p:cNvSpPr txBox="1"/>
          <p:nvPr/>
        </p:nvSpPr>
        <p:spPr>
          <a:xfrm>
            <a:off x="5271900" y="1519200"/>
            <a:ext cx="11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Page-Map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1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1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1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1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1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1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1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1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1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1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1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1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1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642" name="Google Shape;642;p41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643" name="Google Shape;643;p41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44" name="Google Shape;644;p41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45" name="Google Shape;645;p41"/>
          <p:cNvSpPr txBox="1"/>
          <p:nvPr/>
        </p:nvSpPr>
        <p:spPr>
          <a:xfrm>
            <a:off x="5271900" y="1519200"/>
            <a:ext cx="11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Page-Map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2227681" y="1770975"/>
            <a:ext cx="54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>
            <a:off x="6928831" y="1086450"/>
            <a:ext cx="0" cy="29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3129156" y="2972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3129156" y="3261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4792631" y="22607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4792631" y="21161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5258831" y="1780425"/>
            <a:ext cx="0" cy="33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5725031" y="226077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792631" y="226077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57250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35758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3129156" y="36520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3595356" y="2471075"/>
            <a:ext cx="0" cy="49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3595356" y="3261925"/>
            <a:ext cx="0" cy="40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285756" y="3804475"/>
            <a:ext cx="61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3433656" y="3942025"/>
            <a:ext cx="3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2227681" y="1293975"/>
            <a:ext cx="1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wordline</a:t>
            </a:r>
            <a:endParaRPr sz="1900"/>
          </a:p>
        </p:txBody>
      </p:sp>
      <p:sp>
        <p:nvSpPr>
          <p:cNvPr id="83" name="Google Shape;83;p15"/>
          <p:cNvSpPr txBox="1"/>
          <p:nvPr/>
        </p:nvSpPr>
        <p:spPr>
          <a:xfrm>
            <a:off x="7008631" y="3225925"/>
            <a:ext cx="8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bitline</a:t>
            </a:r>
            <a:endParaRPr sz="1900"/>
          </a:p>
        </p:txBody>
      </p:sp>
      <p:sp>
        <p:nvSpPr>
          <p:cNvPr id="84" name="Google Shape;84;p15"/>
          <p:cNvSpPr txBox="1"/>
          <p:nvPr/>
        </p:nvSpPr>
        <p:spPr>
          <a:xfrm>
            <a:off x="4641694" y="2615725"/>
            <a:ext cx="17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A64D79"/>
                </a:solidFill>
              </a:rPr>
              <a:t>Transistor</a:t>
            </a:r>
            <a:endParaRPr sz="1900">
              <a:solidFill>
                <a:srgbClr val="A64D79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311569" y="2779975"/>
            <a:ext cx="170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Kondensator</a:t>
            </a:r>
            <a:endParaRPr sz="1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(Capacitor)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18500" y="278000"/>
            <a:ext cx="17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DRAM-BIT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2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2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2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2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2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2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2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2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2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2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2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2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2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2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667" name="Google Shape;667;p42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69" name="Google Shape;669;p42"/>
          <p:cNvSpPr txBox="1"/>
          <p:nvPr/>
        </p:nvSpPr>
        <p:spPr>
          <a:xfrm>
            <a:off x="5271900" y="1519200"/>
            <a:ext cx="11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Page-Map</a:t>
            </a:r>
            <a:endParaRPr/>
          </a:p>
        </p:txBody>
      </p:sp>
      <p:sp>
        <p:nvSpPr>
          <p:cNvPr id="670" name="Google Shape;670;p42"/>
          <p:cNvSpPr txBox="1"/>
          <p:nvPr/>
        </p:nvSpPr>
        <p:spPr>
          <a:xfrm>
            <a:off x="5129550" y="2382600"/>
            <a:ext cx="13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Shared-Space</a:t>
            </a:r>
            <a:endParaRPr/>
          </a:p>
        </p:txBody>
      </p:sp>
      <p:cxnSp>
        <p:nvCxnSpPr>
          <p:cNvPr id="671" name="Google Shape;671;p42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3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3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3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3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3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3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3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3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3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3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3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3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3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3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3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693" name="Google Shape;693;p43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694" name="Google Shape;694;p43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695" name="Google Shape;695;p43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96" name="Google Shape;696;p43"/>
          <p:cNvCxnSpPr/>
          <p:nvPr/>
        </p:nvCxnSpPr>
        <p:spPr>
          <a:xfrm>
            <a:off x="3533875" y="2590050"/>
            <a:ext cx="1690200" cy="892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4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4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4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4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4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4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4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4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4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4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4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4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4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4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718" name="Google Shape;718;p44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719" name="Google Shape;719;p44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720" name="Google Shape;720;p44"/>
          <p:cNvSpPr/>
          <p:nvPr/>
        </p:nvSpPr>
        <p:spPr>
          <a:xfrm flipH="1" rot="10800000">
            <a:off x="6401950" y="2605737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721" name="Google Shape;721;p44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22" name="Google Shape;722;p44"/>
          <p:cNvCxnSpPr/>
          <p:nvPr/>
        </p:nvCxnSpPr>
        <p:spPr>
          <a:xfrm>
            <a:off x="3533875" y="2590050"/>
            <a:ext cx="1690200" cy="892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5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5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5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5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5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5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5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5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5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5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5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5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5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5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5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5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744" name="Google Shape;744;p45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745" name="Google Shape;745;p45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746" name="Google Shape;746;p45"/>
          <p:cNvSpPr/>
          <p:nvPr/>
        </p:nvSpPr>
        <p:spPr>
          <a:xfrm flipH="1" rot="10800000">
            <a:off x="6401950" y="2605737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747" name="Google Shape;747;p45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48" name="Google Shape;748;p45"/>
          <p:cNvCxnSpPr/>
          <p:nvPr/>
        </p:nvCxnSpPr>
        <p:spPr>
          <a:xfrm>
            <a:off x="3533875" y="2590050"/>
            <a:ext cx="1690200" cy="892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49" name="Google Shape;749;p45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6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6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6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6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6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6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6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6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6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6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6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6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6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6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6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6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6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771" name="Google Shape;771;p46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772" name="Google Shape;772;p46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773" name="Google Shape;773;p46"/>
          <p:cNvSpPr/>
          <p:nvPr/>
        </p:nvSpPr>
        <p:spPr>
          <a:xfrm flipH="1" rot="10800000">
            <a:off x="6401950" y="2605737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774" name="Google Shape;774;p46"/>
          <p:cNvSpPr/>
          <p:nvPr/>
        </p:nvSpPr>
        <p:spPr>
          <a:xfrm flipH="1" rot="10800000">
            <a:off x="6401950" y="2582727"/>
            <a:ext cx="1170745" cy="1786276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775" name="Google Shape;775;p46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76" name="Google Shape;776;p46"/>
          <p:cNvCxnSpPr/>
          <p:nvPr/>
        </p:nvCxnSpPr>
        <p:spPr>
          <a:xfrm>
            <a:off x="3533875" y="2590050"/>
            <a:ext cx="1690200" cy="892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777" name="Google Shape;777;p46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7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7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7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7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7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7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7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7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7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7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7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7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7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7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7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7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7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799" name="Google Shape;799;p47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800" name="Google Shape;800;p47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801" name="Google Shape;801;p47"/>
          <p:cNvSpPr/>
          <p:nvPr/>
        </p:nvSpPr>
        <p:spPr>
          <a:xfrm flipH="1" rot="10800000">
            <a:off x="6401950" y="2605737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802" name="Google Shape;802;p47"/>
          <p:cNvSpPr/>
          <p:nvPr/>
        </p:nvSpPr>
        <p:spPr>
          <a:xfrm flipH="1" rot="10800000">
            <a:off x="6401950" y="2582727"/>
            <a:ext cx="1170745" cy="1786276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803" name="Google Shape;803;p47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04" name="Google Shape;804;p47"/>
          <p:cNvCxnSpPr/>
          <p:nvPr/>
        </p:nvCxnSpPr>
        <p:spPr>
          <a:xfrm>
            <a:off x="3533875" y="2590050"/>
            <a:ext cx="1690200" cy="892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05" name="Google Shape;805;p47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06" name="Google Shape;806;p47"/>
          <p:cNvCxnSpPr/>
          <p:nvPr/>
        </p:nvCxnSpPr>
        <p:spPr>
          <a:xfrm>
            <a:off x="3541175" y="3453400"/>
            <a:ext cx="1690200" cy="468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8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828" name="Google Shape;828;p48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829" name="Google Shape;829;p48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30" name="Google Shape;830;p48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cxnSp>
        <p:nvCxnSpPr>
          <p:cNvPr id="831" name="Google Shape;831;p48"/>
          <p:cNvCxnSpPr/>
          <p:nvPr/>
        </p:nvCxnSpPr>
        <p:spPr>
          <a:xfrm>
            <a:off x="3533875" y="2590050"/>
            <a:ext cx="1690200" cy="892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32" name="Google Shape;832;p48"/>
          <p:cNvSpPr/>
          <p:nvPr/>
        </p:nvSpPr>
        <p:spPr>
          <a:xfrm flipH="1" rot="10800000">
            <a:off x="6401950" y="2605737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cxnSp>
        <p:nvCxnSpPr>
          <p:cNvPr id="833" name="Google Shape;833;p48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34" name="Google Shape;834;p48"/>
          <p:cNvSpPr/>
          <p:nvPr/>
        </p:nvSpPr>
        <p:spPr>
          <a:xfrm flipH="1" rot="10800000">
            <a:off x="6401950" y="2582727"/>
            <a:ext cx="1170745" cy="1786276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cxnSp>
        <p:nvCxnSpPr>
          <p:cNvPr id="835" name="Google Shape;835;p48"/>
          <p:cNvCxnSpPr/>
          <p:nvPr/>
        </p:nvCxnSpPr>
        <p:spPr>
          <a:xfrm>
            <a:off x="3541175" y="3453400"/>
            <a:ext cx="1690200" cy="468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36" name="Google Shape;836;p48"/>
          <p:cNvSpPr/>
          <p:nvPr/>
        </p:nvSpPr>
        <p:spPr>
          <a:xfrm flipH="1" rot="10800000">
            <a:off x="6401950" y="2575369"/>
            <a:ext cx="1170745" cy="1309182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9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9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9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9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9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9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9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9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9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9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858" name="Google Shape;858;p49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859" name="Google Shape;859;p49"/>
          <p:cNvCxnSpPr/>
          <p:nvPr/>
        </p:nvCxnSpPr>
        <p:spPr>
          <a:xfrm flipH="1" rot="10800000">
            <a:off x="3538550" y="1726575"/>
            <a:ext cx="1736700" cy="4737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60" name="Google Shape;860;p49"/>
          <p:cNvSpPr/>
          <p:nvPr/>
        </p:nvSpPr>
        <p:spPr>
          <a:xfrm>
            <a:off x="6401950" y="1719375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cxnSp>
        <p:nvCxnSpPr>
          <p:cNvPr id="861" name="Google Shape;861;p49"/>
          <p:cNvCxnSpPr/>
          <p:nvPr/>
        </p:nvCxnSpPr>
        <p:spPr>
          <a:xfrm>
            <a:off x="3533875" y="2590050"/>
            <a:ext cx="1690200" cy="892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62" name="Google Shape;862;p49"/>
          <p:cNvSpPr/>
          <p:nvPr/>
        </p:nvSpPr>
        <p:spPr>
          <a:xfrm flipH="1" rot="10800000">
            <a:off x="6401950" y="2605737"/>
            <a:ext cx="1170745" cy="876885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cxnSp>
        <p:nvCxnSpPr>
          <p:cNvPr id="863" name="Google Shape;863;p49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64" name="Google Shape;864;p49"/>
          <p:cNvSpPr/>
          <p:nvPr/>
        </p:nvSpPr>
        <p:spPr>
          <a:xfrm flipH="1" rot="10800000">
            <a:off x="6401950" y="2582727"/>
            <a:ext cx="1170745" cy="1786276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865" name="Google Shape;865;p49"/>
          <p:cNvCxnSpPr/>
          <p:nvPr/>
        </p:nvCxnSpPr>
        <p:spPr>
          <a:xfrm>
            <a:off x="3541175" y="3453400"/>
            <a:ext cx="1690200" cy="4680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66" name="Google Shape;866;p49"/>
          <p:cNvSpPr/>
          <p:nvPr/>
        </p:nvSpPr>
        <p:spPr>
          <a:xfrm flipH="1" rot="10800000">
            <a:off x="6401950" y="2575369"/>
            <a:ext cx="1170745" cy="1309182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0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0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0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0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0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0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0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0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0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0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0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50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0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50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50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0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888" name="Google Shape;888;p50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889" name="Google Shape;889;p50"/>
          <p:cNvSpPr/>
          <p:nvPr/>
        </p:nvSpPr>
        <p:spPr>
          <a:xfrm>
            <a:off x="6401950" y="1719375"/>
            <a:ext cx="1170745" cy="852393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890" name="Google Shape;890;p50"/>
          <p:cNvSpPr/>
          <p:nvPr/>
        </p:nvSpPr>
        <p:spPr>
          <a:xfrm flipH="1" rot="10800000">
            <a:off x="6401950" y="2593717"/>
            <a:ext cx="1170745" cy="888908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891" name="Google Shape;891;p50"/>
          <p:cNvSpPr/>
          <p:nvPr/>
        </p:nvSpPr>
        <p:spPr>
          <a:xfrm flipH="1" rot="10800000">
            <a:off x="6401950" y="2582727"/>
            <a:ext cx="1170745" cy="1786276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892" name="Google Shape;892;p50"/>
          <p:cNvSpPr/>
          <p:nvPr/>
        </p:nvSpPr>
        <p:spPr>
          <a:xfrm flipH="1" rot="10800000">
            <a:off x="6401950" y="2575369"/>
            <a:ext cx="1170745" cy="1309182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1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51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1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1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51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1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1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1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51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51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51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1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914" name="Google Shape;914;p51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915" name="Google Shape;915;p51"/>
          <p:cNvSpPr/>
          <p:nvPr/>
        </p:nvSpPr>
        <p:spPr>
          <a:xfrm>
            <a:off x="6401950" y="1719375"/>
            <a:ext cx="1170745" cy="852393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16" name="Google Shape;916;p51"/>
          <p:cNvSpPr/>
          <p:nvPr/>
        </p:nvSpPr>
        <p:spPr>
          <a:xfrm flipH="1" rot="10800000">
            <a:off x="6401950" y="2593717"/>
            <a:ext cx="1170745" cy="888908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17" name="Google Shape;917;p51"/>
          <p:cNvSpPr/>
          <p:nvPr/>
        </p:nvSpPr>
        <p:spPr>
          <a:xfrm flipH="1" rot="10800000">
            <a:off x="6401950" y="2582727"/>
            <a:ext cx="1170745" cy="1786276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18" name="Google Shape;918;p51"/>
          <p:cNvSpPr/>
          <p:nvPr/>
        </p:nvSpPr>
        <p:spPr>
          <a:xfrm flipH="1" rot="10800000">
            <a:off x="6401950" y="2575369"/>
            <a:ext cx="1170745" cy="1309182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6"/>
          <p:cNvCxnSpPr/>
          <p:nvPr/>
        </p:nvCxnSpPr>
        <p:spPr>
          <a:xfrm>
            <a:off x="2227681" y="1770975"/>
            <a:ext cx="54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6928831" y="1086450"/>
            <a:ext cx="0" cy="29706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3129156" y="2972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/>
          <p:nvPr/>
        </p:nvCxnSpPr>
        <p:spPr>
          <a:xfrm>
            <a:off x="3129156" y="3261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4792631" y="22607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4792631" y="21161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 rot="10800000">
            <a:off x="5258831" y="1780425"/>
            <a:ext cx="0" cy="33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5725031" y="226077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4792631" y="226077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5725031" y="2471075"/>
            <a:ext cx="1216800" cy="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1" name="Google Shape;101;p16"/>
          <p:cNvCxnSpPr/>
          <p:nvPr/>
        </p:nvCxnSpPr>
        <p:spPr>
          <a:xfrm>
            <a:off x="35758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3129156" y="36520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595356" y="2471075"/>
            <a:ext cx="0" cy="49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3595356" y="3261925"/>
            <a:ext cx="0" cy="40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3285756" y="3804475"/>
            <a:ext cx="61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3433656" y="3942025"/>
            <a:ext cx="3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2227681" y="1293975"/>
            <a:ext cx="1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wordline</a:t>
            </a:r>
            <a:endParaRPr sz="1900"/>
          </a:p>
        </p:txBody>
      </p:sp>
      <p:sp>
        <p:nvSpPr>
          <p:cNvPr id="108" name="Google Shape;108;p16"/>
          <p:cNvSpPr txBox="1"/>
          <p:nvPr/>
        </p:nvSpPr>
        <p:spPr>
          <a:xfrm>
            <a:off x="7008631" y="3225925"/>
            <a:ext cx="8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bitline</a:t>
            </a:r>
            <a:endParaRPr sz="1900"/>
          </a:p>
        </p:txBody>
      </p:sp>
      <p:sp>
        <p:nvSpPr>
          <p:cNvPr id="109" name="Google Shape;109;p16"/>
          <p:cNvSpPr txBox="1"/>
          <p:nvPr/>
        </p:nvSpPr>
        <p:spPr>
          <a:xfrm>
            <a:off x="4641694" y="2615725"/>
            <a:ext cx="17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A64D79"/>
                </a:solidFill>
              </a:rPr>
              <a:t>Transistor</a:t>
            </a:r>
            <a:endParaRPr sz="1900">
              <a:solidFill>
                <a:srgbClr val="A64D79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311569" y="2779975"/>
            <a:ext cx="170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Kondensator</a:t>
            </a:r>
            <a:endParaRPr sz="1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(Capacitor)</a:t>
            </a:r>
            <a:endParaRPr sz="19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2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52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2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52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52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2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52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2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2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2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52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2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2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52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2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52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2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940" name="Google Shape;940;p52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941" name="Google Shape;941;p52"/>
          <p:cNvCxnSpPr/>
          <p:nvPr/>
        </p:nvCxnSpPr>
        <p:spPr>
          <a:xfrm>
            <a:off x="3550050" y="1704625"/>
            <a:ext cx="1688400" cy="450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42" name="Google Shape;942;p52"/>
          <p:cNvSpPr/>
          <p:nvPr/>
        </p:nvSpPr>
        <p:spPr>
          <a:xfrm>
            <a:off x="6401950" y="1719375"/>
            <a:ext cx="1170745" cy="852393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43" name="Google Shape;943;p52"/>
          <p:cNvSpPr/>
          <p:nvPr/>
        </p:nvSpPr>
        <p:spPr>
          <a:xfrm flipH="1" rot="10800000">
            <a:off x="6401950" y="2593717"/>
            <a:ext cx="1170745" cy="888908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44" name="Google Shape;944;p52"/>
          <p:cNvSpPr/>
          <p:nvPr/>
        </p:nvSpPr>
        <p:spPr>
          <a:xfrm flipH="1" rot="10800000">
            <a:off x="6401950" y="2582727"/>
            <a:ext cx="1170745" cy="1786276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45" name="Google Shape;945;p52"/>
          <p:cNvSpPr/>
          <p:nvPr/>
        </p:nvSpPr>
        <p:spPr>
          <a:xfrm flipH="1" rot="10800000">
            <a:off x="6401950" y="2575369"/>
            <a:ext cx="1170745" cy="1309182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3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3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3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3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53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53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3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53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53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3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53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3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3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53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53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3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53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967" name="Google Shape;967;p53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968" name="Google Shape;968;p53"/>
          <p:cNvCxnSpPr/>
          <p:nvPr/>
        </p:nvCxnSpPr>
        <p:spPr>
          <a:xfrm>
            <a:off x="3550050" y="1704625"/>
            <a:ext cx="1688400" cy="450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69" name="Google Shape;969;p53"/>
          <p:cNvSpPr/>
          <p:nvPr/>
        </p:nvSpPr>
        <p:spPr>
          <a:xfrm>
            <a:off x="6401950" y="1719375"/>
            <a:ext cx="1170745" cy="852393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70" name="Google Shape;970;p53"/>
          <p:cNvSpPr/>
          <p:nvPr/>
        </p:nvSpPr>
        <p:spPr>
          <a:xfrm flipH="1" rot="10800000">
            <a:off x="6401950" y="2593717"/>
            <a:ext cx="1170745" cy="888908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71" name="Google Shape;971;p53"/>
          <p:cNvSpPr/>
          <p:nvPr/>
        </p:nvSpPr>
        <p:spPr>
          <a:xfrm flipH="1" rot="10800000">
            <a:off x="6401950" y="2582727"/>
            <a:ext cx="1170745" cy="1786276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72" name="Google Shape;972;p53"/>
          <p:cNvSpPr/>
          <p:nvPr/>
        </p:nvSpPr>
        <p:spPr>
          <a:xfrm flipH="1" rot="10800000">
            <a:off x="6401950" y="2575369"/>
            <a:ext cx="1170745" cy="1309182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sp>
        <p:nvSpPr>
          <p:cNvPr id="973" name="Google Shape;973;p53"/>
          <p:cNvSpPr/>
          <p:nvPr/>
        </p:nvSpPr>
        <p:spPr>
          <a:xfrm rot="355867">
            <a:off x="6367650" y="2177716"/>
            <a:ext cx="843462" cy="442509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4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4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4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54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4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54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54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4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54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54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54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54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54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54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54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54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54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995" name="Google Shape;995;p54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996" name="Google Shape;996;p54"/>
          <p:cNvSpPr txBox="1"/>
          <p:nvPr/>
        </p:nvSpPr>
        <p:spPr>
          <a:xfrm>
            <a:off x="552619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0 1 1</a:t>
            </a:r>
            <a:endParaRPr/>
          </a:p>
        </p:txBody>
      </p:sp>
      <p:cxnSp>
        <p:nvCxnSpPr>
          <p:cNvPr id="997" name="Google Shape;997;p54"/>
          <p:cNvCxnSpPr/>
          <p:nvPr/>
        </p:nvCxnSpPr>
        <p:spPr>
          <a:xfrm>
            <a:off x="3550050" y="1704625"/>
            <a:ext cx="1688400" cy="450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998" name="Google Shape;998;p54"/>
          <p:cNvSpPr/>
          <p:nvPr/>
        </p:nvSpPr>
        <p:spPr>
          <a:xfrm rot="355867">
            <a:off x="6367650" y="2177716"/>
            <a:ext cx="843462" cy="442509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5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55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55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55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55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55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55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5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55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55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55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55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55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5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55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5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5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020" name="Google Shape;1020;p55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1021" name="Google Shape;1021;p55"/>
          <p:cNvSpPr txBox="1"/>
          <p:nvPr/>
        </p:nvSpPr>
        <p:spPr>
          <a:xfrm>
            <a:off x="552619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0 1 1</a:t>
            </a:r>
            <a:endParaRPr/>
          </a:p>
        </p:txBody>
      </p:sp>
      <p:sp>
        <p:nvSpPr>
          <p:cNvPr id="1022" name="Google Shape;1022;p55"/>
          <p:cNvSpPr txBox="1"/>
          <p:nvPr/>
        </p:nvSpPr>
        <p:spPr>
          <a:xfrm>
            <a:off x="6686547" y="15507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0 0 1</a:t>
            </a:r>
            <a:endParaRPr/>
          </a:p>
        </p:txBody>
      </p:sp>
      <p:sp>
        <p:nvSpPr>
          <p:cNvPr id="1023" name="Google Shape;1023;p55"/>
          <p:cNvSpPr txBox="1"/>
          <p:nvPr/>
        </p:nvSpPr>
        <p:spPr>
          <a:xfrm>
            <a:off x="6686547" y="10844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0 0 0</a:t>
            </a:r>
            <a:endParaRPr/>
          </a:p>
        </p:txBody>
      </p:sp>
      <p:sp>
        <p:nvSpPr>
          <p:cNvPr id="1024" name="Google Shape;1024;p55"/>
          <p:cNvSpPr txBox="1"/>
          <p:nvPr/>
        </p:nvSpPr>
        <p:spPr>
          <a:xfrm>
            <a:off x="668654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0 1 0</a:t>
            </a:r>
            <a:endParaRPr/>
          </a:p>
        </p:txBody>
      </p:sp>
      <p:sp>
        <p:nvSpPr>
          <p:cNvPr id="1025" name="Google Shape;1025;p55"/>
          <p:cNvSpPr txBox="1"/>
          <p:nvPr/>
        </p:nvSpPr>
        <p:spPr>
          <a:xfrm>
            <a:off x="6686547" y="41094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1 1 1</a:t>
            </a:r>
            <a:endParaRPr/>
          </a:p>
        </p:txBody>
      </p:sp>
      <p:sp>
        <p:nvSpPr>
          <p:cNvPr id="1026" name="Google Shape;1026;p55"/>
          <p:cNvSpPr txBox="1"/>
          <p:nvPr/>
        </p:nvSpPr>
        <p:spPr>
          <a:xfrm>
            <a:off x="6686547" y="239355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0 1 1</a:t>
            </a:r>
            <a:endParaRPr/>
          </a:p>
        </p:txBody>
      </p:sp>
      <p:sp>
        <p:nvSpPr>
          <p:cNvPr id="1027" name="Google Shape;1027;p55"/>
          <p:cNvSpPr txBox="1"/>
          <p:nvPr/>
        </p:nvSpPr>
        <p:spPr>
          <a:xfrm>
            <a:off x="6686547" y="283005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</a:t>
            </a:r>
            <a:endParaRPr/>
          </a:p>
        </p:txBody>
      </p:sp>
      <p:sp>
        <p:nvSpPr>
          <p:cNvPr id="1028" name="Google Shape;1028;p55"/>
          <p:cNvSpPr txBox="1"/>
          <p:nvPr/>
        </p:nvSpPr>
        <p:spPr>
          <a:xfrm>
            <a:off x="6686547" y="36777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6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56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56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56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6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56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56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6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6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6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56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6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6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6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6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56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6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050" name="Google Shape;1050;p56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1051" name="Google Shape;1051;p56"/>
          <p:cNvSpPr/>
          <p:nvPr/>
        </p:nvSpPr>
        <p:spPr>
          <a:xfrm>
            <a:off x="5032500" y="2366850"/>
            <a:ext cx="1587600" cy="109800"/>
          </a:xfrm>
          <a:prstGeom prst="roundRect">
            <a:avLst>
              <a:gd fmla="val 50000" name="adj"/>
            </a:avLst>
          </a:prstGeom>
          <a:solidFill>
            <a:srgbClr val="81FC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6"/>
          <p:cNvSpPr txBox="1"/>
          <p:nvPr/>
        </p:nvSpPr>
        <p:spPr>
          <a:xfrm>
            <a:off x="552619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0 1 1</a:t>
            </a:r>
            <a:endParaRPr/>
          </a:p>
        </p:txBody>
      </p:sp>
      <p:sp>
        <p:nvSpPr>
          <p:cNvPr id="1053" name="Google Shape;1053;p56"/>
          <p:cNvSpPr txBox="1"/>
          <p:nvPr/>
        </p:nvSpPr>
        <p:spPr>
          <a:xfrm>
            <a:off x="6686547" y="15507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0 0 1</a:t>
            </a:r>
            <a:endParaRPr/>
          </a:p>
        </p:txBody>
      </p:sp>
      <p:sp>
        <p:nvSpPr>
          <p:cNvPr id="1054" name="Google Shape;1054;p56"/>
          <p:cNvSpPr txBox="1"/>
          <p:nvPr/>
        </p:nvSpPr>
        <p:spPr>
          <a:xfrm>
            <a:off x="6686547" y="10844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0 0 0</a:t>
            </a:r>
            <a:endParaRPr/>
          </a:p>
        </p:txBody>
      </p:sp>
      <p:sp>
        <p:nvSpPr>
          <p:cNvPr id="1055" name="Google Shape;1055;p56"/>
          <p:cNvSpPr txBox="1"/>
          <p:nvPr/>
        </p:nvSpPr>
        <p:spPr>
          <a:xfrm>
            <a:off x="668654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0 1 0</a:t>
            </a:r>
            <a:endParaRPr/>
          </a:p>
        </p:txBody>
      </p:sp>
      <p:sp>
        <p:nvSpPr>
          <p:cNvPr id="1056" name="Google Shape;1056;p56"/>
          <p:cNvSpPr txBox="1"/>
          <p:nvPr/>
        </p:nvSpPr>
        <p:spPr>
          <a:xfrm>
            <a:off x="6686547" y="41094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1 1 1</a:t>
            </a:r>
            <a:endParaRPr/>
          </a:p>
        </p:txBody>
      </p:sp>
      <p:sp>
        <p:nvSpPr>
          <p:cNvPr id="1057" name="Google Shape;1057;p56"/>
          <p:cNvSpPr txBox="1"/>
          <p:nvPr/>
        </p:nvSpPr>
        <p:spPr>
          <a:xfrm>
            <a:off x="6686547" y="239355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0 1 1</a:t>
            </a:r>
            <a:endParaRPr/>
          </a:p>
        </p:txBody>
      </p:sp>
      <p:sp>
        <p:nvSpPr>
          <p:cNvPr id="1058" name="Google Shape;1058;p56"/>
          <p:cNvSpPr txBox="1"/>
          <p:nvPr/>
        </p:nvSpPr>
        <p:spPr>
          <a:xfrm>
            <a:off x="6686547" y="283005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</a:t>
            </a:r>
            <a:endParaRPr/>
          </a:p>
        </p:txBody>
      </p:sp>
      <p:sp>
        <p:nvSpPr>
          <p:cNvPr id="1059" name="Google Shape;1059;p56"/>
          <p:cNvSpPr txBox="1"/>
          <p:nvPr/>
        </p:nvSpPr>
        <p:spPr>
          <a:xfrm>
            <a:off x="6686547" y="36777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7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7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57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7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7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57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57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57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57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57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57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C4E4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57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7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57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57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57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57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081" name="Google Shape;1081;p57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1082" name="Google Shape;1082;p57"/>
          <p:cNvSpPr/>
          <p:nvPr/>
        </p:nvSpPr>
        <p:spPr>
          <a:xfrm>
            <a:off x="5032500" y="2366850"/>
            <a:ext cx="1587600" cy="109800"/>
          </a:xfrm>
          <a:prstGeom prst="roundRect">
            <a:avLst>
              <a:gd fmla="val 50000" name="adj"/>
            </a:avLst>
          </a:prstGeom>
          <a:solidFill>
            <a:srgbClr val="81FC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7"/>
          <p:cNvSpPr txBox="1"/>
          <p:nvPr/>
        </p:nvSpPr>
        <p:spPr>
          <a:xfrm>
            <a:off x="552619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1 1 1</a:t>
            </a:r>
            <a:endParaRPr/>
          </a:p>
        </p:txBody>
      </p:sp>
      <p:sp>
        <p:nvSpPr>
          <p:cNvPr id="1084" name="Google Shape;1084;p57"/>
          <p:cNvSpPr txBox="1"/>
          <p:nvPr/>
        </p:nvSpPr>
        <p:spPr>
          <a:xfrm>
            <a:off x="6686547" y="15507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0 0 1</a:t>
            </a:r>
            <a:endParaRPr/>
          </a:p>
        </p:txBody>
      </p:sp>
      <p:sp>
        <p:nvSpPr>
          <p:cNvPr id="1085" name="Google Shape;1085;p57"/>
          <p:cNvSpPr txBox="1"/>
          <p:nvPr/>
        </p:nvSpPr>
        <p:spPr>
          <a:xfrm>
            <a:off x="6686547" y="10844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0 0 0</a:t>
            </a:r>
            <a:endParaRPr/>
          </a:p>
        </p:txBody>
      </p:sp>
      <p:sp>
        <p:nvSpPr>
          <p:cNvPr id="1086" name="Google Shape;1086;p57"/>
          <p:cNvSpPr txBox="1"/>
          <p:nvPr/>
        </p:nvSpPr>
        <p:spPr>
          <a:xfrm>
            <a:off x="668654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0 1 0</a:t>
            </a:r>
            <a:endParaRPr/>
          </a:p>
        </p:txBody>
      </p:sp>
      <p:sp>
        <p:nvSpPr>
          <p:cNvPr id="1087" name="Google Shape;1087;p57"/>
          <p:cNvSpPr txBox="1"/>
          <p:nvPr/>
        </p:nvSpPr>
        <p:spPr>
          <a:xfrm>
            <a:off x="6686547" y="41094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1 1 1</a:t>
            </a:r>
            <a:endParaRPr/>
          </a:p>
        </p:txBody>
      </p:sp>
      <p:sp>
        <p:nvSpPr>
          <p:cNvPr id="1088" name="Google Shape;1088;p57"/>
          <p:cNvSpPr txBox="1"/>
          <p:nvPr/>
        </p:nvSpPr>
        <p:spPr>
          <a:xfrm>
            <a:off x="6686547" y="239355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0 1 1</a:t>
            </a:r>
            <a:endParaRPr/>
          </a:p>
        </p:txBody>
      </p:sp>
      <p:sp>
        <p:nvSpPr>
          <p:cNvPr id="1089" name="Google Shape;1089;p57"/>
          <p:cNvSpPr txBox="1"/>
          <p:nvPr/>
        </p:nvSpPr>
        <p:spPr>
          <a:xfrm>
            <a:off x="6686547" y="283005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</a:t>
            </a:r>
            <a:endParaRPr/>
          </a:p>
        </p:txBody>
      </p:sp>
      <p:sp>
        <p:nvSpPr>
          <p:cNvPr id="1090" name="Google Shape;1090;p57"/>
          <p:cNvSpPr txBox="1"/>
          <p:nvPr/>
        </p:nvSpPr>
        <p:spPr>
          <a:xfrm>
            <a:off x="6686547" y="36777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8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8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58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58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58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58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58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8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8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8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8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C4E4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8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8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8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8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58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8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112" name="Google Shape;1112;p58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1113" name="Google Shape;1113;p58"/>
          <p:cNvSpPr/>
          <p:nvPr/>
        </p:nvSpPr>
        <p:spPr>
          <a:xfrm>
            <a:off x="6394625" y="2155375"/>
            <a:ext cx="787298" cy="464270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1114" name="Google Shape;1114;p58"/>
          <p:cNvSpPr txBox="1"/>
          <p:nvPr/>
        </p:nvSpPr>
        <p:spPr>
          <a:xfrm>
            <a:off x="552619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 1 1</a:t>
            </a:r>
            <a:endParaRPr/>
          </a:p>
        </p:txBody>
      </p:sp>
      <p:sp>
        <p:nvSpPr>
          <p:cNvPr id="1115" name="Google Shape;1115;p58"/>
          <p:cNvSpPr/>
          <p:nvPr/>
        </p:nvSpPr>
        <p:spPr>
          <a:xfrm>
            <a:off x="6670225" y="2351100"/>
            <a:ext cx="296400" cy="296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rgbClr val="FC4E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9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59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9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9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9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9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59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59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9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59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59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C4E4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59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9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9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59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9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59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137" name="Google Shape;1137;p59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1138" name="Google Shape;1138;p59"/>
          <p:cNvSpPr/>
          <p:nvPr/>
        </p:nvSpPr>
        <p:spPr>
          <a:xfrm>
            <a:off x="6394625" y="2155375"/>
            <a:ext cx="1083472" cy="2217327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1139" name="Google Shape;1139;p59"/>
          <p:cNvSpPr txBox="1"/>
          <p:nvPr/>
        </p:nvSpPr>
        <p:spPr>
          <a:xfrm>
            <a:off x="5526197" y="1950900"/>
            <a:ext cx="7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1 1 1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60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0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0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0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0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0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0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0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60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60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60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C4E4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0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60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60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60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60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0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161" name="Google Shape;1161;p60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1162" name="Google Shape;1162;p60"/>
          <p:cNvSpPr/>
          <p:nvPr/>
        </p:nvSpPr>
        <p:spPr>
          <a:xfrm>
            <a:off x="6394625" y="2155375"/>
            <a:ext cx="1083472" cy="2217327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1163" name="Google Shape;1163;p60"/>
          <p:cNvCxnSpPr/>
          <p:nvPr/>
        </p:nvCxnSpPr>
        <p:spPr>
          <a:xfrm>
            <a:off x="3550050" y="1704625"/>
            <a:ext cx="1688400" cy="450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61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1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1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1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1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1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1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61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61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61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61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C4E4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61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1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1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61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1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1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185" name="Google Shape;1185;p61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1186" name="Google Shape;1186;p61"/>
          <p:cNvSpPr/>
          <p:nvPr/>
        </p:nvSpPr>
        <p:spPr>
          <a:xfrm>
            <a:off x="6394625" y="2155375"/>
            <a:ext cx="1083472" cy="2217327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1187" name="Google Shape;1187;p61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lgDashDot"/>
            <a:round/>
            <a:headEnd len="med" w="med" type="oval"/>
            <a:tailEnd len="med" w="med" type="oval"/>
          </a:ln>
        </p:spPr>
      </p:cxnSp>
      <p:cxnSp>
        <p:nvCxnSpPr>
          <p:cNvPr id="1188" name="Google Shape;1188;p61"/>
          <p:cNvCxnSpPr/>
          <p:nvPr/>
        </p:nvCxnSpPr>
        <p:spPr>
          <a:xfrm>
            <a:off x="3550050" y="1704625"/>
            <a:ext cx="1688400" cy="450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89" name="Google Shape;1189;p61"/>
          <p:cNvSpPr txBox="1"/>
          <p:nvPr/>
        </p:nvSpPr>
        <p:spPr>
          <a:xfrm>
            <a:off x="7478100" y="2872350"/>
            <a:ext cx="14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Schreibzugriff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7"/>
          <p:cNvCxnSpPr/>
          <p:nvPr/>
        </p:nvCxnSpPr>
        <p:spPr>
          <a:xfrm>
            <a:off x="2227681" y="1770975"/>
            <a:ext cx="54891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6928831" y="1086450"/>
            <a:ext cx="0" cy="2970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3129156" y="2972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3129156" y="3261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4792631" y="22607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4792631" y="21161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 rot="10800000">
            <a:off x="5258831" y="1829025"/>
            <a:ext cx="0" cy="28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5725031" y="226077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4792631" y="226077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57250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>
            <a:off x="35758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3129156" y="36520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3595356" y="2471075"/>
            <a:ext cx="0" cy="49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3595356" y="3261925"/>
            <a:ext cx="0" cy="40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3285756" y="3804475"/>
            <a:ext cx="61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3433656" y="3942025"/>
            <a:ext cx="3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2227681" y="1293975"/>
            <a:ext cx="1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wordline</a:t>
            </a:r>
            <a:endParaRPr sz="1900"/>
          </a:p>
        </p:txBody>
      </p:sp>
      <p:sp>
        <p:nvSpPr>
          <p:cNvPr id="132" name="Google Shape;132;p17"/>
          <p:cNvSpPr txBox="1"/>
          <p:nvPr/>
        </p:nvSpPr>
        <p:spPr>
          <a:xfrm>
            <a:off x="7008631" y="3225925"/>
            <a:ext cx="8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bitline</a:t>
            </a:r>
            <a:endParaRPr sz="1900"/>
          </a:p>
        </p:txBody>
      </p:sp>
      <p:sp>
        <p:nvSpPr>
          <p:cNvPr id="133" name="Google Shape;133;p17"/>
          <p:cNvSpPr txBox="1"/>
          <p:nvPr/>
        </p:nvSpPr>
        <p:spPr>
          <a:xfrm>
            <a:off x="4641694" y="2615725"/>
            <a:ext cx="17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A64D79"/>
                </a:solidFill>
              </a:rPr>
              <a:t>Transistor</a:t>
            </a:r>
            <a:endParaRPr sz="1900">
              <a:solidFill>
                <a:srgbClr val="A64D79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311569" y="2779975"/>
            <a:ext cx="170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Kondensator</a:t>
            </a:r>
            <a:endParaRPr sz="1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(Capacitor)</a:t>
            </a:r>
            <a:endParaRPr sz="19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2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62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62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62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62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2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2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2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2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62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62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FC4E4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62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62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2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2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2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2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211" name="Google Shape;1211;p62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sp>
        <p:nvSpPr>
          <p:cNvPr id="1212" name="Google Shape;1212;p62"/>
          <p:cNvSpPr/>
          <p:nvPr/>
        </p:nvSpPr>
        <p:spPr>
          <a:xfrm>
            <a:off x="6394625" y="2155375"/>
            <a:ext cx="1083472" cy="2217327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  <p:cxnSp>
        <p:nvCxnSpPr>
          <p:cNvPr id="1213" name="Google Shape;1213;p62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lgDashDot"/>
            <a:round/>
            <a:headEnd len="med" w="med" type="oval"/>
            <a:tailEnd len="med" w="med" type="oval"/>
          </a:ln>
        </p:spPr>
      </p:cxnSp>
      <p:sp>
        <p:nvSpPr>
          <p:cNvPr id="1214" name="Google Shape;1214;p62"/>
          <p:cNvSpPr/>
          <p:nvPr/>
        </p:nvSpPr>
        <p:spPr>
          <a:xfrm>
            <a:off x="5701638" y="2085150"/>
            <a:ext cx="229800" cy="28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2"/>
          <p:cNvSpPr/>
          <p:nvPr/>
        </p:nvSpPr>
        <p:spPr>
          <a:xfrm rot="10800000">
            <a:off x="5711400" y="2798550"/>
            <a:ext cx="229800" cy="28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6" name="Google Shape;1216;p62"/>
          <p:cNvCxnSpPr/>
          <p:nvPr/>
        </p:nvCxnSpPr>
        <p:spPr>
          <a:xfrm>
            <a:off x="3550050" y="1704625"/>
            <a:ext cx="1688400" cy="4509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17" name="Google Shape;1217;p62"/>
          <p:cNvSpPr/>
          <p:nvPr/>
        </p:nvSpPr>
        <p:spPr>
          <a:xfrm flipH="1" rot="10800000">
            <a:off x="6421350" y="2560600"/>
            <a:ext cx="1083472" cy="1778350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63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63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63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3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3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3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3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3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3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3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3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3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3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3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3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3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3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239" name="Google Shape;1239;p63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1240" name="Google Shape;1240;p63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lgDashDot"/>
            <a:round/>
            <a:headEnd len="med" w="med" type="oval"/>
            <a:tailEnd len="med" w="med" type="oval"/>
          </a:ln>
        </p:spPr>
      </p:cxnSp>
      <p:sp>
        <p:nvSpPr>
          <p:cNvPr id="1241" name="Google Shape;1241;p63"/>
          <p:cNvSpPr/>
          <p:nvPr/>
        </p:nvSpPr>
        <p:spPr>
          <a:xfrm>
            <a:off x="5751250" y="1221750"/>
            <a:ext cx="229800" cy="28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63"/>
          <p:cNvSpPr/>
          <p:nvPr/>
        </p:nvSpPr>
        <p:spPr>
          <a:xfrm rot="10800000">
            <a:off x="5751250" y="4093650"/>
            <a:ext cx="229800" cy="28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C3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63"/>
          <p:cNvSpPr/>
          <p:nvPr/>
        </p:nvSpPr>
        <p:spPr>
          <a:xfrm>
            <a:off x="5032500" y="1503450"/>
            <a:ext cx="1587600" cy="2601000"/>
          </a:xfrm>
          <a:prstGeom prst="roundRect">
            <a:avLst>
              <a:gd fmla="val 4655" name="adj"/>
            </a:avLst>
          </a:prstGeom>
          <a:solidFill>
            <a:srgbClr val="53C3C3">
              <a:alpha val="45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63"/>
          <p:cNvSpPr/>
          <p:nvPr/>
        </p:nvSpPr>
        <p:spPr>
          <a:xfrm flipH="1" rot="10800000">
            <a:off x="6421350" y="2560600"/>
            <a:ext cx="1083472" cy="1778350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1245" name="Google Shape;1245;p63"/>
          <p:cNvSpPr/>
          <p:nvPr/>
        </p:nvSpPr>
        <p:spPr>
          <a:xfrm>
            <a:off x="6394625" y="2155375"/>
            <a:ext cx="1083472" cy="2217327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9525">
            <a:solidFill>
              <a:srgbClr val="434343"/>
            </a:solidFill>
            <a:prstDash val="lgDashDot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64"/>
          <p:cNvSpPr/>
          <p:nvPr/>
        </p:nvSpPr>
        <p:spPr>
          <a:xfrm>
            <a:off x="2216925" y="10827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4"/>
          <p:cNvSpPr/>
          <p:nvPr/>
        </p:nvSpPr>
        <p:spPr>
          <a:xfrm>
            <a:off x="2216925" y="15144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4"/>
          <p:cNvSpPr/>
          <p:nvPr/>
        </p:nvSpPr>
        <p:spPr>
          <a:xfrm>
            <a:off x="2216925" y="19461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4"/>
          <p:cNvSpPr/>
          <p:nvPr/>
        </p:nvSpPr>
        <p:spPr>
          <a:xfrm>
            <a:off x="2216925" y="23778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4"/>
          <p:cNvSpPr/>
          <p:nvPr/>
        </p:nvSpPr>
        <p:spPr>
          <a:xfrm>
            <a:off x="2216925" y="28095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4"/>
          <p:cNvSpPr/>
          <p:nvPr/>
        </p:nvSpPr>
        <p:spPr>
          <a:xfrm>
            <a:off x="2216925" y="324120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4"/>
          <p:cNvSpPr/>
          <p:nvPr/>
        </p:nvSpPr>
        <p:spPr>
          <a:xfrm>
            <a:off x="2216925" y="36729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4"/>
          <p:cNvSpPr/>
          <p:nvPr/>
        </p:nvSpPr>
        <p:spPr>
          <a:xfrm>
            <a:off x="2216925" y="410460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4"/>
          <p:cNvSpPr/>
          <p:nvPr/>
        </p:nvSpPr>
        <p:spPr>
          <a:xfrm>
            <a:off x="5032500" y="1071750"/>
            <a:ext cx="1587600" cy="4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4"/>
          <p:cNvSpPr/>
          <p:nvPr/>
        </p:nvSpPr>
        <p:spPr>
          <a:xfrm>
            <a:off x="5032500" y="15034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64"/>
          <p:cNvSpPr/>
          <p:nvPr/>
        </p:nvSpPr>
        <p:spPr>
          <a:xfrm>
            <a:off x="5032500" y="19351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64"/>
          <p:cNvSpPr/>
          <p:nvPr/>
        </p:nvSpPr>
        <p:spPr>
          <a:xfrm>
            <a:off x="5032500" y="23668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64"/>
          <p:cNvSpPr/>
          <p:nvPr/>
        </p:nvSpPr>
        <p:spPr>
          <a:xfrm>
            <a:off x="5032500" y="27985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64"/>
          <p:cNvSpPr/>
          <p:nvPr/>
        </p:nvSpPr>
        <p:spPr>
          <a:xfrm>
            <a:off x="5032500" y="32302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64"/>
          <p:cNvSpPr/>
          <p:nvPr/>
        </p:nvSpPr>
        <p:spPr>
          <a:xfrm>
            <a:off x="5032500" y="36619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64"/>
          <p:cNvSpPr/>
          <p:nvPr/>
        </p:nvSpPr>
        <p:spPr>
          <a:xfrm>
            <a:off x="5032500" y="4093650"/>
            <a:ext cx="1587600" cy="431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64"/>
          <p:cNvSpPr txBox="1"/>
          <p:nvPr/>
        </p:nvSpPr>
        <p:spPr>
          <a:xfrm>
            <a:off x="2165625" y="629075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Virtueller Speicher</a:t>
            </a:r>
            <a:endParaRPr/>
          </a:p>
        </p:txBody>
      </p:sp>
      <p:sp>
        <p:nvSpPr>
          <p:cNvPr id="1267" name="Google Shape;1267;p64"/>
          <p:cNvSpPr txBox="1"/>
          <p:nvPr/>
        </p:nvSpPr>
        <p:spPr>
          <a:xfrm>
            <a:off x="4779150" y="618125"/>
            <a:ext cx="20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Physikalischer Speicher</a:t>
            </a:r>
            <a:endParaRPr/>
          </a:p>
        </p:txBody>
      </p:sp>
      <p:cxnSp>
        <p:nvCxnSpPr>
          <p:cNvPr id="1268" name="Google Shape;1268;p64"/>
          <p:cNvCxnSpPr/>
          <p:nvPr/>
        </p:nvCxnSpPr>
        <p:spPr>
          <a:xfrm>
            <a:off x="3562350" y="3005150"/>
            <a:ext cx="1668900" cy="1333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69" name="Google Shape;1269;p64"/>
          <p:cNvSpPr/>
          <p:nvPr/>
        </p:nvSpPr>
        <p:spPr>
          <a:xfrm>
            <a:off x="5032500" y="1503450"/>
            <a:ext cx="1587600" cy="2601000"/>
          </a:xfrm>
          <a:prstGeom prst="roundRect">
            <a:avLst>
              <a:gd fmla="val 4655" name="adj"/>
            </a:avLst>
          </a:prstGeom>
          <a:solidFill>
            <a:srgbClr val="53C3C3">
              <a:alpha val="45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4"/>
          <p:cNvSpPr/>
          <p:nvPr/>
        </p:nvSpPr>
        <p:spPr>
          <a:xfrm flipH="1" rot="10800000">
            <a:off x="6421350" y="2560600"/>
            <a:ext cx="1083472" cy="1778350"/>
          </a:xfrm>
          <a:custGeom>
            <a:rect b="b" l="l" r="r" t="t"/>
            <a:pathLst>
              <a:path extrusionOk="0" h="35624" w="46115">
                <a:moveTo>
                  <a:pt x="0" y="0"/>
                </a:moveTo>
                <a:cubicBezTo>
                  <a:pt x="7684" y="2572"/>
                  <a:pt x="45879" y="9494"/>
                  <a:pt x="46101" y="15431"/>
                </a:cubicBezTo>
                <a:cubicBezTo>
                  <a:pt x="46323" y="21368"/>
                  <a:pt x="8794" y="32259"/>
                  <a:pt x="1333" y="35624"/>
                </a:cubicBezTo>
              </a:path>
            </a:pathLst>
          </a:cu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Rowhammer in der Realität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Throwhammer</a:t>
            </a:r>
            <a:endParaRPr/>
          </a:p>
        </p:txBody>
      </p:sp>
      <p:sp>
        <p:nvSpPr>
          <p:cNvPr id="1281" name="Google Shape;128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Remote-Angriff über Netzwerk daher Throwhammer (inspiriert von Thor)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Ziel: Cloud-Services (aws)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Vorrausetzungen: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10 Gbit/s Netzwerkanbindung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Einen normalen Userzugang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zusammenhängenden Speicher allokieren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abwechselnd mit einsen und nullen füllen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Schon hat man zugriff auf fremde speicher und kann Schabernack treiben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6" name="Google Shape;12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75" y="972325"/>
            <a:ext cx="3276826" cy="32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Jackhammer.js</a:t>
            </a:r>
            <a:endParaRPr/>
          </a:p>
        </p:txBody>
      </p:sp>
      <p:sp>
        <p:nvSpPr>
          <p:cNvPr id="1292" name="Google Shape;129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Attacke über Browser mit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Problem: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JavaScript keine Pointer &amp; keine Funktion Speicher direkt zu allokieren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Lösung: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Große Arrays werden als 2MB Pages allokiert (Browser-a</a:t>
            </a:r>
            <a:r>
              <a:rPr lang="de"/>
              <a:t>bhängig</a:t>
            </a:r>
            <a:r>
              <a:rPr lang="de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Nun kann wiederholt über das Array iteriert werden um ein Bit zu flippen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Vorsicht welche Webseiten ihr besucht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" name="Google Shape;12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5688"/>
            <a:ext cx="8839201" cy="413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Schutz gegen Rowhammer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Bessere Chips bauen</a:t>
            </a:r>
            <a:endParaRPr/>
          </a:p>
        </p:txBody>
      </p:sp>
      <p:sp>
        <p:nvSpPr>
          <p:cNvPr id="1308" name="Google Shape;1308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Eine andere Art von Ram erfinden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Bei der Herstellung prüfen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extrem aufwendig = kostspielig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Software zur Überprüfung ausliefern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Kaputte Zellen auf Ersatzzellen auslagern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8"/>
          <p:cNvCxnSpPr/>
          <p:nvPr/>
        </p:nvCxnSpPr>
        <p:spPr>
          <a:xfrm>
            <a:off x="2227681" y="1770975"/>
            <a:ext cx="54891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6928831" y="1086450"/>
            <a:ext cx="0" cy="2970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3129156" y="2972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3129156" y="3261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4792631" y="2116125"/>
            <a:ext cx="9324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rot="10800000">
            <a:off x="5258825" y="1780525"/>
            <a:ext cx="0" cy="275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5725025" y="2312025"/>
            <a:ext cx="0" cy="15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4792625" y="2319325"/>
            <a:ext cx="0" cy="1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57250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35758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3129156" y="36520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3595356" y="2471075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3595356" y="3261925"/>
            <a:ext cx="0" cy="40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3285756" y="3804475"/>
            <a:ext cx="61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3433656" y="3942025"/>
            <a:ext cx="3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8"/>
          <p:cNvSpPr txBox="1"/>
          <p:nvPr/>
        </p:nvSpPr>
        <p:spPr>
          <a:xfrm>
            <a:off x="2227681" y="1293975"/>
            <a:ext cx="1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wordline</a:t>
            </a:r>
            <a:endParaRPr sz="1900"/>
          </a:p>
        </p:txBody>
      </p:sp>
      <p:sp>
        <p:nvSpPr>
          <p:cNvPr id="155" name="Google Shape;155;p18"/>
          <p:cNvSpPr txBox="1"/>
          <p:nvPr/>
        </p:nvSpPr>
        <p:spPr>
          <a:xfrm>
            <a:off x="7008631" y="3225925"/>
            <a:ext cx="8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bitline</a:t>
            </a:r>
            <a:endParaRPr sz="1900"/>
          </a:p>
        </p:txBody>
      </p:sp>
      <p:sp>
        <p:nvSpPr>
          <p:cNvPr id="156" name="Google Shape;156;p18"/>
          <p:cNvSpPr txBox="1"/>
          <p:nvPr/>
        </p:nvSpPr>
        <p:spPr>
          <a:xfrm>
            <a:off x="4641694" y="2615725"/>
            <a:ext cx="17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A64D79"/>
                </a:solidFill>
              </a:rPr>
              <a:t>Transistor</a:t>
            </a:r>
            <a:endParaRPr sz="1900">
              <a:solidFill>
                <a:srgbClr val="A64D79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311569" y="2779975"/>
            <a:ext cx="170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Kondensator</a:t>
            </a:r>
            <a:endParaRPr sz="1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(Capacitor)</a:t>
            </a:r>
            <a:endParaRPr sz="1900">
              <a:solidFill>
                <a:srgbClr val="FF9900"/>
              </a:solidFill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>
            <a:off x="4792631" y="2268525"/>
            <a:ext cx="932400" cy="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ECC (Error Correction Code)</a:t>
            </a:r>
            <a:endParaRPr/>
          </a:p>
        </p:txBody>
      </p:sp>
      <p:graphicFrame>
        <p:nvGraphicFramePr>
          <p:cNvPr id="1314" name="Google Shape;1314;p72"/>
          <p:cNvGraphicFramePr/>
          <p:nvPr/>
        </p:nvGraphicFramePr>
        <p:xfrm>
          <a:off x="1858525" y="1315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1369550"/>
                <a:gridCol w="1369550"/>
                <a:gridCol w="1369550"/>
                <a:gridCol w="1369550"/>
              </a:tblGrid>
              <a:tr h="7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sz="25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5" name="Google Shape;1315;p72"/>
          <p:cNvSpPr txBox="1"/>
          <p:nvPr/>
        </p:nvSpPr>
        <p:spPr>
          <a:xfrm>
            <a:off x="217725" y="2373800"/>
            <a:ext cx="118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gerade Anzahl an Einsen</a:t>
            </a:r>
            <a:endParaRPr/>
          </a:p>
        </p:txBody>
      </p:sp>
      <p:cxnSp>
        <p:nvCxnSpPr>
          <p:cNvPr id="1316" name="Google Shape;1316;p72"/>
          <p:cNvCxnSpPr/>
          <p:nvPr/>
        </p:nvCxnSpPr>
        <p:spPr>
          <a:xfrm flipH="1" rot="10800000">
            <a:off x="934900" y="1696625"/>
            <a:ext cx="851700" cy="8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ECC (Error Correction Code)</a:t>
            </a:r>
            <a:endParaRPr/>
          </a:p>
        </p:txBody>
      </p:sp>
      <p:graphicFrame>
        <p:nvGraphicFramePr>
          <p:cNvPr id="1322" name="Google Shape;1322;p73"/>
          <p:cNvGraphicFramePr/>
          <p:nvPr/>
        </p:nvGraphicFramePr>
        <p:xfrm>
          <a:off x="1858525" y="13154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1369550"/>
                <a:gridCol w="1369550"/>
                <a:gridCol w="1369550"/>
                <a:gridCol w="1369550"/>
              </a:tblGrid>
              <a:tr h="7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sz="25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5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1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>
                          <a:highlight>
                            <a:srgbClr val="FF0000"/>
                          </a:highlight>
                        </a:rPr>
                        <a:t>1</a:t>
                      </a:r>
                      <a:endParaRPr sz="2500"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2500"/>
                        <a:t>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3" name="Google Shape;1323;p73"/>
          <p:cNvSpPr txBox="1"/>
          <p:nvPr/>
        </p:nvSpPr>
        <p:spPr>
          <a:xfrm>
            <a:off x="4162175" y="4616825"/>
            <a:ext cx="8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bit-flip</a:t>
            </a:r>
            <a:endParaRPr/>
          </a:p>
        </p:txBody>
      </p:sp>
      <p:cxnSp>
        <p:nvCxnSpPr>
          <p:cNvPr id="1324" name="Google Shape;1324;p73"/>
          <p:cNvCxnSpPr>
            <a:stCxn id="1323" idx="0"/>
          </p:cNvCxnSpPr>
          <p:nvPr/>
        </p:nvCxnSpPr>
        <p:spPr>
          <a:xfrm flipH="1" rot="10800000">
            <a:off x="4607225" y="4085225"/>
            <a:ext cx="163200" cy="5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5" name="Google Shape;1325;p73"/>
          <p:cNvSpPr txBox="1"/>
          <p:nvPr/>
        </p:nvSpPr>
        <p:spPr>
          <a:xfrm>
            <a:off x="249725" y="1395925"/>
            <a:ext cx="11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Kontroll-bit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falsch</a:t>
            </a:r>
            <a:endParaRPr/>
          </a:p>
        </p:txBody>
      </p:sp>
      <p:cxnSp>
        <p:nvCxnSpPr>
          <p:cNvPr id="1326" name="Google Shape;1326;p73"/>
          <p:cNvCxnSpPr/>
          <p:nvPr/>
        </p:nvCxnSpPr>
        <p:spPr>
          <a:xfrm>
            <a:off x="1082175" y="1824950"/>
            <a:ext cx="9156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Erhöhung der Refresh Rate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" name="Google Shape;133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74" y="0"/>
            <a:ext cx="80108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75"/>
          <p:cNvSpPr/>
          <p:nvPr/>
        </p:nvSpPr>
        <p:spPr>
          <a:xfrm>
            <a:off x="6580950" y="1664875"/>
            <a:ext cx="2531100" cy="613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75"/>
          <p:cNvSpPr txBox="1"/>
          <p:nvPr/>
        </p:nvSpPr>
        <p:spPr>
          <a:xfrm>
            <a:off x="6798675" y="1602025"/>
            <a:ext cx="259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800">
                <a:solidFill>
                  <a:schemeClr val="dk1"/>
                </a:solidFill>
              </a:rPr>
              <a:t>RowHammer: a Retrospektive</a:t>
            </a:r>
            <a:endParaRPr i="1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1344" name="Google Shape;1344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Keine Attacken bekannt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DDR4 &gt; DDR3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Gefahr steigt für die Zukunft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9" name="Google Shape;134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65" y="0"/>
            <a:ext cx="72042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Danke für eure Aufmerksamkeit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360" name="Google Shape;136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https://luis-stumpf.github.io/bsys-vortrag/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https://github.com/google/rowhammer-test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https://arxiv.org/pdf/1904.09724.pdf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https://googleprojectzero.blogspot.com/2015/03/exploiting-dram-rowhammer-bug-to-gain.html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19"/>
          <p:cNvCxnSpPr/>
          <p:nvPr/>
        </p:nvCxnSpPr>
        <p:spPr>
          <a:xfrm>
            <a:off x="2227681" y="1770975"/>
            <a:ext cx="54891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>
            <a:off x="6928831" y="1086450"/>
            <a:ext cx="0" cy="2970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3129156" y="2972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3129156" y="3261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4792631" y="2116125"/>
            <a:ext cx="932400" cy="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 rot="10800000">
            <a:off x="5258825" y="1780525"/>
            <a:ext cx="0" cy="275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5725025" y="2312025"/>
            <a:ext cx="0" cy="15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4792625" y="2319325"/>
            <a:ext cx="0" cy="1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57250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35758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3129156" y="36520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3595356" y="2471075"/>
            <a:ext cx="0" cy="4983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3595356" y="3261925"/>
            <a:ext cx="0" cy="40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3285756" y="3804475"/>
            <a:ext cx="61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3433656" y="3942025"/>
            <a:ext cx="3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 txBox="1"/>
          <p:nvPr/>
        </p:nvSpPr>
        <p:spPr>
          <a:xfrm>
            <a:off x="2227681" y="1293975"/>
            <a:ext cx="1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wordline</a:t>
            </a:r>
            <a:endParaRPr sz="1900"/>
          </a:p>
        </p:txBody>
      </p:sp>
      <p:sp>
        <p:nvSpPr>
          <p:cNvPr id="179" name="Google Shape;179;p19"/>
          <p:cNvSpPr txBox="1"/>
          <p:nvPr/>
        </p:nvSpPr>
        <p:spPr>
          <a:xfrm>
            <a:off x="7008631" y="3225925"/>
            <a:ext cx="8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bitline</a:t>
            </a:r>
            <a:endParaRPr sz="1900"/>
          </a:p>
        </p:txBody>
      </p:sp>
      <p:sp>
        <p:nvSpPr>
          <p:cNvPr id="180" name="Google Shape;180;p19"/>
          <p:cNvSpPr txBox="1"/>
          <p:nvPr/>
        </p:nvSpPr>
        <p:spPr>
          <a:xfrm>
            <a:off x="4641694" y="2615725"/>
            <a:ext cx="17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A64D79"/>
                </a:solidFill>
              </a:rPr>
              <a:t>Transistor</a:t>
            </a:r>
            <a:endParaRPr sz="1900">
              <a:solidFill>
                <a:srgbClr val="A64D79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1311569" y="2779975"/>
            <a:ext cx="170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Kondensator</a:t>
            </a:r>
            <a:endParaRPr sz="1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(Capacitor)</a:t>
            </a:r>
            <a:endParaRPr sz="1900">
              <a:solidFill>
                <a:srgbClr val="FF9900"/>
              </a:solidFill>
            </a:endParaRPr>
          </a:p>
        </p:txBody>
      </p:sp>
      <p:cxnSp>
        <p:nvCxnSpPr>
          <p:cNvPr id="182" name="Google Shape;182;p19"/>
          <p:cNvCxnSpPr/>
          <p:nvPr/>
        </p:nvCxnSpPr>
        <p:spPr>
          <a:xfrm>
            <a:off x="4792631" y="2268525"/>
            <a:ext cx="932400" cy="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9"/>
          <p:cNvSpPr/>
          <p:nvPr/>
        </p:nvSpPr>
        <p:spPr>
          <a:xfrm>
            <a:off x="3139081" y="2712050"/>
            <a:ext cx="210300" cy="210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329644" y="2712050"/>
            <a:ext cx="210300" cy="210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3653619" y="2712050"/>
            <a:ext cx="210300" cy="210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3841331" y="2712050"/>
            <a:ext cx="210300" cy="210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3156481" y="3293600"/>
            <a:ext cx="175500" cy="190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347056" y="3293600"/>
            <a:ext cx="175500" cy="190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3668156" y="3293600"/>
            <a:ext cx="175500" cy="190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843656" y="3293600"/>
            <a:ext cx="175500" cy="190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0"/>
          <p:cNvCxnSpPr/>
          <p:nvPr/>
        </p:nvCxnSpPr>
        <p:spPr>
          <a:xfrm>
            <a:off x="2227681" y="1770975"/>
            <a:ext cx="5489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0"/>
          <p:cNvCxnSpPr/>
          <p:nvPr/>
        </p:nvCxnSpPr>
        <p:spPr>
          <a:xfrm>
            <a:off x="6928831" y="1086450"/>
            <a:ext cx="0" cy="29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0"/>
          <p:cNvCxnSpPr/>
          <p:nvPr/>
        </p:nvCxnSpPr>
        <p:spPr>
          <a:xfrm>
            <a:off x="3129156" y="2972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3129156" y="32619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4792631" y="22607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4792631" y="211612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 rot="10800000">
            <a:off x="5258831" y="1780425"/>
            <a:ext cx="0" cy="33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5725031" y="226077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4792631" y="2260775"/>
            <a:ext cx="0" cy="2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57250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3575831" y="2471075"/>
            <a:ext cx="121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3129156" y="3652075"/>
            <a:ext cx="93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3595356" y="2471075"/>
            <a:ext cx="0" cy="49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3595356" y="3261925"/>
            <a:ext cx="0" cy="40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3285756" y="3804475"/>
            <a:ext cx="61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0"/>
          <p:cNvCxnSpPr/>
          <p:nvPr/>
        </p:nvCxnSpPr>
        <p:spPr>
          <a:xfrm>
            <a:off x="3433656" y="3942025"/>
            <a:ext cx="32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0"/>
          <p:cNvSpPr txBox="1"/>
          <p:nvPr/>
        </p:nvSpPr>
        <p:spPr>
          <a:xfrm>
            <a:off x="2227681" y="1293975"/>
            <a:ext cx="112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wordline</a:t>
            </a:r>
            <a:endParaRPr sz="1900"/>
          </a:p>
        </p:txBody>
      </p:sp>
      <p:sp>
        <p:nvSpPr>
          <p:cNvPr id="212" name="Google Shape;212;p20"/>
          <p:cNvSpPr txBox="1"/>
          <p:nvPr/>
        </p:nvSpPr>
        <p:spPr>
          <a:xfrm>
            <a:off x="7008631" y="3225925"/>
            <a:ext cx="8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/>
              <a:t>bitline</a:t>
            </a:r>
            <a:endParaRPr sz="1900"/>
          </a:p>
        </p:txBody>
      </p:sp>
      <p:sp>
        <p:nvSpPr>
          <p:cNvPr id="213" name="Google Shape;213;p20"/>
          <p:cNvSpPr txBox="1"/>
          <p:nvPr/>
        </p:nvSpPr>
        <p:spPr>
          <a:xfrm>
            <a:off x="4641694" y="2615725"/>
            <a:ext cx="170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A64D79"/>
                </a:solidFill>
              </a:rPr>
              <a:t>Transistor</a:t>
            </a:r>
            <a:endParaRPr sz="1900">
              <a:solidFill>
                <a:srgbClr val="A64D79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311569" y="2779975"/>
            <a:ext cx="170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Kondensator</a:t>
            </a:r>
            <a:endParaRPr sz="1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>
                <a:solidFill>
                  <a:srgbClr val="FF9900"/>
                </a:solidFill>
              </a:rPr>
              <a:t>(Capacitor)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3139081" y="2712050"/>
            <a:ext cx="210300" cy="210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3329644" y="2712050"/>
            <a:ext cx="210300" cy="210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3653619" y="2712050"/>
            <a:ext cx="210300" cy="210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3841331" y="2712050"/>
            <a:ext cx="210300" cy="2103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156481" y="3293600"/>
            <a:ext cx="175500" cy="190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3347056" y="3293600"/>
            <a:ext cx="175500" cy="190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3668156" y="3293600"/>
            <a:ext cx="175500" cy="190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3843656" y="3293600"/>
            <a:ext cx="175500" cy="190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7116600" y="543150"/>
            <a:ext cx="1417500" cy="1294800"/>
          </a:xfrm>
          <a:prstGeom prst="roundRect">
            <a:avLst>
              <a:gd fmla="val 16667" name="adj"/>
            </a:avLst>
          </a:prstGeom>
          <a:solidFill>
            <a:srgbClr val="53C3C3">
              <a:alpha val="6715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21"/>
          <p:cNvGraphicFramePr/>
          <p:nvPr/>
        </p:nvGraphicFramePr>
        <p:xfrm>
          <a:off x="2511750" y="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{7BC52930-0DE5-4851-8B01-D41DC45F5E54}</a:tableStyleId>
              </a:tblPr>
              <a:tblGrid>
                <a:gridCol w="686750"/>
                <a:gridCol w="686750"/>
                <a:gridCol w="686750"/>
                <a:gridCol w="686750"/>
                <a:gridCol w="686750"/>
                <a:gridCol w="686750"/>
              </a:tblGrid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  <a:tr h="5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C3C3">
                        <a:alpha val="6715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229" name="Google Shape;229;p21"/>
          <p:cNvCxnSpPr/>
          <p:nvPr/>
        </p:nvCxnSpPr>
        <p:spPr>
          <a:xfrm>
            <a:off x="3541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1"/>
          <p:cNvCxnSpPr/>
          <p:nvPr/>
        </p:nvCxnSpPr>
        <p:spPr>
          <a:xfrm>
            <a:off x="42286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1"/>
          <p:cNvCxnSpPr/>
          <p:nvPr/>
        </p:nvCxnSpPr>
        <p:spPr>
          <a:xfrm>
            <a:off x="49153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62888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285510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1"/>
          <p:cNvCxnSpPr/>
          <p:nvPr/>
        </p:nvCxnSpPr>
        <p:spPr>
          <a:xfrm>
            <a:off x="2170950" y="1142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1"/>
          <p:cNvCxnSpPr/>
          <p:nvPr/>
        </p:nvCxnSpPr>
        <p:spPr>
          <a:xfrm>
            <a:off x="2170950" y="28554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2170950" y="229955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/>
          <p:nvPr/>
        </p:nvCxnSpPr>
        <p:spPr>
          <a:xfrm>
            <a:off x="2170950" y="17437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>
            <a:off x="2170950" y="3433900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/>
          <p:nvPr/>
        </p:nvCxnSpPr>
        <p:spPr>
          <a:xfrm>
            <a:off x="2170950" y="4001075"/>
            <a:ext cx="48021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5590750" y="619650"/>
            <a:ext cx="0" cy="39042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1"/>
          <p:cNvSpPr txBox="1"/>
          <p:nvPr/>
        </p:nvSpPr>
        <p:spPr>
          <a:xfrm>
            <a:off x="534400" y="1837850"/>
            <a:ext cx="141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DRAM-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MATRIX</a:t>
            </a:r>
            <a:endParaRPr sz="2400"/>
          </a:p>
        </p:txBody>
      </p:sp>
      <p:cxnSp>
        <p:nvCxnSpPr>
          <p:cNvPr id="242" name="Google Shape;242;p21"/>
          <p:cNvCxnSpPr/>
          <p:nvPr/>
        </p:nvCxnSpPr>
        <p:spPr>
          <a:xfrm>
            <a:off x="6986950" y="893613"/>
            <a:ext cx="1804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8226100" y="438375"/>
            <a:ext cx="0" cy="158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/>
          <p:nvPr/>
        </p:nvCxnSpPr>
        <p:spPr>
          <a:xfrm>
            <a:off x="7433835" y="1267200"/>
            <a:ext cx="19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/>
          <p:nvPr/>
        </p:nvCxnSpPr>
        <p:spPr>
          <a:xfrm>
            <a:off x="7433835" y="1357026"/>
            <a:ext cx="19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/>
          <p:nvPr/>
        </p:nvCxnSpPr>
        <p:spPr>
          <a:xfrm>
            <a:off x="7787270" y="1045851"/>
            <a:ext cx="19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/>
          <p:nvPr/>
        </p:nvCxnSpPr>
        <p:spPr>
          <a:xfrm>
            <a:off x="7787270" y="1000891"/>
            <a:ext cx="19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 rot="10800000">
            <a:off x="7886322" y="896491"/>
            <a:ext cx="0" cy="10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/>
          <p:nvPr/>
        </p:nvCxnSpPr>
        <p:spPr>
          <a:xfrm>
            <a:off x="7985375" y="1045851"/>
            <a:ext cx="0" cy="6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1"/>
          <p:cNvCxnSpPr/>
          <p:nvPr/>
        </p:nvCxnSpPr>
        <p:spPr>
          <a:xfrm>
            <a:off x="7787270" y="1045851"/>
            <a:ext cx="0" cy="6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7985375" y="1111216"/>
            <a:ext cx="258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1"/>
          <p:cNvCxnSpPr/>
          <p:nvPr/>
        </p:nvCxnSpPr>
        <p:spPr>
          <a:xfrm>
            <a:off x="7528739" y="1111216"/>
            <a:ext cx="258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1"/>
          <p:cNvCxnSpPr/>
          <p:nvPr/>
        </p:nvCxnSpPr>
        <p:spPr>
          <a:xfrm>
            <a:off x="7433835" y="1478292"/>
            <a:ext cx="198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1"/>
          <p:cNvCxnSpPr/>
          <p:nvPr/>
        </p:nvCxnSpPr>
        <p:spPr>
          <a:xfrm>
            <a:off x="7532887" y="1111216"/>
            <a:ext cx="0" cy="15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1"/>
          <p:cNvCxnSpPr/>
          <p:nvPr/>
        </p:nvCxnSpPr>
        <p:spPr>
          <a:xfrm>
            <a:off x="7532887" y="1357026"/>
            <a:ext cx="0" cy="12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7467107" y="1525660"/>
            <a:ext cx="131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1"/>
          <p:cNvCxnSpPr/>
          <p:nvPr/>
        </p:nvCxnSpPr>
        <p:spPr>
          <a:xfrm>
            <a:off x="7498531" y="1568413"/>
            <a:ext cx="68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1"/>
          <p:cNvCxnSpPr/>
          <p:nvPr/>
        </p:nvCxnSpPr>
        <p:spPr>
          <a:xfrm flipH="1" rot="10800000">
            <a:off x="5927950" y="584500"/>
            <a:ext cx="1276800" cy="8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1"/>
          <p:cNvCxnSpPr/>
          <p:nvPr/>
        </p:nvCxnSpPr>
        <p:spPr>
          <a:xfrm flipH="1" rot="10800000">
            <a:off x="6621050" y="1842800"/>
            <a:ext cx="1677900" cy="1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