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D0D"/>
    <a:srgbClr val="00CC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C1B28-D0EA-4B77-B600-5AC93A8B452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90CCC84-ED33-4F8E-8AEC-95B0BCCE2F9C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Cantidad unidades vendidas</a:t>
          </a:r>
          <a:endParaRPr lang="es-PE" dirty="0"/>
        </a:p>
      </dgm:t>
    </dgm:pt>
    <dgm:pt modelId="{B19F3D6B-BDDB-4817-8FB4-EB74D5B51B74}" type="parTrans" cxnId="{D2E781F7-B9CD-471F-95D1-D78B9E582A48}">
      <dgm:prSet/>
      <dgm:spPr/>
      <dgm:t>
        <a:bodyPr/>
        <a:lstStyle/>
        <a:p>
          <a:endParaRPr lang="es-PE"/>
        </a:p>
      </dgm:t>
    </dgm:pt>
    <dgm:pt modelId="{EFE1221A-564B-4661-A195-8CF4C8879396}" type="sibTrans" cxnId="{D2E781F7-B9CD-471F-95D1-D78B9E582A48}">
      <dgm:prSet/>
      <dgm:spPr/>
      <dgm:t>
        <a:bodyPr/>
        <a:lstStyle/>
        <a:p>
          <a:endParaRPr lang="es-PE"/>
        </a:p>
      </dgm:t>
    </dgm:pt>
    <dgm:pt modelId="{276A78B7-CFA1-4414-945C-A3AE7A63FC9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Cantidad de platos o porciones del producto se compró.</a:t>
          </a:r>
          <a:endParaRPr lang="es-PE" dirty="0"/>
        </a:p>
      </dgm:t>
    </dgm:pt>
    <dgm:pt modelId="{7200EDE3-5495-48C6-87BC-6C6B3D6CDC31}" type="parTrans" cxnId="{34AD561A-C623-45C4-9704-585977D64CD7}">
      <dgm:prSet/>
      <dgm:spPr/>
      <dgm:t>
        <a:bodyPr/>
        <a:lstStyle/>
        <a:p>
          <a:endParaRPr lang="es-PE"/>
        </a:p>
      </dgm:t>
    </dgm:pt>
    <dgm:pt modelId="{F8F67A09-B903-426E-905A-FEC3E3391D87}" type="sibTrans" cxnId="{34AD561A-C623-45C4-9704-585977D64CD7}">
      <dgm:prSet/>
      <dgm:spPr/>
      <dgm:t>
        <a:bodyPr/>
        <a:lstStyle/>
        <a:p>
          <a:endParaRPr lang="es-PE"/>
        </a:p>
      </dgm:t>
    </dgm:pt>
    <dgm:pt modelId="{32BBA36D-AC53-46D7-8E7E-25A0E7CC111D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En la Fact_Ventas lo reconoceremos como : CANPRO</a:t>
          </a:r>
          <a:endParaRPr lang="es-PE" dirty="0"/>
        </a:p>
      </dgm:t>
    </dgm:pt>
    <dgm:pt modelId="{A0B91260-14BC-4356-B8E7-EC3361FBEE03}" type="parTrans" cxnId="{FA17E161-0174-4173-9C99-A318A16AAA21}">
      <dgm:prSet/>
      <dgm:spPr/>
      <dgm:t>
        <a:bodyPr/>
        <a:lstStyle/>
        <a:p>
          <a:endParaRPr lang="es-PE"/>
        </a:p>
      </dgm:t>
    </dgm:pt>
    <dgm:pt modelId="{73E0B3BA-C701-4DB6-8227-8DB8AB330DE6}" type="sibTrans" cxnId="{FA17E161-0174-4173-9C99-A318A16AAA21}">
      <dgm:prSet/>
      <dgm:spPr/>
      <dgm:t>
        <a:bodyPr/>
        <a:lstStyle/>
        <a:p>
          <a:endParaRPr lang="es-PE"/>
        </a:p>
      </dgm:t>
    </dgm:pt>
    <dgm:pt modelId="{819C2521-59BC-4994-9ECE-775A47D3BA57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Descuento de venta  </a:t>
          </a:r>
          <a:endParaRPr lang="es-PE" dirty="0"/>
        </a:p>
      </dgm:t>
    </dgm:pt>
    <dgm:pt modelId="{54EC94FA-5C1E-445F-8D7B-4ABC9D13093E}" type="parTrans" cxnId="{C0FF60EC-2EB6-442F-AECE-1A154AE6B2DB}">
      <dgm:prSet/>
      <dgm:spPr/>
      <dgm:t>
        <a:bodyPr/>
        <a:lstStyle/>
        <a:p>
          <a:endParaRPr lang="es-PE"/>
        </a:p>
      </dgm:t>
    </dgm:pt>
    <dgm:pt modelId="{6EB9E7D9-18BD-4B6D-8F30-947198D00CCB}" type="sibTrans" cxnId="{C0FF60EC-2EB6-442F-AECE-1A154AE6B2DB}">
      <dgm:prSet/>
      <dgm:spPr/>
      <dgm:t>
        <a:bodyPr/>
        <a:lstStyle/>
        <a:p>
          <a:endParaRPr lang="es-PE"/>
        </a:p>
      </dgm:t>
    </dgm:pt>
    <dgm:pt modelId="{5F6CC7BA-3FE7-42FE-B029-D87577CE1A5D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Total descuento por producto.</a:t>
          </a:r>
          <a:endParaRPr lang="es-PE" dirty="0"/>
        </a:p>
      </dgm:t>
    </dgm:pt>
    <dgm:pt modelId="{1EFF57C3-40C4-4A2B-9DC7-F0BFEA2ECC94}" type="parTrans" cxnId="{0D550DA9-FC93-4E2F-A88F-44A24EEABA27}">
      <dgm:prSet/>
      <dgm:spPr/>
      <dgm:t>
        <a:bodyPr/>
        <a:lstStyle/>
        <a:p>
          <a:endParaRPr lang="es-PE"/>
        </a:p>
      </dgm:t>
    </dgm:pt>
    <dgm:pt modelId="{8AD4FEBC-C6FD-4839-BC6B-FEDD17F7BD18}" type="sibTrans" cxnId="{0D550DA9-FC93-4E2F-A88F-44A24EEABA27}">
      <dgm:prSet/>
      <dgm:spPr/>
      <dgm:t>
        <a:bodyPr/>
        <a:lstStyle/>
        <a:p>
          <a:endParaRPr lang="es-PE"/>
        </a:p>
      </dgm:t>
    </dgm:pt>
    <dgm:pt modelId="{D40C57FE-433E-4935-8FEB-52AEA6CFD5EA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En la Fact_Ventas lo reconoceremos como : DSCPRO</a:t>
          </a:r>
          <a:endParaRPr lang="es-PE" dirty="0"/>
        </a:p>
      </dgm:t>
    </dgm:pt>
    <dgm:pt modelId="{DCD85199-3DB3-4195-9272-1821E801CF50}" type="parTrans" cxnId="{18552378-FED6-4835-886A-38BAA5EB7790}">
      <dgm:prSet/>
      <dgm:spPr/>
      <dgm:t>
        <a:bodyPr/>
        <a:lstStyle/>
        <a:p>
          <a:endParaRPr lang="es-PE"/>
        </a:p>
      </dgm:t>
    </dgm:pt>
    <dgm:pt modelId="{F94327BB-DDEB-4EFC-96B2-D6D2F4F45F2C}" type="sibTrans" cxnId="{18552378-FED6-4835-886A-38BAA5EB7790}">
      <dgm:prSet/>
      <dgm:spPr/>
      <dgm:t>
        <a:bodyPr/>
        <a:lstStyle/>
        <a:p>
          <a:endParaRPr lang="es-PE"/>
        </a:p>
      </dgm:t>
    </dgm:pt>
    <dgm:pt modelId="{5E0A131D-9089-41FF-911E-1828CA29C20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Total monto vendido</a:t>
          </a:r>
          <a:endParaRPr lang="es-PE" dirty="0"/>
        </a:p>
      </dgm:t>
    </dgm:pt>
    <dgm:pt modelId="{825B2518-7DFF-4535-9556-8357F9C7DCA0}" type="parTrans" cxnId="{8179D548-AD7B-456F-B3F1-D81B017CBF72}">
      <dgm:prSet/>
      <dgm:spPr/>
      <dgm:t>
        <a:bodyPr/>
        <a:lstStyle/>
        <a:p>
          <a:endParaRPr lang="es-PE"/>
        </a:p>
      </dgm:t>
    </dgm:pt>
    <dgm:pt modelId="{759DE575-A328-485D-A580-F28E35E16ADC}" type="sibTrans" cxnId="{8179D548-AD7B-456F-B3F1-D81B017CBF72}">
      <dgm:prSet/>
      <dgm:spPr/>
      <dgm:t>
        <a:bodyPr/>
        <a:lstStyle/>
        <a:p>
          <a:endParaRPr lang="es-PE"/>
        </a:p>
      </dgm:t>
    </dgm:pt>
    <dgm:pt modelId="{09030E04-4CB4-4F1A-9063-923FD14EAF6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Es el monto total de la venta por producto, retirado el descuento.</a:t>
          </a:r>
          <a:endParaRPr lang="es-PE" dirty="0"/>
        </a:p>
      </dgm:t>
    </dgm:pt>
    <dgm:pt modelId="{5DD1C14C-3648-496C-9EEC-329B7ECA0A15}" type="parTrans" cxnId="{7359DD35-D85B-4BA9-B4AC-91067469CFE5}">
      <dgm:prSet/>
      <dgm:spPr/>
      <dgm:t>
        <a:bodyPr/>
        <a:lstStyle/>
        <a:p>
          <a:endParaRPr lang="es-PE"/>
        </a:p>
      </dgm:t>
    </dgm:pt>
    <dgm:pt modelId="{3259F6FA-192E-4ADA-BF6F-AD4451D7C570}" type="sibTrans" cxnId="{7359DD35-D85B-4BA9-B4AC-91067469CFE5}">
      <dgm:prSet/>
      <dgm:spPr/>
      <dgm:t>
        <a:bodyPr/>
        <a:lstStyle/>
        <a:p>
          <a:endParaRPr lang="es-PE"/>
        </a:p>
      </dgm:t>
    </dgm:pt>
    <dgm:pt modelId="{4B82C664-DFAF-4AFE-849F-7779EBA68DF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 smtClean="0"/>
            <a:t>En la Fact_Ventas lo reconoceremos como : TOTPRO</a:t>
          </a:r>
          <a:endParaRPr lang="es-PE" dirty="0"/>
        </a:p>
      </dgm:t>
    </dgm:pt>
    <dgm:pt modelId="{17928D31-020F-4476-A6BB-A80C20C0FCD5}" type="parTrans" cxnId="{830C8A7F-4C4C-4FA9-BC92-CF11895BEAA7}">
      <dgm:prSet/>
      <dgm:spPr/>
      <dgm:t>
        <a:bodyPr/>
        <a:lstStyle/>
        <a:p>
          <a:endParaRPr lang="es-PE"/>
        </a:p>
      </dgm:t>
    </dgm:pt>
    <dgm:pt modelId="{0EA09E2C-74AF-4BF7-97A4-CCD88CA4F033}" type="sibTrans" cxnId="{830C8A7F-4C4C-4FA9-BC92-CF11895BEAA7}">
      <dgm:prSet/>
      <dgm:spPr/>
      <dgm:t>
        <a:bodyPr/>
        <a:lstStyle/>
        <a:p>
          <a:endParaRPr lang="es-PE"/>
        </a:p>
      </dgm:t>
    </dgm:pt>
    <dgm:pt modelId="{F0158F33-E7EA-4D8F-AC99-EA51BB2BB458}" type="pres">
      <dgm:prSet presAssocID="{2B8C1B28-D0EA-4B77-B600-5AC93A8B45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A2EDB8-5D61-4E8F-B2C5-D8E7EFDA00CA}" type="pres">
      <dgm:prSet presAssocID="{A90CCC84-ED33-4F8E-8AEC-95B0BCCE2F9C}" presName="composite" presStyleCnt="0"/>
      <dgm:spPr/>
    </dgm:pt>
    <dgm:pt modelId="{991998C7-F0CC-4B3A-9925-B233065EF770}" type="pres">
      <dgm:prSet presAssocID="{A90CCC84-ED33-4F8E-8AEC-95B0BCCE2F9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D9E7611-B718-4574-A7B2-119ACEDA8108}" type="pres">
      <dgm:prSet presAssocID="{A90CCC84-ED33-4F8E-8AEC-95B0BCCE2F9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39C0AA1-3BC9-411E-BDE0-B875559B5B73}" type="pres">
      <dgm:prSet presAssocID="{EFE1221A-564B-4661-A195-8CF4C8879396}" presName="space" presStyleCnt="0"/>
      <dgm:spPr/>
    </dgm:pt>
    <dgm:pt modelId="{D0090A7B-19C2-41E4-921C-338D743BA906}" type="pres">
      <dgm:prSet presAssocID="{819C2521-59BC-4994-9ECE-775A47D3BA57}" presName="composite" presStyleCnt="0"/>
      <dgm:spPr/>
    </dgm:pt>
    <dgm:pt modelId="{6428DDBC-ECF4-49AE-A87E-FD6A18D9AB5C}" type="pres">
      <dgm:prSet presAssocID="{819C2521-59BC-4994-9ECE-775A47D3BA5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8C4A92-AEA5-4479-820D-CF429FEF1DA5}" type="pres">
      <dgm:prSet presAssocID="{819C2521-59BC-4994-9ECE-775A47D3BA5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340AF82-BEB1-461B-A036-9D8C23E82B58}" type="pres">
      <dgm:prSet presAssocID="{6EB9E7D9-18BD-4B6D-8F30-947198D00CCB}" presName="space" presStyleCnt="0"/>
      <dgm:spPr/>
    </dgm:pt>
    <dgm:pt modelId="{634ABA57-E3DD-4DCB-8766-2418A7D5338F}" type="pres">
      <dgm:prSet presAssocID="{5E0A131D-9089-41FF-911E-1828CA29C206}" presName="composite" presStyleCnt="0"/>
      <dgm:spPr/>
    </dgm:pt>
    <dgm:pt modelId="{66508DD2-1A04-4D23-B03D-808C19B26A28}" type="pres">
      <dgm:prSet presAssocID="{5E0A131D-9089-41FF-911E-1828CA29C2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6E59FA5-C75D-4810-816E-A6C01914E4B4}" type="pres">
      <dgm:prSet presAssocID="{5E0A131D-9089-41FF-911E-1828CA29C20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179D548-AD7B-456F-B3F1-D81B017CBF72}" srcId="{2B8C1B28-D0EA-4B77-B600-5AC93A8B4524}" destId="{5E0A131D-9089-41FF-911E-1828CA29C206}" srcOrd="2" destOrd="0" parTransId="{825B2518-7DFF-4535-9556-8357F9C7DCA0}" sibTransId="{759DE575-A328-485D-A580-F28E35E16ADC}"/>
    <dgm:cxn modelId="{C0FF60EC-2EB6-442F-AECE-1A154AE6B2DB}" srcId="{2B8C1B28-D0EA-4B77-B600-5AC93A8B4524}" destId="{819C2521-59BC-4994-9ECE-775A47D3BA57}" srcOrd="1" destOrd="0" parTransId="{54EC94FA-5C1E-445F-8D7B-4ABC9D13093E}" sibTransId="{6EB9E7D9-18BD-4B6D-8F30-947198D00CCB}"/>
    <dgm:cxn modelId="{34AD561A-C623-45C4-9704-585977D64CD7}" srcId="{A90CCC84-ED33-4F8E-8AEC-95B0BCCE2F9C}" destId="{276A78B7-CFA1-4414-945C-A3AE7A63FC91}" srcOrd="0" destOrd="0" parTransId="{7200EDE3-5495-48C6-87BC-6C6B3D6CDC31}" sibTransId="{F8F67A09-B903-426E-905A-FEC3E3391D87}"/>
    <dgm:cxn modelId="{00C6F75F-4472-47C6-9BBD-C328360AFF7E}" type="presOf" srcId="{4B82C664-DFAF-4AFE-849F-7779EBA68DF2}" destId="{C6E59FA5-C75D-4810-816E-A6C01914E4B4}" srcOrd="0" destOrd="1" presId="urn:microsoft.com/office/officeart/2005/8/layout/hList1"/>
    <dgm:cxn modelId="{D2E781F7-B9CD-471F-95D1-D78B9E582A48}" srcId="{2B8C1B28-D0EA-4B77-B600-5AC93A8B4524}" destId="{A90CCC84-ED33-4F8E-8AEC-95B0BCCE2F9C}" srcOrd="0" destOrd="0" parTransId="{B19F3D6B-BDDB-4817-8FB4-EB74D5B51B74}" sibTransId="{EFE1221A-564B-4661-A195-8CF4C8879396}"/>
    <dgm:cxn modelId="{830C8A7F-4C4C-4FA9-BC92-CF11895BEAA7}" srcId="{5E0A131D-9089-41FF-911E-1828CA29C206}" destId="{4B82C664-DFAF-4AFE-849F-7779EBA68DF2}" srcOrd="1" destOrd="0" parTransId="{17928D31-020F-4476-A6BB-A80C20C0FCD5}" sibTransId="{0EA09E2C-74AF-4BF7-97A4-CCD88CA4F033}"/>
    <dgm:cxn modelId="{756FD94F-FA1E-4462-935B-61F02DEDB859}" type="presOf" srcId="{A90CCC84-ED33-4F8E-8AEC-95B0BCCE2F9C}" destId="{991998C7-F0CC-4B3A-9925-B233065EF770}" srcOrd="0" destOrd="0" presId="urn:microsoft.com/office/officeart/2005/8/layout/hList1"/>
    <dgm:cxn modelId="{29D39D74-3C2A-45CC-91D4-EC79F10FF4E1}" type="presOf" srcId="{09030E04-4CB4-4F1A-9063-923FD14EAF61}" destId="{C6E59FA5-C75D-4810-816E-A6C01914E4B4}" srcOrd="0" destOrd="0" presId="urn:microsoft.com/office/officeart/2005/8/layout/hList1"/>
    <dgm:cxn modelId="{646C1930-3A84-4C56-9678-3E86E036C064}" type="presOf" srcId="{5F6CC7BA-3FE7-42FE-B029-D87577CE1A5D}" destId="{C78C4A92-AEA5-4479-820D-CF429FEF1DA5}" srcOrd="0" destOrd="0" presId="urn:microsoft.com/office/officeart/2005/8/layout/hList1"/>
    <dgm:cxn modelId="{FA17E161-0174-4173-9C99-A318A16AAA21}" srcId="{A90CCC84-ED33-4F8E-8AEC-95B0BCCE2F9C}" destId="{32BBA36D-AC53-46D7-8E7E-25A0E7CC111D}" srcOrd="1" destOrd="0" parTransId="{A0B91260-14BC-4356-B8E7-EC3361FBEE03}" sibTransId="{73E0B3BA-C701-4DB6-8227-8DB8AB330DE6}"/>
    <dgm:cxn modelId="{90212D0C-5FDE-4779-B14A-53B611B62AB8}" type="presOf" srcId="{D40C57FE-433E-4935-8FEB-52AEA6CFD5EA}" destId="{C78C4A92-AEA5-4479-820D-CF429FEF1DA5}" srcOrd="0" destOrd="1" presId="urn:microsoft.com/office/officeart/2005/8/layout/hList1"/>
    <dgm:cxn modelId="{7072DE58-CE7F-4CE2-9492-1CAA4A8D34EF}" type="presOf" srcId="{32BBA36D-AC53-46D7-8E7E-25A0E7CC111D}" destId="{8D9E7611-B718-4574-A7B2-119ACEDA8108}" srcOrd="0" destOrd="1" presId="urn:microsoft.com/office/officeart/2005/8/layout/hList1"/>
    <dgm:cxn modelId="{1188845E-503D-4278-B44C-29CC4089080F}" type="presOf" srcId="{5E0A131D-9089-41FF-911E-1828CA29C206}" destId="{66508DD2-1A04-4D23-B03D-808C19B26A28}" srcOrd="0" destOrd="0" presId="urn:microsoft.com/office/officeart/2005/8/layout/hList1"/>
    <dgm:cxn modelId="{18552378-FED6-4835-886A-38BAA5EB7790}" srcId="{819C2521-59BC-4994-9ECE-775A47D3BA57}" destId="{D40C57FE-433E-4935-8FEB-52AEA6CFD5EA}" srcOrd="1" destOrd="0" parTransId="{DCD85199-3DB3-4195-9272-1821E801CF50}" sibTransId="{F94327BB-DDEB-4EFC-96B2-D6D2F4F45F2C}"/>
    <dgm:cxn modelId="{0D550DA9-FC93-4E2F-A88F-44A24EEABA27}" srcId="{819C2521-59BC-4994-9ECE-775A47D3BA57}" destId="{5F6CC7BA-3FE7-42FE-B029-D87577CE1A5D}" srcOrd="0" destOrd="0" parTransId="{1EFF57C3-40C4-4A2B-9DC7-F0BFEA2ECC94}" sibTransId="{8AD4FEBC-C6FD-4839-BC6B-FEDD17F7BD18}"/>
    <dgm:cxn modelId="{7359DD35-D85B-4BA9-B4AC-91067469CFE5}" srcId="{5E0A131D-9089-41FF-911E-1828CA29C206}" destId="{09030E04-4CB4-4F1A-9063-923FD14EAF61}" srcOrd="0" destOrd="0" parTransId="{5DD1C14C-3648-496C-9EEC-329B7ECA0A15}" sibTransId="{3259F6FA-192E-4ADA-BF6F-AD4451D7C570}"/>
    <dgm:cxn modelId="{FD476077-93BB-4F6D-B9CB-969F0E4571E4}" type="presOf" srcId="{819C2521-59BC-4994-9ECE-775A47D3BA57}" destId="{6428DDBC-ECF4-49AE-A87E-FD6A18D9AB5C}" srcOrd="0" destOrd="0" presId="urn:microsoft.com/office/officeart/2005/8/layout/hList1"/>
    <dgm:cxn modelId="{10F174A4-A617-4A55-A6DE-17E8BDF5CA33}" type="presOf" srcId="{2B8C1B28-D0EA-4B77-B600-5AC93A8B4524}" destId="{F0158F33-E7EA-4D8F-AC99-EA51BB2BB458}" srcOrd="0" destOrd="0" presId="urn:microsoft.com/office/officeart/2005/8/layout/hList1"/>
    <dgm:cxn modelId="{6BFA4E33-4451-4746-ACB2-9D27CDA8D178}" type="presOf" srcId="{276A78B7-CFA1-4414-945C-A3AE7A63FC91}" destId="{8D9E7611-B718-4574-A7B2-119ACEDA8108}" srcOrd="0" destOrd="0" presId="urn:microsoft.com/office/officeart/2005/8/layout/hList1"/>
    <dgm:cxn modelId="{B2016F35-9A8C-43BD-9CA0-9851F1BCBB63}" type="presParOf" srcId="{F0158F33-E7EA-4D8F-AC99-EA51BB2BB458}" destId="{26A2EDB8-5D61-4E8F-B2C5-D8E7EFDA00CA}" srcOrd="0" destOrd="0" presId="urn:microsoft.com/office/officeart/2005/8/layout/hList1"/>
    <dgm:cxn modelId="{43CE99A8-6D66-43E7-BAFB-60D8AF05E4F1}" type="presParOf" srcId="{26A2EDB8-5D61-4E8F-B2C5-D8E7EFDA00CA}" destId="{991998C7-F0CC-4B3A-9925-B233065EF770}" srcOrd="0" destOrd="0" presId="urn:microsoft.com/office/officeart/2005/8/layout/hList1"/>
    <dgm:cxn modelId="{BDF0632B-2F93-42BB-BB18-3B95FE9F62C1}" type="presParOf" srcId="{26A2EDB8-5D61-4E8F-B2C5-D8E7EFDA00CA}" destId="{8D9E7611-B718-4574-A7B2-119ACEDA8108}" srcOrd="1" destOrd="0" presId="urn:microsoft.com/office/officeart/2005/8/layout/hList1"/>
    <dgm:cxn modelId="{BA89D22E-6C93-4274-BF01-94DDF880E118}" type="presParOf" srcId="{F0158F33-E7EA-4D8F-AC99-EA51BB2BB458}" destId="{239C0AA1-3BC9-411E-BDE0-B875559B5B73}" srcOrd="1" destOrd="0" presId="urn:microsoft.com/office/officeart/2005/8/layout/hList1"/>
    <dgm:cxn modelId="{FB067895-3A89-431C-8A41-20BB2BE3B22C}" type="presParOf" srcId="{F0158F33-E7EA-4D8F-AC99-EA51BB2BB458}" destId="{D0090A7B-19C2-41E4-921C-338D743BA906}" srcOrd="2" destOrd="0" presId="urn:microsoft.com/office/officeart/2005/8/layout/hList1"/>
    <dgm:cxn modelId="{4EDC68C3-CD72-4540-B0B4-41514CCF714C}" type="presParOf" srcId="{D0090A7B-19C2-41E4-921C-338D743BA906}" destId="{6428DDBC-ECF4-49AE-A87E-FD6A18D9AB5C}" srcOrd="0" destOrd="0" presId="urn:microsoft.com/office/officeart/2005/8/layout/hList1"/>
    <dgm:cxn modelId="{313F5BB9-E002-4925-8067-07E31D63F257}" type="presParOf" srcId="{D0090A7B-19C2-41E4-921C-338D743BA906}" destId="{C78C4A92-AEA5-4479-820D-CF429FEF1DA5}" srcOrd="1" destOrd="0" presId="urn:microsoft.com/office/officeart/2005/8/layout/hList1"/>
    <dgm:cxn modelId="{190524E1-7B6A-402E-99DA-23906A8B3F41}" type="presParOf" srcId="{F0158F33-E7EA-4D8F-AC99-EA51BB2BB458}" destId="{9340AF82-BEB1-461B-A036-9D8C23E82B58}" srcOrd="3" destOrd="0" presId="urn:microsoft.com/office/officeart/2005/8/layout/hList1"/>
    <dgm:cxn modelId="{0779D858-328E-4A17-9040-6E868B75DF66}" type="presParOf" srcId="{F0158F33-E7EA-4D8F-AC99-EA51BB2BB458}" destId="{634ABA57-E3DD-4DCB-8766-2418A7D5338F}" srcOrd="4" destOrd="0" presId="urn:microsoft.com/office/officeart/2005/8/layout/hList1"/>
    <dgm:cxn modelId="{41B19482-77D2-41B8-8EF2-2FA1E15DEC0A}" type="presParOf" srcId="{634ABA57-E3DD-4DCB-8766-2418A7D5338F}" destId="{66508DD2-1A04-4D23-B03D-808C19B26A28}" srcOrd="0" destOrd="0" presId="urn:microsoft.com/office/officeart/2005/8/layout/hList1"/>
    <dgm:cxn modelId="{ABDBB561-C632-4ED0-A65E-35A6D1D62E23}" type="presParOf" srcId="{634ABA57-E3DD-4DCB-8766-2418A7D5338F}" destId="{C6E59FA5-C75D-4810-816E-A6C01914E4B4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98C7-F0CC-4B3A-9925-B233065EF770}">
      <dsp:nvSpPr>
        <dsp:cNvPr id="0" name=""/>
        <dsp:cNvSpPr/>
      </dsp:nvSpPr>
      <dsp:spPr>
        <a:xfrm>
          <a:off x="2686" y="49469"/>
          <a:ext cx="2619188" cy="762998"/>
        </a:xfrm>
        <a:prstGeom prst="rect">
          <a:avLst/>
        </a:prstGeom>
        <a:solidFill>
          <a:schemeClr val="accent6"/>
        </a:solidFill>
        <a:ln w="19050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Cantidad unidades vendidas</a:t>
          </a:r>
          <a:endParaRPr lang="es-PE" sz="2200" kern="1200" dirty="0"/>
        </a:p>
      </dsp:txBody>
      <dsp:txXfrm>
        <a:off x="2686" y="49469"/>
        <a:ext cx="2619188" cy="762998"/>
      </dsp:txXfrm>
    </dsp:sp>
    <dsp:sp modelId="{8D9E7611-B718-4574-A7B2-119ACEDA8108}">
      <dsp:nvSpPr>
        <dsp:cNvPr id="0" name=""/>
        <dsp:cNvSpPr/>
      </dsp:nvSpPr>
      <dsp:spPr>
        <a:xfrm>
          <a:off x="2686" y="812467"/>
          <a:ext cx="2619188" cy="3019500"/>
        </a:xfrm>
        <a:prstGeom prst="rect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200" kern="1200" dirty="0" smtClean="0"/>
            <a:t>Cantidad de platos o porciones del producto se compró.</a:t>
          </a:r>
          <a:endParaRPr lang="es-P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200" kern="1200" dirty="0" smtClean="0"/>
            <a:t>En la Fact_Ventas lo reconoceremos como : CANPRO</a:t>
          </a:r>
          <a:endParaRPr lang="es-PE" sz="2200" kern="1200" dirty="0"/>
        </a:p>
      </dsp:txBody>
      <dsp:txXfrm>
        <a:off x="2686" y="812467"/>
        <a:ext cx="2619188" cy="3019500"/>
      </dsp:txXfrm>
    </dsp:sp>
    <dsp:sp modelId="{6428DDBC-ECF4-49AE-A87E-FD6A18D9AB5C}">
      <dsp:nvSpPr>
        <dsp:cNvPr id="0" name=""/>
        <dsp:cNvSpPr/>
      </dsp:nvSpPr>
      <dsp:spPr>
        <a:xfrm>
          <a:off x="2988561" y="49469"/>
          <a:ext cx="2619188" cy="762998"/>
        </a:xfrm>
        <a:prstGeom prst="rect">
          <a:avLst/>
        </a:prstGeom>
        <a:solidFill>
          <a:schemeClr val="accent6"/>
        </a:solidFill>
        <a:ln w="19050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Descuento de venta  </a:t>
          </a:r>
          <a:endParaRPr lang="es-PE" sz="2200" kern="1200" dirty="0"/>
        </a:p>
      </dsp:txBody>
      <dsp:txXfrm>
        <a:off x="2988561" y="49469"/>
        <a:ext cx="2619188" cy="762998"/>
      </dsp:txXfrm>
    </dsp:sp>
    <dsp:sp modelId="{C78C4A92-AEA5-4479-820D-CF429FEF1DA5}">
      <dsp:nvSpPr>
        <dsp:cNvPr id="0" name=""/>
        <dsp:cNvSpPr/>
      </dsp:nvSpPr>
      <dsp:spPr>
        <a:xfrm>
          <a:off x="2988561" y="812467"/>
          <a:ext cx="2619188" cy="3019500"/>
        </a:xfrm>
        <a:prstGeom prst="rect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200" kern="1200" dirty="0" smtClean="0"/>
            <a:t>Total descuento por producto.</a:t>
          </a:r>
          <a:endParaRPr lang="es-P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200" kern="1200" dirty="0" smtClean="0"/>
            <a:t>En la Fact_Ventas lo reconoceremos como : DSCPRO</a:t>
          </a:r>
          <a:endParaRPr lang="es-PE" sz="2200" kern="1200" dirty="0"/>
        </a:p>
      </dsp:txBody>
      <dsp:txXfrm>
        <a:off x="2988561" y="812467"/>
        <a:ext cx="2619188" cy="3019500"/>
      </dsp:txXfrm>
    </dsp:sp>
    <dsp:sp modelId="{66508DD2-1A04-4D23-B03D-808C19B26A28}">
      <dsp:nvSpPr>
        <dsp:cNvPr id="0" name=""/>
        <dsp:cNvSpPr/>
      </dsp:nvSpPr>
      <dsp:spPr>
        <a:xfrm>
          <a:off x="5974436" y="49469"/>
          <a:ext cx="2619188" cy="762998"/>
        </a:xfrm>
        <a:prstGeom prst="rect">
          <a:avLst/>
        </a:prstGeom>
        <a:solidFill>
          <a:schemeClr val="accent6"/>
        </a:solidFill>
        <a:ln w="19050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kern="1200" dirty="0" smtClean="0"/>
            <a:t>Total monto vendido</a:t>
          </a:r>
          <a:endParaRPr lang="es-PE" sz="2200" kern="1200" dirty="0"/>
        </a:p>
      </dsp:txBody>
      <dsp:txXfrm>
        <a:off x="5974436" y="49469"/>
        <a:ext cx="2619188" cy="762998"/>
      </dsp:txXfrm>
    </dsp:sp>
    <dsp:sp modelId="{C6E59FA5-C75D-4810-816E-A6C01914E4B4}">
      <dsp:nvSpPr>
        <dsp:cNvPr id="0" name=""/>
        <dsp:cNvSpPr/>
      </dsp:nvSpPr>
      <dsp:spPr>
        <a:xfrm>
          <a:off x="5974436" y="812467"/>
          <a:ext cx="2619188" cy="3019500"/>
        </a:xfrm>
        <a:prstGeom prst="rect">
          <a:avLst/>
        </a:prstGeom>
        <a:gradFill rotWithShape="1">
          <a:gsLst>
            <a:gs pos="0">
              <a:schemeClr val="accent6">
                <a:tint val="65000"/>
                <a:lumMod val="110000"/>
              </a:schemeClr>
            </a:gs>
            <a:gs pos="88000">
              <a:schemeClr val="accent6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200" kern="1200" dirty="0" smtClean="0"/>
            <a:t>Es el monto total de la venta por producto, retirado el descuento.</a:t>
          </a:r>
          <a:endParaRPr lang="es-P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200" kern="1200" dirty="0" smtClean="0"/>
            <a:t>En la Fact_Ventas lo reconoceremos como : TOTPRO</a:t>
          </a:r>
          <a:endParaRPr lang="es-PE" sz="2200" kern="1200" dirty="0"/>
        </a:p>
      </dsp:txBody>
      <dsp:txXfrm>
        <a:off x="5974436" y="812467"/>
        <a:ext cx="2619188" cy="301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675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3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833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23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43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63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876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01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170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969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21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148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50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02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033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71A7-087C-4361-91CE-BE7B7E560F8B}" type="datetimeFigureOut">
              <a:rPr lang="es-PE" smtClean="0"/>
              <a:t>1/09/2018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5F3C1B-C929-4FFA-98F1-F664A81012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4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500" y="1122362"/>
            <a:ext cx="10096500" cy="3373437"/>
          </a:xfrm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s-PE" sz="53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</a:t>
            </a:r>
            <a:r>
              <a:rPr lang="es-PE" sz="53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PE" sz="53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DIMENSIONAL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Caso:</a:t>
            </a:r>
            <a:endParaRPr lang="es-PE" sz="53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500" y="4706938"/>
            <a:ext cx="9144000" cy="1655762"/>
          </a:xfrm>
        </p:spPr>
        <p:txBody>
          <a:bodyPr anchor="b">
            <a:normAutofit/>
          </a:bodyPr>
          <a:lstStyle/>
          <a:p>
            <a:pPr algn="l"/>
            <a:r>
              <a:rPr lang="es-PE" sz="3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Grupo: Los Innombrables</a:t>
            </a:r>
            <a:endParaRPr lang="es-P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AutoShape 2" descr="Image result for PARDOS CHICKEN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4" descr="Image result for PARDOS CHICKEN"/>
          <p:cNvSpPr>
            <a:spLocks noChangeAspect="1" noChangeArrowheads="1"/>
          </p:cNvSpPr>
          <p:nvPr/>
        </p:nvSpPr>
        <p:spPr bwMode="auto">
          <a:xfrm>
            <a:off x="307975" y="-1219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165" t="9326" r="10422" b="10718"/>
          <a:stretch/>
        </p:blipFill>
        <p:spPr>
          <a:xfrm>
            <a:off x="2984634" y="2465723"/>
            <a:ext cx="2266682" cy="22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Agenda: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3600" b="1" dirty="0" smtClean="0">
                <a:solidFill>
                  <a:srgbClr val="C00000"/>
                </a:solidFill>
              </a:rPr>
              <a:t>Proceso de Negocio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600" b="1" dirty="0" smtClean="0">
                <a:solidFill>
                  <a:srgbClr val="C00000"/>
                </a:solidFill>
              </a:rPr>
              <a:t>Granularidad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600" b="1" dirty="0" smtClean="0">
                <a:solidFill>
                  <a:srgbClr val="C00000"/>
                </a:solidFill>
              </a:rPr>
              <a:t>Métrica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600" b="1" dirty="0" smtClean="0">
                <a:solidFill>
                  <a:srgbClr val="C00000"/>
                </a:solidFill>
              </a:rPr>
              <a:t>Modelo</a:t>
            </a:r>
            <a:endParaRPr lang="es-PE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Proceso de Negocio: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638449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Venta</a:t>
            </a:r>
            <a:endParaRPr lang="es-PE" b="1" dirty="0">
              <a:solidFill>
                <a:srgbClr val="C0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18" y="2345694"/>
            <a:ext cx="7779582" cy="40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1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Granularidad: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65854"/>
            <a:ext cx="10515600" cy="4351338"/>
          </a:xfrm>
        </p:spPr>
        <p:txBody>
          <a:bodyPr/>
          <a:lstStyle/>
          <a:p>
            <a:r>
              <a:rPr lang="es-PE" dirty="0" smtClean="0"/>
              <a:t>Cliente                </a:t>
            </a:r>
            <a:r>
              <a:rPr lang="es-PE" dirty="0" smtClean="0">
                <a:sym typeface="Wingdings" panose="05000000000000000000" pitchFamily="2" charset="2"/>
              </a:rPr>
              <a:t> </a:t>
            </a:r>
            <a:endParaRPr lang="es-PE" dirty="0" smtClean="0"/>
          </a:p>
          <a:p>
            <a:r>
              <a:rPr lang="es-PE" dirty="0" smtClean="0"/>
              <a:t>Tiempo                </a:t>
            </a:r>
            <a:r>
              <a:rPr lang="es-PE" dirty="0" smtClean="0">
                <a:sym typeface="Wingdings" panose="05000000000000000000" pitchFamily="2" charset="2"/>
              </a:rPr>
              <a:t></a:t>
            </a:r>
            <a:endParaRPr lang="es-PE" dirty="0" smtClean="0"/>
          </a:p>
          <a:p>
            <a:r>
              <a:rPr lang="es-PE" dirty="0" smtClean="0"/>
              <a:t>Producto              </a:t>
            </a:r>
            <a:r>
              <a:rPr lang="es-PE" dirty="0" smtClean="0">
                <a:sym typeface="Wingdings" panose="05000000000000000000" pitchFamily="2" charset="2"/>
              </a:rPr>
              <a:t></a:t>
            </a:r>
            <a:endParaRPr lang="es-PE" dirty="0" smtClean="0"/>
          </a:p>
          <a:p>
            <a:r>
              <a:rPr lang="es-PE" dirty="0" smtClean="0"/>
              <a:t>Zona Geográfica   </a:t>
            </a:r>
            <a:r>
              <a:rPr lang="es-PE" dirty="0" smtClean="0">
                <a:sym typeface="Wingdings" panose="05000000000000000000" pitchFamily="2" charset="2"/>
              </a:rPr>
              <a:t>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59165"/>
              </p:ext>
            </p:extLst>
          </p:nvPr>
        </p:nvGraphicFramePr>
        <p:xfrm>
          <a:off x="3636752" y="2502660"/>
          <a:ext cx="5138057" cy="155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107">
                <a:tc>
                  <a:txBody>
                    <a:bodyPr/>
                    <a:lstStyle/>
                    <a:p>
                      <a:r>
                        <a:rPr lang="es-PE" b="0" dirty="0" smtClean="0">
                          <a:solidFill>
                            <a:schemeClr val="tx1"/>
                          </a:solidFill>
                        </a:rPr>
                        <a:t>Segmento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47"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Año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Trimestre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Mes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Día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Categoría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Región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Provincia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Distrito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tx1"/>
                          </a:solidFill>
                        </a:rPr>
                        <a:t>Sucursal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3297912" y="2190865"/>
            <a:ext cx="5976090" cy="292668"/>
            <a:chOff x="3297912" y="2218305"/>
            <a:chExt cx="5976090" cy="292668"/>
          </a:xfrm>
        </p:grpSpPr>
        <p:cxnSp>
          <p:nvCxnSpPr>
            <p:cNvPr id="7" name="Conector recto de flecha 6"/>
            <p:cNvCxnSpPr/>
            <p:nvPr/>
          </p:nvCxnSpPr>
          <p:spPr>
            <a:xfrm>
              <a:off x="3638996" y="2306978"/>
              <a:ext cx="51670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/>
            <p:cNvSpPr/>
            <p:nvPr/>
          </p:nvSpPr>
          <p:spPr>
            <a:xfrm>
              <a:off x="3297912" y="2218305"/>
              <a:ext cx="449943" cy="2612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solidFill>
                    <a:schemeClr val="tx1"/>
                  </a:solidFill>
                </a:rPr>
                <a:t>(-)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774809" y="2249716"/>
              <a:ext cx="499193" cy="2612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solidFill>
                    <a:schemeClr val="tx1"/>
                  </a:solidFill>
                </a:rPr>
                <a:t>(+)</a:t>
              </a:r>
              <a:endParaRPr lang="es-P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3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Métricas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0746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Modelo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83" y="1688496"/>
            <a:ext cx="5646057" cy="49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88417" y="3463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4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Reporte </a:t>
            </a:r>
            <a:r>
              <a:rPr lang="es-PE" sz="4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s-PE" sz="4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ower BI</a:t>
            </a:r>
            <a:endParaRPr lang="es-PE" sz="45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75" y="1255742"/>
            <a:ext cx="10160990" cy="5352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6570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119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Trebuchet MS</vt:lpstr>
      <vt:lpstr>Verdana</vt:lpstr>
      <vt:lpstr>Wingdings</vt:lpstr>
      <vt:lpstr>Wingdings 3</vt:lpstr>
      <vt:lpstr>Faceta</vt:lpstr>
      <vt:lpstr>MODELO DIMENSIONAL  Caso:</vt:lpstr>
      <vt:lpstr>Agenda:</vt:lpstr>
      <vt:lpstr>1. Proceso de Negocio:</vt:lpstr>
      <vt:lpstr>2. Granularidad:</vt:lpstr>
      <vt:lpstr>3. Métricas</vt:lpstr>
      <vt:lpstr>4. Modelo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 baro</dc:creator>
  <cp:lastModifiedBy>CTIC - UNI</cp:lastModifiedBy>
  <cp:revision>21</cp:revision>
  <dcterms:created xsi:type="dcterms:W3CDTF">2018-08-30T20:56:32Z</dcterms:created>
  <dcterms:modified xsi:type="dcterms:W3CDTF">2018-09-01T17:05:16Z</dcterms:modified>
</cp:coreProperties>
</file>