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Algerian" panose="04020705040A02060702" pitchFamily="82" charset="0"/>
      <p:regular r:id="rId13"/>
    </p:embeddedFont>
    <p:embeddedFont>
      <p:font typeface="Libre Franklin" panose="00000500000000000000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‹#›</a:t>
            </a:fld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25" name="Google Shape;25;p3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6" name="Google Shape;26;p3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‹#›</a:t>
            </a:fld>
            <a:endParaRPr/>
          </a:p>
        </p:txBody>
      </p:sp>
      <p:sp>
        <p:nvSpPr>
          <p:cNvPr id="40" name="Google Shape;40;p5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‹#›</a:t>
            </a:fld>
            <a:endParaRPr/>
          </a:p>
        </p:txBody>
      </p:sp>
      <p:sp>
        <p:nvSpPr>
          <p:cNvPr id="67" name="Google Shape;67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‹#›</a:t>
            </a:fld>
            <a:endParaRPr/>
          </a:p>
        </p:txBody>
      </p:sp>
      <p:sp>
        <p:nvSpPr>
          <p:cNvPr id="76" name="Google Shape;76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DF5EB"/>
            </a:gs>
            <a:gs pos="100000">
              <a:srgbClr val="EDF5EB"/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‹#›</a:t>
            </a:fld>
            <a:endParaRPr/>
          </a:p>
        </p:txBody>
      </p:sp>
      <p:sp>
        <p:nvSpPr>
          <p:cNvPr id="11" name="Google Shape;11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ofroz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3">
            <a:alphaModFix/>
          </a:blip>
          <a:srcRect l="-1" t="3577" r="2192"/>
          <a:stretch/>
        </p:blipFill>
        <p:spPr>
          <a:xfrm>
            <a:off x="1822124" y="1377360"/>
            <a:ext cx="3422976" cy="38354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95" name="Google Shape;95;p13"/>
          <p:cNvSpPr/>
          <p:nvPr/>
        </p:nvSpPr>
        <p:spPr>
          <a:xfrm>
            <a:off x="5801729" y="2005831"/>
            <a:ext cx="5912176" cy="1245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7200" b="1" i="0" u="none" strike="noStrike" cap="none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Covid-19  </a:t>
            </a:r>
            <a:endParaRPr sz="72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5969000" y="3965640"/>
            <a:ext cx="574490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2800" b="1" i="0" u="none" strike="noStrike" cap="none" dirty="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MARCH 2020</a:t>
            </a:r>
            <a:endParaRPr sz="28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Libre Franklin"/>
              <a:buNone/>
            </a:pPr>
            <a:r>
              <a:rPr lang="es-EC" sz="6000" b="1"/>
              <a:t>ECOFROZ S.A. </a:t>
            </a:r>
            <a:endParaRPr sz="6000" b="1"/>
          </a:p>
        </p:txBody>
      </p:sp>
      <p:sp>
        <p:nvSpPr>
          <p:cNvPr id="170" name="Google Shape;170;p22"/>
          <p:cNvSpPr txBox="1">
            <a:spLocks noGrp="1"/>
          </p:cNvSpPr>
          <p:nvPr>
            <p:ph type="body" idx="1"/>
          </p:nvPr>
        </p:nvSpPr>
        <p:spPr>
          <a:xfrm>
            <a:off x="890229" y="2171700"/>
            <a:ext cx="11029615" cy="4336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</a:pPr>
            <a:r>
              <a:rPr lang="es-EC" sz="3600" b="1" i="1"/>
              <a:t>Frozen vegetables from Ecuador </a:t>
            </a:r>
            <a:endParaRPr/>
          </a:p>
          <a:p>
            <a:pPr marL="0" lvl="0" indent="0" algn="ctr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  <a:p>
            <a:pPr marL="0" lvl="0" indent="0" algn="ctr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  <a:p>
            <a:pPr marL="0" lvl="0" indent="0" algn="ctr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  <a:p>
            <a:pPr marL="0" lvl="0" indent="0" algn="ctr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  <a:p>
            <a:pPr marL="0" lvl="0" indent="0" algn="ctr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  <a:p>
            <a:pPr marL="0" lvl="0" indent="0" algn="ctr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  <a:p>
            <a:pPr marL="0" lvl="0" indent="0" algn="ctr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  <a:p>
            <a:pPr marL="0" lvl="0" indent="0" algn="ctr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  <a:p>
            <a:pPr marL="0" lvl="0" indent="0" algn="ctr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s-EC" u="sng">
                <a:solidFill>
                  <a:schemeClr val="hlink"/>
                </a:solidFill>
                <a:hlinkClick r:id="rId3"/>
              </a:rPr>
              <a:t>www.ecofroz.com</a:t>
            </a:r>
            <a:r>
              <a:rPr lang="es-EC"/>
              <a:t> </a:t>
            </a:r>
            <a:endParaRPr/>
          </a:p>
        </p:txBody>
      </p:sp>
      <p:pic>
        <p:nvPicPr>
          <p:cNvPr id="171" name="Google Shape;171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15837" y="3401347"/>
            <a:ext cx="3036918" cy="231365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172" name="Google Shape;172;p22" descr="https://attachment.outlook.office.net/owa/carlos17-sk17@hotmail.com/service.svc/s/GetAttachmentThumbnail?id=AQMkADAwATYwMAItOTgyNC03ZTU1AC0wMAItMDAKAEYAAAP97hG%2BXh%2F3SrAP7r1sx%2Bp2BwAxicovbkB1QJ%2FBBVKpfiTAAAACAQwAAAAxicovbkB1QJ%2FBBVKpfiTAAAAAeqxFrQAAAAESABAAkiquk0%2FESEOvT680hF5PZw%3D%3D&amp;thumbnailType=2&amp;X-OWA-CANARY=tEFkbupwgkSi-CM69SADmiBnzYb7-dMY9Jhq4iWWLknFc0Or-NOT0Abrzp2xkK0vE4carX7E8LA.&amp;token=912a85c3-fa25-4f33-bbc6-9a94937e8643&amp;owa=outlook.live.com&amp;isc=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52755" y="3429000"/>
            <a:ext cx="2904565" cy="22860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173" name="Google Shape;173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57320" y="3421269"/>
            <a:ext cx="2873440" cy="227380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>
            <a:off x="837846" y="1520371"/>
            <a:ext cx="5577468" cy="2979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■"/>
            </a:pPr>
            <a:r>
              <a:rPr lang="es-EC" sz="4000" b="1" i="1"/>
              <a:t>Continue with our commitment to offer products with the highest quality and safety food standards </a:t>
            </a:r>
            <a:endParaRPr/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l="-1" t="3577" r="2192"/>
          <a:stretch/>
        </p:blipFill>
        <p:spPr>
          <a:xfrm>
            <a:off x="6694714" y="990600"/>
            <a:ext cx="3422976" cy="38354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DF5EB"/>
              </a:gs>
              <a:gs pos="100000">
                <a:srgbClr val="EDF5EB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5349847" y="202229"/>
            <a:ext cx="6221689" cy="2196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es-EC" b="1"/>
              <a:t>ECOFROZ S.A. </a:t>
            </a:r>
            <a:endParaRPr b="1"/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1"/>
          </p:nvPr>
        </p:nvSpPr>
        <p:spPr>
          <a:xfrm>
            <a:off x="5410726" y="2774772"/>
            <a:ext cx="6536366" cy="337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✔"/>
            </a:pPr>
            <a:r>
              <a:rPr lang="es-EC" sz="2400" b="1"/>
              <a:t>Reinforce the hygiene measures for the personnel entrance to the plant  “3 circuits”</a:t>
            </a:r>
            <a:endParaRPr/>
          </a:p>
          <a:p>
            <a:pPr marL="0" lvl="0" indent="-1524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✔"/>
            </a:pPr>
            <a:r>
              <a:rPr lang="es-EC" sz="2400"/>
              <a:t>Restrict visits and trips to areas with COVID 19 as much as possible </a:t>
            </a:r>
            <a:endParaRPr/>
          </a:p>
          <a:p>
            <a:pPr marL="0" lvl="0" indent="-1524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✔"/>
            </a:pPr>
            <a:r>
              <a:rPr lang="es-EC" sz="2400"/>
              <a:t>Control measures to enter the facilities (temperature capture and questionnaire) </a:t>
            </a:r>
            <a:endParaRPr/>
          </a:p>
          <a:p>
            <a:pPr marL="0" lvl="0" indent="-1524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✔"/>
            </a:pPr>
            <a:r>
              <a:rPr lang="es-EC" sz="2400"/>
              <a:t>If there is a positive indicator, the person  must be evaluated by the medical service and follow the procedure established by the MSP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sz="2400" b="1"/>
          </a:p>
        </p:txBody>
      </p:sp>
      <p:sp>
        <p:nvSpPr>
          <p:cNvPr id="111" name="Google Shape;111;p15"/>
          <p:cNvSpPr/>
          <p:nvPr/>
        </p:nvSpPr>
        <p:spPr>
          <a:xfrm>
            <a:off x="1542142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12" name="Google Shape;112;p15"/>
          <p:cNvSpPr/>
          <p:nvPr/>
        </p:nvSpPr>
        <p:spPr>
          <a:xfrm rot="10800000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 extrusionOk="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7234" y="1300358"/>
            <a:ext cx="2794406" cy="3742158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DF5EB"/>
            </a:gs>
            <a:gs pos="100000">
              <a:srgbClr val="EDF5EB"/>
            </a:gs>
          </a:gsLst>
          <a:lin ang="5400000" scaled="0"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784743" y="2171700"/>
            <a:ext cx="6695557" cy="42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90"/>
              <a:buFont typeface="Noto Sans Symbols"/>
              <a:buChar char="⮚"/>
            </a:pPr>
            <a:r>
              <a:rPr lang="es-EC" sz="2590"/>
              <a:t>Limit visitors to the plant and fields</a:t>
            </a:r>
            <a:endParaRPr sz="2590"/>
          </a:p>
          <a:p>
            <a:pPr marL="384048" lvl="0" indent="-384048" algn="just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590"/>
              <a:buFont typeface="Noto Sans Symbols"/>
              <a:buChar char="⮚"/>
            </a:pPr>
            <a:r>
              <a:rPr lang="es-EC" sz="2590"/>
              <a:t>Limit Ecofroz personnel assistance to public meetings of any kind</a:t>
            </a:r>
            <a:endParaRPr sz="2590"/>
          </a:p>
          <a:p>
            <a:pPr marL="384048" lvl="0" indent="-384048" algn="just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590"/>
              <a:buFont typeface="Noto Sans Symbols"/>
              <a:buChar char="⮚"/>
            </a:pPr>
            <a:r>
              <a:rPr lang="es-EC" sz="2590"/>
              <a:t>If returning from affected country must comply with surveillance procedure </a:t>
            </a:r>
            <a:endParaRPr/>
          </a:p>
          <a:p>
            <a:pPr marL="384048" lvl="0" indent="-384048" algn="just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590"/>
              <a:buFont typeface="Noto Sans Symbols"/>
              <a:buChar char="⮚"/>
            </a:pPr>
            <a:r>
              <a:rPr lang="es-EC" sz="2590"/>
              <a:t>Strengthen compliance with the protocol for respiratory diseases </a:t>
            </a:r>
            <a:endParaRPr sz="2590"/>
          </a:p>
        </p:txBody>
      </p:sp>
      <p:pic>
        <p:nvPicPr>
          <p:cNvPr id="119" name="Google Shape;119;p16" descr="Resultado de imagen para prohido viajes"/>
          <p:cNvPicPr preferRelativeResize="0"/>
          <p:nvPr/>
        </p:nvPicPr>
        <p:blipFill rotWithShape="1">
          <a:blip r:embed="rId3">
            <a:alphaModFix/>
          </a:blip>
          <a:srcRect l="15438" r="16593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48127" y="367693"/>
            <a:ext cx="1606611" cy="168569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/>
        </p:nvSpPr>
        <p:spPr>
          <a:xfrm>
            <a:off x="2029343" y="367693"/>
            <a:ext cx="5450957" cy="876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</a:pPr>
            <a:endParaRPr sz="28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1690444" y="800100"/>
            <a:ext cx="521835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32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PREVENTIVE MEASURES </a:t>
            </a:r>
            <a:endParaRPr sz="3200" b="1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DF5EB"/>
            </a:gs>
            <a:gs pos="100000">
              <a:srgbClr val="EDF5EB"/>
            </a:gs>
          </a:gsLst>
          <a:lin ang="5400000" scaled="0"/>
        </a:gra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964050" y="567486"/>
            <a:ext cx="6740655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lang="es-EC" sz="3600" b="1"/>
              <a:t>Strengthen compliance with the protocol for plant´s hygiene: </a:t>
            </a:r>
            <a:endParaRPr sz="3600" b="1"/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>
            <a:off x="784743" y="1854201"/>
            <a:ext cx="7919962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Franklin"/>
              <a:buNone/>
            </a:pPr>
            <a:endParaRPr sz="1700"/>
          </a:p>
          <a:p>
            <a:pPr marL="0" marR="0" lvl="0" indent="0" algn="just" rtl="0">
              <a:lnSpc>
                <a:spcPct val="94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Libre Franklin"/>
              <a:buNone/>
            </a:pPr>
            <a:r>
              <a:rPr lang="es-EC" sz="2200" b="0" i="0" u="none" strike="noStrike" cap="none"/>
              <a:t>In addition to the existing cleaning and disinfection procedures:</a:t>
            </a:r>
            <a:endParaRPr/>
          </a:p>
          <a:p>
            <a:pPr marL="0" marR="0" lvl="0" indent="0" algn="just" rtl="0">
              <a:lnSpc>
                <a:spcPct val="94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Libre Franklin"/>
              <a:buNone/>
            </a:pPr>
            <a:endParaRPr sz="2200" b="0" i="0" u="none" strike="noStrike" cap="none"/>
          </a:p>
          <a:p>
            <a:pPr marL="0" marR="0" lvl="0" indent="0" algn="l" rtl="0">
              <a:lnSpc>
                <a:spcPct val="94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Libre Franklin"/>
              <a:buNone/>
            </a:pPr>
            <a:endParaRPr sz="2200"/>
          </a:p>
          <a:p>
            <a:pPr marL="914400" lvl="1" indent="-384048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✔"/>
            </a:pPr>
            <a:r>
              <a:rPr lang="es-EC" sz="2200" b="0" i="0" u="none" strike="noStrike" cap="none"/>
              <a:t>Disinfect contact surfaces such as the phone or others that are shared and often used. </a:t>
            </a:r>
            <a:endParaRPr/>
          </a:p>
          <a:p>
            <a:pPr marL="914400" lvl="1" indent="-384048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✔"/>
            </a:pPr>
            <a:r>
              <a:rPr lang="es-EC" sz="2200" b="0" i="0" u="none" strike="noStrike" cap="none"/>
              <a:t>Strengthen disinfection points in places where it is deemed necessary</a:t>
            </a:r>
            <a:r>
              <a:rPr lang="es-EC" sz="2200"/>
              <a:t>. </a:t>
            </a:r>
            <a:endParaRPr sz="2200" b="0" i="0" u="none" strike="noStrike" cap="none"/>
          </a:p>
          <a:p>
            <a:pPr marL="914400" lvl="1" indent="-384048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✔"/>
            </a:pPr>
            <a:r>
              <a:rPr lang="es-EC" sz="2200"/>
              <a:t>The disinfection protocol and certificate will be requested to the shipping companies for each containers.</a:t>
            </a:r>
            <a:endParaRPr/>
          </a:p>
          <a:p>
            <a:pPr marL="914400" lvl="1" indent="-384048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✔"/>
            </a:pPr>
            <a:r>
              <a:rPr lang="es-EC" sz="2200"/>
              <a:t>Strengthen cleaning of common areas. </a:t>
            </a:r>
            <a:endParaRPr/>
          </a:p>
          <a:p>
            <a:pPr marL="914400" lvl="1" indent="-384048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✔"/>
            </a:pPr>
            <a:r>
              <a:rPr lang="es-EC" sz="2200"/>
              <a:t>Strengthen disinfection points in key places</a:t>
            </a:r>
            <a:r>
              <a:rPr lang="es-EC" sz="2200"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sz="170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7" descr="8481e8c7-cc9d-4b42-a484-eaa5c0e0b927"/>
          <p:cNvPicPr preferRelativeResize="0"/>
          <p:nvPr/>
        </p:nvPicPr>
        <p:blipFill rotWithShape="1">
          <a:blip r:embed="rId3">
            <a:alphaModFix/>
          </a:blip>
          <a:srcRect r="2460" b="5"/>
          <a:stretch/>
        </p:blipFill>
        <p:spPr>
          <a:xfrm>
            <a:off x="9110272" y="160422"/>
            <a:ext cx="2684112" cy="2063774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pic>
        <p:nvPicPr>
          <p:cNvPr id="130" name="Google Shape;130;p17" descr="e1f224eb-dcea-4dcc-8c58-a2c109e3a5fd"/>
          <p:cNvPicPr preferRelativeResize="0"/>
          <p:nvPr/>
        </p:nvPicPr>
        <p:blipFill rotWithShape="1">
          <a:blip r:embed="rId4">
            <a:alphaModFix/>
          </a:blip>
          <a:srcRect t="11956" r="-1" b="45126"/>
          <a:stretch/>
        </p:blipFill>
        <p:spPr>
          <a:xfrm>
            <a:off x="9114324" y="2454273"/>
            <a:ext cx="2684112" cy="2047875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pic>
        <p:nvPicPr>
          <p:cNvPr id="131" name="Google Shape;131;p17" descr="a01ffb75-d800-44f7-98c4-96f63b0d5933"/>
          <p:cNvPicPr preferRelativeResize="0"/>
          <p:nvPr/>
        </p:nvPicPr>
        <p:blipFill rotWithShape="1">
          <a:blip r:embed="rId5">
            <a:alphaModFix/>
          </a:blip>
          <a:srcRect t="8571" r="-3" b="33765"/>
          <a:stretch/>
        </p:blipFill>
        <p:spPr>
          <a:xfrm>
            <a:off x="9117832" y="4724172"/>
            <a:ext cx="2684112" cy="2063592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pic>
        <p:nvPicPr>
          <p:cNvPr id="132" name="Google Shape;132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48127" y="367693"/>
            <a:ext cx="1606611" cy="1685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DF5EB"/>
            </a:gs>
            <a:gs pos="100000">
              <a:srgbClr val="EDF5EB"/>
            </a:gs>
          </a:gsLst>
          <a:lin ang="5400000" scaled="0"/>
        </a:gra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1390650" y="685800"/>
            <a:ext cx="988695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</a:pPr>
            <a:r>
              <a:rPr lang="es-EC" sz="4800" b="1"/>
              <a:t>In suspicion of the presence of CODIV- 19:</a:t>
            </a:r>
            <a:endParaRPr sz="4800" b="1"/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1"/>
          </p:nvPr>
        </p:nvSpPr>
        <p:spPr>
          <a:xfrm>
            <a:off x="1390649" y="2286000"/>
            <a:ext cx="6176776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</a:pPr>
            <a:r>
              <a:rPr lang="es-EC" sz="3600">
                <a:latin typeface="Libre Franklin"/>
                <a:ea typeface="Libre Franklin"/>
                <a:cs typeface="Libre Franklin"/>
                <a:sym typeface="Libre Franklin"/>
              </a:rPr>
              <a:t>Most important warning signs and symptoms 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</a:pPr>
            <a:endParaRPr sz="3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171450" lvl="0" indent="-22860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oto Sans Symbols"/>
              <a:buChar char="✔"/>
            </a:pPr>
            <a:r>
              <a:rPr lang="es-EC" sz="3600">
                <a:latin typeface="Libre Franklin"/>
                <a:ea typeface="Libre Franklin"/>
                <a:cs typeface="Libre Franklin"/>
                <a:sym typeface="Libre Franklin"/>
              </a:rPr>
              <a:t>Fever greater than 38° C </a:t>
            </a:r>
            <a:endParaRPr/>
          </a:p>
          <a:p>
            <a:pPr marL="171450" lvl="0" indent="-22860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oto Sans Symbols"/>
              <a:buChar char="✔"/>
            </a:pPr>
            <a:r>
              <a:rPr lang="es-EC" sz="3600">
                <a:latin typeface="Libre Franklin"/>
                <a:ea typeface="Libre Franklin"/>
                <a:cs typeface="Libre Franklin"/>
                <a:sym typeface="Libre Franklin"/>
              </a:rPr>
              <a:t>Dry cough </a:t>
            </a:r>
            <a:endParaRPr/>
          </a:p>
          <a:p>
            <a:pPr marL="171450" lvl="0" indent="-22860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oto Sans Symbols"/>
              <a:buChar char="✔"/>
            </a:pPr>
            <a:r>
              <a:rPr lang="es-EC" sz="3600">
                <a:latin typeface="Libre Franklin"/>
                <a:ea typeface="Libre Franklin"/>
                <a:cs typeface="Libre Franklin"/>
                <a:sym typeface="Libre Franklin"/>
              </a:rPr>
              <a:t>Respiratory distress </a:t>
            </a:r>
            <a:endParaRPr/>
          </a:p>
          <a:p>
            <a:pPr marL="384048" lvl="0" indent="-257048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</p:txBody>
      </p:sp>
      <p:pic>
        <p:nvPicPr>
          <p:cNvPr id="139" name="Google Shape;139;p18"/>
          <p:cNvPicPr preferRelativeResize="0"/>
          <p:nvPr/>
        </p:nvPicPr>
        <p:blipFill rotWithShape="1">
          <a:blip r:embed="rId3">
            <a:alphaModFix/>
          </a:blip>
          <a:srcRect t="5050"/>
          <a:stretch/>
        </p:blipFill>
        <p:spPr>
          <a:xfrm>
            <a:off x="8061437" y="2401556"/>
            <a:ext cx="3211495" cy="3466681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1845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just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✔"/>
            </a:pPr>
            <a:r>
              <a:rPr lang="es-EC" sz="2800"/>
              <a:t>Do not go to your job and go to the nearest MSP Medical Center</a:t>
            </a:r>
            <a:endParaRPr/>
          </a:p>
          <a:p>
            <a:pPr marL="384048" lvl="0" indent="-384048" algn="just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✔"/>
            </a:pPr>
            <a:r>
              <a:rPr lang="es-EC" sz="2800"/>
              <a:t>Comply with the recommendations given</a:t>
            </a:r>
            <a:endParaRPr sz="2800"/>
          </a:p>
          <a:p>
            <a:pPr marL="384048" lvl="0" indent="-384048" algn="just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✔"/>
            </a:pPr>
            <a:r>
              <a:rPr lang="es-EC" sz="2800"/>
              <a:t>Contact your immediate boss and request the MSP certificate</a:t>
            </a:r>
            <a:endParaRPr sz="2800"/>
          </a:p>
        </p:txBody>
      </p:sp>
      <p:sp>
        <p:nvSpPr>
          <p:cNvPr id="145" name="Google Shape;145;p19"/>
          <p:cNvSpPr txBox="1"/>
          <p:nvPr/>
        </p:nvSpPr>
        <p:spPr>
          <a:xfrm>
            <a:off x="1660358" y="34290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ibre Franklin"/>
              <a:buNone/>
            </a:pPr>
            <a:r>
              <a:rPr lang="es-EC" sz="54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If you are at work:</a:t>
            </a:r>
            <a:endParaRPr sz="5400" b="1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838200" y="4762248"/>
            <a:ext cx="10515600" cy="1845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Noto Sans Symbols"/>
              <a:buChar char="✔"/>
            </a:pPr>
            <a:r>
              <a:rPr lang="es-EC" sz="2800" b="0" i="0" u="none" strike="noStrike" cap="none">
                <a:solidFill>
                  <a:srgbClr val="59595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Communicate to supervisor </a:t>
            </a:r>
            <a:endParaRPr/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Noto Sans Symbols"/>
              <a:buChar char="✔"/>
            </a:pPr>
            <a:r>
              <a:rPr lang="es-EC" sz="2800" b="0" i="0" u="none" strike="noStrike" cap="none">
                <a:solidFill>
                  <a:srgbClr val="59595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Go to the doctor's office Stay in designated isolation </a:t>
            </a:r>
            <a:endParaRPr/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Noto Sans Symbols"/>
              <a:buChar char="✔"/>
            </a:pPr>
            <a:r>
              <a:rPr lang="es-EC" sz="2800" b="0" i="0" u="none" strike="noStrike" cap="none">
                <a:solidFill>
                  <a:srgbClr val="59595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Your status will be evaluated and if required, contact 171. </a:t>
            </a:r>
            <a:endParaRPr/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Noto Sans Symbols"/>
              <a:buChar char="✔"/>
            </a:pPr>
            <a:r>
              <a:rPr lang="es-EC" sz="2800" b="0" i="0" u="none" strike="noStrike" cap="none">
                <a:solidFill>
                  <a:srgbClr val="59595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Follow instructions given by the MSP </a:t>
            </a:r>
            <a:endParaRPr/>
          </a:p>
          <a:p>
            <a:pPr marL="228600" marR="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1660358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ibre Franklin"/>
              <a:buNone/>
            </a:pPr>
            <a:r>
              <a:rPr lang="es-EC" sz="54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If you are not in the company</a:t>
            </a:r>
            <a:endParaRPr sz="5400" b="1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42" y="240199"/>
            <a:ext cx="1491916" cy="156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40"/>
              <a:buFont typeface="Libre Franklin"/>
              <a:buNone/>
            </a:pPr>
            <a:r>
              <a:rPr lang="es-EC" sz="5940" b="1"/>
              <a:t>If positive case is detected:</a:t>
            </a:r>
            <a:endParaRPr sz="5940" b="1"/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1"/>
          </p:nvPr>
        </p:nvSpPr>
        <p:spPr>
          <a:xfrm>
            <a:off x="1046414" y="2500719"/>
            <a:ext cx="11001208" cy="403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oto Sans Symbols"/>
              <a:buChar char="✔"/>
            </a:pPr>
            <a:r>
              <a:rPr lang="es-EC" sz="3600"/>
              <a:t>Human Resources and área management will lift the epidemiological fence</a:t>
            </a:r>
            <a:endParaRPr sz="3600"/>
          </a:p>
          <a:p>
            <a:pPr marL="384048" lvl="0" indent="-384048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oto Sans Symbols"/>
              <a:buChar char="✔"/>
            </a:pPr>
            <a:r>
              <a:rPr lang="es-EC" sz="3600"/>
              <a:t>The Crisis Committee, the actions to be taken according to the risk and continuity plan</a:t>
            </a:r>
            <a:endParaRPr/>
          </a:p>
          <a:p>
            <a:pPr marL="0" lvl="0" indent="0" algn="just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</a:pPr>
            <a:endParaRPr sz="3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just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</a:pPr>
            <a:endParaRPr sz="36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55" name="Google Shape;15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319569"/>
            <a:ext cx="1604211" cy="168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10195891" y="931400"/>
            <a:ext cx="242615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1905000" y="342901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EC" b="1"/>
              <a:t>Visitors and Staff traveling to zones with COVID – 19 (CONFIRMED)</a:t>
            </a:r>
            <a:endParaRPr b="1"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581192" y="2032000"/>
            <a:ext cx="6721308" cy="4483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✔"/>
            </a:pPr>
            <a:r>
              <a:rPr lang="es-EC" sz="2400"/>
              <a:t>Restrict visits and trips to areas with COVID 19 as much as possible </a:t>
            </a:r>
            <a:endParaRPr/>
          </a:p>
          <a:p>
            <a:pPr marL="384048" lvl="0" indent="-38404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✔"/>
            </a:pPr>
            <a:r>
              <a:rPr lang="es-EC" sz="2400"/>
              <a:t>Control measures to enter the facilities (temperature capture and questionnaire) </a:t>
            </a:r>
            <a:endParaRPr/>
          </a:p>
          <a:p>
            <a:pPr marL="384048" lvl="0" indent="-38404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✔"/>
            </a:pPr>
            <a:r>
              <a:rPr lang="es-EC" sz="2400"/>
              <a:t>If there is a positive indicator, the person  must be evaluated by the medical service and follow the procedure established by the MSP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42901"/>
            <a:ext cx="1396381" cy="1465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1" descr="f27fe0c3-51e8-4dd0-86dc-f51124120d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7653" y="2402305"/>
            <a:ext cx="3757862" cy="3918126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Recorte">
  <a:themeElements>
    <a:clrScheme name="Aspecto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Microsoft Office PowerPoint</Application>
  <PresentationFormat>Widescreen</PresentationFormat>
  <Paragraphs>59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Libre Franklin</vt:lpstr>
      <vt:lpstr>Noto Sans Symbols</vt:lpstr>
      <vt:lpstr>Algerian</vt:lpstr>
      <vt:lpstr>Arial</vt:lpstr>
      <vt:lpstr>Times New Roman</vt:lpstr>
      <vt:lpstr>Recorte</vt:lpstr>
      <vt:lpstr>PowerPoint Presentation</vt:lpstr>
      <vt:lpstr>PowerPoint Presentation</vt:lpstr>
      <vt:lpstr>ECOFROZ S.A. </vt:lpstr>
      <vt:lpstr>PowerPoint Presentation</vt:lpstr>
      <vt:lpstr>Strengthen compliance with the protocol for plant´s hygiene: </vt:lpstr>
      <vt:lpstr>In suspicion of the presence of CODIV- 19:</vt:lpstr>
      <vt:lpstr>PowerPoint Presentation</vt:lpstr>
      <vt:lpstr>If positive case is detected:</vt:lpstr>
      <vt:lpstr>Visitors and Staff traveling to zones with COVID – 19 (CONFIRMED)</vt:lpstr>
      <vt:lpstr>ECOFROZ S.A.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Mencías</cp:lastModifiedBy>
  <cp:revision>1</cp:revision>
  <dcterms:modified xsi:type="dcterms:W3CDTF">2020-03-13T18:54:11Z</dcterms:modified>
</cp:coreProperties>
</file>