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7"/>
  </p:notesMasterIdLst>
  <p:sldIdLst>
    <p:sldId id="256" r:id="rId2"/>
    <p:sldId id="301" r:id="rId3"/>
    <p:sldId id="302" r:id="rId4"/>
    <p:sldId id="303" r:id="rId5"/>
    <p:sldId id="304" r:id="rId6"/>
    <p:sldId id="305" r:id="rId7"/>
    <p:sldId id="306" r:id="rId8"/>
    <p:sldId id="307" r:id="rId9"/>
    <p:sldId id="308" r:id="rId10"/>
    <p:sldId id="281" r:id="rId11"/>
    <p:sldId id="282" r:id="rId12"/>
    <p:sldId id="283" r:id="rId13"/>
    <p:sldId id="284" r:id="rId14"/>
    <p:sldId id="285" r:id="rId15"/>
    <p:sldId id="317" r:id="rId16"/>
    <p:sldId id="318" r:id="rId17"/>
    <p:sldId id="319" r:id="rId18"/>
    <p:sldId id="320" r:id="rId19"/>
    <p:sldId id="323" r:id="rId20"/>
    <p:sldId id="324" r:id="rId21"/>
    <p:sldId id="271" r:id="rId22"/>
    <p:sldId id="272" r:id="rId23"/>
    <p:sldId id="273" r:id="rId24"/>
    <p:sldId id="278" r:id="rId25"/>
    <p:sldId id="279" r:id="rId26"/>
    <p:sldId id="274" r:id="rId27"/>
    <p:sldId id="275" r:id="rId28"/>
    <p:sldId id="276"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9" r:id="rId45"/>
    <p:sldId id="310" r:id="rId46"/>
    <p:sldId id="311" r:id="rId47"/>
    <p:sldId id="312" r:id="rId48"/>
    <p:sldId id="313" r:id="rId49"/>
    <p:sldId id="314" r:id="rId50"/>
    <p:sldId id="315" r:id="rId51"/>
    <p:sldId id="316" r:id="rId52"/>
    <p:sldId id="263" r:id="rId53"/>
    <p:sldId id="259" r:id="rId54"/>
    <p:sldId id="261" r:id="rId55"/>
    <p:sldId id="262" r:id="rId56"/>
    <p:sldId id="258" r:id="rId57"/>
    <p:sldId id="280" r:id="rId58"/>
    <p:sldId id="264" r:id="rId59"/>
    <p:sldId id="265" r:id="rId60"/>
    <p:sldId id="266" r:id="rId61"/>
    <p:sldId id="267" r:id="rId62"/>
    <p:sldId id="268" r:id="rId63"/>
    <p:sldId id="269" r:id="rId64"/>
    <p:sldId id="270" r:id="rId65"/>
    <p:sldId id="260" r:id="rId66"/>
  </p:sldIdLst>
  <p:sldSz cx="9144000" cy="6858000" type="screen4x3"/>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80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856"/>
    </p:cViewPr>
  </p:sorterViewPr>
  <p:notesViewPr>
    <p:cSldViewPr>
      <p:cViewPr varScale="1">
        <p:scale>
          <a:sx n="80" d="100"/>
          <a:sy n="80" d="100"/>
        </p:scale>
        <p:origin x="-3258"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V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EF2BAB-C51C-4497-81F8-17D8A237F8BE}" type="datetimeFigureOut">
              <a:rPr lang="es-VE" smtClean="0"/>
              <a:pPr/>
              <a:t>20/09/2012</a:t>
            </a:fld>
            <a:endParaRPr lang="es-V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V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V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B7A5D7-31D6-474C-9D90-142573456A40}" type="slidenum">
              <a:rPr lang="es-VE" smtClean="0"/>
              <a:pPr/>
              <a:t>‹Nº›</a:t>
            </a:fld>
            <a:endParaRPr lang="es-VE"/>
          </a:p>
        </p:txBody>
      </p:sp>
    </p:spTree>
    <p:extLst>
      <p:ext uri="{BB962C8B-B14F-4D97-AF65-F5344CB8AC3E}">
        <p14:creationId xmlns="" xmlns:p14="http://schemas.microsoft.com/office/powerpoint/2010/main" val="2723564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VE"/>
          </a:p>
        </p:txBody>
      </p:sp>
      <p:sp>
        <p:nvSpPr>
          <p:cNvPr id="6" name="5 Marcador de pie de página"/>
          <p:cNvSpPr>
            <a:spLocks noGrp="1"/>
          </p:cNvSpPr>
          <p:nvPr>
            <p:ph type="ftr" sz="quarter" idx="10"/>
          </p:nvPr>
        </p:nvSpPr>
        <p:spPr/>
        <p:txBody>
          <a:bodyPr/>
          <a:lstStyle/>
          <a:p>
            <a:r>
              <a:rPr lang="es-VE" dirty="0" smtClean="0"/>
              <a:t>GABRIEL MOBILIO</a:t>
            </a:r>
            <a:endParaRPr lang="es-V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6E8C985-C8B7-474A-A6B9-D5BE0D7C2F92}" type="slidenum">
              <a:rPr lang="es-VE"/>
              <a:pPr/>
              <a:t>37</a:t>
            </a:fld>
            <a:endParaRPr lang="es-VE"/>
          </a:p>
        </p:txBody>
      </p:sp>
      <p:sp>
        <p:nvSpPr>
          <p:cNvPr id="2662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s-V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CF440B-A23A-41CB-A430-B140578C24F2}" type="slidenum">
              <a:rPr lang="es-VE"/>
              <a:pPr/>
              <a:t>38</a:t>
            </a:fld>
            <a:endParaRPr lang="es-VE"/>
          </a:p>
        </p:txBody>
      </p:sp>
      <p:sp>
        <p:nvSpPr>
          <p:cNvPr id="2764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7650"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s-V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2DF52A-4494-4FD6-AA12-DECFD0D50578}" type="slidenum">
              <a:rPr lang="es-VE"/>
              <a:pPr/>
              <a:t>39</a:t>
            </a:fld>
            <a:endParaRPr lang="es-VE"/>
          </a:p>
        </p:txBody>
      </p:sp>
      <p:sp>
        <p:nvSpPr>
          <p:cNvPr id="2867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s-V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30006FF-2177-4F69-BA96-177C618ACD23}" type="slidenum">
              <a:rPr lang="es-VE"/>
              <a:pPr/>
              <a:t>40</a:t>
            </a:fld>
            <a:endParaRPr lang="es-VE"/>
          </a:p>
        </p:txBody>
      </p:sp>
      <p:sp>
        <p:nvSpPr>
          <p:cNvPr id="2969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969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s-V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2B13B48-93BF-45FC-9170-EABE7F148EB3}" type="slidenum">
              <a:rPr lang="es-VE"/>
              <a:pPr/>
              <a:t>41</a:t>
            </a:fld>
            <a:endParaRPr lang="es-VE"/>
          </a:p>
        </p:txBody>
      </p:sp>
      <p:sp>
        <p:nvSpPr>
          <p:cNvPr id="3072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30722"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s-V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BCECBA9-F11D-4288-BAEE-95139BBA44F2}" type="slidenum">
              <a:rPr lang="es-VE"/>
              <a:pPr/>
              <a:t>42</a:t>
            </a:fld>
            <a:endParaRPr lang="es-VE"/>
          </a:p>
        </p:txBody>
      </p:sp>
      <p:sp>
        <p:nvSpPr>
          <p:cNvPr id="3174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31746"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s-V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23755DB-0572-4ABD-BA15-52955CA9FACF}" type="slidenum">
              <a:rPr lang="es-VE"/>
              <a:pPr/>
              <a:t>43</a:t>
            </a:fld>
            <a:endParaRPr lang="es-VE"/>
          </a:p>
        </p:txBody>
      </p:sp>
      <p:sp>
        <p:nvSpPr>
          <p:cNvPr id="3276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s-V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VE"/>
          </a:p>
        </p:txBody>
      </p:sp>
      <p:sp>
        <p:nvSpPr>
          <p:cNvPr id="4" name="3 Marcador de número de diapositiva"/>
          <p:cNvSpPr>
            <a:spLocks noGrp="1"/>
          </p:cNvSpPr>
          <p:nvPr>
            <p:ph type="sldNum" sz="quarter" idx="10"/>
          </p:nvPr>
        </p:nvSpPr>
        <p:spPr/>
        <p:txBody>
          <a:bodyPr/>
          <a:lstStyle/>
          <a:p>
            <a:fld id="{82B7A5D7-31D6-474C-9D90-142573456A40}" type="slidenum">
              <a:rPr lang="es-VE" smtClean="0"/>
              <a:pPr/>
              <a:t>58</a:t>
            </a:fld>
            <a:endParaRPr lang="es-V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0FB924C-C4B7-462F-A956-A4188F2BB1F7}" type="slidenum">
              <a:rPr lang="es-VE"/>
              <a:pPr/>
              <a:t>29</a:t>
            </a:fld>
            <a:endParaRPr lang="es-VE"/>
          </a:p>
        </p:txBody>
      </p:sp>
      <p:sp>
        <p:nvSpPr>
          <p:cNvPr id="1843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s-V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B3B18D2-FA0C-44D5-87A8-90A8EB41B112}" type="slidenum">
              <a:rPr lang="es-VE"/>
              <a:pPr/>
              <a:t>30</a:t>
            </a:fld>
            <a:endParaRPr lang="es-VE"/>
          </a:p>
        </p:txBody>
      </p:sp>
      <p:sp>
        <p:nvSpPr>
          <p:cNvPr id="1945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s-V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0860925-7A17-456D-98A7-48CB54B5521D}" type="slidenum">
              <a:rPr lang="es-VE"/>
              <a:pPr/>
              <a:t>31</a:t>
            </a:fld>
            <a:endParaRPr lang="es-VE"/>
          </a:p>
        </p:txBody>
      </p:sp>
      <p:sp>
        <p:nvSpPr>
          <p:cNvPr id="2048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s-V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E7BE874-5AAA-4C4D-B91C-99F46360C5F1}" type="slidenum">
              <a:rPr lang="es-VE"/>
              <a:pPr/>
              <a:t>32</a:t>
            </a:fld>
            <a:endParaRPr lang="es-VE"/>
          </a:p>
        </p:txBody>
      </p:sp>
      <p:sp>
        <p:nvSpPr>
          <p:cNvPr id="2150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s-V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32E00E3-2487-434C-B287-9644BB13C125}" type="slidenum">
              <a:rPr lang="es-VE"/>
              <a:pPr/>
              <a:t>33</a:t>
            </a:fld>
            <a:endParaRPr lang="es-VE"/>
          </a:p>
        </p:txBody>
      </p:sp>
      <p:sp>
        <p:nvSpPr>
          <p:cNvPr id="2252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2530"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s-V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9E6FC65-4EBE-4FF0-B0D6-6B64E122B20D}" type="slidenum">
              <a:rPr lang="es-VE"/>
              <a:pPr/>
              <a:t>34</a:t>
            </a:fld>
            <a:endParaRPr lang="es-VE"/>
          </a:p>
        </p:txBody>
      </p:sp>
      <p:sp>
        <p:nvSpPr>
          <p:cNvPr id="2355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3554"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s-V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F67D15E-0DB0-4762-83C6-CDDA81B19CBA}" type="slidenum">
              <a:rPr lang="es-VE"/>
              <a:pPr/>
              <a:t>35</a:t>
            </a:fld>
            <a:endParaRPr lang="es-VE"/>
          </a:p>
        </p:txBody>
      </p:sp>
      <p:sp>
        <p:nvSpPr>
          <p:cNvPr id="245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457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s-V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57AE20E-887E-4FC8-B5D5-5765D9D37157}" type="slidenum">
              <a:rPr lang="es-VE"/>
              <a:pPr/>
              <a:t>36</a:t>
            </a:fld>
            <a:endParaRPr lang="es-VE"/>
          </a:p>
        </p:txBody>
      </p:sp>
      <p:sp>
        <p:nvSpPr>
          <p:cNvPr id="2560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s-V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Redondear rectángulo de esquina diagonal"/>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Título"/>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0" name="9 Marcador de fecha"/>
          <p:cNvSpPr>
            <a:spLocks noGrp="1"/>
          </p:cNvSpPr>
          <p:nvPr>
            <p:ph type="dt" sz="half" idx="10"/>
          </p:nvPr>
        </p:nvSpPr>
        <p:spPr>
          <a:xfrm>
            <a:off x="5562600" y="6509004"/>
            <a:ext cx="3002280" cy="274320"/>
          </a:xfrm>
        </p:spPr>
        <p:txBody>
          <a:bodyPr vert="horz" rtlCol="0"/>
          <a:lstStyle>
            <a:extLst/>
          </a:lstStyle>
          <a:p>
            <a:fld id="{458919AE-8131-414E-9292-1581E40FF9FA}" type="datetimeFigureOut">
              <a:rPr lang="es-VE" smtClean="0"/>
              <a:pPr/>
              <a:t>20/09/2012</a:t>
            </a:fld>
            <a:endParaRPr lang="es-VE"/>
          </a:p>
        </p:txBody>
      </p:sp>
      <p:sp>
        <p:nvSpPr>
          <p:cNvPr id="11" name="10 Marcador de número de diapositiva"/>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3CB5AB94-789F-4D23-9EC0-AFDBA993CE08}" type="slidenum">
              <a:rPr lang="es-VE" smtClean="0"/>
              <a:pPr/>
              <a:t>‹Nº›</a:t>
            </a:fld>
            <a:endParaRPr lang="es-VE"/>
          </a:p>
        </p:txBody>
      </p:sp>
      <p:sp>
        <p:nvSpPr>
          <p:cNvPr id="12" name="11 Marcador de pie de página"/>
          <p:cNvSpPr>
            <a:spLocks noGrp="1"/>
          </p:cNvSpPr>
          <p:nvPr>
            <p:ph type="ftr" sz="quarter" idx="12"/>
          </p:nvPr>
        </p:nvSpPr>
        <p:spPr>
          <a:xfrm>
            <a:off x="1600200" y="6509004"/>
            <a:ext cx="3907464" cy="274320"/>
          </a:xfrm>
        </p:spPr>
        <p:txBody>
          <a:bodyPr vert="horz" rtlCol="0"/>
          <a:lstStyle>
            <a:extLst/>
          </a:lstStyle>
          <a:p>
            <a:endParaRPr lang="es-VE"/>
          </a:p>
        </p:txBody>
      </p:sp>
    </p:spTree>
  </p:cSld>
  <p:clrMapOvr>
    <a:masterClrMapping/>
  </p:clrMapOvr>
  <p:transition spd="slow">
    <p:wheel spokes="8"/>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58919AE-8131-414E-9292-1581E40FF9FA}" type="datetimeFigureOut">
              <a:rPr lang="es-VE" smtClean="0"/>
              <a:pPr/>
              <a:t>20/09/2012</a:t>
            </a:fld>
            <a:endParaRPr lang="es-VE"/>
          </a:p>
        </p:txBody>
      </p:sp>
      <p:sp>
        <p:nvSpPr>
          <p:cNvPr id="5" name="4 Marcador de pie de página"/>
          <p:cNvSpPr>
            <a:spLocks noGrp="1"/>
          </p:cNvSpPr>
          <p:nvPr>
            <p:ph type="ftr" sz="quarter" idx="11"/>
          </p:nvPr>
        </p:nvSpPr>
        <p:spPr/>
        <p:txBody>
          <a:bodyPr/>
          <a:lstStyle>
            <a:extLst/>
          </a:lstStyle>
          <a:p>
            <a:endParaRPr lang="es-VE"/>
          </a:p>
        </p:txBody>
      </p:sp>
      <p:sp>
        <p:nvSpPr>
          <p:cNvPr id="6" name="5 Marcador de número de diapositiva"/>
          <p:cNvSpPr>
            <a:spLocks noGrp="1"/>
          </p:cNvSpPr>
          <p:nvPr>
            <p:ph type="sldNum" sz="quarter" idx="12"/>
          </p:nvPr>
        </p:nvSpPr>
        <p:spPr/>
        <p:txBody>
          <a:bodyPr/>
          <a:lstStyle>
            <a:extLst/>
          </a:lstStyle>
          <a:p>
            <a:fld id="{3CB5AB94-789F-4D23-9EC0-AFDBA993CE08}" type="slidenum">
              <a:rPr lang="es-VE" smtClean="0"/>
              <a:pPr/>
              <a:t>‹Nº›</a:t>
            </a:fld>
            <a:endParaRPr lang="es-VE"/>
          </a:p>
        </p:txBody>
      </p:sp>
    </p:spTree>
  </p:cSld>
  <p:clrMapOvr>
    <a:masterClrMapping/>
  </p:clrMapOvr>
  <p:transition spd="slow">
    <p:wheel spokes="8"/>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lvl1pPr algn="l">
              <a:defRPr/>
            </a:lvl1pPr>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58919AE-8131-414E-9292-1581E40FF9FA}" type="datetimeFigureOut">
              <a:rPr lang="es-VE" smtClean="0"/>
              <a:pPr/>
              <a:t>20/09/2012</a:t>
            </a:fld>
            <a:endParaRPr lang="es-VE"/>
          </a:p>
        </p:txBody>
      </p:sp>
      <p:sp>
        <p:nvSpPr>
          <p:cNvPr id="5" name="4 Marcador de pie de página"/>
          <p:cNvSpPr>
            <a:spLocks noGrp="1"/>
          </p:cNvSpPr>
          <p:nvPr>
            <p:ph type="ftr" sz="quarter" idx="11"/>
          </p:nvPr>
        </p:nvSpPr>
        <p:spPr/>
        <p:txBody>
          <a:bodyPr/>
          <a:lstStyle>
            <a:extLst/>
          </a:lstStyle>
          <a:p>
            <a:endParaRPr lang="es-VE"/>
          </a:p>
        </p:txBody>
      </p:sp>
      <p:sp>
        <p:nvSpPr>
          <p:cNvPr id="6" name="5 Marcador de número de diapositiva"/>
          <p:cNvSpPr>
            <a:spLocks noGrp="1"/>
          </p:cNvSpPr>
          <p:nvPr>
            <p:ph type="sldNum" sz="quarter" idx="12"/>
          </p:nvPr>
        </p:nvSpPr>
        <p:spPr/>
        <p:txBody>
          <a:bodyPr/>
          <a:lstStyle>
            <a:extLst/>
          </a:lstStyle>
          <a:p>
            <a:fld id="{3CB5AB94-789F-4D23-9EC0-AFDBA993CE08}" type="slidenum">
              <a:rPr lang="es-VE" smtClean="0"/>
              <a:pPr/>
              <a:t>‹Nº›</a:t>
            </a:fld>
            <a:endParaRPr lang="es-VE"/>
          </a:p>
        </p:txBody>
      </p:sp>
    </p:spTree>
  </p:cSld>
  <p:clrMapOvr>
    <a:masterClrMapping/>
  </p:clrMapOvr>
  <p:transition spd="slow">
    <p:wheel spokes="8"/>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456481" y="273629"/>
            <a:ext cx="8226720" cy="1143480"/>
          </a:xfrm>
        </p:spPr>
        <p:txBody>
          <a:bodyPr lIns="82945" tIns="41473" bIns="41473"/>
          <a:lstStyle/>
          <a:p>
            <a:r>
              <a:rPr lang="es-ES" smtClean="0"/>
              <a:t>Haga clic para modificar el estilo de título del patrón</a:t>
            </a:r>
            <a:endParaRPr lang="es-VE"/>
          </a:p>
        </p:txBody>
      </p:sp>
      <p:sp>
        <p:nvSpPr>
          <p:cNvPr id="3" name="2 Marcador de fecha"/>
          <p:cNvSpPr>
            <a:spLocks noGrp="1"/>
          </p:cNvSpPr>
          <p:nvPr>
            <p:ph type="dt" idx="10"/>
          </p:nvPr>
        </p:nvSpPr>
        <p:spPr>
          <a:xfrm>
            <a:off x="456481" y="6247376"/>
            <a:ext cx="2128320" cy="470930"/>
          </a:xfrm>
        </p:spPr>
        <p:txBody>
          <a:bodyPr lIns="82945" tIns="41473" rIns="82945" bIns="41473"/>
          <a:lstStyle>
            <a:lvl1pPr>
              <a:defRPr/>
            </a:lvl1pPr>
          </a:lstStyle>
          <a:p>
            <a:endParaRPr lang="es-VE"/>
          </a:p>
        </p:txBody>
      </p:sp>
      <p:sp>
        <p:nvSpPr>
          <p:cNvPr id="4" name="3 Marcador de pie de página"/>
          <p:cNvSpPr>
            <a:spLocks noGrp="1"/>
          </p:cNvSpPr>
          <p:nvPr>
            <p:ph type="ftr" idx="11"/>
          </p:nvPr>
        </p:nvSpPr>
        <p:spPr>
          <a:xfrm>
            <a:off x="3127680" y="6247376"/>
            <a:ext cx="2897280" cy="470930"/>
          </a:xfrm>
        </p:spPr>
        <p:txBody>
          <a:bodyPr lIns="82945" tIns="41473" rIns="82945" bIns="41473"/>
          <a:lstStyle>
            <a:lvl1pPr>
              <a:defRPr/>
            </a:lvl1pPr>
          </a:lstStyle>
          <a:p>
            <a:endParaRPr lang="es-VE"/>
          </a:p>
        </p:txBody>
      </p:sp>
      <p:sp>
        <p:nvSpPr>
          <p:cNvPr id="5" name="4 Marcador de número de diapositiva"/>
          <p:cNvSpPr>
            <a:spLocks noGrp="1"/>
          </p:cNvSpPr>
          <p:nvPr>
            <p:ph type="sldNum" idx="12"/>
          </p:nvPr>
        </p:nvSpPr>
        <p:spPr>
          <a:xfrm>
            <a:off x="6554880" y="6247376"/>
            <a:ext cx="2128320" cy="470930"/>
          </a:xfrm>
        </p:spPr>
        <p:txBody>
          <a:bodyPr lIns="82945" tIns="41473" rIns="82945" bIns="41473"/>
          <a:lstStyle>
            <a:lvl1pPr>
              <a:defRPr/>
            </a:lvl1pPr>
          </a:lstStyle>
          <a:p>
            <a:fld id="{66C1792B-4907-45A6-9249-18D88E83EB45}" type="slidenum">
              <a:rPr lang="es-VE"/>
              <a:pPr/>
              <a:t>‹Nº›</a:t>
            </a:fld>
            <a:endParaRPr lang="es-VE"/>
          </a:p>
        </p:txBody>
      </p:sp>
    </p:spTree>
  </p:cSld>
  <p:clrMapOvr>
    <a:masterClrMapping/>
  </p:clrMapOvr>
  <p:transition spd="slow">
    <p:wheel spokes="8"/>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6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58919AE-8131-414E-9292-1581E40FF9FA}" type="datetimeFigureOut">
              <a:rPr lang="es-VE" smtClean="0"/>
              <a:pPr/>
              <a:t>20/09/2012</a:t>
            </a:fld>
            <a:endParaRPr lang="es-VE"/>
          </a:p>
        </p:txBody>
      </p:sp>
      <p:sp>
        <p:nvSpPr>
          <p:cNvPr id="5" name="4 Marcador de pie de página"/>
          <p:cNvSpPr>
            <a:spLocks noGrp="1"/>
          </p:cNvSpPr>
          <p:nvPr>
            <p:ph type="ftr" sz="quarter" idx="11"/>
          </p:nvPr>
        </p:nvSpPr>
        <p:spPr/>
        <p:txBody>
          <a:bodyPr/>
          <a:lstStyle>
            <a:extLst/>
          </a:lstStyle>
          <a:p>
            <a:endParaRPr lang="es-VE"/>
          </a:p>
        </p:txBody>
      </p:sp>
      <p:sp>
        <p:nvSpPr>
          <p:cNvPr id="6" name="5 Marcador de número de diapositiva"/>
          <p:cNvSpPr>
            <a:spLocks noGrp="1"/>
          </p:cNvSpPr>
          <p:nvPr>
            <p:ph type="sldNum" sz="quarter" idx="12"/>
          </p:nvPr>
        </p:nvSpPr>
        <p:spPr/>
        <p:txBody>
          <a:bodyPr/>
          <a:lstStyle>
            <a:extLst/>
          </a:lstStyle>
          <a:p>
            <a:fld id="{3CB5AB94-789F-4D23-9EC0-AFDBA993CE08}" type="slidenum">
              <a:rPr lang="es-VE" smtClean="0"/>
              <a:pPr/>
              <a:t>‹Nº›</a:t>
            </a:fld>
            <a:endParaRPr lang="es-VE"/>
          </a:p>
        </p:txBody>
      </p:sp>
    </p:spTree>
  </p:cSld>
  <p:clrMapOvr>
    <a:masterClrMapping/>
  </p:clrMapOvr>
  <p:transition spd="slow">
    <p:wheel spokes="8"/>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7" name="6 Rectángulo"/>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a:xfrm>
            <a:off x="5562600" y="6513670"/>
            <a:ext cx="3002280" cy="274320"/>
          </a:xfrm>
        </p:spPr>
        <p:txBody>
          <a:bodyPr vert="horz" rtlCol="0"/>
          <a:lstStyle>
            <a:extLst/>
          </a:lstStyle>
          <a:p>
            <a:fld id="{458919AE-8131-414E-9292-1581E40FF9FA}" type="datetimeFigureOut">
              <a:rPr lang="es-VE" smtClean="0"/>
              <a:pPr/>
              <a:t>20/09/2012</a:t>
            </a:fld>
            <a:endParaRPr lang="es-VE"/>
          </a:p>
        </p:txBody>
      </p:sp>
      <p:sp>
        <p:nvSpPr>
          <p:cNvPr id="9" name="8 Marcador de número de diapositiva"/>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3CB5AB94-789F-4D23-9EC0-AFDBA993CE08}" type="slidenum">
              <a:rPr lang="es-VE" smtClean="0"/>
              <a:pPr/>
              <a:t>‹Nº›</a:t>
            </a:fld>
            <a:endParaRPr lang="es-VE"/>
          </a:p>
        </p:txBody>
      </p:sp>
      <p:sp>
        <p:nvSpPr>
          <p:cNvPr id="10" name="9 Marcador de pie de página"/>
          <p:cNvSpPr>
            <a:spLocks noGrp="1"/>
          </p:cNvSpPr>
          <p:nvPr>
            <p:ph type="ftr" sz="quarter" idx="12"/>
          </p:nvPr>
        </p:nvSpPr>
        <p:spPr>
          <a:xfrm>
            <a:off x="1600200" y="6513670"/>
            <a:ext cx="3907464" cy="274320"/>
          </a:xfrm>
        </p:spPr>
        <p:txBody>
          <a:bodyPr vert="horz" rtlCol="0"/>
          <a:lstStyle>
            <a:extLst/>
          </a:lstStyle>
          <a:p>
            <a:endParaRPr lang="es-VE"/>
          </a:p>
        </p:txBody>
      </p:sp>
    </p:spTree>
  </p:cSld>
  <p:clrMapOvr>
    <a:overrideClrMapping bg1="dk1" tx1="lt1" bg2="dk2" tx2="lt2" accent1="accent1" accent2="accent2" accent3="accent3" accent4="accent4" accent5="accent5" accent6="accent6" hlink="hlink" folHlink="folHlink"/>
  </p:clrMapOvr>
  <p:transition spd="slow">
    <p:wheel spokes="8"/>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458919AE-8131-414E-9292-1581E40FF9FA}" type="datetimeFigureOut">
              <a:rPr lang="es-VE" smtClean="0"/>
              <a:pPr/>
              <a:t>20/09/2012</a:t>
            </a:fld>
            <a:endParaRPr lang="es-VE"/>
          </a:p>
        </p:txBody>
      </p:sp>
      <p:sp>
        <p:nvSpPr>
          <p:cNvPr id="6" name="5 Marcador de pie de página"/>
          <p:cNvSpPr>
            <a:spLocks noGrp="1"/>
          </p:cNvSpPr>
          <p:nvPr>
            <p:ph type="ftr" sz="quarter" idx="11"/>
          </p:nvPr>
        </p:nvSpPr>
        <p:spPr/>
        <p:txBody>
          <a:bodyPr/>
          <a:lstStyle>
            <a:extLst/>
          </a:lstStyle>
          <a:p>
            <a:endParaRPr lang="es-VE"/>
          </a:p>
        </p:txBody>
      </p:sp>
      <p:sp>
        <p:nvSpPr>
          <p:cNvPr id="7" name="6 Marcador de número de diapositiva"/>
          <p:cNvSpPr>
            <a:spLocks noGrp="1"/>
          </p:cNvSpPr>
          <p:nvPr>
            <p:ph type="sldNum" sz="quarter" idx="12"/>
          </p:nvPr>
        </p:nvSpPr>
        <p:spPr>
          <a:xfrm>
            <a:off x="8641080" y="6514568"/>
            <a:ext cx="464288" cy="274320"/>
          </a:xfrm>
        </p:spPr>
        <p:txBody>
          <a:bodyPr/>
          <a:lstStyle>
            <a:extLst/>
          </a:lstStyle>
          <a:p>
            <a:fld id="{3CB5AB94-789F-4D23-9EC0-AFDBA993CE08}" type="slidenum">
              <a:rPr lang="es-VE" smtClean="0"/>
              <a:pPr/>
              <a:t>‹Nº›</a:t>
            </a:fld>
            <a:endParaRPr lang="es-VE"/>
          </a:p>
        </p:txBody>
      </p:sp>
      <p:sp>
        <p:nvSpPr>
          <p:cNvPr id="10" name="9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spd="slow">
    <p:wheel spokes="8"/>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9 Rectángulo"/>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10 Rectángulo"/>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1 Título"/>
          <p:cNvSpPr>
            <a:spLocks noGrp="1"/>
          </p:cNvSpPr>
          <p:nvPr>
            <p:ph type="title"/>
          </p:nvPr>
        </p:nvSpPr>
        <p:spPr>
          <a:xfrm>
            <a:off x="457200" y="251948"/>
            <a:ext cx="8229600" cy="1143000"/>
          </a:xfrm>
        </p:spPr>
        <p:txBody>
          <a:bodyPr anchor="b"/>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458919AE-8131-414E-9292-1581E40FF9FA}" type="datetimeFigureOut">
              <a:rPr lang="es-VE" smtClean="0"/>
              <a:pPr/>
              <a:t>20/09/2012</a:t>
            </a:fld>
            <a:endParaRPr lang="es-VE"/>
          </a:p>
        </p:txBody>
      </p:sp>
      <p:sp>
        <p:nvSpPr>
          <p:cNvPr id="8" name="7 Marcador de pie de página"/>
          <p:cNvSpPr>
            <a:spLocks noGrp="1"/>
          </p:cNvSpPr>
          <p:nvPr>
            <p:ph type="ftr" sz="quarter" idx="11"/>
          </p:nvPr>
        </p:nvSpPr>
        <p:spPr/>
        <p:txBody>
          <a:bodyPr/>
          <a:lstStyle>
            <a:extLst/>
          </a:lstStyle>
          <a:p>
            <a:endParaRPr lang="es-VE"/>
          </a:p>
        </p:txBody>
      </p:sp>
      <p:sp>
        <p:nvSpPr>
          <p:cNvPr id="9" name="8 Marcador de número de diapositiva"/>
          <p:cNvSpPr>
            <a:spLocks noGrp="1"/>
          </p:cNvSpPr>
          <p:nvPr>
            <p:ph type="sldNum" sz="quarter" idx="12"/>
          </p:nvPr>
        </p:nvSpPr>
        <p:spPr>
          <a:xfrm>
            <a:off x="8641080" y="6514568"/>
            <a:ext cx="464288" cy="274320"/>
          </a:xfrm>
        </p:spPr>
        <p:txBody>
          <a:bodyPr/>
          <a:lstStyle>
            <a:extLst/>
          </a:lstStyle>
          <a:p>
            <a:fld id="{3CB5AB94-789F-4D23-9EC0-AFDBA993CE08}" type="slidenum">
              <a:rPr lang="es-VE" smtClean="0"/>
              <a:pPr/>
              <a:t>‹Nº›</a:t>
            </a:fld>
            <a:endParaRPr lang="es-VE"/>
          </a:p>
        </p:txBody>
      </p:sp>
    </p:spTree>
  </p:cSld>
  <p:clrMapOvr>
    <a:masterClrMapping/>
  </p:clrMapOvr>
  <p:transition spd="slow">
    <p:wheel spokes="8"/>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53218"/>
            <a:ext cx="8229600" cy="1143000"/>
          </a:xfrm>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458919AE-8131-414E-9292-1581E40FF9FA}" type="datetimeFigureOut">
              <a:rPr lang="es-VE" smtClean="0"/>
              <a:pPr/>
              <a:t>20/09/2012</a:t>
            </a:fld>
            <a:endParaRPr lang="es-VE"/>
          </a:p>
        </p:txBody>
      </p:sp>
      <p:sp>
        <p:nvSpPr>
          <p:cNvPr id="4" name="3 Marcador de pie de página"/>
          <p:cNvSpPr>
            <a:spLocks noGrp="1"/>
          </p:cNvSpPr>
          <p:nvPr>
            <p:ph type="ftr" sz="quarter" idx="11"/>
          </p:nvPr>
        </p:nvSpPr>
        <p:spPr/>
        <p:txBody>
          <a:bodyPr/>
          <a:lstStyle>
            <a:extLst/>
          </a:lstStyle>
          <a:p>
            <a:endParaRPr lang="es-VE"/>
          </a:p>
        </p:txBody>
      </p:sp>
      <p:sp>
        <p:nvSpPr>
          <p:cNvPr id="5" name="4 Marcador de número de diapositiva"/>
          <p:cNvSpPr>
            <a:spLocks noGrp="1"/>
          </p:cNvSpPr>
          <p:nvPr>
            <p:ph type="sldNum" sz="quarter" idx="12"/>
          </p:nvPr>
        </p:nvSpPr>
        <p:spPr/>
        <p:txBody>
          <a:bodyPr/>
          <a:lstStyle>
            <a:extLst/>
          </a:lstStyle>
          <a:p>
            <a:fld id="{3CB5AB94-789F-4D23-9EC0-AFDBA993CE08}" type="slidenum">
              <a:rPr lang="es-VE" smtClean="0"/>
              <a:pPr/>
              <a:t>‹Nº›</a:t>
            </a:fld>
            <a:endParaRPr lang="es-VE"/>
          </a:p>
        </p:txBody>
      </p:sp>
      <p:sp>
        <p:nvSpPr>
          <p:cNvPr id="7" name="6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spd="slow">
    <p:wheel spokes="8"/>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458919AE-8131-414E-9292-1581E40FF9FA}" type="datetimeFigureOut">
              <a:rPr lang="es-VE" smtClean="0"/>
              <a:pPr/>
              <a:t>20/09/2012</a:t>
            </a:fld>
            <a:endParaRPr lang="es-VE"/>
          </a:p>
        </p:txBody>
      </p:sp>
      <p:sp>
        <p:nvSpPr>
          <p:cNvPr id="3" name="2 Marcador de pie de página"/>
          <p:cNvSpPr>
            <a:spLocks noGrp="1"/>
          </p:cNvSpPr>
          <p:nvPr>
            <p:ph type="ftr" sz="quarter" idx="11"/>
          </p:nvPr>
        </p:nvSpPr>
        <p:spPr/>
        <p:txBody>
          <a:bodyPr/>
          <a:lstStyle>
            <a:extLst/>
          </a:lstStyle>
          <a:p>
            <a:endParaRPr lang="es-VE"/>
          </a:p>
        </p:txBody>
      </p:sp>
      <p:sp>
        <p:nvSpPr>
          <p:cNvPr id="4" name="3 Marcador de número de diapositiva"/>
          <p:cNvSpPr>
            <a:spLocks noGrp="1"/>
          </p:cNvSpPr>
          <p:nvPr>
            <p:ph type="sldNum" sz="quarter" idx="12"/>
          </p:nvPr>
        </p:nvSpPr>
        <p:spPr/>
        <p:txBody>
          <a:bodyPr/>
          <a:lstStyle>
            <a:extLst/>
          </a:lstStyle>
          <a:p>
            <a:fld id="{3CB5AB94-789F-4D23-9EC0-AFDBA993CE08}" type="slidenum">
              <a:rPr lang="es-VE" smtClean="0"/>
              <a:pPr/>
              <a:t>‹Nº›</a:t>
            </a:fld>
            <a:endParaRPr lang="es-VE"/>
          </a:p>
        </p:txBody>
      </p:sp>
    </p:spTree>
  </p:cSld>
  <p:clrMapOvr>
    <a:masterClrMapping/>
  </p:clrMapOvr>
  <p:transition spd="slow">
    <p:wheel spokes="8"/>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2"/>
      </p:bgRef>
    </p:bg>
    <p:spTree>
      <p:nvGrpSpPr>
        <p:cNvPr id="1" name=""/>
        <p:cNvGrpSpPr/>
        <p:nvPr/>
      </p:nvGrpSpPr>
      <p:grpSpPr>
        <a:xfrm>
          <a:off x="0" y="0"/>
          <a:ext cx="0" cy="0"/>
          <a:chOff x="0" y="0"/>
          <a:chExt cx="0" cy="0"/>
        </a:xfrm>
      </p:grpSpPr>
      <p:sp>
        <p:nvSpPr>
          <p:cNvPr id="8" name="7 Rectángulo"/>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963136" y="304800"/>
            <a:ext cx="3931920" cy="762000"/>
          </a:xfrm>
        </p:spPr>
        <p:txBody>
          <a:bodyPr anchor="b"/>
          <a:lstStyle>
            <a:lvl1pPr marL="0" algn="r">
              <a:buNone/>
              <a:defRPr sz="2000"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9" name="8 Marcador de fecha"/>
          <p:cNvSpPr>
            <a:spLocks noGrp="1"/>
          </p:cNvSpPr>
          <p:nvPr>
            <p:ph type="dt" sz="half" idx="10"/>
          </p:nvPr>
        </p:nvSpPr>
        <p:spPr>
          <a:xfrm>
            <a:off x="5562600" y="6513670"/>
            <a:ext cx="3002280" cy="274320"/>
          </a:xfrm>
        </p:spPr>
        <p:txBody>
          <a:bodyPr vert="horz" rtlCol="0"/>
          <a:lstStyle>
            <a:extLst/>
          </a:lstStyle>
          <a:p>
            <a:fld id="{458919AE-8131-414E-9292-1581E40FF9FA}" type="datetimeFigureOut">
              <a:rPr lang="es-VE" smtClean="0"/>
              <a:pPr/>
              <a:t>20/09/2012</a:t>
            </a:fld>
            <a:endParaRPr lang="es-VE"/>
          </a:p>
        </p:txBody>
      </p:sp>
      <p:sp>
        <p:nvSpPr>
          <p:cNvPr id="10" name="9 Marcador de número de diapositiva"/>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3CB5AB94-789F-4D23-9EC0-AFDBA993CE08}" type="slidenum">
              <a:rPr lang="es-VE" smtClean="0"/>
              <a:pPr/>
              <a:t>‹Nº›</a:t>
            </a:fld>
            <a:endParaRPr lang="es-VE"/>
          </a:p>
        </p:txBody>
      </p:sp>
      <p:sp>
        <p:nvSpPr>
          <p:cNvPr id="11" name="10 Marcador de pie de página"/>
          <p:cNvSpPr>
            <a:spLocks noGrp="1"/>
          </p:cNvSpPr>
          <p:nvPr>
            <p:ph type="ftr" sz="quarter" idx="12"/>
          </p:nvPr>
        </p:nvSpPr>
        <p:spPr>
          <a:xfrm>
            <a:off x="1600200" y="6513670"/>
            <a:ext cx="3907464" cy="274320"/>
          </a:xfrm>
        </p:spPr>
        <p:txBody>
          <a:bodyPr vert="horz" rtlCol="0"/>
          <a:lstStyle>
            <a:extLst/>
          </a:lstStyle>
          <a:p>
            <a:endParaRPr lang="es-VE"/>
          </a:p>
        </p:txBody>
      </p:sp>
    </p:spTree>
  </p:cSld>
  <p:clrMapOvr>
    <a:overrideClrMapping bg1="dk1" tx1="lt1" bg2="dk2" tx2="lt2" accent1="accent1" accent2="accent2" accent3="accent3" accent4="accent4" accent5="accent5" accent6="accent6" hlink="hlink" folHlink="folHlink"/>
  </p:clrMapOvr>
  <p:transition spd="slow">
    <p:wheel spokes="8"/>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040443" y="4724400"/>
            <a:ext cx="5486400" cy="664536"/>
          </a:xfrm>
        </p:spPr>
        <p:txBody>
          <a:bodyPr anchor="b"/>
          <a:lstStyle>
            <a:lvl1pPr marL="0" algn="r">
              <a:buNone/>
              <a:defRPr sz="2000" b="1"/>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13" name="12 Marcador de posición de imagen"/>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s-ES" smtClean="0">
                <a:solidFill>
                  <a:schemeClr val="lt1"/>
                </a:solidFill>
                <a:latin typeface="+mn-lt"/>
                <a:ea typeface="+mn-ea"/>
                <a:cs typeface="+mn-cs"/>
              </a:rPr>
              <a:t>Haga clic en el icono para agregar una imagen</a:t>
            </a:r>
            <a:endParaRPr kumimoji="0" lang="en-US" dirty="0">
              <a:solidFill>
                <a:schemeClr val="lt1"/>
              </a:solidFill>
              <a:latin typeface="+mn-lt"/>
              <a:ea typeface="+mn-ea"/>
              <a:cs typeface="+mn-cs"/>
            </a:endParaRPr>
          </a:p>
        </p:txBody>
      </p:sp>
      <p:sp>
        <p:nvSpPr>
          <p:cNvPr id="8" name="7 Marcador de fecha"/>
          <p:cNvSpPr>
            <a:spLocks noGrp="1"/>
          </p:cNvSpPr>
          <p:nvPr>
            <p:ph type="dt" sz="half" idx="10"/>
          </p:nvPr>
        </p:nvSpPr>
        <p:spPr>
          <a:xfrm>
            <a:off x="5562600" y="6509004"/>
            <a:ext cx="3002280" cy="274320"/>
          </a:xfrm>
        </p:spPr>
        <p:txBody>
          <a:bodyPr vert="horz" rtlCol="0"/>
          <a:lstStyle>
            <a:extLst/>
          </a:lstStyle>
          <a:p>
            <a:fld id="{458919AE-8131-414E-9292-1581E40FF9FA}" type="datetimeFigureOut">
              <a:rPr lang="es-VE" smtClean="0"/>
              <a:pPr/>
              <a:t>20/09/2012</a:t>
            </a:fld>
            <a:endParaRPr lang="es-VE"/>
          </a:p>
        </p:txBody>
      </p:sp>
      <p:sp>
        <p:nvSpPr>
          <p:cNvPr id="9" name="8 Marcador de número de diapositiva"/>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3CB5AB94-789F-4D23-9EC0-AFDBA993CE08}" type="slidenum">
              <a:rPr lang="es-VE" smtClean="0"/>
              <a:pPr/>
              <a:t>‹Nº›</a:t>
            </a:fld>
            <a:endParaRPr lang="es-VE"/>
          </a:p>
        </p:txBody>
      </p:sp>
      <p:sp>
        <p:nvSpPr>
          <p:cNvPr id="10" name="9 Marcador de pie de página"/>
          <p:cNvSpPr>
            <a:spLocks noGrp="1"/>
          </p:cNvSpPr>
          <p:nvPr>
            <p:ph type="ftr" sz="quarter" idx="12"/>
          </p:nvPr>
        </p:nvSpPr>
        <p:spPr>
          <a:xfrm>
            <a:off x="1600200" y="6509004"/>
            <a:ext cx="3907464" cy="274320"/>
          </a:xfrm>
        </p:spPr>
        <p:txBody>
          <a:bodyPr vert="horz" rtlCol="0"/>
          <a:lstStyle>
            <a:extLst/>
          </a:lstStyle>
          <a:p>
            <a:endParaRPr lang="es-VE"/>
          </a:p>
        </p:txBody>
      </p:sp>
    </p:spTree>
  </p:cSld>
  <p:clrMapOvr>
    <a:masterClrMapping/>
  </p:clrMapOvr>
  <p:transition spd="slow">
    <p:wheel spokes="8"/>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Redondear rectángulo de esquina diagonal"/>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2 Marcador de pie de página"/>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s-VE"/>
          </a:p>
        </p:txBody>
      </p:sp>
      <p:sp>
        <p:nvSpPr>
          <p:cNvPr id="14" name="13 Marcador de fecha"/>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458919AE-8131-414E-9292-1581E40FF9FA}" type="datetimeFigureOut">
              <a:rPr lang="es-VE" smtClean="0"/>
              <a:pPr/>
              <a:t>20/09/2012</a:t>
            </a:fld>
            <a:endParaRPr lang="es-VE"/>
          </a:p>
        </p:txBody>
      </p:sp>
      <p:sp>
        <p:nvSpPr>
          <p:cNvPr id="23" name="22 Marcador de número de diapositiva"/>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3CB5AB94-789F-4D23-9EC0-AFDBA993CE08}" type="slidenum">
              <a:rPr lang="es-VE" smtClean="0"/>
              <a:pPr/>
              <a:t>‹Nº›</a:t>
            </a:fld>
            <a:endParaRPr lang="es-VE"/>
          </a:p>
        </p:txBody>
      </p:sp>
      <p:sp>
        <p:nvSpPr>
          <p:cNvPr id="22" name="21 Marcador de título"/>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ransition spd="slow">
    <p:wheel spokes="8"/>
  </p:transition>
  <p:timing>
    <p:tnLst>
      <p:par>
        <p:cTn id="1" dur="indefinite" restart="never" nodeType="tmRoot"/>
      </p:par>
    </p:tnLst>
  </p:timing>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slideLayout" Target="../slideLayouts/slideLayout1.xml"/><Relationship Id="rId1" Type="http://schemas.openxmlformats.org/officeDocument/2006/relationships/audio" Target="../media/audio1.wav"/><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a:spLocks noGrp="1"/>
          </p:cNvSpPr>
          <p:nvPr>
            <p:ph type="subTitle" idx="1"/>
          </p:nvPr>
        </p:nvSpPr>
        <p:spPr>
          <a:xfrm>
            <a:off x="467544" y="260648"/>
            <a:ext cx="8352928" cy="72008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25000" lnSpcReduction="20000"/>
            <a:scene3d>
              <a:camera prst="orthographicFront"/>
              <a:lightRig rig="balanced" dir="t">
                <a:rot lat="0" lon="0" rev="2100000"/>
              </a:lightRig>
            </a:scene3d>
            <a:sp3d extrusionH="57150" prstMaterial="metal">
              <a:bevelT w="38100" h="25400"/>
              <a:contourClr>
                <a:schemeClr val="bg2"/>
              </a:contourClr>
            </a:sp3d>
          </a:bodyPr>
          <a:lstStyle/>
          <a:p>
            <a:pPr algn="ctr"/>
            <a:r>
              <a:rPr lang="es-VE" sz="7200" b="1" dirty="0" smtClean="0">
                <a:ln w="50800"/>
                <a:solidFill>
                  <a:schemeClr val="bg1">
                    <a:shade val="50000"/>
                  </a:schemeClr>
                </a:solidFill>
                <a:effectLst>
                  <a:outerShdw blurRad="50800" dist="38100" dir="10800000" algn="r" rotWithShape="0">
                    <a:prstClr val="black">
                      <a:alpha val="40000"/>
                    </a:prstClr>
                  </a:outerShdw>
                </a:effectLst>
                <a:latin typeface="Times New Roman" pitchFamily="18" charset="0"/>
                <a:cs typeface="Times New Roman" pitchFamily="18" charset="0"/>
              </a:rPr>
              <a:t>UNIVERSIDAD DE ORIENTE.</a:t>
            </a:r>
          </a:p>
          <a:p>
            <a:pPr algn="ctr"/>
            <a:r>
              <a:rPr lang="es-VE" sz="7200" b="1" dirty="0" smtClean="0">
                <a:ln w="50800"/>
                <a:solidFill>
                  <a:schemeClr val="bg1">
                    <a:shade val="50000"/>
                  </a:schemeClr>
                </a:solidFill>
                <a:effectLst>
                  <a:outerShdw blurRad="50800" dist="38100" dir="10800000" algn="r" rotWithShape="0">
                    <a:prstClr val="black">
                      <a:alpha val="40000"/>
                    </a:prstClr>
                  </a:outerShdw>
                </a:effectLst>
                <a:latin typeface="Times New Roman" pitchFamily="18" charset="0"/>
                <a:cs typeface="Times New Roman" pitchFamily="18" charset="0"/>
              </a:rPr>
              <a:t>NUCLEÓ ANZOÁTEGUI.</a:t>
            </a:r>
          </a:p>
          <a:p>
            <a:pPr algn="ctr"/>
            <a:r>
              <a:rPr lang="es-VE" sz="7200" b="1" dirty="0" smtClean="0">
                <a:ln w="50800"/>
                <a:solidFill>
                  <a:schemeClr val="bg1">
                    <a:shade val="50000"/>
                  </a:schemeClr>
                </a:solidFill>
                <a:effectLst>
                  <a:outerShdw blurRad="50800" dist="38100" dir="10800000" algn="r" rotWithShape="0">
                    <a:prstClr val="black">
                      <a:alpha val="40000"/>
                    </a:prstClr>
                  </a:outerShdw>
                </a:effectLst>
                <a:latin typeface="Times New Roman" pitchFamily="18" charset="0"/>
                <a:cs typeface="Times New Roman" pitchFamily="18" charset="0"/>
              </a:rPr>
              <a:t>ESCUELA DE INGENIERÍA Y CIENCIAS APLICADAS</a:t>
            </a:r>
          </a:p>
          <a:p>
            <a:pPr algn="ctr"/>
            <a:r>
              <a:rPr lang="es-VE" sz="7200" b="1" dirty="0" smtClean="0">
                <a:ln w="50800"/>
                <a:solidFill>
                  <a:schemeClr val="bg1">
                    <a:shade val="50000"/>
                  </a:schemeClr>
                </a:solidFill>
                <a:effectLst>
                  <a:outerShdw blurRad="50800" dist="38100" dir="10800000" algn="r" rotWithShape="0">
                    <a:prstClr val="black">
                      <a:alpha val="40000"/>
                    </a:prstClr>
                  </a:outerShdw>
                </a:effectLst>
                <a:latin typeface="Times New Roman" pitchFamily="18" charset="0"/>
                <a:cs typeface="Times New Roman" pitchFamily="18" charset="0"/>
              </a:rPr>
              <a:t>DEPARTAMENTO DE COMPUTACIÓN Y SISTEMAS</a:t>
            </a:r>
          </a:p>
          <a:p>
            <a:r>
              <a:rPr lang="es-ES" sz="7200" b="1" dirty="0" smtClean="0">
                <a:ln w="50800"/>
                <a:solidFill>
                  <a:schemeClr val="bg1">
                    <a:shade val="50000"/>
                  </a:schemeClr>
                </a:solidFill>
              </a:rPr>
              <a:t> </a:t>
            </a:r>
            <a:endParaRPr lang="es-VE" sz="7200" b="1" dirty="0" smtClean="0">
              <a:ln w="50800"/>
              <a:solidFill>
                <a:schemeClr val="bg1">
                  <a:shade val="50000"/>
                </a:schemeClr>
              </a:solidFill>
            </a:endParaRPr>
          </a:p>
          <a:p>
            <a:r>
              <a:rPr lang="es-ES" sz="7200" b="1" dirty="0" smtClean="0">
                <a:ln w="50800"/>
                <a:solidFill>
                  <a:schemeClr val="bg1">
                    <a:shade val="50000"/>
                  </a:schemeClr>
                </a:solidFill>
              </a:rPr>
              <a:t> </a:t>
            </a:r>
            <a:endParaRPr lang="es-VE" sz="7200" b="1" dirty="0" smtClean="0">
              <a:ln w="50800"/>
              <a:solidFill>
                <a:schemeClr val="bg1">
                  <a:shade val="50000"/>
                </a:schemeClr>
              </a:solidFill>
            </a:endParaRPr>
          </a:p>
          <a:p>
            <a:r>
              <a:rPr lang="es-ES" sz="7200" b="1" dirty="0" smtClean="0">
                <a:ln w="50800"/>
                <a:solidFill>
                  <a:schemeClr val="bg1">
                    <a:shade val="50000"/>
                  </a:schemeClr>
                </a:solidFill>
              </a:rPr>
              <a:t> </a:t>
            </a:r>
            <a:endParaRPr lang="es-VE" sz="7200" b="1" dirty="0" smtClean="0">
              <a:ln w="50800"/>
              <a:solidFill>
                <a:schemeClr val="bg1">
                  <a:shade val="50000"/>
                </a:schemeClr>
              </a:solidFill>
            </a:endParaRPr>
          </a:p>
          <a:p>
            <a:r>
              <a:rPr lang="es-ES" sz="7200" b="1" dirty="0" smtClean="0">
                <a:ln w="50800"/>
                <a:solidFill>
                  <a:schemeClr val="bg1">
                    <a:shade val="50000"/>
                  </a:schemeClr>
                </a:solidFill>
              </a:rPr>
              <a:t> </a:t>
            </a:r>
            <a:endParaRPr lang="es-VE" sz="7200" b="1" dirty="0" smtClean="0">
              <a:ln w="50800"/>
              <a:solidFill>
                <a:schemeClr val="bg1">
                  <a:shade val="50000"/>
                </a:schemeClr>
              </a:solidFill>
            </a:endParaRPr>
          </a:p>
          <a:p>
            <a:r>
              <a:rPr lang="es-ES" sz="7200" b="1" dirty="0" smtClean="0">
                <a:ln w="50800"/>
                <a:solidFill>
                  <a:schemeClr val="bg1">
                    <a:shade val="50000"/>
                  </a:schemeClr>
                </a:solidFill>
              </a:rPr>
              <a:t> </a:t>
            </a:r>
            <a:endParaRPr lang="es-VE" sz="7200" b="1" dirty="0" smtClean="0">
              <a:ln w="50800"/>
              <a:solidFill>
                <a:schemeClr val="bg1">
                  <a:shade val="50000"/>
                </a:schemeClr>
              </a:solidFill>
            </a:endParaRPr>
          </a:p>
          <a:p>
            <a:r>
              <a:rPr lang="es-ES" sz="7200" b="1" dirty="0" smtClean="0">
                <a:ln w="50800"/>
                <a:solidFill>
                  <a:schemeClr val="bg1">
                    <a:shade val="50000"/>
                  </a:schemeClr>
                </a:solidFill>
              </a:rPr>
              <a:t> </a:t>
            </a:r>
            <a:endParaRPr lang="es-VE" sz="7200" b="1" dirty="0" smtClean="0">
              <a:ln w="50800"/>
              <a:solidFill>
                <a:schemeClr val="bg1">
                  <a:shade val="50000"/>
                </a:schemeClr>
              </a:solidFill>
            </a:endParaRPr>
          </a:p>
          <a:p>
            <a:r>
              <a:rPr lang="es-VE" sz="2800" b="1" dirty="0" smtClean="0">
                <a:ln w="50800"/>
                <a:solidFill>
                  <a:schemeClr val="bg1">
                    <a:shade val="50000"/>
                  </a:schemeClr>
                </a:solidFill>
              </a:rPr>
              <a:t> </a:t>
            </a:r>
          </a:p>
        </p:txBody>
      </p:sp>
      <p:pic>
        <p:nvPicPr>
          <p:cNvPr id="5" name="Imagen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419872" y="1628800"/>
            <a:ext cx="2304257" cy="1584176"/>
          </a:xfrm>
          <a:prstGeom prst="rect">
            <a:avLst/>
          </a:prstGeom>
          <a:noFill/>
          <a:ln w="9525">
            <a:noFill/>
            <a:miter lim="800000"/>
            <a:headEnd/>
            <a:tailEnd/>
          </a:ln>
        </p:spPr>
      </p:pic>
      <p:sp>
        <p:nvSpPr>
          <p:cNvPr id="6" name="2 Subtítulo"/>
          <p:cNvSpPr txBox="1">
            <a:spLocks/>
          </p:cNvSpPr>
          <p:nvPr/>
        </p:nvSpPr>
        <p:spPr>
          <a:xfrm>
            <a:off x="4499992" y="4653136"/>
            <a:ext cx="4320630" cy="220486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tIns="0" rIns="45720" bIns="0" anchor="b">
            <a:normAutofit/>
          </a:bodyPr>
          <a:lstStyle/>
          <a:p>
            <a:r>
              <a:rPr lang="es-VE" sz="1400"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GRUPO DE ARBOLES:</a:t>
            </a:r>
            <a:endParaRPr lang="es-VE" sz="1400"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endParaRPr>
          </a:p>
          <a:p>
            <a:r>
              <a:rPr lang="es-VE" sz="1400"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LUIS CORREA                    </a:t>
            </a:r>
            <a:r>
              <a:rPr lang="es-VE" sz="1400" b="1" dirty="0" smtClean="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    C.I</a:t>
            </a:r>
            <a:r>
              <a:rPr lang="es-VE" sz="1400"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 19.840.230</a:t>
            </a:r>
            <a:endParaRPr lang="es-VE" sz="1400"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endParaRPr>
          </a:p>
          <a:p>
            <a:r>
              <a:rPr lang="es-VE" sz="1400"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GABRIEL MOVILIO           </a:t>
            </a:r>
            <a:r>
              <a:rPr lang="es-VE" sz="1400" b="1" dirty="0" smtClean="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   </a:t>
            </a:r>
            <a:r>
              <a:rPr lang="es-VE" sz="1400"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C.I:21.173.595</a:t>
            </a:r>
            <a:endParaRPr lang="es-VE" sz="1400"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endParaRPr>
          </a:p>
          <a:p>
            <a:r>
              <a:rPr lang="es-VE" sz="1400"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JONATHAN FERNANDEZ </a:t>
            </a:r>
            <a:r>
              <a:rPr lang="es-VE" sz="1400" b="1" dirty="0" smtClean="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  </a:t>
            </a:r>
            <a:r>
              <a:rPr lang="es-VE" sz="1400"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C.I:19.315.715</a:t>
            </a:r>
            <a:endParaRPr lang="es-VE" sz="1400"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endParaRPr>
          </a:p>
          <a:p>
            <a:r>
              <a:rPr lang="es-VE" sz="1400"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CARLA GOMEZ                 </a:t>
            </a:r>
            <a:r>
              <a:rPr lang="es-VE" sz="1400" b="1" dirty="0" smtClean="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    </a:t>
            </a:r>
            <a:r>
              <a:rPr lang="es-VE" sz="1400"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C.I:16.926.242</a:t>
            </a:r>
            <a:endParaRPr lang="es-VE" sz="1400"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endParaRPr>
          </a:p>
          <a:p>
            <a:r>
              <a:rPr lang="es-VE" sz="1400"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MIGUEL GALAVIS           </a:t>
            </a:r>
            <a:r>
              <a:rPr lang="es-VE" sz="1400" b="1" dirty="0" smtClean="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     </a:t>
            </a:r>
            <a:r>
              <a:rPr lang="es-VE" sz="1400"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C.I:20.054.471</a:t>
            </a:r>
            <a:endParaRPr lang="es-VE" sz="1400"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endParaRPr>
          </a:p>
          <a:p>
            <a:r>
              <a:rPr lang="es-VE" sz="1400"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MANUEL DUN                    </a:t>
            </a:r>
            <a:r>
              <a:rPr lang="es-VE" sz="1400" b="1" dirty="0" smtClean="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    </a:t>
            </a:r>
            <a:r>
              <a:rPr lang="es-VE" sz="1400"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C.I:19.257.821</a:t>
            </a:r>
            <a:endParaRPr lang="es-VE" sz="1400"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endParaRPr>
          </a:p>
          <a:p>
            <a:r>
              <a:rPr lang="es-VE" sz="1400"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JOSE  CARABALLO           </a:t>
            </a:r>
            <a:r>
              <a:rPr lang="es-VE" sz="1400" b="1" dirty="0" smtClean="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   </a:t>
            </a:r>
            <a:r>
              <a:rPr lang="es-VE" sz="1400"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C.I:21.013.733</a:t>
            </a:r>
            <a:endParaRPr lang="es-VE" sz="1400"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endParaRPr>
          </a:p>
          <a:p>
            <a:r>
              <a:rPr lang="es-VE" sz="1400"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FRANCISCO QUIJADA       </a:t>
            </a:r>
            <a:r>
              <a:rPr lang="es-VE" sz="1400" b="1" dirty="0" smtClean="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  </a:t>
            </a:r>
            <a:r>
              <a:rPr lang="es-VE" sz="1400"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C.I:19.190.821</a:t>
            </a:r>
            <a:endParaRPr lang="es-VE" sz="1400"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
                <a:schemeClr val="accent1"/>
              </a:buClr>
              <a:buSzPct val="80000"/>
              <a:buFont typeface="Wingdings 2"/>
              <a:buNone/>
              <a:tabLst/>
              <a:defRPr/>
            </a:pPr>
            <a:endParaRPr kumimoji="0" lang="es-ES" sz="1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2 Subtítulo"/>
          <p:cNvSpPr txBox="1">
            <a:spLocks/>
          </p:cNvSpPr>
          <p:nvPr/>
        </p:nvSpPr>
        <p:spPr>
          <a:xfrm>
            <a:off x="1331640" y="5301208"/>
            <a:ext cx="5616624" cy="864096"/>
          </a:xfrm>
          <a:prstGeom prst="rect">
            <a:avLst/>
          </a:prstGeom>
        </p:spPr>
        <p:txBody>
          <a:bodyPr vert="horz" tIns="0" rIns="45720" bIns="0" anchor="b">
            <a:normAutofit fontScale="25000" lnSpcReduction="20000"/>
          </a:bodyPr>
          <a:lstStyle/>
          <a:p>
            <a:pPr marL="0" marR="0" lvl="0" indent="0" algn="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s-E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es-VE"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s-E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es-VE"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s-E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es-VE"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s-E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es-VE"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s-E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es-VE"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s-E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es-VE"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s-VE" sz="2800" b="0" i="0" u="none" strike="noStrike" kern="1200" cap="none" spc="0" normalizeH="0" baseline="0" noProof="0" dirty="0" smtClean="0">
                <a:ln>
                  <a:noFill/>
                </a:ln>
                <a:solidFill>
                  <a:schemeClr val="tx1"/>
                </a:solidFill>
                <a:effectLst/>
                <a:uLnTx/>
                <a:uFillTx/>
                <a:latin typeface="+mn-lt"/>
                <a:ea typeface="+mn-ea"/>
                <a:cs typeface="+mn-cs"/>
              </a:rPr>
              <a:t> </a:t>
            </a:r>
          </a:p>
        </p:txBody>
      </p:sp>
      <p:sp>
        <p:nvSpPr>
          <p:cNvPr id="9" name="8 Rectángulo"/>
          <p:cNvSpPr/>
          <p:nvPr/>
        </p:nvSpPr>
        <p:spPr>
          <a:xfrm>
            <a:off x="2195736" y="3501008"/>
            <a:ext cx="4572000" cy="64633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scene3d>
              <a:camera prst="orthographicFront"/>
              <a:lightRig rig="balanced" dir="t">
                <a:rot lat="0" lon="0" rev="2100000"/>
              </a:lightRig>
            </a:scene3d>
            <a:sp3d extrusionH="57150" prstMaterial="metal">
              <a:bevelT w="38100" h="25400"/>
              <a:contourClr>
                <a:schemeClr val="bg2"/>
              </a:contourClr>
            </a:sp3d>
          </a:bodyPr>
          <a:lstStyle/>
          <a:p>
            <a:pPr lvl="0" algn="ctr">
              <a:spcBef>
                <a:spcPct val="20000"/>
              </a:spcBef>
              <a:buClr>
                <a:schemeClr val="accent1"/>
              </a:buClr>
              <a:buSzPct val="80000"/>
              <a:defRPr/>
            </a:pPr>
            <a:r>
              <a:rPr lang="es-ES" b="1" dirty="0" smtClean="0">
                <a:ln w="50800"/>
                <a:solidFill>
                  <a:schemeClr val="bg1">
                    <a:shade val="50000"/>
                  </a:schemeClr>
                </a:solidFill>
                <a:effectLst>
                  <a:outerShdw blurRad="50800" dist="38100" dir="10800000" algn="r" rotWithShape="0">
                    <a:prstClr val="black">
                      <a:alpha val="40000"/>
                    </a:prstClr>
                  </a:outerShdw>
                </a:effectLst>
                <a:latin typeface="Times New Roman" pitchFamily="18" charset="0"/>
                <a:cs typeface="Times New Roman" pitchFamily="18" charset="0"/>
              </a:rPr>
              <a:t>EXPOSICIÓN SOBRE ARBOLES EN ESTRUCTURA DE DATOS </a:t>
            </a:r>
            <a:endParaRPr lang="es-VE" b="1" dirty="0" smtClean="0">
              <a:ln w="50800"/>
              <a:solidFill>
                <a:schemeClr val="bg1">
                  <a:shade val="50000"/>
                </a:schemeClr>
              </a:solidFill>
              <a:effectLst>
                <a:outerShdw blurRad="50800" dist="38100" dir="10800000" algn="r" rotWithShape="0">
                  <a:prstClr val="black">
                    <a:alpha val="40000"/>
                  </a:prstClr>
                </a:outerShdw>
              </a:effectLst>
              <a:latin typeface="Times New Roman" pitchFamily="18" charset="0"/>
              <a:cs typeface="Times New Roman" pitchFamily="18" charset="0"/>
            </a:endParaRPr>
          </a:p>
        </p:txBody>
      </p: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000232" y="357166"/>
            <a:ext cx="6172200" cy="1160934"/>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scene3d>
              <a:camera prst="orthographicFront"/>
              <a:lightRig rig="soft" dir="t">
                <a:rot lat="0" lon="0" rev="2400000"/>
              </a:lightRig>
            </a:scene3d>
            <a:sp3d>
              <a:bevelT w="19050" h="12700"/>
            </a:sp3d>
          </a:bodyPr>
          <a:lstStyle/>
          <a:p>
            <a:pPr algn="ctr"/>
            <a:r>
              <a:rPr lang="es-ES_tradnl" sz="3200" b="1"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Arboles Binarios de Búsqueda</a:t>
            </a:r>
            <a:endParaRPr lang="es-VE" sz="3200" b="1" dirty="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endParaRPr>
          </a:p>
        </p:txBody>
      </p:sp>
    </p:spTree>
  </p:cSld>
  <p:clrMapOvr>
    <a:masterClrMapping/>
  </p:clrMapOvr>
  <p:transition spd="slow">
    <p:wheel spokes="8"/>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s-VE" sz="2400" b="1" dirty="0" smtClean="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Todos los elementos almacenados en el subárbol izquierdo de cualquier nodo x son menores que el elemento almacenado en x ,y todos los elementos almacenados en el subárbol derecho de x son mayores que el elemento almacenado en x.</a:t>
            </a:r>
          </a:p>
          <a:p>
            <a:endParaRPr lang="es-VE" dirty="0"/>
          </a:p>
        </p:txBody>
      </p:sp>
      <p:sp>
        <p:nvSpPr>
          <p:cNvPr id="5" name="4 CuadroTexto"/>
          <p:cNvSpPr txBox="1"/>
          <p:nvPr/>
        </p:nvSpPr>
        <p:spPr>
          <a:xfrm>
            <a:off x="6948264" y="6165304"/>
            <a:ext cx="2304256"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Gabriel Mobilio</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Documents and Settings\luis\Escritorio\imagenes arbol\08.jpg"/>
          <p:cNvPicPr>
            <a:picLocks noGrp="1" noChangeAspect="1" noChangeArrowheads="1"/>
          </p:cNvPicPr>
          <p:nvPr>
            <p:ph sz="quarter" idx="1"/>
          </p:nvPr>
        </p:nvPicPr>
        <p:blipFill>
          <a:blip r:embed="rId2" cstate="print"/>
          <a:srcRect/>
          <a:stretch>
            <a:fillRect/>
          </a:stretch>
        </p:blipFill>
        <p:spPr bwMode="auto">
          <a:xfrm>
            <a:off x="3929058" y="571480"/>
            <a:ext cx="737425" cy="714380"/>
          </a:xfrm>
          <a:prstGeom prst="rect">
            <a:avLst/>
          </a:prstGeom>
          <a:noFill/>
        </p:spPr>
      </p:pic>
      <p:pic>
        <p:nvPicPr>
          <p:cNvPr id="1028" name="Picture 4" descr="C:\Documents and Settings\luis\Escritorio\imagenes arbol\03.jpg"/>
          <p:cNvPicPr>
            <a:picLocks noChangeAspect="1" noChangeArrowheads="1"/>
          </p:cNvPicPr>
          <p:nvPr/>
        </p:nvPicPr>
        <p:blipFill>
          <a:blip r:embed="rId3" cstate="print"/>
          <a:srcRect/>
          <a:stretch>
            <a:fillRect/>
          </a:stretch>
        </p:blipFill>
        <p:spPr bwMode="auto">
          <a:xfrm>
            <a:off x="1928794" y="2643182"/>
            <a:ext cx="714380" cy="692056"/>
          </a:xfrm>
          <a:prstGeom prst="rect">
            <a:avLst/>
          </a:prstGeom>
          <a:noFill/>
        </p:spPr>
      </p:pic>
      <p:pic>
        <p:nvPicPr>
          <p:cNvPr id="1029" name="Picture 5" descr="C:\Documents and Settings\luis\Escritorio\imagenes arbol\20.jpg"/>
          <p:cNvPicPr>
            <a:picLocks noChangeAspect="1" noChangeArrowheads="1"/>
          </p:cNvPicPr>
          <p:nvPr/>
        </p:nvPicPr>
        <p:blipFill>
          <a:blip r:embed="rId4" cstate="print"/>
          <a:srcRect/>
          <a:stretch>
            <a:fillRect/>
          </a:stretch>
        </p:blipFill>
        <p:spPr bwMode="auto">
          <a:xfrm>
            <a:off x="5929322" y="2714620"/>
            <a:ext cx="746642" cy="723310"/>
          </a:xfrm>
          <a:prstGeom prst="rect">
            <a:avLst/>
          </a:prstGeom>
          <a:noFill/>
        </p:spPr>
      </p:pic>
      <p:pic>
        <p:nvPicPr>
          <p:cNvPr id="1030" name="Picture 6" descr="C:\Documents and Settings\luis\Escritorio\imagenes arbol\01.jpg"/>
          <p:cNvPicPr>
            <a:picLocks noChangeAspect="1" noChangeArrowheads="1"/>
          </p:cNvPicPr>
          <p:nvPr/>
        </p:nvPicPr>
        <p:blipFill>
          <a:blip r:embed="rId5" cstate="print"/>
          <a:srcRect/>
          <a:stretch>
            <a:fillRect/>
          </a:stretch>
        </p:blipFill>
        <p:spPr bwMode="auto">
          <a:xfrm>
            <a:off x="1000100" y="4786322"/>
            <a:ext cx="663682" cy="642942"/>
          </a:xfrm>
          <a:prstGeom prst="rect">
            <a:avLst/>
          </a:prstGeom>
          <a:noFill/>
        </p:spPr>
      </p:pic>
      <p:pic>
        <p:nvPicPr>
          <p:cNvPr id="1031" name="Picture 7" descr="C:\Documents and Settings\luis\Escritorio\imagenes arbol\05.jpg"/>
          <p:cNvPicPr>
            <a:picLocks noChangeAspect="1" noChangeArrowheads="1"/>
          </p:cNvPicPr>
          <p:nvPr/>
        </p:nvPicPr>
        <p:blipFill>
          <a:blip r:embed="rId6" cstate="print"/>
          <a:srcRect/>
          <a:stretch>
            <a:fillRect/>
          </a:stretch>
        </p:blipFill>
        <p:spPr bwMode="auto">
          <a:xfrm>
            <a:off x="2857488" y="4786322"/>
            <a:ext cx="737424" cy="714380"/>
          </a:xfrm>
          <a:prstGeom prst="rect">
            <a:avLst/>
          </a:prstGeom>
          <a:noFill/>
        </p:spPr>
      </p:pic>
      <p:pic>
        <p:nvPicPr>
          <p:cNvPr id="1032" name="Picture 8" descr="C:\Documents and Settings\luis\Escritorio\imagenes arbol\10.jpg"/>
          <p:cNvPicPr>
            <a:picLocks noChangeAspect="1" noChangeArrowheads="1"/>
          </p:cNvPicPr>
          <p:nvPr/>
        </p:nvPicPr>
        <p:blipFill>
          <a:blip r:embed="rId7" cstate="print"/>
          <a:srcRect/>
          <a:stretch>
            <a:fillRect/>
          </a:stretch>
        </p:blipFill>
        <p:spPr bwMode="auto">
          <a:xfrm>
            <a:off x="5072066" y="4786322"/>
            <a:ext cx="737425" cy="714380"/>
          </a:xfrm>
          <a:prstGeom prst="rect">
            <a:avLst/>
          </a:prstGeom>
          <a:noFill/>
        </p:spPr>
      </p:pic>
      <p:cxnSp>
        <p:nvCxnSpPr>
          <p:cNvPr id="16" name="15 Conector recto"/>
          <p:cNvCxnSpPr>
            <a:stCxn id="1027" idx="2"/>
            <a:endCxn id="1028" idx="0"/>
          </p:cNvCxnSpPr>
          <p:nvPr/>
        </p:nvCxnSpPr>
        <p:spPr>
          <a:xfrm rot="5400000">
            <a:off x="2613217" y="958628"/>
            <a:ext cx="1357322" cy="2011787"/>
          </a:xfrm>
          <a:prstGeom prst="line">
            <a:avLst/>
          </a:prstGeom>
        </p:spPr>
        <p:style>
          <a:lnRef idx="3">
            <a:schemeClr val="dk1"/>
          </a:lnRef>
          <a:fillRef idx="0">
            <a:schemeClr val="dk1"/>
          </a:fillRef>
          <a:effectRef idx="2">
            <a:schemeClr val="dk1"/>
          </a:effectRef>
          <a:fontRef idx="minor">
            <a:schemeClr val="tx1"/>
          </a:fontRef>
        </p:style>
      </p:cxnSp>
      <p:cxnSp>
        <p:nvCxnSpPr>
          <p:cNvPr id="18" name="17 Conector recto"/>
          <p:cNvCxnSpPr>
            <a:stCxn id="1027" idx="2"/>
            <a:endCxn id="1029" idx="0"/>
          </p:cNvCxnSpPr>
          <p:nvPr/>
        </p:nvCxnSpPr>
        <p:spPr>
          <a:xfrm rot="16200000" flipH="1">
            <a:off x="4585827" y="997804"/>
            <a:ext cx="1428760" cy="2004872"/>
          </a:xfrm>
          <a:prstGeom prst="line">
            <a:avLst/>
          </a:prstGeom>
        </p:spPr>
        <p:style>
          <a:lnRef idx="3">
            <a:schemeClr val="dk1"/>
          </a:lnRef>
          <a:fillRef idx="0">
            <a:schemeClr val="dk1"/>
          </a:fillRef>
          <a:effectRef idx="2">
            <a:schemeClr val="dk1"/>
          </a:effectRef>
          <a:fontRef idx="minor">
            <a:schemeClr val="tx1"/>
          </a:fontRef>
        </p:style>
      </p:cxnSp>
      <p:cxnSp>
        <p:nvCxnSpPr>
          <p:cNvPr id="20" name="19 Conector recto"/>
          <p:cNvCxnSpPr>
            <a:stCxn id="1028" idx="2"/>
            <a:endCxn id="1030" idx="0"/>
          </p:cNvCxnSpPr>
          <p:nvPr/>
        </p:nvCxnSpPr>
        <p:spPr>
          <a:xfrm rot="5400000">
            <a:off x="1083421" y="3583759"/>
            <a:ext cx="1451084" cy="954043"/>
          </a:xfrm>
          <a:prstGeom prst="line">
            <a:avLst/>
          </a:prstGeom>
        </p:spPr>
        <p:style>
          <a:lnRef idx="3">
            <a:schemeClr val="dk1"/>
          </a:lnRef>
          <a:fillRef idx="0">
            <a:schemeClr val="dk1"/>
          </a:fillRef>
          <a:effectRef idx="2">
            <a:schemeClr val="dk1"/>
          </a:effectRef>
          <a:fontRef idx="minor">
            <a:schemeClr val="tx1"/>
          </a:fontRef>
        </p:style>
      </p:cxnSp>
      <p:cxnSp>
        <p:nvCxnSpPr>
          <p:cNvPr id="37" name="36 Conector recto"/>
          <p:cNvCxnSpPr>
            <a:stCxn id="1028" idx="2"/>
            <a:endCxn id="1031" idx="0"/>
          </p:cNvCxnSpPr>
          <p:nvPr/>
        </p:nvCxnSpPr>
        <p:spPr>
          <a:xfrm rot="16200000" flipH="1">
            <a:off x="2030550" y="3590672"/>
            <a:ext cx="1451084" cy="940216"/>
          </a:xfrm>
          <a:prstGeom prst="line">
            <a:avLst/>
          </a:prstGeom>
        </p:spPr>
        <p:style>
          <a:lnRef idx="3">
            <a:schemeClr val="dk1"/>
          </a:lnRef>
          <a:fillRef idx="0">
            <a:schemeClr val="dk1"/>
          </a:fillRef>
          <a:effectRef idx="2">
            <a:schemeClr val="dk1"/>
          </a:effectRef>
          <a:fontRef idx="minor">
            <a:schemeClr val="tx1"/>
          </a:fontRef>
        </p:style>
      </p:cxnSp>
      <p:cxnSp>
        <p:nvCxnSpPr>
          <p:cNvPr id="40" name="39 Conector recto"/>
          <p:cNvCxnSpPr>
            <a:stCxn id="1029" idx="2"/>
            <a:endCxn id="1032" idx="0"/>
          </p:cNvCxnSpPr>
          <p:nvPr/>
        </p:nvCxnSpPr>
        <p:spPr>
          <a:xfrm rot="5400000">
            <a:off x="5197515" y="3681194"/>
            <a:ext cx="1348392" cy="861864"/>
          </a:xfrm>
          <a:prstGeom prst="line">
            <a:avLst/>
          </a:prstGeom>
        </p:spPr>
        <p:style>
          <a:lnRef idx="3">
            <a:schemeClr val="dk1"/>
          </a:lnRef>
          <a:fillRef idx="0">
            <a:schemeClr val="dk1"/>
          </a:fillRef>
          <a:effectRef idx="2">
            <a:schemeClr val="dk1"/>
          </a:effectRef>
          <a:fontRef idx="minor">
            <a:schemeClr val="tx1"/>
          </a:fontRef>
        </p:style>
      </p:cxnSp>
      <p:sp>
        <p:nvSpPr>
          <p:cNvPr id="14" name="13 CuadroTexto"/>
          <p:cNvSpPr txBox="1"/>
          <p:nvPr/>
        </p:nvSpPr>
        <p:spPr>
          <a:xfrm>
            <a:off x="6948264" y="6165304"/>
            <a:ext cx="2304256"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Gabriel Mobilio</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20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20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20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animEffect transition="in" filter="fade">
                                      <p:cBhvr>
                                        <p:cTn id="27" dur="2000"/>
                                        <p:tgtEl>
                                          <p:spTgt spid="10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20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29"/>
                                        </p:tgtEl>
                                        <p:attrNameLst>
                                          <p:attrName>style.visibility</p:attrName>
                                        </p:attrNameLst>
                                      </p:cBhvr>
                                      <p:to>
                                        <p:strVal val="visible"/>
                                      </p:to>
                                    </p:set>
                                    <p:animEffect transition="in" filter="fade">
                                      <p:cBhvr>
                                        <p:cTn id="37" dur="2000"/>
                                        <p:tgtEl>
                                          <p:spTgt spid="102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20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32"/>
                                        </p:tgtEl>
                                        <p:attrNameLst>
                                          <p:attrName>style.visibility</p:attrName>
                                        </p:attrNameLst>
                                      </p:cBhvr>
                                      <p:to>
                                        <p:strVal val="visible"/>
                                      </p:to>
                                    </p:set>
                                    <p:animEffect transition="in" filter="fade">
                                      <p:cBhvr>
                                        <p:cTn id="47" dur="2000"/>
                                        <p:tgtEl>
                                          <p:spTgt spid="103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20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31"/>
                                        </p:tgtEl>
                                        <p:attrNameLst>
                                          <p:attrName>style.visibility</p:attrName>
                                        </p:attrNameLst>
                                      </p:cBhvr>
                                      <p:to>
                                        <p:strVal val="visible"/>
                                      </p:to>
                                    </p:set>
                                    <p:animEffect transition="in" filter="fade">
                                      <p:cBhvr>
                                        <p:cTn id="57" dur="20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0568" y="260648"/>
            <a:ext cx="2962672" cy="487816"/>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scene3d>
              <a:camera prst="orthographicFront"/>
              <a:lightRig rig="soft" dir="t">
                <a:rot lat="0" lon="0" rev="2400000"/>
              </a:lightRig>
            </a:scene3d>
            <a:sp3d>
              <a:bevelT w="19050" h="12700"/>
            </a:sp3d>
          </a:bodyPr>
          <a:lstStyle/>
          <a:p>
            <a:pPr algn="ctr"/>
            <a:r>
              <a:rPr lang="es-VE" dirty="0" smtClean="0"/>
              <a:t>  </a:t>
            </a:r>
            <a:r>
              <a:rPr lang="es-VE" sz="2400" dirty="0" smtClean="0">
                <a:solidFill>
                  <a:schemeClr val="bg1"/>
                </a:solidFill>
                <a:latin typeface="Times New Roman" pitchFamily="18" charset="0"/>
                <a:cs typeface="Times New Roman" pitchFamily="18" charset="0"/>
              </a:rPr>
              <a:t>Arboles AVL</a:t>
            </a:r>
            <a:endParaRPr lang="es-VE" sz="2400" dirty="0">
              <a:solidFill>
                <a:schemeClr val="bg1"/>
              </a:solidFill>
              <a:latin typeface="Times New Roman" pitchFamily="18" charset="0"/>
              <a:cs typeface="Times New Roman" pitchFamily="18" charset="0"/>
            </a:endParaRPr>
          </a:p>
        </p:txBody>
      </p:sp>
      <p:sp>
        <p:nvSpPr>
          <p:cNvPr id="3" name="2 Marcador de contenido"/>
          <p:cNvSpPr>
            <a:spLocks noGrp="1"/>
          </p:cNvSpPr>
          <p:nvPr>
            <p:ph sz="quarter" idx="1"/>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s-VE" sz="2000" dirty="0" smtClean="0">
                <a:solidFill>
                  <a:schemeClr val="bg1"/>
                </a:solidFill>
                <a:latin typeface="Times New Roman" pitchFamily="18" charset="0"/>
                <a:cs typeface="Times New Roman" pitchFamily="18" charset="0"/>
              </a:rPr>
              <a:t>Árbol binario de búsqueda en el que para cada nodo, las alturas de sus sub-árboles izquierdo y derecho no difieren en más de 1.</a:t>
            </a:r>
            <a:endParaRPr lang="es-VE" sz="2000" dirty="0">
              <a:solidFill>
                <a:schemeClr val="bg1"/>
              </a:solidFill>
              <a:latin typeface="Times New Roman" pitchFamily="18" charset="0"/>
              <a:cs typeface="Times New Roman" pitchFamily="18" charset="0"/>
            </a:endParaRPr>
          </a:p>
        </p:txBody>
      </p:sp>
      <p:sp>
        <p:nvSpPr>
          <p:cNvPr id="5" name="4 CuadroTexto"/>
          <p:cNvSpPr txBox="1"/>
          <p:nvPr/>
        </p:nvSpPr>
        <p:spPr>
          <a:xfrm>
            <a:off x="6948264" y="6165304"/>
            <a:ext cx="2304256"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Gabriel Mobilio</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ocuments and Settings\luis\Escritorio\imagenes arbol\arbol 2\14.jpg"/>
          <p:cNvPicPr>
            <a:picLocks noChangeAspect="1" noChangeArrowheads="1"/>
          </p:cNvPicPr>
          <p:nvPr/>
        </p:nvPicPr>
        <p:blipFill>
          <a:blip r:embed="rId2" cstate="print"/>
          <a:srcRect/>
          <a:stretch>
            <a:fillRect/>
          </a:stretch>
        </p:blipFill>
        <p:spPr bwMode="auto">
          <a:xfrm>
            <a:off x="3643306" y="428604"/>
            <a:ext cx="877192" cy="857256"/>
          </a:xfrm>
          <a:prstGeom prst="rect">
            <a:avLst/>
          </a:prstGeom>
          <a:noFill/>
        </p:spPr>
      </p:pic>
      <p:pic>
        <p:nvPicPr>
          <p:cNvPr id="2051" name="Picture 3" descr="C:\Documents and Settings\luis\Escritorio\imagenes arbol\arbol 2\4.jpg"/>
          <p:cNvPicPr>
            <a:picLocks noChangeAspect="1" noChangeArrowheads="1"/>
          </p:cNvPicPr>
          <p:nvPr/>
        </p:nvPicPr>
        <p:blipFill>
          <a:blip r:embed="rId3" cstate="print"/>
          <a:srcRect/>
          <a:stretch>
            <a:fillRect/>
          </a:stretch>
        </p:blipFill>
        <p:spPr bwMode="auto">
          <a:xfrm>
            <a:off x="1714480" y="2071678"/>
            <a:ext cx="877192" cy="857256"/>
          </a:xfrm>
          <a:prstGeom prst="rect">
            <a:avLst/>
          </a:prstGeom>
          <a:noFill/>
        </p:spPr>
      </p:pic>
      <p:pic>
        <p:nvPicPr>
          <p:cNvPr id="2052" name="Picture 4" descr="C:\Documents and Settings\luis\Escritorio\imagenes arbol\arbol 2\9.jpg"/>
          <p:cNvPicPr>
            <a:picLocks noChangeAspect="1" noChangeArrowheads="1"/>
          </p:cNvPicPr>
          <p:nvPr/>
        </p:nvPicPr>
        <p:blipFill>
          <a:blip r:embed="rId4" cstate="print"/>
          <a:srcRect/>
          <a:stretch>
            <a:fillRect/>
          </a:stretch>
        </p:blipFill>
        <p:spPr bwMode="auto">
          <a:xfrm>
            <a:off x="2571736" y="3714752"/>
            <a:ext cx="877192" cy="857256"/>
          </a:xfrm>
          <a:prstGeom prst="rect">
            <a:avLst/>
          </a:prstGeom>
          <a:noFill/>
        </p:spPr>
      </p:pic>
      <p:pic>
        <p:nvPicPr>
          <p:cNvPr id="2053" name="Picture 5" descr="C:\Documents and Settings\luis\Escritorio\imagenes arbol\arbol 2\2.jpg"/>
          <p:cNvPicPr>
            <a:picLocks noChangeAspect="1" noChangeArrowheads="1"/>
          </p:cNvPicPr>
          <p:nvPr/>
        </p:nvPicPr>
        <p:blipFill>
          <a:blip r:embed="rId5" cstate="print"/>
          <a:srcRect/>
          <a:stretch>
            <a:fillRect/>
          </a:stretch>
        </p:blipFill>
        <p:spPr bwMode="auto">
          <a:xfrm>
            <a:off x="785786" y="3643314"/>
            <a:ext cx="877193" cy="857256"/>
          </a:xfrm>
          <a:prstGeom prst="rect">
            <a:avLst/>
          </a:prstGeom>
          <a:noFill/>
        </p:spPr>
      </p:pic>
      <p:pic>
        <p:nvPicPr>
          <p:cNvPr id="2054" name="Picture 6" descr="C:\Documents and Settings\luis\Escritorio\imagenes arbol\arbol 2\7.jpg"/>
          <p:cNvPicPr>
            <a:picLocks noChangeAspect="1" noChangeArrowheads="1"/>
          </p:cNvPicPr>
          <p:nvPr/>
        </p:nvPicPr>
        <p:blipFill>
          <a:blip r:embed="rId6" cstate="print"/>
          <a:srcRect/>
          <a:stretch>
            <a:fillRect/>
          </a:stretch>
        </p:blipFill>
        <p:spPr bwMode="auto">
          <a:xfrm>
            <a:off x="1643043" y="5143512"/>
            <a:ext cx="877192" cy="857256"/>
          </a:xfrm>
          <a:prstGeom prst="rect">
            <a:avLst/>
          </a:prstGeom>
          <a:noFill/>
        </p:spPr>
      </p:pic>
      <p:pic>
        <p:nvPicPr>
          <p:cNvPr id="2055" name="Picture 7" descr="C:\Documents and Settings\luis\Escritorio\imagenes arbol\arbol 2\15.jpg"/>
          <p:cNvPicPr>
            <a:picLocks noChangeAspect="1" noChangeArrowheads="1"/>
          </p:cNvPicPr>
          <p:nvPr/>
        </p:nvPicPr>
        <p:blipFill>
          <a:blip r:embed="rId7" cstate="print"/>
          <a:srcRect/>
          <a:stretch>
            <a:fillRect/>
          </a:stretch>
        </p:blipFill>
        <p:spPr bwMode="auto">
          <a:xfrm>
            <a:off x="5572132" y="2214554"/>
            <a:ext cx="877192" cy="857256"/>
          </a:xfrm>
          <a:prstGeom prst="rect">
            <a:avLst/>
          </a:prstGeom>
          <a:noFill/>
        </p:spPr>
      </p:pic>
      <p:pic>
        <p:nvPicPr>
          <p:cNvPr id="2056" name="Picture 8" descr="C:\Documents and Settings\luis\Escritorio\imagenes arbol\arbol 2\15.jpg"/>
          <p:cNvPicPr>
            <a:picLocks noChangeAspect="1" noChangeArrowheads="1"/>
          </p:cNvPicPr>
          <p:nvPr/>
        </p:nvPicPr>
        <p:blipFill>
          <a:blip r:embed="rId7" cstate="print"/>
          <a:srcRect/>
          <a:stretch>
            <a:fillRect/>
          </a:stretch>
        </p:blipFill>
        <p:spPr bwMode="auto">
          <a:xfrm>
            <a:off x="4643438" y="3786190"/>
            <a:ext cx="877192" cy="857256"/>
          </a:xfrm>
          <a:prstGeom prst="rect">
            <a:avLst/>
          </a:prstGeom>
          <a:noFill/>
        </p:spPr>
      </p:pic>
      <p:pic>
        <p:nvPicPr>
          <p:cNvPr id="2057" name="Picture 9" descr="C:\Documents and Settings\luis\Escritorio\imagenes arbol\arbol 2\18.jpg"/>
          <p:cNvPicPr>
            <a:picLocks noChangeAspect="1" noChangeArrowheads="1"/>
          </p:cNvPicPr>
          <p:nvPr/>
        </p:nvPicPr>
        <p:blipFill>
          <a:blip r:embed="rId8" cstate="print"/>
          <a:srcRect/>
          <a:stretch>
            <a:fillRect/>
          </a:stretch>
        </p:blipFill>
        <p:spPr bwMode="auto">
          <a:xfrm>
            <a:off x="6572265" y="3786190"/>
            <a:ext cx="877192" cy="857256"/>
          </a:xfrm>
          <a:prstGeom prst="rect">
            <a:avLst/>
          </a:prstGeom>
          <a:noFill/>
        </p:spPr>
      </p:pic>
      <p:cxnSp>
        <p:nvCxnSpPr>
          <p:cNvPr id="17" name="16 Conector recto"/>
          <p:cNvCxnSpPr>
            <a:stCxn id="2050" idx="2"/>
            <a:endCxn id="2051" idx="0"/>
          </p:cNvCxnSpPr>
          <p:nvPr/>
        </p:nvCxnSpPr>
        <p:spPr>
          <a:xfrm rot="5400000">
            <a:off x="2724580" y="714356"/>
            <a:ext cx="785818" cy="1928826"/>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18 Conector recto"/>
          <p:cNvCxnSpPr>
            <a:stCxn id="2051" idx="2"/>
            <a:endCxn id="2053" idx="0"/>
          </p:cNvCxnSpPr>
          <p:nvPr/>
        </p:nvCxnSpPr>
        <p:spPr>
          <a:xfrm rot="5400000">
            <a:off x="1331540" y="2821778"/>
            <a:ext cx="714380" cy="928693"/>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20 Conector recto"/>
          <p:cNvCxnSpPr>
            <a:stCxn id="2051" idx="2"/>
            <a:endCxn id="2052" idx="0"/>
          </p:cNvCxnSpPr>
          <p:nvPr/>
        </p:nvCxnSpPr>
        <p:spPr>
          <a:xfrm rot="16200000" flipH="1">
            <a:off x="2188795" y="2893215"/>
            <a:ext cx="785818" cy="857256"/>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22 Conector recto"/>
          <p:cNvCxnSpPr>
            <a:stCxn id="2052" idx="2"/>
            <a:endCxn id="2054" idx="0"/>
          </p:cNvCxnSpPr>
          <p:nvPr/>
        </p:nvCxnSpPr>
        <p:spPr>
          <a:xfrm rot="5400000">
            <a:off x="2260234" y="4393414"/>
            <a:ext cx="571504" cy="928693"/>
          </a:xfrm>
          <a:prstGeom prst="line">
            <a:avLst/>
          </a:prstGeom>
        </p:spPr>
        <p:style>
          <a:lnRef idx="3">
            <a:schemeClr val="accent2"/>
          </a:lnRef>
          <a:fillRef idx="0">
            <a:schemeClr val="accent2"/>
          </a:fillRef>
          <a:effectRef idx="2">
            <a:schemeClr val="accent2"/>
          </a:effectRef>
          <a:fontRef idx="minor">
            <a:schemeClr val="tx1"/>
          </a:fontRef>
        </p:style>
      </p:cxnSp>
      <p:cxnSp>
        <p:nvCxnSpPr>
          <p:cNvPr id="25" name="24 Conector recto"/>
          <p:cNvCxnSpPr>
            <a:stCxn id="2050" idx="2"/>
            <a:endCxn id="2055" idx="0"/>
          </p:cNvCxnSpPr>
          <p:nvPr/>
        </p:nvCxnSpPr>
        <p:spPr>
          <a:xfrm rot="16200000" flipH="1">
            <a:off x="4581968" y="785794"/>
            <a:ext cx="928694" cy="1928826"/>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26 Conector recto"/>
          <p:cNvCxnSpPr>
            <a:stCxn id="2055" idx="2"/>
            <a:endCxn id="2056" idx="0"/>
          </p:cNvCxnSpPr>
          <p:nvPr/>
        </p:nvCxnSpPr>
        <p:spPr>
          <a:xfrm rot="5400000">
            <a:off x="5189191" y="2964653"/>
            <a:ext cx="714380" cy="928694"/>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28 Conector recto"/>
          <p:cNvCxnSpPr>
            <a:stCxn id="2055" idx="2"/>
            <a:endCxn id="2057" idx="0"/>
          </p:cNvCxnSpPr>
          <p:nvPr/>
        </p:nvCxnSpPr>
        <p:spPr>
          <a:xfrm rot="16200000" flipH="1">
            <a:off x="6153604" y="2928933"/>
            <a:ext cx="714380" cy="1000133"/>
          </a:xfrm>
          <a:prstGeom prst="line">
            <a:avLst/>
          </a:prstGeom>
        </p:spPr>
        <p:style>
          <a:lnRef idx="3">
            <a:schemeClr val="accent2"/>
          </a:lnRef>
          <a:fillRef idx="0">
            <a:schemeClr val="accent2"/>
          </a:fillRef>
          <a:effectRef idx="2">
            <a:schemeClr val="accent2"/>
          </a:effectRef>
          <a:fontRef idx="minor">
            <a:schemeClr val="tx1"/>
          </a:fontRef>
        </p:style>
      </p:cxnSp>
      <p:sp>
        <p:nvSpPr>
          <p:cNvPr id="18" name="17 CuadroTexto"/>
          <p:cNvSpPr txBox="1"/>
          <p:nvPr/>
        </p:nvSpPr>
        <p:spPr>
          <a:xfrm>
            <a:off x="6948264" y="6165304"/>
            <a:ext cx="2304256"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Gabriel Mobilio</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2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animEffect transition="in" filter="fade">
                                      <p:cBhvr>
                                        <p:cTn id="17" dur="2000"/>
                                        <p:tgtEl>
                                          <p:spTgt spid="20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2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52"/>
                                        </p:tgtEl>
                                        <p:attrNameLst>
                                          <p:attrName>style.visibility</p:attrName>
                                        </p:attrNameLst>
                                      </p:cBhvr>
                                      <p:to>
                                        <p:strVal val="visible"/>
                                      </p:to>
                                    </p:set>
                                    <p:animEffect transition="in" filter="fade">
                                      <p:cBhvr>
                                        <p:cTn id="27" dur="2000"/>
                                        <p:tgtEl>
                                          <p:spTgt spid="205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20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55"/>
                                        </p:tgtEl>
                                        <p:attrNameLst>
                                          <p:attrName>style.visibility</p:attrName>
                                        </p:attrNameLst>
                                      </p:cBhvr>
                                      <p:to>
                                        <p:strVal val="visible"/>
                                      </p:to>
                                    </p:set>
                                    <p:animEffect transition="in" filter="fade">
                                      <p:cBhvr>
                                        <p:cTn id="37" dur="2000"/>
                                        <p:tgtEl>
                                          <p:spTgt spid="205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20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53"/>
                                        </p:tgtEl>
                                        <p:attrNameLst>
                                          <p:attrName>style.visibility</p:attrName>
                                        </p:attrNameLst>
                                      </p:cBhvr>
                                      <p:to>
                                        <p:strVal val="visible"/>
                                      </p:to>
                                    </p:set>
                                    <p:animEffect transition="in" filter="fade">
                                      <p:cBhvr>
                                        <p:cTn id="47" dur="2000"/>
                                        <p:tgtEl>
                                          <p:spTgt spid="205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20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056"/>
                                        </p:tgtEl>
                                        <p:attrNameLst>
                                          <p:attrName>style.visibility</p:attrName>
                                        </p:attrNameLst>
                                      </p:cBhvr>
                                      <p:to>
                                        <p:strVal val="visible"/>
                                      </p:to>
                                    </p:set>
                                    <p:animEffect transition="in" filter="fade">
                                      <p:cBhvr>
                                        <p:cTn id="57" dur="2000"/>
                                        <p:tgtEl>
                                          <p:spTgt spid="205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20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057"/>
                                        </p:tgtEl>
                                        <p:attrNameLst>
                                          <p:attrName>style.visibility</p:attrName>
                                        </p:attrNameLst>
                                      </p:cBhvr>
                                      <p:to>
                                        <p:strVal val="visible"/>
                                      </p:to>
                                    </p:set>
                                    <p:animEffect transition="in" filter="fade">
                                      <p:cBhvr>
                                        <p:cTn id="67" dur="2000"/>
                                        <p:tgtEl>
                                          <p:spTgt spid="205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20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054"/>
                                        </p:tgtEl>
                                        <p:attrNameLst>
                                          <p:attrName>style.visibility</p:attrName>
                                        </p:attrNameLst>
                                      </p:cBhvr>
                                      <p:to>
                                        <p:strVal val="visible"/>
                                      </p:to>
                                    </p:set>
                                    <p:animEffect transition="in" filter="fade">
                                      <p:cBhvr>
                                        <p:cTn id="77" dur="20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79512" y="188640"/>
            <a:ext cx="2386608" cy="559824"/>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scene3d>
              <a:camera prst="orthographicFront"/>
              <a:lightRig rig="soft" dir="t">
                <a:rot lat="0" lon="0" rev="2400000"/>
              </a:lightRig>
            </a:scene3d>
            <a:sp3d>
              <a:bevelT w="19050" h="12700"/>
            </a:sp3d>
          </a:bodyPr>
          <a:lstStyle/>
          <a:p>
            <a:r>
              <a:rPr lang="es-ES" sz="1800" dirty="0" smtClean="0">
                <a:solidFill>
                  <a:schemeClr val="bg1"/>
                </a:solidFill>
                <a:effectLst>
                  <a:outerShdw blurRad="50800" dist="38100" dir="13500000" algn="br" rotWithShape="0">
                    <a:prstClr val="black">
                      <a:alpha val="40000"/>
                    </a:prstClr>
                  </a:outerShdw>
                </a:effectLst>
                <a:latin typeface="+mn-lt"/>
                <a:ea typeface="+mn-ea"/>
                <a:cs typeface="+mn-cs"/>
              </a:rPr>
              <a:t>Arboles rojo-negro </a:t>
            </a:r>
            <a:endParaRPr lang="es-ES" sz="1800" dirty="0">
              <a:solidFill>
                <a:schemeClr val="bg1"/>
              </a:solidFill>
              <a:effectLst>
                <a:outerShdw blurRad="50800" dist="38100" dir="13500000" algn="br" rotWithShape="0">
                  <a:prstClr val="black">
                    <a:alpha val="40000"/>
                  </a:prstClr>
                </a:outerShdw>
              </a:effectLst>
              <a:latin typeface="+mn-lt"/>
              <a:ea typeface="+mn-ea"/>
              <a:cs typeface="+mn-cs"/>
            </a:endParaRPr>
          </a:p>
        </p:txBody>
      </p:sp>
      <p:sp>
        <p:nvSpPr>
          <p:cNvPr id="6" name="5 CuadroTexto"/>
          <p:cNvSpPr txBox="1"/>
          <p:nvPr/>
        </p:nvSpPr>
        <p:spPr>
          <a:xfrm>
            <a:off x="683568" y="1628800"/>
            <a:ext cx="7776864" cy="375487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just">
              <a:buFont typeface="Wingdings" pitchFamily="2" charset="2"/>
              <a:buChar char="q"/>
            </a:pPr>
            <a:r>
              <a:rPr lang="es-ES" dirty="0">
                <a:solidFill>
                  <a:schemeClr val="bg1"/>
                </a:solidFill>
                <a:effectLst>
                  <a:outerShdw blurRad="50800" dist="38100" dir="13500000" algn="br" rotWithShape="0">
                    <a:prstClr val="black">
                      <a:alpha val="40000"/>
                    </a:prstClr>
                  </a:outerShdw>
                </a:effectLst>
              </a:rPr>
              <a:t>Un árbol rojo-negro es un árbol binario de búsqueda en el que cada nodo almacena un bit adicional de información llamado color, el cual puede ser rojo o negro. </a:t>
            </a:r>
            <a:endParaRPr lang="es-ES" dirty="0" smtClean="0">
              <a:solidFill>
                <a:schemeClr val="bg1"/>
              </a:solidFill>
              <a:effectLst>
                <a:outerShdw blurRad="50800" dist="38100" dir="13500000" algn="br" rotWithShape="0">
                  <a:prstClr val="black">
                    <a:alpha val="40000"/>
                  </a:prstClr>
                </a:outerShdw>
              </a:effectLst>
            </a:endParaRPr>
          </a:p>
          <a:p>
            <a:pPr algn="just">
              <a:buFont typeface="Wingdings" pitchFamily="2" charset="2"/>
              <a:buChar char="q"/>
            </a:pPr>
            <a:endParaRPr lang="es-ES" dirty="0">
              <a:solidFill>
                <a:schemeClr val="bg1"/>
              </a:solidFill>
              <a:effectLst>
                <a:outerShdw blurRad="50800" dist="38100" dir="13500000" algn="br" rotWithShape="0">
                  <a:prstClr val="black">
                    <a:alpha val="40000"/>
                  </a:prstClr>
                </a:outerShdw>
              </a:effectLst>
            </a:endParaRPr>
          </a:p>
          <a:p>
            <a:pPr algn="just">
              <a:buFont typeface="Wingdings" pitchFamily="2" charset="2"/>
              <a:buChar char="q"/>
            </a:pPr>
            <a:r>
              <a:rPr lang="es-ES" dirty="0">
                <a:solidFill>
                  <a:schemeClr val="bg1"/>
                </a:solidFill>
                <a:effectLst>
                  <a:outerShdw blurRad="50800" dist="38100" dir="13500000" algn="br" rotWithShape="0">
                    <a:prstClr val="black">
                      <a:alpha val="40000"/>
                    </a:prstClr>
                  </a:outerShdw>
                </a:effectLst>
              </a:rPr>
              <a:t>Cada nodo de un árbol rojo negro contiene la siguiente información: color, clave, hijo izquierdo, hijo derecho y </a:t>
            </a:r>
            <a:r>
              <a:rPr lang="es-ES" dirty="0" smtClean="0">
                <a:solidFill>
                  <a:schemeClr val="bg1"/>
                </a:solidFill>
                <a:effectLst>
                  <a:outerShdw blurRad="50800" dist="38100" dir="13500000" algn="br" rotWithShape="0">
                    <a:prstClr val="black">
                      <a:alpha val="40000"/>
                    </a:prstClr>
                  </a:outerShdw>
                </a:effectLst>
              </a:rPr>
              <a:t>padre</a:t>
            </a:r>
          </a:p>
          <a:p>
            <a:pPr algn="just">
              <a:buFont typeface="Wingdings" pitchFamily="2" charset="2"/>
              <a:buChar char="q"/>
            </a:pPr>
            <a:endParaRPr lang="es-ES" dirty="0">
              <a:solidFill>
                <a:schemeClr val="bg1"/>
              </a:solidFill>
              <a:effectLst>
                <a:outerShdw blurRad="50800" dist="38100" dir="13500000" algn="br" rotWithShape="0">
                  <a:prstClr val="black">
                    <a:alpha val="40000"/>
                  </a:prstClr>
                </a:outerShdw>
              </a:effectLst>
            </a:endParaRPr>
          </a:p>
          <a:p>
            <a:pPr algn="just">
              <a:buFont typeface="Wingdings" pitchFamily="2" charset="2"/>
              <a:buChar char="q"/>
            </a:pPr>
            <a:r>
              <a:rPr lang="es-ES" dirty="0">
                <a:solidFill>
                  <a:schemeClr val="bg1"/>
                </a:solidFill>
                <a:effectLst>
                  <a:outerShdw blurRad="50800" dist="38100" dir="13500000" algn="br" rotWithShape="0">
                    <a:prstClr val="black">
                      <a:alpha val="40000"/>
                    </a:prstClr>
                  </a:outerShdw>
                </a:effectLst>
              </a:rPr>
              <a:t>Un árbol rojo-negro es un tipo especial de árbol binario usado en informática para organizar información compuesta por datos comparables (como por ejemplo números).</a:t>
            </a:r>
          </a:p>
          <a:p>
            <a:pPr algn="just">
              <a:buFont typeface="Wingdings" pitchFamily="2" charset="2"/>
              <a:buChar char="q"/>
            </a:pPr>
            <a:endParaRPr lang="es-ES" dirty="0" smtClean="0">
              <a:solidFill>
                <a:schemeClr val="bg1"/>
              </a:solidFill>
              <a:effectLst>
                <a:outerShdw blurRad="50800" dist="38100" dir="13500000" algn="br" rotWithShape="0">
                  <a:prstClr val="black">
                    <a:alpha val="40000"/>
                  </a:prstClr>
                </a:outerShdw>
              </a:effectLst>
            </a:endParaRPr>
          </a:p>
          <a:p>
            <a:pPr algn="just">
              <a:buFont typeface="Wingdings" pitchFamily="2" charset="2"/>
              <a:buChar char="q"/>
            </a:pPr>
            <a:r>
              <a:rPr lang="es-ES" dirty="0">
                <a:solidFill>
                  <a:schemeClr val="bg1"/>
                </a:solidFill>
                <a:effectLst>
                  <a:outerShdw blurRad="50800" dist="38100" dir="13500000" algn="br" rotWithShape="0">
                    <a:prstClr val="black">
                      <a:alpha val="40000"/>
                    </a:prstClr>
                  </a:outerShdw>
                </a:effectLst>
              </a:rPr>
              <a:t>En los árboles rojo-negro las hojas no son relevantes y no contienen datos. </a:t>
            </a:r>
          </a:p>
        </p:txBody>
      </p:sp>
      <p:sp>
        <p:nvSpPr>
          <p:cNvPr id="5" name="4 CuadroTexto"/>
          <p:cNvSpPr txBox="1"/>
          <p:nvPr/>
        </p:nvSpPr>
        <p:spPr>
          <a:xfrm>
            <a:off x="6948264" y="6165304"/>
            <a:ext cx="2304256"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Francisco Quijada</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251520" y="188640"/>
            <a:ext cx="1738536" cy="415808"/>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scene3d>
              <a:camera prst="orthographicFront"/>
              <a:lightRig rig="soft" dir="t">
                <a:rot lat="0" lon="0" rev="2400000"/>
              </a:lightRig>
            </a:scene3d>
            <a:sp3d>
              <a:bevelT w="19050" h="12700"/>
            </a:sp3d>
          </a:bodyPr>
          <a:lstStyle/>
          <a:p>
            <a:r>
              <a:rPr lang="es-ES" sz="1800" dirty="0" smtClean="0">
                <a:solidFill>
                  <a:schemeClr val="bg1"/>
                </a:solidFill>
                <a:effectLst>
                  <a:outerShdw blurRad="50800" dist="38100" dir="13500000" algn="br" rotWithShape="0">
                    <a:prstClr val="black">
                      <a:alpha val="40000"/>
                    </a:prstClr>
                  </a:outerShdw>
                </a:effectLst>
                <a:latin typeface="+mn-lt"/>
                <a:ea typeface="+mn-ea"/>
                <a:cs typeface="+mn-cs"/>
              </a:rPr>
              <a:t>Propiedades</a:t>
            </a:r>
            <a:endParaRPr lang="es-ES" sz="1800" dirty="0">
              <a:solidFill>
                <a:schemeClr val="bg1"/>
              </a:solidFill>
              <a:effectLst>
                <a:outerShdw blurRad="50800" dist="38100" dir="13500000" algn="br" rotWithShape="0">
                  <a:prstClr val="black">
                    <a:alpha val="40000"/>
                  </a:prstClr>
                </a:outerShdw>
              </a:effectLst>
              <a:latin typeface="+mn-lt"/>
              <a:ea typeface="+mn-ea"/>
              <a:cs typeface="+mn-cs"/>
            </a:endParaRPr>
          </a:p>
        </p:txBody>
      </p:sp>
      <p:sp>
        <p:nvSpPr>
          <p:cNvPr id="7" name="6 CuadroTexto"/>
          <p:cNvSpPr txBox="1"/>
          <p:nvPr/>
        </p:nvSpPr>
        <p:spPr>
          <a:xfrm>
            <a:off x="683568" y="1340768"/>
            <a:ext cx="7704856" cy="467820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342900" lvl="0" indent="-342900">
              <a:buFont typeface="+mj-lt"/>
              <a:buAutoNum type="arabicPeriod"/>
            </a:pPr>
            <a:r>
              <a:rPr lang="es-ES" dirty="0">
                <a:solidFill>
                  <a:schemeClr val="bg1"/>
                </a:solidFill>
                <a:effectLst>
                  <a:outerShdw blurRad="50800" dist="38100" dir="13500000" algn="br" rotWithShape="0">
                    <a:prstClr val="black">
                      <a:alpha val="40000"/>
                    </a:prstClr>
                  </a:outerShdw>
                </a:effectLst>
              </a:rPr>
              <a:t>Todo nodo es rojo o negro.</a:t>
            </a:r>
          </a:p>
          <a:p>
            <a:pPr marL="342900" lvl="0" indent="-342900">
              <a:buFont typeface="+mj-lt"/>
              <a:buAutoNum type="arabicPeriod"/>
            </a:pPr>
            <a:r>
              <a:rPr lang="es-ES" dirty="0">
                <a:solidFill>
                  <a:schemeClr val="bg1"/>
                </a:solidFill>
                <a:effectLst>
                  <a:outerShdw blurRad="50800" dist="38100" dir="13500000" algn="br" rotWithShape="0">
                    <a:prstClr val="black">
                      <a:alpha val="40000"/>
                    </a:prstClr>
                  </a:outerShdw>
                </a:effectLst>
              </a:rPr>
              <a:t>La raíz es negra.</a:t>
            </a:r>
          </a:p>
          <a:p>
            <a:pPr marL="342900" lvl="0" indent="-342900">
              <a:buFont typeface="+mj-lt"/>
              <a:buAutoNum type="arabicPeriod"/>
            </a:pPr>
            <a:r>
              <a:rPr lang="es-ES" dirty="0">
                <a:solidFill>
                  <a:schemeClr val="bg1"/>
                </a:solidFill>
                <a:effectLst>
                  <a:outerShdw blurRad="50800" dist="38100" dir="13500000" algn="br" rotWithShape="0">
                    <a:prstClr val="black">
                      <a:alpha val="40000"/>
                    </a:prstClr>
                  </a:outerShdw>
                </a:effectLst>
              </a:rPr>
              <a:t>Todas las hojas son negras (las hojas son los hijos nulos).</a:t>
            </a:r>
          </a:p>
          <a:p>
            <a:pPr marL="342900" lvl="0" indent="-342900">
              <a:buFont typeface="+mj-lt"/>
              <a:buAutoNum type="arabicPeriod"/>
            </a:pPr>
            <a:r>
              <a:rPr lang="es-ES" dirty="0">
                <a:solidFill>
                  <a:schemeClr val="bg1"/>
                </a:solidFill>
                <a:effectLst>
                  <a:outerShdw blurRad="50800" dist="38100" dir="13500000" algn="br" rotWithShape="0">
                    <a:prstClr val="black">
                      <a:alpha val="40000"/>
                    </a:prstClr>
                  </a:outerShdw>
                </a:effectLst>
              </a:rPr>
              <a:t>Los hijos de todo nodo rojo son negros (también llamada "Propiedad del rojo").</a:t>
            </a:r>
          </a:p>
          <a:p>
            <a:pPr marL="342900" lvl="0" indent="-342900">
              <a:buFont typeface="+mj-lt"/>
              <a:buAutoNum type="arabicPeriod"/>
            </a:pPr>
            <a:r>
              <a:rPr lang="es-ES" dirty="0">
                <a:solidFill>
                  <a:schemeClr val="bg1"/>
                </a:solidFill>
                <a:effectLst>
                  <a:outerShdw blurRad="50800" dist="38100" dir="13500000" algn="br" rotWithShape="0">
                    <a:prstClr val="black">
                      <a:alpha val="40000"/>
                    </a:prstClr>
                  </a:outerShdw>
                </a:effectLst>
              </a:rPr>
              <a:t>Cada camino simple desde un nodo a una hoja descendiente contiene el mismo número de nodos negros, ya sea contando siempre los nodos negros nulos, o bien no contándolos nunca (el resultado es equivalente). También es llamada "Propiedad del camino", y al número de nodos negros de cada camino, que es constante para todos los caminos, se le denomina "Altura negra del árbol", y por tanto el </a:t>
            </a:r>
            <a:r>
              <a:rPr lang="es-ES" dirty="0" smtClean="0">
                <a:solidFill>
                  <a:schemeClr val="bg1"/>
                </a:solidFill>
                <a:effectLst>
                  <a:outerShdw blurRad="50800" dist="38100" dir="13500000" algn="br" rotWithShape="0">
                    <a:prstClr val="black">
                      <a:alpha val="40000"/>
                    </a:prstClr>
                  </a:outerShdw>
                </a:effectLst>
              </a:rPr>
              <a:t>camino </a:t>
            </a:r>
            <a:r>
              <a:rPr lang="es-ES" dirty="0">
                <a:solidFill>
                  <a:schemeClr val="bg1"/>
                </a:solidFill>
                <a:effectLst>
                  <a:outerShdw blurRad="50800" dist="38100" dir="13500000" algn="br" rotWithShape="0">
                    <a:prstClr val="black">
                      <a:alpha val="40000"/>
                    </a:prstClr>
                  </a:outerShdw>
                </a:effectLst>
              </a:rPr>
              <a:t>no puede tener dos rojos seguidos.</a:t>
            </a:r>
          </a:p>
          <a:p>
            <a:pPr marL="342900" lvl="0" indent="-342900">
              <a:buFont typeface="+mj-lt"/>
              <a:buAutoNum type="arabicPeriod"/>
            </a:pPr>
            <a:r>
              <a:rPr lang="es-ES" dirty="0">
                <a:solidFill>
                  <a:schemeClr val="bg1"/>
                </a:solidFill>
                <a:effectLst>
                  <a:outerShdw blurRad="50800" dist="38100" dir="13500000" algn="br" rotWithShape="0">
                    <a:prstClr val="black">
                      <a:alpha val="40000"/>
                    </a:prstClr>
                  </a:outerShdw>
                </a:effectLst>
              </a:rPr>
              <a:t>El camino más largo desde la raíz hasta una hoja no es más largo que 2 veces el camino más corto desde la raíz del árbol a una hoja en dicho árbol. El resultado es que dicho árbol está aproximadamente equilibrado.</a:t>
            </a:r>
          </a:p>
        </p:txBody>
      </p:sp>
      <p:sp>
        <p:nvSpPr>
          <p:cNvPr id="6" name="5 CuadroTexto"/>
          <p:cNvSpPr txBox="1"/>
          <p:nvPr/>
        </p:nvSpPr>
        <p:spPr>
          <a:xfrm>
            <a:off x="6948264" y="6165304"/>
            <a:ext cx="2304256"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Francisco Quijada</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Arbol Rojo-Negro.png"/>
          <p:cNvPicPr>
            <a:picLocks noChangeAspect="1"/>
          </p:cNvPicPr>
          <p:nvPr/>
        </p:nvPicPr>
        <p:blipFill>
          <a:blip r:embed="rId2" cstate="print"/>
          <a:stretch>
            <a:fillRect/>
          </a:stretch>
        </p:blipFill>
        <p:spPr>
          <a:xfrm>
            <a:off x="251520" y="548680"/>
            <a:ext cx="8640960" cy="5328592"/>
          </a:xfrm>
          <a:prstGeom prst="rect">
            <a:avLst/>
          </a:prstGeom>
        </p:spPr>
      </p:pic>
      <p:sp>
        <p:nvSpPr>
          <p:cNvPr id="4" name="3 CuadroTexto"/>
          <p:cNvSpPr txBox="1"/>
          <p:nvPr/>
        </p:nvSpPr>
        <p:spPr>
          <a:xfrm>
            <a:off x="6948264" y="6165304"/>
            <a:ext cx="2304256"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Francisco Quijada</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12576" y="260648"/>
            <a:ext cx="3816424"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s-ES" dirty="0" smtClean="0">
                <a:solidFill>
                  <a:schemeClr val="bg1"/>
                </a:solidFill>
                <a:effectLst>
                  <a:outerShdw blurRad="50800" dist="38100" dir="13500000" algn="br" rotWithShape="0">
                    <a:prstClr val="black">
                      <a:alpha val="40000"/>
                    </a:prstClr>
                  </a:outerShdw>
                </a:effectLst>
              </a:rPr>
              <a:t>Métodos básicos </a:t>
            </a:r>
            <a:endParaRPr lang="es-ES" dirty="0">
              <a:solidFill>
                <a:schemeClr val="bg1"/>
              </a:solidFill>
              <a:effectLst>
                <a:outerShdw blurRad="50800" dist="38100" dir="13500000" algn="br" rotWithShape="0">
                  <a:prstClr val="black">
                    <a:alpha val="40000"/>
                  </a:prstClr>
                </a:outerShdw>
              </a:effectLst>
            </a:endParaRPr>
          </a:p>
        </p:txBody>
      </p:sp>
      <p:sp>
        <p:nvSpPr>
          <p:cNvPr id="5" name="4 CuadroTexto"/>
          <p:cNvSpPr txBox="1"/>
          <p:nvPr/>
        </p:nvSpPr>
        <p:spPr>
          <a:xfrm>
            <a:off x="683568" y="1844824"/>
            <a:ext cx="7848872" cy="295465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ES" dirty="0">
                <a:solidFill>
                  <a:schemeClr val="bg1"/>
                </a:solidFill>
                <a:effectLst>
                  <a:outerShdw blurRad="50800" dist="38100" dir="13500000" algn="br" rotWithShape="0">
                    <a:prstClr val="black">
                      <a:alpha val="40000"/>
                    </a:prstClr>
                  </a:outerShdw>
                </a:effectLst>
              </a:rPr>
              <a:t>p</a:t>
            </a:r>
            <a:r>
              <a:rPr lang="es-ES" dirty="0" smtClean="0">
                <a:solidFill>
                  <a:schemeClr val="bg1"/>
                </a:solidFill>
                <a:effectLst>
                  <a:outerShdw blurRad="50800" dist="38100" dir="13500000" algn="br" rotWithShape="0">
                    <a:prstClr val="black">
                      <a:alpha val="40000"/>
                    </a:prstClr>
                  </a:outerShdw>
                </a:effectLst>
              </a:rPr>
              <a:t>ublic:</a:t>
            </a:r>
          </a:p>
          <a:p>
            <a:endParaRPr lang="es-ES" dirty="0">
              <a:solidFill>
                <a:schemeClr val="bg1"/>
              </a:solidFill>
              <a:effectLst>
                <a:outerShdw blurRad="50800" dist="38100" dir="13500000" algn="br" rotWithShape="0">
                  <a:prstClr val="black">
                    <a:alpha val="40000"/>
                  </a:prstClr>
                </a:outerShdw>
              </a:effectLst>
            </a:endParaRPr>
          </a:p>
          <a:p>
            <a:r>
              <a:rPr lang="es-ES" dirty="0">
                <a:solidFill>
                  <a:schemeClr val="bg1"/>
                </a:solidFill>
                <a:effectLst>
                  <a:outerShdw blurRad="50800" dist="38100" dir="13500000" algn="br" rotWithShape="0">
                    <a:prstClr val="black">
                      <a:alpha val="40000"/>
                    </a:prstClr>
                  </a:outerShdw>
                </a:effectLst>
              </a:rPr>
              <a:t>v</a:t>
            </a:r>
            <a:r>
              <a:rPr lang="es-ES" dirty="0" smtClean="0">
                <a:solidFill>
                  <a:schemeClr val="bg1"/>
                </a:solidFill>
                <a:effectLst>
                  <a:outerShdw blurRad="50800" dist="38100" dir="13500000" algn="br" rotWithShape="0">
                    <a:prstClr val="black">
                      <a:alpha val="40000"/>
                    </a:prstClr>
                  </a:outerShdw>
                </a:effectLst>
              </a:rPr>
              <a:t>oid RotarIzq(Nodo x);</a:t>
            </a:r>
          </a:p>
          <a:p>
            <a:r>
              <a:rPr lang="es-ES" dirty="0">
                <a:solidFill>
                  <a:schemeClr val="bg1"/>
                </a:solidFill>
                <a:effectLst>
                  <a:outerShdw blurRad="50800" dist="38100" dir="13500000" algn="br" rotWithShape="0">
                    <a:prstClr val="black">
                      <a:alpha val="40000"/>
                    </a:prstClr>
                  </a:outerShdw>
                </a:effectLst>
              </a:rPr>
              <a:t>v</a:t>
            </a:r>
            <a:r>
              <a:rPr lang="es-ES" dirty="0" smtClean="0">
                <a:solidFill>
                  <a:schemeClr val="bg1"/>
                </a:solidFill>
                <a:effectLst>
                  <a:outerShdw blurRad="50800" dist="38100" dir="13500000" algn="br" rotWithShape="0">
                    <a:prstClr val="black">
                      <a:alpha val="40000"/>
                    </a:prstClr>
                  </a:outerShdw>
                </a:effectLst>
              </a:rPr>
              <a:t>oid RotarDer(Nodo y);</a:t>
            </a:r>
          </a:p>
          <a:p>
            <a:r>
              <a:rPr lang="es-ES" dirty="0">
                <a:solidFill>
                  <a:schemeClr val="bg1"/>
                </a:solidFill>
                <a:effectLst>
                  <a:outerShdw blurRad="50800" dist="38100" dir="13500000" algn="br" rotWithShape="0">
                    <a:prstClr val="black">
                      <a:alpha val="40000"/>
                    </a:prstClr>
                  </a:outerShdw>
                </a:effectLst>
              </a:rPr>
              <a:t>v</a:t>
            </a:r>
            <a:r>
              <a:rPr lang="es-ES" dirty="0" smtClean="0">
                <a:solidFill>
                  <a:schemeClr val="bg1"/>
                </a:solidFill>
                <a:effectLst>
                  <a:outerShdw blurRad="50800" dist="38100" dir="13500000" algn="br" rotWithShape="0">
                    <a:prstClr val="black">
                      <a:alpha val="40000"/>
                    </a:prstClr>
                  </a:outerShdw>
                </a:effectLst>
              </a:rPr>
              <a:t>oid Insertar(Nodo z);</a:t>
            </a:r>
          </a:p>
          <a:p>
            <a:r>
              <a:rPr lang="es-ES" dirty="0">
                <a:solidFill>
                  <a:schemeClr val="bg1"/>
                </a:solidFill>
                <a:effectLst>
                  <a:outerShdw blurRad="50800" dist="38100" dir="13500000" algn="br" rotWithShape="0">
                    <a:prstClr val="black">
                      <a:alpha val="40000"/>
                    </a:prstClr>
                  </a:outerShdw>
                </a:effectLst>
              </a:rPr>
              <a:t>v</a:t>
            </a:r>
            <a:r>
              <a:rPr lang="es-ES" dirty="0" smtClean="0">
                <a:solidFill>
                  <a:schemeClr val="bg1"/>
                </a:solidFill>
                <a:effectLst>
                  <a:outerShdw blurRad="50800" dist="38100" dir="13500000" algn="br" rotWithShape="0">
                    <a:prstClr val="black">
                      <a:alpha val="40000"/>
                    </a:prstClr>
                  </a:outerShdw>
                </a:effectLst>
              </a:rPr>
              <a:t>oid corregirInsertar(Nodo z)</a:t>
            </a:r>
          </a:p>
          <a:p>
            <a:r>
              <a:rPr lang="es-ES" dirty="0" smtClean="0">
                <a:solidFill>
                  <a:schemeClr val="bg1"/>
                </a:solidFill>
                <a:effectLst>
                  <a:outerShdw blurRad="50800" dist="38100" dir="13500000" algn="br" rotWithShape="0">
                    <a:prstClr val="black">
                      <a:alpha val="40000"/>
                    </a:prstClr>
                  </a:outerShdw>
                </a:effectLst>
              </a:rPr>
              <a:t>Nodo eliminar(Nodo z);</a:t>
            </a:r>
          </a:p>
          <a:p>
            <a:r>
              <a:rPr lang="es-ES" dirty="0">
                <a:solidFill>
                  <a:schemeClr val="bg1"/>
                </a:solidFill>
                <a:effectLst>
                  <a:outerShdw blurRad="50800" dist="38100" dir="13500000" algn="br" rotWithShape="0">
                    <a:prstClr val="black">
                      <a:alpha val="40000"/>
                    </a:prstClr>
                  </a:outerShdw>
                </a:effectLst>
              </a:rPr>
              <a:t>v</a:t>
            </a:r>
            <a:r>
              <a:rPr lang="es-ES" dirty="0" smtClean="0">
                <a:solidFill>
                  <a:schemeClr val="bg1"/>
                </a:solidFill>
                <a:effectLst>
                  <a:outerShdw blurRad="50800" dist="38100" dir="13500000" algn="br" rotWithShape="0">
                    <a:prstClr val="black">
                      <a:alpha val="40000"/>
                    </a:prstClr>
                  </a:outerShdw>
                </a:effectLst>
              </a:rPr>
              <a:t>oid corregirEliminar(Nodo x);</a:t>
            </a:r>
          </a:p>
          <a:p>
            <a:r>
              <a:rPr lang="es-ES" dirty="0" smtClean="0">
                <a:solidFill>
                  <a:schemeClr val="bg1"/>
                </a:solidFill>
                <a:effectLst>
                  <a:outerShdw blurRad="50800" dist="38100" dir="13500000" algn="br" rotWithShape="0">
                    <a:prstClr val="black">
                      <a:alpha val="40000"/>
                    </a:prstClr>
                  </a:outerShdw>
                </a:effectLst>
              </a:rPr>
              <a:t>Nodo buscar(Nodo x)</a:t>
            </a:r>
          </a:p>
          <a:p>
            <a:endParaRPr lang="es-ES" dirty="0"/>
          </a:p>
        </p:txBody>
      </p:sp>
      <p:sp>
        <p:nvSpPr>
          <p:cNvPr id="7" name="6 CuadroTexto"/>
          <p:cNvSpPr txBox="1"/>
          <p:nvPr/>
        </p:nvSpPr>
        <p:spPr>
          <a:xfrm>
            <a:off x="6948264" y="6165304"/>
            <a:ext cx="2304256"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Francisco Quijada</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684584" y="260648"/>
            <a:ext cx="2520280" cy="35091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scene3d>
              <a:camera prst="orthographicFront"/>
              <a:lightRig rig="soft" dir="t">
                <a:rot lat="0" lon="0" rev="2400000"/>
              </a:lightRig>
            </a:scene3d>
            <a:sp3d>
              <a:bevelT w="19050" h="12700"/>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2000" b="1"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Insertar</a:t>
            </a:r>
            <a:endParaRPr kumimoji="0" lang="es-ES" sz="2000" b="1"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endParaRPr>
          </a:p>
        </p:txBody>
      </p:sp>
      <p:sp>
        <p:nvSpPr>
          <p:cNvPr id="5" name="4 Elipse"/>
          <p:cNvSpPr/>
          <p:nvPr/>
        </p:nvSpPr>
        <p:spPr>
          <a:xfrm>
            <a:off x="3995936" y="1340768"/>
            <a:ext cx="648072" cy="648072"/>
          </a:xfrm>
          <a:prstGeom prst="ellipse">
            <a:avLst/>
          </a:prstGeom>
          <a:solidFill>
            <a:srgbClr val="FF00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2000" b="1" i="0" u="none" strike="noStrike" kern="0" cap="none" spc="0" normalizeH="0" baseline="0" noProof="0" dirty="0" smtClean="0">
                <a:ln>
                  <a:noFill/>
                </a:ln>
                <a:solidFill>
                  <a:sysClr val="window" lastClr="FFFFFF"/>
                </a:solidFill>
                <a:effectLst/>
                <a:uLnTx/>
                <a:uFillTx/>
                <a:latin typeface="Calibri"/>
                <a:ea typeface="+mn-ea"/>
                <a:cs typeface="+mn-cs"/>
              </a:rPr>
              <a:t>13</a:t>
            </a:r>
            <a:endParaRPr kumimoji="0" lang="es-ES" sz="20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 name="5 Rectángulo"/>
          <p:cNvSpPr/>
          <p:nvPr/>
        </p:nvSpPr>
        <p:spPr>
          <a:xfrm>
            <a:off x="2051720" y="2564904"/>
            <a:ext cx="720080" cy="432048"/>
          </a:xfrm>
          <a:prstGeom prst="rect">
            <a:avLst/>
          </a:prstGeom>
          <a:solidFill>
            <a:sysClr val="windowText" lastClr="0000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1" i="0" u="none" strike="noStrike" kern="0" cap="none" spc="0" normalizeH="0" baseline="0" noProof="0" dirty="0" smtClean="0">
                <a:ln>
                  <a:noFill/>
                </a:ln>
                <a:solidFill>
                  <a:sysClr val="window" lastClr="FFFFFF"/>
                </a:solidFill>
                <a:effectLst/>
                <a:uLnTx/>
                <a:uFillTx/>
                <a:latin typeface="Calibri"/>
                <a:ea typeface="+mn-ea"/>
                <a:cs typeface="+mn-cs"/>
              </a:rPr>
              <a:t>NULL</a:t>
            </a:r>
            <a:endParaRPr kumimoji="0" lang="es-ES" sz="18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7" name="6 Rectángulo"/>
          <p:cNvSpPr/>
          <p:nvPr/>
        </p:nvSpPr>
        <p:spPr>
          <a:xfrm>
            <a:off x="6156176" y="2708920"/>
            <a:ext cx="720080" cy="432048"/>
          </a:xfrm>
          <a:prstGeom prst="rect">
            <a:avLst/>
          </a:prstGeom>
          <a:solidFill>
            <a:sysClr val="windowText" lastClr="0000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1" i="0" u="none" strike="noStrike" kern="0" cap="none" spc="0" normalizeH="0" baseline="0" noProof="0" dirty="0" smtClean="0">
                <a:ln>
                  <a:noFill/>
                </a:ln>
                <a:solidFill>
                  <a:sysClr val="window" lastClr="FFFFFF"/>
                </a:solidFill>
                <a:effectLst/>
                <a:uLnTx/>
                <a:uFillTx/>
                <a:latin typeface="Calibri"/>
                <a:ea typeface="+mn-ea"/>
                <a:cs typeface="+mn-cs"/>
              </a:rPr>
              <a:t>NULL</a:t>
            </a:r>
            <a:endParaRPr kumimoji="0" lang="es-ES" sz="1800" b="1"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 name="7 Conector recto de flecha"/>
          <p:cNvCxnSpPr>
            <a:stCxn id="5" idx="3"/>
            <a:endCxn id="6" idx="0"/>
          </p:cNvCxnSpPr>
          <p:nvPr/>
        </p:nvCxnSpPr>
        <p:spPr>
          <a:xfrm flipH="1">
            <a:off x="2411760" y="1893932"/>
            <a:ext cx="1679084" cy="670972"/>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9" name="8 Conector recto de flecha"/>
          <p:cNvCxnSpPr>
            <a:stCxn id="5" idx="5"/>
            <a:endCxn id="7" idx="0"/>
          </p:cNvCxnSpPr>
          <p:nvPr/>
        </p:nvCxnSpPr>
        <p:spPr>
          <a:xfrm>
            <a:off x="4549100" y="1893932"/>
            <a:ext cx="1967116" cy="814988"/>
          </a:xfrm>
          <a:prstGeom prst="straightConnector1">
            <a:avLst/>
          </a:prstGeom>
          <a:noFill/>
          <a:ln w="9525" cap="flat" cmpd="sng" algn="ctr">
            <a:solidFill>
              <a:sysClr val="windowText" lastClr="000000">
                <a:shade val="95000"/>
                <a:satMod val="105000"/>
              </a:sysClr>
            </a:solidFill>
            <a:prstDash val="solid"/>
            <a:tailEnd type="arrow"/>
          </a:ln>
          <a:effectLst/>
        </p:spPr>
      </p:cxnSp>
      <p:sp>
        <p:nvSpPr>
          <p:cNvPr id="10" name="9 Elipse"/>
          <p:cNvSpPr/>
          <p:nvPr/>
        </p:nvSpPr>
        <p:spPr>
          <a:xfrm>
            <a:off x="2123728" y="2564904"/>
            <a:ext cx="648072" cy="648072"/>
          </a:xfrm>
          <a:prstGeom prst="ellipse">
            <a:avLst/>
          </a:prstGeom>
          <a:solidFill>
            <a:srgbClr val="FF00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1" i="0" u="none" strike="noStrike" kern="0" cap="none" spc="0" normalizeH="0" baseline="0" noProof="0" dirty="0" smtClean="0">
                <a:ln>
                  <a:noFill/>
                </a:ln>
                <a:solidFill>
                  <a:sysClr val="window" lastClr="FFFFFF"/>
                </a:solidFill>
                <a:effectLst/>
                <a:uLnTx/>
                <a:uFillTx/>
                <a:latin typeface="Calibri"/>
                <a:ea typeface="+mn-ea"/>
                <a:cs typeface="+mn-cs"/>
              </a:rPr>
              <a:t>8</a:t>
            </a:r>
            <a:endParaRPr kumimoji="0" lang="es-ES" sz="18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1" name="10 Elipse"/>
          <p:cNvSpPr/>
          <p:nvPr/>
        </p:nvSpPr>
        <p:spPr>
          <a:xfrm>
            <a:off x="1115616" y="3573016"/>
            <a:ext cx="648072" cy="648072"/>
          </a:xfrm>
          <a:prstGeom prst="ellipse">
            <a:avLst/>
          </a:prstGeom>
          <a:solidFill>
            <a:srgbClr val="FF00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1" i="0" u="none" strike="noStrike" kern="0" cap="none" spc="0" normalizeH="0" baseline="0" noProof="0" dirty="0" smtClean="0">
                <a:ln>
                  <a:noFill/>
                </a:ln>
                <a:solidFill>
                  <a:sysClr val="window" lastClr="FFFFFF"/>
                </a:solidFill>
                <a:effectLst/>
                <a:uLnTx/>
                <a:uFillTx/>
                <a:latin typeface="Calibri"/>
                <a:ea typeface="+mn-ea"/>
                <a:cs typeface="+mn-cs"/>
              </a:rPr>
              <a:t>1</a:t>
            </a:r>
            <a:endParaRPr kumimoji="0" lang="es-ES" sz="18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2" name="11 Rectángulo"/>
          <p:cNvSpPr/>
          <p:nvPr/>
        </p:nvSpPr>
        <p:spPr>
          <a:xfrm>
            <a:off x="467544" y="4725144"/>
            <a:ext cx="720080" cy="432048"/>
          </a:xfrm>
          <a:prstGeom prst="rect">
            <a:avLst/>
          </a:prstGeom>
          <a:solidFill>
            <a:sysClr val="windowText" lastClr="0000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1" i="0" u="none" strike="noStrike" kern="0" cap="none" spc="0" normalizeH="0" baseline="0" noProof="0" dirty="0" smtClean="0">
                <a:ln>
                  <a:noFill/>
                </a:ln>
                <a:solidFill>
                  <a:sysClr val="window" lastClr="FFFFFF"/>
                </a:solidFill>
                <a:effectLst/>
                <a:uLnTx/>
                <a:uFillTx/>
                <a:latin typeface="Calibri"/>
                <a:ea typeface="+mn-ea"/>
                <a:cs typeface="+mn-cs"/>
              </a:rPr>
              <a:t>NULL</a:t>
            </a:r>
            <a:endParaRPr kumimoji="0" lang="es-ES" sz="18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3" name="12 Rectángulo"/>
          <p:cNvSpPr/>
          <p:nvPr/>
        </p:nvSpPr>
        <p:spPr>
          <a:xfrm>
            <a:off x="1691680" y="4725144"/>
            <a:ext cx="720080" cy="432048"/>
          </a:xfrm>
          <a:prstGeom prst="rect">
            <a:avLst/>
          </a:prstGeom>
          <a:solidFill>
            <a:sysClr val="windowText" lastClr="0000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1" i="0" u="none" strike="noStrike" kern="0" cap="none" spc="0" normalizeH="0" baseline="0" noProof="0" dirty="0" smtClean="0">
                <a:ln>
                  <a:noFill/>
                </a:ln>
                <a:solidFill>
                  <a:sysClr val="window" lastClr="FFFFFF"/>
                </a:solidFill>
                <a:effectLst/>
                <a:uLnTx/>
                <a:uFillTx/>
                <a:latin typeface="Calibri"/>
                <a:ea typeface="+mn-ea"/>
                <a:cs typeface="+mn-cs"/>
              </a:rPr>
              <a:t>NULL</a:t>
            </a:r>
            <a:endParaRPr kumimoji="0" lang="es-ES" sz="18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4" name="13 Rectángulo"/>
          <p:cNvSpPr/>
          <p:nvPr/>
        </p:nvSpPr>
        <p:spPr>
          <a:xfrm>
            <a:off x="1115616" y="3573016"/>
            <a:ext cx="720080" cy="432048"/>
          </a:xfrm>
          <a:prstGeom prst="rect">
            <a:avLst/>
          </a:prstGeom>
          <a:solidFill>
            <a:sysClr val="windowText" lastClr="0000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1" i="0" u="none" strike="noStrike" kern="0" cap="none" spc="0" normalizeH="0" baseline="0" noProof="0" dirty="0" smtClean="0">
                <a:ln>
                  <a:noFill/>
                </a:ln>
                <a:solidFill>
                  <a:sysClr val="window" lastClr="FFFFFF"/>
                </a:solidFill>
                <a:effectLst/>
                <a:uLnTx/>
                <a:uFillTx/>
                <a:latin typeface="Calibri"/>
                <a:ea typeface="+mn-ea"/>
                <a:cs typeface="+mn-cs"/>
              </a:rPr>
              <a:t>NULL</a:t>
            </a:r>
            <a:endParaRPr kumimoji="0" lang="es-ES" sz="18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14 Rectángulo"/>
          <p:cNvSpPr/>
          <p:nvPr/>
        </p:nvSpPr>
        <p:spPr>
          <a:xfrm>
            <a:off x="2699792" y="3645024"/>
            <a:ext cx="720080" cy="432048"/>
          </a:xfrm>
          <a:prstGeom prst="rect">
            <a:avLst/>
          </a:prstGeom>
          <a:solidFill>
            <a:sysClr val="windowText" lastClr="0000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1" i="0" u="none" strike="noStrike" kern="0" cap="none" spc="0" normalizeH="0" baseline="0" noProof="0" dirty="0" smtClean="0">
                <a:ln>
                  <a:noFill/>
                </a:ln>
                <a:solidFill>
                  <a:sysClr val="window" lastClr="FFFFFF"/>
                </a:solidFill>
                <a:effectLst/>
                <a:uLnTx/>
                <a:uFillTx/>
                <a:latin typeface="Calibri"/>
                <a:ea typeface="+mn-ea"/>
                <a:cs typeface="+mn-cs"/>
              </a:rPr>
              <a:t>NULL</a:t>
            </a:r>
            <a:endParaRPr kumimoji="0" lang="es-ES" sz="1800" b="1"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15 Conector recto de flecha"/>
          <p:cNvCxnSpPr>
            <a:stCxn id="10" idx="2"/>
            <a:endCxn id="14" idx="0"/>
          </p:cNvCxnSpPr>
          <p:nvPr/>
        </p:nvCxnSpPr>
        <p:spPr>
          <a:xfrm flipH="1">
            <a:off x="1475656" y="2888940"/>
            <a:ext cx="648072" cy="684076"/>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17" name="16 Conector recto de flecha"/>
          <p:cNvCxnSpPr>
            <a:stCxn id="10" idx="5"/>
            <a:endCxn id="15" idx="0"/>
          </p:cNvCxnSpPr>
          <p:nvPr/>
        </p:nvCxnSpPr>
        <p:spPr>
          <a:xfrm>
            <a:off x="2676892" y="3118068"/>
            <a:ext cx="382940" cy="526956"/>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18" name="17 Conector recto de flecha"/>
          <p:cNvCxnSpPr>
            <a:stCxn id="11" idx="3"/>
            <a:endCxn id="12" idx="0"/>
          </p:cNvCxnSpPr>
          <p:nvPr/>
        </p:nvCxnSpPr>
        <p:spPr>
          <a:xfrm flipH="1">
            <a:off x="827584" y="4126180"/>
            <a:ext cx="382940" cy="598964"/>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19" name="18 Conector recto de flecha"/>
          <p:cNvCxnSpPr>
            <a:stCxn id="11" idx="5"/>
            <a:endCxn id="13" idx="0"/>
          </p:cNvCxnSpPr>
          <p:nvPr/>
        </p:nvCxnSpPr>
        <p:spPr>
          <a:xfrm>
            <a:off x="1668780" y="4126180"/>
            <a:ext cx="382940" cy="598964"/>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20" name="19 Conector recto de flecha"/>
          <p:cNvCxnSpPr/>
          <p:nvPr/>
        </p:nvCxnSpPr>
        <p:spPr>
          <a:xfrm>
            <a:off x="4211960" y="2780928"/>
            <a:ext cx="0" cy="936104"/>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21" name="20 Conector recto de flecha"/>
          <p:cNvCxnSpPr>
            <a:endCxn id="14" idx="0"/>
          </p:cNvCxnSpPr>
          <p:nvPr/>
        </p:nvCxnSpPr>
        <p:spPr>
          <a:xfrm flipH="1">
            <a:off x="1475656" y="1340768"/>
            <a:ext cx="1296144" cy="2232248"/>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22" name="21 Conector recto de flecha"/>
          <p:cNvCxnSpPr>
            <a:endCxn id="15" idx="0"/>
          </p:cNvCxnSpPr>
          <p:nvPr/>
        </p:nvCxnSpPr>
        <p:spPr>
          <a:xfrm flipH="1">
            <a:off x="3059832" y="2564904"/>
            <a:ext cx="936104" cy="1080120"/>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23" name="22 Conector recto de flecha"/>
          <p:cNvCxnSpPr/>
          <p:nvPr/>
        </p:nvCxnSpPr>
        <p:spPr>
          <a:xfrm>
            <a:off x="3131840" y="1268760"/>
            <a:ext cx="936104" cy="1080120"/>
          </a:xfrm>
          <a:prstGeom prst="straightConnector1">
            <a:avLst/>
          </a:prstGeom>
          <a:noFill/>
          <a:ln w="9525" cap="flat" cmpd="sng" algn="ctr">
            <a:solidFill>
              <a:sysClr val="windowText" lastClr="000000">
                <a:shade val="95000"/>
                <a:satMod val="105000"/>
              </a:sysClr>
            </a:solidFill>
            <a:prstDash val="solid"/>
            <a:tailEnd type="arrow"/>
          </a:ln>
          <a:effectLst/>
        </p:spPr>
      </p:cxnSp>
      <p:sp>
        <p:nvSpPr>
          <p:cNvPr id="24" name="23 CuadroTexto"/>
          <p:cNvSpPr txBox="1"/>
          <p:nvPr/>
        </p:nvSpPr>
        <p:spPr>
          <a:xfrm>
            <a:off x="6948264" y="6165304"/>
            <a:ext cx="2304256"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Francisco Quijada</a:t>
            </a:r>
            <a:endParaRPr lang="es-VE" dirty="0">
              <a:solidFill>
                <a:schemeClr val="bg1"/>
              </a:solidFill>
              <a:effectLst>
                <a:outerShdw blurRad="50800" dist="38100" dir="13500000" algn="br" rotWithShape="0">
                  <a:prstClr val="black">
                    <a:alpha val="40000"/>
                  </a:prstClr>
                </a:outerShdw>
              </a:effectLst>
            </a:endParaRPr>
          </a:p>
        </p:txBody>
      </p:sp>
    </p:spTree>
    <p:extLst>
      <p:ext uri="{BB962C8B-B14F-4D97-AF65-F5344CB8AC3E}">
        <p14:creationId xmlns="" xmlns:p14="http://schemas.microsoft.com/office/powerpoint/2010/main" val="1359517581"/>
      </p:ext>
    </p:extLst>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1"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linds(horizontal)">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mph" presetSubtype="2" fill="hold" nodeType="clickEffect">
                                  <p:stCondLst>
                                    <p:cond delay="0"/>
                                  </p:stCondLst>
                                  <p:childTnLst>
                                    <p:animClr clrSpc="rgb" dir="cw">
                                      <p:cBhvr>
                                        <p:cTn id="33" dur="2000" fill="hold"/>
                                        <p:tgtEl>
                                          <p:spTgt spid="5"/>
                                        </p:tgtEl>
                                        <p:attrNameLst>
                                          <p:attrName>fillcolor</p:attrName>
                                        </p:attrNameLst>
                                      </p:cBhvr>
                                      <p:to>
                                        <a:schemeClr val="bg1"/>
                                      </p:to>
                                    </p:animClr>
                                    <p:set>
                                      <p:cBhvr>
                                        <p:cTn id="34" dur="2000" fill="hold"/>
                                        <p:tgtEl>
                                          <p:spTgt spid="5"/>
                                        </p:tgtEl>
                                        <p:attrNameLst>
                                          <p:attrName>fill.type</p:attrName>
                                        </p:attrNameLst>
                                      </p:cBhvr>
                                      <p:to>
                                        <p:strVal val="solid"/>
                                      </p:to>
                                    </p:set>
                                    <p:set>
                                      <p:cBhvr>
                                        <p:cTn id="35" dur="2000" fill="hold"/>
                                        <p:tgtEl>
                                          <p:spTgt spid="5"/>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2" nodeType="clickEffect">
                                  <p:stCondLst>
                                    <p:cond delay="0"/>
                                  </p:stCondLst>
                                  <p:childTnLst>
                                    <p:animEffect transition="out" filter="blinds(horizontal)">
                                      <p:cBhvr>
                                        <p:cTn id="39" dur="500"/>
                                        <p:tgtEl>
                                          <p:spTgt spid="6"/>
                                        </p:tgtEl>
                                      </p:cBhvr>
                                    </p:animEffect>
                                    <p:set>
                                      <p:cBhvr>
                                        <p:cTn id="40" dur="1" fill="hold">
                                          <p:stCondLst>
                                            <p:cond delay="499"/>
                                          </p:stCondLst>
                                        </p:cTn>
                                        <p:tgtEl>
                                          <p:spTgt spid="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circle(in)">
                                      <p:cBhvr>
                                        <p:cTn id="45" dur="20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blinds(horizontal)">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blinds(horizontal)">
                                      <p:cBhvr>
                                        <p:cTn id="63" dur="5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xit" presetSubtype="10" fill="hold" grpId="1" nodeType="clickEffect">
                                  <p:stCondLst>
                                    <p:cond delay="0"/>
                                  </p:stCondLst>
                                  <p:childTnLst>
                                    <p:animEffect transition="out" filter="blinds(horizontal)">
                                      <p:cBhvr>
                                        <p:cTn id="67" dur="500"/>
                                        <p:tgtEl>
                                          <p:spTgt spid="14"/>
                                        </p:tgtEl>
                                      </p:cBhvr>
                                    </p:animEffect>
                                    <p:set>
                                      <p:cBhvr>
                                        <p:cTn id="68" dur="1" fill="hold">
                                          <p:stCondLst>
                                            <p:cond delay="499"/>
                                          </p:stCondLst>
                                        </p:cTn>
                                        <p:tgtEl>
                                          <p:spTgt spid="1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grpId="0" nodeType="click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circle(in)">
                                      <p:cBhvr>
                                        <p:cTn id="73" dur="2000"/>
                                        <p:tgtEl>
                                          <p:spTgt spid="11"/>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8"/>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19"/>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blinds(horizontal)">
                                      <p:cBhvr>
                                        <p:cTn id="86" dur="500"/>
                                        <p:tgtEl>
                                          <p:spTgt spid="12"/>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3"/>
                                        </p:tgtEl>
                                        <p:attrNameLst>
                                          <p:attrName>style.visibility</p:attrName>
                                        </p:attrNameLst>
                                      </p:cBhvr>
                                      <p:to>
                                        <p:strVal val="visible"/>
                                      </p:to>
                                    </p:set>
                                    <p:animEffect transition="in" filter="blinds(horizontal)">
                                      <p:cBhvr>
                                        <p:cTn id="91" dur="500"/>
                                        <p:tgtEl>
                                          <p:spTgt spid="13"/>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mph" presetSubtype="2" fill="hold" nodeType="clickEffect">
                                  <p:stCondLst>
                                    <p:cond delay="0"/>
                                  </p:stCondLst>
                                  <p:childTnLst>
                                    <p:animClr clrSpc="rgb" dir="cw">
                                      <p:cBhvr>
                                        <p:cTn id="95" dur="2000" fill="hold"/>
                                        <p:tgtEl>
                                          <p:spTgt spid="10"/>
                                        </p:tgtEl>
                                        <p:attrNameLst>
                                          <p:attrName>fillcolor</p:attrName>
                                        </p:attrNameLst>
                                      </p:cBhvr>
                                      <p:to>
                                        <a:schemeClr val="bg1"/>
                                      </p:to>
                                    </p:animClr>
                                    <p:set>
                                      <p:cBhvr>
                                        <p:cTn id="96" dur="2000" fill="hold"/>
                                        <p:tgtEl>
                                          <p:spTgt spid="10"/>
                                        </p:tgtEl>
                                        <p:attrNameLst>
                                          <p:attrName>fill.type</p:attrName>
                                        </p:attrNameLst>
                                      </p:cBhvr>
                                      <p:to>
                                        <p:strVal val="solid"/>
                                      </p:to>
                                    </p:set>
                                    <p:set>
                                      <p:cBhvr>
                                        <p:cTn id="97" dur="2000" fill="hold"/>
                                        <p:tgtEl>
                                          <p:spTgt spid="10"/>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 presetClass="emph" presetSubtype="2" fill="hold" nodeType="clickEffect">
                                  <p:stCondLst>
                                    <p:cond delay="0"/>
                                  </p:stCondLst>
                                  <p:childTnLst>
                                    <p:animClr clrSpc="rgb" dir="cw">
                                      <p:cBhvr>
                                        <p:cTn id="101" dur="2000" fill="hold"/>
                                        <p:tgtEl>
                                          <p:spTgt spid="5"/>
                                        </p:tgtEl>
                                        <p:attrNameLst>
                                          <p:attrName>fillcolor</p:attrName>
                                        </p:attrNameLst>
                                      </p:cBhvr>
                                      <p:to>
                                        <a:srgbClr val="FF0000"/>
                                      </p:to>
                                    </p:animClr>
                                    <p:set>
                                      <p:cBhvr>
                                        <p:cTn id="102" dur="2000" fill="hold"/>
                                        <p:tgtEl>
                                          <p:spTgt spid="5"/>
                                        </p:tgtEl>
                                        <p:attrNameLst>
                                          <p:attrName>fill.type</p:attrName>
                                        </p:attrNameLst>
                                      </p:cBhvr>
                                      <p:to>
                                        <p:strVal val="solid"/>
                                      </p:to>
                                    </p:set>
                                    <p:set>
                                      <p:cBhvr>
                                        <p:cTn id="103" dur="2000" fill="hold"/>
                                        <p:tgtEl>
                                          <p:spTgt spid="5"/>
                                        </p:tgtEl>
                                        <p:attrNameLst>
                                          <p:attrName>fill.on</p:attrName>
                                        </p:attrNameLst>
                                      </p:cBhvr>
                                      <p:to>
                                        <p:strVal val="true"/>
                                      </p:to>
                                    </p:set>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nodeType="clickEffect">
                                  <p:stCondLst>
                                    <p:cond delay="0"/>
                                  </p:stCondLst>
                                  <p:childTnLst>
                                    <p:animEffect transition="out" filter="wipe(down)">
                                      <p:cBhvr>
                                        <p:cTn id="107" dur="500"/>
                                        <p:tgtEl>
                                          <p:spTgt spid="8"/>
                                        </p:tgtEl>
                                      </p:cBhvr>
                                    </p:animEffect>
                                    <p:set>
                                      <p:cBhvr>
                                        <p:cTn id="108" dur="1" fill="hold">
                                          <p:stCondLst>
                                            <p:cond delay="499"/>
                                          </p:stCondLst>
                                        </p:cTn>
                                        <p:tgtEl>
                                          <p:spTgt spid="8"/>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22" presetClass="exit" presetSubtype="4" fill="hold" nodeType="clickEffect">
                                  <p:stCondLst>
                                    <p:cond delay="0"/>
                                  </p:stCondLst>
                                  <p:childTnLst>
                                    <p:animEffect transition="out" filter="wipe(down)">
                                      <p:cBhvr>
                                        <p:cTn id="112" dur="500"/>
                                        <p:tgtEl>
                                          <p:spTgt spid="17"/>
                                        </p:tgtEl>
                                      </p:cBhvr>
                                    </p:animEffect>
                                    <p:set>
                                      <p:cBhvr>
                                        <p:cTn id="113" dur="1" fill="hold">
                                          <p:stCondLst>
                                            <p:cond delay="499"/>
                                          </p:stCondLst>
                                        </p:cTn>
                                        <p:tgtEl>
                                          <p:spTgt spid="17"/>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0" presetClass="path" presetSubtype="0" accel="50000" decel="50000" fill="hold" grpId="1" nodeType="clickEffect">
                                  <p:stCondLst>
                                    <p:cond delay="0"/>
                                  </p:stCondLst>
                                  <p:childTnLst>
                                    <p:animMotion origin="layout" path="M 0 0 L 0.04722 -0.2206 " pathEditMode="relative" ptsTypes="AA">
                                      <p:cBhvr>
                                        <p:cTn id="117" dur="2000" fill="hold"/>
                                        <p:tgtEl>
                                          <p:spTgt spid="10"/>
                                        </p:tgtEl>
                                        <p:attrNameLst>
                                          <p:attrName>ppt_x</p:attrName>
                                          <p:attrName>ppt_y</p:attrName>
                                        </p:attrNameLst>
                                      </p:cBhvr>
                                    </p:animMotion>
                                  </p:childTnLst>
                                </p:cTn>
                              </p:par>
                            </p:childTnLst>
                          </p:cTn>
                        </p:par>
                      </p:childTnLst>
                    </p:cTn>
                  </p:par>
                  <p:par>
                    <p:cTn id="118" fill="hold">
                      <p:stCondLst>
                        <p:cond delay="indefinite"/>
                      </p:stCondLst>
                      <p:childTnLst>
                        <p:par>
                          <p:cTn id="119" fill="hold">
                            <p:stCondLst>
                              <p:cond delay="0"/>
                            </p:stCondLst>
                            <p:childTnLst>
                              <p:par>
                                <p:cTn id="120" presetID="0" presetClass="path" presetSubtype="0" accel="50000" decel="50000" fill="hold" grpId="1" nodeType="clickEffect">
                                  <p:stCondLst>
                                    <p:cond delay="0"/>
                                  </p:stCondLst>
                                  <p:childTnLst>
                                    <p:animMotion origin="layout" path="M 0 0 L -0.00799 0.13634 " pathEditMode="relative" ptsTypes="AA">
                                      <p:cBhvr>
                                        <p:cTn id="121" dur="2000" fill="hold"/>
                                        <p:tgtEl>
                                          <p:spTgt spid="5"/>
                                        </p:tgtEl>
                                        <p:attrNameLst>
                                          <p:attrName>ppt_x</p:attrName>
                                          <p:attrName>ppt_y</p:attrName>
                                        </p:attrNameLst>
                                      </p:cBhvr>
                                    </p:animMotion>
                                  </p:childTnLst>
                                </p:cTn>
                              </p:par>
                            </p:childTnLst>
                          </p:cTn>
                        </p:par>
                      </p:childTnLst>
                    </p:cTn>
                  </p:par>
                  <p:par>
                    <p:cTn id="122" fill="hold">
                      <p:stCondLst>
                        <p:cond delay="indefinite"/>
                      </p:stCondLst>
                      <p:childTnLst>
                        <p:par>
                          <p:cTn id="123" fill="hold">
                            <p:stCondLst>
                              <p:cond delay="0"/>
                            </p:stCondLst>
                            <p:childTnLst>
                              <p:par>
                                <p:cTn id="124" presetID="0" presetClass="path" presetSubtype="0" accel="50000" decel="50000" fill="hold" grpId="1" nodeType="clickEffect">
                                  <p:stCondLst>
                                    <p:cond delay="0"/>
                                  </p:stCondLst>
                                  <p:childTnLst>
                                    <p:animMotion origin="layout" path="M 0.00816 0.01065 L -0.24392 0.13657 " pathEditMode="relative" rAng="0" ptsTypes="AA">
                                      <p:cBhvr>
                                        <p:cTn id="125" dur="2000" fill="hold"/>
                                        <p:tgtEl>
                                          <p:spTgt spid="7"/>
                                        </p:tgtEl>
                                        <p:attrNameLst>
                                          <p:attrName>ppt_x</p:attrName>
                                          <p:attrName>ppt_y</p:attrName>
                                        </p:attrNameLst>
                                      </p:cBhvr>
                                      <p:rCtr x="-12600" y="6300"/>
                                    </p:animMotion>
                                  </p:childTnLst>
                                </p:cTn>
                              </p:par>
                            </p:childTnLst>
                          </p:cTn>
                        </p:par>
                      </p:childTnLst>
                    </p:cTn>
                  </p:par>
                  <p:par>
                    <p:cTn id="126" fill="hold">
                      <p:stCondLst>
                        <p:cond delay="indefinite"/>
                      </p:stCondLst>
                      <p:childTnLst>
                        <p:par>
                          <p:cTn id="127" fill="hold">
                            <p:stCondLst>
                              <p:cond delay="0"/>
                            </p:stCondLst>
                            <p:childTnLst>
                              <p:par>
                                <p:cTn id="128" presetID="22" presetClass="exit" presetSubtype="4" fill="hold" nodeType="clickEffect">
                                  <p:stCondLst>
                                    <p:cond delay="0"/>
                                  </p:stCondLst>
                                  <p:childTnLst>
                                    <p:animEffect transition="out" filter="wipe(down)">
                                      <p:cBhvr>
                                        <p:cTn id="129" dur="500"/>
                                        <p:tgtEl>
                                          <p:spTgt spid="9"/>
                                        </p:tgtEl>
                                      </p:cBhvr>
                                    </p:animEffect>
                                    <p:set>
                                      <p:cBhvr>
                                        <p:cTn id="130" dur="1" fill="hold">
                                          <p:stCondLst>
                                            <p:cond delay="499"/>
                                          </p:stCondLst>
                                        </p:cTn>
                                        <p:tgtEl>
                                          <p:spTgt spid="9"/>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22" presetClass="exit" presetSubtype="4" fill="hold" nodeType="clickEffect">
                                  <p:stCondLst>
                                    <p:cond delay="0"/>
                                  </p:stCondLst>
                                  <p:childTnLst>
                                    <p:animEffect transition="out" filter="wipe(down)">
                                      <p:cBhvr>
                                        <p:cTn id="134" dur="500"/>
                                        <p:tgtEl>
                                          <p:spTgt spid="16"/>
                                        </p:tgtEl>
                                      </p:cBhvr>
                                    </p:animEffect>
                                    <p:set>
                                      <p:cBhvr>
                                        <p:cTn id="135" dur="1" fill="hold">
                                          <p:stCondLst>
                                            <p:cond delay="499"/>
                                          </p:stCondLst>
                                        </p:cTn>
                                        <p:tgtEl>
                                          <p:spTgt spid="1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nodeType="clickEffect">
                                  <p:stCondLst>
                                    <p:cond delay="0"/>
                                  </p:stCondLst>
                                  <p:childTnLst>
                                    <p:set>
                                      <p:cBhvr>
                                        <p:cTn id="139" dur="1" fill="hold">
                                          <p:stCondLst>
                                            <p:cond delay="0"/>
                                          </p:stCondLst>
                                        </p:cTn>
                                        <p:tgtEl>
                                          <p:spTgt spid="20"/>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nodeType="clickEffect">
                                  <p:stCondLst>
                                    <p:cond delay="0"/>
                                  </p:stCondLst>
                                  <p:childTnLst>
                                    <p:set>
                                      <p:cBhvr>
                                        <p:cTn id="143" dur="1" fill="hold">
                                          <p:stCondLst>
                                            <p:cond delay="0"/>
                                          </p:stCondLst>
                                        </p:cTn>
                                        <p:tgtEl>
                                          <p:spTgt spid="22"/>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nodeType="clickEffect">
                                  <p:stCondLst>
                                    <p:cond delay="0"/>
                                  </p:stCondLst>
                                  <p:childTnLst>
                                    <p:set>
                                      <p:cBhvr>
                                        <p:cTn id="147" dur="1" fill="hold">
                                          <p:stCondLst>
                                            <p:cond delay="0"/>
                                          </p:stCondLst>
                                        </p:cTn>
                                        <p:tgtEl>
                                          <p:spTgt spid="21"/>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6" grpId="2" animBg="1"/>
      <p:bldP spid="7" grpId="0" animBg="1"/>
      <p:bldP spid="7" grpId="1" animBg="1"/>
      <p:bldP spid="10" grpId="0" animBg="1"/>
      <p:bldP spid="10" grpId="1" animBg="1"/>
      <p:bldP spid="11" grpId="0" animBg="1"/>
      <p:bldP spid="12" grpId="0" animBg="1"/>
      <p:bldP spid="13" grpId="0" animBg="1"/>
      <p:bldP spid="14" grpId="0" animBg="1"/>
      <p:bldP spid="14" grpId="1"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0" y="116632"/>
            <a:ext cx="1620498"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Á</a:t>
            </a:r>
            <a:r>
              <a:rPr lang="es-ES"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rboles </a:t>
            </a:r>
            <a:endParaRPr lang="es-ES"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endParaRPr>
          </a:p>
        </p:txBody>
      </p:sp>
      <p:sp>
        <p:nvSpPr>
          <p:cNvPr id="6" name="5 Rectángulo"/>
          <p:cNvSpPr/>
          <p:nvPr/>
        </p:nvSpPr>
        <p:spPr>
          <a:xfrm>
            <a:off x="395536" y="1124744"/>
            <a:ext cx="4545027" cy="7078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91440" tIns="45720" rIns="91440" bIns="45720">
            <a:spAutoFit/>
          </a:bodyPr>
          <a:lstStyle/>
          <a:p>
            <a:r>
              <a:rPr lang="es-ES"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Conjunto de Nodos conectados entre si, </a:t>
            </a:r>
          </a:p>
          <a:p>
            <a:r>
              <a:rPr lang="es-ES"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imitando la forma de un árbol.</a:t>
            </a:r>
            <a:endParaRPr lang="es-ES"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endParaRPr>
          </a:p>
        </p:txBody>
      </p:sp>
      <p:pic>
        <p:nvPicPr>
          <p:cNvPr id="1026" name="Picture 2" descr="C:\Users\User\Desktop\arbol.gif"/>
          <p:cNvPicPr>
            <a:picLocks noChangeAspect="1" noChangeArrowheads="1"/>
          </p:cNvPicPr>
          <p:nvPr/>
        </p:nvPicPr>
        <p:blipFill>
          <a:blip r:embed="rId2" cstate="print"/>
          <a:srcRect/>
          <a:stretch>
            <a:fillRect/>
          </a:stretch>
        </p:blipFill>
        <p:spPr bwMode="auto">
          <a:xfrm>
            <a:off x="3923928" y="1556792"/>
            <a:ext cx="4736182" cy="3339179"/>
          </a:xfrm>
          <a:prstGeom prst="rect">
            <a:avLst/>
          </a:prstGeom>
          <a:noFill/>
        </p:spPr>
      </p:pic>
      <p:sp>
        <p:nvSpPr>
          <p:cNvPr id="8" name="7 Rectángulo"/>
          <p:cNvSpPr/>
          <p:nvPr/>
        </p:nvSpPr>
        <p:spPr>
          <a:xfrm>
            <a:off x="539552" y="2636912"/>
            <a:ext cx="769763"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91440" tIns="45720" rIns="91440" bIns="45720">
            <a:spAutoFit/>
          </a:bodyPr>
          <a:lstStyle/>
          <a:p>
            <a:r>
              <a:rPr lang="es-ES"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Nodo</a:t>
            </a:r>
          </a:p>
        </p:txBody>
      </p:sp>
      <p:sp>
        <p:nvSpPr>
          <p:cNvPr id="9" name="8 Rectángulo"/>
          <p:cNvSpPr/>
          <p:nvPr/>
        </p:nvSpPr>
        <p:spPr>
          <a:xfrm>
            <a:off x="539552" y="3212976"/>
            <a:ext cx="2376264" cy="40011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r>
              <a:rPr lang="es-ES"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Nodo Padre</a:t>
            </a:r>
          </a:p>
        </p:txBody>
      </p:sp>
      <p:sp>
        <p:nvSpPr>
          <p:cNvPr id="10" name="9 Rectángulo"/>
          <p:cNvSpPr/>
          <p:nvPr/>
        </p:nvSpPr>
        <p:spPr>
          <a:xfrm>
            <a:off x="539552" y="4797152"/>
            <a:ext cx="1316386" cy="40011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r>
              <a:rPr lang="es-ES"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Nodo Hijo</a:t>
            </a:r>
            <a:endParaRPr lang="es-ES"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endParaRPr>
          </a:p>
        </p:txBody>
      </p:sp>
      <p:cxnSp>
        <p:nvCxnSpPr>
          <p:cNvPr id="14" name="13 Conector angular"/>
          <p:cNvCxnSpPr>
            <a:stCxn id="10" idx="3"/>
          </p:cNvCxnSpPr>
          <p:nvPr/>
        </p:nvCxnSpPr>
        <p:spPr>
          <a:xfrm>
            <a:off x="1855938" y="4997207"/>
            <a:ext cx="2500038" cy="8080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18 Conector angular"/>
          <p:cNvCxnSpPr/>
          <p:nvPr/>
        </p:nvCxnSpPr>
        <p:spPr>
          <a:xfrm>
            <a:off x="1763688" y="2924944"/>
            <a:ext cx="3744416" cy="21602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Conector angular"/>
          <p:cNvCxnSpPr/>
          <p:nvPr/>
        </p:nvCxnSpPr>
        <p:spPr>
          <a:xfrm>
            <a:off x="2771800" y="3501008"/>
            <a:ext cx="1872208" cy="432048"/>
          </a:xfrm>
          <a:prstGeom prst="bentConnector3">
            <a:avLst>
              <a:gd name="adj1" fmla="val 62392"/>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53 Rectángulo"/>
          <p:cNvSpPr/>
          <p:nvPr/>
        </p:nvSpPr>
        <p:spPr>
          <a:xfrm>
            <a:off x="827584" y="3861048"/>
            <a:ext cx="2762488" cy="7078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s-ES"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Existe enlace hacia otro</a:t>
            </a:r>
          </a:p>
          <a:p>
            <a:r>
              <a:rPr lang="es-ES"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 nodo.</a:t>
            </a:r>
            <a:endParaRPr lang="es-ES"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endParaRPr>
          </a:p>
        </p:txBody>
      </p:sp>
      <p:sp>
        <p:nvSpPr>
          <p:cNvPr id="55" name="54 Rectángulo"/>
          <p:cNvSpPr/>
          <p:nvPr/>
        </p:nvSpPr>
        <p:spPr>
          <a:xfrm>
            <a:off x="683568" y="5445224"/>
            <a:ext cx="2831609" cy="7078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s-ES"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Existe enlace </a:t>
            </a:r>
          </a:p>
          <a:p>
            <a:r>
              <a:rPr lang="es-ES"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procedente de otro nodo</a:t>
            </a:r>
          </a:p>
        </p:txBody>
      </p:sp>
      <p:sp>
        <p:nvSpPr>
          <p:cNvPr id="15" name="14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José  Caraballo</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0" presetClass="entr" presetSubtype="0" decel="10000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strVal val="#ppt_w+.3"/>
                                          </p:val>
                                        </p:tav>
                                        <p:tav tm="100000">
                                          <p:val>
                                            <p:strVal val="#ppt_w"/>
                                          </p:val>
                                        </p:tav>
                                      </p:tavLst>
                                    </p:anim>
                                    <p:anim calcmode="lin" valueType="num">
                                      <p:cBhvr>
                                        <p:cTn id="14" dur="1000" fill="hold"/>
                                        <p:tgtEl>
                                          <p:spTgt spid="6"/>
                                        </p:tgtEl>
                                        <p:attrNameLst>
                                          <p:attrName>ppt_h</p:attrName>
                                        </p:attrNameLst>
                                      </p:cBhvr>
                                      <p:tavLst>
                                        <p:tav tm="0">
                                          <p:val>
                                            <p:strVal val="#ppt_h"/>
                                          </p:val>
                                        </p:tav>
                                        <p:tav tm="100000">
                                          <p:val>
                                            <p:strVal val="#ppt_h"/>
                                          </p:val>
                                        </p:tav>
                                      </p:tavLst>
                                    </p:anim>
                                    <p:animEffect transition="in" filter="fade">
                                      <p:cBhvr>
                                        <p:cTn id="15" dur="1000"/>
                                        <p:tgtEl>
                                          <p:spTgt spid="6"/>
                                        </p:tgtEl>
                                      </p:cBhvr>
                                    </p:animEffect>
                                  </p:childTnLst>
                                </p:cTn>
                              </p:par>
                            </p:childTnLst>
                          </p:cTn>
                        </p:par>
                        <p:par>
                          <p:cTn id="16" fill="hold">
                            <p:stCondLst>
                              <p:cond delay="2000"/>
                            </p:stCondLst>
                            <p:childTnLst>
                              <p:par>
                                <p:cTn id="17" presetID="9" presetClass="entr" presetSubtype="0" fill="hold" nodeType="after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dissolve">
                                      <p:cBhvr>
                                        <p:cTn id="19" dur="500"/>
                                        <p:tgtEl>
                                          <p:spTgt spid="1026"/>
                                        </p:tgtEl>
                                      </p:cBhvr>
                                    </p:animEffect>
                                  </p:childTnLst>
                                </p:cTn>
                              </p:par>
                            </p:childTnLst>
                          </p:cTn>
                        </p:par>
                        <p:par>
                          <p:cTn id="20" fill="hold">
                            <p:stCondLst>
                              <p:cond delay="2500"/>
                            </p:stCondLst>
                            <p:childTnLst>
                              <p:par>
                                <p:cTn id="21" presetID="55"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strVal val="#ppt_w*0.70"/>
                                          </p:val>
                                        </p:tav>
                                        <p:tav tm="100000">
                                          <p:val>
                                            <p:strVal val="#ppt_w"/>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animEffect transition="in" filter="fade">
                                      <p:cBhvr>
                                        <p:cTn id="25" dur="1000"/>
                                        <p:tgtEl>
                                          <p:spTgt spid="8"/>
                                        </p:tgtEl>
                                      </p:cBhvr>
                                    </p:animEffect>
                                  </p:childTnLst>
                                </p:cTn>
                              </p:par>
                            </p:childTnLst>
                          </p:cTn>
                        </p:par>
                        <p:par>
                          <p:cTn id="26" fill="hold">
                            <p:stCondLst>
                              <p:cond delay="3500"/>
                            </p:stCondLst>
                            <p:childTnLst>
                              <p:par>
                                <p:cTn id="27" presetID="29"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1000" fill="hold"/>
                                        <p:tgtEl>
                                          <p:spTgt spid="19"/>
                                        </p:tgtEl>
                                        <p:attrNameLst>
                                          <p:attrName>ppt_x</p:attrName>
                                        </p:attrNameLst>
                                      </p:cBhvr>
                                      <p:tavLst>
                                        <p:tav tm="0">
                                          <p:val>
                                            <p:strVal val="#ppt_x-.2"/>
                                          </p:val>
                                        </p:tav>
                                        <p:tav tm="100000">
                                          <p:val>
                                            <p:strVal val="#ppt_x"/>
                                          </p:val>
                                        </p:tav>
                                      </p:tavLst>
                                    </p:anim>
                                    <p:anim calcmode="lin" valueType="num">
                                      <p:cBhvr>
                                        <p:cTn id="30"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9"/>
                                        </p:tgtEl>
                                      </p:cBhvr>
                                    </p:animEffect>
                                  </p:childTnLst>
                                </p:cTn>
                              </p:par>
                            </p:childTnLst>
                          </p:cTn>
                        </p:par>
                        <p:par>
                          <p:cTn id="32" fill="hold">
                            <p:stCondLst>
                              <p:cond delay="4500"/>
                            </p:stCondLst>
                            <p:childTnLst>
                              <p:par>
                                <p:cTn id="33" presetID="42"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par>
                          <p:cTn id="38" fill="hold">
                            <p:stCondLst>
                              <p:cond delay="5500"/>
                            </p:stCondLst>
                            <p:childTnLst>
                              <p:par>
                                <p:cTn id="39" presetID="29" presetClass="entr" presetSubtype="0" fill="hold" nodeType="after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p:cTn id="41" dur="1000" fill="hold"/>
                                        <p:tgtEl>
                                          <p:spTgt spid="26"/>
                                        </p:tgtEl>
                                        <p:attrNameLst>
                                          <p:attrName>ppt_x</p:attrName>
                                        </p:attrNameLst>
                                      </p:cBhvr>
                                      <p:tavLst>
                                        <p:tav tm="0">
                                          <p:val>
                                            <p:strVal val="#ppt_x-.2"/>
                                          </p:val>
                                        </p:tav>
                                        <p:tav tm="100000">
                                          <p:val>
                                            <p:strVal val="#ppt_x"/>
                                          </p:val>
                                        </p:tav>
                                      </p:tavLst>
                                    </p:anim>
                                    <p:anim calcmode="lin" valueType="num">
                                      <p:cBhvr>
                                        <p:cTn id="42" dur="1000" fill="hold"/>
                                        <p:tgtEl>
                                          <p:spTgt spid="26"/>
                                        </p:tgtEl>
                                        <p:attrNameLst>
                                          <p:attrName>ppt_y</p:attrName>
                                        </p:attrNameLst>
                                      </p:cBhvr>
                                      <p:tavLst>
                                        <p:tav tm="0">
                                          <p:val>
                                            <p:strVal val="#ppt_y"/>
                                          </p:val>
                                        </p:tav>
                                        <p:tav tm="100000">
                                          <p:val>
                                            <p:strVal val="#ppt_y"/>
                                          </p:val>
                                        </p:tav>
                                      </p:tavLst>
                                    </p:anim>
                                    <p:animEffect transition="in" filter="wipe(right)" prLst="gradientSize: 0.1">
                                      <p:cBhvr>
                                        <p:cTn id="43" dur="1000"/>
                                        <p:tgtEl>
                                          <p:spTgt spid="26"/>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circle(in)">
                                      <p:cBhvr>
                                        <p:cTn id="47" dur="2000"/>
                                        <p:tgtEl>
                                          <p:spTgt spid="54"/>
                                        </p:tgtEl>
                                      </p:cBhvr>
                                    </p:animEffect>
                                  </p:childTnLst>
                                </p:cTn>
                              </p:par>
                            </p:childTnLst>
                          </p:cTn>
                        </p:par>
                        <p:par>
                          <p:cTn id="48" fill="hold">
                            <p:stCondLst>
                              <p:cond delay="8500"/>
                            </p:stCondLst>
                            <p:childTnLst>
                              <p:par>
                                <p:cTn id="49" presetID="50" presetClass="entr" presetSubtype="0" decel="10000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p:cTn id="51" dur="1000" fill="hold"/>
                                        <p:tgtEl>
                                          <p:spTgt spid="10"/>
                                        </p:tgtEl>
                                        <p:attrNameLst>
                                          <p:attrName>ppt_w</p:attrName>
                                        </p:attrNameLst>
                                      </p:cBhvr>
                                      <p:tavLst>
                                        <p:tav tm="0">
                                          <p:val>
                                            <p:strVal val="#ppt_w+.3"/>
                                          </p:val>
                                        </p:tav>
                                        <p:tav tm="100000">
                                          <p:val>
                                            <p:strVal val="#ppt_w"/>
                                          </p:val>
                                        </p:tav>
                                      </p:tavLst>
                                    </p:anim>
                                    <p:anim calcmode="lin" valueType="num">
                                      <p:cBhvr>
                                        <p:cTn id="52" dur="1000" fill="hold"/>
                                        <p:tgtEl>
                                          <p:spTgt spid="10"/>
                                        </p:tgtEl>
                                        <p:attrNameLst>
                                          <p:attrName>ppt_h</p:attrName>
                                        </p:attrNameLst>
                                      </p:cBhvr>
                                      <p:tavLst>
                                        <p:tav tm="0">
                                          <p:val>
                                            <p:strVal val="#ppt_h"/>
                                          </p:val>
                                        </p:tav>
                                        <p:tav tm="100000">
                                          <p:val>
                                            <p:strVal val="#ppt_h"/>
                                          </p:val>
                                        </p:tav>
                                      </p:tavLst>
                                    </p:anim>
                                    <p:animEffect transition="in" filter="fade">
                                      <p:cBhvr>
                                        <p:cTn id="53" dur="1000"/>
                                        <p:tgtEl>
                                          <p:spTgt spid="10"/>
                                        </p:tgtEl>
                                      </p:cBhvr>
                                    </p:animEffect>
                                  </p:childTnLst>
                                </p:cTn>
                              </p:par>
                            </p:childTnLst>
                          </p:cTn>
                        </p:par>
                        <p:par>
                          <p:cTn id="54" fill="hold">
                            <p:stCondLst>
                              <p:cond delay="9500"/>
                            </p:stCondLst>
                            <p:childTnLst>
                              <p:par>
                                <p:cTn id="55" presetID="29" presetClass="entr" presetSubtype="0" fill="hold"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1000" fill="hold"/>
                                        <p:tgtEl>
                                          <p:spTgt spid="14"/>
                                        </p:tgtEl>
                                        <p:attrNameLst>
                                          <p:attrName>ppt_x</p:attrName>
                                        </p:attrNameLst>
                                      </p:cBhvr>
                                      <p:tavLst>
                                        <p:tav tm="0">
                                          <p:val>
                                            <p:strVal val="#ppt_x-.2"/>
                                          </p:val>
                                        </p:tav>
                                        <p:tav tm="100000">
                                          <p:val>
                                            <p:strVal val="#ppt_x"/>
                                          </p:val>
                                        </p:tav>
                                      </p:tavLst>
                                    </p:anim>
                                    <p:anim calcmode="lin" valueType="num">
                                      <p:cBhvr>
                                        <p:cTn id="58"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59" dur="1000"/>
                                        <p:tgtEl>
                                          <p:spTgt spid="14"/>
                                        </p:tgtEl>
                                      </p:cBhvr>
                                    </p:animEffect>
                                  </p:childTnLst>
                                </p:cTn>
                              </p:par>
                            </p:childTnLst>
                          </p:cTn>
                        </p:par>
                        <p:par>
                          <p:cTn id="60" fill="hold">
                            <p:stCondLst>
                              <p:cond delay="10500"/>
                            </p:stCondLst>
                            <p:childTnLst>
                              <p:par>
                                <p:cTn id="61" presetID="55" presetClass="entr" presetSubtype="0" fill="hold" grpId="0" nodeType="afterEffect">
                                  <p:stCondLst>
                                    <p:cond delay="0"/>
                                  </p:stCondLst>
                                  <p:childTnLst>
                                    <p:set>
                                      <p:cBhvr>
                                        <p:cTn id="62" dur="1" fill="hold">
                                          <p:stCondLst>
                                            <p:cond delay="0"/>
                                          </p:stCondLst>
                                        </p:cTn>
                                        <p:tgtEl>
                                          <p:spTgt spid="55"/>
                                        </p:tgtEl>
                                        <p:attrNameLst>
                                          <p:attrName>style.visibility</p:attrName>
                                        </p:attrNameLst>
                                      </p:cBhvr>
                                      <p:to>
                                        <p:strVal val="visible"/>
                                      </p:to>
                                    </p:set>
                                    <p:anim calcmode="lin" valueType="num">
                                      <p:cBhvr>
                                        <p:cTn id="63" dur="1000" fill="hold"/>
                                        <p:tgtEl>
                                          <p:spTgt spid="55"/>
                                        </p:tgtEl>
                                        <p:attrNameLst>
                                          <p:attrName>ppt_w</p:attrName>
                                        </p:attrNameLst>
                                      </p:cBhvr>
                                      <p:tavLst>
                                        <p:tav tm="0">
                                          <p:val>
                                            <p:strVal val="#ppt_w*0.70"/>
                                          </p:val>
                                        </p:tav>
                                        <p:tav tm="100000">
                                          <p:val>
                                            <p:strVal val="#ppt_w"/>
                                          </p:val>
                                        </p:tav>
                                      </p:tavLst>
                                    </p:anim>
                                    <p:anim calcmode="lin" valueType="num">
                                      <p:cBhvr>
                                        <p:cTn id="64" dur="1000" fill="hold"/>
                                        <p:tgtEl>
                                          <p:spTgt spid="55"/>
                                        </p:tgtEl>
                                        <p:attrNameLst>
                                          <p:attrName>ppt_h</p:attrName>
                                        </p:attrNameLst>
                                      </p:cBhvr>
                                      <p:tavLst>
                                        <p:tav tm="0">
                                          <p:val>
                                            <p:strVal val="#ppt_h"/>
                                          </p:val>
                                        </p:tav>
                                        <p:tav tm="100000">
                                          <p:val>
                                            <p:strVal val="#ppt_h"/>
                                          </p:val>
                                        </p:tav>
                                      </p:tavLst>
                                    </p:anim>
                                    <p:animEffect transition="in" filter="fade">
                                      <p:cBhvr>
                                        <p:cTn id="65"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P spid="54" grpId="0"/>
      <p:bldP spid="5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Elipse"/>
          <p:cNvSpPr/>
          <p:nvPr/>
        </p:nvSpPr>
        <p:spPr>
          <a:xfrm>
            <a:off x="4283968" y="620688"/>
            <a:ext cx="648072" cy="648072"/>
          </a:xfrm>
          <a:prstGeom prst="ellipse">
            <a:avLst/>
          </a:prstGeom>
          <a:solidFill>
            <a:sysClr val="windowText" lastClr="0000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1" i="0" u="none" strike="noStrike" kern="0" cap="none" spc="0" normalizeH="0" baseline="0" noProof="0" dirty="0">
                <a:ln>
                  <a:noFill/>
                </a:ln>
                <a:solidFill>
                  <a:sysClr val="window" lastClr="FFFFFF"/>
                </a:solidFill>
                <a:effectLst/>
                <a:uLnTx/>
                <a:uFillTx/>
                <a:latin typeface="Calibri"/>
                <a:ea typeface="+mn-ea"/>
                <a:cs typeface="+mn-cs"/>
              </a:rPr>
              <a:t>8</a:t>
            </a:r>
          </a:p>
        </p:txBody>
      </p:sp>
      <p:sp>
        <p:nvSpPr>
          <p:cNvPr id="5" name="4 Elipse"/>
          <p:cNvSpPr/>
          <p:nvPr/>
        </p:nvSpPr>
        <p:spPr>
          <a:xfrm>
            <a:off x="6444208" y="2564904"/>
            <a:ext cx="648072" cy="648072"/>
          </a:xfrm>
          <a:prstGeom prst="ellipse">
            <a:avLst/>
          </a:prstGeom>
          <a:solidFill>
            <a:srgbClr val="FF00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1" i="0" u="none" strike="noStrike" kern="0" cap="none" spc="0" normalizeH="0" baseline="0" noProof="0" dirty="0" smtClean="0">
                <a:ln>
                  <a:noFill/>
                </a:ln>
                <a:solidFill>
                  <a:sysClr val="window" lastClr="FFFFFF"/>
                </a:solidFill>
                <a:effectLst/>
                <a:uLnTx/>
                <a:uFillTx/>
                <a:latin typeface="Calibri"/>
                <a:ea typeface="+mn-ea"/>
                <a:cs typeface="+mn-cs"/>
              </a:rPr>
              <a:t>13</a:t>
            </a:r>
            <a:endParaRPr kumimoji="0" lang="es-ES" sz="18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 name="5 Elipse"/>
          <p:cNvSpPr/>
          <p:nvPr/>
        </p:nvSpPr>
        <p:spPr>
          <a:xfrm>
            <a:off x="2123728" y="2492896"/>
            <a:ext cx="648072" cy="648072"/>
          </a:xfrm>
          <a:prstGeom prst="ellipse">
            <a:avLst/>
          </a:prstGeom>
          <a:solidFill>
            <a:srgbClr val="FF00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1" i="0" u="none" strike="noStrike" kern="0" cap="none" spc="0" normalizeH="0" baseline="0" noProof="0" dirty="0" smtClean="0">
                <a:ln>
                  <a:noFill/>
                </a:ln>
                <a:solidFill>
                  <a:sysClr val="window" lastClr="FFFFFF"/>
                </a:solidFill>
                <a:effectLst/>
                <a:uLnTx/>
                <a:uFillTx/>
                <a:latin typeface="Calibri"/>
                <a:ea typeface="+mn-ea"/>
                <a:cs typeface="+mn-cs"/>
              </a:rPr>
              <a:t>1</a:t>
            </a:r>
            <a:endParaRPr kumimoji="0" lang="es-ES" sz="18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7" name="6 Rectángulo"/>
          <p:cNvSpPr/>
          <p:nvPr/>
        </p:nvSpPr>
        <p:spPr>
          <a:xfrm>
            <a:off x="1043608" y="3717032"/>
            <a:ext cx="936104" cy="504056"/>
          </a:xfrm>
          <a:prstGeom prst="rect">
            <a:avLst/>
          </a:prstGeom>
          <a:solidFill>
            <a:sysClr val="windowText" lastClr="0000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1" i="0" u="none" strike="noStrike" kern="0" cap="none" spc="0" normalizeH="0" baseline="0" noProof="0" dirty="0" smtClean="0">
                <a:ln>
                  <a:noFill/>
                </a:ln>
                <a:solidFill>
                  <a:sysClr val="window" lastClr="FFFFFF"/>
                </a:solidFill>
                <a:effectLst/>
                <a:uLnTx/>
                <a:uFillTx/>
                <a:latin typeface="Calibri"/>
                <a:ea typeface="+mn-ea"/>
                <a:cs typeface="+mn-cs"/>
              </a:rPr>
              <a:t>NULL</a:t>
            </a:r>
            <a:endParaRPr kumimoji="0" lang="es-ES" sz="18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7 Rectángulo"/>
          <p:cNvSpPr/>
          <p:nvPr/>
        </p:nvSpPr>
        <p:spPr>
          <a:xfrm>
            <a:off x="2987824" y="3717032"/>
            <a:ext cx="936104" cy="504056"/>
          </a:xfrm>
          <a:prstGeom prst="rect">
            <a:avLst/>
          </a:prstGeom>
          <a:solidFill>
            <a:sysClr val="windowText" lastClr="0000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1" i="0" u="none" strike="noStrike" kern="0" cap="none" spc="0" normalizeH="0" baseline="0" noProof="0" dirty="0" smtClean="0">
                <a:ln>
                  <a:noFill/>
                </a:ln>
                <a:solidFill>
                  <a:sysClr val="window" lastClr="FFFFFF"/>
                </a:solidFill>
                <a:effectLst/>
                <a:uLnTx/>
                <a:uFillTx/>
                <a:latin typeface="Calibri"/>
                <a:ea typeface="+mn-ea"/>
                <a:cs typeface="+mn-cs"/>
              </a:rPr>
              <a:t>NULL</a:t>
            </a:r>
            <a:endParaRPr kumimoji="0" lang="es-ES" sz="18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8 Rectángulo"/>
          <p:cNvSpPr/>
          <p:nvPr/>
        </p:nvSpPr>
        <p:spPr>
          <a:xfrm>
            <a:off x="7308304" y="3717032"/>
            <a:ext cx="936104" cy="504056"/>
          </a:xfrm>
          <a:prstGeom prst="rect">
            <a:avLst/>
          </a:prstGeom>
          <a:solidFill>
            <a:sysClr val="windowText" lastClr="0000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1" i="0" u="none" strike="noStrike" kern="0" cap="none" spc="0" normalizeH="0" baseline="0" noProof="0" dirty="0" smtClean="0">
                <a:ln>
                  <a:noFill/>
                </a:ln>
                <a:solidFill>
                  <a:sysClr val="window" lastClr="FFFFFF"/>
                </a:solidFill>
                <a:effectLst/>
                <a:uLnTx/>
                <a:uFillTx/>
                <a:latin typeface="Calibri"/>
                <a:ea typeface="+mn-ea"/>
                <a:cs typeface="+mn-cs"/>
              </a:rPr>
              <a:t>NULL</a:t>
            </a:r>
            <a:endParaRPr kumimoji="0" lang="es-ES" sz="18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0" name="9 Rectángulo"/>
          <p:cNvSpPr/>
          <p:nvPr/>
        </p:nvSpPr>
        <p:spPr>
          <a:xfrm>
            <a:off x="5220072" y="3717032"/>
            <a:ext cx="936104" cy="504056"/>
          </a:xfrm>
          <a:prstGeom prst="rect">
            <a:avLst/>
          </a:prstGeom>
          <a:solidFill>
            <a:sysClr val="windowText" lastClr="0000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1" i="0" u="none" strike="noStrike" kern="0" cap="none" spc="0" normalizeH="0" baseline="0" noProof="0" dirty="0" smtClean="0">
                <a:ln>
                  <a:noFill/>
                </a:ln>
                <a:solidFill>
                  <a:sysClr val="window" lastClr="FFFFFF"/>
                </a:solidFill>
                <a:effectLst/>
                <a:uLnTx/>
                <a:uFillTx/>
                <a:latin typeface="Calibri"/>
                <a:ea typeface="+mn-ea"/>
                <a:cs typeface="+mn-cs"/>
              </a:rPr>
              <a:t>NULL</a:t>
            </a:r>
            <a:endParaRPr kumimoji="0" lang="es-ES" sz="1800" b="1"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1" name="10 Conector recto de flecha"/>
          <p:cNvCxnSpPr>
            <a:stCxn id="4" idx="2"/>
            <a:endCxn id="6" idx="7"/>
          </p:cNvCxnSpPr>
          <p:nvPr/>
        </p:nvCxnSpPr>
        <p:spPr>
          <a:xfrm flipH="1">
            <a:off x="2676892" y="944724"/>
            <a:ext cx="1607076" cy="1643080"/>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12" name="11 Conector recto de flecha"/>
          <p:cNvCxnSpPr>
            <a:stCxn id="4" idx="6"/>
            <a:endCxn id="5" idx="1"/>
          </p:cNvCxnSpPr>
          <p:nvPr/>
        </p:nvCxnSpPr>
        <p:spPr>
          <a:xfrm>
            <a:off x="4932040" y="944724"/>
            <a:ext cx="1607076" cy="1715088"/>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13" name="12 Conector recto de flecha"/>
          <p:cNvCxnSpPr>
            <a:stCxn id="6" idx="2"/>
            <a:endCxn id="7" idx="0"/>
          </p:cNvCxnSpPr>
          <p:nvPr/>
        </p:nvCxnSpPr>
        <p:spPr>
          <a:xfrm flipH="1">
            <a:off x="1511660" y="2816932"/>
            <a:ext cx="612068" cy="900100"/>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14" name="13 Conector recto de flecha"/>
          <p:cNvCxnSpPr>
            <a:stCxn id="6" idx="6"/>
            <a:endCxn id="8" idx="0"/>
          </p:cNvCxnSpPr>
          <p:nvPr/>
        </p:nvCxnSpPr>
        <p:spPr>
          <a:xfrm>
            <a:off x="2771800" y="2816932"/>
            <a:ext cx="684076" cy="900100"/>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15" name="14 Conector recto de flecha"/>
          <p:cNvCxnSpPr>
            <a:stCxn id="5" idx="2"/>
            <a:endCxn id="10" idx="0"/>
          </p:cNvCxnSpPr>
          <p:nvPr/>
        </p:nvCxnSpPr>
        <p:spPr>
          <a:xfrm flipH="1">
            <a:off x="5688124" y="2888940"/>
            <a:ext cx="756084" cy="828092"/>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16" name="15 Conector recto de flecha"/>
          <p:cNvCxnSpPr>
            <a:stCxn id="5" idx="6"/>
            <a:endCxn id="9" idx="0"/>
          </p:cNvCxnSpPr>
          <p:nvPr/>
        </p:nvCxnSpPr>
        <p:spPr>
          <a:xfrm>
            <a:off x="7092280" y="2888940"/>
            <a:ext cx="684076" cy="828092"/>
          </a:xfrm>
          <a:prstGeom prst="straightConnector1">
            <a:avLst/>
          </a:prstGeom>
          <a:noFill/>
          <a:ln w="9525" cap="flat" cmpd="sng" algn="ctr">
            <a:solidFill>
              <a:sysClr val="windowText" lastClr="000000">
                <a:shade val="95000"/>
                <a:satMod val="105000"/>
              </a:sysClr>
            </a:solidFill>
            <a:prstDash val="solid"/>
            <a:tailEnd type="arrow"/>
          </a:ln>
          <a:effectLst/>
        </p:spPr>
      </p:cxnSp>
      <p:sp>
        <p:nvSpPr>
          <p:cNvPr id="17" name="16 CuadroTexto"/>
          <p:cNvSpPr txBox="1"/>
          <p:nvPr/>
        </p:nvSpPr>
        <p:spPr>
          <a:xfrm>
            <a:off x="6948264" y="6165304"/>
            <a:ext cx="2304256"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Francisco Quijada</a:t>
            </a:r>
            <a:endParaRPr lang="es-VE" dirty="0">
              <a:solidFill>
                <a:schemeClr val="bg1"/>
              </a:solidFill>
              <a:effectLst>
                <a:outerShdw blurRad="50800" dist="38100" dir="13500000" algn="br" rotWithShape="0">
                  <a:prstClr val="black">
                    <a:alpha val="40000"/>
                  </a:prstClr>
                </a:outerShdw>
              </a:effectLst>
            </a:endParaRPr>
          </a:p>
        </p:txBody>
      </p:sp>
    </p:spTree>
    <p:extLst>
      <p:ext uri="{BB962C8B-B14F-4D97-AF65-F5344CB8AC3E}">
        <p14:creationId xmlns="" xmlns:p14="http://schemas.microsoft.com/office/powerpoint/2010/main" val="2525639204"/>
      </p:ext>
    </p:extLst>
  </p:cSld>
  <p:clrMapOvr>
    <a:masterClrMapping/>
  </p:clrMapOvr>
  <p:transition spd="slow">
    <p:wheel spokes="8"/>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99592" y="548680"/>
            <a:ext cx="6480048" cy="1149112"/>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scene3d>
              <a:camera prst="orthographicFront"/>
              <a:lightRig rig="balanced" dir="t">
                <a:rot lat="0" lon="0" rev="2100000"/>
              </a:lightRig>
            </a:scene3d>
            <a:sp3d extrusionH="57150" prstMaterial="metal">
              <a:bevelT w="38100" h="25400"/>
              <a:contourClr>
                <a:schemeClr val="bg2"/>
              </a:contourClr>
            </a:sp3d>
          </a:bodyPr>
          <a:lstStyle/>
          <a:p>
            <a:r>
              <a:rPr lang="es-ES" sz="3200" cap="none" dirty="0" smtClean="0">
                <a:ln w="50800"/>
                <a:solidFill>
                  <a:schemeClr val="bg1">
                    <a:shade val="50000"/>
                  </a:schemeClr>
                </a:solidFill>
                <a:effectLst>
                  <a:outerShdw blurRad="50800" dist="38100" dir="13500000" algn="br" rotWithShape="0">
                    <a:prstClr val="black">
                      <a:alpha val="40000"/>
                    </a:prstClr>
                  </a:outerShdw>
                </a:effectLst>
                <a:latin typeface="Times New Roman" pitchFamily="18" charset="0"/>
                <a:cs typeface="Times New Roman" pitchFamily="18" charset="0"/>
              </a:rPr>
              <a:t>ARBOL MULTICAMINO</a:t>
            </a:r>
            <a:endParaRPr lang="es-ES" sz="3200" cap="none" dirty="0">
              <a:ln w="50800"/>
              <a:solidFill>
                <a:schemeClr val="bg1">
                  <a:shade val="50000"/>
                </a:schemeClr>
              </a:solidFill>
              <a:effectLst>
                <a:outerShdw blurRad="50800" dist="38100" dir="13500000" algn="br" rotWithShape="0">
                  <a:prstClr val="black">
                    <a:alpha val="40000"/>
                  </a:prstClr>
                </a:outerShdw>
              </a:effectLst>
              <a:latin typeface="Times New Roman" pitchFamily="18" charset="0"/>
              <a:cs typeface="Times New Roman" pitchFamily="18" charset="0"/>
            </a:endParaRPr>
          </a:p>
        </p:txBody>
      </p:sp>
      <p:sp>
        <p:nvSpPr>
          <p:cNvPr id="3" name="2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Miguel Galavis</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23528" y="404664"/>
            <a:ext cx="5616624" cy="6275051"/>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s-ES"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Hasta ahora el análisis se ha limitado a los arboles en </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s-ES"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que cada nodo tienen como máximo dos descendientes</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s-ES"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o hijos, es decir, a los arboles binarios. Esto resulta </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s-ES"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perfectamente apropiado si, por ejemplo, se quieren</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s-ES"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representar relaciones familiares en las que cada </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s-ES"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persona se encuentre relacionada con sus padres. </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s-ES"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Pero si la relación es a la inversa necesitamos </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s-ES"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una estructura que asocie a cada padre un número</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s-ES"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arbitrario de hijos. A estas estructuras se les llama </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s-ES"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arboles multicamino o n-arios.</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s-ES"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Este ultimo termino viene del ingles n-</a:t>
            </a:r>
            <a:r>
              <a:rPr kumimoji="0" lang="es-ES"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ary</a:t>
            </a:r>
            <a:r>
              <a:rPr kumimoji="0" lang="es-ES"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donde n es </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s-ES"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el grado máximo</a:t>
            </a:r>
            <a:r>
              <a:rPr kumimoji="0" lang="es-ES" b="1"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s-ES"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de los nodos del árbol, por ejemplo, </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s-ES"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si n es igual a 2 al árbol se le llama binario, para n </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s-ES"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igual a 3 se le llama terciario o ternario, para n igual a </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s-ES"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4 se</a:t>
            </a:r>
            <a:r>
              <a:rPr kumimoji="0" lang="es-ES" b="1"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s-ES"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le llama cuaternario, y así sucesivamente.</a:t>
            </a:r>
            <a:endParaRPr kumimoji="0" lang="es-ES"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 name="1 Título"/>
          <p:cNvSpPr txBox="1">
            <a:spLocks/>
          </p:cNvSpPr>
          <p:nvPr/>
        </p:nvSpPr>
        <p:spPr>
          <a:xfrm>
            <a:off x="0" y="142852"/>
            <a:ext cx="3428992" cy="64294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1" i="0" u="none" strike="noStrike" kern="1200" cap="none" spc="0" normalizeH="0" baseline="0" noProof="0" dirty="0" smtClean="0">
                <a:ln>
                  <a:noFill/>
                </a:ln>
                <a:solidFill>
                  <a:schemeClr val="bg1"/>
                </a:solidFill>
                <a:effectLst>
                  <a:outerShdw blurRad="50800" dist="38100" dir="13500000" algn="br" rotWithShape="0">
                    <a:prstClr val="black">
                      <a:alpha val="40000"/>
                    </a:prstClr>
                  </a:outerShdw>
                </a:effectLst>
                <a:uLnTx/>
                <a:uFillTx/>
                <a:latin typeface="Times New Roman" pitchFamily="18" charset="0"/>
                <a:ea typeface="+mj-ea"/>
                <a:cs typeface="Times New Roman" pitchFamily="18" charset="0"/>
              </a:rPr>
              <a:t>ARBOL</a:t>
            </a:r>
            <a:r>
              <a:rPr kumimoji="0" lang="es-ES" b="1" i="0" u="none" strike="noStrike" kern="1200" cap="none" spc="0" normalizeH="0" baseline="0" noProof="0" dirty="0" smtClean="0">
                <a:ln>
                  <a:noFill/>
                </a:ln>
                <a:solidFill>
                  <a:schemeClr val="tx1"/>
                </a:solidFill>
                <a:effectLst>
                  <a:outerShdw blurRad="50800" dist="38100" dir="13500000" algn="br" rotWithShape="0">
                    <a:prstClr val="black">
                      <a:alpha val="40000"/>
                    </a:prstClr>
                  </a:outerShdw>
                </a:effectLst>
                <a:uLnTx/>
                <a:uFillTx/>
                <a:latin typeface="Times New Roman" pitchFamily="18" charset="0"/>
                <a:ea typeface="+mj-ea"/>
                <a:cs typeface="Times New Roman" pitchFamily="18" charset="0"/>
              </a:rPr>
              <a:t> </a:t>
            </a:r>
            <a:r>
              <a:rPr kumimoji="0" lang="es-ES" b="1" i="0" u="none" strike="noStrike" kern="1200" cap="none" spc="0" normalizeH="0" baseline="0" noProof="0" dirty="0" smtClean="0">
                <a:ln>
                  <a:noFill/>
                </a:ln>
                <a:solidFill>
                  <a:schemeClr val="bg1"/>
                </a:solidFill>
                <a:effectLst>
                  <a:outerShdw blurRad="50800" dist="38100" dir="13500000" algn="br" rotWithShape="0">
                    <a:prstClr val="black">
                      <a:alpha val="40000"/>
                    </a:prstClr>
                  </a:outerShdw>
                </a:effectLst>
                <a:uLnTx/>
                <a:uFillTx/>
                <a:latin typeface="Times New Roman" pitchFamily="18" charset="0"/>
                <a:ea typeface="+mj-ea"/>
                <a:cs typeface="Times New Roman" pitchFamily="18" charset="0"/>
              </a:rPr>
              <a:t>MULTICAMINO</a:t>
            </a:r>
          </a:p>
        </p:txBody>
      </p:sp>
      <p:pic>
        <p:nvPicPr>
          <p:cNvPr id="7" name="6 Imagen"/>
          <p:cNvPicPr/>
          <p:nvPr/>
        </p:nvPicPr>
        <p:blipFill>
          <a:blip r:embed="rId2" cstate="print"/>
          <a:srcRect l="20604" t="49972" r="38146" b="18778"/>
          <a:stretch>
            <a:fillRect/>
          </a:stretch>
        </p:blipFill>
        <p:spPr bwMode="auto">
          <a:xfrm>
            <a:off x="5724128" y="332656"/>
            <a:ext cx="3136432" cy="40324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8" name="7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Miguel Galavis</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395536" y="908720"/>
            <a:ext cx="8064896" cy="5114180"/>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126960" rIns="91440" bIns="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s-ES" b="1" i="0" u="none" strike="noStrike" cap="none" normalizeH="0" baseline="0" dirty="0" smtClean="0">
                <a:ln>
                  <a:noFill/>
                </a:ln>
                <a:solidFill>
                  <a:srgbClr val="000000"/>
                </a:solidFill>
                <a:effectLst>
                  <a:outerShdw blurRad="50800" dist="38100" dir="13500000" algn="br" rotWithShape="0">
                    <a:prstClr val="black">
                      <a:alpha val="40000"/>
                    </a:prstClr>
                  </a:outerShdw>
                </a:effectLst>
                <a:latin typeface="Times New Roman" pitchFamily="18" charset="0"/>
                <a:ea typeface="Times New Roman" pitchFamily="18" charset="0"/>
                <a:cs typeface="Times New Roman" pitchFamily="18" charset="0"/>
              </a:rPr>
              <a:t>Definición:</a:t>
            </a:r>
            <a:endParaRPr kumimoji="0" lang="es-ES" b="1" i="0" u="none" strike="noStrike" cap="none" normalizeH="0" baseline="0" dirty="0" smtClean="0">
              <a:ln>
                <a:noFill/>
              </a:ln>
              <a:solidFill>
                <a:srgbClr val="4F81BD"/>
              </a:solidFill>
              <a:effectLst>
                <a:outerShdw blurRad="50800" dist="38100" dir="13500000" algn="br" rotWithShape="0">
                  <a:prstClr val="black">
                    <a:alpha val="40000"/>
                  </a:prstClr>
                </a:outerShdw>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s-ES" b="0" i="0" u="none" strike="noStrike" cap="none" normalizeH="0" baseline="0" dirty="0" smtClean="0">
                <a:ln>
                  <a:noFill/>
                </a:ln>
                <a:solidFill>
                  <a:srgbClr val="000000"/>
                </a:solidFill>
                <a:effectLst>
                  <a:outerShdw blurRad="50800" dist="38100" dir="13500000" algn="br" rotWithShape="0">
                    <a:prstClr val="black">
                      <a:alpha val="40000"/>
                    </a:prstClr>
                  </a:outerShdw>
                </a:effectLst>
                <a:latin typeface="Times New Roman" pitchFamily="18" charset="0"/>
                <a:ea typeface="Times New Roman" pitchFamily="18" charset="0"/>
                <a:cs typeface="Times New Roman" pitchFamily="18" charset="0"/>
              </a:rPr>
              <a:t>Se denomina arboles multi-camino a aquellos arboles de grado mayor que dos.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s-ES" b="0" i="0" u="none" strike="noStrike" cap="none" normalizeH="0" baseline="0" dirty="0" smtClean="0">
                <a:ln>
                  <a:noFill/>
                </a:ln>
                <a:solidFill>
                  <a:srgbClr val="000000"/>
                </a:solidFill>
                <a:effectLst>
                  <a:outerShdw blurRad="50800" dist="38100" dir="13500000" algn="br" rotWithShape="0">
                    <a:prstClr val="black">
                      <a:alpha val="40000"/>
                    </a:prstClr>
                  </a:outerShdw>
                </a:effectLst>
                <a:latin typeface="Times New Roman" pitchFamily="18" charset="0"/>
                <a:ea typeface="Times New Roman" pitchFamily="18" charset="0"/>
                <a:cs typeface="Times New Roman" pitchFamily="18" charset="0"/>
              </a:rPr>
              <a:t>Es un árbol que contiene nodos con más de dos ramas.</a:t>
            </a:r>
            <a:endParaRPr kumimoji="0" lang="es-ES" b="1" i="0" u="none" strike="noStrike" cap="none" normalizeH="0" baseline="0" dirty="0" smtClean="0">
              <a:ln>
                <a:noFill/>
              </a:ln>
              <a:solidFill>
                <a:srgbClr val="4F81BD"/>
              </a:solidFill>
              <a:effectLst>
                <a:outerShdw blurRad="50800" dist="38100" dir="13500000" algn="br" rotWithShape="0">
                  <a:prstClr val="black">
                    <a:alpha val="40000"/>
                  </a:prstClr>
                </a:outerShdw>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s-ES" b="1" i="0" u="none" strike="noStrike" cap="none" normalizeH="0" baseline="0" dirty="0" smtClean="0">
                <a:ln>
                  <a:noFill/>
                </a:ln>
                <a:solidFill>
                  <a:srgbClr val="000000"/>
                </a:solidFill>
                <a:effectLst>
                  <a:outerShdw blurRad="50800" dist="38100" dir="13500000" algn="br" rotWithShape="0">
                    <a:prstClr val="black">
                      <a:alpha val="40000"/>
                    </a:prstClr>
                  </a:outerShdw>
                </a:effectLst>
                <a:latin typeface="Times New Roman" pitchFamily="18" charset="0"/>
                <a:ea typeface="Times New Roman" pitchFamily="18" charset="0"/>
                <a:cs typeface="Times New Roman" pitchFamily="18" charset="0"/>
              </a:rPr>
              <a:t>Ventajas e inconvenientes</a:t>
            </a:r>
            <a:endParaRPr kumimoji="0" lang="es-ES" b="1" i="0" u="none" strike="noStrike" cap="none" normalizeH="0" baseline="0" dirty="0" smtClean="0">
              <a:ln>
                <a:noFill/>
              </a:ln>
              <a:solidFill>
                <a:srgbClr val="4F81BD"/>
              </a:solidFill>
              <a:effectLst>
                <a:outerShdw blurRad="50800" dist="38100" dir="13500000" algn="br" rotWithShape="0">
                  <a:prstClr val="black">
                    <a:alpha val="40000"/>
                  </a:prstClr>
                </a:outerShdw>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s-ES" b="0" i="0" u="none" strike="noStrike" cap="none" normalizeH="0" baseline="0" dirty="0" smtClean="0">
                <a:ln>
                  <a:noFill/>
                </a:ln>
                <a:solidFill>
                  <a:srgbClr val="000000"/>
                </a:solidFill>
                <a:effectLst>
                  <a:outerShdw blurRad="50800" dist="38100" dir="13500000" algn="br" rotWithShape="0">
                    <a:prstClr val="black">
                      <a:alpha val="40000"/>
                    </a:prstClr>
                  </a:outerShdw>
                </a:effectLst>
                <a:latin typeface="Times New Roman" pitchFamily="18" charset="0"/>
                <a:ea typeface="Times New Roman" pitchFamily="18" charset="0"/>
                <a:cs typeface="Times New Roman" pitchFamily="18" charset="0"/>
              </a:rPr>
              <a:t>La principal ventaja de este tipo de árboles consiste en que existen más nodos en un mismo nivel que en los árboles binarios con lo que se consigue que, si el árbol es de búsqueda, los accesos a los nodos sean más rápidos.</a:t>
            </a:r>
            <a:endParaRPr kumimoji="0" lang="es-ES" b="0" i="0" u="none" strike="noStrike" cap="none" normalizeH="0" baseline="0" dirty="0" smtClean="0">
              <a:ln>
                <a:noFill/>
              </a:ln>
              <a:solidFill>
                <a:schemeClr val="tx1"/>
              </a:solidFill>
              <a:effectLst>
                <a:outerShdw blurRad="50800" dist="38100" dir="13500000" algn="br" rotWithShape="0">
                  <a:prstClr val="black">
                    <a:alpha val="40000"/>
                  </a:prstClr>
                </a:outerShdw>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s-ES" b="0" i="0" u="none" strike="noStrike" cap="none" normalizeH="0" baseline="0" dirty="0" smtClean="0">
                <a:ln>
                  <a:noFill/>
                </a:ln>
                <a:solidFill>
                  <a:srgbClr val="000000"/>
                </a:solidFill>
                <a:effectLst>
                  <a:outerShdw blurRad="50800" dist="38100" dir="13500000" algn="br" rotWithShape="0">
                    <a:prstClr val="black">
                      <a:alpha val="40000"/>
                    </a:prstClr>
                  </a:outerShdw>
                </a:effectLst>
                <a:latin typeface="Times New Roman" pitchFamily="18" charset="0"/>
                <a:ea typeface="Times New Roman" pitchFamily="18" charset="0"/>
                <a:cs typeface="Times New Roman" pitchFamily="18" charset="0"/>
              </a:rPr>
              <a:t>El inconveniente más importante que tienen es la mayor ocupación de memoria,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s-ES" b="0" i="0" u="none" strike="noStrike" cap="none" normalizeH="0" baseline="0" dirty="0" smtClean="0">
                <a:ln>
                  <a:noFill/>
                </a:ln>
                <a:solidFill>
                  <a:srgbClr val="000000"/>
                </a:solidFill>
                <a:effectLst>
                  <a:outerShdw blurRad="50800" dist="38100" dir="13500000" algn="br" rotWithShape="0">
                    <a:prstClr val="black">
                      <a:alpha val="40000"/>
                    </a:prstClr>
                  </a:outerShdw>
                </a:effectLst>
                <a:latin typeface="Times New Roman" pitchFamily="18" charset="0"/>
                <a:ea typeface="Times New Roman" pitchFamily="18" charset="0"/>
                <a:cs typeface="Times New Roman" pitchFamily="18" charset="0"/>
              </a:rPr>
              <a:t>pudiendo ocurrir que en ocasiones la mayoría de los nodos no tengan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s-ES" b="0" i="0" u="none" strike="noStrike" cap="none" normalizeH="0" baseline="0" dirty="0" smtClean="0">
                <a:ln>
                  <a:noFill/>
                </a:ln>
                <a:solidFill>
                  <a:srgbClr val="000000"/>
                </a:solidFill>
                <a:effectLst>
                  <a:outerShdw blurRad="50800" dist="38100" dir="13500000" algn="br" rotWithShape="0">
                    <a:prstClr val="black">
                      <a:alpha val="40000"/>
                    </a:prstClr>
                  </a:outerShdw>
                </a:effectLst>
                <a:latin typeface="Times New Roman" pitchFamily="18" charset="0"/>
                <a:ea typeface="Times New Roman" pitchFamily="18" charset="0"/>
                <a:cs typeface="Times New Roman" pitchFamily="18" charset="0"/>
              </a:rPr>
              <a:t>descendientes o al menos no todos los que podrían tener desaprovechándose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s-ES" b="0" i="0" u="none" strike="noStrike" cap="none" normalizeH="0" baseline="0" dirty="0" smtClean="0">
                <a:ln>
                  <a:noFill/>
                </a:ln>
                <a:solidFill>
                  <a:srgbClr val="000000"/>
                </a:solidFill>
                <a:effectLst>
                  <a:outerShdw blurRad="50800" dist="38100" dir="13500000" algn="br" rotWithShape="0">
                    <a:prstClr val="black">
                      <a:alpha val="40000"/>
                    </a:prstClr>
                  </a:outerShdw>
                </a:effectLst>
                <a:latin typeface="Times New Roman" pitchFamily="18" charset="0"/>
                <a:ea typeface="Times New Roman" pitchFamily="18" charset="0"/>
                <a:cs typeface="Times New Roman" pitchFamily="18" charset="0"/>
              </a:rPr>
              <a:t>por tanto gran cantidad de memoria. Cuando esto ocurre lo más frecuente es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s-ES" b="0" i="0" u="none" strike="noStrike" cap="none" normalizeH="0" baseline="0" dirty="0" smtClean="0">
                <a:ln>
                  <a:noFill/>
                </a:ln>
                <a:solidFill>
                  <a:srgbClr val="000000"/>
                </a:solidFill>
                <a:effectLst>
                  <a:outerShdw blurRad="50800" dist="38100" dir="13500000" algn="br" rotWithShape="0">
                    <a:prstClr val="black">
                      <a:alpha val="40000"/>
                    </a:prstClr>
                  </a:outerShdw>
                </a:effectLst>
                <a:latin typeface="Times New Roman" pitchFamily="18" charset="0"/>
                <a:ea typeface="Times New Roman" pitchFamily="18" charset="0"/>
                <a:cs typeface="Times New Roman" pitchFamily="18" charset="0"/>
              </a:rPr>
              <a:t>transformar el árbol multicamino en su binario de búsqueda equivalente.</a:t>
            </a:r>
            <a:endParaRPr kumimoji="0" lang="es-ES" b="0" i="0" u="none" strike="noStrike" cap="none" normalizeH="0" baseline="0" dirty="0" smtClean="0">
              <a:ln>
                <a:noFill/>
              </a:ln>
              <a:solidFill>
                <a:schemeClr val="tx1"/>
              </a:solidFill>
              <a:effectLst>
                <a:outerShdw blurRad="50800" dist="38100" dir="13500000" algn="br" rotWithShape="0">
                  <a:prstClr val="black">
                    <a:alpha val="40000"/>
                  </a:prstClr>
                </a:outerShdw>
              </a:effectLst>
              <a:latin typeface="Times New Roman" pitchFamily="18" charset="0"/>
              <a:ea typeface="Times New Roman" pitchFamily="18" charset="0"/>
              <a:cs typeface="Times New Roman" pitchFamily="18" charset="0"/>
            </a:endParaRPr>
          </a:p>
        </p:txBody>
      </p:sp>
      <p:sp>
        <p:nvSpPr>
          <p:cNvPr id="4" name="3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Miguel Galavis</a:t>
            </a:r>
            <a:endParaRPr lang="es-VE" dirty="0">
              <a:solidFill>
                <a:schemeClr val="bg1"/>
              </a:solidFill>
              <a:effectLst>
                <a:outerShdw blurRad="50800" dist="38100" dir="13500000" algn="br" rotWithShape="0">
                  <a:prstClr val="black">
                    <a:alpha val="40000"/>
                  </a:prstClr>
                </a:outerShdw>
              </a:effectLst>
            </a:endParaRPr>
          </a:p>
        </p:txBody>
      </p:sp>
      <p:sp>
        <p:nvSpPr>
          <p:cNvPr id="5" name="1 Título"/>
          <p:cNvSpPr txBox="1">
            <a:spLocks/>
          </p:cNvSpPr>
          <p:nvPr/>
        </p:nvSpPr>
        <p:spPr>
          <a:xfrm>
            <a:off x="0" y="142852"/>
            <a:ext cx="3428992" cy="64294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1" i="0" u="none" strike="noStrike" kern="1200" cap="none" spc="0" normalizeH="0" baseline="0" noProof="0" dirty="0" smtClean="0">
                <a:ln>
                  <a:noFill/>
                </a:ln>
                <a:solidFill>
                  <a:schemeClr val="bg1"/>
                </a:solidFill>
                <a:effectLst>
                  <a:outerShdw blurRad="50800" dist="38100" dir="13500000" algn="br" rotWithShape="0">
                    <a:prstClr val="black">
                      <a:alpha val="40000"/>
                    </a:prstClr>
                  </a:outerShdw>
                </a:effectLst>
                <a:uLnTx/>
                <a:uFillTx/>
                <a:latin typeface="Times New Roman" pitchFamily="18" charset="0"/>
                <a:ea typeface="+mj-ea"/>
                <a:cs typeface="Times New Roman" pitchFamily="18" charset="0"/>
              </a:rPr>
              <a:t>ARBOL</a:t>
            </a:r>
            <a:r>
              <a:rPr kumimoji="0" lang="es-ES" b="1" i="0" u="none" strike="noStrike" kern="1200" cap="none" spc="0" normalizeH="0" baseline="0" noProof="0" dirty="0" smtClean="0">
                <a:ln>
                  <a:noFill/>
                </a:ln>
                <a:solidFill>
                  <a:schemeClr val="tx1"/>
                </a:solidFill>
                <a:effectLst>
                  <a:outerShdw blurRad="50800" dist="38100" dir="13500000" algn="br" rotWithShape="0">
                    <a:prstClr val="black">
                      <a:alpha val="40000"/>
                    </a:prstClr>
                  </a:outerShdw>
                </a:effectLst>
                <a:uLnTx/>
                <a:uFillTx/>
                <a:latin typeface="Times New Roman" pitchFamily="18" charset="0"/>
                <a:ea typeface="+mj-ea"/>
                <a:cs typeface="Times New Roman" pitchFamily="18" charset="0"/>
              </a:rPr>
              <a:t> </a:t>
            </a:r>
            <a:r>
              <a:rPr kumimoji="0" lang="es-ES" b="1" i="0" u="none" strike="noStrike" kern="1200" cap="none" spc="0" normalizeH="0" baseline="0" noProof="0" dirty="0" smtClean="0">
                <a:ln>
                  <a:noFill/>
                </a:ln>
                <a:solidFill>
                  <a:schemeClr val="bg1"/>
                </a:solidFill>
                <a:effectLst>
                  <a:outerShdw blurRad="50800" dist="38100" dir="13500000" algn="br" rotWithShape="0">
                    <a:prstClr val="black">
                      <a:alpha val="40000"/>
                    </a:prstClr>
                  </a:outerShdw>
                </a:effectLst>
                <a:uLnTx/>
                <a:uFillTx/>
                <a:latin typeface="Times New Roman" pitchFamily="18" charset="0"/>
                <a:ea typeface="+mj-ea"/>
                <a:cs typeface="Times New Roman" pitchFamily="18" charset="0"/>
              </a:rPr>
              <a:t>MULTICAMINO</a:t>
            </a:r>
          </a:p>
        </p:txBody>
      </p:sp>
    </p:spTree>
  </p:cSld>
  <p:clrMapOvr>
    <a:masterClrMapping/>
  </p:clrMapOvr>
  <p:transition spd="slow">
    <p:wheel spokes="8"/>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548680"/>
            <a:ext cx="7920880" cy="507831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lvl="0" algn="just" eaLnBrk="0" fontAlgn="base" hangingPunct="0">
              <a:lnSpc>
                <a:spcPct val="150000"/>
              </a:lnSpc>
              <a:spcBef>
                <a:spcPct val="0"/>
              </a:spcBef>
              <a:spcAft>
                <a:spcPct val="0"/>
              </a:spcAft>
            </a:pPr>
            <a:r>
              <a:rPr lang="es-ES" b="1" dirty="0" smtClean="0">
                <a:solidFill>
                  <a:srgbClr val="000000"/>
                </a:solidFill>
                <a:effectLst>
                  <a:outerShdw blurRad="50800" dist="38100" dir="13500000" algn="br" rotWithShape="0">
                    <a:prstClr val="black">
                      <a:alpha val="40000"/>
                    </a:prstClr>
                  </a:outerShdw>
                </a:effectLst>
                <a:latin typeface="Times New Roman" pitchFamily="18" charset="0"/>
                <a:ea typeface="Times New Roman" pitchFamily="18" charset="0"/>
                <a:cs typeface="Times New Roman" pitchFamily="18" charset="0"/>
              </a:rPr>
              <a:t>Aplicaciones:</a:t>
            </a:r>
            <a:endParaRPr lang="es-ES" dirty="0" smtClean="0">
              <a:effectLst>
                <a:outerShdw blurRad="50800" dist="38100" dir="13500000" algn="br" rotWithShape="0">
                  <a:prstClr val="black">
                    <a:alpha val="40000"/>
                  </a:prstClr>
                </a:outerShdw>
              </a:effectLst>
              <a:latin typeface="Times New Roman" pitchFamily="18" charset="0"/>
              <a:ea typeface="Times New Roman" pitchFamily="18" charset="0"/>
              <a:cs typeface="Times New Roman" pitchFamily="18" charset="0"/>
            </a:endParaRPr>
          </a:p>
          <a:p>
            <a:pPr lvl="0" algn="just" eaLnBrk="0" fontAlgn="base" hangingPunct="0">
              <a:lnSpc>
                <a:spcPct val="150000"/>
              </a:lnSpc>
              <a:spcBef>
                <a:spcPct val="0"/>
              </a:spcBef>
              <a:spcAft>
                <a:spcPct val="0"/>
              </a:spcAft>
              <a:buFontTx/>
              <a:buChar char="•"/>
            </a:pPr>
            <a:r>
              <a:rPr lang="es-ES" dirty="0" smtClean="0">
                <a:solidFill>
                  <a:srgbClr val="000000"/>
                </a:solidFill>
                <a:effectLst>
                  <a:outerShdw blurRad="50800" dist="38100" dir="13500000" algn="br" rotWithShape="0">
                    <a:prstClr val="black">
                      <a:alpha val="40000"/>
                    </a:prstClr>
                  </a:outerShdw>
                </a:effectLst>
                <a:latin typeface="Times New Roman" pitchFamily="18" charset="0"/>
                <a:ea typeface="Calibri" pitchFamily="34" charset="0"/>
                <a:cs typeface="Times New Roman" pitchFamily="18" charset="0"/>
              </a:rPr>
              <a:t>Muy utilizados en la construcción y mantenimiento de arboles de búsqueda con:</a:t>
            </a:r>
            <a:endParaRPr lang="es-ES" dirty="0" smtClean="0">
              <a:effectLst>
                <a:outerShdw blurRad="50800" dist="38100" dir="13500000" algn="br" rotWithShape="0">
                  <a:prstClr val="black">
                    <a:alpha val="40000"/>
                  </a:prstClr>
                </a:outerShdw>
              </a:effectLst>
              <a:latin typeface="Times New Roman" pitchFamily="18" charset="0"/>
              <a:ea typeface="Times New Roman" pitchFamily="18" charset="0"/>
              <a:cs typeface="Times New Roman" pitchFamily="18" charset="0"/>
            </a:endParaRPr>
          </a:p>
          <a:p>
            <a:pPr lvl="0" algn="just" eaLnBrk="0" fontAlgn="base" hangingPunct="0">
              <a:lnSpc>
                <a:spcPct val="150000"/>
              </a:lnSpc>
              <a:spcBef>
                <a:spcPct val="0"/>
              </a:spcBef>
              <a:spcAft>
                <a:spcPct val="0"/>
              </a:spcAft>
              <a:buFontTx/>
              <a:buChar char="•"/>
            </a:pPr>
            <a:r>
              <a:rPr lang="es-ES" dirty="0" smtClean="0">
                <a:solidFill>
                  <a:srgbClr val="000000"/>
                </a:solidFill>
                <a:effectLst>
                  <a:outerShdw blurRad="50800" dist="38100" dir="13500000" algn="br" rotWithShape="0">
                    <a:prstClr val="black">
                      <a:alpha val="40000"/>
                    </a:prstClr>
                  </a:outerShdw>
                </a:effectLst>
                <a:latin typeface="Times New Roman" pitchFamily="18" charset="0"/>
                <a:ea typeface="Calibri" pitchFamily="34" charset="0"/>
                <a:cs typeface="Times New Roman" pitchFamily="18" charset="0"/>
              </a:rPr>
              <a:t>Gran cantidad de nodos.</a:t>
            </a:r>
            <a:endParaRPr lang="es-ES" dirty="0" smtClean="0">
              <a:effectLst>
                <a:outerShdw blurRad="50800" dist="38100" dir="13500000" algn="br" rotWithShape="0">
                  <a:prstClr val="black">
                    <a:alpha val="40000"/>
                  </a:prstClr>
                </a:outerShdw>
              </a:effectLst>
              <a:latin typeface="Times New Roman" pitchFamily="18" charset="0"/>
              <a:ea typeface="Times New Roman" pitchFamily="18" charset="0"/>
              <a:cs typeface="Times New Roman" pitchFamily="18" charset="0"/>
            </a:endParaRPr>
          </a:p>
          <a:p>
            <a:pPr lvl="0" algn="just" eaLnBrk="0" fontAlgn="base" hangingPunct="0">
              <a:lnSpc>
                <a:spcPct val="150000"/>
              </a:lnSpc>
              <a:spcBef>
                <a:spcPct val="0"/>
              </a:spcBef>
              <a:spcAft>
                <a:spcPct val="0"/>
              </a:spcAft>
              <a:buFontTx/>
              <a:buChar char="•"/>
            </a:pPr>
            <a:r>
              <a:rPr lang="es-ES" dirty="0" smtClean="0">
                <a:solidFill>
                  <a:srgbClr val="000000"/>
                </a:solidFill>
                <a:effectLst>
                  <a:outerShdw blurRad="50800" dist="38100" dir="13500000" algn="br" rotWithShape="0">
                    <a:prstClr val="black">
                      <a:alpha val="40000"/>
                    </a:prstClr>
                  </a:outerShdw>
                </a:effectLst>
                <a:latin typeface="Times New Roman" pitchFamily="18" charset="0"/>
                <a:ea typeface="Calibri" pitchFamily="34" charset="0"/>
                <a:cs typeface="Times New Roman" pitchFamily="18" charset="0"/>
              </a:rPr>
              <a:t>Guardados en memoria secundaria,</a:t>
            </a:r>
            <a:endParaRPr lang="es-ES" dirty="0" smtClean="0">
              <a:effectLst>
                <a:outerShdw blurRad="50800" dist="38100" dir="13500000" algn="br" rotWithShape="0">
                  <a:prstClr val="black">
                    <a:alpha val="40000"/>
                  </a:prstClr>
                </a:outerShdw>
              </a:effectLst>
              <a:latin typeface="Times New Roman" pitchFamily="18" charset="0"/>
              <a:ea typeface="Times New Roman" pitchFamily="18" charset="0"/>
              <a:cs typeface="Times New Roman" pitchFamily="18" charset="0"/>
            </a:endParaRPr>
          </a:p>
          <a:p>
            <a:pPr lvl="0" algn="just" eaLnBrk="0" fontAlgn="base" hangingPunct="0">
              <a:lnSpc>
                <a:spcPct val="150000"/>
              </a:lnSpc>
              <a:spcBef>
                <a:spcPct val="0"/>
              </a:spcBef>
              <a:spcAft>
                <a:spcPct val="0"/>
              </a:spcAft>
              <a:buFontTx/>
              <a:buChar char="•"/>
            </a:pPr>
            <a:r>
              <a:rPr lang="es-ES" dirty="0" smtClean="0">
                <a:solidFill>
                  <a:srgbClr val="000000"/>
                </a:solidFill>
                <a:effectLst>
                  <a:outerShdw blurRad="50800" dist="38100" dir="13500000" algn="br" rotWithShape="0">
                    <a:prstClr val="black">
                      <a:alpha val="40000"/>
                    </a:prstClr>
                  </a:outerShdw>
                </a:effectLst>
                <a:latin typeface="Times New Roman" pitchFamily="18" charset="0"/>
                <a:ea typeface="Calibri" pitchFamily="34" charset="0"/>
                <a:cs typeface="Times New Roman" pitchFamily="18" charset="0"/>
              </a:rPr>
              <a:t>En los que se realizan con frecuencia inserciones y supresiones.</a:t>
            </a:r>
            <a:endParaRPr lang="es-ES" dirty="0" smtClean="0">
              <a:effectLst>
                <a:outerShdw blurRad="50800" dist="38100" dir="13500000" algn="br" rotWithShape="0">
                  <a:prstClr val="black">
                    <a:alpha val="40000"/>
                  </a:prstClr>
                </a:outerShdw>
              </a:effectLst>
              <a:latin typeface="Times New Roman" pitchFamily="18" charset="0"/>
              <a:ea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s-ES" b="1" dirty="0" smtClean="0">
                <a:solidFill>
                  <a:srgbClr val="000000"/>
                </a:solidFill>
                <a:effectLst>
                  <a:outerShdw blurRad="50800" dist="38100" dir="13500000" algn="br" rotWithShape="0">
                    <a:prstClr val="black">
                      <a:alpha val="40000"/>
                    </a:prstClr>
                  </a:outerShdw>
                </a:effectLst>
                <a:latin typeface="Calibri" pitchFamily="34" charset="0"/>
                <a:ea typeface="Times New Roman" pitchFamily="18" charset="0"/>
                <a:cs typeface="Times New Roman" pitchFamily="18" charset="0"/>
              </a:rPr>
              <a:t>Idea básica:</a:t>
            </a:r>
            <a:endParaRPr lang="es-ES" dirty="0" smtClean="0">
              <a:effectLst>
                <a:outerShdw blurRad="50800" dist="38100" dir="13500000" algn="br" rotWithShape="0">
                  <a:prstClr val="black">
                    <a:alpha val="40000"/>
                  </a:prstClr>
                </a:outerShdw>
              </a:effectLst>
              <a:latin typeface="Arial" pitchFamily="34" charset="0"/>
              <a:ea typeface="Times New Roman" pitchFamily="18" charset="0"/>
            </a:endParaRPr>
          </a:p>
          <a:p>
            <a:pPr lvl="0" algn="just" eaLnBrk="0" fontAlgn="base" hangingPunct="0">
              <a:lnSpc>
                <a:spcPct val="150000"/>
              </a:lnSpc>
              <a:spcBef>
                <a:spcPct val="0"/>
              </a:spcBef>
              <a:spcAft>
                <a:spcPct val="0"/>
              </a:spcAft>
              <a:buFontTx/>
              <a:buChar char="•"/>
            </a:pPr>
            <a:r>
              <a:rPr lang="es-ES" dirty="0" smtClean="0">
                <a:solidFill>
                  <a:srgbClr val="000000"/>
                </a:solidFill>
                <a:effectLst>
                  <a:outerShdw blurRad="50800" dist="38100" dir="13500000" algn="br" rotWithShape="0">
                    <a:prstClr val="black">
                      <a:alpha val="40000"/>
                    </a:prstClr>
                  </a:outerShdw>
                </a:effectLst>
                <a:latin typeface="Calibri" pitchFamily="34" charset="0"/>
                <a:ea typeface="Calibri" pitchFamily="34" charset="0"/>
                <a:cs typeface="Times New Roman" pitchFamily="18" charset="0"/>
              </a:rPr>
              <a:t>Un árbol se subdivide en sub-arboles</a:t>
            </a:r>
            <a:endParaRPr lang="es-ES" dirty="0" smtClean="0">
              <a:effectLst>
                <a:outerShdw blurRad="50800" dist="38100" dir="13500000" algn="br" rotWithShape="0">
                  <a:prstClr val="black">
                    <a:alpha val="40000"/>
                  </a:prstClr>
                </a:outerShdw>
              </a:effectLst>
              <a:latin typeface="Arial" pitchFamily="34" charset="0"/>
              <a:ea typeface="Times New Roman" pitchFamily="18" charset="0"/>
            </a:endParaRPr>
          </a:p>
          <a:p>
            <a:pPr lvl="0" algn="just" eaLnBrk="0" fontAlgn="base" hangingPunct="0">
              <a:lnSpc>
                <a:spcPct val="150000"/>
              </a:lnSpc>
              <a:spcBef>
                <a:spcPct val="0"/>
              </a:spcBef>
              <a:spcAft>
                <a:spcPct val="0"/>
              </a:spcAft>
              <a:buFontTx/>
              <a:buChar char="•"/>
            </a:pPr>
            <a:r>
              <a:rPr lang="es-ES" dirty="0" smtClean="0">
                <a:solidFill>
                  <a:srgbClr val="000000"/>
                </a:solidFill>
                <a:effectLst>
                  <a:outerShdw blurRad="50800" dist="38100" dir="13500000" algn="br" rotWithShape="0">
                    <a:prstClr val="black">
                      <a:alpha val="40000"/>
                    </a:prstClr>
                  </a:outerShdw>
                </a:effectLst>
                <a:latin typeface="Calibri" pitchFamily="34" charset="0"/>
                <a:ea typeface="Calibri" pitchFamily="34" charset="0"/>
                <a:cs typeface="Times New Roman" pitchFamily="18" charset="0"/>
              </a:rPr>
              <a:t>Cada subárbol se representan como unidades a las que se accede simultáneamente y reciben el nombre de páginas.</a:t>
            </a:r>
            <a:endParaRPr lang="es-ES" dirty="0" smtClean="0">
              <a:effectLst>
                <a:outerShdw blurRad="50800" dist="38100" dir="13500000" algn="br" rotWithShape="0">
                  <a:prstClr val="black">
                    <a:alpha val="40000"/>
                  </a:prstClr>
                </a:outerShdw>
              </a:effectLst>
              <a:latin typeface="Arial" pitchFamily="34" charset="0"/>
              <a:ea typeface="Times New Roman" pitchFamily="18" charset="0"/>
            </a:endParaRPr>
          </a:p>
          <a:p>
            <a:pPr lvl="0" algn="just" eaLnBrk="0" fontAlgn="base" hangingPunct="0">
              <a:lnSpc>
                <a:spcPct val="150000"/>
              </a:lnSpc>
              <a:spcBef>
                <a:spcPct val="0"/>
              </a:spcBef>
              <a:spcAft>
                <a:spcPct val="0"/>
              </a:spcAft>
              <a:buFontTx/>
              <a:buChar char="•"/>
            </a:pPr>
            <a:r>
              <a:rPr lang="es-ES" dirty="0" smtClean="0">
                <a:solidFill>
                  <a:srgbClr val="000000"/>
                </a:solidFill>
                <a:effectLst>
                  <a:outerShdw blurRad="50800" dist="38100" dir="13500000" algn="br" rotWithShape="0">
                    <a:prstClr val="black">
                      <a:alpha val="40000"/>
                    </a:prstClr>
                  </a:outerShdw>
                </a:effectLst>
                <a:latin typeface="Calibri" pitchFamily="34" charset="0"/>
                <a:ea typeface="Calibri" pitchFamily="34" charset="0"/>
                <a:cs typeface="Times New Roman" pitchFamily="18" charset="0"/>
              </a:rPr>
              <a:t>Cada acceso a página requiere un único acceso a memoria secundaria.</a:t>
            </a:r>
            <a:endParaRPr lang="es-ES" dirty="0" smtClean="0">
              <a:effectLst>
                <a:outerShdw blurRad="50800" dist="38100" dir="13500000" algn="br" rotWithShape="0">
                  <a:prstClr val="black">
                    <a:alpha val="40000"/>
                  </a:prstClr>
                </a:outerShdw>
              </a:effectLst>
              <a:latin typeface="Arial" pitchFamily="34" charset="0"/>
              <a:ea typeface="Times New Roman" pitchFamily="18" charset="0"/>
            </a:endParaRPr>
          </a:p>
          <a:p>
            <a:pPr lvl="0" algn="just" eaLnBrk="0" fontAlgn="base" hangingPunct="0">
              <a:lnSpc>
                <a:spcPct val="150000"/>
              </a:lnSpc>
              <a:spcBef>
                <a:spcPct val="0"/>
              </a:spcBef>
              <a:spcAft>
                <a:spcPct val="0"/>
              </a:spcAft>
              <a:buFontTx/>
              <a:buChar char="•"/>
            </a:pPr>
            <a:r>
              <a:rPr lang="es-ES" dirty="0" smtClean="0">
                <a:solidFill>
                  <a:srgbClr val="000000"/>
                </a:solidFill>
                <a:effectLst>
                  <a:outerShdw blurRad="50800" dist="38100" dir="13500000" algn="br" rotWithShape="0">
                    <a:prstClr val="black">
                      <a:alpha val="40000"/>
                    </a:prstClr>
                  </a:outerShdw>
                </a:effectLst>
                <a:latin typeface="Calibri" pitchFamily="34" charset="0"/>
                <a:ea typeface="Calibri" pitchFamily="34" charset="0"/>
                <a:cs typeface="Times New Roman" pitchFamily="18" charset="0"/>
              </a:rPr>
              <a:t>Se aprovecha las características de direccionamiento mediante paginación de la memoria secundaria y se consigue un ahorro en el número de accesos a la misma.</a:t>
            </a:r>
            <a:endParaRPr lang="es-ES" dirty="0" smtClean="0">
              <a:effectLst>
                <a:outerShdw blurRad="50800" dist="38100" dir="13500000" algn="br" rotWithShape="0">
                  <a:prstClr val="black">
                    <a:alpha val="40000"/>
                  </a:prstClr>
                </a:outerShdw>
              </a:effectLst>
              <a:latin typeface="Arial" pitchFamily="34" charset="0"/>
              <a:ea typeface="Times New Roman" pitchFamily="18" charset="0"/>
            </a:endParaRPr>
          </a:p>
        </p:txBody>
      </p:sp>
      <p:sp>
        <p:nvSpPr>
          <p:cNvPr id="3" name="2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Miguel Galavis</a:t>
            </a:r>
            <a:endParaRPr lang="es-VE" dirty="0">
              <a:solidFill>
                <a:schemeClr val="bg1"/>
              </a:solidFill>
              <a:effectLst>
                <a:outerShdw blurRad="50800" dist="38100" dir="13500000" algn="br" rotWithShape="0">
                  <a:prstClr val="black">
                    <a:alpha val="40000"/>
                  </a:prstClr>
                </a:outerShdw>
              </a:effectLst>
            </a:endParaRPr>
          </a:p>
        </p:txBody>
      </p:sp>
      <p:sp>
        <p:nvSpPr>
          <p:cNvPr id="5" name="1 Título"/>
          <p:cNvSpPr txBox="1">
            <a:spLocks/>
          </p:cNvSpPr>
          <p:nvPr/>
        </p:nvSpPr>
        <p:spPr>
          <a:xfrm>
            <a:off x="0" y="142852"/>
            <a:ext cx="3428992" cy="64294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1" i="0" u="none" strike="noStrike" kern="1200" cap="none" spc="0" normalizeH="0" baseline="0" noProof="0" dirty="0" smtClean="0">
                <a:ln>
                  <a:noFill/>
                </a:ln>
                <a:solidFill>
                  <a:schemeClr val="bg1"/>
                </a:solidFill>
                <a:effectLst>
                  <a:outerShdw blurRad="50800" dist="38100" dir="13500000" algn="br" rotWithShape="0">
                    <a:prstClr val="black">
                      <a:alpha val="40000"/>
                    </a:prstClr>
                  </a:outerShdw>
                </a:effectLst>
                <a:uLnTx/>
                <a:uFillTx/>
                <a:latin typeface="Times New Roman" pitchFamily="18" charset="0"/>
                <a:ea typeface="+mj-ea"/>
                <a:cs typeface="Times New Roman" pitchFamily="18" charset="0"/>
              </a:rPr>
              <a:t>ARBOL</a:t>
            </a:r>
            <a:r>
              <a:rPr kumimoji="0" lang="es-ES" b="1" i="0" u="none" strike="noStrike" kern="1200" cap="none" spc="0" normalizeH="0" baseline="0" noProof="0" dirty="0" smtClean="0">
                <a:ln>
                  <a:noFill/>
                </a:ln>
                <a:solidFill>
                  <a:schemeClr val="tx1"/>
                </a:solidFill>
                <a:effectLst>
                  <a:outerShdw blurRad="50800" dist="38100" dir="13500000" algn="br" rotWithShape="0">
                    <a:prstClr val="black">
                      <a:alpha val="40000"/>
                    </a:prstClr>
                  </a:outerShdw>
                </a:effectLst>
                <a:uLnTx/>
                <a:uFillTx/>
                <a:latin typeface="Times New Roman" pitchFamily="18" charset="0"/>
                <a:ea typeface="+mj-ea"/>
                <a:cs typeface="Times New Roman" pitchFamily="18" charset="0"/>
              </a:rPr>
              <a:t> </a:t>
            </a:r>
            <a:r>
              <a:rPr kumimoji="0" lang="es-ES" b="1" i="0" u="none" strike="noStrike" kern="1200" cap="none" spc="0" normalizeH="0" baseline="0" noProof="0" dirty="0" smtClean="0">
                <a:ln>
                  <a:noFill/>
                </a:ln>
                <a:solidFill>
                  <a:schemeClr val="bg1"/>
                </a:solidFill>
                <a:effectLst>
                  <a:outerShdw blurRad="50800" dist="38100" dir="13500000" algn="br" rotWithShape="0">
                    <a:prstClr val="black">
                      <a:alpha val="40000"/>
                    </a:prstClr>
                  </a:outerShdw>
                </a:effectLst>
                <a:uLnTx/>
                <a:uFillTx/>
                <a:latin typeface="Times New Roman" pitchFamily="18" charset="0"/>
                <a:ea typeface="+mj-ea"/>
                <a:cs typeface="Times New Roman" pitchFamily="18" charset="0"/>
              </a:rPr>
              <a:t>MULTICAMINO</a:t>
            </a:r>
          </a:p>
        </p:txBody>
      </p:sp>
    </p:spTree>
  </p:cSld>
  <p:clrMapOvr>
    <a:masterClrMapping/>
  </p:clrMapOvr>
  <p:transition spd="slow">
    <p:wheel spokes="8"/>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908720"/>
            <a:ext cx="5310336" cy="258532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lvl="0" algn="just" eaLnBrk="0" fontAlgn="base" hangingPunct="0">
              <a:lnSpc>
                <a:spcPct val="150000"/>
              </a:lnSpc>
              <a:spcBef>
                <a:spcPct val="0"/>
              </a:spcBef>
              <a:spcAft>
                <a:spcPct val="0"/>
              </a:spcAft>
            </a:pPr>
            <a:r>
              <a:rPr lang="es-ES" b="1" dirty="0" smtClean="0">
                <a:solidFill>
                  <a:srgbClr val="000000"/>
                </a:solidFill>
                <a:effectLst>
                  <a:outerShdw blurRad="50800" dist="38100" dir="13500000" algn="br" rotWithShape="0">
                    <a:prstClr val="black">
                      <a:alpha val="40000"/>
                    </a:prstClr>
                  </a:outerShdw>
                </a:effectLst>
                <a:latin typeface="Times New Roman" pitchFamily="18" charset="0"/>
                <a:ea typeface="Times New Roman" pitchFamily="18" charset="0"/>
                <a:cs typeface="Times New Roman" pitchFamily="18" charset="0"/>
              </a:rPr>
              <a:t>Implementaciones de Arboles Multicamino</a:t>
            </a:r>
            <a:endParaRPr lang="es-ES" dirty="0" smtClean="0">
              <a:effectLst>
                <a:outerShdw blurRad="50800" dist="38100" dir="13500000" algn="br" rotWithShape="0">
                  <a:prstClr val="black">
                    <a:alpha val="40000"/>
                  </a:prstClr>
                </a:outerShdw>
              </a:effectLst>
              <a:latin typeface="Times New Roman" pitchFamily="18" charset="0"/>
              <a:ea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s-ES" dirty="0" smtClean="0">
                <a:solidFill>
                  <a:srgbClr val="000000"/>
                </a:solidFill>
                <a:effectLst>
                  <a:outerShdw blurRad="50800" dist="38100" dir="13500000" algn="br" rotWithShape="0">
                    <a:prstClr val="black">
                      <a:alpha val="40000"/>
                    </a:prstClr>
                  </a:outerShdw>
                </a:effectLst>
                <a:latin typeface="Times New Roman" pitchFamily="18" charset="0"/>
                <a:ea typeface="Times New Roman" pitchFamily="18" charset="0"/>
                <a:cs typeface="Times New Roman" pitchFamily="18" charset="0"/>
              </a:rPr>
              <a:t>Las siguientes son formas tradicionales para representar un árbol multicamino en memoria:</a:t>
            </a:r>
            <a:endParaRPr lang="es-ES" dirty="0" smtClean="0">
              <a:effectLst>
                <a:outerShdw blurRad="50800" dist="38100" dir="13500000" algn="br" rotWithShape="0">
                  <a:prstClr val="black">
                    <a:alpha val="40000"/>
                  </a:prstClr>
                </a:outerShdw>
              </a:effectLst>
              <a:latin typeface="Times New Roman" pitchFamily="18" charset="0"/>
              <a:ea typeface="Times New Roman" pitchFamily="18" charset="0"/>
              <a:cs typeface="Times New Roman" pitchFamily="18" charset="0"/>
            </a:endParaRPr>
          </a:p>
          <a:p>
            <a:pPr lvl="0" algn="just" eaLnBrk="0" fontAlgn="base" hangingPunct="0">
              <a:lnSpc>
                <a:spcPct val="150000"/>
              </a:lnSpc>
              <a:spcBef>
                <a:spcPct val="0"/>
              </a:spcBef>
              <a:spcAft>
                <a:spcPct val="0"/>
              </a:spcAft>
              <a:buFontTx/>
              <a:buChar char="•"/>
            </a:pPr>
            <a:r>
              <a:rPr lang="es-ES" dirty="0" smtClean="0">
                <a:solidFill>
                  <a:srgbClr val="000000"/>
                </a:solidFill>
                <a:effectLst>
                  <a:outerShdw blurRad="50800" dist="38100" dir="13500000" algn="br" rotWithShape="0">
                    <a:prstClr val="black">
                      <a:alpha val="40000"/>
                    </a:prstClr>
                  </a:outerShdw>
                </a:effectLst>
                <a:latin typeface="Times New Roman" pitchFamily="18" charset="0"/>
                <a:ea typeface="Calibri" pitchFamily="34" charset="0"/>
                <a:cs typeface="Times New Roman" pitchFamily="18" charset="0"/>
              </a:rPr>
              <a:t>Mediante arreglos</a:t>
            </a:r>
            <a:endParaRPr lang="es-ES" dirty="0" smtClean="0">
              <a:effectLst>
                <a:outerShdw blurRad="50800" dist="38100" dir="13500000" algn="br" rotWithShape="0">
                  <a:prstClr val="black">
                    <a:alpha val="40000"/>
                  </a:prstClr>
                </a:outerShdw>
              </a:effectLst>
              <a:latin typeface="Times New Roman" pitchFamily="18" charset="0"/>
              <a:ea typeface="Times New Roman" pitchFamily="18" charset="0"/>
              <a:cs typeface="Times New Roman" pitchFamily="18" charset="0"/>
            </a:endParaRPr>
          </a:p>
          <a:p>
            <a:pPr lvl="0" algn="just" eaLnBrk="0" fontAlgn="base" hangingPunct="0">
              <a:lnSpc>
                <a:spcPct val="150000"/>
              </a:lnSpc>
              <a:spcBef>
                <a:spcPct val="0"/>
              </a:spcBef>
              <a:spcAft>
                <a:spcPct val="0"/>
              </a:spcAft>
              <a:buFontTx/>
              <a:buChar char="•"/>
            </a:pPr>
            <a:r>
              <a:rPr lang="es-ES" dirty="0" smtClean="0">
                <a:solidFill>
                  <a:srgbClr val="000000"/>
                </a:solidFill>
                <a:effectLst>
                  <a:outerShdw blurRad="50800" dist="38100" dir="13500000" algn="br" rotWithShape="0">
                    <a:prstClr val="black">
                      <a:alpha val="40000"/>
                    </a:prstClr>
                  </a:outerShdw>
                </a:effectLst>
                <a:latin typeface="Times New Roman" pitchFamily="18" charset="0"/>
                <a:ea typeface="Calibri" pitchFamily="34" charset="0"/>
                <a:cs typeface="Times New Roman" pitchFamily="18" charset="0"/>
              </a:rPr>
              <a:t>Mediante lista de hijos</a:t>
            </a:r>
            <a:endParaRPr lang="es-ES" dirty="0" smtClean="0">
              <a:effectLst>
                <a:outerShdw blurRad="50800" dist="38100" dir="13500000" algn="br" rotWithShape="0">
                  <a:prstClr val="black">
                    <a:alpha val="40000"/>
                  </a:prstClr>
                </a:outerShdw>
              </a:effectLst>
              <a:latin typeface="Times New Roman" pitchFamily="18" charset="0"/>
              <a:ea typeface="Times New Roman" pitchFamily="18" charset="0"/>
              <a:cs typeface="Times New Roman" pitchFamily="18" charset="0"/>
            </a:endParaRPr>
          </a:p>
          <a:p>
            <a:pPr lvl="0" algn="just" eaLnBrk="0" fontAlgn="base" hangingPunct="0">
              <a:lnSpc>
                <a:spcPct val="150000"/>
              </a:lnSpc>
              <a:spcBef>
                <a:spcPct val="0"/>
              </a:spcBef>
              <a:spcAft>
                <a:spcPct val="0"/>
              </a:spcAft>
              <a:buFontTx/>
              <a:buChar char="•"/>
            </a:pPr>
            <a:r>
              <a:rPr lang="es-ES" dirty="0" smtClean="0">
                <a:solidFill>
                  <a:srgbClr val="000000"/>
                </a:solidFill>
                <a:effectLst>
                  <a:outerShdw blurRad="50800" dist="38100" dir="13500000" algn="br" rotWithShape="0">
                    <a:prstClr val="black">
                      <a:alpha val="40000"/>
                    </a:prstClr>
                  </a:outerShdw>
                </a:effectLst>
                <a:latin typeface="Times New Roman" pitchFamily="18" charset="0"/>
                <a:ea typeface="Calibri" pitchFamily="34" charset="0"/>
                <a:cs typeface="Times New Roman" pitchFamily="18" charset="0"/>
              </a:rPr>
              <a:t>Basada en arboles binarios</a:t>
            </a:r>
            <a:endParaRPr lang="es-ES" sz="2800" dirty="0" smtClean="0">
              <a:effectLst>
                <a:outerShdw blurRad="50800" dist="38100" dir="13500000" algn="br" rotWithShape="0">
                  <a:prstClr val="black">
                    <a:alpha val="40000"/>
                  </a:prstClr>
                </a:outerShdw>
              </a:effectLst>
              <a:latin typeface="Times New Roman" pitchFamily="18" charset="0"/>
              <a:cs typeface="Times New Roman" pitchFamily="18" charset="0"/>
            </a:endParaRPr>
          </a:p>
        </p:txBody>
      </p:sp>
      <p:sp>
        <p:nvSpPr>
          <p:cNvPr id="3" name="2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Miguel Galavis</a:t>
            </a:r>
            <a:endParaRPr lang="es-VE" dirty="0">
              <a:solidFill>
                <a:schemeClr val="bg1"/>
              </a:solidFill>
              <a:effectLst>
                <a:outerShdw blurRad="50800" dist="38100" dir="13500000" algn="br" rotWithShape="0">
                  <a:prstClr val="black">
                    <a:alpha val="40000"/>
                  </a:prstClr>
                </a:outerShdw>
              </a:effectLst>
            </a:endParaRPr>
          </a:p>
        </p:txBody>
      </p:sp>
      <p:sp>
        <p:nvSpPr>
          <p:cNvPr id="4" name="1 Título"/>
          <p:cNvSpPr txBox="1">
            <a:spLocks/>
          </p:cNvSpPr>
          <p:nvPr/>
        </p:nvSpPr>
        <p:spPr>
          <a:xfrm>
            <a:off x="0" y="142852"/>
            <a:ext cx="3428992" cy="64294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1" i="0" u="none" strike="noStrike" kern="1200" cap="none" spc="0" normalizeH="0" baseline="0" noProof="0" dirty="0" smtClean="0">
                <a:ln>
                  <a:noFill/>
                </a:ln>
                <a:solidFill>
                  <a:schemeClr val="bg1"/>
                </a:solidFill>
                <a:effectLst>
                  <a:outerShdw blurRad="50800" dist="38100" dir="13500000" algn="br" rotWithShape="0">
                    <a:prstClr val="black">
                      <a:alpha val="40000"/>
                    </a:prstClr>
                  </a:outerShdw>
                </a:effectLst>
                <a:uLnTx/>
                <a:uFillTx/>
                <a:latin typeface="Times New Roman" pitchFamily="18" charset="0"/>
                <a:ea typeface="+mj-ea"/>
                <a:cs typeface="Times New Roman" pitchFamily="18" charset="0"/>
              </a:rPr>
              <a:t>ARBOL</a:t>
            </a:r>
            <a:r>
              <a:rPr kumimoji="0" lang="es-ES" b="1" i="0" u="none" strike="noStrike" kern="1200" cap="none" spc="0" normalizeH="0" baseline="0" noProof="0" dirty="0" smtClean="0">
                <a:ln>
                  <a:noFill/>
                </a:ln>
                <a:solidFill>
                  <a:schemeClr val="tx1"/>
                </a:solidFill>
                <a:effectLst>
                  <a:outerShdw blurRad="50800" dist="38100" dir="13500000" algn="br" rotWithShape="0">
                    <a:prstClr val="black">
                      <a:alpha val="40000"/>
                    </a:prstClr>
                  </a:outerShdw>
                </a:effectLst>
                <a:uLnTx/>
                <a:uFillTx/>
                <a:latin typeface="Times New Roman" pitchFamily="18" charset="0"/>
                <a:ea typeface="+mj-ea"/>
                <a:cs typeface="Times New Roman" pitchFamily="18" charset="0"/>
              </a:rPr>
              <a:t> </a:t>
            </a:r>
            <a:r>
              <a:rPr kumimoji="0" lang="es-ES" b="1" i="0" u="none" strike="noStrike" kern="1200" cap="none" spc="0" normalizeH="0" baseline="0" noProof="0" dirty="0" smtClean="0">
                <a:ln>
                  <a:noFill/>
                </a:ln>
                <a:solidFill>
                  <a:schemeClr val="bg1"/>
                </a:solidFill>
                <a:effectLst>
                  <a:outerShdw blurRad="50800" dist="38100" dir="13500000" algn="br" rotWithShape="0">
                    <a:prstClr val="black">
                      <a:alpha val="40000"/>
                    </a:prstClr>
                  </a:outerShdw>
                </a:effectLst>
                <a:uLnTx/>
                <a:uFillTx/>
                <a:latin typeface="Times New Roman" pitchFamily="18" charset="0"/>
                <a:ea typeface="+mj-ea"/>
                <a:cs typeface="Times New Roman" pitchFamily="18" charset="0"/>
              </a:rPr>
              <a:t>MULTICAMINO</a:t>
            </a:r>
          </a:p>
        </p:txBody>
      </p:sp>
    </p:spTree>
  </p:cSld>
  <p:clrMapOvr>
    <a:masterClrMapping/>
  </p:clrMapOvr>
  <p:transition spd="slow">
    <p:wheel spokes="8"/>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1165600" y="949951"/>
            <a:ext cx="5918480" cy="369332"/>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smtClean="0">
                <a:ln>
                  <a:noFill/>
                </a:ln>
                <a:solidFill>
                  <a:srgbClr val="000000"/>
                </a:solidFill>
                <a:effectLst>
                  <a:outerShdw blurRad="50800" dist="38100" dir="13500000" algn="br" rotWithShape="0">
                    <a:prstClr val="black">
                      <a:alpha val="40000"/>
                    </a:prstClr>
                  </a:outerShdw>
                </a:effectLst>
                <a:latin typeface="Calibri" pitchFamily="34" charset="0"/>
                <a:ea typeface="Calibri" pitchFamily="34" charset="0"/>
                <a:cs typeface="Times New Roman" pitchFamily="18" charset="0"/>
              </a:rPr>
              <a:t>Sea el </a:t>
            </a:r>
            <a:r>
              <a:rPr kumimoji="0" lang="es-ES" b="1" i="0" u="none" strike="noStrike" cap="none" normalizeH="0" baseline="0" dirty="0" smtClean="0">
                <a:ln>
                  <a:noFill/>
                </a:ln>
                <a:solidFill>
                  <a:srgbClr val="000000"/>
                </a:solidFill>
                <a:effectLst>
                  <a:outerShdw blurRad="50800" dist="38100" dir="13500000" algn="br" rotWithShape="0">
                    <a:prstClr val="black">
                      <a:alpha val="40000"/>
                    </a:prstClr>
                  </a:outerShdw>
                </a:effectLst>
                <a:latin typeface="Times New Roman" pitchFamily="18" charset="0"/>
                <a:ea typeface="Calibri" pitchFamily="34" charset="0"/>
                <a:cs typeface="Times New Roman" pitchFamily="18" charset="0"/>
              </a:rPr>
              <a:t>siguiente</a:t>
            </a:r>
            <a:r>
              <a:rPr kumimoji="0" lang="es-ES" sz="1400" b="1" i="0" u="none" strike="noStrike" cap="none" normalizeH="0" baseline="0" dirty="0" smtClean="0">
                <a:ln>
                  <a:noFill/>
                </a:ln>
                <a:solidFill>
                  <a:srgbClr val="000000"/>
                </a:solidFill>
                <a:effectLst>
                  <a:outerShdw blurRad="50800" dist="38100" dir="13500000" algn="br" rotWithShape="0">
                    <a:prstClr val="black">
                      <a:alpha val="40000"/>
                    </a:prstClr>
                  </a:outerShdw>
                </a:effectLst>
                <a:latin typeface="Calibri" pitchFamily="34" charset="0"/>
                <a:ea typeface="Calibri" pitchFamily="34" charset="0"/>
                <a:cs typeface="Times New Roman" pitchFamily="18" charset="0"/>
              </a:rPr>
              <a:t> árbol A: el arreglo con que representamos este árbol seria:</a:t>
            </a:r>
            <a:endParaRPr kumimoji="0" lang="es-ES" sz="1400" b="1" i="0" u="none" strike="noStrike" cap="none" normalizeH="0" baseline="0" dirty="0" smtClean="0">
              <a:ln>
                <a:noFill/>
              </a:ln>
              <a:solidFill>
                <a:schemeClr val="tx1"/>
              </a:solidFill>
              <a:effectLst>
                <a:outerShdw blurRad="50800" dist="38100" dir="13500000" algn="br" rotWithShape="0">
                  <a:prstClr val="black">
                    <a:alpha val="40000"/>
                  </a:prstClr>
                </a:outerShdw>
              </a:effectLst>
              <a:latin typeface="Arial" pitchFamily="34" charset="0"/>
            </a:endParaRPr>
          </a:p>
        </p:txBody>
      </p:sp>
      <p:sp>
        <p:nvSpPr>
          <p:cNvPr id="16386" name="Rectangle 2"/>
          <p:cNvSpPr>
            <a:spLocks noChangeArrowheads="1"/>
          </p:cNvSpPr>
          <p:nvPr/>
        </p:nvSpPr>
        <p:spPr bwMode="auto">
          <a:xfrm>
            <a:off x="251520" y="188640"/>
            <a:ext cx="3236014" cy="584775"/>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s-ES" sz="3200" b="0" i="0" u="none" strike="noStrike" cap="none" normalizeH="0" baseline="0" dirty="0" smtClean="0">
                <a:ln>
                  <a:noFill/>
                </a:ln>
                <a:solidFill>
                  <a:srgbClr val="000000"/>
                </a:solidFill>
                <a:effectLst>
                  <a:outerShdw blurRad="50800" dist="38100" dir="13500000" algn="br" rotWithShape="0">
                    <a:prstClr val="black">
                      <a:alpha val="40000"/>
                    </a:prstClr>
                  </a:outerShdw>
                </a:effectLst>
                <a:latin typeface="Times New Roman" pitchFamily="18" charset="0"/>
                <a:ea typeface="Calibri" pitchFamily="34" charset="0"/>
                <a:cs typeface="Times New Roman" pitchFamily="18" charset="0"/>
              </a:rPr>
              <a:t>Mediante arreglos</a:t>
            </a:r>
            <a:endParaRPr kumimoji="0" lang="es-ES" sz="3200" b="0" i="0" u="none" strike="noStrike" cap="none" normalizeH="0" baseline="0" dirty="0" smtClean="0">
              <a:ln>
                <a:noFill/>
              </a:ln>
              <a:solidFill>
                <a:schemeClr val="tx1"/>
              </a:solidFill>
              <a:effectLst>
                <a:outerShdw blurRad="50800" dist="38100" dir="13500000" algn="br" rotWithShape="0">
                  <a:prstClr val="black">
                    <a:alpha val="40000"/>
                  </a:prstClr>
                </a:outerShdw>
              </a:effectLst>
              <a:latin typeface="Times New Roman" pitchFamily="18" charset="0"/>
              <a:cs typeface="Times New Roman" pitchFamily="18" charset="0"/>
            </a:endParaRPr>
          </a:p>
        </p:txBody>
      </p:sp>
      <p:pic>
        <p:nvPicPr>
          <p:cNvPr id="4" name="3 Imagen"/>
          <p:cNvPicPr/>
          <p:nvPr/>
        </p:nvPicPr>
        <p:blipFill>
          <a:blip r:embed="rId2" cstate="print"/>
          <a:srcRect l="26953" t="14648" r="46094" b="63379"/>
          <a:stretch>
            <a:fillRect/>
          </a:stretch>
        </p:blipFill>
        <p:spPr bwMode="auto">
          <a:xfrm>
            <a:off x="1403648" y="1571612"/>
            <a:ext cx="6120680" cy="335758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6387" name="Rectangle 3"/>
          <p:cNvSpPr>
            <a:spLocks noChangeArrowheads="1"/>
          </p:cNvSpPr>
          <p:nvPr/>
        </p:nvSpPr>
        <p:spPr bwMode="auto">
          <a:xfrm>
            <a:off x="1691680" y="5373216"/>
            <a:ext cx="5614166" cy="620642"/>
          </a:xfrm>
          <a:prstGeom prst="rect">
            <a:avLst/>
          </a:prstGeom>
          <a:noFill/>
          <a:ln w="9525">
            <a:noFill/>
            <a:miter lim="800000"/>
            <a:headEnd/>
            <a:tailEnd/>
          </a:ln>
          <a:effectLst/>
        </p:spPr>
        <p:txBody>
          <a:bodyPr vert="horz" wrap="none" lIns="91440"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El padre del nodo ra</a:t>
            </a:r>
            <a:r>
              <a:rPr kumimoji="0" lang="es-ES" sz="1400" b="1" i="0" u="none" strike="noStrike" cap="none" normalizeH="0" baseline="0" dirty="0" smtClean="0">
                <a:ln>
                  <a:noFill/>
                </a:ln>
                <a:solidFill>
                  <a:srgbClr val="000000"/>
                </a:solidFill>
                <a:effectLst/>
                <a:latin typeface="Cambria"/>
                <a:ea typeface="Times New Roman" pitchFamily="18" charset="0"/>
                <a:cs typeface="Times New Roman" pitchFamily="18" charset="0"/>
              </a:rPr>
              <a:t>í</a:t>
            </a:r>
            <a:r>
              <a:rPr kumimoji="0" lang="es-ES" sz="14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z lo presentamos con el valor 0 que es un valor nulo.</a:t>
            </a:r>
            <a:endParaRPr kumimoji="0" lang="es-ES" sz="1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endParaRPr>
          </a:p>
        </p:txBody>
      </p:sp>
      <p:sp>
        <p:nvSpPr>
          <p:cNvPr id="7" name="6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Miguel Galavis</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179512" y="271100"/>
            <a:ext cx="9144000" cy="646331"/>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dirty="0" smtClean="0">
                <a:ln>
                  <a:noFill/>
                </a:ln>
                <a:solidFill>
                  <a:srgbClr val="000000"/>
                </a:solidFill>
                <a:effectLst>
                  <a:outerShdw blurRad="50800" dist="38100" dir="13500000" algn="br" rotWithShape="0">
                    <a:prstClr val="black">
                      <a:alpha val="40000"/>
                    </a:prstClr>
                  </a:outerShdw>
                </a:effectLst>
                <a:latin typeface="Times New Roman" pitchFamily="18" charset="0"/>
                <a:ea typeface="Calibri" pitchFamily="34" charset="0"/>
                <a:cs typeface="Times New Roman" pitchFamily="18" charset="0"/>
              </a:rPr>
              <a:t>Otra realización seria aquella en la que cada nodo se compone de la raíz y un arreglo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dirty="0" smtClean="0">
                <a:ln>
                  <a:noFill/>
                </a:ln>
                <a:solidFill>
                  <a:srgbClr val="000000"/>
                </a:solidFill>
                <a:effectLst>
                  <a:outerShdw blurRad="50800" dist="38100" dir="13500000" algn="br" rotWithShape="0">
                    <a:prstClr val="black">
                      <a:alpha val="40000"/>
                    </a:prstClr>
                  </a:outerShdw>
                </a:effectLst>
                <a:latin typeface="Times New Roman" pitchFamily="18" charset="0"/>
                <a:ea typeface="Calibri" pitchFamily="34" charset="0"/>
                <a:cs typeface="Times New Roman" pitchFamily="18" charset="0"/>
              </a:rPr>
              <a:t>de arboles con tantas componentes como el máximo de hijos de los nodos del árbol.</a:t>
            </a:r>
            <a:endParaRPr kumimoji="0" lang="es-ES" b="1" i="0" u="none" strike="noStrike" cap="none" normalizeH="0" baseline="0" dirty="0" smtClean="0">
              <a:ln>
                <a:noFill/>
              </a:ln>
              <a:solidFill>
                <a:schemeClr val="tx1"/>
              </a:solidFill>
              <a:effectLst>
                <a:outerShdw blurRad="50800" dist="38100" dir="13500000" algn="br" rotWithShape="0">
                  <a:prstClr val="black">
                    <a:alpha val="40000"/>
                  </a:prstClr>
                </a:outerShdw>
              </a:effectLst>
              <a:latin typeface="Times New Roman" pitchFamily="18" charset="0"/>
              <a:cs typeface="Times New Roman" pitchFamily="18" charset="0"/>
            </a:endParaRPr>
          </a:p>
        </p:txBody>
      </p:sp>
      <p:pic>
        <p:nvPicPr>
          <p:cNvPr id="4" name="3 Imagen"/>
          <p:cNvPicPr/>
          <p:nvPr/>
        </p:nvPicPr>
        <p:blipFill>
          <a:blip r:embed="rId2" cstate="print"/>
          <a:srcRect l="30413" t="21205" r="29408" b="31711"/>
          <a:stretch>
            <a:fillRect/>
          </a:stretch>
        </p:blipFill>
        <p:spPr bwMode="auto">
          <a:xfrm>
            <a:off x="2627784" y="1628800"/>
            <a:ext cx="5616624" cy="343814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7410" name="Rectangle 2"/>
          <p:cNvSpPr>
            <a:spLocks noChangeArrowheads="1"/>
          </p:cNvSpPr>
          <p:nvPr/>
        </p:nvSpPr>
        <p:spPr bwMode="auto">
          <a:xfrm>
            <a:off x="131670" y="5688616"/>
            <a:ext cx="8975855" cy="646331"/>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dirty="0" smtClean="0">
                <a:ln>
                  <a:noFill/>
                </a:ln>
                <a:solidFill>
                  <a:srgbClr val="000000"/>
                </a:solidFill>
                <a:effectLst>
                  <a:outerShdw blurRad="50800" dist="38100" dir="13500000" algn="br" rotWithShape="0">
                    <a:prstClr val="black">
                      <a:alpha val="40000"/>
                    </a:prstClr>
                  </a:outerShdw>
                </a:effectLst>
                <a:latin typeface="Times New Roman" pitchFamily="18" charset="0"/>
                <a:ea typeface="Calibri" pitchFamily="34" charset="0"/>
                <a:cs typeface="Times New Roman" pitchFamily="18" charset="0"/>
              </a:rPr>
              <a:t>Esta implementación requiere una estimación del número de hijos y si fuese muy variable</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dirty="0" smtClean="0">
                <a:ln>
                  <a:noFill/>
                </a:ln>
                <a:solidFill>
                  <a:srgbClr val="000000"/>
                </a:solidFill>
                <a:effectLst>
                  <a:outerShdw blurRad="50800" dist="38100" dir="13500000" algn="br" rotWithShape="0">
                    <a:prstClr val="black">
                      <a:alpha val="40000"/>
                    </a:prstClr>
                  </a:outerShdw>
                </a:effectLst>
                <a:latin typeface="Times New Roman" pitchFamily="18" charset="0"/>
                <a:ea typeface="Calibri" pitchFamily="34" charset="0"/>
                <a:cs typeface="Times New Roman" pitchFamily="18" charset="0"/>
              </a:rPr>
              <a:t> desperdiciaría mucha memoria.</a:t>
            </a:r>
            <a:endParaRPr kumimoji="0" lang="es-ES" b="1" i="0" u="none" strike="noStrike" cap="none" normalizeH="0" baseline="0" dirty="0" smtClean="0">
              <a:ln>
                <a:noFill/>
              </a:ln>
              <a:solidFill>
                <a:schemeClr val="tx1"/>
              </a:solidFill>
              <a:effectLst>
                <a:outerShdw blurRad="50800" dist="38100" dir="13500000" algn="br" rotWithShape="0">
                  <a:prstClr val="black">
                    <a:alpha val="40000"/>
                  </a:prstClr>
                </a:outerShdw>
              </a:effectLst>
              <a:latin typeface="Times New Roman" pitchFamily="18" charset="0"/>
              <a:cs typeface="Times New Roman" pitchFamily="18" charset="0"/>
            </a:endParaRPr>
          </a:p>
        </p:txBody>
      </p:sp>
      <p:sp>
        <p:nvSpPr>
          <p:cNvPr id="7" name="6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Miguel Galavis</a:t>
            </a:r>
            <a:endParaRPr lang="es-VE" dirty="0">
              <a:solidFill>
                <a:schemeClr val="bg1"/>
              </a:solidFill>
              <a:effectLst>
                <a:outerShdw blurRad="50800" dist="38100" dir="13500000" algn="br" rotWithShape="0">
                  <a:prstClr val="black">
                    <a:alpha val="40000"/>
                  </a:prstClr>
                </a:outerShdw>
              </a:effectLst>
            </a:endParaRPr>
          </a:p>
        </p:txBody>
      </p:sp>
      <p:sp>
        <p:nvSpPr>
          <p:cNvPr id="3" name="2 Rectángulo"/>
          <p:cNvSpPr/>
          <p:nvPr/>
        </p:nvSpPr>
        <p:spPr>
          <a:xfrm>
            <a:off x="179512" y="1196752"/>
            <a:ext cx="4572000" cy="64633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r>
              <a:rPr lang="es-ES"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Supongamos el siguiente árbol: Su representación seria:</a:t>
            </a:r>
          </a:p>
        </p:txBody>
      </p:sp>
    </p:spTree>
  </p:cSld>
  <p:clrMapOvr>
    <a:masterClrMapping/>
  </p:clrMapOvr>
  <p:transition spd="slow">
    <p:wheel spokes="8"/>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323528" y="188640"/>
            <a:ext cx="2751074" cy="400110"/>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s-ES" sz="2000" b="1" i="0" u="none" strike="noStrike" cap="none" normalizeH="0" baseline="0" dirty="0" smtClean="0">
                <a:ln>
                  <a:noFill/>
                </a:ln>
                <a:solidFill>
                  <a:srgbClr val="000000"/>
                </a:solidFill>
                <a:effectLst>
                  <a:outerShdw blurRad="50800" dist="38100" dir="13500000" algn="br" rotWithShape="0">
                    <a:prstClr val="black">
                      <a:alpha val="40000"/>
                    </a:prstClr>
                  </a:outerShdw>
                </a:effectLst>
                <a:latin typeface="Times New Roman" pitchFamily="18" charset="0"/>
                <a:ea typeface="Calibri" pitchFamily="34" charset="0"/>
                <a:cs typeface="Times New Roman" pitchFamily="18" charset="0"/>
              </a:rPr>
              <a:t>Mediante listas de hijos</a:t>
            </a:r>
            <a:endParaRPr kumimoji="0" lang="es-ES" sz="2000" b="1" i="0" u="none" strike="noStrike" cap="none" normalizeH="0" baseline="0" dirty="0" smtClean="0">
              <a:ln>
                <a:noFill/>
              </a:ln>
              <a:solidFill>
                <a:schemeClr val="tx1"/>
              </a:solidFill>
              <a:effectLst>
                <a:outerShdw blurRad="50800" dist="38100" dir="13500000" algn="br" rotWithShape="0">
                  <a:prstClr val="black">
                    <a:alpha val="40000"/>
                  </a:prstClr>
                </a:outerShdw>
              </a:effectLst>
              <a:latin typeface="Times New Roman" pitchFamily="18" charset="0"/>
              <a:cs typeface="Times New Roman" pitchFamily="18" charset="0"/>
            </a:endParaRPr>
          </a:p>
        </p:txBody>
      </p:sp>
      <p:sp>
        <p:nvSpPr>
          <p:cNvPr id="18434" name="Rectangle 2"/>
          <p:cNvSpPr>
            <a:spLocks noChangeArrowheads="1"/>
          </p:cNvSpPr>
          <p:nvPr/>
        </p:nvSpPr>
        <p:spPr bwMode="auto">
          <a:xfrm>
            <a:off x="323528" y="908720"/>
            <a:ext cx="8255530" cy="369332"/>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dirty="0" smtClean="0">
                <a:ln>
                  <a:noFill/>
                </a:ln>
                <a:solidFill>
                  <a:srgbClr val="000000"/>
                </a:solidFill>
                <a:effectLst>
                  <a:outerShdw blurRad="50800" dist="38100" dir="13500000" algn="br" rotWithShape="0">
                    <a:prstClr val="black">
                      <a:alpha val="40000"/>
                    </a:prstClr>
                  </a:outerShdw>
                </a:effectLst>
                <a:latin typeface="Times New Roman" pitchFamily="18" charset="0"/>
                <a:ea typeface="Calibri" pitchFamily="34" charset="0"/>
                <a:cs typeface="Times New Roman" pitchFamily="18" charset="0"/>
              </a:rPr>
              <a:t>Supongamos el Árbol A: Su representación mediante listas de hijos es la siguiente:</a:t>
            </a:r>
            <a:endParaRPr kumimoji="0" lang="es-ES" b="1" i="0" u="none" strike="noStrike" cap="none" normalizeH="0" baseline="0" dirty="0" smtClean="0">
              <a:ln>
                <a:noFill/>
              </a:ln>
              <a:solidFill>
                <a:schemeClr val="tx1"/>
              </a:solidFill>
              <a:effectLst>
                <a:outerShdw blurRad="50800" dist="38100" dir="13500000" algn="br" rotWithShape="0">
                  <a:prstClr val="black">
                    <a:alpha val="40000"/>
                  </a:prstClr>
                </a:outerShdw>
              </a:effectLst>
              <a:latin typeface="Times New Roman" pitchFamily="18" charset="0"/>
              <a:cs typeface="Times New Roman" pitchFamily="18" charset="0"/>
            </a:endParaRPr>
          </a:p>
        </p:txBody>
      </p:sp>
      <p:pic>
        <p:nvPicPr>
          <p:cNvPr id="4" name="3 Imagen"/>
          <p:cNvPicPr/>
          <p:nvPr/>
        </p:nvPicPr>
        <p:blipFill>
          <a:blip r:embed="rId2" cstate="print"/>
          <a:srcRect l="17857" t="21205" r="16016" b="29618"/>
          <a:stretch>
            <a:fillRect/>
          </a:stretch>
        </p:blipFill>
        <p:spPr bwMode="auto">
          <a:xfrm>
            <a:off x="1071538" y="1500174"/>
            <a:ext cx="6429420" cy="322497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4 Rectángulo"/>
          <p:cNvSpPr/>
          <p:nvPr/>
        </p:nvSpPr>
        <p:spPr>
          <a:xfrm>
            <a:off x="251520" y="5301208"/>
            <a:ext cx="9144000" cy="92333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r>
              <a:rPr lang="es-ES"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Al tener el arreglo tantas casillas como nodos tiene el árbol, se produce un desperdicio de </a:t>
            </a:r>
            <a:endParaRPr lang="es-ES" b="1" dirty="0" smtClean="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endParaRPr>
          </a:p>
          <a:p>
            <a:r>
              <a:rPr lang="es-ES" b="1" dirty="0" smtClean="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espacio </a:t>
            </a:r>
            <a:r>
              <a:rPr lang="es-ES"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ya que los nodos hojas no tienen hijos y por lo tanto sus casillas correspondientes, </a:t>
            </a:r>
            <a:endParaRPr lang="es-ES" b="1" dirty="0" smtClean="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endParaRPr>
          </a:p>
          <a:p>
            <a:r>
              <a:rPr lang="es-ES" b="1" dirty="0" smtClean="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dentro </a:t>
            </a:r>
            <a:r>
              <a:rPr lang="es-ES"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de este arreglo, no se usan. </a:t>
            </a:r>
          </a:p>
        </p:txBody>
      </p:sp>
      <p:sp>
        <p:nvSpPr>
          <p:cNvPr id="7" name="6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Miguel Galavis</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251520" y="188640"/>
            <a:ext cx="1626919" cy="455102"/>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tIns="38402">
            <a:normAutofit/>
            <a:scene3d>
              <a:camera prst="orthographicFront"/>
              <a:lightRig rig="soft" dir="t">
                <a:rot lat="0" lon="0" rev="2400000"/>
              </a:lightRig>
            </a:scene3d>
            <a:sp3d>
              <a:bevelT w="19050" h="12700"/>
            </a:sp3d>
          </a:bodyPr>
          <a:lstStyle/>
          <a:p>
            <a:pPr algn="l">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1800" dirty="0" smtClean="0">
                <a:solidFill>
                  <a:schemeClr val="bg1"/>
                </a:solidFill>
                <a:effectLst>
                  <a:outerShdw blurRad="50800" dist="38100" dir="13500000" algn="br" rotWithShape="0">
                    <a:prstClr val="black">
                      <a:alpha val="40000"/>
                    </a:prstClr>
                  </a:outerShdw>
                </a:effectLst>
                <a:latin typeface="+mn-lt"/>
                <a:ea typeface="+mn-ea"/>
                <a:cs typeface="+mn-cs"/>
              </a:rPr>
              <a:t>Árboles B</a:t>
            </a:r>
          </a:p>
        </p:txBody>
      </p:sp>
      <p:sp>
        <p:nvSpPr>
          <p:cNvPr id="3074" name="Rectangle 2"/>
          <p:cNvSpPr>
            <a:spLocks noGrp="1" noChangeArrowheads="1"/>
          </p:cNvSpPr>
          <p:nvPr>
            <p:ph type="subTitle" idx="4294967295"/>
          </p:nvPr>
        </p:nvSpPr>
        <p:spPr bwMode="auto">
          <a:xfrm>
            <a:off x="467544" y="1052736"/>
            <a:ext cx="8228160" cy="452639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20802" rIns="0" bIns="0" anchor="ctr">
            <a:normAutofit/>
          </a:bodyPr>
          <a:lstStyle/>
          <a:p>
            <a:pPr marL="0" indent="0" algn="just">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1800" dirty="0" smtClean="0">
                <a:solidFill>
                  <a:schemeClr val="bg1"/>
                </a:solidFill>
                <a:effectLst>
                  <a:outerShdw blurRad="50800" dist="38100" dir="13500000" algn="br" rotWithShape="0">
                    <a:prstClr val="black">
                      <a:alpha val="40000"/>
                    </a:prstClr>
                  </a:outerShdw>
                </a:effectLst>
              </a:rPr>
              <a:t>Los Arboles B son una generalización de los arboles balanceados, dado que todos sus nodos terminales se mantienen al mismo nivel. Este fue propuesto en 1972 por Bayer y McCreight, donde se dice que la B del nombre del árbol proviene de Bayer. En los arboles B, a diferencia de otros árboles, los nodos son llamados Página donde cada uno de ellos se representan como un conjunto de valores llamados Claves y pueden tener múltiples hijos. Un parámetro muy importante también lo es el Orden del árbol que representa el número máximo de ramas que pueden partir de una página y basado en esto se determina la estructura del Árbol B.</a:t>
            </a:r>
          </a:p>
        </p:txBody>
      </p:sp>
      <p:sp>
        <p:nvSpPr>
          <p:cNvPr id="5" name="4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Carla Gómez</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C:\Users\User\Desktop\arbol.gif"/>
          <p:cNvPicPr/>
          <p:nvPr/>
        </p:nvPicPr>
        <p:blipFill>
          <a:blip r:embed="rId2" cstate="print"/>
          <a:srcRect/>
          <a:stretch>
            <a:fillRect/>
          </a:stretch>
        </p:blipFill>
        <p:spPr bwMode="auto">
          <a:xfrm>
            <a:off x="179512" y="2132856"/>
            <a:ext cx="3744416" cy="2664296"/>
          </a:xfrm>
          <a:prstGeom prst="rect">
            <a:avLst/>
          </a:prstGeom>
          <a:noFill/>
          <a:ln w="9525">
            <a:noFill/>
            <a:miter lim="800000"/>
            <a:headEnd/>
            <a:tailEnd/>
          </a:ln>
        </p:spPr>
      </p:pic>
      <p:sp>
        <p:nvSpPr>
          <p:cNvPr id="2049" name="Rectangle 1"/>
          <p:cNvSpPr>
            <a:spLocks noChangeArrowheads="1"/>
          </p:cNvSpPr>
          <p:nvPr/>
        </p:nvSpPr>
        <p:spPr bwMode="auto">
          <a:xfrm>
            <a:off x="179512" y="188640"/>
            <a:ext cx="8836778" cy="1015663"/>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Existen conceptos que definen las</a:t>
            </a:r>
            <a:endParaRPr lang="es-VE"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características del árbol, en relación a su </a:t>
            </a:r>
          </a:p>
          <a:p>
            <a:pPr marL="0" marR="0" lvl="0" indent="0" algn="just" defTabSz="914400" rtl="0" eaLnBrk="1" fontAlgn="base" latinLnBrk="0" hangingPunct="1">
              <a:lnSpc>
                <a:spcPct val="100000"/>
              </a:lnSpc>
              <a:spcBef>
                <a:spcPct val="0"/>
              </a:spcBef>
              <a:spcAft>
                <a:spcPct val="0"/>
              </a:spcAft>
              <a:buClrTx/>
              <a:buSzTx/>
              <a:buFontTx/>
              <a:buNone/>
              <a:tabLst/>
            </a:pPr>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Tamaño.</a:t>
            </a:r>
          </a:p>
        </p:txBody>
      </p:sp>
      <p:sp>
        <p:nvSpPr>
          <p:cNvPr id="6" name="5 Rectángulo"/>
          <p:cNvSpPr/>
          <p:nvPr/>
        </p:nvSpPr>
        <p:spPr>
          <a:xfrm>
            <a:off x="621941" y="1628800"/>
            <a:ext cx="896399"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just"/>
            <a:r>
              <a:rPr lang="es-ES"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Grado</a:t>
            </a:r>
            <a:endParaRPr lang="es-ES"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endParaRPr>
          </a:p>
        </p:txBody>
      </p:sp>
      <p:sp>
        <p:nvSpPr>
          <p:cNvPr id="7" name="6 Rectángulo"/>
          <p:cNvSpPr/>
          <p:nvPr/>
        </p:nvSpPr>
        <p:spPr>
          <a:xfrm>
            <a:off x="2159224" y="1484784"/>
            <a:ext cx="6984776"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bodyPr>
          <a:lstStyle/>
          <a:p>
            <a:r>
              <a:rPr lang="es-ES"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Numero mayor de Hijos que posea al menos un nodo del árbol.</a:t>
            </a:r>
            <a:endParaRPr lang="es-ES"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endParaRPr>
          </a:p>
        </p:txBody>
      </p:sp>
      <p:sp>
        <p:nvSpPr>
          <p:cNvPr id="8" name="7 Rectángulo"/>
          <p:cNvSpPr/>
          <p:nvPr/>
        </p:nvSpPr>
        <p:spPr>
          <a:xfrm>
            <a:off x="3779912" y="2060848"/>
            <a:ext cx="4752528" cy="7078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bodyPr>
          <a:lstStyle/>
          <a:p>
            <a:pPr algn="just"/>
            <a:r>
              <a:rPr lang="es-ES"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Tanto el nodo A como el nodo D poseen 3 hijos por tanto el Árbol es de…</a:t>
            </a:r>
            <a:endParaRPr lang="es-ES"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endParaRPr>
          </a:p>
        </p:txBody>
      </p:sp>
      <p:sp>
        <p:nvSpPr>
          <p:cNvPr id="9" name="8 Llamada con línea 1 (borde y barra de énfasis)"/>
          <p:cNvSpPr/>
          <p:nvPr/>
        </p:nvSpPr>
        <p:spPr>
          <a:xfrm>
            <a:off x="4572000" y="3212976"/>
            <a:ext cx="2160240" cy="400110"/>
          </a:xfrm>
          <a:prstGeom prst="accentBorderCallout1">
            <a:avLst>
              <a:gd name="adj1" fmla="val 18750"/>
              <a:gd name="adj2" fmla="val -8333"/>
              <a:gd name="adj3" fmla="val -171319"/>
              <a:gd name="adj4" fmla="val -32989"/>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just"/>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Grado: 3</a:t>
            </a:r>
          </a:p>
        </p:txBody>
      </p:sp>
      <p:sp>
        <p:nvSpPr>
          <p:cNvPr id="12" name="11 Flecha abajo"/>
          <p:cNvSpPr/>
          <p:nvPr/>
        </p:nvSpPr>
        <p:spPr>
          <a:xfrm>
            <a:off x="899592" y="3068960"/>
            <a:ext cx="216024"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3" name="12 Flecha abajo"/>
          <p:cNvSpPr/>
          <p:nvPr/>
        </p:nvSpPr>
        <p:spPr>
          <a:xfrm>
            <a:off x="1835696" y="3068960"/>
            <a:ext cx="216024"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4" name="13 Flecha abajo"/>
          <p:cNvSpPr/>
          <p:nvPr/>
        </p:nvSpPr>
        <p:spPr>
          <a:xfrm>
            <a:off x="2627784" y="3068960"/>
            <a:ext cx="216024"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1" name="10 Rectángulo"/>
          <p:cNvSpPr/>
          <p:nvPr/>
        </p:nvSpPr>
        <p:spPr>
          <a:xfrm>
            <a:off x="6372200" y="3861048"/>
            <a:ext cx="2267744"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just"/>
            <a:r>
              <a:rPr lang="es-ES"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Orden</a:t>
            </a:r>
            <a:endParaRPr lang="es-ES"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endParaRPr>
          </a:p>
        </p:txBody>
      </p:sp>
      <p:sp>
        <p:nvSpPr>
          <p:cNvPr id="15" name="14 CuadroTexto"/>
          <p:cNvSpPr txBox="1"/>
          <p:nvPr/>
        </p:nvSpPr>
        <p:spPr>
          <a:xfrm>
            <a:off x="323528" y="4869160"/>
            <a:ext cx="9144000" cy="1015663"/>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just"/>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Cantidad potencial de nodos que puede tener cada elemento dentro del árbol,</a:t>
            </a:r>
          </a:p>
          <a:p>
            <a:pPr algn="just"/>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De este modo, diremos que un árbol en el que cada nodo puede apuntar a </a:t>
            </a:r>
          </a:p>
          <a:p>
            <a:pPr algn="just"/>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otros dos es de orden dos, si puede apuntar a tres será de orden tres, etc.</a:t>
            </a:r>
            <a:endParaRPr lang="es-VE"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endParaRPr>
          </a:p>
        </p:txBody>
      </p:sp>
      <p:sp>
        <p:nvSpPr>
          <p:cNvPr id="16" name="15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José  Caraballo</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49">
                                            <p:txEl>
                                              <p:pRg st="0" end="0"/>
                                            </p:txEl>
                                          </p:spTgt>
                                        </p:tgtEl>
                                        <p:attrNameLst>
                                          <p:attrName>style.visibility</p:attrName>
                                        </p:attrNameLst>
                                      </p:cBhvr>
                                      <p:to>
                                        <p:strVal val="visible"/>
                                      </p:to>
                                    </p:set>
                                    <p:animEffect transition="in" filter="dissolve">
                                      <p:cBhvr>
                                        <p:cTn id="7" dur="500"/>
                                        <p:tgtEl>
                                          <p:spTgt spid="204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049">
                                            <p:txEl>
                                              <p:pRg st="1" end="1"/>
                                            </p:txEl>
                                          </p:spTgt>
                                        </p:tgtEl>
                                        <p:attrNameLst>
                                          <p:attrName>style.visibility</p:attrName>
                                        </p:attrNameLst>
                                      </p:cBhvr>
                                      <p:to>
                                        <p:strVal val="visible"/>
                                      </p:to>
                                    </p:set>
                                    <p:animEffect transition="in" filter="dissolve">
                                      <p:cBhvr>
                                        <p:cTn id="10" dur="500"/>
                                        <p:tgtEl>
                                          <p:spTgt spid="2049">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049">
                                            <p:txEl>
                                              <p:pRg st="2" end="2"/>
                                            </p:txEl>
                                          </p:spTgt>
                                        </p:tgtEl>
                                        <p:attrNameLst>
                                          <p:attrName>style.visibility</p:attrName>
                                        </p:attrNameLst>
                                      </p:cBhvr>
                                      <p:to>
                                        <p:strVal val="visible"/>
                                      </p:to>
                                    </p:set>
                                    <p:animEffect transition="in" filter="dissolve">
                                      <p:cBhvr>
                                        <p:cTn id="13" dur="500"/>
                                        <p:tgtEl>
                                          <p:spTgt spid="204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to="" calcmode="lin" valueType="num">
                                      <p:cBhvr>
                                        <p:cTn id="18" dur="1" fill="hold"/>
                                        <p:tgtEl>
                                          <p:spTgt spid="6"/>
                                        </p:tgtEl>
                                        <p:attrNameLst>
                                          <p:attrName/>
                                        </p:attrNameLst>
                                      </p:cBhvr>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52"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Scale>
                                      <p:cBhvr>
                                        <p:cTn id="34"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5" dur="1000" decel="50000" fill="hold">
                                          <p:stCondLst>
                                            <p:cond delay="0"/>
                                          </p:stCondLst>
                                        </p:cTn>
                                        <p:tgtEl>
                                          <p:spTgt spid="8"/>
                                        </p:tgtEl>
                                        <p:attrNameLst>
                                          <p:attrName>ppt_x</p:attrName>
                                          <p:attrName>ppt_y</p:attrName>
                                        </p:attrNameLst>
                                      </p:cBhvr>
                                    </p:animMotion>
                                    <p:animEffect transition="in" filter="fade">
                                      <p:cBhvr>
                                        <p:cTn id="36" dur="10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childTnLst>
                          </p:cTn>
                        </p:par>
                        <p:par>
                          <p:cTn id="44" fill="hold">
                            <p:stCondLst>
                              <p:cond delay="1000"/>
                            </p:stCondLst>
                            <p:childTnLst>
                              <p:par>
                                <p:cTn id="45" presetID="47"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childTnLst>
                          </p:cTn>
                        </p:par>
                        <p:par>
                          <p:cTn id="50" fill="hold">
                            <p:stCondLst>
                              <p:cond delay="2000"/>
                            </p:stCondLst>
                            <p:childTnLst>
                              <p:par>
                                <p:cTn id="51" presetID="47" presetClass="entr" presetSubtype="0"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1000"/>
                                        <p:tgtEl>
                                          <p:spTgt spid="14"/>
                                        </p:tgtEl>
                                      </p:cBhvr>
                                    </p:animEffect>
                                    <p:anim calcmode="lin" valueType="num">
                                      <p:cBhvr>
                                        <p:cTn id="54" dur="1000" fill="hold"/>
                                        <p:tgtEl>
                                          <p:spTgt spid="14"/>
                                        </p:tgtEl>
                                        <p:attrNameLst>
                                          <p:attrName>ppt_x</p:attrName>
                                        </p:attrNameLst>
                                      </p:cBhvr>
                                      <p:tavLst>
                                        <p:tav tm="0">
                                          <p:val>
                                            <p:strVal val="#ppt_x"/>
                                          </p:val>
                                        </p:tav>
                                        <p:tav tm="100000">
                                          <p:val>
                                            <p:strVal val="#ppt_x"/>
                                          </p:val>
                                        </p:tav>
                                      </p:tavLst>
                                    </p:anim>
                                    <p:anim calcmode="lin" valueType="num">
                                      <p:cBhvr>
                                        <p:cTn id="55" dur="1000" fill="hold"/>
                                        <p:tgtEl>
                                          <p:spTgt spid="14"/>
                                        </p:tgtEl>
                                        <p:attrNameLst>
                                          <p:attrName>ppt_y</p:attrName>
                                        </p:attrNameLst>
                                      </p:cBhvr>
                                      <p:tavLst>
                                        <p:tav tm="0">
                                          <p:val>
                                            <p:strVal val="#ppt_y-.1"/>
                                          </p:val>
                                        </p:tav>
                                        <p:tav tm="100000">
                                          <p:val>
                                            <p:strVal val="#ppt_y"/>
                                          </p:val>
                                        </p:tav>
                                      </p:tavLst>
                                    </p:anim>
                                  </p:childTnLst>
                                </p:cTn>
                              </p:par>
                            </p:childTnLst>
                          </p:cTn>
                        </p:par>
                        <p:par>
                          <p:cTn id="56" fill="hold">
                            <p:stCondLst>
                              <p:cond delay="3000"/>
                            </p:stCondLst>
                            <p:childTnLst>
                              <p:par>
                                <p:cTn id="57" presetID="31" presetClass="entr" presetSubtype="0" fill="hold" grpId="0" nodeType="afterEffect">
                                  <p:stCondLst>
                                    <p:cond delay="0"/>
                                  </p:stCondLst>
                                  <p:iterate type="lt">
                                    <p:tmPct val="5000"/>
                                  </p:iterate>
                                  <p:childTnLst>
                                    <p:set>
                                      <p:cBhvr>
                                        <p:cTn id="58" dur="1" fill="hold">
                                          <p:stCondLst>
                                            <p:cond delay="0"/>
                                          </p:stCondLst>
                                        </p:cTn>
                                        <p:tgtEl>
                                          <p:spTgt spid="9"/>
                                        </p:tgtEl>
                                        <p:attrNameLst>
                                          <p:attrName>style.visibility</p:attrName>
                                        </p:attrNameLst>
                                      </p:cBhvr>
                                      <p:to>
                                        <p:strVal val="visible"/>
                                      </p:to>
                                    </p:set>
                                    <p:anim calcmode="lin" valueType="num">
                                      <p:cBhvr>
                                        <p:cTn id="59" dur="1000" fill="hold"/>
                                        <p:tgtEl>
                                          <p:spTgt spid="9"/>
                                        </p:tgtEl>
                                        <p:attrNameLst>
                                          <p:attrName>ppt_w</p:attrName>
                                        </p:attrNameLst>
                                      </p:cBhvr>
                                      <p:tavLst>
                                        <p:tav tm="0">
                                          <p:val>
                                            <p:fltVal val="0"/>
                                          </p:val>
                                        </p:tav>
                                        <p:tav tm="100000">
                                          <p:val>
                                            <p:strVal val="#ppt_w"/>
                                          </p:val>
                                        </p:tav>
                                      </p:tavLst>
                                    </p:anim>
                                    <p:anim calcmode="lin" valueType="num">
                                      <p:cBhvr>
                                        <p:cTn id="60" dur="1000" fill="hold"/>
                                        <p:tgtEl>
                                          <p:spTgt spid="9"/>
                                        </p:tgtEl>
                                        <p:attrNameLst>
                                          <p:attrName>ppt_h</p:attrName>
                                        </p:attrNameLst>
                                      </p:cBhvr>
                                      <p:tavLst>
                                        <p:tav tm="0">
                                          <p:val>
                                            <p:fltVal val="0"/>
                                          </p:val>
                                        </p:tav>
                                        <p:tav tm="100000">
                                          <p:val>
                                            <p:strVal val="#ppt_h"/>
                                          </p:val>
                                        </p:tav>
                                      </p:tavLst>
                                    </p:anim>
                                    <p:anim calcmode="lin" valueType="num">
                                      <p:cBhvr>
                                        <p:cTn id="61" dur="1000" fill="hold"/>
                                        <p:tgtEl>
                                          <p:spTgt spid="9"/>
                                        </p:tgtEl>
                                        <p:attrNameLst>
                                          <p:attrName>style.rotation</p:attrName>
                                        </p:attrNameLst>
                                      </p:cBhvr>
                                      <p:tavLst>
                                        <p:tav tm="0">
                                          <p:val>
                                            <p:fltVal val="90"/>
                                          </p:val>
                                        </p:tav>
                                        <p:tav tm="100000">
                                          <p:val>
                                            <p:fltVal val="0"/>
                                          </p:val>
                                        </p:tav>
                                      </p:tavLst>
                                    </p:anim>
                                    <p:animEffect transition="in" filter="fade">
                                      <p:cBhvr>
                                        <p:cTn id="62" dur="10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circle(in)">
                                      <p:cBhvr>
                                        <p:cTn id="67" dur="20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37" presetClass="entr"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1000"/>
                                        <p:tgtEl>
                                          <p:spTgt spid="15"/>
                                        </p:tgtEl>
                                      </p:cBhvr>
                                    </p:animEffect>
                                    <p:anim calcmode="lin" valueType="num">
                                      <p:cBhvr>
                                        <p:cTn id="73" dur="1000" fill="hold"/>
                                        <p:tgtEl>
                                          <p:spTgt spid="15"/>
                                        </p:tgtEl>
                                        <p:attrNameLst>
                                          <p:attrName>ppt_x</p:attrName>
                                        </p:attrNameLst>
                                      </p:cBhvr>
                                      <p:tavLst>
                                        <p:tav tm="0">
                                          <p:val>
                                            <p:strVal val="#ppt_x"/>
                                          </p:val>
                                        </p:tav>
                                        <p:tav tm="100000">
                                          <p:val>
                                            <p:strVal val="#ppt_x"/>
                                          </p:val>
                                        </p:tav>
                                      </p:tavLst>
                                    </p:anim>
                                    <p:anim calcmode="lin" valueType="num">
                                      <p:cBhvr>
                                        <p:cTn id="74" dur="900" decel="100000" fill="hold"/>
                                        <p:tgtEl>
                                          <p:spTgt spid="15"/>
                                        </p:tgtEl>
                                        <p:attrNameLst>
                                          <p:attrName>ppt_y</p:attrName>
                                        </p:attrNameLst>
                                      </p:cBhvr>
                                      <p:tavLst>
                                        <p:tav tm="0">
                                          <p:val>
                                            <p:strVal val="#ppt_y+1"/>
                                          </p:val>
                                        </p:tav>
                                        <p:tav tm="100000">
                                          <p:val>
                                            <p:strVal val="#ppt_y-.03"/>
                                          </p:val>
                                        </p:tav>
                                      </p:tavLst>
                                    </p:anim>
                                    <p:anim calcmode="lin" valueType="num">
                                      <p:cBhvr>
                                        <p:cTn id="75"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2" grpId="0" animBg="1"/>
      <p:bldP spid="13" grpId="0" animBg="1"/>
      <p:bldP spid="14" grpId="0" animBg="1"/>
      <p:bldP spid="11" grpId="0"/>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body"/>
          </p:nvPr>
        </p:nvSpPr>
        <p:spPr>
          <a:xfrm>
            <a:off x="467544" y="1556792"/>
            <a:ext cx="8228160" cy="2629717"/>
          </a:xfrm>
          <a:no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38402" rIns="0" bIns="0" anchor="ctr">
            <a:normAutofit/>
          </a:bodyPr>
          <a:lstStyle/>
          <a:p>
            <a:pPr marL="0" indent="-293764" algn="l">
              <a:spcAft>
                <a:spcPts val="1293"/>
              </a:spcAft>
              <a:buSzPct val="45000"/>
              <a:tabLst>
                <a:tab pos="656650" algn="l"/>
                <a:tab pos="1313299" algn="l"/>
                <a:tab pos="1969949" algn="l"/>
                <a:tab pos="2626599" algn="l"/>
              </a:tabLst>
            </a:pPr>
            <a:r>
              <a:rPr lang="es-VE" sz="2000" dirty="0" smtClean="0">
                <a:solidFill>
                  <a:schemeClr val="bg1"/>
                </a:solidFill>
                <a:effectLst>
                  <a:outerShdw blurRad="50800" dist="38100" dir="13500000" algn="br" rotWithShape="0">
                    <a:prstClr val="black">
                      <a:alpha val="40000"/>
                    </a:prstClr>
                  </a:outerShdw>
                </a:effectLst>
                <a:latin typeface="+mn-lt"/>
                <a:ea typeface="+mn-ea"/>
                <a:cs typeface="+mn-cs"/>
              </a:rPr>
              <a:t>Cada Página en un Árbol-B de Orden d contiene 2d claves como máximo y d claves como mínimo. Con respecto al número de descendientes, cada Página de orden d  tiene 2d + 1 hijos como máximo y d + 1 hijos como mínimo, a excepción de la pagina raíz que puede tener una clave como mínimo y por consiguiente solamente 2 hijos. </a:t>
            </a:r>
          </a:p>
        </p:txBody>
      </p:sp>
      <p:graphicFrame>
        <p:nvGraphicFramePr>
          <p:cNvPr id="4098" name="Group 2"/>
          <p:cNvGraphicFramePr>
            <a:graphicFrameLocks noGrp="1"/>
          </p:cNvGraphicFramePr>
          <p:nvPr/>
        </p:nvGraphicFramePr>
        <p:xfrm>
          <a:off x="2089441" y="4013702"/>
          <a:ext cx="4966560" cy="562237"/>
        </p:xfrm>
        <a:graphic>
          <a:graphicData uri="http://schemas.openxmlformats.org/drawingml/2006/table">
            <a:tbl>
              <a:tblPr/>
              <a:tblGrid>
                <a:gridCol w="221760"/>
                <a:gridCol w="712800"/>
                <a:gridCol w="197280"/>
                <a:gridCol w="696960"/>
                <a:gridCol w="241920"/>
                <a:gridCol w="727200"/>
                <a:gridCol w="227520"/>
                <a:gridCol w="758880"/>
                <a:gridCol w="241920"/>
                <a:gridCol w="712800"/>
                <a:gridCol w="227520"/>
              </a:tblGrid>
              <a:tr h="562237">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Clave</a:t>
                      </a:r>
                      <a:r>
                        <a:rPr kumimoji="0" lang="es-VE" sz="1500" b="0" i="0" u="none" strike="noStrike" cap="none" normalizeH="0" baseline="0" smtClean="0">
                          <a:ln>
                            <a:noFill/>
                          </a:ln>
                          <a:solidFill>
                            <a:srgbClr val="000000"/>
                          </a:solidFill>
                          <a:effectLst/>
                          <a:latin typeface="Arial" charset="0"/>
                          <a:ea typeface="DejaVu Sans Condensed" charset="0"/>
                          <a:cs typeface="DejaVu Sans Condensed" charset="0"/>
                        </a:rPr>
                        <a:t>1</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Clave 2</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Clave 3</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Clave d</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144" name="Line 48"/>
          <p:cNvSpPr>
            <a:spLocks noChangeShapeType="1"/>
          </p:cNvSpPr>
          <p:nvPr/>
        </p:nvSpPr>
        <p:spPr bwMode="auto">
          <a:xfrm flipH="1">
            <a:off x="1631521" y="4572481"/>
            <a:ext cx="492480" cy="489651"/>
          </a:xfrm>
          <a:prstGeom prst="line">
            <a:avLst/>
          </a:prstGeom>
          <a:noFill/>
          <a:ln w="9525">
            <a:solidFill>
              <a:srgbClr val="000000"/>
            </a:solidFill>
            <a:round/>
            <a:headEnd/>
            <a:tailEnd type="triangle" w="med" len="med"/>
          </a:ln>
          <a:effectLst/>
        </p:spPr>
        <p:txBody>
          <a:bodyPr lIns="82945" tIns="41473" rIns="82945" bIns="41473"/>
          <a:lstStyle/>
          <a:p>
            <a:endParaRPr lang="es-VE"/>
          </a:p>
        </p:txBody>
      </p:sp>
      <p:sp>
        <p:nvSpPr>
          <p:cNvPr id="4145" name="Line 49"/>
          <p:cNvSpPr>
            <a:spLocks noChangeShapeType="1"/>
          </p:cNvSpPr>
          <p:nvPr/>
        </p:nvSpPr>
        <p:spPr bwMode="auto">
          <a:xfrm>
            <a:off x="3101760" y="4572481"/>
            <a:ext cx="1440" cy="653829"/>
          </a:xfrm>
          <a:prstGeom prst="line">
            <a:avLst/>
          </a:prstGeom>
          <a:noFill/>
          <a:ln w="9525">
            <a:solidFill>
              <a:srgbClr val="000000"/>
            </a:solidFill>
            <a:round/>
            <a:headEnd/>
            <a:tailEnd type="triangle" w="med" len="med"/>
          </a:ln>
          <a:effectLst/>
        </p:spPr>
        <p:txBody>
          <a:bodyPr lIns="82945" tIns="41473" rIns="82945" bIns="41473"/>
          <a:lstStyle/>
          <a:p>
            <a:endParaRPr lang="es-VE"/>
          </a:p>
        </p:txBody>
      </p:sp>
      <p:sp>
        <p:nvSpPr>
          <p:cNvPr id="4146" name="Line 50"/>
          <p:cNvSpPr>
            <a:spLocks noChangeShapeType="1"/>
          </p:cNvSpPr>
          <p:nvPr/>
        </p:nvSpPr>
        <p:spPr bwMode="auto">
          <a:xfrm>
            <a:off x="4082401" y="4572481"/>
            <a:ext cx="1440" cy="653829"/>
          </a:xfrm>
          <a:prstGeom prst="line">
            <a:avLst/>
          </a:prstGeom>
          <a:noFill/>
          <a:ln w="9525">
            <a:solidFill>
              <a:srgbClr val="000000"/>
            </a:solidFill>
            <a:round/>
            <a:headEnd/>
            <a:tailEnd type="triangle" w="med" len="med"/>
          </a:ln>
          <a:effectLst/>
        </p:spPr>
        <p:txBody>
          <a:bodyPr lIns="82945" tIns="41473" rIns="82945" bIns="41473"/>
          <a:lstStyle/>
          <a:p>
            <a:endParaRPr lang="es-VE"/>
          </a:p>
        </p:txBody>
      </p:sp>
      <p:sp>
        <p:nvSpPr>
          <p:cNvPr id="4147" name="Line 51"/>
          <p:cNvSpPr>
            <a:spLocks noChangeShapeType="1"/>
          </p:cNvSpPr>
          <p:nvPr/>
        </p:nvSpPr>
        <p:spPr bwMode="auto">
          <a:xfrm>
            <a:off x="5061601" y="4572481"/>
            <a:ext cx="1440" cy="653829"/>
          </a:xfrm>
          <a:prstGeom prst="line">
            <a:avLst/>
          </a:prstGeom>
          <a:noFill/>
          <a:ln w="9525">
            <a:solidFill>
              <a:srgbClr val="000000"/>
            </a:solidFill>
            <a:round/>
            <a:headEnd/>
            <a:tailEnd type="triangle" w="med" len="med"/>
          </a:ln>
          <a:effectLst/>
        </p:spPr>
        <p:txBody>
          <a:bodyPr lIns="82945" tIns="41473" rIns="82945" bIns="41473"/>
          <a:lstStyle/>
          <a:p>
            <a:endParaRPr lang="es-VE"/>
          </a:p>
        </p:txBody>
      </p:sp>
      <p:sp>
        <p:nvSpPr>
          <p:cNvPr id="4148" name="Line 52"/>
          <p:cNvSpPr>
            <a:spLocks noChangeShapeType="1"/>
          </p:cNvSpPr>
          <p:nvPr/>
        </p:nvSpPr>
        <p:spPr bwMode="auto">
          <a:xfrm>
            <a:off x="6040801" y="4572481"/>
            <a:ext cx="1440" cy="653829"/>
          </a:xfrm>
          <a:prstGeom prst="line">
            <a:avLst/>
          </a:prstGeom>
          <a:noFill/>
          <a:ln w="9525">
            <a:solidFill>
              <a:srgbClr val="000000"/>
            </a:solidFill>
            <a:round/>
            <a:headEnd/>
            <a:tailEnd type="triangle" w="med" len="med"/>
          </a:ln>
          <a:effectLst/>
        </p:spPr>
        <p:txBody>
          <a:bodyPr lIns="82945" tIns="41473" rIns="82945" bIns="41473"/>
          <a:lstStyle/>
          <a:p>
            <a:endParaRPr lang="es-VE"/>
          </a:p>
        </p:txBody>
      </p:sp>
      <p:sp>
        <p:nvSpPr>
          <p:cNvPr id="4149" name="Line 53"/>
          <p:cNvSpPr>
            <a:spLocks noChangeShapeType="1"/>
          </p:cNvSpPr>
          <p:nvPr/>
        </p:nvSpPr>
        <p:spPr bwMode="auto">
          <a:xfrm>
            <a:off x="7021440" y="4572481"/>
            <a:ext cx="653760" cy="489651"/>
          </a:xfrm>
          <a:prstGeom prst="line">
            <a:avLst/>
          </a:prstGeom>
          <a:noFill/>
          <a:ln w="9525">
            <a:solidFill>
              <a:srgbClr val="000000"/>
            </a:solidFill>
            <a:round/>
            <a:headEnd/>
            <a:tailEnd type="triangle" w="med" len="med"/>
          </a:ln>
          <a:effectLst/>
        </p:spPr>
        <p:txBody>
          <a:bodyPr lIns="82945" tIns="41473" rIns="82945" bIns="41473"/>
          <a:lstStyle/>
          <a:p>
            <a:endParaRPr lang="es-VE"/>
          </a:p>
        </p:txBody>
      </p:sp>
      <p:sp>
        <p:nvSpPr>
          <p:cNvPr id="4150" name="Text Box 54"/>
          <p:cNvSpPr txBox="1">
            <a:spLocks noChangeArrowheads="1"/>
          </p:cNvSpPr>
          <p:nvPr/>
        </p:nvSpPr>
        <p:spPr bwMode="auto">
          <a:xfrm>
            <a:off x="251520" y="188640"/>
            <a:ext cx="2773440" cy="619265"/>
          </a:xfrm>
          <a:prstGeom prst="rect">
            <a:avLst/>
          </a:prstGeom>
          <a:no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38402" rIns="0" bIns="0" anchor="ctr"/>
          <a:lstStyle/>
          <a:p>
            <a:pPr>
              <a:tabLst>
                <a:tab pos="656650" algn="l"/>
                <a:tab pos="1313299" algn="l"/>
                <a:tab pos="1969949" algn="l"/>
                <a:tab pos="2626599" algn="l"/>
              </a:tabLst>
            </a:pPr>
            <a:r>
              <a:rPr lang="es-VE" sz="2000" dirty="0" smtClean="0">
                <a:solidFill>
                  <a:schemeClr val="bg1"/>
                </a:solidFill>
                <a:effectLst>
                  <a:outerShdw blurRad="50800" dist="38100" dir="13500000" algn="br" rotWithShape="0">
                    <a:prstClr val="black">
                      <a:alpha val="40000"/>
                    </a:prstClr>
                  </a:outerShdw>
                </a:effectLst>
              </a:rPr>
              <a:t>Árboles B</a:t>
            </a:r>
          </a:p>
        </p:txBody>
      </p:sp>
      <p:sp>
        <p:nvSpPr>
          <p:cNvPr id="12" name="11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Carla Gómez</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body"/>
          </p:nvPr>
        </p:nvSpPr>
        <p:spPr>
          <a:xfrm>
            <a:off x="456481" y="1604329"/>
            <a:ext cx="8228160" cy="4526396"/>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82945" tIns="28802" bIns="41473" anchor="t">
            <a:normAutofit/>
            <a:scene3d>
              <a:camera prst="orthographicFront"/>
              <a:lightRig rig="soft" dir="t">
                <a:rot lat="0" lon="0" rev="2400000"/>
              </a:lightRig>
            </a:scene3d>
            <a:sp3d>
              <a:bevelT w="19050" h="12700"/>
            </a:sp3d>
          </a:bodyPr>
          <a:lstStyle/>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dirty="0" smtClean="0">
                <a:solidFill>
                  <a:schemeClr val="bg1"/>
                </a:solidFill>
                <a:effectLst>
                  <a:outerShdw blurRad="50800" dist="38100" dir="13500000" algn="br" rotWithShape="0">
                    <a:prstClr val="black">
                      <a:alpha val="40000"/>
                    </a:prstClr>
                  </a:outerShdw>
                </a:effectLst>
                <a:latin typeface="+mn-lt"/>
                <a:ea typeface="+mn-ea"/>
                <a:cs typeface="+mn-cs"/>
              </a:rPr>
              <a:t>Características de los Árboles B</a:t>
            </a:r>
          </a:p>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s-VE" sz="2000" dirty="0" smtClean="0">
              <a:solidFill>
                <a:schemeClr val="bg1"/>
              </a:solidFill>
              <a:effectLst>
                <a:outerShdw blurRad="50800" dist="38100" dir="13500000" algn="br" rotWithShape="0">
                  <a:prstClr val="black">
                    <a:alpha val="40000"/>
                  </a:prstClr>
                </a:outerShdw>
              </a:effectLst>
              <a:latin typeface="+mn-lt"/>
              <a:ea typeface="+mn-ea"/>
              <a:cs typeface="+mn-cs"/>
            </a:endParaRPr>
          </a:p>
          <a:p>
            <a:pPr marL="391686" indent="-293764" algn="l">
              <a:spcAft>
                <a:spcPts val="1293"/>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dirty="0" smtClean="0">
                <a:solidFill>
                  <a:schemeClr val="bg1"/>
                </a:solidFill>
                <a:effectLst>
                  <a:outerShdw blurRad="50800" dist="38100" dir="13500000" algn="br" rotWithShape="0">
                    <a:prstClr val="black">
                      <a:alpha val="40000"/>
                    </a:prstClr>
                  </a:outerShdw>
                </a:effectLst>
                <a:latin typeface="+mn-lt"/>
                <a:ea typeface="+mn-ea"/>
                <a:cs typeface="+mn-cs"/>
              </a:rPr>
              <a:t>Todas las páginas hojas se encuentran al mismo nivel.  </a:t>
            </a:r>
          </a:p>
          <a:p>
            <a:pPr marL="391686" indent="-293764" algn="l">
              <a:spcAft>
                <a:spcPts val="1293"/>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dirty="0" smtClean="0">
                <a:solidFill>
                  <a:schemeClr val="bg1"/>
                </a:solidFill>
                <a:effectLst>
                  <a:outerShdw blurRad="50800" dist="38100" dir="13500000" algn="br" rotWithShape="0">
                    <a:prstClr val="black">
                      <a:alpha val="40000"/>
                    </a:prstClr>
                  </a:outerShdw>
                </a:effectLst>
                <a:latin typeface="+mn-lt"/>
                <a:ea typeface="+mn-ea"/>
                <a:cs typeface="+mn-cs"/>
              </a:rPr>
              <a:t>Cada página, excepto la raíz, contienen entre d y 2d elementos. </a:t>
            </a:r>
          </a:p>
          <a:p>
            <a:pPr marL="391686" indent="-293764" algn="l">
              <a:spcAft>
                <a:spcPts val="1293"/>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dirty="0" smtClean="0">
                <a:solidFill>
                  <a:schemeClr val="bg1"/>
                </a:solidFill>
                <a:effectLst>
                  <a:outerShdw blurRad="50800" dist="38100" dir="13500000" algn="br" rotWithShape="0">
                    <a:prstClr val="black">
                      <a:alpha val="40000"/>
                    </a:prstClr>
                  </a:outerShdw>
                </a:effectLst>
                <a:latin typeface="+mn-lt"/>
                <a:ea typeface="+mn-ea"/>
                <a:cs typeface="+mn-cs"/>
              </a:rPr>
              <a:t>Cada página, excepto la raíz y hojas, tienen entre d + 1 como mínimo y 2d + 1 como máximo descendientes.   </a:t>
            </a:r>
          </a:p>
          <a:p>
            <a:pPr marL="391686" indent="-293764" algn="l">
              <a:spcAft>
                <a:spcPts val="1293"/>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dirty="0" smtClean="0">
                <a:solidFill>
                  <a:schemeClr val="bg1"/>
                </a:solidFill>
                <a:effectLst>
                  <a:outerShdw blurRad="50800" dist="38100" dir="13500000" algn="br" rotWithShape="0">
                    <a:prstClr val="black">
                      <a:alpha val="40000"/>
                    </a:prstClr>
                  </a:outerShdw>
                </a:effectLst>
                <a:latin typeface="+mn-lt"/>
                <a:ea typeface="+mn-ea"/>
                <a:cs typeface="+mn-cs"/>
              </a:rPr>
              <a:t>La pagina raíz siempre tendrá al menos 2 descendientes.</a:t>
            </a:r>
          </a:p>
        </p:txBody>
      </p:sp>
      <p:sp>
        <p:nvSpPr>
          <p:cNvPr id="5122" name="Text Box 2"/>
          <p:cNvSpPr txBox="1">
            <a:spLocks noChangeArrowheads="1"/>
          </p:cNvSpPr>
          <p:nvPr/>
        </p:nvSpPr>
        <p:spPr bwMode="auto">
          <a:xfrm>
            <a:off x="251520" y="332656"/>
            <a:ext cx="2773440" cy="619265"/>
          </a:xfrm>
          <a:prstGeom prst="rect">
            <a:avLst/>
          </a:prstGeom>
          <a:no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38402" rIns="0" bIns="0" anchor="ctr"/>
          <a:lstStyle/>
          <a:p>
            <a:pPr>
              <a:tabLst>
                <a:tab pos="656650" algn="l"/>
                <a:tab pos="1313299" algn="l"/>
                <a:tab pos="1969949" algn="l"/>
                <a:tab pos="2626599" algn="l"/>
              </a:tabLst>
            </a:pPr>
            <a:r>
              <a:rPr lang="es-VE" sz="2000" dirty="0" smtClean="0">
                <a:solidFill>
                  <a:schemeClr val="bg1"/>
                </a:solidFill>
                <a:effectLst>
                  <a:outerShdw blurRad="50800" dist="38100" dir="13500000" algn="br" rotWithShape="0">
                    <a:prstClr val="black">
                      <a:alpha val="40000"/>
                    </a:prstClr>
                  </a:outerShdw>
                </a:effectLst>
              </a:rPr>
              <a:t>Árboles B</a:t>
            </a:r>
          </a:p>
        </p:txBody>
      </p:sp>
      <p:sp>
        <p:nvSpPr>
          <p:cNvPr id="5" name="4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Carla Gómez</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body"/>
          </p:nvPr>
        </p:nvSpPr>
        <p:spPr>
          <a:xfrm>
            <a:off x="456481" y="1556792"/>
            <a:ext cx="8228160" cy="4526396"/>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82945" tIns="28802" bIns="41473" anchor="t">
            <a:normAutofit/>
            <a:scene3d>
              <a:camera prst="orthographicFront"/>
              <a:lightRig rig="soft" dir="t">
                <a:rot lat="0" lon="0" rev="2400000"/>
              </a:lightRig>
            </a:scene3d>
            <a:sp3d>
              <a:bevelT w="19050" h="12700"/>
            </a:sp3d>
          </a:bodyPr>
          <a:lstStyle/>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Búsqueda </a:t>
            </a:r>
          </a:p>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1. Debe tenerse en cuenta la página sobre la cual vamos trabajar.  </a:t>
            </a:r>
          </a:p>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Si página ≠ </a:t>
            </a:r>
            <a:r>
              <a:rPr lang="es-VE" sz="20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NULO</a:t>
            </a:r>
            <a:endParaRPr lang="es-VE" sz="20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endParaRPr>
          </a:p>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    Entonces</a:t>
            </a:r>
          </a:p>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        Se avanza al paso 2.          </a:t>
            </a:r>
          </a:p>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    Si no </a:t>
            </a:r>
          </a:p>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        Se avanza al paso 3.</a:t>
            </a:r>
          </a:p>
        </p:txBody>
      </p:sp>
      <p:sp>
        <p:nvSpPr>
          <p:cNvPr id="6146" name="Text Box 2"/>
          <p:cNvSpPr txBox="1">
            <a:spLocks noChangeArrowheads="1"/>
          </p:cNvSpPr>
          <p:nvPr/>
        </p:nvSpPr>
        <p:spPr bwMode="auto">
          <a:xfrm>
            <a:off x="323528" y="188640"/>
            <a:ext cx="2773440" cy="619265"/>
          </a:xfrm>
          <a:prstGeom prst="rect">
            <a:avLst/>
          </a:prstGeom>
          <a:no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38402" rIns="0" bIns="0" anchor="ctr"/>
          <a:lstStyle/>
          <a:p>
            <a:pPr>
              <a:tabLst>
                <a:tab pos="656650" algn="l"/>
                <a:tab pos="1313299" algn="l"/>
                <a:tab pos="1969949" algn="l"/>
                <a:tab pos="2626599" algn="l"/>
              </a:tabLst>
            </a:pPr>
            <a:r>
              <a:rPr lang="es-VE" sz="2000" dirty="0" smtClean="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Árboles B</a:t>
            </a:r>
          </a:p>
        </p:txBody>
      </p:sp>
      <p:sp>
        <p:nvSpPr>
          <p:cNvPr id="5" name="4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Carla Gómez</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body"/>
          </p:nvPr>
        </p:nvSpPr>
        <p:spPr>
          <a:xfrm>
            <a:off x="395536" y="764704"/>
            <a:ext cx="8228160" cy="476402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82945" tIns="25602" bIns="41473" anchor="t">
            <a:noAutofit/>
            <a:scene3d>
              <a:camera prst="orthographicFront"/>
              <a:lightRig rig="soft" dir="t">
                <a:rot lat="0" lon="0" rev="2400000"/>
              </a:lightRig>
            </a:scene3d>
            <a:sp3d>
              <a:bevelT w="19050" h="12700"/>
            </a:sp3d>
          </a:bodyPr>
          <a:lstStyle/>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18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2. Si la clave se encuentra en la página     </a:t>
            </a:r>
          </a:p>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18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         Entonces</a:t>
            </a:r>
          </a:p>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18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             ÉXITO!!      </a:t>
            </a:r>
          </a:p>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18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         Si no           </a:t>
            </a:r>
          </a:p>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18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             Deben distinguirse los siguientes casos:  </a:t>
            </a:r>
          </a:p>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18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                Si X &lt; CL1 entonces       </a:t>
            </a:r>
          </a:p>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18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                   Debe localizarse PAG0</a:t>
            </a:r>
          </a:p>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18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                Si </a:t>
            </a:r>
            <a:r>
              <a:rPr lang="es-VE" sz="1800" dirty="0" err="1"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CLi</a:t>
            </a:r>
            <a:r>
              <a:rPr lang="es-VE" sz="18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 &lt; X &lt; </a:t>
            </a:r>
            <a:r>
              <a:rPr lang="es-VE" sz="1800" dirty="0" err="1"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CLm</a:t>
            </a:r>
            <a:r>
              <a:rPr lang="es-VE" sz="18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  entonces</a:t>
            </a:r>
          </a:p>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18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                   Debe localizarse </a:t>
            </a:r>
            <a:r>
              <a:rPr lang="es-VE" sz="1800" dirty="0" err="1"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PAGi</a:t>
            </a:r>
            <a:endParaRPr lang="es-VE" sz="18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endParaRPr>
          </a:p>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18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                Si X &gt; </a:t>
            </a:r>
            <a:r>
              <a:rPr lang="es-VE" sz="1800" dirty="0" err="1"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Clm</a:t>
            </a:r>
            <a:r>
              <a:rPr lang="es-VE" sz="18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 entonces </a:t>
            </a:r>
            <a:r>
              <a:rPr lang="es-VE" sz="1800" dirty="0" err="1"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PAGm</a:t>
            </a:r>
            <a:endParaRPr lang="es-VE" sz="18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endParaRPr>
          </a:p>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18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                   Regresar al paso 1. </a:t>
            </a:r>
          </a:p>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18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3. FRACASO!! La pagina que se desea localizar es igual a NIL por lo tanto la clave no se encuentra en el árbol.</a:t>
            </a:r>
          </a:p>
        </p:txBody>
      </p:sp>
      <p:sp>
        <p:nvSpPr>
          <p:cNvPr id="7171" name="Text Box 3"/>
          <p:cNvSpPr txBox="1">
            <a:spLocks noChangeArrowheads="1"/>
          </p:cNvSpPr>
          <p:nvPr/>
        </p:nvSpPr>
        <p:spPr bwMode="auto">
          <a:xfrm>
            <a:off x="251520" y="260648"/>
            <a:ext cx="2773440" cy="619265"/>
          </a:xfrm>
          <a:prstGeom prst="rect">
            <a:avLst/>
          </a:prstGeom>
          <a:no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38402" rIns="0" bIns="0" anchor="ctr"/>
          <a:lstStyle/>
          <a:p>
            <a:pPr>
              <a:tabLst>
                <a:tab pos="656650" algn="l"/>
                <a:tab pos="1313299" algn="l"/>
                <a:tab pos="1969949" algn="l"/>
                <a:tab pos="2626599" algn="l"/>
              </a:tabLst>
            </a:pPr>
            <a:r>
              <a:rPr lang="es-VE" sz="2000" dirty="0" smtClean="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Árboles</a:t>
            </a:r>
            <a:r>
              <a:rPr lang="es-VE" dirty="0" smtClean="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 B</a:t>
            </a:r>
          </a:p>
        </p:txBody>
      </p:sp>
      <p:sp>
        <p:nvSpPr>
          <p:cNvPr id="6" name="5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Carla Gómez</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body"/>
          </p:nvPr>
        </p:nvSpPr>
        <p:spPr>
          <a:xfrm>
            <a:off x="456481" y="1604329"/>
            <a:ext cx="8228160" cy="4526396"/>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82945" tIns="28802" bIns="41473" anchor="t">
            <a:normAutofit/>
            <a:scene3d>
              <a:camera prst="orthographicFront"/>
              <a:lightRig rig="soft" dir="t">
                <a:rot lat="0" lon="0" rev="2400000"/>
              </a:lightRig>
            </a:scene3d>
            <a:sp3d>
              <a:bevelT w="19050" h="12700"/>
            </a:sp3d>
          </a:bodyPr>
          <a:lstStyle/>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Inserción </a:t>
            </a:r>
          </a:p>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Se desea insertar las siguientes claves en un Árbol-B de Orden 2 que se encuentra vacío </a:t>
            </a:r>
          </a:p>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s-VE" sz="20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endParaRPr>
          </a:p>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Claves: 10 – 27 – 29 – 17 – 25 – 21 – 15 – 31 – 13 – 51 – 20 – 24 – 48 – 19 – 60 – 35 – 60</a:t>
            </a:r>
          </a:p>
        </p:txBody>
      </p:sp>
      <p:sp>
        <p:nvSpPr>
          <p:cNvPr id="8194" name="Text Box 2"/>
          <p:cNvSpPr txBox="1">
            <a:spLocks noChangeArrowheads="1"/>
          </p:cNvSpPr>
          <p:nvPr/>
        </p:nvSpPr>
        <p:spPr bwMode="auto">
          <a:xfrm>
            <a:off x="179512" y="260648"/>
            <a:ext cx="2773440" cy="619265"/>
          </a:xfrm>
          <a:prstGeom prst="rect">
            <a:avLst/>
          </a:prstGeom>
          <a:no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38402" rIns="0" bIns="0" anchor="ctr"/>
          <a:lstStyle/>
          <a:p>
            <a:pPr>
              <a:tabLst>
                <a:tab pos="656650" algn="l"/>
                <a:tab pos="1313299" algn="l"/>
                <a:tab pos="1969949" algn="l"/>
                <a:tab pos="2626599" algn="l"/>
              </a:tabLst>
            </a:pPr>
            <a:r>
              <a:rPr lang="es-VE" sz="2000" dirty="0" smtClean="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Árboles B</a:t>
            </a:r>
          </a:p>
        </p:txBody>
      </p:sp>
      <p:sp>
        <p:nvSpPr>
          <p:cNvPr id="5" name="4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Carla Gómez</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body"/>
          </p:nvPr>
        </p:nvSpPr>
        <p:spPr>
          <a:xfrm>
            <a:off x="456481" y="1604329"/>
            <a:ext cx="8228160" cy="4526396"/>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82945" tIns="20802" bIns="41473" anchor="t">
            <a:normAutofit/>
            <a:scene3d>
              <a:camera prst="orthographicFront"/>
              <a:lightRig rig="soft" dir="t">
                <a:rot lat="0" lon="0" rev="2400000"/>
              </a:lightRig>
            </a:scene3d>
            <a:sp3d>
              <a:bevelT w="19050" h="12700"/>
            </a:sp3d>
          </a:bodyPr>
          <a:lstStyle/>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Caso 1: </a:t>
            </a:r>
          </a:p>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Si el número de la página es menor a 2d (m &lt; 2d) la clave se inserta en el lugar que corresponde.</a:t>
            </a:r>
          </a:p>
        </p:txBody>
      </p:sp>
      <p:graphicFrame>
        <p:nvGraphicFramePr>
          <p:cNvPr id="9218" name="Group 2"/>
          <p:cNvGraphicFramePr>
            <a:graphicFrameLocks noGrp="1"/>
          </p:cNvGraphicFramePr>
          <p:nvPr/>
        </p:nvGraphicFramePr>
        <p:xfrm>
          <a:off x="6376320" y="3490927"/>
          <a:ext cx="892800" cy="330776"/>
        </p:xfrm>
        <a:graphic>
          <a:graphicData uri="http://schemas.openxmlformats.org/drawingml/2006/table">
            <a:tbl>
              <a:tblPr/>
              <a:tblGrid>
                <a:gridCol w="195840"/>
                <a:gridCol w="501120"/>
                <a:gridCol w="195840"/>
              </a:tblGrid>
              <a:tr h="330776">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232" name="Group 16"/>
          <p:cNvGraphicFramePr>
            <a:graphicFrameLocks noGrp="1"/>
          </p:cNvGraphicFramePr>
          <p:nvPr/>
        </p:nvGraphicFramePr>
        <p:xfrm>
          <a:off x="1994400" y="3493807"/>
          <a:ext cx="892800" cy="330776"/>
        </p:xfrm>
        <a:graphic>
          <a:graphicData uri="http://schemas.openxmlformats.org/drawingml/2006/table">
            <a:tbl>
              <a:tblPr/>
              <a:tblGrid>
                <a:gridCol w="195840"/>
                <a:gridCol w="501120"/>
                <a:gridCol w="195840"/>
              </a:tblGrid>
              <a:tr h="330776">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246" name="Group 30"/>
          <p:cNvGraphicFramePr>
            <a:graphicFrameLocks noGrp="1"/>
          </p:cNvGraphicFramePr>
          <p:nvPr/>
        </p:nvGraphicFramePr>
        <p:xfrm>
          <a:off x="642240" y="4615685"/>
          <a:ext cx="1644480" cy="330776"/>
        </p:xfrm>
        <a:graphic>
          <a:graphicData uri="http://schemas.openxmlformats.org/drawingml/2006/table">
            <a:tbl>
              <a:tblPr/>
              <a:tblGrid>
                <a:gridCol w="565920"/>
                <a:gridCol w="508320"/>
                <a:gridCol w="57024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10</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17</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21</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260" name="Group 44"/>
          <p:cNvGraphicFramePr>
            <a:graphicFrameLocks noGrp="1"/>
          </p:cNvGraphicFramePr>
          <p:nvPr/>
        </p:nvGraphicFramePr>
        <p:xfrm>
          <a:off x="2839681" y="4641608"/>
          <a:ext cx="966240" cy="330776"/>
        </p:xfrm>
        <a:graphic>
          <a:graphicData uri="http://schemas.openxmlformats.org/drawingml/2006/table">
            <a:tbl>
              <a:tblPr/>
              <a:tblGrid>
                <a:gridCol w="483840"/>
                <a:gridCol w="48240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27</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29</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270" name="Group 54"/>
          <p:cNvGraphicFramePr>
            <a:graphicFrameLocks noGrp="1"/>
          </p:cNvGraphicFramePr>
          <p:nvPr/>
        </p:nvGraphicFramePr>
        <p:xfrm>
          <a:off x="4741921" y="4644488"/>
          <a:ext cx="1942560" cy="330776"/>
        </p:xfrm>
        <a:graphic>
          <a:graphicData uri="http://schemas.openxmlformats.org/drawingml/2006/table">
            <a:tbl>
              <a:tblPr/>
              <a:tblGrid>
                <a:gridCol w="485280"/>
                <a:gridCol w="486720"/>
                <a:gridCol w="485280"/>
                <a:gridCol w="48528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10</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17</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21</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288" name="Group 72"/>
          <p:cNvGraphicFramePr>
            <a:graphicFrameLocks noGrp="1"/>
          </p:cNvGraphicFramePr>
          <p:nvPr/>
        </p:nvGraphicFramePr>
        <p:xfrm>
          <a:off x="7057441" y="4641608"/>
          <a:ext cx="1062720" cy="330776"/>
        </p:xfrm>
        <a:graphic>
          <a:graphicData uri="http://schemas.openxmlformats.org/drawingml/2006/table">
            <a:tbl>
              <a:tblPr/>
              <a:tblGrid>
                <a:gridCol w="532800"/>
                <a:gridCol w="52992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27</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29</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298" name="Line 82"/>
          <p:cNvSpPr>
            <a:spLocks noChangeShapeType="1"/>
          </p:cNvSpPr>
          <p:nvPr/>
        </p:nvSpPr>
        <p:spPr bwMode="auto">
          <a:xfrm flipH="1">
            <a:off x="1467360" y="3755915"/>
            <a:ext cx="656640" cy="816566"/>
          </a:xfrm>
          <a:prstGeom prst="line">
            <a:avLst/>
          </a:prstGeom>
          <a:noFill/>
          <a:ln w="9525">
            <a:solidFill>
              <a:srgbClr val="000000"/>
            </a:solidFill>
            <a:round/>
            <a:headEnd/>
            <a:tailEnd/>
          </a:ln>
          <a:effectLst/>
        </p:spPr>
        <p:txBody>
          <a:bodyPr lIns="82945" tIns="41473" rIns="82945" bIns="41473"/>
          <a:lstStyle/>
          <a:p>
            <a:endParaRPr lang="es-VE"/>
          </a:p>
        </p:txBody>
      </p:sp>
      <p:sp>
        <p:nvSpPr>
          <p:cNvPr id="9299" name="Line 83"/>
          <p:cNvSpPr>
            <a:spLocks noChangeShapeType="1"/>
          </p:cNvSpPr>
          <p:nvPr/>
        </p:nvSpPr>
        <p:spPr bwMode="auto">
          <a:xfrm>
            <a:off x="2776320" y="3755915"/>
            <a:ext cx="489600" cy="816566"/>
          </a:xfrm>
          <a:prstGeom prst="line">
            <a:avLst/>
          </a:prstGeom>
          <a:noFill/>
          <a:ln w="9525">
            <a:solidFill>
              <a:srgbClr val="000000"/>
            </a:solidFill>
            <a:round/>
            <a:headEnd/>
            <a:tailEnd/>
          </a:ln>
          <a:effectLst/>
        </p:spPr>
        <p:txBody>
          <a:bodyPr lIns="82945" tIns="41473" rIns="82945" bIns="41473"/>
          <a:lstStyle/>
          <a:p>
            <a:endParaRPr lang="es-VE"/>
          </a:p>
        </p:txBody>
      </p:sp>
      <p:sp>
        <p:nvSpPr>
          <p:cNvPr id="9300" name="Line 84"/>
          <p:cNvSpPr>
            <a:spLocks noChangeShapeType="1"/>
          </p:cNvSpPr>
          <p:nvPr/>
        </p:nvSpPr>
        <p:spPr bwMode="auto">
          <a:xfrm flipH="1">
            <a:off x="5712481" y="3755915"/>
            <a:ext cx="819360" cy="816566"/>
          </a:xfrm>
          <a:prstGeom prst="line">
            <a:avLst/>
          </a:prstGeom>
          <a:noFill/>
          <a:ln w="9525">
            <a:solidFill>
              <a:srgbClr val="000000"/>
            </a:solidFill>
            <a:round/>
            <a:headEnd/>
            <a:tailEnd/>
          </a:ln>
          <a:effectLst/>
        </p:spPr>
        <p:txBody>
          <a:bodyPr lIns="82945" tIns="41473" rIns="82945" bIns="41473"/>
          <a:lstStyle/>
          <a:p>
            <a:endParaRPr lang="es-VE"/>
          </a:p>
        </p:txBody>
      </p:sp>
      <p:sp>
        <p:nvSpPr>
          <p:cNvPr id="9301" name="Line 85"/>
          <p:cNvSpPr>
            <a:spLocks noChangeShapeType="1"/>
          </p:cNvSpPr>
          <p:nvPr/>
        </p:nvSpPr>
        <p:spPr bwMode="auto">
          <a:xfrm>
            <a:off x="7184160" y="3755915"/>
            <a:ext cx="326880" cy="816566"/>
          </a:xfrm>
          <a:prstGeom prst="line">
            <a:avLst/>
          </a:prstGeom>
          <a:noFill/>
          <a:ln w="9525">
            <a:solidFill>
              <a:srgbClr val="000000"/>
            </a:solidFill>
            <a:round/>
            <a:headEnd/>
            <a:tailEnd/>
          </a:ln>
          <a:effectLst/>
        </p:spPr>
        <p:txBody>
          <a:bodyPr lIns="82945" tIns="41473" rIns="82945" bIns="41473"/>
          <a:lstStyle/>
          <a:p>
            <a:endParaRPr lang="es-VE"/>
          </a:p>
        </p:txBody>
      </p:sp>
      <p:sp>
        <p:nvSpPr>
          <p:cNvPr id="9302" name="Text Box 86"/>
          <p:cNvSpPr txBox="1">
            <a:spLocks noChangeArrowheads="1"/>
          </p:cNvSpPr>
          <p:nvPr/>
        </p:nvSpPr>
        <p:spPr bwMode="auto">
          <a:xfrm>
            <a:off x="323528" y="332656"/>
            <a:ext cx="2773440" cy="619265"/>
          </a:xfrm>
          <a:prstGeom prst="rect">
            <a:avLst/>
          </a:prstGeom>
          <a:no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38402" rIns="0" bIns="0" anchor="ctr"/>
          <a:lstStyle/>
          <a:p>
            <a:pPr>
              <a:tabLst>
                <a:tab pos="656650" algn="l"/>
                <a:tab pos="1313299" algn="l"/>
                <a:tab pos="1969949" algn="l"/>
                <a:tab pos="2626599" algn="l"/>
              </a:tabLst>
            </a:pPr>
            <a:r>
              <a:rPr lang="es-VE" sz="2000" dirty="0" smtClean="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Árboles B</a:t>
            </a:r>
          </a:p>
        </p:txBody>
      </p:sp>
      <p:sp>
        <p:nvSpPr>
          <p:cNvPr id="9304" name="AutoShape 88"/>
          <p:cNvSpPr>
            <a:spLocks noChangeArrowheads="1"/>
          </p:cNvSpPr>
          <p:nvPr/>
        </p:nvSpPr>
        <p:spPr bwMode="auto">
          <a:xfrm>
            <a:off x="3918240" y="3918652"/>
            <a:ext cx="979200" cy="489651"/>
          </a:xfrm>
          <a:prstGeom prst="rightArrow">
            <a:avLst>
              <a:gd name="adj1" fmla="val 50000"/>
              <a:gd name="adj2" fmla="val 50000"/>
            </a:avLst>
          </a:prstGeom>
          <a:solidFill>
            <a:srgbClr val="FFD320"/>
          </a:solidFill>
          <a:ln w="9525">
            <a:solidFill>
              <a:srgbClr val="000000"/>
            </a:solidFill>
            <a:round/>
            <a:headEnd/>
            <a:tailEnd/>
          </a:ln>
          <a:effectLst/>
        </p:spPr>
        <p:txBody>
          <a:bodyPr wrap="none" lIns="82945" tIns="41473" rIns="82945" bIns="41473" anchor="ctr"/>
          <a:lstStyle/>
          <a:p>
            <a:endParaRPr lang="es-VE"/>
          </a:p>
        </p:txBody>
      </p:sp>
      <p:sp>
        <p:nvSpPr>
          <p:cNvPr id="16" name="15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Carla Gómez</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body"/>
          </p:nvPr>
        </p:nvSpPr>
        <p:spPr>
          <a:xfrm>
            <a:off x="489600" y="1468955"/>
            <a:ext cx="8228160" cy="4526396"/>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82945" tIns="20802" bIns="41473" anchor="t">
            <a:normAutofit/>
            <a:scene3d>
              <a:camera prst="orthographicFront"/>
              <a:lightRig rig="soft" dir="t">
                <a:rot lat="0" lon="0" rev="2400000"/>
              </a:lightRig>
            </a:scene3d>
            <a:sp3d>
              <a:bevelT w="19050" h="12700"/>
            </a:sp3d>
          </a:bodyPr>
          <a:lstStyle/>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Caso 2: </a:t>
            </a:r>
          </a:p>
          <a:p>
            <a:pPr marL="391686" indent="-293764" algn="just">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Si el número de elementos de la página es igual al máximo soportado  (m = 2d) entonces la pagina afectada se divide entre 2, donde la clave del medio sube a ser parte de la pagina antecesora y las restantes se distribuyen equitativamente entre las dos páginas.</a:t>
            </a:r>
          </a:p>
        </p:txBody>
      </p:sp>
      <p:sp>
        <p:nvSpPr>
          <p:cNvPr id="10242" name="Text Box 2"/>
          <p:cNvSpPr txBox="1">
            <a:spLocks noChangeArrowheads="1"/>
          </p:cNvSpPr>
          <p:nvPr/>
        </p:nvSpPr>
        <p:spPr bwMode="auto">
          <a:xfrm>
            <a:off x="323528" y="332656"/>
            <a:ext cx="2773440" cy="619265"/>
          </a:xfrm>
          <a:prstGeom prst="rect">
            <a:avLst/>
          </a:prstGeom>
          <a:no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38402" rIns="0" bIns="0" anchor="ctr"/>
          <a:lstStyle/>
          <a:p>
            <a:pPr>
              <a:tabLst>
                <a:tab pos="656650" algn="l"/>
                <a:tab pos="1313299" algn="l"/>
                <a:tab pos="1969949" algn="l"/>
                <a:tab pos="2626599" algn="l"/>
              </a:tabLst>
            </a:pPr>
            <a:r>
              <a:rPr lang="es-VE" sz="2000" dirty="0" smtClean="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Árboles B</a:t>
            </a:r>
          </a:p>
        </p:txBody>
      </p:sp>
      <p:graphicFrame>
        <p:nvGraphicFramePr>
          <p:cNvPr id="10243" name="Group 3"/>
          <p:cNvGraphicFramePr>
            <a:graphicFrameLocks noGrp="1"/>
          </p:cNvGraphicFramePr>
          <p:nvPr/>
        </p:nvGraphicFramePr>
        <p:xfrm>
          <a:off x="1952640" y="4128914"/>
          <a:ext cx="892800" cy="330776"/>
        </p:xfrm>
        <a:graphic>
          <a:graphicData uri="http://schemas.openxmlformats.org/drawingml/2006/table">
            <a:tbl>
              <a:tblPr/>
              <a:tblGrid>
                <a:gridCol w="195840"/>
                <a:gridCol w="501120"/>
                <a:gridCol w="195840"/>
              </a:tblGrid>
              <a:tr h="330776">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0257" name="Group 17"/>
          <p:cNvGraphicFramePr>
            <a:graphicFrameLocks noGrp="1"/>
          </p:cNvGraphicFramePr>
          <p:nvPr/>
        </p:nvGraphicFramePr>
        <p:xfrm>
          <a:off x="5489280" y="4131795"/>
          <a:ext cx="1712160" cy="330776"/>
        </p:xfrm>
        <a:graphic>
          <a:graphicData uri="http://schemas.openxmlformats.org/drawingml/2006/table">
            <a:tbl>
              <a:tblPr/>
              <a:tblGrid>
                <a:gridCol w="195840"/>
                <a:gridCol w="529920"/>
                <a:gridCol w="195840"/>
                <a:gridCol w="593280"/>
                <a:gridCol w="19728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0279" name="Group 39"/>
          <p:cNvGraphicFramePr>
            <a:graphicFrameLocks noGrp="1"/>
          </p:cNvGraphicFramePr>
          <p:nvPr/>
        </p:nvGraphicFramePr>
        <p:xfrm>
          <a:off x="455040" y="5152861"/>
          <a:ext cx="1942560" cy="330776"/>
        </p:xfrm>
        <a:graphic>
          <a:graphicData uri="http://schemas.openxmlformats.org/drawingml/2006/table">
            <a:tbl>
              <a:tblPr/>
              <a:tblGrid>
                <a:gridCol w="485280"/>
                <a:gridCol w="486720"/>
                <a:gridCol w="485280"/>
                <a:gridCol w="48528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10</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17</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21</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0297" name="Group 57"/>
          <p:cNvGraphicFramePr>
            <a:graphicFrameLocks noGrp="1"/>
          </p:cNvGraphicFramePr>
          <p:nvPr/>
        </p:nvGraphicFramePr>
        <p:xfrm>
          <a:off x="2733120" y="5144220"/>
          <a:ext cx="1644480" cy="330776"/>
        </p:xfrm>
        <a:graphic>
          <a:graphicData uri="http://schemas.openxmlformats.org/drawingml/2006/table">
            <a:tbl>
              <a:tblPr/>
              <a:tblGrid>
                <a:gridCol w="565920"/>
                <a:gridCol w="508320"/>
                <a:gridCol w="57024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27</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29</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31</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0311" name="Group 71"/>
          <p:cNvGraphicFramePr>
            <a:graphicFrameLocks noGrp="1"/>
          </p:cNvGraphicFramePr>
          <p:nvPr/>
        </p:nvGraphicFramePr>
        <p:xfrm>
          <a:off x="7296481" y="5145661"/>
          <a:ext cx="1644480" cy="330776"/>
        </p:xfrm>
        <a:graphic>
          <a:graphicData uri="http://schemas.openxmlformats.org/drawingml/2006/table">
            <a:tbl>
              <a:tblPr/>
              <a:tblGrid>
                <a:gridCol w="565920"/>
                <a:gridCol w="508320"/>
                <a:gridCol w="57024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27</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29</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31</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0325" name="Group 85"/>
          <p:cNvGraphicFramePr>
            <a:graphicFrameLocks noGrp="1"/>
          </p:cNvGraphicFramePr>
          <p:nvPr/>
        </p:nvGraphicFramePr>
        <p:xfrm>
          <a:off x="4904641" y="5138460"/>
          <a:ext cx="966240" cy="330776"/>
        </p:xfrm>
        <a:graphic>
          <a:graphicData uri="http://schemas.openxmlformats.org/drawingml/2006/table">
            <a:tbl>
              <a:tblPr/>
              <a:tblGrid>
                <a:gridCol w="483840"/>
                <a:gridCol w="48240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10</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13</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0335" name="Group 95"/>
          <p:cNvGraphicFramePr>
            <a:graphicFrameLocks noGrp="1"/>
          </p:cNvGraphicFramePr>
          <p:nvPr/>
        </p:nvGraphicFramePr>
        <p:xfrm>
          <a:off x="5955841" y="5125499"/>
          <a:ext cx="966240" cy="330776"/>
        </p:xfrm>
        <a:graphic>
          <a:graphicData uri="http://schemas.openxmlformats.org/drawingml/2006/table">
            <a:tbl>
              <a:tblPr/>
              <a:tblGrid>
                <a:gridCol w="483840"/>
                <a:gridCol w="48240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17</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21</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345" name="AutoShape 105"/>
          <p:cNvSpPr>
            <a:spLocks noChangeArrowheads="1"/>
          </p:cNvSpPr>
          <p:nvPr/>
        </p:nvSpPr>
        <p:spPr bwMode="auto">
          <a:xfrm>
            <a:off x="3918241" y="4408303"/>
            <a:ext cx="653760" cy="489651"/>
          </a:xfrm>
          <a:prstGeom prst="rightArrow">
            <a:avLst>
              <a:gd name="adj1" fmla="val 50000"/>
              <a:gd name="adj2" fmla="val 33382"/>
            </a:avLst>
          </a:prstGeom>
          <a:solidFill>
            <a:srgbClr val="FFD320"/>
          </a:solidFill>
          <a:ln w="9525">
            <a:solidFill>
              <a:srgbClr val="000000"/>
            </a:solidFill>
            <a:round/>
            <a:headEnd/>
            <a:tailEnd/>
          </a:ln>
          <a:effectLst/>
        </p:spPr>
        <p:txBody>
          <a:bodyPr wrap="none" lIns="82945" tIns="41473" rIns="82945" bIns="41473" anchor="ctr"/>
          <a:lstStyle/>
          <a:p>
            <a:endParaRPr lang="es-VE"/>
          </a:p>
        </p:txBody>
      </p:sp>
      <p:sp>
        <p:nvSpPr>
          <p:cNvPr id="10346" name="Line 106"/>
          <p:cNvSpPr>
            <a:spLocks noChangeShapeType="1"/>
          </p:cNvSpPr>
          <p:nvPr/>
        </p:nvSpPr>
        <p:spPr bwMode="auto">
          <a:xfrm flipH="1">
            <a:off x="1468800" y="4408304"/>
            <a:ext cx="492480" cy="653829"/>
          </a:xfrm>
          <a:prstGeom prst="line">
            <a:avLst/>
          </a:prstGeom>
          <a:noFill/>
          <a:ln w="9525">
            <a:solidFill>
              <a:srgbClr val="000000"/>
            </a:solidFill>
            <a:round/>
            <a:headEnd/>
            <a:tailEnd/>
          </a:ln>
          <a:effectLst/>
        </p:spPr>
        <p:txBody>
          <a:bodyPr lIns="82945" tIns="41473" rIns="82945" bIns="41473"/>
          <a:lstStyle/>
          <a:p>
            <a:endParaRPr lang="es-VE"/>
          </a:p>
        </p:txBody>
      </p:sp>
      <p:sp>
        <p:nvSpPr>
          <p:cNvPr id="10347" name="Line 107"/>
          <p:cNvSpPr>
            <a:spLocks noChangeShapeType="1"/>
          </p:cNvSpPr>
          <p:nvPr/>
        </p:nvSpPr>
        <p:spPr bwMode="auto">
          <a:xfrm>
            <a:off x="2776321" y="4408304"/>
            <a:ext cx="816480" cy="653829"/>
          </a:xfrm>
          <a:prstGeom prst="line">
            <a:avLst/>
          </a:prstGeom>
          <a:noFill/>
          <a:ln w="9525">
            <a:solidFill>
              <a:srgbClr val="000000"/>
            </a:solidFill>
            <a:round/>
            <a:headEnd/>
            <a:tailEnd/>
          </a:ln>
          <a:effectLst/>
        </p:spPr>
        <p:txBody>
          <a:bodyPr lIns="82945" tIns="41473" rIns="82945" bIns="41473"/>
          <a:lstStyle/>
          <a:p>
            <a:endParaRPr lang="es-VE"/>
          </a:p>
        </p:txBody>
      </p:sp>
      <p:sp>
        <p:nvSpPr>
          <p:cNvPr id="10348" name="Line 108"/>
          <p:cNvSpPr>
            <a:spLocks noChangeShapeType="1"/>
          </p:cNvSpPr>
          <p:nvPr/>
        </p:nvSpPr>
        <p:spPr bwMode="auto">
          <a:xfrm flipH="1">
            <a:off x="5387040" y="4408304"/>
            <a:ext cx="165600" cy="653829"/>
          </a:xfrm>
          <a:prstGeom prst="line">
            <a:avLst/>
          </a:prstGeom>
          <a:noFill/>
          <a:ln w="9525">
            <a:solidFill>
              <a:srgbClr val="000000"/>
            </a:solidFill>
            <a:round/>
            <a:headEnd/>
            <a:tailEnd/>
          </a:ln>
          <a:effectLst/>
        </p:spPr>
        <p:txBody>
          <a:bodyPr lIns="82945" tIns="41473" rIns="82945" bIns="41473"/>
          <a:lstStyle/>
          <a:p>
            <a:endParaRPr lang="es-VE"/>
          </a:p>
        </p:txBody>
      </p:sp>
      <p:sp>
        <p:nvSpPr>
          <p:cNvPr id="10349" name="Line 109"/>
          <p:cNvSpPr>
            <a:spLocks noChangeShapeType="1"/>
          </p:cNvSpPr>
          <p:nvPr/>
        </p:nvSpPr>
        <p:spPr bwMode="auto">
          <a:xfrm>
            <a:off x="6367680" y="4408304"/>
            <a:ext cx="1440" cy="653829"/>
          </a:xfrm>
          <a:prstGeom prst="line">
            <a:avLst/>
          </a:prstGeom>
          <a:noFill/>
          <a:ln w="9525">
            <a:solidFill>
              <a:srgbClr val="000000"/>
            </a:solidFill>
            <a:round/>
            <a:headEnd/>
            <a:tailEnd/>
          </a:ln>
          <a:effectLst/>
        </p:spPr>
        <p:txBody>
          <a:bodyPr lIns="82945" tIns="41473" rIns="82945" bIns="41473"/>
          <a:lstStyle/>
          <a:p>
            <a:endParaRPr lang="es-VE"/>
          </a:p>
        </p:txBody>
      </p:sp>
      <p:sp>
        <p:nvSpPr>
          <p:cNvPr id="10350" name="Line 110"/>
          <p:cNvSpPr>
            <a:spLocks noChangeShapeType="1"/>
          </p:cNvSpPr>
          <p:nvPr/>
        </p:nvSpPr>
        <p:spPr bwMode="auto">
          <a:xfrm>
            <a:off x="7184160" y="4408304"/>
            <a:ext cx="979200" cy="653829"/>
          </a:xfrm>
          <a:prstGeom prst="line">
            <a:avLst/>
          </a:prstGeom>
          <a:noFill/>
          <a:ln w="9525">
            <a:solidFill>
              <a:srgbClr val="000000"/>
            </a:solidFill>
            <a:round/>
            <a:headEnd/>
            <a:tailEnd/>
          </a:ln>
          <a:effectLst/>
        </p:spPr>
        <p:txBody>
          <a:bodyPr lIns="82945" tIns="41473" rIns="82945" bIns="41473"/>
          <a:lstStyle/>
          <a:p>
            <a:endParaRPr lang="es-VE"/>
          </a:p>
        </p:txBody>
      </p:sp>
      <p:sp>
        <p:nvSpPr>
          <p:cNvPr id="18" name="17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Carla Gómez</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body"/>
          </p:nvPr>
        </p:nvSpPr>
        <p:spPr>
          <a:xfrm>
            <a:off x="456481" y="1604329"/>
            <a:ext cx="8228160" cy="4526396"/>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82945" tIns="20802" bIns="41473" anchor="t">
            <a:scene3d>
              <a:camera prst="orthographicFront"/>
              <a:lightRig rig="soft" dir="t">
                <a:rot lat="0" lon="0" rev="2400000"/>
              </a:lightRig>
            </a:scene3d>
            <a:sp3d>
              <a:bevelT w="19050" h="12700"/>
            </a:sp3d>
          </a:bodyPr>
          <a:lstStyle/>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dirty="0">
                <a:solidFill>
                  <a:schemeClr val="bg1"/>
                </a:solidFill>
              </a:rPr>
              <a:t>Caso 3: </a:t>
            </a:r>
          </a:p>
          <a:p>
            <a:pPr marL="391686" indent="-293764" algn="just">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dirty="0">
                <a:solidFill>
                  <a:schemeClr val="bg1"/>
                </a:solidFill>
              </a:rPr>
              <a:t>En este caso se nos da si al introducir la clave se produce un desbordamiento como en el caso 2 pero al subir la clave del medio a la página antecesora se produce otro desbordamiento. Entonces dado esto, se  divide la pagina padre en dos distribuyéndose equitativamente y se sube la clave del medio produciendo otro pagina padre.</a:t>
            </a:r>
          </a:p>
          <a:p>
            <a:pPr marL="391686" indent="-293764" algn="just">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400" dirty="0"/>
              <a:t>                                                                   </a:t>
            </a:r>
            <a:r>
              <a:rPr lang="es-VE" sz="1400" dirty="0"/>
              <a:t>66</a:t>
            </a:r>
          </a:p>
        </p:txBody>
      </p:sp>
      <p:sp>
        <p:nvSpPr>
          <p:cNvPr id="11267" name="Text Box 3"/>
          <p:cNvSpPr txBox="1">
            <a:spLocks noChangeArrowheads="1"/>
          </p:cNvSpPr>
          <p:nvPr/>
        </p:nvSpPr>
        <p:spPr bwMode="auto">
          <a:xfrm>
            <a:off x="251520" y="332656"/>
            <a:ext cx="2773440" cy="619265"/>
          </a:xfrm>
          <a:prstGeom prst="rect">
            <a:avLst/>
          </a:prstGeom>
          <a:no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38402" rIns="0" bIns="0" anchor="ctr"/>
          <a:lstStyle/>
          <a:p>
            <a:pPr>
              <a:tabLst>
                <a:tab pos="656650" algn="l"/>
                <a:tab pos="1313299" algn="l"/>
                <a:tab pos="1969949" algn="l"/>
                <a:tab pos="2626599" algn="l"/>
              </a:tabLst>
            </a:pPr>
            <a:r>
              <a:rPr lang="es-VE" sz="2000"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Árboles B</a:t>
            </a:r>
          </a:p>
        </p:txBody>
      </p:sp>
      <p:graphicFrame>
        <p:nvGraphicFramePr>
          <p:cNvPr id="11268" name="Group 4"/>
          <p:cNvGraphicFramePr>
            <a:graphicFrameLocks noGrp="1"/>
          </p:cNvGraphicFramePr>
          <p:nvPr/>
        </p:nvGraphicFramePr>
        <p:xfrm>
          <a:off x="2760480" y="4494713"/>
          <a:ext cx="2563200" cy="330776"/>
        </p:xfrm>
        <a:graphic>
          <a:graphicData uri="http://schemas.openxmlformats.org/drawingml/2006/table">
            <a:tbl>
              <a:tblPr/>
              <a:tblGrid>
                <a:gridCol w="195840"/>
                <a:gridCol w="371520"/>
                <a:gridCol w="195840"/>
                <a:gridCol w="385920"/>
                <a:gridCol w="197280"/>
                <a:gridCol w="407520"/>
                <a:gridCol w="195840"/>
                <a:gridCol w="417600"/>
                <a:gridCol w="19584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Lst>
                      </a:pPr>
                      <a:r>
                        <a:rPr kumimoji="0" lang="es-VE" sz="1400" b="0" i="0" u="none" strike="noStrike" cap="none" normalizeH="0" baseline="0" smtClean="0">
                          <a:ln>
                            <a:noFill/>
                          </a:ln>
                          <a:solidFill>
                            <a:srgbClr val="000000"/>
                          </a:solidFill>
                          <a:effectLst/>
                          <a:latin typeface="Arial" charset="0"/>
                          <a:ea typeface="DejaVu Sans Condensed" charset="0"/>
                          <a:cs typeface="DejaVu Sans Condensed" charset="0"/>
                        </a:rPr>
                        <a:t>15</a:t>
                      </a:r>
                    </a:p>
                  </a:txBody>
                  <a:tcPr marL="81638" marR="81638" marT="54458"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Lst>
                      </a:pPr>
                      <a:r>
                        <a:rPr kumimoji="0" lang="es-VE" sz="1400" b="0" i="0" u="none" strike="noStrike" cap="none" normalizeH="0" baseline="0" smtClean="0">
                          <a:ln>
                            <a:noFill/>
                          </a:ln>
                          <a:solidFill>
                            <a:srgbClr val="000000"/>
                          </a:solidFill>
                          <a:effectLst/>
                          <a:latin typeface="Arial" charset="0"/>
                          <a:ea typeface="DejaVu Sans Condensed" charset="0"/>
                          <a:cs typeface="DejaVu Sans Condensed" charset="0"/>
                        </a:rPr>
                        <a:t>25</a:t>
                      </a:r>
                    </a:p>
                  </a:txBody>
                  <a:tcPr marL="81638" marR="81638" marT="54458"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Lst>
                      </a:pPr>
                      <a:r>
                        <a:rPr kumimoji="0" lang="es-VE" sz="1400" b="0" i="0" u="none" strike="noStrike" cap="none" normalizeH="0" baseline="0" smtClean="0">
                          <a:ln>
                            <a:noFill/>
                          </a:ln>
                          <a:solidFill>
                            <a:srgbClr val="000000"/>
                          </a:solidFill>
                          <a:effectLst/>
                          <a:latin typeface="Arial" charset="0"/>
                          <a:ea typeface="DejaVu Sans Condensed" charset="0"/>
                          <a:cs typeface="DejaVu Sans Condensed" charset="0"/>
                        </a:rPr>
                        <a:t>48</a:t>
                      </a:r>
                    </a:p>
                  </a:txBody>
                  <a:tcPr marL="81638" marR="81638" marT="54458"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Lst>
                      </a:pPr>
                      <a:r>
                        <a:rPr kumimoji="0" lang="es-VE" sz="1400" b="0" i="0" u="none" strike="noStrike" cap="none" normalizeH="0" baseline="0" smtClean="0">
                          <a:ln>
                            <a:noFill/>
                          </a:ln>
                          <a:solidFill>
                            <a:srgbClr val="000000"/>
                          </a:solidFill>
                          <a:effectLst/>
                          <a:latin typeface="Arial" charset="0"/>
                          <a:ea typeface="DejaVu Sans Condensed" charset="0"/>
                          <a:cs typeface="DejaVu Sans Condensed" charset="0"/>
                        </a:rPr>
                        <a:t>72</a:t>
                      </a:r>
                    </a:p>
                  </a:txBody>
                  <a:tcPr marL="81638" marR="81638" marT="54458"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1306" name="Group 42"/>
          <p:cNvGraphicFramePr>
            <a:graphicFrameLocks noGrp="1"/>
          </p:cNvGraphicFramePr>
          <p:nvPr/>
        </p:nvGraphicFramePr>
        <p:xfrm>
          <a:off x="1512001" y="5446652"/>
          <a:ext cx="741600" cy="295352"/>
        </p:xfrm>
        <a:graphic>
          <a:graphicData uri="http://schemas.openxmlformats.org/drawingml/2006/table">
            <a:tbl>
              <a:tblPr/>
              <a:tblGrid>
                <a:gridCol w="375840"/>
                <a:gridCol w="365760"/>
              </a:tblGrid>
              <a:tr h="289779">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400" b="0" i="0" u="none" strike="noStrike" cap="none" normalizeH="0" baseline="0" smtClean="0">
                          <a:ln>
                            <a:noFill/>
                          </a:ln>
                          <a:solidFill>
                            <a:srgbClr val="000000"/>
                          </a:solidFill>
                          <a:effectLst/>
                          <a:latin typeface="Arial" charset="0"/>
                          <a:ea typeface="DejaVu Sans Condensed" charset="0"/>
                          <a:cs typeface="DejaVu Sans Condensed" charset="0"/>
                        </a:rPr>
                        <a:t>10</a:t>
                      </a:r>
                    </a:p>
                  </a:txBody>
                  <a:tcPr marL="81638" marR="81638" marT="54458"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400" b="0" i="0" u="none" strike="noStrike" cap="none" normalizeH="0" baseline="0" smtClean="0">
                          <a:ln>
                            <a:noFill/>
                          </a:ln>
                          <a:solidFill>
                            <a:srgbClr val="000000"/>
                          </a:solidFill>
                          <a:effectLst/>
                          <a:latin typeface="Arial" charset="0"/>
                          <a:ea typeface="DejaVu Sans Condensed" charset="0"/>
                          <a:cs typeface="DejaVu Sans Condensed" charset="0"/>
                        </a:rPr>
                        <a:t>13</a:t>
                      </a:r>
                    </a:p>
                  </a:txBody>
                  <a:tcPr marL="81638" marR="81638" marT="54458"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1316" name="Group 52"/>
          <p:cNvGraphicFramePr>
            <a:graphicFrameLocks noGrp="1"/>
          </p:cNvGraphicFramePr>
          <p:nvPr/>
        </p:nvGraphicFramePr>
        <p:xfrm>
          <a:off x="2479680" y="5443772"/>
          <a:ext cx="727200" cy="295352"/>
        </p:xfrm>
        <a:graphic>
          <a:graphicData uri="http://schemas.openxmlformats.org/drawingml/2006/table">
            <a:tbl>
              <a:tblPr/>
              <a:tblGrid>
                <a:gridCol w="364320"/>
                <a:gridCol w="362880"/>
              </a:tblGrid>
              <a:tr h="289779">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400" b="0" i="0" u="none" strike="noStrike" cap="none" normalizeH="0" baseline="0" smtClean="0">
                          <a:ln>
                            <a:noFill/>
                          </a:ln>
                          <a:solidFill>
                            <a:srgbClr val="000000"/>
                          </a:solidFill>
                          <a:effectLst/>
                          <a:latin typeface="Arial" charset="0"/>
                          <a:ea typeface="DejaVu Sans Condensed" charset="0"/>
                          <a:cs typeface="DejaVu Sans Condensed" charset="0"/>
                        </a:rPr>
                        <a:t>17</a:t>
                      </a:r>
                    </a:p>
                  </a:txBody>
                  <a:tcPr marL="81638" marR="81638" marT="54458"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400" b="0" i="0" u="none" strike="noStrike" cap="none" normalizeH="0" baseline="0" smtClean="0">
                          <a:ln>
                            <a:noFill/>
                          </a:ln>
                          <a:solidFill>
                            <a:srgbClr val="000000"/>
                          </a:solidFill>
                          <a:effectLst/>
                          <a:latin typeface="Times New Roman" pitchFamily="16" charset="0"/>
                          <a:ea typeface="DejaVu Sans Condensed" charset="0"/>
                          <a:cs typeface="DejaVu Sans Condensed" charset="0"/>
                        </a:rPr>
                        <a:t>21</a:t>
                      </a:r>
                    </a:p>
                  </a:txBody>
                  <a:tcPr marL="81638" marR="81638" marT="54458"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1326" name="Group 62"/>
          <p:cNvGraphicFramePr>
            <a:graphicFrameLocks noGrp="1"/>
          </p:cNvGraphicFramePr>
          <p:nvPr/>
        </p:nvGraphicFramePr>
        <p:xfrm>
          <a:off x="3516480" y="5442332"/>
          <a:ext cx="1153440" cy="305312"/>
        </p:xfrm>
        <a:graphic>
          <a:graphicData uri="http://schemas.openxmlformats.org/drawingml/2006/table">
            <a:tbl>
              <a:tblPr/>
              <a:tblGrid>
                <a:gridCol w="394560"/>
                <a:gridCol w="380160"/>
                <a:gridCol w="378720"/>
              </a:tblGrid>
              <a:tr h="305312">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400" b="0" i="0" u="none" strike="noStrike" cap="none" normalizeH="0" baseline="0" smtClean="0">
                          <a:ln>
                            <a:noFill/>
                          </a:ln>
                          <a:solidFill>
                            <a:srgbClr val="000000"/>
                          </a:solidFill>
                          <a:effectLst/>
                          <a:latin typeface="Arial" charset="0"/>
                          <a:ea typeface="DejaVu Sans Condensed" charset="0"/>
                          <a:cs typeface="DejaVu Sans Condensed" charset="0"/>
                        </a:rPr>
                        <a:t>27</a:t>
                      </a:r>
                    </a:p>
                  </a:txBody>
                  <a:tcPr marL="81638" marR="81638" marT="54458"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400" b="0" i="0" u="none" strike="noStrike" cap="none" normalizeH="0" baseline="0" smtClean="0">
                          <a:ln>
                            <a:noFill/>
                          </a:ln>
                          <a:solidFill>
                            <a:srgbClr val="000000"/>
                          </a:solidFill>
                          <a:effectLst/>
                          <a:latin typeface="Arial" charset="0"/>
                          <a:ea typeface="DejaVu Sans Condensed" charset="0"/>
                          <a:cs typeface="DejaVu Sans Condensed" charset="0"/>
                        </a:rPr>
                        <a:t>29</a:t>
                      </a:r>
                    </a:p>
                  </a:txBody>
                  <a:tcPr marL="81638" marR="81638" marT="54458"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400" b="0" i="0" u="none" strike="noStrike" cap="none" normalizeH="0" baseline="0" smtClean="0">
                          <a:ln>
                            <a:noFill/>
                          </a:ln>
                          <a:solidFill>
                            <a:srgbClr val="000000"/>
                          </a:solidFill>
                          <a:effectLst/>
                          <a:latin typeface="Arial" charset="0"/>
                          <a:ea typeface="DejaVu Sans Condensed" charset="0"/>
                          <a:cs typeface="DejaVu Sans Condensed" charset="0"/>
                        </a:rPr>
                        <a:t>31</a:t>
                      </a:r>
                    </a:p>
                  </a:txBody>
                  <a:tcPr marL="81638" marR="81638" marT="54458"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1340" name="Group 76"/>
          <p:cNvGraphicFramePr>
            <a:graphicFrameLocks noGrp="1"/>
          </p:cNvGraphicFramePr>
          <p:nvPr/>
        </p:nvGraphicFramePr>
        <p:xfrm>
          <a:off x="4926241" y="5442332"/>
          <a:ext cx="1481760" cy="305312"/>
        </p:xfrm>
        <a:graphic>
          <a:graphicData uri="http://schemas.openxmlformats.org/drawingml/2006/table">
            <a:tbl>
              <a:tblPr/>
              <a:tblGrid>
                <a:gridCol w="372960"/>
                <a:gridCol w="364320"/>
                <a:gridCol w="365760"/>
                <a:gridCol w="378720"/>
              </a:tblGrid>
              <a:tr h="305312">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400" b="0" i="0" u="none" strike="noStrike" cap="none" normalizeH="0" baseline="0" smtClean="0">
                          <a:ln>
                            <a:noFill/>
                          </a:ln>
                          <a:solidFill>
                            <a:srgbClr val="000000"/>
                          </a:solidFill>
                          <a:effectLst/>
                          <a:latin typeface="Arial" charset="0"/>
                          <a:ea typeface="DejaVu Sans Condensed" charset="0"/>
                          <a:cs typeface="DejaVu Sans Condensed" charset="0"/>
                        </a:rPr>
                        <a:t>51</a:t>
                      </a:r>
                    </a:p>
                  </a:txBody>
                  <a:tcPr marL="81638" marR="81638" marT="54458"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400" b="0" i="0" u="none" strike="noStrike" cap="none" normalizeH="0" baseline="0" smtClean="0">
                          <a:ln>
                            <a:noFill/>
                          </a:ln>
                          <a:solidFill>
                            <a:srgbClr val="000000"/>
                          </a:solidFill>
                          <a:effectLst/>
                          <a:latin typeface="Arial" charset="0"/>
                          <a:ea typeface="DejaVu Sans Condensed" charset="0"/>
                          <a:cs typeface="DejaVu Sans Condensed" charset="0"/>
                        </a:rPr>
                        <a:t>56</a:t>
                      </a:r>
                    </a:p>
                  </a:txBody>
                  <a:tcPr marL="81638" marR="81638" marT="54458"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400" b="0" i="0" u="none" strike="noStrike" cap="none" normalizeH="0" baseline="0" smtClean="0">
                          <a:ln>
                            <a:noFill/>
                          </a:ln>
                          <a:solidFill>
                            <a:srgbClr val="000000"/>
                          </a:solidFill>
                          <a:effectLst/>
                          <a:latin typeface="Arial" charset="0"/>
                          <a:ea typeface="DejaVu Sans Condensed" charset="0"/>
                          <a:cs typeface="DejaVu Sans Condensed" charset="0"/>
                        </a:rPr>
                        <a:t>60</a:t>
                      </a:r>
                    </a:p>
                  </a:txBody>
                  <a:tcPr marL="81638" marR="81638" marT="54458"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400" b="0" i="0" u="none" strike="noStrike" cap="none" normalizeH="0" baseline="0" smtClean="0">
                          <a:ln>
                            <a:noFill/>
                          </a:ln>
                          <a:solidFill>
                            <a:srgbClr val="000000"/>
                          </a:solidFill>
                          <a:effectLst/>
                          <a:latin typeface="Arial" charset="0"/>
                          <a:ea typeface="DejaVu Sans Condensed" charset="0"/>
                          <a:cs typeface="DejaVu Sans Condensed" charset="0"/>
                        </a:rPr>
                        <a:t>64</a:t>
                      </a:r>
                    </a:p>
                  </a:txBody>
                  <a:tcPr marL="81638" marR="81638" marT="54458"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1358" name="Group 94"/>
          <p:cNvGraphicFramePr>
            <a:graphicFrameLocks noGrp="1"/>
          </p:cNvGraphicFramePr>
          <p:nvPr/>
        </p:nvGraphicFramePr>
        <p:xfrm>
          <a:off x="6500161" y="5472575"/>
          <a:ext cx="776160" cy="305312"/>
        </p:xfrm>
        <a:graphic>
          <a:graphicData uri="http://schemas.openxmlformats.org/drawingml/2006/table">
            <a:tbl>
              <a:tblPr/>
              <a:tblGrid>
                <a:gridCol w="396000"/>
                <a:gridCol w="380160"/>
              </a:tblGrid>
              <a:tr h="305312">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400" b="0" i="0" u="none" strike="noStrike" cap="none" normalizeH="0" baseline="0" smtClean="0">
                          <a:ln>
                            <a:noFill/>
                          </a:ln>
                          <a:solidFill>
                            <a:srgbClr val="000000"/>
                          </a:solidFill>
                          <a:effectLst/>
                          <a:latin typeface="Arial" charset="0"/>
                          <a:ea typeface="DejaVu Sans Condensed" charset="0"/>
                          <a:cs typeface="DejaVu Sans Condensed" charset="0"/>
                        </a:rPr>
                        <a:t>78</a:t>
                      </a:r>
                    </a:p>
                  </a:txBody>
                  <a:tcPr marL="81638" marR="81638" marT="54458"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400" b="0" i="0" u="none" strike="noStrike" cap="none" normalizeH="0" baseline="0" smtClean="0">
                          <a:ln>
                            <a:noFill/>
                          </a:ln>
                          <a:solidFill>
                            <a:srgbClr val="000000"/>
                          </a:solidFill>
                          <a:effectLst/>
                          <a:latin typeface="Arial" charset="0"/>
                          <a:ea typeface="DejaVu Sans Condensed" charset="0"/>
                          <a:cs typeface="DejaVu Sans Condensed" charset="0"/>
                        </a:rPr>
                        <a:t>90</a:t>
                      </a:r>
                    </a:p>
                  </a:txBody>
                  <a:tcPr marL="81638" marR="81638" marT="54458"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1368" name="Line 104"/>
          <p:cNvSpPr>
            <a:spLocks noChangeShapeType="1"/>
          </p:cNvSpPr>
          <p:nvPr/>
        </p:nvSpPr>
        <p:spPr bwMode="auto">
          <a:xfrm flipH="1">
            <a:off x="1958400" y="4735217"/>
            <a:ext cx="819360" cy="653829"/>
          </a:xfrm>
          <a:prstGeom prst="line">
            <a:avLst/>
          </a:prstGeom>
          <a:noFill/>
          <a:ln w="9525">
            <a:solidFill>
              <a:srgbClr val="000000"/>
            </a:solidFill>
            <a:round/>
            <a:headEnd/>
            <a:tailEnd/>
          </a:ln>
          <a:effectLst/>
        </p:spPr>
        <p:txBody>
          <a:bodyPr lIns="82945" tIns="41473" rIns="82945" bIns="41473"/>
          <a:lstStyle/>
          <a:p>
            <a:endParaRPr lang="es-VE"/>
          </a:p>
        </p:txBody>
      </p:sp>
      <p:sp>
        <p:nvSpPr>
          <p:cNvPr id="11369" name="Line 105"/>
          <p:cNvSpPr>
            <a:spLocks noChangeShapeType="1"/>
          </p:cNvSpPr>
          <p:nvPr/>
        </p:nvSpPr>
        <p:spPr bwMode="auto">
          <a:xfrm flipH="1">
            <a:off x="2937600" y="4735217"/>
            <a:ext cx="492480" cy="653829"/>
          </a:xfrm>
          <a:prstGeom prst="line">
            <a:avLst/>
          </a:prstGeom>
          <a:noFill/>
          <a:ln w="9525">
            <a:solidFill>
              <a:srgbClr val="000000"/>
            </a:solidFill>
            <a:round/>
            <a:headEnd/>
            <a:tailEnd/>
          </a:ln>
          <a:effectLst/>
        </p:spPr>
        <p:txBody>
          <a:bodyPr lIns="82945" tIns="41473" rIns="82945" bIns="41473"/>
          <a:lstStyle/>
          <a:p>
            <a:endParaRPr lang="es-VE"/>
          </a:p>
        </p:txBody>
      </p:sp>
      <p:sp>
        <p:nvSpPr>
          <p:cNvPr id="11370" name="Line 106"/>
          <p:cNvSpPr>
            <a:spLocks noChangeShapeType="1"/>
          </p:cNvSpPr>
          <p:nvPr/>
        </p:nvSpPr>
        <p:spPr bwMode="auto">
          <a:xfrm>
            <a:off x="4082401" y="4735217"/>
            <a:ext cx="1440" cy="653829"/>
          </a:xfrm>
          <a:prstGeom prst="line">
            <a:avLst/>
          </a:prstGeom>
          <a:noFill/>
          <a:ln w="9525">
            <a:solidFill>
              <a:srgbClr val="000000"/>
            </a:solidFill>
            <a:round/>
            <a:headEnd/>
            <a:tailEnd/>
          </a:ln>
          <a:effectLst/>
        </p:spPr>
        <p:txBody>
          <a:bodyPr lIns="82945" tIns="41473" rIns="82945" bIns="41473"/>
          <a:lstStyle/>
          <a:p>
            <a:endParaRPr lang="es-VE"/>
          </a:p>
        </p:txBody>
      </p:sp>
      <p:sp>
        <p:nvSpPr>
          <p:cNvPr id="11371" name="Line 107"/>
          <p:cNvSpPr>
            <a:spLocks noChangeShapeType="1"/>
          </p:cNvSpPr>
          <p:nvPr/>
        </p:nvSpPr>
        <p:spPr bwMode="auto">
          <a:xfrm>
            <a:off x="4572000" y="4735217"/>
            <a:ext cx="979200" cy="653829"/>
          </a:xfrm>
          <a:prstGeom prst="line">
            <a:avLst/>
          </a:prstGeom>
          <a:noFill/>
          <a:ln w="9525">
            <a:solidFill>
              <a:srgbClr val="000000"/>
            </a:solidFill>
            <a:round/>
            <a:headEnd/>
            <a:tailEnd/>
          </a:ln>
          <a:effectLst/>
        </p:spPr>
        <p:txBody>
          <a:bodyPr lIns="82945" tIns="41473" rIns="82945" bIns="41473"/>
          <a:lstStyle/>
          <a:p>
            <a:endParaRPr lang="es-VE"/>
          </a:p>
        </p:txBody>
      </p:sp>
      <p:sp>
        <p:nvSpPr>
          <p:cNvPr id="11372" name="Line 108"/>
          <p:cNvSpPr>
            <a:spLocks noChangeShapeType="1"/>
          </p:cNvSpPr>
          <p:nvPr/>
        </p:nvSpPr>
        <p:spPr bwMode="auto">
          <a:xfrm>
            <a:off x="5224320" y="4735217"/>
            <a:ext cx="1632960" cy="653829"/>
          </a:xfrm>
          <a:prstGeom prst="line">
            <a:avLst/>
          </a:prstGeom>
          <a:noFill/>
          <a:ln w="9525">
            <a:solidFill>
              <a:srgbClr val="000000"/>
            </a:solidFill>
            <a:round/>
            <a:headEnd/>
            <a:tailEnd/>
          </a:ln>
          <a:effectLst/>
        </p:spPr>
        <p:txBody>
          <a:bodyPr lIns="82945" tIns="41473" rIns="82945" bIns="41473"/>
          <a:lstStyle/>
          <a:p>
            <a:endParaRPr lang="es-VE"/>
          </a:p>
        </p:txBody>
      </p:sp>
      <p:sp>
        <p:nvSpPr>
          <p:cNvPr id="11373" name="Line 109"/>
          <p:cNvSpPr>
            <a:spLocks noChangeShapeType="1"/>
          </p:cNvSpPr>
          <p:nvPr/>
        </p:nvSpPr>
        <p:spPr bwMode="auto">
          <a:xfrm flipH="1" flipV="1">
            <a:off x="4897441" y="4733777"/>
            <a:ext cx="819360" cy="656709"/>
          </a:xfrm>
          <a:prstGeom prst="line">
            <a:avLst/>
          </a:prstGeom>
          <a:noFill/>
          <a:ln w="9525">
            <a:solidFill>
              <a:srgbClr val="000000"/>
            </a:solidFill>
            <a:round/>
            <a:headEnd/>
            <a:tailEnd type="triangle" w="med" len="med"/>
          </a:ln>
          <a:effectLst/>
        </p:spPr>
        <p:txBody>
          <a:bodyPr lIns="82945" tIns="41473" rIns="82945" bIns="41473"/>
          <a:lstStyle/>
          <a:p>
            <a:endParaRPr lang="es-VE"/>
          </a:p>
        </p:txBody>
      </p:sp>
      <p:sp>
        <p:nvSpPr>
          <p:cNvPr id="11374" name="Line 110"/>
          <p:cNvSpPr>
            <a:spLocks noChangeShapeType="1"/>
          </p:cNvSpPr>
          <p:nvPr/>
        </p:nvSpPr>
        <p:spPr bwMode="auto">
          <a:xfrm flipV="1">
            <a:off x="4407841" y="4079949"/>
            <a:ext cx="1440" cy="329794"/>
          </a:xfrm>
          <a:prstGeom prst="line">
            <a:avLst/>
          </a:prstGeom>
          <a:noFill/>
          <a:ln w="9525">
            <a:solidFill>
              <a:srgbClr val="000000"/>
            </a:solidFill>
            <a:round/>
            <a:headEnd/>
            <a:tailEnd type="triangle" w="med" len="med"/>
          </a:ln>
          <a:effectLst/>
        </p:spPr>
        <p:txBody>
          <a:bodyPr lIns="82945" tIns="41473" rIns="82945" bIns="41473"/>
          <a:lstStyle/>
          <a:p>
            <a:endParaRPr lang="es-VE"/>
          </a:p>
        </p:txBody>
      </p:sp>
      <p:sp>
        <p:nvSpPr>
          <p:cNvPr id="11375" name="AutoShape 111"/>
          <p:cNvSpPr>
            <a:spLocks noChangeArrowheads="1"/>
          </p:cNvSpPr>
          <p:nvPr/>
        </p:nvSpPr>
        <p:spPr bwMode="auto">
          <a:xfrm>
            <a:off x="6367680" y="4735217"/>
            <a:ext cx="162720" cy="653829"/>
          </a:xfrm>
          <a:prstGeom prst="upDownArrow">
            <a:avLst>
              <a:gd name="adj1" fmla="val 50000"/>
              <a:gd name="adj2" fmla="val 79982"/>
            </a:avLst>
          </a:prstGeom>
          <a:noFill/>
          <a:ln w="9525">
            <a:solidFill>
              <a:srgbClr val="000000"/>
            </a:solidFill>
            <a:round/>
            <a:headEnd/>
            <a:tailEnd/>
          </a:ln>
          <a:effectLst/>
        </p:spPr>
        <p:txBody>
          <a:bodyPr wrap="none" lIns="82945" tIns="41473" rIns="82945" bIns="41473" anchor="ctr"/>
          <a:lstStyle/>
          <a:p>
            <a:endParaRPr lang="es-VE"/>
          </a:p>
        </p:txBody>
      </p:sp>
      <p:sp>
        <p:nvSpPr>
          <p:cNvPr id="19" name="18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Carla Gómez</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body"/>
          </p:nvPr>
        </p:nvSpPr>
        <p:spPr>
          <a:xfrm>
            <a:off x="456481" y="1604329"/>
            <a:ext cx="8228160" cy="4526396"/>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82945" tIns="20802" bIns="41473" anchor="t">
            <a:scene3d>
              <a:camera prst="orthographicFront"/>
              <a:lightRig rig="soft" dir="t">
                <a:rot lat="0" lon="0" rev="2400000"/>
              </a:lightRig>
            </a:scene3d>
            <a:sp3d>
              <a:bevelT w="19050" h="12700"/>
            </a:sp3d>
          </a:bodyPr>
          <a:lstStyle/>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400" dirty="0">
                <a:solidFill>
                  <a:schemeClr val="bg1"/>
                </a:solidFill>
              </a:rPr>
              <a:t>Caso 3:</a:t>
            </a:r>
          </a:p>
        </p:txBody>
      </p:sp>
      <p:sp>
        <p:nvSpPr>
          <p:cNvPr id="12290" name="Text Box 2"/>
          <p:cNvSpPr txBox="1">
            <a:spLocks noChangeArrowheads="1"/>
          </p:cNvSpPr>
          <p:nvPr/>
        </p:nvSpPr>
        <p:spPr bwMode="auto">
          <a:xfrm>
            <a:off x="251520" y="332656"/>
            <a:ext cx="2773440" cy="619265"/>
          </a:xfrm>
          <a:prstGeom prst="rect">
            <a:avLst/>
          </a:prstGeom>
          <a:no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38402" rIns="0" bIns="0" anchor="ctr"/>
          <a:lstStyle/>
          <a:p>
            <a:pPr>
              <a:tabLst>
                <a:tab pos="656650" algn="l"/>
                <a:tab pos="1313299" algn="l"/>
                <a:tab pos="1969949" algn="l"/>
                <a:tab pos="2626599" algn="l"/>
              </a:tabLst>
            </a:pPr>
            <a:r>
              <a:rPr lang="es-VE" sz="2000"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Árboles B</a:t>
            </a:r>
          </a:p>
        </p:txBody>
      </p:sp>
      <p:graphicFrame>
        <p:nvGraphicFramePr>
          <p:cNvPr id="12291" name="Group 3"/>
          <p:cNvGraphicFramePr>
            <a:graphicFrameLocks noGrp="1"/>
          </p:cNvGraphicFramePr>
          <p:nvPr/>
        </p:nvGraphicFramePr>
        <p:xfrm>
          <a:off x="4196160" y="2019092"/>
          <a:ext cx="892800" cy="330776"/>
        </p:xfrm>
        <a:graphic>
          <a:graphicData uri="http://schemas.openxmlformats.org/drawingml/2006/table">
            <a:tbl>
              <a:tblPr/>
              <a:tblGrid>
                <a:gridCol w="195840"/>
                <a:gridCol w="501120"/>
                <a:gridCol w="195840"/>
              </a:tblGrid>
              <a:tr h="330776">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48</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2305" name="Group 17"/>
          <p:cNvGraphicFramePr>
            <a:graphicFrameLocks noGrp="1"/>
          </p:cNvGraphicFramePr>
          <p:nvPr/>
        </p:nvGraphicFramePr>
        <p:xfrm>
          <a:off x="1820160" y="2844299"/>
          <a:ext cx="1712160" cy="330776"/>
        </p:xfrm>
        <a:graphic>
          <a:graphicData uri="http://schemas.openxmlformats.org/drawingml/2006/table">
            <a:tbl>
              <a:tblPr/>
              <a:tblGrid>
                <a:gridCol w="195840"/>
                <a:gridCol w="529920"/>
                <a:gridCol w="195840"/>
                <a:gridCol w="593280"/>
                <a:gridCol w="19728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2327" name="Group 39"/>
          <p:cNvGraphicFramePr>
            <a:graphicFrameLocks noGrp="1"/>
          </p:cNvGraphicFramePr>
          <p:nvPr/>
        </p:nvGraphicFramePr>
        <p:xfrm>
          <a:off x="5627520" y="2864462"/>
          <a:ext cx="1712160" cy="330776"/>
        </p:xfrm>
        <a:graphic>
          <a:graphicData uri="http://schemas.openxmlformats.org/drawingml/2006/table">
            <a:tbl>
              <a:tblPr/>
              <a:tblGrid>
                <a:gridCol w="195840"/>
                <a:gridCol w="529920"/>
                <a:gridCol w="195840"/>
                <a:gridCol w="593280"/>
                <a:gridCol w="19728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60</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72</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2349" name="Group 61"/>
          <p:cNvGraphicFramePr>
            <a:graphicFrameLocks noGrp="1"/>
          </p:cNvGraphicFramePr>
          <p:nvPr/>
        </p:nvGraphicFramePr>
        <p:xfrm>
          <a:off x="876960" y="3843764"/>
          <a:ext cx="891360" cy="330776"/>
        </p:xfrm>
        <a:graphic>
          <a:graphicData uri="http://schemas.openxmlformats.org/drawingml/2006/table">
            <a:tbl>
              <a:tblPr/>
              <a:tblGrid>
                <a:gridCol w="453600"/>
                <a:gridCol w="43776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10</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13</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2359" name="Group 71"/>
          <p:cNvGraphicFramePr>
            <a:graphicFrameLocks noGrp="1"/>
          </p:cNvGraphicFramePr>
          <p:nvPr/>
        </p:nvGraphicFramePr>
        <p:xfrm>
          <a:off x="2112480" y="3861046"/>
          <a:ext cx="828000" cy="330776"/>
        </p:xfrm>
        <a:graphic>
          <a:graphicData uri="http://schemas.openxmlformats.org/drawingml/2006/table">
            <a:tbl>
              <a:tblPr/>
              <a:tblGrid>
                <a:gridCol w="414720"/>
                <a:gridCol w="41328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17</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21</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2369" name="Group 81"/>
          <p:cNvGraphicFramePr>
            <a:graphicFrameLocks noGrp="1"/>
          </p:cNvGraphicFramePr>
          <p:nvPr/>
        </p:nvGraphicFramePr>
        <p:xfrm>
          <a:off x="3153600" y="3832243"/>
          <a:ext cx="1382400" cy="330776"/>
        </p:xfrm>
        <a:graphic>
          <a:graphicData uri="http://schemas.openxmlformats.org/drawingml/2006/table">
            <a:tbl>
              <a:tblPr/>
              <a:tblGrid>
                <a:gridCol w="472320"/>
                <a:gridCol w="455040"/>
                <a:gridCol w="45504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27</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29</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31</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2383" name="Group 95"/>
          <p:cNvGraphicFramePr>
            <a:graphicFrameLocks noGrp="1"/>
          </p:cNvGraphicFramePr>
          <p:nvPr/>
        </p:nvGraphicFramePr>
        <p:xfrm>
          <a:off x="4919041" y="3799119"/>
          <a:ext cx="948960" cy="330776"/>
        </p:xfrm>
        <a:graphic>
          <a:graphicData uri="http://schemas.openxmlformats.org/drawingml/2006/table">
            <a:tbl>
              <a:tblPr/>
              <a:tblGrid>
                <a:gridCol w="475200"/>
                <a:gridCol w="47376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51</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56</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2393" name="Group 105"/>
          <p:cNvGraphicFramePr>
            <a:graphicFrameLocks noGrp="1"/>
          </p:cNvGraphicFramePr>
          <p:nvPr/>
        </p:nvGraphicFramePr>
        <p:xfrm>
          <a:off x="6082560" y="3817842"/>
          <a:ext cx="938880" cy="330776"/>
        </p:xfrm>
        <a:graphic>
          <a:graphicData uri="http://schemas.openxmlformats.org/drawingml/2006/table">
            <a:tbl>
              <a:tblPr/>
              <a:tblGrid>
                <a:gridCol w="478080"/>
                <a:gridCol w="46080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64</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66</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2403" name="Group 115"/>
          <p:cNvGraphicFramePr>
            <a:graphicFrameLocks noGrp="1"/>
          </p:cNvGraphicFramePr>
          <p:nvPr/>
        </p:nvGraphicFramePr>
        <p:xfrm>
          <a:off x="7212961" y="3801999"/>
          <a:ext cx="951840" cy="330776"/>
        </p:xfrm>
        <a:graphic>
          <a:graphicData uri="http://schemas.openxmlformats.org/drawingml/2006/table">
            <a:tbl>
              <a:tblPr/>
              <a:tblGrid>
                <a:gridCol w="486720"/>
                <a:gridCol w="46512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78</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90</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413" name="Line 125"/>
          <p:cNvSpPr>
            <a:spLocks noChangeShapeType="1"/>
          </p:cNvSpPr>
          <p:nvPr/>
        </p:nvSpPr>
        <p:spPr bwMode="auto">
          <a:xfrm flipH="1">
            <a:off x="2774881" y="2285521"/>
            <a:ext cx="1471680" cy="489651"/>
          </a:xfrm>
          <a:prstGeom prst="line">
            <a:avLst/>
          </a:prstGeom>
          <a:noFill/>
          <a:ln w="9525">
            <a:solidFill>
              <a:srgbClr val="000000"/>
            </a:solidFill>
            <a:round/>
            <a:headEnd/>
            <a:tailEnd/>
          </a:ln>
          <a:effectLst/>
        </p:spPr>
        <p:txBody>
          <a:bodyPr lIns="82945" tIns="41473" rIns="82945" bIns="41473"/>
          <a:lstStyle/>
          <a:p>
            <a:endParaRPr lang="es-VE"/>
          </a:p>
        </p:txBody>
      </p:sp>
      <p:sp>
        <p:nvSpPr>
          <p:cNvPr id="12414" name="Line 126"/>
          <p:cNvSpPr>
            <a:spLocks noChangeShapeType="1"/>
          </p:cNvSpPr>
          <p:nvPr/>
        </p:nvSpPr>
        <p:spPr bwMode="auto">
          <a:xfrm>
            <a:off x="5061601" y="2285521"/>
            <a:ext cx="1632960" cy="489651"/>
          </a:xfrm>
          <a:prstGeom prst="line">
            <a:avLst/>
          </a:prstGeom>
          <a:noFill/>
          <a:ln w="9525">
            <a:solidFill>
              <a:srgbClr val="000000"/>
            </a:solidFill>
            <a:round/>
            <a:headEnd/>
            <a:tailEnd/>
          </a:ln>
          <a:effectLst/>
        </p:spPr>
        <p:txBody>
          <a:bodyPr lIns="82945" tIns="41473" rIns="82945" bIns="41473"/>
          <a:lstStyle/>
          <a:p>
            <a:endParaRPr lang="es-VE"/>
          </a:p>
        </p:txBody>
      </p:sp>
      <p:sp>
        <p:nvSpPr>
          <p:cNvPr id="12415" name="Line 127"/>
          <p:cNvSpPr>
            <a:spLocks noChangeShapeType="1"/>
          </p:cNvSpPr>
          <p:nvPr/>
        </p:nvSpPr>
        <p:spPr bwMode="auto">
          <a:xfrm flipH="1">
            <a:off x="1304640" y="3102086"/>
            <a:ext cx="492480" cy="816566"/>
          </a:xfrm>
          <a:prstGeom prst="line">
            <a:avLst/>
          </a:prstGeom>
          <a:noFill/>
          <a:ln w="9525">
            <a:solidFill>
              <a:srgbClr val="000000"/>
            </a:solidFill>
            <a:round/>
            <a:headEnd/>
            <a:tailEnd/>
          </a:ln>
          <a:effectLst/>
        </p:spPr>
        <p:txBody>
          <a:bodyPr lIns="82945" tIns="41473" rIns="82945" bIns="41473"/>
          <a:lstStyle/>
          <a:p>
            <a:endParaRPr lang="es-VE"/>
          </a:p>
        </p:txBody>
      </p:sp>
      <p:sp>
        <p:nvSpPr>
          <p:cNvPr id="12416" name="Line 128"/>
          <p:cNvSpPr>
            <a:spLocks noChangeShapeType="1"/>
          </p:cNvSpPr>
          <p:nvPr/>
        </p:nvSpPr>
        <p:spPr bwMode="auto">
          <a:xfrm>
            <a:off x="2612160" y="3102086"/>
            <a:ext cx="1440" cy="653829"/>
          </a:xfrm>
          <a:prstGeom prst="line">
            <a:avLst/>
          </a:prstGeom>
          <a:noFill/>
          <a:ln w="9525">
            <a:solidFill>
              <a:srgbClr val="000000"/>
            </a:solidFill>
            <a:round/>
            <a:headEnd/>
            <a:tailEnd/>
          </a:ln>
          <a:effectLst/>
        </p:spPr>
        <p:txBody>
          <a:bodyPr lIns="82945" tIns="41473" rIns="82945" bIns="41473"/>
          <a:lstStyle/>
          <a:p>
            <a:endParaRPr lang="es-VE"/>
          </a:p>
        </p:txBody>
      </p:sp>
      <p:sp>
        <p:nvSpPr>
          <p:cNvPr id="12417" name="Line 129"/>
          <p:cNvSpPr>
            <a:spLocks noChangeShapeType="1"/>
          </p:cNvSpPr>
          <p:nvPr/>
        </p:nvSpPr>
        <p:spPr bwMode="auto">
          <a:xfrm>
            <a:off x="3428641" y="3102086"/>
            <a:ext cx="653760" cy="653829"/>
          </a:xfrm>
          <a:prstGeom prst="line">
            <a:avLst/>
          </a:prstGeom>
          <a:noFill/>
          <a:ln w="9525">
            <a:solidFill>
              <a:srgbClr val="000000"/>
            </a:solidFill>
            <a:round/>
            <a:headEnd/>
            <a:tailEnd/>
          </a:ln>
          <a:effectLst/>
        </p:spPr>
        <p:txBody>
          <a:bodyPr lIns="82945" tIns="41473" rIns="82945" bIns="41473"/>
          <a:lstStyle/>
          <a:p>
            <a:endParaRPr lang="es-VE"/>
          </a:p>
        </p:txBody>
      </p:sp>
      <p:sp>
        <p:nvSpPr>
          <p:cNvPr id="12418" name="Line 130"/>
          <p:cNvSpPr>
            <a:spLocks noChangeShapeType="1"/>
          </p:cNvSpPr>
          <p:nvPr/>
        </p:nvSpPr>
        <p:spPr bwMode="auto">
          <a:xfrm flipH="1">
            <a:off x="5387041" y="3102086"/>
            <a:ext cx="329760" cy="653829"/>
          </a:xfrm>
          <a:prstGeom prst="line">
            <a:avLst/>
          </a:prstGeom>
          <a:noFill/>
          <a:ln w="9525">
            <a:solidFill>
              <a:srgbClr val="000000"/>
            </a:solidFill>
            <a:round/>
            <a:headEnd/>
            <a:tailEnd/>
          </a:ln>
          <a:effectLst/>
        </p:spPr>
        <p:txBody>
          <a:bodyPr lIns="82945" tIns="41473" rIns="82945" bIns="41473"/>
          <a:lstStyle/>
          <a:p>
            <a:endParaRPr lang="es-VE"/>
          </a:p>
        </p:txBody>
      </p:sp>
      <p:sp>
        <p:nvSpPr>
          <p:cNvPr id="12419" name="Line 131"/>
          <p:cNvSpPr>
            <a:spLocks noChangeShapeType="1"/>
          </p:cNvSpPr>
          <p:nvPr/>
        </p:nvSpPr>
        <p:spPr bwMode="auto">
          <a:xfrm>
            <a:off x="6367680" y="3102086"/>
            <a:ext cx="162720" cy="653829"/>
          </a:xfrm>
          <a:prstGeom prst="line">
            <a:avLst/>
          </a:prstGeom>
          <a:noFill/>
          <a:ln w="9525">
            <a:solidFill>
              <a:srgbClr val="000000"/>
            </a:solidFill>
            <a:round/>
            <a:headEnd/>
            <a:tailEnd/>
          </a:ln>
          <a:effectLst/>
        </p:spPr>
        <p:txBody>
          <a:bodyPr lIns="82945" tIns="41473" rIns="82945" bIns="41473"/>
          <a:lstStyle/>
          <a:p>
            <a:endParaRPr lang="es-VE"/>
          </a:p>
        </p:txBody>
      </p:sp>
      <p:sp>
        <p:nvSpPr>
          <p:cNvPr id="12420" name="Line 132"/>
          <p:cNvSpPr>
            <a:spLocks noChangeShapeType="1"/>
          </p:cNvSpPr>
          <p:nvPr/>
        </p:nvSpPr>
        <p:spPr bwMode="auto">
          <a:xfrm>
            <a:off x="7184160" y="3102086"/>
            <a:ext cx="489600" cy="653829"/>
          </a:xfrm>
          <a:prstGeom prst="line">
            <a:avLst/>
          </a:prstGeom>
          <a:noFill/>
          <a:ln w="9525">
            <a:solidFill>
              <a:srgbClr val="000000"/>
            </a:solidFill>
            <a:round/>
            <a:headEnd/>
            <a:tailEnd/>
          </a:ln>
          <a:effectLst/>
        </p:spPr>
        <p:txBody>
          <a:bodyPr lIns="82945" tIns="41473" rIns="82945" bIns="41473"/>
          <a:lstStyle/>
          <a:p>
            <a:endParaRPr lang="es-VE"/>
          </a:p>
        </p:txBody>
      </p:sp>
      <p:sp>
        <p:nvSpPr>
          <p:cNvPr id="12421" name="AutoShape 133"/>
          <p:cNvSpPr>
            <a:spLocks noChangeArrowheads="1"/>
          </p:cNvSpPr>
          <p:nvPr/>
        </p:nvSpPr>
        <p:spPr bwMode="auto">
          <a:xfrm>
            <a:off x="4407841" y="3266263"/>
            <a:ext cx="653760" cy="162738"/>
          </a:xfrm>
          <a:prstGeom prst="leftRightArrow">
            <a:avLst>
              <a:gd name="adj1" fmla="val 50000"/>
              <a:gd name="adj2" fmla="val 79982"/>
            </a:avLst>
          </a:prstGeom>
          <a:solidFill>
            <a:srgbClr val="FFD320"/>
          </a:solidFill>
          <a:ln w="9525">
            <a:solidFill>
              <a:srgbClr val="000000"/>
            </a:solidFill>
            <a:round/>
            <a:headEnd/>
            <a:tailEnd/>
          </a:ln>
          <a:effectLst/>
        </p:spPr>
        <p:txBody>
          <a:bodyPr wrap="none" lIns="82945" tIns="41473" rIns="82945" bIns="41473" anchor="ctr"/>
          <a:lstStyle/>
          <a:p>
            <a:endParaRPr lang="es-VE"/>
          </a:p>
        </p:txBody>
      </p:sp>
      <p:sp>
        <p:nvSpPr>
          <p:cNvPr id="12422" name="AutoShape 134"/>
          <p:cNvSpPr>
            <a:spLocks noChangeArrowheads="1"/>
          </p:cNvSpPr>
          <p:nvPr/>
        </p:nvSpPr>
        <p:spPr bwMode="auto">
          <a:xfrm>
            <a:off x="5715360" y="4245565"/>
            <a:ext cx="489600" cy="162738"/>
          </a:xfrm>
          <a:prstGeom prst="leftRightArrow">
            <a:avLst>
              <a:gd name="adj1" fmla="val 50000"/>
              <a:gd name="adj2" fmla="val 59898"/>
            </a:avLst>
          </a:prstGeom>
          <a:solidFill>
            <a:srgbClr val="FFD320"/>
          </a:solidFill>
          <a:ln w="9525">
            <a:solidFill>
              <a:srgbClr val="000000"/>
            </a:solidFill>
            <a:round/>
            <a:headEnd/>
            <a:tailEnd/>
          </a:ln>
          <a:effectLst/>
        </p:spPr>
        <p:txBody>
          <a:bodyPr wrap="none" lIns="82945" tIns="41473" rIns="82945" bIns="41473" anchor="ctr"/>
          <a:lstStyle/>
          <a:p>
            <a:endParaRPr lang="es-VE"/>
          </a:p>
        </p:txBody>
      </p:sp>
      <p:sp>
        <p:nvSpPr>
          <p:cNvPr id="24" name="23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Carla Gómez</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body"/>
          </p:nvPr>
        </p:nvSpPr>
        <p:spPr>
          <a:xfrm>
            <a:off x="456481" y="1604329"/>
            <a:ext cx="8228160" cy="4526396"/>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82945" tIns="28802" bIns="41473" anchor="t">
            <a:normAutofit/>
            <a:scene3d>
              <a:camera prst="orthographicFront"/>
              <a:lightRig rig="soft" dir="t">
                <a:rot lat="0" lon="0" rev="2400000"/>
              </a:lightRig>
            </a:scene3d>
            <a:sp3d>
              <a:bevelT w="19050" h="12700"/>
            </a:sp3d>
          </a:bodyPr>
          <a:lstStyle/>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b="1" dirty="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Eliminación </a:t>
            </a:r>
          </a:p>
          <a:p>
            <a:pPr marL="391686" indent="-293764" algn="just">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b="1" dirty="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Caso 1: </a:t>
            </a:r>
          </a:p>
          <a:p>
            <a:pPr marL="391686" indent="-293764" algn="just">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b="1" dirty="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Si la clave a borrar se encuentra en una página hoja entonces simplemente esta se suprime.</a:t>
            </a:r>
          </a:p>
        </p:txBody>
      </p:sp>
      <p:sp>
        <p:nvSpPr>
          <p:cNvPr id="13315" name="Text Box 3"/>
          <p:cNvSpPr txBox="1">
            <a:spLocks noChangeArrowheads="1"/>
          </p:cNvSpPr>
          <p:nvPr/>
        </p:nvSpPr>
        <p:spPr bwMode="auto">
          <a:xfrm>
            <a:off x="323528" y="332656"/>
            <a:ext cx="2773440" cy="619265"/>
          </a:xfrm>
          <a:prstGeom prst="rect">
            <a:avLst/>
          </a:prstGeom>
          <a:no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38402" rIns="0" bIns="0" anchor="ctr"/>
          <a:lstStyle/>
          <a:p>
            <a:pPr>
              <a:tabLst>
                <a:tab pos="656650" algn="l"/>
                <a:tab pos="1313299" algn="l"/>
                <a:tab pos="1969949" algn="l"/>
                <a:tab pos="2626599" algn="l"/>
              </a:tabLst>
            </a:pPr>
            <a:r>
              <a:rPr lang="es-VE" sz="2000"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Árboles B</a:t>
            </a:r>
          </a:p>
        </p:txBody>
      </p:sp>
      <p:graphicFrame>
        <p:nvGraphicFramePr>
          <p:cNvPr id="13316" name="Group 4"/>
          <p:cNvGraphicFramePr>
            <a:graphicFrameLocks noGrp="1"/>
          </p:cNvGraphicFramePr>
          <p:nvPr/>
        </p:nvGraphicFramePr>
        <p:xfrm>
          <a:off x="1257121" y="3657984"/>
          <a:ext cx="1712160" cy="330776"/>
        </p:xfrm>
        <a:graphic>
          <a:graphicData uri="http://schemas.openxmlformats.org/drawingml/2006/table">
            <a:tbl>
              <a:tblPr/>
              <a:tblGrid>
                <a:gridCol w="195840"/>
                <a:gridCol w="529920"/>
                <a:gridCol w="195840"/>
                <a:gridCol w="593280"/>
                <a:gridCol w="19728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3338" name="Group 26"/>
          <p:cNvGraphicFramePr>
            <a:graphicFrameLocks noGrp="1"/>
          </p:cNvGraphicFramePr>
          <p:nvPr/>
        </p:nvGraphicFramePr>
        <p:xfrm>
          <a:off x="4956480" y="3689668"/>
          <a:ext cx="1712160" cy="330776"/>
        </p:xfrm>
        <a:graphic>
          <a:graphicData uri="http://schemas.openxmlformats.org/drawingml/2006/table">
            <a:tbl>
              <a:tblPr/>
              <a:tblGrid>
                <a:gridCol w="195840"/>
                <a:gridCol w="529920"/>
                <a:gridCol w="195840"/>
                <a:gridCol w="593280"/>
                <a:gridCol w="19728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3360" name="Group 48"/>
          <p:cNvGraphicFramePr>
            <a:graphicFrameLocks noGrp="1"/>
          </p:cNvGraphicFramePr>
          <p:nvPr/>
        </p:nvGraphicFramePr>
        <p:xfrm>
          <a:off x="617760" y="4463029"/>
          <a:ext cx="891360" cy="330776"/>
        </p:xfrm>
        <a:graphic>
          <a:graphicData uri="http://schemas.openxmlformats.org/drawingml/2006/table">
            <a:tbl>
              <a:tblPr/>
              <a:tblGrid>
                <a:gridCol w="453600"/>
                <a:gridCol w="43776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10</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13</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3370" name="Group 58"/>
          <p:cNvGraphicFramePr>
            <a:graphicFrameLocks noGrp="1"/>
          </p:cNvGraphicFramePr>
          <p:nvPr/>
        </p:nvGraphicFramePr>
        <p:xfrm>
          <a:off x="4492801" y="4475990"/>
          <a:ext cx="891360" cy="330776"/>
        </p:xfrm>
        <a:graphic>
          <a:graphicData uri="http://schemas.openxmlformats.org/drawingml/2006/table">
            <a:tbl>
              <a:tblPr/>
              <a:tblGrid>
                <a:gridCol w="453600"/>
                <a:gridCol w="43776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10</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13</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3380" name="Group 68"/>
          <p:cNvGraphicFramePr>
            <a:graphicFrameLocks noGrp="1"/>
          </p:cNvGraphicFramePr>
          <p:nvPr/>
        </p:nvGraphicFramePr>
        <p:xfrm>
          <a:off x="1648800" y="4461589"/>
          <a:ext cx="828000" cy="330776"/>
        </p:xfrm>
        <a:graphic>
          <a:graphicData uri="http://schemas.openxmlformats.org/drawingml/2006/table">
            <a:tbl>
              <a:tblPr/>
              <a:tblGrid>
                <a:gridCol w="414720"/>
                <a:gridCol w="41328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17</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21</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3390" name="Group 78"/>
          <p:cNvGraphicFramePr>
            <a:graphicFrameLocks noGrp="1"/>
          </p:cNvGraphicFramePr>
          <p:nvPr/>
        </p:nvGraphicFramePr>
        <p:xfrm>
          <a:off x="5620321" y="4454388"/>
          <a:ext cx="807840" cy="562237"/>
        </p:xfrm>
        <a:graphic>
          <a:graphicData uri="http://schemas.openxmlformats.org/drawingml/2006/table">
            <a:tbl>
              <a:tblPr/>
              <a:tblGrid>
                <a:gridCol w="393120"/>
                <a:gridCol w="414720"/>
              </a:tblGrid>
              <a:tr h="562237">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17</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21</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3400" name="Group 88"/>
          <p:cNvGraphicFramePr>
            <a:graphicFrameLocks noGrp="1"/>
          </p:cNvGraphicFramePr>
          <p:nvPr/>
        </p:nvGraphicFramePr>
        <p:xfrm>
          <a:off x="2669760" y="4478871"/>
          <a:ext cx="1382400" cy="330776"/>
        </p:xfrm>
        <a:graphic>
          <a:graphicData uri="http://schemas.openxmlformats.org/drawingml/2006/table">
            <a:tbl>
              <a:tblPr/>
              <a:tblGrid>
                <a:gridCol w="472320"/>
                <a:gridCol w="455040"/>
                <a:gridCol w="45504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27</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29</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31</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3414" name="Group 102"/>
          <p:cNvGraphicFramePr>
            <a:graphicFrameLocks noGrp="1"/>
          </p:cNvGraphicFramePr>
          <p:nvPr/>
        </p:nvGraphicFramePr>
        <p:xfrm>
          <a:off x="6688800" y="4493272"/>
          <a:ext cx="948960" cy="330776"/>
        </p:xfrm>
        <a:graphic>
          <a:graphicData uri="http://schemas.openxmlformats.org/drawingml/2006/table">
            <a:tbl>
              <a:tblPr/>
              <a:tblGrid>
                <a:gridCol w="475200"/>
                <a:gridCol w="47376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29</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31</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424" name="Line 112"/>
          <p:cNvSpPr>
            <a:spLocks noChangeShapeType="1"/>
          </p:cNvSpPr>
          <p:nvPr/>
        </p:nvSpPr>
        <p:spPr bwMode="auto">
          <a:xfrm flipH="1">
            <a:off x="977761" y="3918652"/>
            <a:ext cx="329760" cy="489651"/>
          </a:xfrm>
          <a:prstGeom prst="line">
            <a:avLst/>
          </a:prstGeom>
          <a:noFill/>
          <a:ln w="9525">
            <a:solidFill>
              <a:srgbClr val="000000"/>
            </a:solidFill>
            <a:round/>
            <a:headEnd/>
            <a:tailEnd/>
          </a:ln>
          <a:effectLst/>
        </p:spPr>
        <p:txBody>
          <a:bodyPr lIns="82945" tIns="41473" rIns="82945" bIns="41473"/>
          <a:lstStyle/>
          <a:p>
            <a:endParaRPr lang="es-VE"/>
          </a:p>
        </p:txBody>
      </p:sp>
      <p:sp>
        <p:nvSpPr>
          <p:cNvPr id="13425" name="Line 113"/>
          <p:cNvSpPr>
            <a:spLocks noChangeShapeType="1"/>
          </p:cNvSpPr>
          <p:nvPr/>
        </p:nvSpPr>
        <p:spPr bwMode="auto">
          <a:xfrm>
            <a:off x="2122560" y="3918652"/>
            <a:ext cx="1440" cy="489651"/>
          </a:xfrm>
          <a:prstGeom prst="line">
            <a:avLst/>
          </a:prstGeom>
          <a:noFill/>
          <a:ln w="9525">
            <a:solidFill>
              <a:srgbClr val="000000"/>
            </a:solidFill>
            <a:round/>
            <a:headEnd/>
            <a:tailEnd/>
          </a:ln>
          <a:effectLst/>
        </p:spPr>
        <p:txBody>
          <a:bodyPr lIns="82945" tIns="41473" rIns="82945" bIns="41473"/>
          <a:lstStyle/>
          <a:p>
            <a:endParaRPr lang="es-VE"/>
          </a:p>
        </p:txBody>
      </p:sp>
      <p:sp>
        <p:nvSpPr>
          <p:cNvPr id="13426" name="Line 114"/>
          <p:cNvSpPr>
            <a:spLocks noChangeShapeType="1"/>
          </p:cNvSpPr>
          <p:nvPr/>
        </p:nvSpPr>
        <p:spPr bwMode="auto">
          <a:xfrm>
            <a:off x="2939040" y="3918652"/>
            <a:ext cx="489600" cy="489651"/>
          </a:xfrm>
          <a:prstGeom prst="line">
            <a:avLst/>
          </a:prstGeom>
          <a:noFill/>
          <a:ln w="9525">
            <a:solidFill>
              <a:srgbClr val="000000"/>
            </a:solidFill>
            <a:round/>
            <a:headEnd/>
            <a:tailEnd/>
          </a:ln>
          <a:effectLst/>
        </p:spPr>
        <p:txBody>
          <a:bodyPr lIns="82945" tIns="41473" rIns="82945" bIns="41473"/>
          <a:lstStyle/>
          <a:p>
            <a:endParaRPr lang="es-VE"/>
          </a:p>
        </p:txBody>
      </p:sp>
      <p:sp>
        <p:nvSpPr>
          <p:cNvPr id="13427" name="Line 115"/>
          <p:cNvSpPr>
            <a:spLocks noChangeShapeType="1"/>
          </p:cNvSpPr>
          <p:nvPr/>
        </p:nvSpPr>
        <p:spPr bwMode="auto">
          <a:xfrm flipH="1">
            <a:off x="4897440" y="3918652"/>
            <a:ext cx="165600" cy="489651"/>
          </a:xfrm>
          <a:prstGeom prst="line">
            <a:avLst/>
          </a:prstGeom>
          <a:noFill/>
          <a:ln w="9525">
            <a:solidFill>
              <a:srgbClr val="000000"/>
            </a:solidFill>
            <a:round/>
            <a:headEnd/>
            <a:tailEnd/>
          </a:ln>
          <a:effectLst/>
        </p:spPr>
        <p:txBody>
          <a:bodyPr lIns="82945" tIns="41473" rIns="82945" bIns="41473"/>
          <a:lstStyle/>
          <a:p>
            <a:endParaRPr lang="es-VE"/>
          </a:p>
        </p:txBody>
      </p:sp>
      <p:sp>
        <p:nvSpPr>
          <p:cNvPr id="13428" name="Line 116"/>
          <p:cNvSpPr>
            <a:spLocks noChangeShapeType="1"/>
          </p:cNvSpPr>
          <p:nvPr/>
        </p:nvSpPr>
        <p:spPr bwMode="auto">
          <a:xfrm>
            <a:off x="5715361" y="3918652"/>
            <a:ext cx="162720" cy="489651"/>
          </a:xfrm>
          <a:prstGeom prst="line">
            <a:avLst/>
          </a:prstGeom>
          <a:noFill/>
          <a:ln w="9525">
            <a:solidFill>
              <a:srgbClr val="000000"/>
            </a:solidFill>
            <a:round/>
            <a:headEnd/>
            <a:tailEnd/>
          </a:ln>
          <a:effectLst/>
        </p:spPr>
        <p:txBody>
          <a:bodyPr lIns="82945" tIns="41473" rIns="82945" bIns="41473"/>
          <a:lstStyle/>
          <a:p>
            <a:endParaRPr lang="es-VE"/>
          </a:p>
        </p:txBody>
      </p:sp>
      <p:sp>
        <p:nvSpPr>
          <p:cNvPr id="13429" name="Line 117"/>
          <p:cNvSpPr>
            <a:spLocks noChangeShapeType="1"/>
          </p:cNvSpPr>
          <p:nvPr/>
        </p:nvSpPr>
        <p:spPr bwMode="auto">
          <a:xfrm>
            <a:off x="6530400" y="3918652"/>
            <a:ext cx="489600" cy="489651"/>
          </a:xfrm>
          <a:prstGeom prst="line">
            <a:avLst/>
          </a:prstGeom>
          <a:noFill/>
          <a:ln w="9525">
            <a:solidFill>
              <a:srgbClr val="000000"/>
            </a:solidFill>
            <a:round/>
            <a:headEnd/>
            <a:tailEnd/>
          </a:ln>
          <a:effectLst/>
        </p:spPr>
        <p:txBody>
          <a:bodyPr lIns="82945" tIns="41473" rIns="82945" bIns="41473"/>
          <a:lstStyle/>
          <a:p>
            <a:endParaRPr lang="es-VE"/>
          </a:p>
        </p:txBody>
      </p:sp>
      <p:sp>
        <p:nvSpPr>
          <p:cNvPr id="13430" name="AutoShape 118"/>
          <p:cNvSpPr>
            <a:spLocks noChangeArrowheads="1"/>
          </p:cNvSpPr>
          <p:nvPr/>
        </p:nvSpPr>
        <p:spPr bwMode="auto">
          <a:xfrm>
            <a:off x="3755520" y="3918652"/>
            <a:ext cx="653760" cy="326914"/>
          </a:xfrm>
          <a:prstGeom prst="leftRightArrow">
            <a:avLst>
              <a:gd name="adj1" fmla="val 50000"/>
              <a:gd name="adj2" fmla="val 39815"/>
            </a:avLst>
          </a:prstGeom>
          <a:solidFill>
            <a:srgbClr val="FFD320"/>
          </a:solidFill>
          <a:ln w="9525">
            <a:solidFill>
              <a:srgbClr val="000000"/>
            </a:solidFill>
            <a:round/>
            <a:headEnd/>
            <a:tailEnd/>
          </a:ln>
          <a:effectLst/>
        </p:spPr>
        <p:txBody>
          <a:bodyPr wrap="none" lIns="82945" tIns="41473" rIns="82945" bIns="41473" anchor="ctr"/>
          <a:lstStyle/>
          <a:p>
            <a:endParaRPr lang="es-VE"/>
          </a:p>
        </p:txBody>
      </p:sp>
      <p:sp>
        <p:nvSpPr>
          <p:cNvPr id="20" name="19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Carla Gómez</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67544" y="908720"/>
            <a:ext cx="9144000" cy="7078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bodyPr>
          <a:lstStyle/>
          <a:p>
            <a:pPr algn="just"/>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Se </a:t>
            </a:r>
            <a:r>
              <a:rPr lang="es-VE"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define para cada elemento del árbol como la distancia a la raíz, </a:t>
            </a:r>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medida</a:t>
            </a:r>
          </a:p>
          <a:p>
            <a:pPr algn="just"/>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 </a:t>
            </a:r>
            <a:r>
              <a:rPr lang="es-VE"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en nodos. </a:t>
            </a:r>
            <a:endParaRPr lang="es-ES"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endParaRPr>
          </a:p>
        </p:txBody>
      </p:sp>
      <p:sp>
        <p:nvSpPr>
          <p:cNvPr id="5" name="4 Rectángulo"/>
          <p:cNvSpPr/>
          <p:nvPr/>
        </p:nvSpPr>
        <p:spPr>
          <a:xfrm>
            <a:off x="467544" y="260648"/>
            <a:ext cx="838691"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Nivel:</a:t>
            </a:r>
            <a:endParaRPr lang="es-ES"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endParaRPr>
          </a:p>
        </p:txBody>
      </p:sp>
      <p:pic>
        <p:nvPicPr>
          <p:cNvPr id="7" name="6 Imagen" descr="C:\Users\User\Desktop\arbol.gif"/>
          <p:cNvPicPr/>
          <p:nvPr/>
        </p:nvPicPr>
        <p:blipFill>
          <a:blip r:embed="rId2" cstate="print"/>
          <a:srcRect/>
          <a:stretch>
            <a:fillRect/>
          </a:stretch>
        </p:blipFill>
        <p:spPr bwMode="auto">
          <a:xfrm>
            <a:off x="4211960" y="1844824"/>
            <a:ext cx="3888432" cy="2736304"/>
          </a:xfrm>
          <a:prstGeom prst="rect">
            <a:avLst/>
          </a:prstGeom>
          <a:noFill/>
          <a:ln w="9525">
            <a:noFill/>
            <a:miter lim="800000"/>
            <a:headEnd/>
            <a:tailEnd/>
          </a:ln>
        </p:spPr>
      </p:pic>
      <p:sp>
        <p:nvSpPr>
          <p:cNvPr id="8" name="7 Rectángulo"/>
          <p:cNvSpPr/>
          <p:nvPr/>
        </p:nvSpPr>
        <p:spPr>
          <a:xfrm>
            <a:off x="179512" y="2276872"/>
            <a:ext cx="2987824" cy="1015663"/>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bodyPr>
          <a:lstStyle/>
          <a:p>
            <a:pPr algn="just"/>
            <a:r>
              <a:rPr lang="es-ES"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Nivel de la raíz es cero, de la rama D es 1, de la G es 2, de la N es 3.</a:t>
            </a:r>
            <a:endParaRPr lang="es-ES"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endParaRPr>
          </a:p>
        </p:txBody>
      </p:sp>
      <p:sp>
        <p:nvSpPr>
          <p:cNvPr id="9" name="8 Flecha derecha"/>
          <p:cNvSpPr/>
          <p:nvPr/>
        </p:nvSpPr>
        <p:spPr>
          <a:xfrm rot="10800000">
            <a:off x="6588224" y="2060848"/>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0" name="9 Flecha derecha"/>
          <p:cNvSpPr/>
          <p:nvPr/>
        </p:nvSpPr>
        <p:spPr>
          <a:xfrm rot="10800000">
            <a:off x="7812360" y="3429000"/>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1" name="10 Flecha derecha"/>
          <p:cNvSpPr/>
          <p:nvPr/>
        </p:nvSpPr>
        <p:spPr>
          <a:xfrm flipV="1">
            <a:off x="4283968" y="2636912"/>
            <a:ext cx="504056" cy="2327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2" name="11 Flecha derecha"/>
          <p:cNvSpPr/>
          <p:nvPr/>
        </p:nvSpPr>
        <p:spPr>
          <a:xfrm>
            <a:off x="4067944" y="4149080"/>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4" name="13 Rectángulo redondeado"/>
          <p:cNvSpPr/>
          <p:nvPr/>
        </p:nvSpPr>
        <p:spPr>
          <a:xfrm>
            <a:off x="7380312" y="1916832"/>
            <a:ext cx="576064"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t>0</a:t>
            </a:r>
            <a:endParaRPr lang="es-VE" dirty="0"/>
          </a:p>
        </p:txBody>
      </p:sp>
      <p:sp>
        <p:nvSpPr>
          <p:cNvPr id="16" name="15 Rectángulo redondeado"/>
          <p:cNvSpPr/>
          <p:nvPr/>
        </p:nvSpPr>
        <p:spPr>
          <a:xfrm>
            <a:off x="3419872" y="2204864"/>
            <a:ext cx="576064"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a:t>1</a:t>
            </a:r>
          </a:p>
        </p:txBody>
      </p:sp>
      <p:sp>
        <p:nvSpPr>
          <p:cNvPr id="17" name="16 Rectángulo redondeado"/>
          <p:cNvSpPr/>
          <p:nvPr/>
        </p:nvSpPr>
        <p:spPr>
          <a:xfrm>
            <a:off x="8388424" y="2852936"/>
            <a:ext cx="576064"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a:t>2</a:t>
            </a:r>
          </a:p>
        </p:txBody>
      </p:sp>
      <p:sp>
        <p:nvSpPr>
          <p:cNvPr id="18" name="17 Rectángulo redondeado"/>
          <p:cNvSpPr/>
          <p:nvPr/>
        </p:nvSpPr>
        <p:spPr>
          <a:xfrm>
            <a:off x="3347864" y="3573016"/>
            <a:ext cx="576064"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a:t>3</a:t>
            </a:r>
          </a:p>
        </p:txBody>
      </p:sp>
      <p:sp>
        <p:nvSpPr>
          <p:cNvPr id="20" name="19 Rectángulo"/>
          <p:cNvSpPr/>
          <p:nvPr/>
        </p:nvSpPr>
        <p:spPr>
          <a:xfrm>
            <a:off x="654859" y="4005064"/>
            <a:ext cx="1332929"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ALTURA:</a:t>
            </a:r>
            <a:endParaRPr lang="es-ES"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endParaRPr>
          </a:p>
        </p:txBody>
      </p:sp>
      <p:sp>
        <p:nvSpPr>
          <p:cNvPr id="21" name="20 Rectángulo"/>
          <p:cNvSpPr/>
          <p:nvPr/>
        </p:nvSpPr>
        <p:spPr>
          <a:xfrm>
            <a:off x="251520" y="4869160"/>
            <a:ext cx="4211960" cy="70788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La </a:t>
            </a:r>
            <a:r>
              <a:rPr lang="es-VE"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altura de un árbol se define como nivel el nodo de mayor nivel. </a:t>
            </a:r>
          </a:p>
        </p:txBody>
      </p:sp>
      <p:sp>
        <p:nvSpPr>
          <p:cNvPr id="22" name="21 Rectángulo"/>
          <p:cNvSpPr/>
          <p:nvPr/>
        </p:nvSpPr>
        <p:spPr>
          <a:xfrm>
            <a:off x="4572000" y="4869160"/>
            <a:ext cx="4572000" cy="101566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VE"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El árbol del ejemplo tiene altura 3, la rama B tiene altura 2, la rama G tiene altura 1, y la </a:t>
            </a:r>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M </a:t>
            </a:r>
            <a:r>
              <a:rPr lang="es-VE"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cero. </a:t>
            </a:r>
          </a:p>
        </p:txBody>
      </p:sp>
      <p:sp>
        <p:nvSpPr>
          <p:cNvPr id="19" name="18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José  Caraballo</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ntr" presetSubtype="0" decel="10000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strVal val="#ppt_w+.3"/>
                                          </p:val>
                                        </p:tav>
                                        <p:tav tm="100000">
                                          <p:val>
                                            <p:strVal val="#ppt_w"/>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animEffect transition="in" filter="fade">
                                      <p:cBhvr>
                                        <p:cTn id="14" dur="1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31" presetClass="entr" presetSubtype="0" fill="hold" grpId="0" nodeType="afterEffect">
                                  <p:stCondLst>
                                    <p:cond delay="0"/>
                                  </p:stCondLst>
                                  <p:iterate type="lt">
                                    <p:tmPct val="5000"/>
                                  </p:iterate>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ppt_w</p:attrName>
                                        </p:attrNameLst>
                                      </p:cBhvr>
                                      <p:tavLst>
                                        <p:tav tm="0">
                                          <p:val>
                                            <p:fltVal val="0"/>
                                          </p:val>
                                        </p:tav>
                                        <p:tav tm="100000">
                                          <p:val>
                                            <p:strVal val="#ppt_w"/>
                                          </p:val>
                                        </p:tav>
                                      </p:tavLst>
                                    </p:anim>
                                    <p:anim calcmode="lin" valueType="num">
                                      <p:cBhvr>
                                        <p:cTn id="26" dur="1000" fill="hold"/>
                                        <p:tgtEl>
                                          <p:spTgt spid="9"/>
                                        </p:tgtEl>
                                        <p:attrNameLst>
                                          <p:attrName>ppt_h</p:attrName>
                                        </p:attrNameLst>
                                      </p:cBhvr>
                                      <p:tavLst>
                                        <p:tav tm="0">
                                          <p:val>
                                            <p:fltVal val="0"/>
                                          </p:val>
                                        </p:tav>
                                        <p:tav tm="100000">
                                          <p:val>
                                            <p:strVal val="#ppt_h"/>
                                          </p:val>
                                        </p:tav>
                                      </p:tavLst>
                                    </p:anim>
                                    <p:anim calcmode="lin" valueType="num">
                                      <p:cBhvr>
                                        <p:cTn id="27" dur="1000" fill="hold"/>
                                        <p:tgtEl>
                                          <p:spTgt spid="9"/>
                                        </p:tgtEl>
                                        <p:attrNameLst>
                                          <p:attrName>style.rotation</p:attrName>
                                        </p:attrNameLst>
                                      </p:cBhvr>
                                      <p:tavLst>
                                        <p:tav tm="0">
                                          <p:val>
                                            <p:fltVal val="90"/>
                                          </p:val>
                                        </p:tav>
                                        <p:tav tm="100000">
                                          <p:val>
                                            <p:fltVal val="0"/>
                                          </p:val>
                                        </p:tav>
                                      </p:tavLst>
                                    </p:anim>
                                    <p:animEffect transition="in" filter="fade">
                                      <p:cBhvr>
                                        <p:cTn id="28" dur="1000"/>
                                        <p:tgtEl>
                                          <p:spTgt spid="9"/>
                                        </p:tgtEl>
                                      </p:cBhvr>
                                    </p:animEffect>
                                  </p:childTnLst>
                                </p:cTn>
                              </p:par>
                            </p:childTnLst>
                          </p:cTn>
                        </p:par>
                        <p:par>
                          <p:cTn id="29" fill="hold">
                            <p:stCondLst>
                              <p:cond delay="2000"/>
                            </p:stCondLst>
                            <p:childTnLst>
                              <p:par>
                                <p:cTn id="30" presetID="55" presetClass="entr" presetSubtype="0"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1000" fill="hold"/>
                                        <p:tgtEl>
                                          <p:spTgt spid="14"/>
                                        </p:tgtEl>
                                        <p:attrNameLst>
                                          <p:attrName>ppt_w</p:attrName>
                                        </p:attrNameLst>
                                      </p:cBhvr>
                                      <p:tavLst>
                                        <p:tav tm="0">
                                          <p:val>
                                            <p:strVal val="#ppt_w*0.70"/>
                                          </p:val>
                                        </p:tav>
                                        <p:tav tm="100000">
                                          <p:val>
                                            <p:strVal val="#ppt_w"/>
                                          </p:val>
                                        </p:tav>
                                      </p:tavLst>
                                    </p:anim>
                                    <p:anim calcmode="lin" valueType="num">
                                      <p:cBhvr>
                                        <p:cTn id="33" dur="1000" fill="hold"/>
                                        <p:tgtEl>
                                          <p:spTgt spid="14"/>
                                        </p:tgtEl>
                                        <p:attrNameLst>
                                          <p:attrName>ppt_h</p:attrName>
                                        </p:attrNameLst>
                                      </p:cBhvr>
                                      <p:tavLst>
                                        <p:tav tm="0">
                                          <p:val>
                                            <p:strVal val="#ppt_h"/>
                                          </p:val>
                                        </p:tav>
                                        <p:tav tm="100000">
                                          <p:val>
                                            <p:strVal val="#ppt_h"/>
                                          </p:val>
                                        </p:tav>
                                      </p:tavLst>
                                    </p:anim>
                                    <p:animEffect transition="in" filter="fade">
                                      <p:cBhvr>
                                        <p:cTn id="34" dur="1000"/>
                                        <p:tgtEl>
                                          <p:spTgt spid="14"/>
                                        </p:tgtEl>
                                      </p:cBhvr>
                                    </p:animEffect>
                                  </p:childTnLst>
                                </p:cTn>
                              </p:par>
                            </p:childTnLst>
                          </p:cTn>
                        </p:par>
                        <p:par>
                          <p:cTn id="35" fill="hold">
                            <p:stCondLst>
                              <p:cond delay="3000"/>
                            </p:stCondLst>
                            <p:childTnLst>
                              <p:par>
                                <p:cTn id="36" presetID="31" presetClass="entr" presetSubtype="0" fill="hold" grpId="0" nodeType="afterEffect">
                                  <p:stCondLst>
                                    <p:cond delay="0"/>
                                  </p:stCondLst>
                                  <p:iterate type="lt">
                                    <p:tmPct val="5000"/>
                                  </p:iterate>
                                  <p:childTnLst>
                                    <p:set>
                                      <p:cBhvr>
                                        <p:cTn id="37" dur="1" fill="hold">
                                          <p:stCondLst>
                                            <p:cond delay="0"/>
                                          </p:stCondLst>
                                        </p:cTn>
                                        <p:tgtEl>
                                          <p:spTgt spid="11"/>
                                        </p:tgtEl>
                                        <p:attrNameLst>
                                          <p:attrName>style.visibility</p:attrName>
                                        </p:attrNameLst>
                                      </p:cBhvr>
                                      <p:to>
                                        <p:strVal val="visible"/>
                                      </p:to>
                                    </p:set>
                                    <p:anim calcmode="lin" valueType="num">
                                      <p:cBhvr>
                                        <p:cTn id="38" dur="1000" fill="hold"/>
                                        <p:tgtEl>
                                          <p:spTgt spid="11"/>
                                        </p:tgtEl>
                                        <p:attrNameLst>
                                          <p:attrName>ppt_w</p:attrName>
                                        </p:attrNameLst>
                                      </p:cBhvr>
                                      <p:tavLst>
                                        <p:tav tm="0">
                                          <p:val>
                                            <p:fltVal val="0"/>
                                          </p:val>
                                        </p:tav>
                                        <p:tav tm="100000">
                                          <p:val>
                                            <p:strVal val="#ppt_w"/>
                                          </p:val>
                                        </p:tav>
                                      </p:tavLst>
                                    </p:anim>
                                    <p:anim calcmode="lin" valueType="num">
                                      <p:cBhvr>
                                        <p:cTn id="39" dur="1000" fill="hold"/>
                                        <p:tgtEl>
                                          <p:spTgt spid="11"/>
                                        </p:tgtEl>
                                        <p:attrNameLst>
                                          <p:attrName>ppt_h</p:attrName>
                                        </p:attrNameLst>
                                      </p:cBhvr>
                                      <p:tavLst>
                                        <p:tav tm="0">
                                          <p:val>
                                            <p:fltVal val="0"/>
                                          </p:val>
                                        </p:tav>
                                        <p:tav tm="100000">
                                          <p:val>
                                            <p:strVal val="#ppt_h"/>
                                          </p:val>
                                        </p:tav>
                                      </p:tavLst>
                                    </p:anim>
                                    <p:anim calcmode="lin" valueType="num">
                                      <p:cBhvr>
                                        <p:cTn id="40" dur="1000" fill="hold"/>
                                        <p:tgtEl>
                                          <p:spTgt spid="11"/>
                                        </p:tgtEl>
                                        <p:attrNameLst>
                                          <p:attrName>style.rotation</p:attrName>
                                        </p:attrNameLst>
                                      </p:cBhvr>
                                      <p:tavLst>
                                        <p:tav tm="0">
                                          <p:val>
                                            <p:fltVal val="90"/>
                                          </p:val>
                                        </p:tav>
                                        <p:tav tm="100000">
                                          <p:val>
                                            <p:fltVal val="0"/>
                                          </p:val>
                                        </p:tav>
                                      </p:tavLst>
                                    </p:anim>
                                    <p:animEffect transition="in" filter="fade">
                                      <p:cBhvr>
                                        <p:cTn id="41" dur="1000"/>
                                        <p:tgtEl>
                                          <p:spTgt spid="11"/>
                                        </p:tgtEl>
                                      </p:cBhvr>
                                    </p:animEffect>
                                  </p:childTnLst>
                                </p:cTn>
                              </p:par>
                              <p:par>
                                <p:cTn id="42" presetID="55"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p:cTn id="44" dur="1000" fill="hold"/>
                                        <p:tgtEl>
                                          <p:spTgt spid="16"/>
                                        </p:tgtEl>
                                        <p:attrNameLst>
                                          <p:attrName>ppt_w</p:attrName>
                                        </p:attrNameLst>
                                      </p:cBhvr>
                                      <p:tavLst>
                                        <p:tav tm="0">
                                          <p:val>
                                            <p:strVal val="#ppt_w*0.70"/>
                                          </p:val>
                                        </p:tav>
                                        <p:tav tm="100000">
                                          <p:val>
                                            <p:strVal val="#ppt_w"/>
                                          </p:val>
                                        </p:tav>
                                      </p:tavLst>
                                    </p:anim>
                                    <p:anim calcmode="lin" valueType="num">
                                      <p:cBhvr>
                                        <p:cTn id="45" dur="1000" fill="hold"/>
                                        <p:tgtEl>
                                          <p:spTgt spid="16"/>
                                        </p:tgtEl>
                                        <p:attrNameLst>
                                          <p:attrName>ppt_h</p:attrName>
                                        </p:attrNameLst>
                                      </p:cBhvr>
                                      <p:tavLst>
                                        <p:tav tm="0">
                                          <p:val>
                                            <p:strVal val="#ppt_h"/>
                                          </p:val>
                                        </p:tav>
                                        <p:tav tm="100000">
                                          <p:val>
                                            <p:strVal val="#ppt_h"/>
                                          </p:val>
                                        </p:tav>
                                      </p:tavLst>
                                    </p:anim>
                                    <p:animEffect transition="in" filter="fade">
                                      <p:cBhvr>
                                        <p:cTn id="46" dur="1000"/>
                                        <p:tgtEl>
                                          <p:spTgt spid="16"/>
                                        </p:tgtEl>
                                      </p:cBhvr>
                                    </p:animEffect>
                                  </p:childTnLst>
                                </p:cTn>
                              </p:par>
                            </p:childTnLst>
                          </p:cTn>
                        </p:par>
                        <p:par>
                          <p:cTn id="47" fill="hold">
                            <p:stCondLst>
                              <p:cond delay="4000"/>
                            </p:stCondLst>
                            <p:childTnLst>
                              <p:par>
                                <p:cTn id="48" presetID="31" presetClass="entr" presetSubtype="0" fill="hold" grpId="0" nodeType="afterEffect">
                                  <p:stCondLst>
                                    <p:cond delay="0"/>
                                  </p:stCondLst>
                                  <p:iterate type="lt">
                                    <p:tmPct val="5000"/>
                                  </p:iterate>
                                  <p:childTnLst>
                                    <p:set>
                                      <p:cBhvr>
                                        <p:cTn id="49" dur="1" fill="hold">
                                          <p:stCondLst>
                                            <p:cond delay="0"/>
                                          </p:stCondLst>
                                        </p:cTn>
                                        <p:tgtEl>
                                          <p:spTgt spid="10"/>
                                        </p:tgtEl>
                                        <p:attrNameLst>
                                          <p:attrName>style.visibility</p:attrName>
                                        </p:attrNameLst>
                                      </p:cBhvr>
                                      <p:to>
                                        <p:strVal val="visible"/>
                                      </p:to>
                                    </p:set>
                                    <p:anim calcmode="lin" valueType="num">
                                      <p:cBhvr>
                                        <p:cTn id="50" dur="1000" fill="hold"/>
                                        <p:tgtEl>
                                          <p:spTgt spid="10"/>
                                        </p:tgtEl>
                                        <p:attrNameLst>
                                          <p:attrName>ppt_w</p:attrName>
                                        </p:attrNameLst>
                                      </p:cBhvr>
                                      <p:tavLst>
                                        <p:tav tm="0">
                                          <p:val>
                                            <p:fltVal val="0"/>
                                          </p:val>
                                        </p:tav>
                                        <p:tav tm="100000">
                                          <p:val>
                                            <p:strVal val="#ppt_w"/>
                                          </p:val>
                                        </p:tav>
                                      </p:tavLst>
                                    </p:anim>
                                    <p:anim calcmode="lin" valueType="num">
                                      <p:cBhvr>
                                        <p:cTn id="51" dur="1000" fill="hold"/>
                                        <p:tgtEl>
                                          <p:spTgt spid="10"/>
                                        </p:tgtEl>
                                        <p:attrNameLst>
                                          <p:attrName>ppt_h</p:attrName>
                                        </p:attrNameLst>
                                      </p:cBhvr>
                                      <p:tavLst>
                                        <p:tav tm="0">
                                          <p:val>
                                            <p:fltVal val="0"/>
                                          </p:val>
                                        </p:tav>
                                        <p:tav tm="100000">
                                          <p:val>
                                            <p:strVal val="#ppt_h"/>
                                          </p:val>
                                        </p:tav>
                                      </p:tavLst>
                                    </p:anim>
                                    <p:anim calcmode="lin" valueType="num">
                                      <p:cBhvr>
                                        <p:cTn id="52" dur="1000" fill="hold"/>
                                        <p:tgtEl>
                                          <p:spTgt spid="10"/>
                                        </p:tgtEl>
                                        <p:attrNameLst>
                                          <p:attrName>style.rotation</p:attrName>
                                        </p:attrNameLst>
                                      </p:cBhvr>
                                      <p:tavLst>
                                        <p:tav tm="0">
                                          <p:val>
                                            <p:fltVal val="90"/>
                                          </p:val>
                                        </p:tav>
                                        <p:tav tm="100000">
                                          <p:val>
                                            <p:fltVal val="0"/>
                                          </p:val>
                                        </p:tav>
                                      </p:tavLst>
                                    </p:anim>
                                    <p:animEffect transition="in" filter="fade">
                                      <p:cBhvr>
                                        <p:cTn id="53" dur="1000"/>
                                        <p:tgtEl>
                                          <p:spTgt spid="10"/>
                                        </p:tgtEl>
                                      </p:cBhvr>
                                    </p:animEffect>
                                  </p:childTnLst>
                                </p:cTn>
                              </p:par>
                            </p:childTnLst>
                          </p:cTn>
                        </p:par>
                        <p:par>
                          <p:cTn id="54" fill="hold">
                            <p:stCondLst>
                              <p:cond delay="5000"/>
                            </p:stCondLst>
                            <p:childTnLst>
                              <p:par>
                                <p:cTn id="55" presetID="55" presetClass="entr" presetSubtype="0"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strVal val="#ppt_w*0.70"/>
                                          </p:val>
                                        </p:tav>
                                        <p:tav tm="100000">
                                          <p:val>
                                            <p:strVal val="#ppt_w"/>
                                          </p:val>
                                        </p:tav>
                                      </p:tavLst>
                                    </p:anim>
                                    <p:anim calcmode="lin" valueType="num">
                                      <p:cBhvr>
                                        <p:cTn id="58" dur="1000" fill="hold"/>
                                        <p:tgtEl>
                                          <p:spTgt spid="17"/>
                                        </p:tgtEl>
                                        <p:attrNameLst>
                                          <p:attrName>ppt_h</p:attrName>
                                        </p:attrNameLst>
                                      </p:cBhvr>
                                      <p:tavLst>
                                        <p:tav tm="0">
                                          <p:val>
                                            <p:strVal val="#ppt_h"/>
                                          </p:val>
                                        </p:tav>
                                        <p:tav tm="100000">
                                          <p:val>
                                            <p:strVal val="#ppt_h"/>
                                          </p:val>
                                        </p:tav>
                                      </p:tavLst>
                                    </p:anim>
                                    <p:animEffect transition="in" filter="fade">
                                      <p:cBhvr>
                                        <p:cTn id="59" dur="1000"/>
                                        <p:tgtEl>
                                          <p:spTgt spid="17"/>
                                        </p:tgtEl>
                                      </p:cBhvr>
                                    </p:animEffect>
                                  </p:childTnLst>
                                </p:cTn>
                              </p:par>
                            </p:childTnLst>
                          </p:cTn>
                        </p:par>
                        <p:par>
                          <p:cTn id="60" fill="hold">
                            <p:stCondLst>
                              <p:cond delay="6000"/>
                            </p:stCondLst>
                            <p:childTnLst>
                              <p:par>
                                <p:cTn id="61" presetID="31" presetClass="entr" presetSubtype="0" fill="hold" grpId="0" nodeType="afterEffect">
                                  <p:stCondLst>
                                    <p:cond delay="0"/>
                                  </p:stCondLst>
                                  <p:iterate type="lt">
                                    <p:tmPct val="5000"/>
                                  </p:iterate>
                                  <p:childTnLst>
                                    <p:set>
                                      <p:cBhvr>
                                        <p:cTn id="62" dur="1" fill="hold">
                                          <p:stCondLst>
                                            <p:cond delay="0"/>
                                          </p:stCondLst>
                                        </p:cTn>
                                        <p:tgtEl>
                                          <p:spTgt spid="12"/>
                                        </p:tgtEl>
                                        <p:attrNameLst>
                                          <p:attrName>style.visibility</p:attrName>
                                        </p:attrNameLst>
                                      </p:cBhvr>
                                      <p:to>
                                        <p:strVal val="visible"/>
                                      </p:to>
                                    </p:set>
                                    <p:anim calcmode="lin" valueType="num">
                                      <p:cBhvr>
                                        <p:cTn id="63" dur="1000" fill="hold"/>
                                        <p:tgtEl>
                                          <p:spTgt spid="12"/>
                                        </p:tgtEl>
                                        <p:attrNameLst>
                                          <p:attrName>ppt_w</p:attrName>
                                        </p:attrNameLst>
                                      </p:cBhvr>
                                      <p:tavLst>
                                        <p:tav tm="0">
                                          <p:val>
                                            <p:fltVal val="0"/>
                                          </p:val>
                                        </p:tav>
                                        <p:tav tm="100000">
                                          <p:val>
                                            <p:strVal val="#ppt_w"/>
                                          </p:val>
                                        </p:tav>
                                      </p:tavLst>
                                    </p:anim>
                                    <p:anim calcmode="lin" valueType="num">
                                      <p:cBhvr>
                                        <p:cTn id="64" dur="1000" fill="hold"/>
                                        <p:tgtEl>
                                          <p:spTgt spid="12"/>
                                        </p:tgtEl>
                                        <p:attrNameLst>
                                          <p:attrName>ppt_h</p:attrName>
                                        </p:attrNameLst>
                                      </p:cBhvr>
                                      <p:tavLst>
                                        <p:tav tm="0">
                                          <p:val>
                                            <p:fltVal val="0"/>
                                          </p:val>
                                        </p:tav>
                                        <p:tav tm="100000">
                                          <p:val>
                                            <p:strVal val="#ppt_h"/>
                                          </p:val>
                                        </p:tav>
                                      </p:tavLst>
                                    </p:anim>
                                    <p:anim calcmode="lin" valueType="num">
                                      <p:cBhvr>
                                        <p:cTn id="65" dur="1000" fill="hold"/>
                                        <p:tgtEl>
                                          <p:spTgt spid="12"/>
                                        </p:tgtEl>
                                        <p:attrNameLst>
                                          <p:attrName>style.rotation</p:attrName>
                                        </p:attrNameLst>
                                      </p:cBhvr>
                                      <p:tavLst>
                                        <p:tav tm="0">
                                          <p:val>
                                            <p:fltVal val="90"/>
                                          </p:val>
                                        </p:tav>
                                        <p:tav tm="100000">
                                          <p:val>
                                            <p:fltVal val="0"/>
                                          </p:val>
                                        </p:tav>
                                      </p:tavLst>
                                    </p:anim>
                                    <p:animEffect transition="in" filter="fade">
                                      <p:cBhvr>
                                        <p:cTn id="66" dur="1000"/>
                                        <p:tgtEl>
                                          <p:spTgt spid="12"/>
                                        </p:tgtEl>
                                      </p:cBhvr>
                                    </p:animEffect>
                                  </p:childTnLst>
                                </p:cTn>
                              </p:par>
                            </p:childTnLst>
                          </p:cTn>
                        </p:par>
                        <p:par>
                          <p:cTn id="67" fill="hold">
                            <p:stCondLst>
                              <p:cond delay="7000"/>
                            </p:stCondLst>
                            <p:childTnLst>
                              <p:par>
                                <p:cTn id="68" presetID="55" presetClass="entr" presetSubtype="0" fill="hold" grpId="0" nodeType="after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p:cTn id="70" dur="1000" fill="hold"/>
                                        <p:tgtEl>
                                          <p:spTgt spid="18"/>
                                        </p:tgtEl>
                                        <p:attrNameLst>
                                          <p:attrName>ppt_w</p:attrName>
                                        </p:attrNameLst>
                                      </p:cBhvr>
                                      <p:tavLst>
                                        <p:tav tm="0">
                                          <p:val>
                                            <p:strVal val="#ppt_w*0.70"/>
                                          </p:val>
                                        </p:tav>
                                        <p:tav tm="100000">
                                          <p:val>
                                            <p:strVal val="#ppt_w"/>
                                          </p:val>
                                        </p:tav>
                                      </p:tavLst>
                                    </p:anim>
                                    <p:anim calcmode="lin" valueType="num">
                                      <p:cBhvr>
                                        <p:cTn id="71" dur="1000" fill="hold"/>
                                        <p:tgtEl>
                                          <p:spTgt spid="18"/>
                                        </p:tgtEl>
                                        <p:attrNameLst>
                                          <p:attrName>ppt_h</p:attrName>
                                        </p:attrNameLst>
                                      </p:cBhvr>
                                      <p:tavLst>
                                        <p:tav tm="0">
                                          <p:val>
                                            <p:strVal val="#ppt_h"/>
                                          </p:val>
                                        </p:tav>
                                        <p:tav tm="100000">
                                          <p:val>
                                            <p:strVal val="#ppt_h"/>
                                          </p:val>
                                        </p:tav>
                                      </p:tavLst>
                                    </p:anim>
                                    <p:animEffect transition="in" filter="fade">
                                      <p:cBhvr>
                                        <p:cTn id="72" dur="1000"/>
                                        <p:tgtEl>
                                          <p:spTgt spid="18"/>
                                        </p:tgtEl>
                                      </p:cBhvr>
                                    </p:animEffect>
                                  </p:childTnLst>
                                </p:cTn>
                              </p:par>
                            </p:childTnLst>
                          </p:cTn>
                        </p:par>
                        <p:par>
                          <p:cTn id="73" fill="hold">
                            <p:stCondLst>
                              <p:cond delay="8000"/>
                            </p:stCondLst>
                            <p:childTnLst>
                              <p:par>
                                <p:cTn id="74" presetID="43" presetClass="entr" presetSubtype="0" fill="hold" grpId="0" nodeType="after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fade">
                                      <p:cBhvr>
                                        <p:cTn id="76" dur="100"/>
                                        <p:tgtEl>
                                          <p:spTgt spid="8"/>
                                        </p:tgtEl>
                                      </p:cBhvr>
                                    </p:animEffect>
                                    <p:anim calcmode="lin" valueType="num">
                                      <p:cBhvr>
                                        <p:cTn id="77" dur="400" fill="hold"/>
                                        <p:tgtEl>
                                          <p:spTgt spid="8"/>
                                        </p:tgtEl>
                                        <p:attrNameLst>
                                          <p:attrName>ppt_x</p:attrName>
                                        </p:attrNameLst>
                                      </p:cBhvr>
                                      <p:tavLst>
                                        <p:tav tm="0">
                                          <p:val>
                                            <p:strVal val="#ppt_x"/>
                                          </p:val>
                                        </p:tav>
                                        <p:tav tm="100000">
                                          <p:val>
                                            <p:strVal val="#ppt_x"/>
                                          </p:val>
                                        </p:tav>
                                      </p:tavLst>
                                    </p:anim>
                                    <p:anim calcmode="lin" valueType="num">
                                      <p:cBhvr>
                                        <p:cTn id="78" dur="400" fill="hold"/>
                                        <p:tgtEl>
                                          <p:spTgt spid="8"/>
                                        </p:tgtEl>
                                        <p:attrNameLst>
                                          <p:attrName>ppt_y</p:attrName>
                                        </p:attrNameLst>
                                      </p:cBhvr>
                                      <p:tavLst>
                                        <p:tav tm="0">
                                          <p:val>
                                            <p:strVal val="#ppt_y+0.31"/>
                                          </p:val>
                                        </p:tav>
                                        <p:tav tm="100000">
                                          <p:val>
                                            <p:strVal val="#ppt_y+0.31"/>
                                          </p:val>
                                        </p:tav>
                                      </p:tavLst>
                                    </p:anim>
                                    <p:anim calcmode="lin" valueType="num">
                                      <p:cBhvr>
                                        <p:cTn id="79" dur="600" decel="50000" fill="hold">
                                          <p:stCondLst>
                                            <p:cond delay="400"/>
                                          </p:stCondLst>
                                        </p:cTn>
                                        <p:tgtEl>
                                          <p:spTgt spid="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80" dur="600" decel="50000" fill="hold">
                                          <p:stCondLst>
                                            <p:cond delay="400"/>
                                          </p:stCondLst>
                                        </p:cTn>
                                        <p:tgtEl>
                                          <p:spTgt spid="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1000"/>
                                        <p:tgtEl>
                                          <p:spTgt spid="20"/>
                                        </p:tgtEl>
                                      </p:cBhvr>
                                    </p:animEffect>
                                    <p:anim calcmode="lin" valueType="num">
                                      <p:cBhvr>
                                        <p:cTn id="86" dur="1000" fill="hold"/>
                                        <p:tgtEl>
                                          <p:spTgt spid="20"/>
                                        </p:tgtEl>
                                        <p:attrNameLst>
                                          <p:attrName>ppt_x</p:attrName>
                                        </p:attrNameLst>
                                      </p:cBhvr>
                                      <p:tavLst>
                                        <p:tav tm="0">
                                          <p:val>
                                            <p:strVal val="#ppt_x"/>
                                          </p:val>
                                        </p:tav>
                                        <p:tav tm="100000">
                                          <p:val>
                                            <p:strVal val="#ppt_x"/>
                                          </p:val>
                                        </p:tav>
                                      </p:tavLst>
                                    </p:anim>
                                    <p:anim calcmode="lin" valueType="num">
                                      <p:cBhvr>
                                        <p:cTn id="8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50" presetClass="entr" presetSubtype="0" decel="100000" fill="hold" grpId="0" nodeType="clickEffect">
                                  <p:stCondLst>
                                    <p:cond delay="0"/>
                                  </p:stCondLst>
                                  <p:childTnLst>
                                    <p:set>
                                      <p:cBhvr>
                                        <p:cTn id="91" dur="1" fill="hold">
                                          <p:stCondLst>
                                            <p:cond delay="0"/>
                                          </p:stCondLst>
                                        </p:cTn>
                                        <p:tgtEl>
                                          <p:spTgt spid="21"/>
                                        </p:tgtEl>
                                        <p:attrNameLst>
                                          <p:attrName>style.visibility</p:attrName>
                                        </p:attrNameLst>
                                      </p:cBhvr>
                                      <p:to>
                                        <p:strVal val="visible"/>
                                      </p:to>
                                    </p:set>
                                    <p:anim calcmode="lin" valueType="num">
                                      <p:cBhvr>
                                        <p:cTn id="92" dur="1000" fill="hold"/>
                                        <p:tgtEl>
                                          <p:spTgt spid="21"/>
                                        </p:tgtEl>
                                        <p:attrNameLst>
                                          <p:attrName>ppt_w</p:attrName>
                                        </p:attrNameLst>
                                      </p:cBhvr>
                                      <p:tavLst>
                                        <p:tav tm="0">
                                          <p:val>
                                            <p:strVal val="#ppt_w+.3"/>
                                          </p:val>
                                        </p:tav>
                                        <p:tav tm="100000">
                                          <p:val>
                                            <p:strVal val="#ppt_w"/>
                                          </p:val>
                                        </p:tav>
                                      </p:tavLst>
                                    </p:anim>
                                    <p:anim calcmode="lin" valueType="num">
                                      <p:cBhvr>
                                        <p:cTn id="93" dur="1000" fill="hold"/>
                                        <p:tgtEl>
                                          <p:spTgt spid="21"/>
                                        </p:tgtEl>
                                        <p:attrNameLst>
                                          <p:attrName>ppt_h</p:attrName>
                                        </p:attrNameLst>
                                      </p:cBhvr>
                                      <p:tavLst>
                                        <p:tav tm="0">
                                          <p:val>
                                            <p:strVal val="#ppt_h"/>
                                          </p:val>
                                        </p:tav>
                                        <p:tav tm="100000">
                                          <p:val>
                                            <p:strVal val="#ppt_h"/>
                                          </p:val>
                                        </p:tav>
                                      </p:tavLst>
                                    </p:anim>
                                    <p:animEffect transition="in" filter="fade">
                                      <p:cBhvr>
                                        <p:cTn id="94" dur="1000"/>
                                        <p:tgtEl>
                                          <p:spTgt spid="21"/>
                                        </p:tgtEl>
                                      </p:cBhvr>
                                    </p:animEffect>
                                  </p:childTnLst>
                                </p:cTn>
                              </p:par>
                            </p:childTnLst>
                          </p:cTn>
                        </p:par>
                      </p:childTnLst>
                    </p:cTn>
                  </p:par>
                  <p:par>
                    <p:cTn id="95" fill="hold">
                      <p:stCondLst>
                        <p:cond delay="indefinite"/>
                      </p:stCondLst>
                      <p:childTnLst>
                        <p:par>
                          <p:cTn id="96" fill="hold">
                            <p:stCondLst>
                              <p:cond delay="0"/>
                            </p:stCondLst>
                            <p:childTnLst>
                              <p:par>
                                <p:cTn id="97" presetID="55" presetClass="entr" presetSubtype="0" fill="hold" grpId="0" nodeType="clickEffect">
                                  <p:stCondLst>
                                    <p:cond delay="0"/>
                                  </p:stCondLst>
                                  <p:childTnLst>
                                    <p:set>
                                      <p:cBhvr>
                                        <p:cTn id="98" dur="1" fill="hold">
                                          <p:stCondLst>
                                            <p:cond delay="0"/>
                                          </p:stCondLst>
                                        </p:cTn>
                                        <p:tgtEl>
                                          <p:spTgt spid="22"/>
                                        </p:tgtEl>
                                        <p:attrNameLst>
                                          <p:attrName>style.visibility</p:attrName>
                                        </p:attrNameLst>
                                      </p:cBhvr>
                                      <p:to>
                                        <p:strVal val="visible"/>
                                      </p:to>
                                    </p:set>
                                    <p:anim calcmode="lin" valueType="num">
                                      <p:cBhvr>
                                        <p:cTn id="99" dur="1000" fill="hold"/>
                                        <p:tgtEl>
                                          <p:spTgt spid="22"/>
                                        </p:tgtEl>
                                        <p:attrNameLst>
                                          <p:attrName>ppt_w</p:attrName>
                                        </p:attrNameLst>
                                      </p:cBhvr>
                                      <p:tavLst>
                                        <p:tav tm="0">
                                          <p:val>
                                            <p:strVal val="#ppt_w*0.70"/>
                                          </p:val>
                                        </p:tav>
                                        <p:tav tm="100000">
                                          <p:val>
                                            <p:strVal val="#ppt_w"/>
                                          </p:val>
                                        </p:tav>
                                      </p:tavLst>
                                    </p:anim>
                                    <p:anim calcmode="lin" valueType="num">
                                      <p:cBhvr>
                                        <p:cTn id="100" dur="1000" fill="hold"/>
                                        <p:tgtEl>
                                          <p:spTgt spid="22"/>
                                        </p:tgtEl>
                                        <p:attrNameLst>
                                          <p:attrName>ppt_h</p:attrName>
                                        </p:attrNameLst>
                                      </p:cBhvr>
                                      <p:tavLst>
                                        <p:tav tm="0">
                                          <p:val>
                                            <p:strVal val="#ppt_h"/>
                                          </p:val>
                                        </p:tav>
                                        <p:tav tm="100000">
                                          <p:val>
                                            <p:strVal val="#ppt_h"/>
                                          </p:val>
                                        </p:tav>
                                      </p:tavLst>
                                    </p:anim>
                                    <p:animEffect transition="in" filter="fade">
                                      <p:cBhvr>
                                        <p:cTn id="101"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animBg="1"/>
      <p:bldP spid="10" grpId="0" animBg="1"/>
      <p:bldP spid="11" grpId="0" animBg="1"/>
      <p:bldP spid="12" grpId="0" animBg="1"/>
      <p:bldP spid="14" grpId="0" animBg="1"/>
      <p:bldP spid="16" grpId="0" animBg="1"/>
      <p:bldP spid="17" grpId="0" animBg="1"/>
      <p:bldP spid="18" grpId="0" animBg="1"/>
      <p:bldP spid="20" grpId="0"/>
      <p:bldP spid="21" grpId="0"/>
      <p:bldP spid="2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body"/>
          </p:nvPr>
        </p:nvSpPr>
        <p:spPr>
          <a:xfrm>
            <a:off x="395536" y="1124744"/>
            <a:ext cx="8228160" cy="3096344"/>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82945" tIns="20802" bIns="41473" anchor="t">
            <a:scene3d>
              <a:camera prst="orthographicFront"/>
              <a:lightRig rig="soft" dir="t">
                <a:rot lat="0" lon="0" rev="2400000"/>
              </a:lightRig>
            </a:scene3d>
            <a:sp3d>
              <a:bevelT w="19050" h="12700"/>
            </a:sp3d>
          </a:bodyPr>
          <a:lstStyle/>
          <a:p>
            <a:pPr marL="391686" indent="-293764" algn="just">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b="1" dirty="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Caso 2: </a:t>
            </a:r>
          </a:p>
          <a:p>
            <a:pPr marL="391686" indent="-293764" algn="just">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b="1" dirty="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Si la clave a borrar se encuentra en una página hoja que al intentar suprimir esta incumple el principio del mínimo de claves por página entonces debe bajarse la clave adyacente de la pagina antecedente y se sustituye por la que por la que se encuentra más a la derecha en el subárbol izquierdo o por el que se encuentra más a la izquierda en el subárbol derecho</a:t>
            </a:r>
            <a:r>
              <a:rPr lang="es-VE" sz="2400" dirty="0">
                <a:solidFill>
                  <a:schemeClr val="bg1"/>
                </a:solidFill>
              </a:rPr>
              <a:t>.</a:t>
            </a:r>
          </a:p>
        </p:txBody>
      </p:sp>
      <p:sp>
        <p:nvSpPr>
          <p:cNvPr id="14338" name="Text Box 2"/>
          <p:cNvSpPr txBox="1">
            <a:spLocks noChangeArrowheads="1"/>
          </p:cNvSpPr>
          <p:nvPr/>
        </p:nvSpPr>
        <p:spPr bwMode="auto">
          <a:xfrm>
            <a:off x="251520" y="260648"/>
            <a:ext cx="2773440" cy="619265"/>
          </a:xfrm>
          <a:prstGeom prst="rect">
            <a:avLst/>
          </a:prstGeom>
          <a:no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38402" rIns="0" bIns="0" anchor="ctr"/>
          <a:lstStyle/>
          <a:p>
            <a:pPr>
              <a:tabLst>
                <a:tab pos="656650" algn="l"/>
                <a:tab pos="1313299" algn="l"/>
                <a:tab pos="1969949" algn="l"/>
                <a:tab pos="2626599" algn="l"/>
              </a:tabLst>
            </a:pPr>
            <a:r>
              <a:rPr lang="es-VE" sz="2000"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Árboles B</a:t>
            </a:r>
          </a:p>
        </p:txBody>
      </p:sp>
      <p:graphicFrame>
        <p:nvGraphicFramePr>
          <p:cNvPr id="14340" name="Group 4"/>
          <p:cNvGraphicFramePr>
            <a:graphicFrameLocks noGrp="1"/>
          </p:cNvGraphicFramePr>
          <p:nvPr/>
        </p:nvGraphicFramePr>
        <p:xfrm>
          <a:off x="1529280" y="4308933"/>
          <a:ext cx="1712160" cy="330776"/>
        </p:xfrm>
        <a:graphic>
          <a:graphicData uri="http://schemas.openxmlformats.org/drawingml/2006/table">
            <a:tbl>
              <a:tblPr/>
              <a:tblGrid>
                <a:gridCol w="195840"/>
                <a:gridCol w="529920"/>
                <a:gridCol w="195840"/>
                <a:gridCol w="593280"/>
                <a:gridCol w="19728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endParaRPr kumimoji="0" lang="es-VE" sz="1600" b="0" i="0" u="none" strike="noStrike" cap="none" normalizeH="0" baseline="0" dirty="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dirty="0" smtClean="0">
                          <a:ln>
                            <a:noFill/>
                          </a:ln>
                          <a:solidFill>
                            <a:srgbClr val="000000"/>
                          </a:solidFill>
                          <a:effectLst/>
                          <a:latin typeface="Arial" charset="0"/>
                          <a:ea typeface="DejaVu Sans Condensed" charset="0"/>
                          <a:cs typeface="DejaVu Sans Condensed" charset="0"/>
                        </a:rPr>
                        <a:t>25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4362" name="Group 26"/>
          <p:cNvGraphicFramePr>
            <a:graphicFrameLocks noGrp="1"/>
          </p:cNvGraphicFramePr>
          <p:nvPr/>
        </p:nvGraphicFramePr>
        <p:xfrm>
          <a:off x="5378401" y="4290211"/>
          <a:ext cx="1712160" cy="330776"/>
        </p:xfrm>
        <a:graphic>
          <a:graphicData uri="http://schemas.openxmlformats.org/drawingml/2006/table">
            <a:tbl>
              <a:tblPr/>
              <a:tblGrid>
                <a:gridCol w="195840"/>
                <a:gridCol w="529920"/>
                <a:gridCol w="195840"/>
                <a:gridCol w="593280"/>
                <a:gridCol w="19728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4384" name="Group 48"/>
          <p:cNvGraphicFramePr>
            <a:graphicFrameLocks noGrp="1"/>
          </p:cNvGraphicFramePr>
          <p:nvPr/>
        </p:nvGraphicFramePr>
        <p:xfrm>
          <a:off x="452161" y="5113978"/>
          <a:ext cx="891360" cy="330776"/>
        </p:xfrm>
        <a:graphic>
          <a:graphicData uri="http://schemas.openxmlformats.org/drawingml/2006/table">
            <a:tbl>
              <a:tblPr/>
              <a:tblGrid>
                <a:gridCol w="453600"/>
                <a:gridCol w="43776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10</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13</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4394" name="Group 58"/>
          <p:cNvGraphicFramePr>
            <a:graphicFrameLocks noGrp="1"/>
          </p:cNvGraphicFramePr>
          <p:nvPr/>
        </p:nvGraphicFramePr>
        <p:xfrm>
          <a:off x="1599840" y="5096696"/>
          <a:ext cx="828000" cy="330776"/>
        </p:xfrm>
        <a:graphic>
          <a:graphicData uri="http://schemas.openxmlformats.org/drawingml/2006/table">
            <a:tbl>
              <a:tblPr/>
              <a:tblGrid>
                <a:gridCol w="414720"/>
                <a:gridCol w="41328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17</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21</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4404" name="Group 68"/>
          <p:cNvGraphicFramePr>
            <a:graphicFrameLocks noGrp="1"/>
          </p:cNvGraphicFramePr>
          <p:nvPr/>
        </p:nvGraphicFramePr>
        <p:xfrm>
          <a:off x="2653920" y="5131259"/>
          <a:ext cx="1382400" cy="330776"/>
        </p:xfrm>
        <a:graphic>
          <a:graphicData uri="http://schemas.openxmlformats.org/drawingml/2006/table">
            <a:tbl>
              <a:tblPr/>
              <a:tblGrid>
                <a:gridCol w="472320"/>
                <a:gridCol w="455040"/>
                <a:gridCol w="45504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27</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29</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31</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4418" name="Group 82"/>
          <p:cNvGraphicFramePr>
            <a:graphicFrameLocks noGrp="1"/>
          </p:cNvGraphicFramePr>
          <p:nvPr/>
        </p:nvGraphicFramePr>
        <p:xfrm>
          <a:off x="4713120" y="5126939"/>
          <a:ext cx="891360" cy="330776"/>
        </p:xfrm>
        <a:graphic>
          <a:graphicData uri="http://schemas.openxmlformats.org/drawingml/2006/table">
            <a:tbl>
              <a:tblPr/>
              <a:tblGrid>
                <a:gridCol w="453600"/>
                <a:gridCol w="43776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10</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13</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4428" name="Group 92"/>
          <p:cNvGraphicFramePr>
            <a:graphicFrameLocks noGrp="1"/>
          </p:cNvGraphicFramePr>
          <p:nvPr/>
        </p:nvGraphicFramePr>
        <p:xfrm>
          <a:off x="5817600" y="5119738"/>
          <a:ext cx="807840" cy="562237"/>
        </p:xfrm>
        <a:graphic>
          <a:graphicData uri="http://schemas.openxmlformats.org/drawingml/2006/table">
            <a:tbl>
              <a:tblPr/>
              <a:tblGrid>
                <a:gridCol w="393120"/>
                <a:gridCol w="414720"/>
              </a:tblGrid>
              <a:tr h="562237">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17</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4438" name="Group 102"/>
          <p:cNvGraphicFramePr>
            <a:graphicFrameLocks noGrp="1"/>
          </p:cNvGraphicFramePr>
          <p:nvPr/>
        </p:nvGraphicFramePr>
        <p:xfrm>
          <a:off x="6816961" y="5113978"/>
          <a:ext cx="948960" cy="330776"/>
        </p:xfrm>
        <a:graphic>
          <a:graphicData uri="http://schemas.openxmlformats.org/drawingml/2006/table">
            <a:tbl>
              <a:tblPr/>
              <a:tblGrid>
                <a:gridCol w="475200"/>
                <a:gridCol w="47376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29</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31</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4448" name="Line 112"/>
          <p:cNvSpPr>
            <a:spLocks noChangeShapeType="1"/>
          </p:cNvSpPr>
          <p:nvPr/>
        </p:nvSpPr>
        <p:spPr bwMode="auto">
          <a:xfrm flipH="1">
            <a:off x="977760" y="4572481"/>
            <a:ext cx="656640" cy="489651"/>
          </a:xfrm>
          <a:prstGeom prst="line">
            <a:avLst/>
          </a:prstGeom>
          <a:noFill/>
          <a:ln w="9525">
            <a:solidFill>
              <a:srgbClr val="000000"/>
            </a:solidFill>
            <a:round/>
            <a:headEnd/>
            <a:tailEnd/>
          </a:ln>
          <a:effectLst/>
        </p:spPr>
        <p:txBody>
          <a:bodyPr lIns="82945" tIns="41473" rIns="82945" bIns="41473"/>
          <a:lstStyle/>
          <a:p>
            <a:endParaRPr lang="es-VE"/>
          </a:p>
        </p:txBody>
      </p:sp>
      <p:sp>
        <p:nvSpPr>
          <p:cNvPr id="14449" name="Line 113"/>
          <p:cNvSpPr>
            <a:spLocks noChangeShapeType="1"/>
          </p:cNvSpPr>
          <p:nvPr/>
        </p:nvSpPr>
        <p:spPr bwMode="auto">
          <a:xfrm flipH="1">
            <a:off x="2121120" y="4572481"/>
            <a:ext cx="165600" cy="489651"/>
          </a:xfrm>
          <a:prstGeom prst="line">
            <a:avLst/>
          </a:prstGeom>
          <a:noFill/>
          <a:ln w="9525">
            <a:solidFill>
              <a:srgbClr val="000000"/>
            </a:solidFill>
            <a:round/>
            <a:headEnd/>
            <a:tailEnd/>
          </a:ln>
          <a:effectLst/>
        </p:spPr>
        <p:txBody>
          <a:bodyPr lIns="82945" tIns="41473" rIns="82945" bIns="41473"/>
          <a:lstStyle/>
          <a:p>
            <a:endParaRPr lang="es-VE"/>
          </a:p>
        </p:txBody>
      </p:sp>
      <p:sp>
        <p:nvSpPr>
          <p:cNvPr id="14450" name="Line 114"/>
          <p:cNvSpPr>
            <a:spLocks noChangeShapeType="1"/>
          </p:cNvSpPr>
          <p:nvPr/>
        </p:nvSpPr>
        <p:spPr bwMode="auto">
          <a:xfrm>
            <a:off x="3101760" y="4572481"/>
            <a:ext cx="162720" cy="489651"/>
          </a:xfrm>
          <a:prstGeom prst="line">
            <a:avLst/>
          </a:prstGeom>
          <a:noFill/>
          <a:ln w="9525">
            <a:solidFill>
              <a:srgbClr val="000000"/>
            </a:solidFill>
            <a:round/>
            <a:headEnd/>
            <a:tailEnd/>
          </a:ln>
          <a:effectLst/>
        </p:spPr>
        <p:txBody>
          <a:bodyPr lIns="82945" tIns="41473" rIns="82945" bIns="41473"/>
          <a:lstStyle/>
          <a:p>
            <a:endParaRPr lang="es-VE"/>
          </a:p>
        </p:txBody>
      </p:sp>
      <p:sp>
        <p:nvSpPr>
          <p:cNvPr id="14451" name="Line 115"/>
          <p:cNvSpPr>
            <a:spLocks noChangeShapeType="1"/>
          </p:cNvSpPr>
          <p:nvPr/>
        </p:nvSpPr>
        <p:spPr bwMode="auto">
          <a:xfrm flipH="1">
            <a:off x="5224321" y="4572481"/>
            <a:ext cx="165600" cy="489651"/>
          </a:xfrm>
          <a:prstGeom prst="line">
            <a:avLst/>
          </a:prstGeom>
          <a:noFill/>
          <a:ln w="9525">
            <a:solidFill>
              <a:srgbClr val="000000"/>
            </a:solidFill>
            <a:round/>
            <a:headEnd/>
            <a:tailEnd/>
          </a:ln>
          <a:effectLst/>
        </p:spPr>
        <p:txBody>
          <a:bodyPr lIns="82945" tIns="41473" rIns="82945" bIns="41473"/>
          <a:lstStyle/>
          <a:p>
            <a:endParaRPr lang="es-VE"/>
          </a:p>
        </p:txBody>
      </p:sp>
      <p:sp>
        <p:nvSpPr>
          <p:cNvPr id="14452" name="Line 116"/>
          <p:cNvSpPr>
            <a:spLocks noChangeShapeType="1"/>
          </p:cNvSpPr>
          <p:nvPr/>
        </p:nvSpPr>
        <p:spPr bwMode="auto">
          <a:xfrm>
            <a:off x="6204961" y="4572481"/>
            <a:ext cx="1440" cy="489651"/>
          </a:xfrm>
          <a:prstGeom prst="line">
            <a:avLst/>
          </a:prstGeom>
          <a:noFill/>
          <a:ln w="9525">
            <a:solidFill>
              <a:srgbClr val="000000"/>
            </a:solidFill>
            <a:round/>
            <a:headEnd/>
            <a:tailEnd/>
          </a:ln>
          <a:effectLst/>
        </p:spPr>
        <p:txBody>
          <a:bodyPr lIns="82945" tIns="41473" rIns="82945" bIns="41473"/>
          <a:lstStyle/>
          <a:p>
            <a:endParaRPr lang="es-VE"/>
          </a:p>
        </p:txBody>
      </p:sp>
      <p:sp>
        <p:nvSpPr>
          <p:cNvPr id="14453" name="Line 117"/>
          <p:cNvSpPr>
            <a:spLocks noChangeShapeType="1"/>
          </p:cNvSpPr>
          <p:nvPr/>
        </p:nvSpPr>
        <p:spPr bwMode="auto">
          <a:xfrm>
            <a:off x="7021441" y="4572481"/>
            <a:ext cx="326880" cy="489651"/>
          </a:xfrm>
          <a:prstGeom prst="line">
            <a:avLst/>
          </a:prstGeom>
          <a:noFill/>
          <a:ln w="9525">
            <a:solidFill>
              <a:srgbClr val="000000"/>
            </a:solidFill>
            <a:round/>
            <a:headEnd/>
            <a:tailEnd/>
          </a:ln>
          <a:effectLst/>
        </p:spPr>
        <p:txBody>
          <a:bodyPr lIns="82945" tIns="41473" rIns="82945" bIns="41473"/>
          <a:lstStyle/>
          <a:p>
            <a:endParaRPr lang="es-VE"/>
          </a:p>
        </p:txBody>
      </p:sp>
      <p:sp>
        <p:nvSpPr>
          <p:cNvPr id="14454" name="Line 118"/>
          <p:cNvSpPr>
            <a:spLocks noChangeShapeType="1"/>
          </p:cNvSpPr>
          <p:nvPr/>
        </p:nvSpPr>
        <p:spPr bwMode="auto">
          <a:xfrm flipH="1">
            <a:off x="2283840" y="4572481"/>
            <a:ext cx="329760" cy="489651"/>
          </a:xfrm>
          <a:prstGeom prst="line">
            <a:avLst/>
          </a:prstGeom>
          <a:noFill/>
          <a:ln w="9525">
            <a:solidFill>
              <a:srgbClr val="000000"/>
            </a:solidFill>
            <a:round/>
            <a:headEnd/>
            <a:tailEnd type="triangle" w="med" len="med"/>
          </a:ln>
          <a:effectLst/>
        </p:spPr>
        <p:txBody>
          <a:bodyPr lIns="82945" tIns="41473" rIns="82945" bIns="41473"/>
          <a:lstStyle/>
          <a:p>
            <a:endParaRPr lang="es-VE"/>
          </a:p>
        </p:txBody>
      </p:sp>
      <p:sp>
        <p:nvSpPr>
          <p:cNvPr id="14455" name="Line 119"/>
          <p:cNvSpPr>
            <a:spLocks noChangeShapeType="1"/>
          </p:cNvSpPr>
          <p:nvPr/>
        </p:nvSpPr>
        <p:spPr bwMode="auto">
          <a:xfrm flipH="1" flipV="1">
            <a:off x="2774880" y="4571040"/>
            <a:ext cx="165600" cy="492532"/>
          </a:xfrm>
          <a:prstGeom prst="line">
            <a:avLst/>
          </a:prstGeom>
          <a:noFill/>
          <a:ln w="9525">
            <a:solidFill>
              <a:srgbClr val="000000"/>
            </a:solidFill>
            <a:round/>
            <a:headEnd/>
            <a:tailEnd type="triangle" w="med" len="med"/>
          </a:ln>
          <a:effectLst/>
        </p:spPr>
        <p:txBody>
          <a:bodyPr lIns="82945" tIns="41473" rIns="82945" bIns="41473"/>
          <a:lstStyle/>
          <a:p>
            <a:endParaRPr lang="es-VE"/>
          </a:p>
        </p:txBody>
      </p:sp>
      <p:sp>
        <p:nvSpPr>
          <p:cNvPr id="14456" name="AutoShape 120"/>
          <p:cNvSpPr>
            <a:spLocks noChangeArrowheads="1"/>
          </p:cNvSpPr>
          <p:nvPr/>
        </p:nvSpPr>
        <p:spPr bwMode="auto">
          <a:xfrm>
            <a:off x="4082401" y="4572480"/>
            <a:ext cx="653760" cy="326914"/>
          </a:xfrm>
          <a:prstGeom prst="rightArrow">
            <a:avLst>
              <a:gd name="adj1" fmla="val 50000"/>
              <a:gd name="adj2" fmla="val 50000"/>
            </a:avLst>
          </a:prstGeom>
          <a:solidFill>
            <a:srgbClr val="FFD320"/>
          </a:solidFill>
          <a:ln w="9525">
            <a:solidFill>
              <a:srgbClr val="000000"/>
            </a:solidFill>
            <a:round/>
            <a:headEnd/>
            <a:tailEnd/>
          </a:ln>
          <a:effectLst/>
        </p:spPr>
        <p:txBody>
          <a:bodyPr wrap="none" lIns="82945" tIns="41473" rIns="82945" bIns="41473" anchor="ctr"/>
          <a:lstStyle/>
          <a:p>
            <a:endParaRPr lang="es-VE"/>
          </a:p>
        </p:txBody>
      </p:sp>
      <p:sp>
        <p:nvSpPr>
          <p:cNvPr id="22" name="21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Carla Gómez</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body"/>
          </p:nvPr>
        </p:nvSpPr>
        <p:spPr>
          <a:xfrm>
            <a:off x="456481" y="1604329"/>
            <a:ext cx="8228160" cy="4526396"/>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82945" tIns="20802" bIns="41473" anchor="t">
            <a:normAutofit/>
            <a:scene3d>
              <a:camera prst="orthographicFront"/>
              <a:lightRig rig="soft" dir="t">
                <a:rot lat="0" lon="0" rev="2400000"/>
              </a:lightRig>
            </a:scene3d>
            <a:sp3d>
              <a:bevelT w="19050" h="12700"/>
            </a:sp3d>
          </a:bodyPr>
          <a:lstStyle/>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b="1" dirty="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Caso 2.1:</a:t>
            </a:r>
          </a:p>
        </p:txBody>
      </p:sp>
      <p:sp>
        <p:nvSpPr>
          <p:cNvPr id="15362" name="Text Box 2"/>
          <p:cNvSpPr txBox="1">
            <a:spLocks noChangeArrowheads="1"/>
          </p:cNvSpPr>
          <p:nvPr/>
        </p:nvSpPr>
        <p:spPr bwMode="auto">
          <a:xfrm>
            <a:off x="251520" y="332656"/>
            <a:ext cx="2773440" cy="619265"/>
          </a:xfrm>
          <a:prstGeom prst="rect">
            <a:avLst/>
          </a:prstGeom>
          <a:no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38402" rIns="0" bIns="0" anchor="ctr"/>
          <a:lstStyle/>
          <a:p>
            <a:pPr>
              <a:tabLst>
                <a:tab pos="656650" algn="l"/>
                <a:tab pos="1313299" algn="l"/>
                <a:tab pos="1969949" algn="l"/>
                <a:tab pos="2626599" algn="l"/>
              </a:tabLst>
            </a:pPr>
            <a:r>
              <a:rPr lang="es-VE" sz="2000"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Árboles B</a:t>
            </a:r>
          </a:p>
        </p:txBody>
      </p:sp>
      <p:graphicFrame>
        <p:nvGraphicFramePr>
          <p:cNvPr id="15364" name="Group 4"/>
          <p:cNvGraphicFramePr>
            <a:graphicFrameLocks noGrp="1"/>
          </p:cNvGraphicFramePr>
          <p:nvPr/>
        </p:nvGraphicFramePr>
        <p:xfrm>
          <a:off x="1533601" y="2482820"/>
          <a:ext cx="1712160" cy="330776"/>
        </p:xfrm>
        <a:graphic>
          <a:graphicData uri="http://schemas.openxmlformats.org/drawingml/2006/table">
            <a:tbl>
              <a:tblPr/>
              <a:tblGrid>
                <a:gridCol w="195840"/>
                <a:gridCol w="529920"/>
                <a:gridCol w="195840"/>
                <a:gridCol w="593280"/>
                <a:gridCol w="19728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5386" name="Group 26"/>
          <p:cNvGraphicFramePr>
            <a:graphicFrameLocks noGrp="1"/>
          </p:cNvGraphicFramePr>
          <p:nvPr/>
        </p:nvGraphicFramePr>
        <p:xfrm>
          <a:off x="712800" y="3629182"/>
          <a:ext cx="891360" cy="330776"/>
        </p:xfrm>
        <a:graphic>
          <a:graphicData uri="http://schemas.openxmlformats.org/drawingml/2006/table">
            <a:tbl>
              <a:tblPr/>
              <a:tblGrid>
                <a:gridCol w="453600"/>
                <a:gridCol w="43776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10</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13</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5396" name="Group 36"/>
          <p:cNvGraphicFramePr>
            <a:graphicFrameLocks noGrp="1"/>
          </p:cNvGraphicFramePr>
          <p:nvPr/>
        </p:nvGraphicFramePr>
        <p:xfrm>
          <a:off x="1912321" y="3670946"/>
          <a:ext cx="828000" cy="330776"/>
        </p:xfrm>
        <a:graphic>
          <a:graphicData uri="http://schemas.openxmlformats.org/drawingml/2006/table">
            <a:tbl>
              <a:tblPr/>
              <a:tblGrid>
                <a:gridCol w="414720"/>
                <a:gridCol w="41328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17</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21</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5406" name="Group 46"/>
          <p:cNvGraphicFramePr>
            <a:graphicFrameLocks noGrp="1"/>
          </p:cNvGraphicFramePr>
          <p:nvPr/>
        </p:nvGraphicFramePr>
        <p:xfrm>
          <a:off x="3012481" y="3659425"/>
          <a:ext cx="948960" cy="330776"/>
        </p:xfrm>
        <a:graphic>
          <a:graphicData uri="http://schemas.openxmlformats.org/drawingml/2006/table">
            <a:tbl>
              <a:tblPr/>
              <a:tblGrid>
                <a:gridCol w="475200"/>
                <a:gridCol w="47376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29</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31</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5416" name="Group 56"/>
          <p:cNvGraphicFramePr>
            <a:graphicFrameLocks noGrp="1"/>
          </p:cNvGraphicFramePr>
          <p:nvPr/>
        </p:nvGraphicFramePr>
        <p:xfrm>
          <a:off x="6212160" y="2515945"/>
          <a:ext cx="892800" cy="330776"/>
        </p:xfrm>
        <a:graphic>
          <a:graphicData uri="http://schemas.openxmlformats.org/drawingml/2006/table">
            <a:tbl>
              <a:tblPr/>
              <a:tblGrid>
                <a:gridCol w="195840"/>
                <a:gridCol w="501120"/>
                <a:gridCol w="195840"/>
              </a:tblGrid>
              <a:tr h="330776">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5430" name="Group 70"/>
          <p:cNvGraphicFramePr>
            <a:graphicFrameLocks noGrp="1"/>
          </p:cNvGraphicFramePr>
          <p:nvPr/>
        </p:nvGraphicFramePr>
        <p:xfrm>
          <a:off x="4547520" y="3652223"/>
          <a:ext cx="1942560" cy="330776"/>
        </p:xfrm>
        <a:graphic>
          <a:graphicData uri="http://schemas.openxmlformats.org/drawingml/2006/table">
            <a:tbl>
              <a:tblPr/>
              <a:tblGrid>
                <a:gridCol w="485280"/>
                <a:gridCol w="486720"/>
                <a:gridCol w="485280"/>
                <a:gridCol w="48528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13</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17</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21</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5448" name="Group 88"/>
          <p:cNvGraphicFramePr>
            <a:graphicFrameLocks noGrp="1"/>
          </p:cNvGraphicFramePr>
          <p:nvPr/>
        </p:nvGraphicFramePr>
        <p:xfrm>
          <a:off x="6927840" y="3689667"/>
          <a:ext cx="948960" cy="330776"/>
        </p:xfrm>
        <a:graphic>
          <a:graphicData uri="http://schemas.openxmlformats.org/drawingml/2006/table">
            <a:tbl>
              <a:tblPr/>
              <a:tblGrid>
                <a:gridCol w="475200"/>
                <a:gridCol w="47376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29</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31</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5458" name="AutoShape 98"/>
          <p:cNvSpPr>
            <a:spLocks noChangeArrowheads="1"/>
          </p:cNvSpPr>
          <p:nvPr/>
        </p:nvSpPr>
        <p:spPr bwMode="auto">
          <a:xfrm>
            <a:off x="4245121" y="2939349"/>
            <a:ext cx="816480" cy="326914"/>
          </a:xfrm>
          <a:prstGeom prst="rightArrow">
            <a:avLst>
              <a:gd name="adj1" fmla="val 50000"/>
              <a:gd name="adj2" fmla="val 62445"/>
            </a:avLst>
          </a:prstGeom>
          <a:solidFill>
            <a:srgbClr val="FFD320"/>
          </a:solidFill>
          <a:ln w="9525">
            <a:solidFill>
              <a:srgbClr val="000000"/>
            </a:solidFill>
            <a:round/>
            <a:headEnd/>
            <a:tailEnd/>
          </a:ln>
          <a:effectLst/>
        </p:spPr>
        <p:txBody>
          <a:bodyPr wrap="none" lIns="82945" tIns="41473" rIns="82945" bIns="41473" anchor="ctr"/>
          <a:lstStyle/>
          <a:p>
            <a:endParaRPr lang="es-VE"/>
          </a:p>
        </p:txBody>
      </p:sp>
      <p:sp>
        <p:nvSpPr>
          <p:cNvPr id="15459" name="Line 99"/>
          <p:cNvSpPr>
            <a:spLocks noChangeShapeType="1"/>
          </p:cNvSpPr>
          <p:nvPr/>
        </p:nvSpPr>
        <p:spPr bwMode="auto">
          <a:xfrm flipH="1">
            <a:off x="1141921" y="2776612"/>
            <a:ext cx="492480" cy="816566"/>
          </a:xfrm>
          <a:prstGeom prst="line">
            <a:avLst/>
          </a:prstGeom>
          <a:noFill/>
          <a:ln w="9525">
            <a:solidFill>
              <a:srgbClr val="000000"/>
            </a:solidFill>
            <a:round/>
            <a:headEnd/>
            <a:tailEnd/>
          </a:ln>
          <a:effectLst/>
        </p:spPr>
        <p:txBody>
          <a:bodyPr lIns="82945" tIns="41473" rIns="82945" bIns="41473"/>
          <a:lstStyle/>
          <a:p>
            <a:endParaRPr lang="es-VE"/>
          </a:p>
        </p:txBody>
      </p:sp>
      <p:sp>
        <p:nvSpPr>
          <p:cNvPr id="15460" name="Line 100"/>
          <p:cNvSpPr>
            <a:spLocks noChangeShapeType="1"/>
          </p:cNvSpPr>
          <p:nvPr/>
        </p:nvSpPr>
        <p:spPr bwMode="auto">
          <a:xfrm>
            <a:off x="2285281" y="2776612"/>
            <a:ext cx="1440" cy="816566"/>
          </a:xfrm>
          <a:prstGeom prst="line">
            <a:avLst/>
          </a:prstGeom>
          <a:noFill/>
          <a:ln w="9525">
            <a:solidFill>
              <a:srgbClr val="000000"/>
            </a:solidFill>
            <a:round/>
            <a:headEnd/>
            <a:tailEnd/>
          </a:ln>
          <a:effectLst/>
        </p:spPr>
        <p:txBody>
          <a:bodyPr lIns="82945" tIns="41473" rIns="82945" bIns="41473"/>
          <a:lstStyle/>
          <a:p>
            <a:endParaRPr lang="es-VE"/>
          </a:p>
        </p:txBody>
      </p:sp>
      <p:sp>
        <p:nvSpPr>
          <p:cNvPr id="15461" name="Line 101"/>
          <p:cNvSpPr>
            <a:spLocks noChangeShapeType="1"/>
          </p:cNvSpPr>
          <p:nvPr/>
        </p:nvSpPr>
        <p:spPr bwMode="auto">
          <a:xfrm>
            <a:off x="3101761" y="2776612"/>
            <a:ext cx="326880" cy="816566"/>
          </a:xfrm>
          <a:prstGeom prst="line">
            <a:avLst/>
          </a:prstGeom>
          <a:noFill/>
          <a:ln w="9525">
            <a:solidFill>
              <a:srgbClr val="000000"/>
            </a:solidFill>
            <a:round/>
            <a:headEnd/>
            <a:tailEnd/>
          </a:ln>
          <a:effectLst/>
        </p:spPr>
        <p:txBody>
          <a:bodyPr lIns="82945" tIns="41473" rIns="82945" bIns="41473"/>
          <a:lstStyle/>
          <a:p>
            <a:endParaRPr lang="es-VE"/>
          </a:p>
        </p:txBody>
      </p:sp>
      <p:sp>
        <p:nvSpPr>
          <p:cNvPr id="15462" name="Line 102"/>
          <p:cNvSpPr>
            <a:spLocks noChangeShapeType="1"/>
          </p:cNvSpPr>
          <p:nvPr/>
        </p:nvSpPr>
        <p:spPr bwMode="auto">
          <a:xfrm flipH="1">
            <a:off x="5712480" y="2776612"/>
            <a:ext cx="656640" cy="816566"/>
          </a:xfrm>
          <a:prstGeom prst="line">
            <a:avLst/>
          </a:prstGeom>
          <a:noFill/>
          <a:ln w="9525">
            <a:solidFill>
              <a:srgbClr val="000000"/>
            </a:solidFill>
            <a:round/>
            <a:headEnd/>
            <a:tailEnd/>
          </a:ln>
          <a:effectLst/>
        </p:spPr>
        <p:txBody>
          <a:bodyPr lIns="82945" tIns="41473" rIns="82945" bIns="41473"/>
          <a:lstStyle/>
          <a:p>
            <a:endParaRPr lang="es-VE"/>
          </a:p>
        </p:txBody>
      </p:sp>
      <p:sp>
        <p:nvSpPr>
          <p:cNvPr id="15463" name="Line 103"/>
          <p:cNvSpPr>
            <a:spLocks noChangeShapeType="1"/>
          </p:cNvSpPr>
          <p:nvPr/>
        </p:nvSpPr>
        <p:spPr bwMode="auto">
          <a:xfrm>
            <a:off x="7021440" y="2776612"/>
            <a:ext cx="489600" cy="816566"/>
          </a:xfrm>
          <a:prstGeom prst="line">
            <a:avLst/>
          </a:prstGeom>
          <a:noFill/>
          <a:ln w="9525">
            <a:solidFill>
              <a:srgbClr val="000000"/>
            </a:solidFill>
            <a:round/>
            <a:headEnd/>
            <a:tailEnd/>
          </a:ln>
          <a:effectLst/>
        </p:spPr>
        <p:txBody>
          <a:bodyPr lIns="82945" tIns="41473" rIns="82945" bIns="41473"/>
          <a:lstStyle/>
          <a:p>
            <a:endParaRPr lang="es-VE"/>
          </a:p>
        </p:txBody>
      </p:sp>
      <p:sp>
        <p:nvSpPr>
          <p:cNvPr id="15464" name="Line 104"/>
          <p:cNvSpPr>
            <a:spLocks noChangeShapeType="1"/>
          </p:cNvSpPr>
          <p:nvPr/>
        </p:nvSpPr>
        <p:spPr bwMode="auto">
          <a:xfrm flipH="1">
            <a:off x="1467361" y="2776612"/>
            <a:ext cx="329760" cy="816566"/>
          </a:xfrm>
          <a:prstGeom prst="line">
            <a:avLst/>
          </a:prstGeom>
          <a:noFill/>
          <a:ln w="9525">
            <a:solidFill>
              <a:srgbClr val="000000"/>
            </a:solidFill>
            <a:round/>
            <a:headEnd/>
            <a:tailEnd type="triangle" w="med" len="med"/>
          </a:ln>
          <a:effectLst/>
        </p:spPr>
        <p:txBody>
          <a:bodyPr lIns="82945" tIns="41473" rIns="82945" bIns="41473"/>
          <a:lstStyle/>
          <a:p>
            <a:endParaRPr lang="es-VE"/>
          </a:p>
        </p:txBody>
      </p:sp>
      <p:sp>
        <p:nvSpPr>
          <p:cNvPr id="15465" name="Line 105"/>
          <p:cNvSpPr>
            <a:spLocks noChangeShapeType="1"/>
          </p:cNvSpPr>
          <p:nvPr/>
        </p:nvSpPr>
        <p:spPr bwMode="auto">
          <a:xfrm flipV="1">
            <a:off x="653760" y="3917211"/>
            <a:ext cx="162720" cy="329795"/>
          </a:xfrm>
          <a:prstGeom prst="line">
            <a:avLst/>
          </a:prstGeom>
          <a:noFill/>
          <a:ln w="9525">
            <a:solidFill>
              <a:srgbClr val="000000"/>
            </a:solidFill>
            <a:round/>
            <a:headEnd/>
            <a:tailEnd type="triangle" w="med" len="med"/>
          </a:ln>
          <a:effectLst/>
        </p:spPr>
        <p:txBody>
          <a:bodyPr lIns="82945" tIns="41473" rIns="82945" bIns="41473"/>
          <a:lstStyle/>
          <a:p>
            <a:endParaRPr lang="es-VE"/>
          </a:p>
        </p:txBody>
      </p:sp>
      <p:sp>
        <p:nvSpPr>
          <p:cNvPr id="15466" name="Line 106"/>
          <p:cNvSpPr>
            <a:spLocks noChangeShapeType="1"/>
          </p:cNvSpPr>
          <p:nvPr/>
        </p:nvSpPr>
        <p:spPr bwMode="auto">
          <a:xfrm>
            <a:off x="4898880" y="4245566"/>
            <a:ext cx="489600" cy="1441"/>
          </a:xfrm>
          <a:prstGeom prst="line">
            <a:avLst/>
          </a:prstGeom>
          <a:noFill/>
          <a:ln w="9525">
            <a:solidFill>
              <a:srgbClr val="000000"/>
            </a:solidFill>
            <a:round/>
            <a:headEnd/>
            <a:tailEnd type="triangle" w="med" len="med"/>
          </a:ln>
          <a:effectLst/>
        </p:spPr>
        <p:txBody>
          <a:bodyPr lIns="82945" tIns="41473" rIns="82945" bIns="41473"/>
          <a:lstStyle/>
          <a:p>
            <a:endParaRPr lang="es-VE"/>
          </a:p>
        </p:txBody>
      </p:sp>
      <p:sp>
        <p:nvSpPr>
          <p:cNvPr id="15467" name="Line 107"/>
          <p:cNvSpPr>
            <a:spLocks noChangeShapeType="1"/>
          </p:cNvSpPr>
          <p:nvPr/>
        </p:nvSpPr>
        <p:spPr bwMode="auto">
          <a:xfrm flipH="1">
            <a:off x="5713920" y="4245566"/>
            <a:ext cx="492480" cy="1441"/>
          </a:xfrm>
          <a:prstGeom prst="line">
            <a:avLst/>
          </a:prstGeom>
          <a:noFill/>
          <a:ln w="9525">
            <a:solidFill>
              <a:srgbClr val="000000"/>
            </a:solidFill>
            <a:round/>
            <a:headEnd/>
            <a:tailEnd type="triangle" w="med" len="med"/>
          </a:ln>
          <a:effectLst/>
        </p:spPr>
        <p:txBody>
          <a:bodyPr lIns="82945" tIns="41473" rIns="82945" bIns="41473"/>
          <a:lstStyle/>
          <a:p>
            <a:endParaRPr lang="es-VE"/>
          </a:p>
        </p:txBody>
      </p:sp>
      <p:sp>
        <p:nvSpPr>
          <p:cNvPr id="22" name="21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Carla Gómez</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body"/>
          </p:nvPr>
        </p:nvSpPr>
        <p:spPr>
          <a:xfrm>
            <a:off x="467544" y="1340768"/>
            <a:ext cx="8228160" cy="4526396"/>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82945" tIns="20802" bIns="41473" anchor="t">
            <a:normAutofit/>
            <a:scene3d>
              <a:camera prst="orthographicFront"/>
              <a:lightRig rig="soft" dir="t">
                <a:rot lat="0" lon="0" rev="2400000"/>
              </a:lightRig>
            </a:scene3d>
            <a:sp3d>
              <a:bevelT w="19050" h="12700"/>
            </a:sp3d>
          </a:bodyPr>
          <a:lstStyle/>
          <a:p>
            <a:pPr marL="391686" indent="-293764" algn="just">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b="1" dirty="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Caso 3: </a:t>
            </a:r>
          </a:p>
          <a:p>
            <a:pPr marL="391686" indent="-293764" algn="just">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b="1" dirty="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En el caso que la clave a borrar no se encuentre en una página hoja entonces debe sustituirse por la calve que se encuentra más a la derecha en el subárbol izquierdo o por el que se encuentra más a la izquierda en el subárbol derecho.</a:t>
            </a:r>
          </a:p>
        </p:txBody>
      </p:sp>
      <p:sp>
        <p:nvSpPr>
          <p:cNvPr id="16386" name="Text Box 2"/>
          <p:cNvSpPr txBox="1">
            <a:spLocks noChangeArrowheads="1"/>
          </p:cNvSpPr>
          <p:nvPr/>
        </p:nvSpPr>
        <p:spPr bwMode="auto">
          <a:xfrm>
            <a:off x="323528" y="332656"/>
            <a:ext cx="2773440" cy="619265"/>
          </a:xfrm>
          <a:prstGeom prst="rect">
            <a:avLst/>
          </a:prstGeom>
          <a:no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38402" rIns="0" bIns="0" anchor="ctr"/>
          <a:lstStyle/>
          <a:p>
            <a:pPr>
              <a:tabLst>
                <a:tab pos="656650" algn="l"/>
                <a:tab pos="1313299" algn="l"/>
                <a:tab pos="1969949" algn="l"/>
                <a:tab pos="2626599" algn="l"/>
              </a:tabLst>
            </a:pPr>
            <a:r>
              <a:rPr lang="es-VE" sz="2000"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Árboles B</a:t>
            </a:r>
          </a:p>
        </p:txBody>
      </p:sp>
      <p:graphicFrame>
        <p:nvGraphicFramePr>
          <p:cNvPr id="16388" name="Group 4"/>
          <p:cNvGraphicFramePr>
            <a:graphicFrameLocks noGrp="1"/>
          </p:cNvGraphicFramePr>
          <p:nvPr/>
        </p:nvGraphicFramePr>
        <p:xfrm>
          <a:off x="1687680" y="3964737"/>
          <a:ext cx="892800" cy="330776"/>
        </p:xfrm>
        <a:graphic>
          <a:graphicData uri="http://schemas.openxmlformats.org/drawingml/2006/table">
            <a:tbl>
              <a:tblPr/>
              <a:tblGrid>
                <a:gridCol w="195840"/>
                <a:gridCol w="501120"/>
                <a:gridCol w="195840"/>
              </a:tblGrid>
              <a:tr h="330776">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6402" name="Group 18"/>
          <p:cNvGraphicFramePr>
            <a:graphicFrameLocks noGrp="1"/>
          </p:cNvGraphicFramePr>
          <p:nvPr/>
        </p:nvGraphicFramePr>
        <p:xfrm>
          <a:off x="5656320" y="3967617"/>
          <a:ext cx="892800" cy="330776"/>
        </p:xfrm>
        <a:graphic>
          <a:graphicData uri="http://schemas.openxmlformats.org/drawingml/2006/table">
            <a:tbl>
              <a:tblPr/>
              <a:tblGrid>
                <a:gridCol w="195840"/>
                <a:gridCol w="501120"/>
                <a:gridCol w="195840"/>
              </a:tblGrid>
              <a:tr h="330776">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17</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6416" name="Group 32"/>
          <p:cNvGraphicFramePr>
            <a:graphicFrameLocks noGrp="1"/>
          </p:cNvGraphicFramePr>
          <p:nvPr/>
        </p:nvGraphicFramePr>
        <p:xfrm>
          <a:off x="731521" y="4980043"/>
          <a:ext cx="891360" cy="330776"/>
        </p:xfrm>
        <a:graphic>
          <a:graphicData uri="http://schemas.openxmlformats.org/drawingml/2006/table">
            <a:tbl>
              <a:tblPr/>
              <a:tblGrid>
                <a:gridCol w="453600"/>
                <a:gridCol w="43776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10</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13</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6426" name="Group 42"/>
          <p:cNvGraphicFramePr>
            <a:graphicFrameLocks noGrp="1"/>
          </p:cNvGraphicFramePr>
          <p:nvPr/>
        </p:nvGraphicFramePr>
        <p:xfrm>
          <a:off x="2237760" y="4974282"/>
          <a:ext cx="1942560" cy="330776"/>
        </p:xfrm>
        <a:graphic>
          <a:graphicData uri="http://schemas.openxmlformats.org/drawingml/2006/table">
            <a:tbl>
              <a:tblPr/>
              <a:tblGrid>
                <a:gridCol w="485280"/>
                <a:gridCol w="486720"/>
                <a:gridCol w="485280"/>
                <a:gridCol w="48528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17</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21</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29</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6444" name="Group 60"/>
          <p:cNvGraphicFramePr>
            <a:graphicFrameLocks noGrp="1"/>
          </p:cNvGraphicFramePr>
          <p:nvPr/>
        </p:nvGraphicFramePr>
        <p:xfrm>
          <a:off x="5149441" y="4965642"/>
          <a:ext cx="891360" cy="330776"/>
        </p:xfrm>
        <a:graphic>
          <a:graphicData uri="http://schemas.openxmlformats.org/drawingml/2006/table">
            <a:tbl>
              <a:tblPr/>
              <a:tblGrid>
                <a:gridCol w="453600"/>
                <a:gridCol w="43776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10</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13</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6454" name="Group 70"/>
          <p:cNvGraphicFramePr>
            <a:graphicFrameLocks noGrp="1"/>
          </p:cNvGraphicFramePr>
          <p:nvPr/>
        </p:nvGraphicFramePr>
        <p:xfrm>
          <a:off x="6688800" y="4952681"/>
          <a:ext cx="1382400" cy="330776"/>
        </p:xfrm>
        <a:graphic>
          <a:graphicData uri="http://schemas.openxmlformats.org/drawingml/2006/table">
            <a:tbl>
              <a:tblPr/>
              <a:tblGrid>
                <a:gridCol w="472320"/>
                <a:gridCol w="455040"/>
                <a:gridCol w="45504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21</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29</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468" name="AutoShape 84"/>
          <p:cNvSpPr>
            <a:spLocks noChangeArrowheads="1"/>
          </p:cNvSpPr>
          <p:nvPr/>
        </p:nvSpPr>
        <p:spPr bwMode="auto">
          <a:xfrm>
            <a:off x="4082400" y="4245566"/>
            <a:ext cx="816480" cy="326915"/>
          </a:xfrm>
          <a:prstGeom prst="rightArrow">
            <a:avLst>
              <a:gd name="adj1" fmla="val 50000"/>
              <a:gd name="adj2" fmla="val 62445"/>
            </a:avLst>
          </a:prstGeom>
          <a:solidFill>
            <a:srgbClr val="FFD320"/>
          </a:solidFill>
          <a:ln w="9525">
            <a:solidFill>
              <a:srgbClr val="000000"/>
            </a:solidFill>
            <a:round/>
            <a:headEnd/>
            <a:tailEnd/>
          </a:ln>
          <a:effectLst/>
        </p:spPr>
        <p:txBody>
          <a:bodyPr wrap="none" lIns="82945" tIns="41473" rIns="82945" bIns="41473" anchor="ctr"/>
          <a:lstStyle/>
          <a:p>
            <a:endParaRPr lang="es-VE"/>
          </a:p>
        </p:txBody>
      </p:sp>
      <p:sp>
        <p:nvSpPr>
          <p:cNvPr id="16469" name="Line 85"/>
          <p:cNvSpPr>
            <a:spLocks noChangeShapeType="1"/>
          </p:cNvSpPr>
          <p:nvPr/>
        </p:nvSpPr>
        <p:spPr bwMode="auto">
          <a:xfrm flipH="1">
            <a:off x="1304640" y="4245566"/>
            <a:ext cx="492480" cy="653829"/>
          </a:xfrm>
          <a:prstGeom prst="line">
            <a:avLst/>
          </a:prstGeom>
          <a:noFill/>
          <a:ln w="9525">
            <a:solidFill>
              <a:srgbClr val="000000"/>
            </a:solidFill>
            <a:round/>
            <a:headEnd/>
            <a:tailEnd/>
          </a:ln>
          <a:effectLst/>
        </p:spPr>
        <p:txBody>
          <a:bodyPr lIns="82945" tIns="41473" rIns="82945" bIns="41473"/>
          <a:lstStyle/>
          <a:p>
            <a:endParaRPr lang="es-VE"/>
          </a:p>
        </p:txBody>
      </p:sp>
      <p:sp>
        <p:nvSpPr>
          <p:cNvPr id="16470" name="Line 86"/>
          <p:cNvSpPr>
            <a:spLocks noChangeShapeType="1"/>
          </p:cNvSpPr>
          <p:nvPr/>
        </p:nvSpPr>
        <p:spPr bwMode="auto">
          <a:xfrm>
            <a:off x="2449440" y="4245566"/>
            <a:ext cx="816480" cy="653829"/>
          </a:xfrm>
          <a:prstGeom prst="line">
            <a:avLst/>
          </a:prstGeom>
          <a:noFill/>
          <a:ln w="9525">
            <a:solidFill>
              <a:srgbClr val="000000"/>
            </a:solidFill>
            <a:round/>
            <a:headEnd/>
            <a:tailEnd/>
          </a:ln>
          <a:effectLst/>
        </p:spPr>
        <p:txBody>
          <a:bodyPr lIns="82945" tIns="41473" rIns="82945" bIns="41473"/>
          <a:lstStyle/>
          <a:p>
            <a:endParaRPr lang="es-VE"/>
          </a:p>
        </p:txBody>
      </p:sp>
      <p:sp>
        <p:nvSpPr>
          <p:cNvPr id="16471" name="Line 87"/>
          <p:cNvSpPr>
            <a:spLocks noChangeShapeType="1"/>
          </p:cNvSpPr>
          <p:nvPr/>
        </p:nvSpPr>
        <p:spPr bwMode="auto">
          <a:xfrm flipH="1">
            <a:off x="5551200" y="4245566"/>
            <a:ext cx="165600" cy="653829"/>
          </a:xfrm>
          <a:prstGeom prst="line">
            <a:avLst/>
          </a:prstGeom>
          <a:noFill/>
          <a:ln w="9525">
            <a:solidFill>
              <a:srgbClr val="000000"/>
            </a:solidFill>
            <a:round/>
            <a:headEnd/>
            <a:tailEnd/>
          </a:ln>
          <a:effectLst/>
        </p:spPr>
        <p:txBody>
          <a:bodyPr lIns="82945" tIns="41473" rIns="82945" bIns="41473"/>
          <a:lstStyle/>
          <a:p>
            <a:endParaRPr lang="es-VE"/>
          </a:p>
        </p:txBody>
      </p:sp>
      <p:sp>
        <p:nvSpPr>
          <p:cNvPr id="16472" name="Line 88"/>
          <p:cNvSpPr>
            <a:spLocks noChangeShapeType="1"/>
          </p:cNvSpPr>
          <p:nvPr/>
        </p:nvSpPr>
        <p:spPr bwMode="auto">
          <a:xfrm>
            <a:off x="6530400" y="4245566"/>
            <a:ext cx="816480" cy="653829"/>
          </a:xfrm>
          <a:prstGeom prst="line">
            <a:avLst/>
          </a:prstGeom>
          <a:noFill/>
          <a:ln w="9525">
            <a:solidFill>
              <a:srgbClr val="000000"/>
            </a:solidFill>
            <a:round/>
            <a:headEnd/>
            <a:tailEnd/>
          </a:ln>
          <a:effectLst/>
        </p:spPr>
        <p:txBody>
          <a:bodyPr lIns="82945" tIns="41473" rIns="82945" bIns="41473"/>
          <a:lstStyle/>
          <a:p>
            <a:endParaRPr lang="es-VE"/>
          </a:p>
        </p:txBody>
      </p:sp>
      <p:sp>
        <p:nvSpPr>
          <p:cNvPr id="16473" name="Line 89"/>
          <p:cNvSpPr>
            <a:spLocks noChangeShapeType="1"/>
          </p:cNvSpPr>
          <p:nvPr/>
        </p:nvSpPr>
        <p:spPr bwMode="auto">
          <a:xfrm flipH="1" flipV="1">
            <a:off x="2285280" y="4408304"/>
            <a:ext cx="165600" cy="492532"/>
          </a:xfrm>
          <a:prstGeom prst="line">
            <a:avLst/>
          </a:prstGeom>
          <a:noFill/>
          <a:ln w="9525">
            <a:solidFill>
              <a:srgbClr val="000000"/>
            </a:solidFill>
            <a:round/>
            <a:headEnd/>
            <a:tailEnd type="triangle" w="med" len="med"/>
          </a:ln>
          <a:effectLst/>
        </p:spPr>
        <p:txBody>
          <a:bodyPr lIns="82945" tIns="41473" rIns="82945" bIns="41473"/>
          <a:lstStyle/>
          <a:p>
            <a:endParaRPr lang="es-VE"/>
          </a:p>
        </p:txBody>
      </p:sp>
      <p:sp>
        <p:nvSpPr>
          <p:cNvPr id="16474" name="Line 90"/>
          <p:cNvSpPr>
            <a:spLocks noChangeShapeType="1"/>
          </p:cNvSpPr>
          <p:nvPr/>
        </p:nvSpPr>
        <p:spPr bwMode="auto">
          <a:xfrm>
            <a:off x="2122560" y="3591737"/>
            <a:ext cx="1440" cy="326915"/>
          </a:xfrm>
          <a:prstGeom prst="line">
            <a:avLst/>
          </a:prstGeom>
          <a:noFill/>
          <a:ln w="9525">
            <a:solidFill>
              <a:srgbClr val="000000"/>
            </a:solidFill>
            <a:round/>
            <a:headEnd/>
            <a:tailEnd type="triangle" w="med" len="med"/>
          </a:ln>
          <a:effectLst/>
        </p:spPr>
        <p:txBody>
          <a:bodyPr lIns="82945" tIns="41473" rIns="82945" bIns="41473"/>
          <a:lstStyle/>
          <a:p>
            <a:endParaRPr lang="es-VE"/>
          </a:p>
        </p:txBody>
      </p:sp>
      <p:sp>
        <p:nvSpPr>
          <p:cNvPr id="18" name="17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Carla Gómez</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body"/>
          </p:nvPr>
        </p:nvSpPr>
        <p:spPr>
          <a:xfrm>
            <a:off x="456481" y="1604329"/>
            <a:ext cx="8228160" cy="4526396"/>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82945" tIns="20802" bIns="41473" anchor="t">
            <a:normAutofit/>
            <a:scene3d>
              <a:camera prst="orthographicFront"/>
              <a:lightRig rig="soft" dir="t">
                <a:rot lat="0" lon="0" rev="2400000"/>
              </a:lightRig>
            </a:scene3d>
            <a:sp3d>
              <a:bevelT w="19050" h="12700"/>
            </a:sp3d>
          </a:bodyPr>
          <a:lstStyle/>
          <a:p>
            <a:pPr marL="391686" indent="-293764" algn="l">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VE" sz="2000" b="1" dirty="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Caso 3.1:</a:t>
            </a:r>
          </a:p>
        </p:txBody>
      </p:sp>
      <p:sp>
        <p:nvSpPr>
          <p:cNvPr id="17410" name="Text Box 2"/>
          <p:cNvSpPr txBox="1">
            <a:spLocks noChangeArrowheads="1"/>
          </p:cNvSpPr>
          <p:nvPr/>
        </p:nvSpPr>
        <p:spPr bwMode="auto">
          <a:xfrm>
            <a:off x="251520" y="332656"/>
            <a:ext cx="2773440" cy="619265"/>
          </a:xfrm>
          <a:prstGeom prst="rect">
            <a:avLst/>
          </a:prstGeom>
          <a:no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38402" rIns="0" bIns="0" anchor="ctr"/>
          <a:lstStyle/>
          <a:p>
            <a:pPr>
              <a:tabLst>
                <a:tab pos="656650" algn="l"/>
                <a:tab pos="1313299" algn="l"/>
                <a:tab pos="1969949" algn="l"/>
                <a:tab pos="2626599" algn="l"/>
              </a:tabLst>
            </a:pPr>
            <a:r>
              <a:rPr lang="es-VE" sz="2000"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Árboles B</a:t>
            </a:r>
          </a:p>
        </p:txBody>
      </p:sp>
      <p:graphicFrame>
        <p:nvGraphicFramePr>
          <p:cNvPr id="17412" name="Group 4"/>
          <p:cNvGraphicFramePr>
            <a:graphicFrameLocks noGrp="1"/>
          </p:cNvGraphicFramePr>
          <p:nvPr/>
        </p:nvGraphicFramePr>
        <p:xfrm>
          <a:off x="1841761" y="2364728"/>
          <a:ext cx="1712160" cy="330776"/>
        </p:xfrm>
        <a:graphic>
          <a:graphicData uri="http://schemas.openxmlformats.org/drawingml/2006/table">
            <a:tbl>
              <a:tblPr/>
              <a:tblGrid>
                <a:gridCol w="195840"/>
                <a:gridCol w="529920"/>
                <a:gridCol w="195840"/>
                <a:gridCol w="593280"/>
                <a:gridCol w="19728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7434" name="Group 26"/>
          <p:cNvGraphicFramePr>
            <a:graphicFrameLocks noGrp="1"/>
          </p:cNvGraphicFramePr>
          <p:nvPr/>
        </p:nvGraphicFramePr>
        <p:xfrm>
          <a:off x="5757120" y="2382010"/>
          <a:ext cx="892800" cy="330776"/>
        </p:xfrm>
        <a:graphic>
          <a:graphicData uri="http://schemas.openxmlformats.org/drawingml/2006/table">
            <a:tbl>
              <a:tblPr/>
              <a:tblGrid>
                <a:gridCol w="195840"/>
                <a:gridCol w="501120"/>
                <a:gridCol w="195840"/>
              </a:tblGrid>
              <a:tr h="330776">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15</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endPar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7448" name="Group 40"/>
          <p:cNvGraphicFramePr>
            <a:graphicFrameLocks noGrp="1"/>
          </p:cNvGraphicFramePr>
          <p:nvPr/>
        </p:nvGraphicFramePr>
        <p:xfrm>
          <a:off x="1200961" y="3483726"/>
          <a:ext cx="891360" cy="330776"/>
        </p:xfrm>
        <a:graphic>
          <a:graphicData uri="http://schemas.openxmlformats.org/drawingml/2006/table">
            <a:tbl>
              <a:tblPr/>
              <a:tblGrid>
                <a:gridCol w="453600"/>
                <a:gridCol w="43776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10</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13</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7458" name="Group 50"/>
          <p:cNvGraphicFramePr>
            <a:graphicFrameLocks noGrp="1"/>
          </p:cNvGraphicFramePr>
          <p:nvPr/>
        </p:nvGraphicFramePr>
        <p:xfrm>
          <a:off x="2249281" y="3480847"/>
          <a:ext cx="828000" cy="330776"/>
        </p:xfrm>
        <a:graphic>
          <a:graphicData uri="http://schemas.openxmlformats.org/drawingml/2006/table">
            <a:tbl>
              <a:tblPr/>
              <a:tblGrid>
                <a:gridCol w="414720"/>
                <a:gridCol w="41328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17</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21</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7468" name="Group 60"/>
          <p:cNvGraphicFramePr>
            <a:graphicFrameLocks noGrp="1"/>
          </p:cNvGraphicFramePr>
          <p:nvPr/>
        </p:nvGraphicFramePr>
        <p:xfrm>
          <a:off x="3316320" y="3483726"/>
          <a:ext cx="891360" cy="330776"/>
        </p:xfrm>
        <a:graphic>
          <a:graphicData uri="http://schemas.openxmlformats.org/drawingml/2006/table">
            <a:tbl>
              <a:tblPr/>
              <a:tblGrid>
                <a:gridCol w="453600"/>
                <a:gridCol w="43776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29</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Times New Roman" pitchFamily="16" charset="0"/>
                          <a:ea typeface="DejaVu Sans Condensed" charset="0"/>
                          <a:cs typeface="DejaVu Sans Condensed" charset="0"/>
                        </a:rPr>
                        <a:t>31</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7478" name="Group 70"/>
          <p:cNvGraphicFramePr>
            <a:graphicFrameLocks noGrp="1"/>
          </p:cNvGraphicFramePr>
          <p:nvPr/>
        </p:nvGraphicFramePr>
        <p:xfrm>
          <a:off x="5074561" y="3483726"/>
          <a:ext cx="891360" cy="330776"/>
        </p:xfrm>
        <a:graphic>
          <a:graphicData uri="http://schemas.openxmlformats.org/drawingml/2006/table">
            <a:tbl>
              <a:tblPr/>
              <a:tblGrid>
                <a:gridCol w="453600"/>
                <a:gridCol w="43776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10</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13</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7488" name="Group 80"/>
          <p:cNvGraphicFramePr>
            <a:graphicFrameLocks noGrp="1"/>
          </p:cNvGraphicFramePr>
          <p:nvPr/>
        </p:nvGraphicFramePr>
        <p:xfrm>
          <a:off x="6433920" y="3476525"/>
          <a:ext cx="1942560" cy="330776"/>
        </p:xfrm>
        <a:graphic>
          <a:graphicData uri="http://schemas.openxmlformats.org/drawingml/2006/table">
            <a:tbl>
              <a:tblPr/>
              <a:tblGrid>
                <a:gridCol w="485280"/>
                <a:gridCol w="486720"/>
                <a:gridCol w="485280"/>
                <a:gridCol w="485280"/>
              </a:tblGrid>
              <a:tr h="330776">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17</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21</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29</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Lst>
                      </a:pPr>
                      <a:r>
                        <a:rPr kumimoji="0" lang="es-VE" sz="1600" b="0" i="0" u="none" strike="noStrike" cap="none" normalizeH="0" baseline="0" smtClean="0">
                          <a:ln>
                            <a:noFill/>
                          </a:ln>
                          <a:solidFill>
                            <a:srgbClr val="000000"/>
                          </a:solidFill>
                          <a:effectLst/>
                          <a:latin typeface="Arial" charset="0"/>
                          <a:ea typeface="DejaVu Sans Condensed" charset="0"/>
                          <a:cs typeface="DejaVu Sans Condensed" charset="0"/>
                        </a:rPr>
                        <a:t>31</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7506" name="Line 98"/>
          <p:cNvSpPr>
            <a:spLocks noChangeShapeType="1"/>
          </p:cNvSpPr>
          <p:nvPr/>
        </p:nvSpPr>
        <p:spPr bwMode="auto">
          <a:xfrm flipH="1">
            <a:off x="1631521" y="2776612"/>
            <a:ext cx="329760" cy="653829"/>
          </a:xfrm>
          <a:prstGeom prst="line">
            <a:avLst/>
          </a:prstGeom>
          <a:noFill/>
          <a:ln w="9525">
            <a:solidFill>
              <a:srgbClr val="000000"/>
            </a:solidFill>
            <a:round/>
            <a:headEnd/>
            <a:tailEnd/>
          </a:ln>
          <a:effectLst/>
        </p:spPr>
        <p:txBody>
          <a:bodyPr lIns="82945" tIns="41473" rIns="82945" bIns="41473"/>
          <a:lstStyle/>
          <a:p>
            <a:endParaRPr lang="es-VE"/>
          </a:p>
        </p:txBody>
      </p:sp>
      <p:sp>
        <p:nvSpPr>
          <p:cNvPr id="17507" name="Line 99"/>
          <p:cNvSpPr>
            <a:spLocks noChangeShapeType="1"/>
          </p:cNvSpPr>
          <p:nvPr/>
        </p:nvSpPr>
        <p:spPr bwMode="auto">
          <a:xfrm>
            <a:off x="2612160" y="2612435"/>
            <a:ext cx="1440" cy="816566"/>
          </a:xfrm>
          <a:prstGeom prst="line">
            <a:avLst/>
          </a:prstGeom>
          <a:noFill/>
          <a:ln w="9525">
            <a:solidFill>
              <a:srgbClr val="000000"/>
            </a:solidFill>
            <a:round/>
            <a:headEnd/>
            <a:tailEnd/>
          </a:ln>
          <a:effectLst/>
        </p:spPr>
        <p:txBody>
          <a:bodyPr lIns="82945" tIns="41473" rIns="82945" bIns="41473"/>
          <a:lstStyle/>
          <a:p>
            <a:endParaRPr lang="es-VE"/>
          </a:p>
        </p:txBody>
      </p:sp>
      <p:sp>
        <p:nvSpPr>
          <p:cNvPr id="17508" name="Line 100"/>
          <p:cNvSpPr>
            <a:spLocks noChangeShapeType="1"/>
          </p:cNvSpPr>
          <p:nvPr/>
        </p:nvSpPr>
        <p:spPr bwMode="auto">
          <a:xfrm>
            <a:off x="3428640" y="2776612"/>
            <a:ext cx="326880" cy="653829"/>
          </a:xfrm>
          <a:prstGeom prst="line">
            <a:avLst/>
          </a:prstGeom>
          <a:noFill/>
          <a:ln w="9525">
            <a:solidFill>
              <a:srgbClr val="000000"/>
            </a:solidFill>
            <a:round/>
            <a:headEnd/>
            <a:tailEnd/>
          </a:ln>
          <a:effectLst/>
        </p:spPr>
        <p:txBody>
          <a:bodyPr lIns="82945" tIns="41473" rIns="82945" bIns="41473"/>
          <a:lstStyle/>
          <a:p>
            <a:endParaRPr lang="es-VE"/>
          </a:p>
        </p:txBody>
      </p:sp>
      <p:sp>
        <p:nvSpPr>
          <p:cNvPr id="17509" name="Line 101"/>
          <p:cNvSpPr>
            <a:spLocks noChangeShapeType="1"/>
          </p:cNvSpPr>
          <p:nvPr/>
        </p:nvSpPr>
        <p:spPr bwMode="auto">
          <a:xfrm flipH="1">
            <a:off x="5549760" y="2612435"/>
            <a:ext cx="329760" cy="816566"/>
          </a:xfrm>
          <a:prstGeom prst="line">
            <a:avLst/>
          </a:prstGeom>
          <a:noFill/>
          <a:ln w="9525">
            <a:solidFill>
              <a:srgbClr val="000000"/>
            </a:solidFill>
            <a:round/>
            <a:headEnd/>
            <a:tailEnd/>
          </a:ln>
          <a:effectLst/>
        </p:spPr>
        <p:txBody>
          <a:bodyPr lIns="82945" tIns="41473" rIns="82945" bIns="41473"/>
          <a:lstStyle/>
          <a:p>
            <a:endParaRPr lang="es-VE"/>
          </a:p>
        </p:txBody>
      </p:sp>
      <p:sp>
        <p:nvSpPr>
          <p:cNvPr id="17510" name="Line 102"/>
          <p:cNvSpPr>
            <a:spLocks noChangeShapeType="1"/>
          </p:cNvSpPr>
          <p:nvPr/>
        </p:nvSpPr>
        <p:spPr bwMode="auto">
          <a:xfrm>
            <a:off x="6530400" y="2612435"/>
            <a:ext cx="816480" cy="816566"/>
          </a:xfrm>
          <a:prstGeom prst="line">
            <a:avLst/>
          </a:prstGeom>
          <a:noFill/>
          <a:ln w="9525">
            <a:solidFill>
              <a:srgbClr val="000000"/>
            </a:solidFill>
            <a:round/>
            <a:headEnd/>
            <a:tailEnd/>
          </a:ln>
          <a:effectLst/>
        </p:spPr>
        <p:txBody>
          <a:bodyPr lIns="82945" tIns="41473" rIns="82945" bIns="41473"/>
          <a:lstStyle/>
          <a:p>
            <a:endParaRPr lang="es-VE"/>
          </a:p>
        </p:txBody>
      </p:sp>
      <p:sp>
        <p:nvSpPr>
          <p:cNvPr id="17511" name="AutoShape 103"/>
          <p:cNvSpPr>
            <a:spLocks noChangeArrowheads="1"/>
          </p:cNvSpPr>
          <p:nvPr/>
        </p:nvSpPr>
        <p:spPr bwMode="auto">
          <a:xfrm>
            <a:off x="4245121" y="2776612"/>
            <a:ext cx="816480" cy="489651"/>
          </a:xfrm>
          <a:prstGeom prst="rightArrow">
            <a:avLst>
              <a:gd name="adj1" fmla="val 50000"/>
              <a:gd name="adj2" fmla="val 41691"/>
            </a:avLst>
          </a:prstGeom>
          <a:solidFill>
            <a:srgbClr val="FFD320"/>
          </a:solidFill>
          <a:ln w="9525">
            <a:solidFill>
              <a:srgbClr val="000000"/>
            </a:solidFill>
            <a:round/>
            <a:headEnd/>
            <a:tailEnd/>
          </a:ln>
          <a:effectLst/>
        </p:spPr>
        <p:txBody>
          <a:bodyPr wrap="none" lIns="82945" tIns="41473" rIns="82945" bIns="41473" anchor="ctr"/>
          <a:lstStyle/>
          <a:p>
            <a:endParaRPr lang="es-VE"/>
          </a:p>
        </p:txBody>
      </p:sp>
      <p:sp>
        <p:nvSpPr>
          <p:cNvPr id="17512" name="Line 104"/>
          <p:cNvSpPr>
            <a:spLocks noChangeShapeType="1"/>
          </p:cNvSpPr>
          <p:nvPr/>
        </p:nvSpPr>
        <p:spPr bwMode="auto">
          <a:xfrm flipH="1">
            <a:off x="3264480" y="1795869"/>
            <a:ext cx="165600" cy="489651"/>
          </a:xfrm>
          <a:prstGeom prst="line">
            <a:avLst/>
          </a:prstGeom>
          <a:noFill/>
          <a:ln w="9525">
            <a:solidFill>
              <a:srgbClr val="000000"/>
            </a:solidFill>
            <a:round/>
            <a:headEnd/>
            <a:tailEnd type="triangle" w="med" len="med"/>
          </a:ln>
          <a:effectLst/>
        </p:spPr>
        <p:txBody>
          <a:bodyPr lIns="82945" tIns="41473" rIns="82945" bIns="41473"/>
          <a:lstStyle/>
          <a:p>
            <a:endParaRPr lang="es-VE"/>
          </a:p>
        </p:txBody>
      </p:sp>
      <p:sp>
        <p:nvSpPr>
          <p:cNvPr id="17513" name="Line 105"/>
          <p:cNvSpPr>
            <a:spLocks noChangeShapeType="1"/>
          </p:cNvSpPr>
          <p:nvPr/>
        </p:nvSpPr>
        <p:spPr bwMode="auto">
          <a:xfrm flipV="1">
            <a:off x="2939041" y="2773731"/>
            <a:ext cx="162720" cy="656709"/>
          </a:xfrm>
          <a:prstGeom prst="line">
            <a:avLst/>
          </a:prstGeom>
          <a:noFill/>
          <a:ln w="9525">
            <a:solidFill>
              <a:srgbClr val="000000"/>
            </a:solidFill>
            <a:round/>
            <a:headEnd/>
            <a:tailEnd type="triangle" w="med" len="med"/>
          </a:ln>
          <a:effectLst/>
        </p:spPr>
        <p:txBody>
          <a:bodyPr lIns="82945" tIns="41473" rIns="82945" bIns="41473"/>
          <a:lstStyle/>
          <a:p>
            <a:endParaRPr lang="es-VE"/>
          </a:p>
        </p:txBody>
      </p:sp>
      <p:sp>
        <p:nvSpPr>
          <p:cNvPr id="17514" name="Line 106"/>
          <p:cNvSpPr>
            <a:spLocks noChangeShapeType="1"/>
          </p:cNvSpPr>
          <p:nvPr/>
        </p:nvSpPr>
        <p:spPr bwMode="auto">
          <a:xfrm>
            <a:off x="3265920" y="2776612"/>
            <a:ext cx="162720" cy="653829"/>
          </a:xfrm>
          <a:prstGeom prst="line">
            <a:avLst/>
          </a:prstGeom>
          <a:noFill/>
          <a:ln w="9525">
            <a:solidFill>
              <a:srgbClr val="000000"/>
            </a:solidFill>
            <a:round/>
            <a:headEnd/>
            <a:tailEnd type="triangle" w="med" len="med"/>
          </a:ln>
          <a:effectLst/>
        </p:spPr>
        <p:txBody>
          <a:bodyPr lIns="82945" tIns="41473" rIns="82945" bIns="41473"/>
          <a:lstStyle/>
          <a:p>
            <a:endParaRPr lang="es-VE"/>
          </a:p>
        </p:txBody>
      </p:sp>
      <p:sp>
        <p:nvSpPr>
          <p:cNvPr id="17515" name="Line 107"/>
          <p:cNvSpPr>
            <a:spLocks noChangeShapeType="1"/>
          </p:cNvSpPr>
          <p:nvPr/>
        </p:nvSpPr>
        <p:spPr bwMode="auto">
          <a:xfrm>
            <a:off x="6694561" y="4082829"/>
            <a:ext cx="653760" cy="1440"/>
          </a:xfrm>
          <a:prstGeom prst="line">
            <a:avLst/>
          </a:prstGeom>
          <a:noFill/>
          <a:ln w="9525">
            <a:solidFill>
              <a:srgbClr val="000000"/>
            </a:solidFill>
            <a:round/>
            <a:headEnd/>
            <a:tailEnd type="triangle" w="med" len="med"/>
          </a:ln>
          <a:effectLst/>
        </p:spPr>
        <p:txBody>
          <a:bodyPr lIns="82945" tIns="41473" rIns="82945" bIns="41473"/>
          <a:lstStyle/>
          <a:p>
            <a:endParaRPr lang="es-VE"/>
          </a:p>
        </p:txBody>
      </p:sp>
      <p:sp>
        <p:nvSpPr>
          <p:cNvPr id="17516" name="Line 108"/>
          <p:cNvSpPr>
            <a:spLocks noChangeShapeType="1"/>
          </p:cNvSpPr>
          <p:nvPr/>
        </p:nvSpPr>
        <p:spPr bwMode="auto">
          <a:xfrm flipH="1">
            <a:off x="7508160" y="4082829"/>
            <a:ext cx="656640" cy="1440"/>
          </a:xfrm>
          <a:prstGeom prst="line">
            <a:avLst/>
          </a:prstGeom>
          <a:noFill/>
          <a:ln w="9525">
            <a:solidFill>
              <a:srgbClr val="000000"/>
            </a:solidFill>
            <a:round/>
            <a:headEnd/>
            <a:tailEnd type="triangle" w="med" len="med"/>
          </a:ln>
          <a:effectLst/>
        </p:spPr>
        <p:txBody>
          <a:bodyPr lIns="82945" tIns="41473" rIns="82945" bIns="41473"/>
          <a:lstStyle/>
          <a:p>
            <a:endParaRPr lang="es-VE"/>
          </a:p>
        </p:txBody>
      </p:sp>
      <p:sp>
        <p:nvSpPr>
          <p:cNvPr id="23" name="22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Carla Gómez</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83768" y="1916832"/>
            <a:ext cx="3053436" cy="89656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scene3d>
              <a:camera prst="orthographicFront"/>
              <a:lightRig rig="soft" dir="t">
                <a:rot lat="0" lon="0" rev="2400000"/>
              </a:lightRig>
            </a:scene3d>
            <a:sp3d>
              <a:bevelT w="19050" h="12700"/>
            </a:sp3d>
          </a:bodyPr>
          <a:lstStyle/>
          <a:p>
            <a:r>
              <a:rPr lang="es-ES" sz="3200" b="1"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Árboles –B+</a:t>
            </a:r>
            <a:endParaRPr lang="es-ES" sz="3200" b="1" dirty="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endParaRPr>
          </a:p>
        </p:txBody>
      </p:sp>
      <p:sp>
        <p:nvSpPr>
          <p:cNvPr id="5" name="4 CuadroTexto"/>
          <p:cNvSpPr txBox="1"/>
          <p:nvPr/>
        </p:nvSpPr>
        <p:spPr>
          <a:xfrm>
            <a:off x="6948264" y="6165304"/>
            <a:ext cx="2448272"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Jonathan Fernández</a:t>
            </a:r>
          </a:p>
          <a:p>
            <a:endParaRPr lang="es-VE" dirty="0">
              <a:solidFill>
                <a:schemeClr val="bg1"/>
              </a:solidFill>
              <a:effectLst>
                <a:outerShdw blurRad="50800" dist="38100" dir="13500000" algn="br" rotWithShape="0">
                  <a:prstClr val="black">
                    <a:alpha val="40000"/>
                  </a:prstClr>
                </a:outerShdw>
              </a:effectLst>
            </a:endParaRPr>
          </a:p>
        </p:txBody>
      </p:sp>
    </p:spTree>
    <p:extLst>
      <p:ext uri="{BB962C8B-B14F-4D97-AF65-F5344CB8AC3E}">
        <p14:creationId xmlns="" xmlns:p14="http://schemas.microsoft.com/office/powerpoint/2010/main" val="2502563930"/>
      </p:ext>
    </p:extLst>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52736" y="980728"/>
            <a:ext cx="6192688" cy="415808"/>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scene3d>
              <a:camera prst="orthographicFront"/>
              <a:lightRig rig="soft" dir="t">
                <a:rot lat="0" lon="0" rev="2400000"/>
              </a:lightRig>
            </a:scene3d>
            <a:sp3d>
              <a:bevelT w="19050" h="12700"/>
            </a:sp3d>
          </a:bodyPr>
          <a:lstStyle/>
          <a:p>
            <a:r>
              <a:rPr lang="es-ES" dirty="0" smtClean="0"/>
              <a:t>							</a:t>
            </a:r>
            <a:r>
              <a:rPr lang="es-ES" dirty="0" smtClean="0">
                <a:solidFill>
                  <a:schemeClr val="bg1"/>
                </a:solidFill>
              </a:rPr>
              <a:t>					</a:t>
            </a:r>
            <a:r>
              <a:rPr lang="es-ES" sz="2200" b="1" dirty="0" smtClean="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rPr>
              <a:t>Definición Arboles de orden “d”</a:t>
            </a:r>
            <a:endParaRPr lang="es-ES" sz="2200" b="1" dirty="0">
              <a:solidFill>
                <a:schemeClr val="bg1"/>
              </a:solidFill>
              <a:effectLst>
                <a:outerShdw blurRad="50800" dist="38100" dir="13500000" algn="br" rotWithShape="0">
                  <a:prstClr val="black">
                    <a:alpha val="40000"/>
                  </a:prstClr>
                </a:outerShdw>
              </a:effectLst>
              <a:latin typeface="Times New Roman" pitchFamily="18" charset="0"/>
              <a:ea typeface="+mn-ea"/>
              <a:cs typeface="Times New Roman" pitchFamily="18" charset="0"/>
            </a:endParaRPr>
          </a:p>
        </p:txBody>
      </p:sp>
      <p:sp>
        <p:nvSpPr>
          <p:cNvPr id="3" name="Marcador de contenido 2"/>
          <p:cNvSpPr>
            <a:spLocks noGrp="1"/>
          </p:cNvSpPr>
          <p:nvPr>
            <p:ph idx="1"/>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r>
              <a:rPr lang="es-ES" sz="2000" dirty="0" smtClean="0">
                <a:solidFill>
                  <a:schemeClr val="bg1"/>
                </a:solidFill>
                <a:effectLst>
                  <a:outerShdw blurRad="38100" dist="25500" dir="5400000" algn="tl" rotWithShape="0">
                    <a:srgbClr val="000000">
                      <a:satMod val="180000"/>
                      <a:alpha val="75000"/>
                    </a:srgbClr>
                  </a:outerShdw>
                </a:effectLst>
                <a:latin typeface="Times New Roman" pitchFamily="18" charset="0"/>
                <a:ea typeface="+mj-ea"/>
                <a:cs typeface="Times New Roman" pitchFamily="18" charset="0"/>
              </a:rPr>
              <a:t>Cada página, excepto la raíz tiene m elementos, donde m es un valor entre d y 2d.</a:t>
            </a:r>
          </a:p>
          <a:p>
            <a:r>
              <a:rPr lang="es-ES" sz="2000" dirty="0" smtClean="0">
                <a:solidFill>
                  <a:schemeClr val="bg1"/>
                </a:solidFill>
                <a:effectLst>
                  <a:outerShdw blurRad="38100" dist="25500" dir="5400000" algn="tl" rotWithShape="0">
                    <a:srgbClr val="000000">
                      <a:satMod val="180000"/>
                      <a:alpha val="75000"/>
                    </a:srgbClr>
                  </a:outerShdw>
                </a:effectLst>
                <a:latin typeface="Times New Roman" pitchFamily="18" charset="0"/>
                <a:ea typeface="+mj-ea"/>
                <a:cs typeface="Times New Roman" pitchFamily="18" charset="0"/>
              </a:rPr>
              <a:t>La raíz contiene de 1 a 2d elementos.</a:t>
            </a:r>
          </a:p>
          <a:p>
            <a:r>
              <a:rPr lang="es-ES" sz="2000" dirty="0" smtClean="0">
                <a:solidFill>
                  <a:schemeClr val="bg1"/>
                </a:solidFill>
                <a:effectLst>
                  <a:outerShdw blurRad="38100" dist="25500" dir="5400000" algn="tl" rotWithShape="0">
                    <a:srgbClr val="000000">
                      <a:satMod val="180000"/>
                      <a:alpha val="75000"/>
                    </a:srgbClr>
                  </a:outerShdw>
                </a:effectLst>
                <a:latin typeface="Times New Roman" pitchFamily="18" charset="0"/>
                <a:ea typeface="+mj-ea"/>
                <a:cs typeface="Times New Roman" pitchFamily="18" charset="0"/>
              </a:rPr>
              <a:t>Cada página, excepto la raíz, tiene entre d + 1 y 2d + 1 descendientes.</a:t>
            </a:r>
          </a:p>
          <a:p>
            <a:r>
              <a:rPr lang="es-ES" sz="2000" dirty="0" smtClean="0">
                <a:solidFill>
                  <a:schemeClr val="bg1"/>
                </a:solidFill>
                <a:effectLst>
                  <a:outerShdw blurRad="38100" dist="25500" dir="5400000" algn="tl" rotWithShape="0">
                    <a:srgbClr val="000000">
                      <a:satMod val="180000"/>
                      <a:alpha val="75000"/>
                    </a:srgbClr>
                  </a:outerShdw>
                </a:effectLst>
                <a:latin typeface="Times New Roman" pitchFamily="18" charset="0"/>
                <a:ea typeface="+mj-ea"/>
                <a:cs typeface="Times New Roman" pitchFamily="18" charset="0"/>
              </a:rPr>
              <a:t>La página raíz tiene al menos 2 descendientes.</a:t>
            </a:r>
          </a:p>
          <a:p>
            <a:r>
              <a:rPr lang="es-ES" sz="2000" dirty="0" smtClean="0">
                <a:solidFill>
                  <a:schemeClr val="bg1"/>
                </a:solidFill>
                <a:effectLst>
                  <a:outerShdw blurRad="38100" dist="25500" dir="5400000" algn="tl" rotWithShape="0">
                    <a:srgbClr val="000000">
                      <a:satMod val="180000"/>
                      <a:alpha val="75000"/>
                    </a:srgbClr>
                  </a:outerShdw>
                </a:effectLst>
                <a:latin typeface="Times New Roman" pitchFamily="18" charset="0"/>
                <a:ea typeface="+mj-ea"/>
                <a:cs typeface="Times New Roman" pitchFamily="18" charset="0"/>
              </a:rPr>
              <a:t>Las páginas hojas están todas al mismo nivel.</a:t>
            </a:r>
          </a:p>
          <a:p>
            <a:r>
              <a:rPr lang="es-ES" sz="2000" dirty="0" smtClean="0">
                <a:solidFill>
                  <a:schemeClr val="bg1"/>
                </a:solidFill>
                <a:effectLst>
                  <a:outerShdw blurRad="38100" dist="25500" dir="5400000" algn="tl" rotWithShape="0">
                    <a:srgbClr val="000000">
                      <a:satMod val="180000"/>
                      <a:alpha val="75000"/>
                    </a:srgbClr>
                  </a:outerShdw>
                </a:effectLst>
                <a:latin typeface="Times New Roman" pitchFamily="18" charset="0"/>
                <a:ea typeface="+mj-ea"/>
                <a:cs typeface="Times New Roman" pitchFamily="18" charset="0"/>
              </a:rPr>
              <a:t>Toda la información, con claves que las identifican, se encuentran en las páginas hoja.</a:t>
            </a:r>
          </a:p>
          <a:p>
            <a:r>
              <a:rPr lang="es-ES" sz="2000" dirty="0" smtClean="0">
                <a:solidFill>
                  <a:schemeClr val="bg1"/>
                </a:solidFill>
                <a:effectLst>
                  <a:outerShdw blurRad="38100" dist="25500" dir="5400000" algn="tl" rotWithShape="0">
                    <a:srgbClr val="000000">
                      <a:satMod val="180000"/>
                      <a:alpha val="75000"/>
                    </a:srgbClr>
                  </a:outerShdw>
                </a:effectLst>
                <a:latin typeface="Times New Roman" pitchFamily="18" charset="0"/>
                <a:ea typeface="+mj-ea"/>
                <a:cs typeface="Times New Roman" pitchFamily="18" charset="0"/>
              </a:rPr>
              <a:t>Las claves almacenadas en las páginas raíz e interiores se utilizan como índices.</a:t>
            </a:r>
            <a:endParaRPr lang="es-ES" sz="2000" dirty="0">
              <a:solidFill>
                <a:schemeClr val="bg1"/>
              </a:solidFill>
              <a:effectLst>
                <a:outerShdw blurRad="38100" dist="25500" dir="5400000" algn="tl" rotWithShape="0">
                  <a:srgbClr val="000000">
                    <a:satMod val="180000"/>
                    <a:alpha val="75000"/>
                  </a:srgbClr>
                </a:outerShdw>
              </a:effectLst>
              <a:latin typeface="Times New Roman" pitchFamily="18" charset="0"/>
              <a:ea typeface="+mj-ea"/>
              <a:cs typeface="Times New Roman" pitchFamily="18" charset="0"/>
            </a:endParaRPr>
          </a:p>
        </p:txBody>
      </p:sp>
      <p:sp>
        <p:nvSpPr>
          <p:cNvPr id="5" name="4 CuadroTexto"/>
          <p:cNvSpPr txBox="1"/>
          <p:nvPr/>
        </p:nvSpPr>
        <p:spPr>
          <a:xfrm>
            <a:off x="6948264" y="6165304"/>
            <a:ext cx="2448272"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Jonathan Fernández</a:t>
            </a:r>
          </a:p>
          <a:p>
            <a:endParaRPr lang="es-VE" dirty="0">
              <a:solidFill>
                <a:schemeClr val="bg1"/>
              </a:solidFill>
              <a:effectLst>
                <a:outerShdw blurRad="50800" dist="38100" dir="13500000" algn="br" rotWithShape="0">
                  <a:prstClr val="black">
                    <a:alpha val="40000"/>
                  </a:prstClr>
                </a:outerShdw>
              </a:effectLst>
            </a:endParaRPr>
          </a:p>
        </p:txBody>
      </p:sp>
      <p:sp>
        <p:nvSpPr>
          <p:cNvPr id="6" name="5 Rectángulo"/>
          <p:cNvSpPr/>
          <p:nvPr/>
        </p:nvSpPr>
        <p:spPr>
          <a:xfrm>
            <a:off x="323528" y="332656"/>
            <a:ext cx="2376264" cy="70788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r>
              <a:rPr lang="es-ES" sz="2000" b="1" dirty="0" smtClean="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Árboles –B+</a:t>
            </a:r>
            <a:r>
              <a:rPr lang="es-ES" sz="2000" b="1" dirty="0" smtClean="0">
                <a:solidFill>
                  <a:schemeClr val="bg1"/>
                </a:solidFill>
                <a:latin typeface="Times New Roman" pitchFamily="18" charset="0"/>
                <a:cs typeface="Times New Roman" pitchFamily="18" charset="0"/>
              </a:rPr>
              <a:t/>
            </a:r>
            <a:br>
              <a:rPr lang="es-ES" sz="2000" b="1" dirty="0" smtClean="0">
                <a:solidFill>
                  <a:schemeClr val="bg1"/>
                </a:solidFill>
                <a:latin typeface="Times New Roman" pitchFamily="18" charset="0"/>
                <a:cs typeface="Times New Roman" pitchFamily="18" charset="0"/>
              </a:rPr>
            </a:br>
            <a:endParaRPr lang="es-VE" sz="20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864832608"/>
      </p:ext>
    </p:extLst>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3">
                                            <p:txEl>
                                              <p:pRg st="1" end="1"/>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3">
                                            <p:txEl>
                                              <p:pRg st="3" end="3"/>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3">
                                            <p:txEl>
                                              <p:pRg st="4" end="4"/>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3">
                                            <p:txEl>
                                              <p:pRg st="5" end="5"/>
                                            </p:txEl>
                                          </p:spTgt>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6552" y="260648"/>
            <a:ext cx="4402832" cy="487816"/>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scene3d>
              <a:camera prst="orthographicFront"/>
              <a:lightRig rig="soft" dir="t">
                <a:rot lat="0" lon="0" rev="2400000"/>
              </a:lightRig>
            </a:scene3d>
            <a:sp3d>
              <a:bevelT w="19050" h="12700"/>
            </a:sp3d>
          </a:bodyPr>
          <a:lstStyle/>
          <a:p>
            <a:pPr algn="ctr"/>
            <a:r>
              <a:rPr lang="es-ES" sz="2000" b="1" dirty="0" smtClean="0">
                <a:solidFill>
                  <a:schemeClr val="bg1"/>
                </a:solidFill>
                <a:latin typeface="Times New Roman" pitchFamily="18" charset="0"/>
                <a:cs typeface="Times New Roman" pitchFamily="18" charset="0"/>
              </a:rPr>
              <a:t>Búsqueda en árboles –B+</a:t>
            </a:r>
            <a:endParaRPr lang="es-ES" sz="2000" b="1" dirty="0">
              <a:solidFill>
                <a:schemeClr val="bg1"/>
              </a:solidFill>
              <a:latin typeface="Times New Roman" pitchFamily="18" charset="0"/>
              <a:cs typeface="Times New Roman" pitchFamily="18" charset="0"/>
            </a:endParaRPr>
          </a:p>
        </p:txBody>
      </p:sp>
      <p:pic>
        <p:nvPicPr>
          <p:cNvPr id="4" name="Marcador de contenido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331640" y="1700809"/>
            <a:ext cx="6912768" cy="27054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5 CuadroTexto"/>
          <p:cNvSpPr txBox="1"/>
          <p:nvPr/>
        </p:nvSpPr>
        <p:spPr>
          <a:xfrm>
            <a:off x="6948264" y="6165304"/>
            <a:ext cx="2448272"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Jonathan Fernández</a:t>
            </a:r>
          </a:p>
          <a:p>
            <a:endParaRPr lang="es-VE" dirty="0">
              <a:solidFill>
                <a:schemeClr val="bg1"/>
              </a:solidFill>
              <a:effectLst>
                <a:outerShdw blurRad="50800" dist="38100" dir="13500000" algn="br" rotWithShape="0">
                  <a:prstClr val="black">
                    <a:alpha val="40000"/>
                  </a:prstClr>
                </a:outerShdw>
              </a:effectLst>
            </a:endParaRPr>
          </a:p>
        </p:txBody>
      </p:sp>
    </p:spTree>
    <p:extLst>
      <p:ext uri="{BB962C8B-B14F-4D97-AF65-F5344CB8AC3E}">
        <p14:creationId xmlns="" xmlns:p14="http://schemas.microsoft.com/office/powerpoint/2010/main" val="822236248"/>
      </p:ext>
    </p:extLst>
  </p:cSld>
  <p:clrMapOvr>
    <a:masterClrMapping/>
  </p:clrMapOvr>
  <p:transition spd="slow">
    <p:wheel spokes="8"/>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404664"/>
            <a:ext cx="3178696" cy="415808"/>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scene3d>
              <a:camera prst="orthographicFront"/>
              <a:lightRig rig="soft" dir="t">
                <a:rot lat="0" lon="0" rev="2400000"/>
              </a:lightRig>
            </a:scene3d>
            <a:sp3d>
              <a:bevelT w="19050" h="12700"/>
            </a:sp3d>
          </a:bodyPr>
          <a:lstStyle/>
          <a:p>
            <a:pPr algn="ctr"/>
            <a:r>
              <a:rPr lang="es-ES" sz="2000" b="1" dirty="0" smtClean="0">
                <a:solidFill>
                  <a:schemeClr val="bg1"/>
                </a:solidFill>
                <a:latin typeface="Times New Roman" pitchFamily="18" charset="0"/>
                <a:cs typeface="Times New Roman" pitchFamily="18" charset="0"/>
              </a:rPr>
              <a:t>Inserción árboles –B+</a:t>
            </a:r>
            <a:endParaRPr lang="es-ES" sz="2000" b="1" dirty="0">
              <a:solidFill>
                <a:schemeClr val="bg1"/>
              </a:solidFill>
              <a:latin typeface="Times New Roman" pitchFamily="18" charset="0"/>
              <a:cs typeface="Times New Roman" pitchFamily="18" charset="0"/>
            </a:endParaRPr>
          </a:p>
        </p:txBody>
      </p:sp>
      <p:pic>
        <p:nvPicPr>
          <p:cNvPr id="5" name="Marcador de contenido 4"/>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475656" y="1916833"/>
            <a:ext cx="6552727" cy="26676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6 CuadroTexto"/>
          <p:cNvSpPr txBox="1"/>
          <p:nvPr/>
        </p:nvSpPr>
        <p:spPr>
          <a:xfrm>
            <a:off x="6948264" y="6165304"/>
            <a:ext cx="2448272"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Jonathan Fernández</a:t>
            </a:r>
          </a:p>
          <a:p>
            <a:endParaRPr lang="es-VE" dirty="0">
              <a:solidFill>
                <a:schemeClr val="bg1"/>
              </a:solidFill>
              <a:effectLst>
                <a:outerShdw blurRad="50800" dist="38100" dir="13500000" algn="br" rotWithShape="0">
                  <a:prstClr val="black">
                    <a:alpha val="40000"/>
                  </a:prstClr>
                </a:outerShdw>
              </a:effectLst>
            </a:endParaRPr>
          </a:p>
        </p:txBody>
      </p:sp>
    </p:spTree>
    <p:extLst>
      <p:ext uri="{BB962C8B-B14F-4D97-AF65-F5344CB8AC3E}">
        <p14:creationId xmlns="" xmlns:p14="http://schemas.microsoft.com/office/powerpoint/2010/main" val="801989317"/>
      </p:ext>
    </p:extLst>
  </p:cSld>
  <p:clrMapOvr>
    <a:masterClrMapping/>
  </p:clrMapOvr>
  <p:transition spd="slow">
    <p:wheel spokes="8"/>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8520" y="188640"/>
            <a:ext cx="3610744" cy="415808"/>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scene3d>
              <a:camera prst="orthographicFront"/>
              <a:lightRig rig="soft" dir="t">
                <a:rot lat="0" lon="0" rev="2400000"/>
              </a:lightRig>
            </a:scene3d>
            <a:sp3d>
              <a:bevelT w="19050" h="12700"/>
            </a:sp3d>
          </a:bodyPr>
          <a:lstStyle/>
          <a:p>
            <a:pPr algn="ctr"/>
            <a:r>
              <a:rPr lang="es-ES" sz="2000" b="1" dirty="0" smtClean="0">
                <a:solidFill>
                  <a:schemeClr val="bg1"/>
                </a:solidFill>
                <a:latin typeface="Times New Roman" pitchFamily="18" charset="0"/>
                <a:cs typeface="Times New Roman" pitchFamily="18" charset="0"/>
              </a:rPr>
              <a:t>Inserción árboles –B+</a:t>
            </a:r>
            <a:endParaRPr lang="es-ES" sz="2000" b="1" dirty="0">
              <a:solidFill>
                <a:schemeClr val="bg1"/>
              </a:solidFill>
              <a:latin typeface="Times New Roman" pitchFamily="18" charset="0"/>
              <a:cs typeface="Times New Roman" pitchFamily="18" charset="0"/>
            </a:endParaRPr>
          </a:p>
        </p:txBody>
      </p:sp>
      <p:pic>
        <p:nvPicPr>
          <p:cNvPr id="3" name="Imagen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499992" y="1628801"/>
            <a:ext cx="4101386" cy="30963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Marcador de contenido 4"/>
          <p:cNvPicPr>
            <a:picLocks noGrp="1" noChangeAspect="1"/>
          </p:cNvPicPr>
          <p:nvPr>
            <p:ph idx="1"/>
          </p:nvPr>
        </p:nvPicPr>
        <p:blipFill>
          <a:blip r:embed="rId3" cstate="print">
            <a:extLst>
              <a:ext uri="{28A0092B-C50C-407E-A947-70E740481C1C}">
                <a14:useLocalDpi xmlns="" xmlns:a14="http://schemas.microsoft.com/office/drawing/2010/main" val="0"/>
              </a:ext>
            </a:extLst>
          </a:blip>
          <a:stretch>
            <a:fillRect/>
          </a:stretch>
        </p:blipFill>
        <p:spPr>
          <a:xfrm>
            <a:off x="539552" y="1628800"/>
            <a:ext cx="3755138" cy="30172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8" name="Conector recto 7"/>
          <p:cNvCxnSpPr/>
          <p:nvPr/>
        </p:nvCxnSpPr>
        <p:spPr>
          <a:xfrm>
            <a:off x="6498423" y="3429000"/>
            <a:ext cx="0" cy="702129"/>
          </a:xfrm>
          <a:prstGeom prst="line">
            <a:avLst/>
          </a:prstGeom>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6948264" y="6165304"/>
            <a:ext cx="2448272"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Jonathan Fernández</a:t>
            </a:r>
          </a:p>
          <a:p>
            <a:endParaRPr lang="es-VE" dirty="0">
              <a:solidFill>
                <a:schemeClr val="bg1"/>
              </a:solidFill>
              <a:effectLst>
                <a:outerShdw blurRad="50800" dist="38100" dir="13500000" algn="br" rotWithShape="0">
                  <a:prstClr val="black">
                    <a:alpha val="40000"/>
                  </a:prstClr>
                </a:outerShdw>
              </a:effectLst>
            </a:endParaRPr>
          </a:p>
        </p:txBody>
      </p:sp>
    </p:spTree>
    <p:extLst>
      <p:ext uri="{BB962C8B-B14F-4D97-AF65-F5344CB8AC3E}">
        <p14:creationId xmlns="" xmlns:p14="http://schemas.microsoft.com/office/powerpoint/2010/main" val="3073905724"/>
      </p:ext>
    </p:extLst>
  </p:cSld>
  <p:clrMapOvr>
    <a:masterClrMapping/>
  </p:clrMapOvr>
  <p:transition spd="slow">
    <p:wheel spokes="8"/>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504" y="332656"/>
            <a:ext cx="3682752" cy="415808"/>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scene3d>
              <a:camera prst="orthographicFront"/>
              <a:lightRig rig="soft" dir="t">
                <a:rot lat="0" lon="0" rev="2400000"/>
              </a:lightRig>
            </a:scene3d>
            <a:sp3d>
              <a:bevelT w="19050" h="12700"/>
            </a:sp3d>
          </a:bodyPr>
          <a:lstStyle/>
          <a:p>
            <a:pPr algn="ctr"/>
            <a:r>
              <a:rPr lang="es-ES" sz="2000" b="1" dirty="0" smtClean="0">
                <a:solidFill>
                  <a:schemeClr val="bg1"/>
                </a:solidFill>
                <a:latin typeface="Times New Roman" pitchFamily="18" charset="0"/>
                <a:cs typeface="Times New Roman" pitchFamily="18" charset="0"/>
              </a:rPr>
              <a:t>Eliminación en árboles –B+</a:t>
            </a:r>
            <a:endParaRPr lang="es-ES" sz="2000" b="1" dirty="0">
              <a:solidFill>
                <a:schemeClr val="bg1"/>
              </a:solidFill>
              <a:latin typeface="Times New Roman" pitchFamily="18" charset="0"/>
              <a:cs typeface="Times New Roman" pitchFamily="18" charset="0"/>
            </a:endParaRPr>
          </a:p>
        </p:txBody>
      </p:sp>
      <p:cxnSp>
        <p:nvCxnSpPr>
          <p:cNvPr id="8" name="Conector recto 7"/>
          <p:cNvCxnSpPr/>
          <p:nvPr/>
        </p:nvCxnSpPr>
        <p:spPr>
          <a:xfrm>
            <a:off x="6498423" y="3429000"/>
            <a:ext cx="0" cy="702129"/>
          </a:xfrm>
          <a:prstGeom prst="line">
            <a:avLst/>
          </a:prstGeom>
        </p:spPr>
        <p:style>
          <a:lnRef idx="1">
            <a:schemeClr val="accent1"/>
          </a:lnRef>
          <a:fillRef idx="0">
            <a:schemeClr val="accent1"/>
          </a:fillRef>
          <a:effectRef idx="0">
            <a:schemeClr val="accent1"/>
          </a:effectRef>
          <a:fontRef idx="minor">
            <a:schemeClr val="tx1"/>
          </a:fontRef>
        </p:style>
      </p:cxnSp>
      <p:pic>
        <p:nvPicPr>
          <p:cNvPr id="7" name="Imagen 6" descr="C:\Users\Jonathan\Desktop\Arboles\fig89.gif"/>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47664" y="1700808"/>
            <a:ext cx="5904656" cy="30243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5 CuadroTexto"/>
          <p:cNvSpPr txBox="1"/>
          <p:nvPr/>
        </p:nvSpPr>
        <p:spPr>
          <a:xfrm>
            <a:off x="6948264" y="6165304"/>
            <a:ext cx="2448272"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Jonathan Fernández</a:t>
            </a:r>
          </a:p>
          <a:p>
            <a:endParaRPr lang="es-VE" dirty="0">
              <a:solidFill>
                <a:schemeClr val="bg1"/>
              </a:solidFill>
              <a:effectLst>
                <a:outerShdw blurRad="50800" dist="38100" dir="13500000" algn="br" rotWithShape="0">
                  <a:prstClr val="black">
                    <a:alpha val="40000"/>
                  </a:prstClr>
                </a:outerShdw>
              </a:effectLst>
            </a:endParaRPr>
          </a:p>
        </p:txBody>
      </p:sp>
    </p:spTree>
    <p:extLst>
      <p:ext uri="{BB962C8B-B14F-4D97-AF65-F5344CB8AC3E}">
        <p14:creationId xmlns="" xmlns:p14="http://schemas.microsoft.com/office/powerpoint/2010/main" val="3742941297"/>
      </p:ext>
    </p:extLst>
  </p:cSld>
  <p:clrMapOvr>
    <a:masterClrMapping/>
  </p:clrMapOvr>
  <p:transition spd="slow">
    <p:wheel spokes="8"/>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0" y="0"/>
            <a:ext cx="3830151"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endParaRPr lang="es-VE" sz="1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r>
              <a:rPr lang="es-VE" sz="1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Operaciones Básicas con Arboles</a:t>
            </a:r>
            <a:endParaRPr lang="es-VE"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endParaRPr>
          </a:p>
        </p:txBody>
      </p:sp>
      <p:sp>
        <p:nvSpPr>
          <p:cNvPr id="9" name="8 Rectángulo"/>
          <p:cNvSpPr/>
          <p:nvPr/>
        </p:nvSpPr>
        <p:spPr>
          <a:xfrm>
            <a:off x="1187624" y="1628800"/>
            <a:ext cx="4572000" cy="40011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lvl="0"/>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Añadir o insertar elementos.</a:t>
            </a:r>
          </a:p>
        </p:txBody>
      </p:sp>
      <p:sp>
        <p:nvSpPr>
          <p:cNvPr id="10" name="9 Rectángulo"/>
          <p:cNvSpPr/>
          <p:nvPr/>
        </p:nvSpPr>
        <p:spPr>
          <a:xfrm>
            <a:off x="1187624" y="2204864"/>
            <a:ext cx="4572000" cy="40011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lvl="0"/>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Buscar o localizar elementos.</a:t>
            </a:r>
          </a:p>
        </p:txBody>
      </p:sp>
      <p:sp>
        <p:nvSpPr>
          <p:cNvPr id="11" name="10 Rectángulo"/>
          <p:cNvSpPr/>
          <p:nvPr/>
        </p:nvSpPr>
        <p:spPr>
          <a:xfrm>
            <a:off x="1187624" y="2780928"/>
            <a:ext cx="4572000" cy="40011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lvl="0"/>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Borrar elementos.</a:t>
            </a:r>
          </a:p>
        </p:txBody>
      </p:sp>
      <p:sp>
        <p:nvSpPr>
          <p:cNvPr id="13" name="12 Rectángulo"/>
          <p:cNvSpPr/>
          <p:nvPr/>
        </p:nvSpPr>
        <p:spPr>
          <a:xfrm>
            <a:off x="1187624" y="3429000"/>
            <a:ext cx="4572000" cy="83099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lvl="0"/>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Recorrer el árbol completo.</a:t>
            </a:r>
          </a:p>
          <a:p>
            <a:endParaRPr lang="es-VE" sz="2800" dirty="0"/>
          </a:p>
        </p:txBody>
      </p:sp>
      <p:sp>
        <p:nvSpPr>
          <p:cNvPr id="14" name="13 Rectángulo"/>
          <p:cNvSpPr/>
          <p:nvPr/>
        </p:nvSpPr>
        <p:spPr>
          <a:xfrm>
            <a:off x="179512" y="4869160"/>
            <a:ext cx="8964488" cy="70788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Los algoritmos de inserción y borrado dependen en gran medida del tipo de árbol que estemos implementando.</a:t>
            </a:r>
            <a:endParaRPr lang="es-VE"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endParaRPr>
          </a:p>
        </p:txBody>
      </p:sp>
      <p:sp>
        <p:nvSpPr>
          <p:cNvPr id="15" name="14 Lágrima"/>
          <p:cNvSpPr/>
          <p:nvPr/>
        </p:nvSpPr>
        <p:spPr>
          <a:xfrm>
            <a:off x="683568" y="1772816"/>
            <a:ext cx="360040" cy="288032"/>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6" name="15 Lágrima"/>
          <p:cNvSpPr/>
          <p:nvPr/>
        </p:nvSpPr>
        <p:spPr>
          <a:xfrm>
            <a:off x="683568" y="2348880"/>
            <a:ext cx="360040" cy="288032"/>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7" name="16 Lágrima"/>
          <p:cNvSpPr/>
          <p:nvPr/>
        </p:nvSpPr>
        <p:spPr>
          <a:xfrm>
            <a:off x="683568" y="2924944"/>
            <a:ext cx="360040" cy="288032"/>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9" name="18 Lágrima"/>
          <p:cNvSpPr/>
          <p:nvPr/>
        </p:nvSpPr>
        <p:spPr>
          <a:xfrm>
            <a:off x="683568" y="3429000"/>
            <a:ext cx="360040" cy="288032"/>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2" name="11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José  Caraballo</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0528" y="332656"/>
            <a:ext cx="4186808" cy="487816"/>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scene3d>
              <a:camera prst="orthographicFront"/>
              <a:lightRig rig="soft" dir="t">
                <a:rot lat="0" lon="0" rev="2400000"/>
              </a:lightRig>
            </a:scene3d>
            <a:sp3d>
              <a:bevelT w="19050" h="12700"/>
            </a:sp3d>
          </a:bodyPr>
          <a:lstStyle/>
          <a:p>
            <a:pPr algn="ctr"/>
            <a:r>
              <a:rPr lang="es-ES" sz="2000" b="1" dirty="0" smtClean="0">
                <a:solidFill>
                  <a:schemeClr val="bg1"/>
                </a:solidFill>
                <a:latin typeface="Times New Roman" pitchFamily="18" charset="0"/>
                <a:cs typeface="Times New Roman" pitchFamily="18" charset="0"/>
              </a:rPr>
              <a:t>Eliminación en árboles –B+</a:t>
            </a:r>
            <a:endParaRPr lang="es-ES" sz="2000" b="1" dirty="0">
              <a:solidFill>
                <a:schemeClr val="bg1"/>
              </a:solidFill>
              <a:latin typeface="Times New Roman" pitchFamily="18" charset="0"/>
              <a:cs typeface="Times New Roman" pitchFamily="18" charset="0"/>
            </a:endParaRPr>
          </a:p>
        </p:txBody>
      </p:sp>
      <p:cxnSp>
        <p:nvCxnSpPr>
          <p:cNvPr id="8" name="Conector recto 7"/>
          <p:cNvCxnSpPr/>
          <p:nvPr/>
        </p:nvCxnSpPr>
        <p:spPr>
          <a:xfrm>
            <a:off x="6498423" y="3429000"/>
            <a:ext cx="0" cy="702129"/>
          </a:xfrm>
          <a:prstGeom prst="line">
            <a:avLst/>
          </a:prstGeom>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835696" y="1052736"/>
            <a:ext cx="5832648" cy="23717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ángulo 2"/>
          <p:cNvSpPr/>
          <p:nvPr/>
        </p:nvSpPr>
        <p:spPr>
          <a:xfrm>
            <a:off x="467544" y="3933056"/>
            <a:ext cx="8464485" cy="218521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just"/>
            <a:r>
              <a:rPr lang="es-ES" sz="2000" b="1" dirty="0">
                <a:solidFill>
                  <a:schemeClr val="bg1"/>
                </a:solidFill>
                <a:effectLst>
                  <a:outerShdw blurRad="38100" dist="25500" dir="5400000" algn="tl" rotWithShape="0">
                    <a:srgbClr val="000000">
                      <a:satMod val="180000"/>
                      <a:alpha val="75000"/>
                    </a:srgbClr>
                  </a:outerShdw>
                </a:effectLst>
                <a:latin typeface="Times New Roman" pitchFamily="18" charset="0"/>
                <a:ea typeface="+mj-ea"/>
                <a:cs typeface="Times New Roman" pitchFamily="18" charset="0"/>
              </a:rPr>
              <a:t>Nota: Al eliminar la clave 27 de la página A, m queda menor a d por lo que debe realizarse una redistribución de las claves. Se toma la clave que se encuentra más a la derecha en la rama izquierda de 25 (21 de la página B). Se coloca dicha clave en la página A y una copia de la misma, como índice, en la página C.</a:t>
            </a:r>
          </a:p>
          <a:p>
            <a:r>
              <a:rPr lang="es-ES" dirty="0"/>
              <a:t/>
            </a:r>
            <a:br>
              <a:rPr lang="es-ES" dirty="0"/>
            </a:br>
            <a:endParaRPr lang="es-ES" dirty="0"/>
          </a:p>
        </p:txBody>
      </p:sp>
      <p:sp>
        <p:nvSpPr>
          <p:cNvPr id="7" name="6 CuadroTexto"/>
          <p:cNvSpPr txBox="1"/>
          <p:nvPr/>
        </p:nvSpPr>
        <p:spPr>
          <a:xfrm>
            <a:off x="6948264" y="6165304"/>
            <a:ext cx="2448272"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Jonathan Fernández</a:t>
            </a:r>
          </a:p>
          <a:p>
            <a:endParaRPr lang="es-VE" dirty="0">
              <a:solidFill>
                <a:schemeClr val="bg1"/>
              </a:solidFill>
              <a:effectLst>
                <a:outerShdw blurRad="50800" dist="38100" dir="13500000" algn="br" rotWithShape="0">
                  <a:prstClr val="black">
                    <a:alpha val="40000"/>
                  </a:prstClr>
                </a:outerShdw>
              </a:effectLst>
            </a:endParaRPr>
          </a:p>
        </p:txBody>
      </p:sp>
    </p:spTree>
    <p:extLst>
      <p:ext uri="{BB962C8B-B14F-4D97-AF65-F5344CB8AC3E}">
        <p14:creationId xmlns="" xmlns:p14="http://schemas.microsoft.com/office/powerpoint/2010/main" val="1988833813"/>
      </p:ext>
    </p:extLst>
  </p:cSld>
  <p:clrMapOvr>
    <a:masterClrMapping/>
  </p:clrMapOvr>
  <p:transition spd="slow">
    <p:wheel spokes="8"/>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2" y="332656"/>
            <a:ext cx="3106688" cy="3438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scene3d>
              <a:camera prst="orthographicFront"/>
              <a:lightRig rig="soft" dir="t">
                <a:rot lat="0" lon="0" rev="2400000"/>
              </a:lightRig>
            </a:scene3d>
            <a:sp3d>
              <a:bevelT w="19050" h="12700"/>
            </a:sp3d>
          </a:bodyPr>
          <a:lstStyle/>
          <a:p>
            <a:pPr algn="ctr"/>
            <a:r>
              <a:rPr lang="es-ES" sz="2000" b="1" dirty="0" smtClean="0">
                <a:solidFill>
                  <a:schemeClr val="bg1"/>
                </a:solidFill>
                <a:latin typeface="Times New Roman" pitchFamily="18" charset="0"/>
                <a:cs typeface="Times New Roman" pitchFamily="18" charset="0"/>
              </a:rPr>
              <a:t>Eliminación en árboles –B+</a:t>
            </a:r>
            <a:endParaRPr lang="es-ES" sz="2000" b="1" dirty="0">
              <a:solidFill>
                <a:schemeClr val="bg1"/>
              </a:solidFill>
              <a:latin typeface="Times New Roman" pitchFamily="18" charset="0"/>
              <a:cs typeface="Times New Roman" pitchFamily="18" charset="0"/>
            </a:endParaRPr>
          </a:p>
        </p:txBody>
      </p:sp>
      <p:cxnSp>
        <p:nvCxnSpPr>
          <p:cNvPr id="8" name="Conector recto 7"/>
          <p:cNvCxnSpPr/>
          <p:nvPr/>
        </p:nvCxnSpPr>
        <p:spPr>
          <a:xfrm>
            <a:off x="6498423" y="3429000"/>
            <a:ext cx="0" cy="702129"/>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ángulo 2"/>
          <p:cNvSpPr/>
          <p:nvPr/>
        </p:nvSpPr>
        <p:spPr>
          <a:xfrm>
            <a:off x="395536" y="4005064"/>
            <a:ext cx="8464485" cy="203132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r>
              <a:rPr lang="es-ES" b="1" dirty="0">
                <a:solidFill>
                  <a:schemeClr val="bg1"/>
                </a:solidFill>
                <a:effectLst>
                  <a:outerShdw blurRad="38100" dist="25500" dir="5400000" algn="tl" rotWithShape="0">
                    <a:srgbClr val="000000">
                      <a:satMod val="180000"/>
                      <a:alpha val="75000"/>
                    </a:srgbClr>
                  </a:outerShdw>
                </a:effectLst>
                <a:latin typeface="Times New Roman" pitchFamily="18" charset="0"/>
                <a:ea typeface="+mj-ea"/>
                <a:cs typeface="Times New Roman" pitchFamily="18" charset="0"/>
              </a:rPr>
              <a:t>Nota: Al eliminar la clave 21 de la página A, m queda menor a d por lo que debe realizarse una redistribución de claves. Como no se puede tomar una clave de la página B puesto que m quedaría menor a d, entonces se realiza una fusión de las páginas A y B.</a:t>
            </a:r>
          </a:p>
          <a:p>
            <a:r>
              <a:rPr lang="es-ES" b="1" dirty="0">
                <a:solidFill>
                  <a:schemeClr val="bg1"/>
                </a:solidFill>
                <a:effectLst>
                  <a:outerShdw blurRad="38100" dist="25500" dir="5400000" algn="tl" rotWithShape="0">
                    <a:srgbClr val="000000">
                      <a:satMod val="180000"/>
                      <a:alpha val="75000"/>
                    </a:srgbClr>
                  </a:outerShdw>
                </a:effectLst>
                <a:latin typeface="Times New Roman" pitchFamily="18" charset="0"/>
                <a:ea typeface="+mj-ea"/>
                <a:cs typeface="Times New Roman" pitchFamily="18" charset="0"/>
              </a:rPr>
              <a:t>Puede suceder que al eliminar una clave y al realizar una redistribución de las mismas, la altura del árbol disminuya en una unidad</a:t>
            </a:r>
            <a:r>
              <a:rPr lang="es-ES" b="1" dirty="0" smtClean="0">
                <a:solidFill>
                  <a:schemeClr val="bg1"/>
                </a:solidFill>
                <a:effectLst>
                  <a:outerShdw blurRad="38100" dist="25500" dir="5400000" algn="tl" rotWithShape="0">
                    <a:srgbClr val="000000">
                      <a:satMod val="180000"/>
                      <a:alpha val="75000"/>
                    </a:srgbClr>
                  </a:outerShdw>
                </a:effectLst>
                <a:latin typeface="Times New Roman" pitchFamily="18" charset="0"/>
                <a:ea typeface="+mj-ea"/>
                <a:cs typeface="Times New Roman" pitchFamily="18" charset="0"/>
              </a:rPr>
              <a:t>.</a:t>
            </a:r>
            <a:r>
              <a:rPr lang="es-ES" dirty="0">
                <a:solidFill>
                  <a:schemeClr val="bg1"/>
                </a:solidFill>
              </a:rPr>
              <a:t/>
            </a:r>
            <a:br>
              <a:rPr lang="es-ES" dirty="0">
                <a:solidFill>
                  <a:schemeClr val="bg1"/>
                </a:solidFill>
              </a:rPr>
            </a:br>
            <a:endParaRPr lang="es-ES" dirty="0">
              <a:solidFill>
                <a:schemeClr val="bg1"/>
              </a:solidFill>
            </a:endParaRPr>
          </a:p>
        </p:txBody>
      </p:sp>
      <p:pic>
        <p:nvPicPr>
          <p:cNvPr id="4" name="Imagen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051720" y="1052736"/>
            <a:ext cx="4451716" cy="2333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8 CuadroTexto"/>
          <p:cNvSpPr txBox="1"/>
          <p:nvPr/>
        </p:nvSpPr>
        <p:spPr>
          <a:xfrm>
            <a:off x="6948264" y="6165304"/>
            <a:ext cx="2448272"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Jonathan Fernández</a:t>
            </a:r>
          </a:p>
          <a:p>
            <a:endParaRPr lang="es-VE" dirty="0">
              <a:solidFill>
                <a:schemeClr val="bg1"/>
              </a:solidFill>
              <a:effectLst>
                <a:outerShdw blurRad="50800" dist="38100" dir="13500000" algn="br" rotWithShape="0">
                  <a:prstClr val="black">
                    <a:alpha val="40000"/>
                  </a:prstClr>
                </a:outerShdw>
              </a:effectLst>
            </a:endParaRPr>
          </a:p>
        </p:txBody>
      </p:sp>
    </p:spTree>
    <p:extLst>
      <p:ext uri="{BB962C8B-B14F-4D97-AF65-F5344CB8AC3E}">
        <p14:creationId xmlns="" xmlns:p14="http://schemas.microsoft.com/office/powerpoint/2010/main" val="1145368666"/>
      </p:ext>
    </p:extLst>
  </p:cSld>
  <p:clrMapOvr>
    <a:masterClrMapping/>
  </p:clrMapOvr>
  <p:transition spd="slow">
    <p:wheel spokes="8"/>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80528" y="260648"/>
            <a:ext cx="2771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Algoritmo de Prim:</a:t>
            </a:r>
            <a:endParaRPr lang="es-VE" sz="2000" b="1"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endParaRPr>
          </a:p>
        </p:txBody>
      </p:sp>
      <p:sp>
        <p:nvSpPr>
          <p:cNvPr id="3" name="2 CuadroTexto"/>
          <p:cNvSpPr txBox="1"/>
          <p:nvPr/>
        </p:nvSpPr>
        <p:spPr>
          <a:xfrm>
            <a:off x="1259632" y="1916832"/>
            <a:ext cx="6768752" cy="378565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sz="2000" b="1" dirty="0" smtClean="0">
                <a:solidFill>
                  <a:schemeClr val="bg1"/>
                </a:solidFill>
                <a:effectLst>
                  <a:outerShdw blurRad="38100" dist="25500" dir="5400000" algn="tl" rotWithShape="0">
                    <a:srgbClr val="000000">
                      <a:satMod val="180000"/>
                      <a:alpha val="75000"/>
                    </a:srgbClr>
                  </a:outerShdw>
                </a:effectLst>
                <a:latin typeface="Times New Roman" pitchFamily="18" charset="0"/>
                <a:ea typeface="+mj-ea"/>
                <a:cs typeface="Times New Roman" pitchFamily="18" charset="0"/>
              </a:rPr>
              <a:t>Robert C. </a:t>
            </a:r>
            <a:r>
              <a:rPr lang="es-VE" sz="2000" b="1" dirty="0" smtClean="0">
                <a:solidFill>
                  <a:schemeClr val="bg1"/>
                </a:solidFill>
                <a:effectLst>
                  <a:outerShdw blurRad="38100" dist="25500" dir="5400000" algn="tl" rotWithShape="0">
                    <a:srgbClr val="000000">
                      <a:satMod val="180000"/>
                      <a:alpha val="75000"/>
                    </a:srgbClr>
                  </a:outerShdw>
                </a:effectLst>
                <a:latin typeface="Times New Roman" pitchFamily="18" charset="0"/>
                <a:ea typeface="+mj-ea"/>
                <a:cs typeface="Times New Roman" pitchFamily="18" charset="0"/>
              </a:rPr>
              <a:t>Prim nacio1921 en Sweet-water, EEUU. </a:t>
            </a:r>
            <a:r>
              <a:rPr lang="es-VE" sz="2000" b="1" dirty="0" smtClean="0">
                <a:solidFill>
                  <a:schemeClr val="bg1"/>
                </a:solidFill>
                <a:effectLst>
                  <a:outerShdw blurRad="38100" dist="25500" dir="5400000" algn="tl" rotWithShape="0">
                    <a:srgbClr val="000000">
                      <a:satMod val="180000"/>
                      <a:alpha val="75000"/>
                    </a:srgbClr>
                  </a:outerShdw>
                </a:effectLst>
                <a:latin typeface="Times New Roman" pitchFamily="18" charset="0"/>
                <a:ea typeface="+mj-ea"/>
                <a:cs typeface="Times New Roman" pitchFamily="18" charset="0"/>
              </a:rPr>
              <a:t>En 1941 se licenció en ingeniería eléctrica en la Universidad de Princeton. Luego, en 1949 recibe su doctorado en matemáticas en la misma universidad. </a:t>
            </a:r>
            <a:r>
              <a:rPr lang="es-VE" sz="2000" b="1" dirty="0" smtClean="0">
                <a:solidFill>
                  <a:schemeClr val="bg1"/>
                </a:solidFill>
                <a:effectLst>
                  <a:outerShdw blurRad="38100" dist="25500" dir="5400000" algn="tl" rotWithShape="0">
                    <a:srgbClr val="000000">
                      <a:satMod val="180000"/>
                      <a:alpha val="75000"/>
                    </a:srgbClr>
                  </a:outerShdw>
                </a:effectLst>
                <a:latin typeface="Times New Roman" pitchFamily="18" charset="0"/>
                <a:ea typeface="+mj-ea"/>
                <a:cs typeface="Times New Roman" pitchFamily="18" charset="0"/>
              </a:rPr>
              <a:t>Trabajó en dicha universidad desde 1948 hasta 1949 como científico computacional asociado.  </a:t>
            </a:r>
            <a:endParaRPr lang="es-VE" sz="2000" b="1" dirty="0" smtClean="0">
              <a:solidFill>
                <a:schemeClr val="bg1"/>
              </a:solidFill>
              <a:effectLst>
                <a:outerShdw blurRad="38100" dist="25500" dir="5400000" algn="tl" rotWithShape="0">
                  <a:srgbClr val="000000">
                    <a:satMod val="180000"/>
                    <a:alpha val="75000"/>
                  </a:srgbClr>
                </a:outerShdw>
              </a:effectLst>
              <a:latin typeface="Times New Roman" pitchFamily="18" charset="0"/>
              <a:ea typeface="+mj-ea"/>
              <a:cs typeface="Times New Roman" pitchFamily="18" charset="0"/>
            </a:endParaRPr>
          </a:p>
          <a:p>
            <a:endParaRPr lang="es-VE" sz="2000" b="1" dirty="0" smtClean="0">
              <a:solidFill>
                <a:schemeClr val="bg1"/>
              </a:solidFill>
              <a:effectLst>
                <a:outerShdw blurRad="38100" dist="25500" dir="5400000" algn="tl" rotWithShape="0">
                  <a:srgbClr val="000000">
                    <a:satMod val="180000"/>
                    <a:alpha val="75000"/>
                  </a:srgbClr>
                </a:outerShdw>
              </a:effectLst>
              <a:latin typeface="Times New Roman" pitchFamily="18" charset="0"/>
              <a:ea typeface="+mj-ea"/>
              <a:cs typeface="Times New Roman" pitchFamily="18" charset="0"/>
            </a:endParaRPr>
          </a:p>
          <a:p>
            <a:r>
              <a:rPr lang="es-VE" sz="2000" b="1" dirty="0" smtClean="0">
                <a:solidFill>
                  <a:schemeClr val="bg1"/>
                </a:solidFill>
                <a:effectLst>
                  <a:outerShdw blurRad="38100" dist="25500" dir="5400000" algn="tl" rotWithShape="0">
                    <a:srgbClr val="000000">
                      <a:satMod val="180000"/>
                      <a:alpha val="75000"/>
                    </a:srgbClr>
                  </a:outerShdw>
                </a:effectLst>
                <a:latin typeface="Times New Roman" pitchFamily="18" charset="0"/>
                <a:ea typeface="+mj-ea"/>
                <a:cs typeface="Times New Roman" pitchFamily="18" charset="0"/>
              </a:rPr>
              <a:t>Fue  </a:t>
            </a:r>
            <a:r>
              <a:rPr lang="es-VE" sz="2000" b="1" dirty="0" smtClean="0">
                <a:solidFill>
                  <a:schemeClr val="bg1"/>
                </a:solidFill>
                <a:effectLst>
                  <a:outerShdw blurRad="38100" dist="25500" dir="5400000" algn="tl" rotWithShape="0">
                    <a:srgbClr val="000000">
                      <a:satMod val="180000"/>
                      <a:alpha val="75000"/>
                    </a:srgbClr>
                  </a:outerShdw>
                </a:effectLst>
                <a:latin typeface="Times New Roman" pitchFamily="18" charset="0"/>
                <a:ea typeface="+mj-ea"/>
                <a:cs typeface="Times New Roman" pitchFamily="18" charset="0"/>
              </a:rPr>
              <a:t>el diseñador del algoritmo de Prim  en 1957. </a:t>
            </a:r>
            <a:endParaRPr lang="es-VE" sz="2000" b="1" dirty="0" smtClean="0">
              <a:solidFill>
                <a:schemeClr val="bg1"/>
              </a:solidFill>
              <a:effectLst>
                <a:outerShdw blurRad="38100" dist="25500" dir="5400000" algn="tl" rotWithShape="0">
                  <a:srgbClr val="000000">
                    <a:satMod val="180000"/>
                    <a:alpha val="75000"/>
                  </a:srgbClr>
                </a:outerShdw>
              </a:effectLst>
              <a:latin typeface="Times New Roman" pitchFamily="18" charset="0"/>
              <a:ea typeface="+mj-ea"/>
              <a:cs typeface="Times New Roman" pitchFamily="18" charset="0"/>
            </a:endParaRPr>
          </a:p>
          <a:p>
            <a:r>
              <a:rPr lang="es-VE" sz="2000" b="1" dirty="0" smtClean="0">
                <a:solidFill>
                  <a:schemeClr val="bg1"/>
                </a:solidFill>
                <a:effectLst>
                  <a:outerShdw blurRad="38100" dist="25500" dir="5400000" algn="tl" rotWithShape="0">
                    <a:srgbClr val="000000">
                      <a:satMod val="180000"/>
                      <a:alpha val="75000"/>
                    </a:srgbClr>
                  </a:outerShdw>
                </a:effectLst>
                <a:latin typeface="Times New Roman" pitchFamily="18" charset="0"/>
                <a:ea typeface="+mj-ea"/>
                <a:cs typeface="Times New Roman" pitchFamily="18" charset="0"/>
              </a:rPr>
              <a:t>Es un algoritmo de la teoría de los grafos para encontrar un árbol de expansión mínimo en un grafo conexo no dirigido en el cual las aristas están etiquetadas.</a:t>
            </a:r>
          </a:p>
          <a:p>
            <a:endParaRPr lang="es-VE" sz="2000" dirty="0"/>
          </a:p>
        </p:txBody>
      </p:sp>
      <p:sp>
        <p:nvSpPr>
          <p:cNvPr id="5" name="4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Luis Correa</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Elipse"/>
          <p:cNvSpPr/>
          <p:nvPr/>
        </p:nvSpPr>
        <p:spPr>
          <a:xfrm>
            <a:off x="467544" y="188640"/>
            <a:ext cx="1872208" cy="576064"/>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600">
              <a:latin typeface="Times New Roman" pitchFamily="18" charset="0"/>
              <a:cs typeface="Times New Roman" pitchFamily="18" charset="0"/>
            </a:endParaRPr>
          </a:p>
        </p:txBody>
      </p:sp>
      <p:sp>
        <p:nvSpPr>
          <p:cNvPr id="3" name="2 CuadroTexto"/>
          <p:cNvSpPr txBox="1"/>
          <p:nvPr/>
        </p:nvSpPr>
        <p:spPr>
          <a:xfrm>
            <a:off x="1043608" y="260648"/>
            <a:ext cx="720080"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sz="1600" dirty="0" smtClean="0">
                <a:solidFill>
                  <a:schemeClr val="bg1">
                    <a:lumMod val="95000"/>
                    <a:lumOff val="5000"/>
                  </a:schemeClr>
                </a:solidFill>
                <a:latin typeface="Times New Roman" pitchFamily="18" charset="0"/>
                <a:cs typeface="Times New Roman" pitchFamily="18" charset="0"/>
              </a:rPr>
              <a:t>Inicio</a:t>
            </a:r>
          </a:p>
        </p:txBody>
      </p:sp>
      <p:sp>
        <p:nvSpPr>
          <p:cNvPr id="4" name="3 Elipse"/>
          <p:cNvSpPr/>
          <p:nvPr/>
        </p:nvSpPr>
        <p:spPr>
          <a:xfrm>
            <a:off x="539552" y="3356992"/>
            <a:ext cx="1728192" cy="576064"/>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600">
              <a:latin typeface="Times New Roman" pitchFamily="18" charset="0"/>
              <a:cs typeface="Times New Roman" pitchFamily="18" charset="0"/>
            </a:endParaRPr>
          </a:p>
        </p:txBody>
      </p:sp>
      <p:sp>
        <p:nvSpPr>
          <p:cNvPr id="5" name="4 CuadroTexto"/>
          <p:cNvSpPr txBox="1"/>
          <p:nvPr/>
        </p:nvSpPr>
        <p:spPr>
          <a:xfrm>
            <a:off x="1187624" y="3429000"/>
            <a:ext cx="576064" cy="338554"/>
          </a:xfrm>
          <a:prstGeom prst="rect">
            <a:avLst/>
          </a:prstGeom>
          <a:noFill/>
        </p:spPr>
        <p:txBody>
          <a:bodyPr wrap="square" rtlCol="0">
            <a:spAutoFit/>
          </a:bodyPr>
          <a:lstStyle/>
          <a:p>
            <a:r>
              <a:rPr lang="es-VE" sz="1600" dirty="0" smtClean="0">
                <a:solidFill>
                  <a:schemeClr val="bg1">
                    <a:lumMod val="95000"/>
                    <a:lumOff val="5000"/>
                  </a:schemeClr>
                </a:solidFill>
                <a:latin typeface="Times New Roman" pitchFamily="18" charset="0"/>
                <a:cs typeface="Times New Roman" pitchFamily="18" charset="0"/>
              </a:rPr>
              <a:t>Fin</a:t>
            </a:r>
            <a:endParaRPr lang="es-VE" sz="1600" dirty="0">
              <a:solidFill>
                <a:schemeClr val="bg1">
                  <a:lumMod val="95000"/>
                  <a:lumOff val="5000"/>
                </a:schemeClr>
              </a:solidFill>
              <a:latin typeface="Times New Roman" pitchFamily="18" charset="0"/>
              <a:cs typeface="Times New Roman" pitchFamily="18" charset="0"/>
            </a:endParaRPr>
          </a:p>
        </p:txBody>
      </p:sp>
      <p:sp>
        <p:nvSpPr>
          <p:cNvPr id="6" name="5 Flecha abajo"/>
          <p:cNvSpPr/>
          <p:nvPr/>
        </p:nvSpPr>
        <p:spPr>
          <a:xfrm>
            <a:off x="1259632" y="836712"/>
            <a:ext cx="288032" cy="504056"/>
          </a:xfrm>
          <a:prstGeom prst="downArrow">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s-VE" sz="1600">
              <a:latin typeface="Times New Roman" pitchFamily="18" charset="0"/>
              <a:cs typeface="Times New Roman" pitchFamily="18" charset="0"/>
            </a:endParaRPr>
          </a:p>
        </p:txBody>
      </p:sp>
      <p:sp>
        <p:nvSpPr>
          <p:cNvPr id="7" name="6 Rombo"/>
          <p:cNvSpPr/>
          <p:nvPr/>
        </p:nvSpPr>
        <p:spPr>
          <a:xfrm>
            <a:off x="539552" y="1412776"/>
            <a:ext cx="1728192" cy="1152128"/>
          </a:xfrm>
          <a:prstGeom prst="diamond">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es-VE" sz="1600">
              <a:latin typeface="Times New Roman" pitchFamily="18" charset="0"/>
              <a:cs typeface="Times New Roman" pitchFamily="18" charset="0"/>
            </a:endParaRPr>
          </a:p>
        </p:txBody>
      </p:sp>
      <p:sp>
        <p:nvSpPr>
          <p:cNvPr id="8" name="7 CuadroTexto"/>
          <p:cNvSpPr txBox="1"/>
          <p:nvPr/>
        </p:nvSpPr>
        <p:spPr>
          <a:xfrm>
            <a:off x="971600" y="1700808"/>
            <a:ext cx="1008112" cy="584775"/>
          </a:xfrm>
          <a:prstGeom prst="rect">
            <a:avLst/>
          </a:prstGeom>
          <a:noFill/>
        </p:spPr>
        <p:txBody>
          <a:bodyPr wrap="square" rtlCol="0">
            <a:spAutoFit/>
          </a:bodyPr>
          <a:lstStyle/>
          <a:p>
            <a:r>
              <a:rPr lang="es-VE" sz="1600" dirty="0" smtClean="0">
                <a:solidFill>
                  <a:schemeClr val="bg1">
                    <a:lumMod val="95000"/>
                    <a:lumOff val="5000"/>
                  </a:schemeClr>
                </a:solidFill>
                <a:latin typeface="Times New Roman" pitchFamily="18" charset="0"/>
                <a:cs typeface="Times New Roman" pitchFamily="18" charset="0"/>
              </a:rPr>
              <a:t>Si pri != nulo </a:t>
            </a:r>
            <a:endParaRPr lang="es-VE" sz="1600" dirty="0">
              <a:solidFill>
                <a:schemeClr val="bg1">
                  <a:lumMod val="95000"/>
                  <a:lumOff val="5000"/>
                </a:schemeClr>
              </a:solidFill>
              <a:latin typeface="Times New Roman" pitchFamily="18" charset="0"/>
              <a:cs typeface="Times New Roman" pitchFamily="18" charset="0"/>
            </a:endParaRPr>
          </a:p>
        </p:txBody>
      </p:sp>
      <p:sp>
        <p:nvSpPr>
          <p:cNvPr id="9" name="8 Flecha derecha"/>
          <p:cNvSpPr/>
          <p:nvPr/>
        </p:nvSpPr>
        <p:spPr>
          <a:xfrm>
            <a:off x="2339752" y="1844824"/>
            <a:ext cx="648072" cy="288032"/>
          </a:xfrm>
          <a:prstGeom prst="rightArrow">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s-VE" sz="1600">
              <a:latin typeface="Times New Roman" pitchFamily="18" charset="0"/>
              <a:cs typeface="Times New Roman" pitchFamily="18" charset="0"/>
            </a:endParaRPr>
          </a:p>
        </p:txBody>
      </p:sp>
      <p:sp>
        <p:nvSpPr>
          <p:cNvPr id="10" name="9 Flecha abajo"/>
          <p:cNvSpPr/>
          <p:nvPr/>
        </p:nvSpPr>
        <p:spPr>
          <a:xfrm>
            <a:off x="4139952" y="2492896"/>
            <a:ext cx="216024" cy="288032"/>
          </a:xfrm>
          <a:prstGeom prst="down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s-VE" sz="1600">
              <a:latin typeface="Times New Roman" pitchFamily="18" charset="0"/>
              <a:cs typeface="Times New Roman" pitchFamily="18" charset="0"/>
            </a:endParaRPr>
          </a:p>
        </p:txBody>
      </p:sp>
      <p:sp>
        <p:nvSpPr>
          <p:cNvPr id="11" name="10 Flecha abajo"/>
          <p:cNvSpPr/>
          <p:nvPr/>
        </p:nvSpPr>
        <p:spPr>
          <a:xfrm>
            <a:off x="4139952" y="4941168"/>
            <a:ext cx="216024" cy="360040"/>
          </a:xfrm>
          <a:prstGeom prst="downArrow">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s-VE" sz="1600">
              <a:latin typeface="Times New Roman" pitchFamily="18" charset="0"/>
              <a:cs typeface="Times New Roman" pitchFamily="18" charset="0"/>
            </a:endParaRPr>
          </a:p>
        </p:txBody>
      </p:sp>
      <p:sp>
        <p:nvSpPr>
          <p:cNvPr id="13" name="12 Rectángulo"/>
          <p:cNvSpPr/>
          <p:nvPr/>
        </p:nvSpPr>
        <p:spPr>
          <a:xfrm>
            <a:off x="3275856" y="1484784"/>
            <a:ext cx="1944216" cy="93610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600">
              <a:latin typeface="Times New Roman" pitchFamily="18" charset="0"/>
              <a:cs typeface="Times New Roman" pitchFamily="18" charset="0"/>
            </a:endParaRPr>
          </a:p>
        </p:txBody>
      </p:sp>
      <p:sp>
        <p:nvSpPr>
          <p:cNvPr id="14" name="13 CuadroTexto"/>
          <p:cNvSpPr txBox="1"/>
          <p:nvPr/>
        </p:nvSpPr>
        <p:spPr>
          <a:xfrm>
            <a:off x="3347864" y="1556792"/>
            <a:ext cx="1800200" cy="830997"/>
          </a:xfrm>
          <a:prstGeom prst="rect">
            <a:avLst/>
          </a:prstGeom>
          <a:noFill/>
        </p:spPr>
        <p:txBody>
          <a:bodyPr wrap="square" rtlCol="0">
            <a:spAutoFit/>
          </a:bodyPr>
          <a:lstStyle/>
          <a:p>
            <a:r>
              <a:rPr lang="es-VE" sz="1600" dirty="0" err="1" smtClean="0">
                <a:solidFill>
                  <a:schemeClr val="bg1">
                    <a:lumMod val="95000"/>
                    <a:lumOff val="5000"/>
                  </a:schemeClr>
                </a:solidFill>
                <a:latin typeface="Times New Roman" pitchFamily="18" charset="0"/>
                <a:cs typeface="Times New Roman" pitchFamily="18" charset="0"/>
              </a:rPr>
              <a:t>actualizarCampos</a:t>
            </a:r>
            <a:r>
              <a:rPr lang="es-VE" sz="1600" dirty="0" smtClean="0">
                <a:solidFill>
                  <a:schemeClr val="bg1">
                    <a:lumMod val="95000"/>
                    <a:lumOff val="5000"/>
                  </a:schemeClr>
                </a:solidFill>
                <a:latin typeface="Times New Roman" pitchFamily="18" charset="0"/>
                <a:cs typeface="Times New Roman" pitchFamily="18" charset="0"/>
              </a:rPr>
              <a:t>()</a:t>
            </a:r>
          </a:p>
          <a:p>
            <a:r>
              <a:rPr lang="es-VE" sz="1600" dirty="0" err="1" smtClean="0">
                <a:solidFill>
                  <a:schemeClr val="bg1">
                    <a:lumMod val="95000"/>
                    <a:lumOff val="5000"/>
                  </a:schemeClr>
                </a:solidFill>
                <a:latin typeface="Times New Roman" pitchFamily="18" charset="0"/>
                <a:cs typeface="Times New Roman" pitchFamily="18" charset="0"/>
              </a:rPr>
              <a:t>auxNod</a:t>
            </a:r>
            <a:r>
              <a:rPr lang="es-VE" sz="1600" dirty="0" smtClean="0">
                <a:solidFill>
                  <a:schemeClr val="bg1">
                    <a:lumMod val="95000"/>
                    <a:lumOff val="5000"/>
                  </a:schemeClr>
                </a:solidFill>
                <a:latin typeface="Times New Roman" pitchFamily="18" charset="0"/>
                <a:cs typeface="Times New Roman" pitchFamily="18" charset="0"/>
              </a:rPr>
              <a:t>&lt;-</a:t>
            </a:r>
            <a:r>
              <a:rPr lang="es-VE" sz="1600" dirty="0" err="1" smtClean="0">
                <a:solidFill>
                  <a:schemeClr val="bg1">
                    <a:lumMod val="95000"/>
                    <a:lumOff val="5000"/>
                  </a:schemeClr>
                </a:solidFill>
                <a:latin typeface="Times New Roman" pitchFamily="18" charset="0"/>
                <a:cs typeface="Times New Roman" pitchFamily="18" charset="0"/>
              </a:rPr>
              <a:t>leerVertice</a:t>
            </a:r>
            <a:r>
              <a:rPr lang="es-VE" sz="1600" dirty="0" smtClean="0">
                <a:solidFill>
                  <a:schemeClr val="bg1">
                    <a:lumMod val="95000"/>
                    <a:lumOff val="5000"/>
                  </a:schemeClr>
                </a:solidFill>
                <a:latin typeface="Times New Roman" pitchFamily="18" charset="0"/>
                <a:cs typeface="Times New Roman" pitchFamily="18" charset="0"/>
              </a:rPr>
              <a:t>()</a:t>
            </a:r>
          </a:p>
        </p:txBody>
      </p:sp>
      <p:sp>
        <p:nvSpPr>
          <p:cNvPr id="15" name="14 Flecha abajo"/>
          <p:cNvSpPr/>
          <p:nvPr/>
        </p:nvSpPr>
        <p:spPr>
          <a:xfrm>
            <a:off x="4139952" y="4005064"/>
            <a:ext cx="216024" cy="288032"/>
          </a:xfrm>
          <a:prstGeom prst="downArrow">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s-VE" sz="1600">
              <a:latin typeface="Times New Roman" pitchFamily="18" charset="0"/>
              <a:cs typeface="Times New Roman" pitchFamily="18" charset="0"/>
            </a:endParaRPr>
          </a:p>
        </p:txBody>
      </p:sp>
      <p:sp>
        <p:nvSpPr>
          <p:cNvPr id="16" name="15 Rombo"/>
          <p:cNvSpPr/>
          <p:nvPr/>
        </p:nvSpPr>
        <p:spPr>
          <a:xfrm>
            <a:off x="3203848" y="2924944"/>
            <a:ext cx="2088232" cy="1008112"/>
          </a:xfrm>
          <a:prstGeom prst="diamond">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es-VE" sz="1600">
              <a:latin typeface="Times New Roman" pitchFamily="18" charset="0"/>
              <a:cs typeface="Times New Roman" pitchFamily="18" charset="0"/>
            </a:endParaRPr>
          </a:p>
        </p:txBody>
      </p:sp>
      <p:sp>
        <p:nvSpPr>
          <p:cNvPr id="17" name="16 CuadroTexto"/>
          <p:cNvSpPr txBox="1"/>
          <p:nvPr/>
        </p:nvSpPr>
        <p:spPr>
          <a:xfrm>
            <a:off x="3347864" y="3212976"/>
            <a:ext cx="1872208"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sz="1600" dirty="0" smtClean="0">
                <a:solidFill>
                  <a:schemeClr val="bg1">
                    <a:lumMod val="95000"/>
                    <a:lumOff val="5000"/>
                  </a:schemeClr>
                </a:solidFill>
                <a:latin typeface="Times New Roman" pitchFamily="18" charset="0"/>
                <a:cs typeface="Times New Roman" pitchFamily="18" charset="0"/>
              </a:rPr>
              <a:t>Existe(</a:t>
            </a:r>
            <a:r>
              <a:rPr lang="es-VE" sz="1600" dirty="0" err="1" smtClean="0">
                <a:solidFill>
                  <a:schemeClr val="bg1">
                    <a:lumMod val="95000"/>
                    <a:lumOff val="5000"/>
                  </a:schemeClr>
                </a:solidFill>
                <a:latin typeface="Times New Roman" pitchFamily="18" charset="0"/>
                <a:cs typeface="Times New Roman" pitchFamily="18" charset="0"/>
              </a:rPr>
              <a:t>auxnod,pri</a:t>
            </a:r>
            <a:r>
              <a:rPr lang="es-VE" sz="1600" dirty="0" smtClean="0">
                <a:solidFill>
                  <a:schemeClr val="bg1">
                    <a:lumMod val="95000"/>
                    <a:lumOff val="5000"/>
                  </a:schemeClr>
                </a:solidFill>
                <a:latin typeface="Times New Roman" pitchFamily="18" charset="0"/>
                <a:cs typeface="Times New Roman" pitchFamily="18" charset="0"/>
              </a:rPr>
              <a:t>)</a:t>
            </a:r>
            <a:endParaRPr lang="es-VE" sz="1600" dirty="0">
              <a:solidFill>
                <a:schemeClr val="bg1">
                  <a:lumMod val="95000"/>
                  <a:lumOff val="5000"/>
                </a:schemeClr>
              </a:solidFill>
              <a:latin typeface="Times New Roman" pitchFamily="18" charset="0"/>
              <a:cs typeface="Times New Roman" pitchFamily="18" charset="0"/>
            </a:endParaRPr>
          </a:p>
        </p:txBody>
      </p:sp>
      <p:sp>
        <p:nvSpPr>
          <p:cNvPr id="18" name="17 Flecha derecha"/>
          <p:cNvSpPr/>
          <p:nvPr/>
        </p:nvSpPr>
        <p:spPr>
          <a:xfrm rot="5400000">
            <a:off x="1115616" y="2780928"/>
            <a:ext cx="576064" cy="288032"/>
          </a:xfrm>
          <a:prstGeom prst="rightArrow">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s-VE" sz="1600">
              <a:latin typeface="Times New Roman" pitchFamily="18" charset="0"/>
              <a:cs typeface="Times New Roman" pitchFamily="18" charset="0"/>
            </a:endParaRPr>
          </a:p>
        </p:txBody>
      </p:sp>
      <p:sp>
        <p:nvSpPr>
          <p:cNvPr id="22" name="21 Flecha abajo"/>
          <p:cNvSpPr/>
          <p:nvPr/>
        </p:nvSpPr>
        <p:spPr>
          <a:xfrm rot="16200000">
            <a:off x="5602776" y="3118304"/>
            <a:ext cx="288032" cy="621392"/>
          </a:xfrm>
          <a:prstGeom prst="downArrow">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s-VE" sz="1600">
              <a:latin typeface="Times New Roman" pitchFamily="18" charset="0"/>
              <a:cs typeface="Times New Roman" pitchFamily="18" charset="0"/>
            </a:endParaRPr>
          </a:p>
        </p:txBody>
      </p:sp>
      <p:sp>
        <p:nvSpPr>
          <p:cNvPr id="32" name="31 Flecha doblada hacia arriba"/>
          <p:cNvSpPr/>
          <p:nvPr/>
        </p:nvSpPr>
        <p:spPr>
          <a:xfrm rot="16200000">
            <a:off x="4932040" y="2060848"/>
            <a:ext cx="1512168" cy="648072"/>
          </a:xfrm>
          <a:prstGeom prst="bentUpArrow">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s-VE" sz="1600">
              <a:latin typeface="Times New Roman" pitchFamily="18" charset="0"/>
              <a:cs typeface="Times New Roman" pitchFamily="18" charset="0"/>
            </a:endParaRPr>
          </a:p>
        </p:txBody>
      </p:sp>
      <p:sp>
        <p:nvSpPr>
          <p:cNvPr id="33" name="32 Rectángulo"/>
          <p:cNvSpPr/>
          <p:nvPr/>
        </p:nvSpPr>
        <p:spPr>
          <a:xfrm>
            <a:off x="3131840" y="4365104"/>
            <a:ext cx="2232248" cy="4320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600" dirty="0">
              <a:latin typeface="Times New Roman" pitchFamily="18" charset="0"/>
              <a:cs typeface="Times New Roman" pitchFamily="18" charset="0"/>
            </a:endParaRPr>
          </a:p>
        </p:txBody>
      </p:sp>
      <p:sp>
        <p:nvSpPr>
          <p:cNvPr id="34" name="33 Rombo"/>
          <p:cNvSpPr/>
          <p:nvPr/>
        </p:nvSpPr>
        <p:spPr>
          <a:xfrm>
            <a:off x="3491880" y="5445224"/>
            <a:ext cx="1584176" cy="1080120"/>
          </a:xfrm>
          <a:prstGeom prst="diamond">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600">
              <a:latin typeface="Times New Roman" pitchFamily="18" charset="0"/>
              <a:cs typeface="Times New Roman" pitchFamily="18" charset="0"/>
            </a:endParaRPr>
          </a:p>
        </p:txBody>
      </p:sp>
      <p:sp>
        <p:nvSpPr>
          <p:cNvPr id="35" name="34 CuadroTexto"/>
          <p:cNvSpPr txBox="1"/>
          <p:nvPr/>
        </p:nvSpPr>
        <p:spPr>
          <a:xfrm>
            <a:off x="2636168" y="1493168"/>
            <a:ext cx="332142" cy="338554"/>
          </a:xfrm>
          <a:prstGeom prst="rect">
            <a:avLst/>
          </a:prstGeom>
          <a:noFill/>
        </p:spPr>
        <p:txBody>
          <a:bodyPr wrap="none" rtlCol="0">
            <a:spAutoFit/>
          </a:bodyPr>
          <a:lstStyle/>
          <a:p>
            <a:r>
              <a:rPr lang="es-VE" sz="1600" dirty="0" smtClean="0">
                <a:solidFill>
                  <a:schemeClr val="bg1">
                    <a:lumMod val="95000"/>
                    <a:lumOff val="5000"/>
                  </a:schemeClr>
                </a:solidFill>
                <a:latin typeface="Times New Roman" pitchFamily="18" charset="0"/>
                <a:cs typeface="Times New Roman" pitchFamily="18" charset="0"/>
              </a:rPr>
              <a:t>si</a:t>
            </a:r>
            <a:endParaRPr lang="es-VE" sz="1600" dirty="0">
              <a:solidFill>
                <a:schemeClr val="bg1">
                  <a:lumMod val="95000"/>
                  <a:lumOff val="5000"/>
                </a:schemeClr>
              </a:solidFill>
              <a:latin typeface="Times New Roman" pitchFamily="18" charset="0"/>
              <a:cs typeface="Times New Roman" pitchFamily="18" charset="0"/>
            </a:endParaRPr>
          </a:p>
        </p:txBody>
      </p:sp>
      <p:sp>
        <p:nvSpPr>
          <p:cNvPr id="37" name="36 Rectángulo"/>
          <p:cNvSpPr/>
          <p:nvPr/>
        </p:nvSpPr>
        <p:spPr>
          <a:xfrm>
            <a:off x="611560" y="5517232"/>
            <a:ext cx="1800200" cy="4320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600">
              <a:latin typeface="Times New Roman" pitchFamily="18" charset="0"/>
              <a:cs typeface="Times New Roman" pitchFamily="18" charset="0"/>
            </a:endParaRPr>
          </a:p>
        </p:txBody>
      </p:sp>
      <p:sp>
        <p:nvSpPr>
          <p:cNvPr id="39" name="38 Flecha abajo"/>
          <p:cNvSpPr/>
          <p:nvPr/>
        </p:nvSpPr>
        <p:spPr>
          <a:xfrm>
            <a:off x="4139952" y="6597352"/>
            <a:ext cx="288032" cy="260648"/>
          </a:xfrm>
          <a:prstGeom prst="downArrow">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s-VE" sz="1600">
              <a:latin typeface="Times New Roman" pitchFamily="18" charset="0"/>
              <a:cs typeface="Times New Roman" pitchFamily="18" charset="0"/>
            </a:endParaRPr>
          </a:p>
        </p:txBody>
      </p:sp>
      <p:sp>
        <p:nvSpPr>
          <p:cNvPr id="40" name="39 CuadroTexto"/>
          <p:cNvSpPr txBox="1"/>
          <p:nvPr/>
        </p:nvSpPr>
        <p:spPr>
          <a:xfrm>
            <a:off x="3059832" y="3861048"/>
            <a:ext cx="720080" cy="338554"/>
          </a:xfrm>
          <a:prstGeom prst="rect">
            <a:avLst/>
          </a:prstGeom>
          <a:noFill/>
        </p:spPr>
        <p:txBody>
          <a:bodyPr wrap="square" rtlCol="0">
            <a:spAutoFit/>
          </a:bodyPr>
          <a:lstStyle/>
          <a:p>
            <a:r>
              <a:rPr lang="es-VE" sz="1600" dirty="0" smtClean="0">
                <a:solidFill>
                  <a:schemeClr val="bg1">
                    <a:lumMod val="95000"/>
                    <a:lumOff val="5000"/>
                  </a:schemeClr>
                </a:solidFill>
                <a:latin typeface="Times New Roman" pitchFamily="18" charset="0"/>
                <a:cs typeface="Times New Roman" pitchFamily="18" charset="0"/>
              </a:rPr>
              <a:t>si</a:t>
            </a:r>
          </a:p>
        </p:txBody>
      </p:sp>
      <p:sp>
        <p:nvSpPr>
          <p:cNvPr id="41" name="40 CuadroTexto"/>
          <p:cNvSpPr txBox="1"/>
          <p:nvPr/>
        </p:nvSpPr>
        <p:spPr>
          <a:xfrm>
            <a:off x="763960" y="2717304"/>
            <a:ext cx="720080" cy="338554"/>
          </a:xfrm>
          <a:prstGeom prst="rect">
            <a:avLst/>
          </a:prstGeom>
          <a:noFill/>
        </p:spPr>
        <p:txBody>
          <a:bodyPr wrap="square" rtlCol="0">
            <a:spAutoFit/>
          </a:bodyPr>
          <a:lstStyle/>
          <a:p>
            <a:r>
              <a:rPr lang="es-VE" sz="1600" dirty="0" smtClean="0">
                <a:solidFill>
                  <a:schemeClr val="bg1">
                    <a:lumMod val="95000"/>
                    <a:lumOff val="5000"/>
                  </a:schemeClr>
                </a:solidFill>
                <a:latin typeface="Times New Roman" pitchFamily="18" charset="0"/>
                <a:cs typeface="Times New Roman" pitchFamily="18" charset="0"/>
              </a:rPr>
              <a:t>No</a:t>
            </a:r>
          </a:p>
        </p:txBody>
      </p:sp>
      <p:sp>
        <p:nvSpPr>
          <p:cNvPr id="42" name="41 CuadroTexto"/>
          <p:cNvSpPr txBox="1"/>
          <p:nvPr/>
        </p:nvSpPr>
        <p:spPr>
          <a:xfrm>
            <a:off x="3131840" y="6519446"/>
            <a:ext cx="720080" cy="338554"/>
          </a:xfrm>
          <a:prstGeom prst="rect">
            <a:avLst/>
          </a:prstGeom>
          <a:noFill/>
        </p:spPr>
        <p:txBody>
          <a:bodyPr wrap="square" rtlCol="0">
            <a:spAutoFit/>
          </a:bodyPr>
          <a:lstStyle/>
          <a:p>
            <a:r>
              <a:rPr lang="es-VE" sz="1600" dirty="0" smtClean="0">
                <a:solidFill>
                  <a:schemeClr val="bg1">
                    <a:lumMod val="95000"/>
                    <a:lumOff val="5000"/>
                  </a:schemeClr>
                </a:solidFill>
                <a:latin typeface="Times New Roman" pitchFamily="18" charset="0"/>
                <a:cs typeface="Times New Roman" pitchFamily="18" charset="0"/>
              </a:rPr>
              <a:t>No</a:t>
            </a:r>
          </a:p>
        </p:txBody>
      </p:sp>
      <p:sp>
        <p:nvSpPr>
          <p:cNvPr id="43" name="42 CuadroTexto"/>
          <p:cNvSpPr txBox="1"/>
          <p:nvPr/>
        </p:nvSpPr>
        <p:spPr>
          <a:xfrm>
            <a:off x="3563888" y="4365104"/>
            <a:ext cx="1512167" cy="338554"/>
          </a:xfrm>
          <a:prstGeom prst="rect">
            <a:avLst/>
          </a:prstGeom>
          <a:noFill/>
        </p:spPr>
        <p:txBody>
          <a:bodyPr wrap="square" rtlCol="0">
            <a:spAutoFit/>
          </a:bodyPr>
          <a:lstStyle/>
          <a:p>
            <a:r>
              <a:rPr lang="es-VE" sz="1600" dirty="0" err="1" smtClean="0">
                <a:solidFill>
                  <a:schemeClr val="bg1">
                    <a:lumMod val="95000"/>
                    <a:lumOff val="5000"/>
                  </a:schemeClr>
                </a:solidFill>
                <a:latin typeface="Times New Roman" pitchFamily="18" charset="0"/>
                <a:cs typeface="Times New Roman" pitchFamily="18" charset="0"/>
              </a:rPr>
              <a:t>Aux</a:t>
            </a:r>
            <a:r>
              <a:rPr lang="es-VE" sz="1600" dirty="0" smtClean="0">
                <a:solidFill>
                  <a:schemeClr val="bg1">
                    <a:lumMod val="95000"/>
                    <a:lumOff val="5000"/>
                  </a:schemeClr>
                </a:solidFill>
                <a:latin typeface="Times New Roman" pitchFamily="18" charset="0"/>
                <a:cs typeface="Times New Roman" pitchFamily="18" charset="0"/>
              </a:rPr>
              <a:t> &lt;- pri</a:t>
            </a:r>
            <a:endParaRPr lang="es-VE" sz="1600" dirty="0">
              <a:solidFill>
                <a:schemeClr val="bg1">
                  <a:lumMod val="95000"/>
                  <a:lumOff val="5000"/>
                </a:schemeClr>
              </a:solidFill>
              <a:latin typeface="Times New Roman" pitchFamily="18" charset="0"/>
              <a:cs typeface="Times New Roman" pitchFamily="18" charset="0"/>
            </a:endParaRPr>
          </a:p>
        </p:txBody>
      </p:sp>
      <p:sp>
        <p:nvSpPr>
          <p:cNvPr id="44" name="43 CuadroTexto"/>
          <p:cNvSpPr txBox="1"/>
          <p:nvPr/>
        </p:nvSpPr>
        <p:spPr>
          <a:xfrm>
            <a:off x="5364088" y="2924944"/>
            <a:ext cx="389850" cy="338554"/>
          </a:xfrm>
          <a:prstGeom prst="rect">
            <a:avLst/>
          </a:prstGeom>
          <a:noFill/>
        </p:spPr>
        <p:txBody>
          <a:bodyPr wrap="none" rtlCol="0">
            <a:spAutoFit/>
          </a:bodyPr>
          <a:lstStyle/>
          <a:p>
            <a:r>
              <a:rPr lang="es-VE" sz="1600" dirty="0" smtClean="0">
                <a:solidFill>
                  <a:schemeClr val="bg1">
                    <a:lumMod val="95000"/>
                    <a:lumOff val="5000"/>
                  </a:schemeClr>
                </a:solidFill>
                <a:latin typeface="Times New Roman" pitchFamily="18" charset="0"/>
                <a:cs typeface="Times New Roman" pitchFamily="18" charset="0"/>
              </a:rPr>
              <a:t>no</a:t>
            </a:r>
            <a:endParaRPr lang="es-VE" sz="1600" dirty="0">
              <a:solidFill>
                <a:schemeClr val="bg1">
                  <a:lumMod val="95000"/>
                  <a:lumOff val="5000"/>
                </a:schemeClr>
              </a:solidFill>
              <a:latin typeface="Times New Roman" pitchFamily="18" charset="0"/>
              <a:cs typeface="Times New Roman" pitchFamily="18" charset="0"/>
            </a:endParaRPr>
          </a:p>
        </p:txBody>
      </p:sp>
      <p:sp>
        <p:nvSpPr>
          <p:cNvPr id="45" name="44 CuadroTexto"/>
          <p:cNvSpPr txBox="1"/>
          <p:nvPr/>
        </p:nvSpPr>
        <p:spPr>
          <a:xfrm>
            <a:off x="2843808" y="5229200"/>
            <a:ext cx="332142" cy="338554"/>
          </a:xfrm>
          <a:prstGeom prst="rect">
            <a:avLst/>
          </a:prstGeom>
          <a:noFill/>
        </p:spPr>
        <p:txBody>
          <a:bodyPr wrap="none" rtlCol="0">
            <a:spAutoFit/>
          </a:bodyPr>
          <a:lstStyle/>
          <a:p>
            <a:r>
              <a:rPr lang="es-VE" sz="1600" dirty="0" smtClean="0">
                <a:solidFill>
                  <a:schemeClr val="bg1">
                    <a:lumMod val="95000"/>
                    <a:lumOff val="5000"/>
                  </a:schemeClr>
                </a:solidFill>
                <a:latin typeface="Times New Roman" pitchFamily="18" charset="0"/>
                <a:cs typeface="Times New Roman" pitchFamily="18" charset="0"/>
              </a:rPr>
              <a:t>si</a:t>
            </a:r>
            <a:endParaRPr lang="es-VE" sz="1600" dirty="0">
              <a:solidFill>
                <a:schemeClr val="bg1">
                  <a:lumMod val="95000"/>
                  <a:lumOff val="5000"/>
                </a:schemeClr>
              </a:solidFill>
              <a:latin typeface="Times New Roman" pitchFamily="18" charset="0"/>
              <a:cs typeface="Times New Roman" pitchFamily="18" charset="0"/>
            </a:endParaRPr>
          </a:p>
        </p:txBody>
      </p:sp>
      <p:sp>
        <p:nvSpPr>
          <p:cNvPr id="36" name="35 Flecha izquierda"/>
          <p:cNvSpPr/>
          <p:nvPr/>
        </p:nvSpPr>
        <p:spPr>
          <a:xfrm>
            <a:off x="2555776" y="5589240"/>
            <a:ext cx="720080" cy="288032"/>
          </a:xfrm>
          <a:prstGeom prst="leftArrow">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s-VE" sz="1600">
              <a:solidFill>
                <a:schemeClr val="dk1"/>
              </a:solidFill>
              <a:latin typeface="Times New Roman" pitchFamily="18" charset="0"/>
              <a:cs typeface="Times New Roman" pitchFamily="18" charset="0"/>
            </a:endParaRPr>
          </a:p>
        </p:txBody>
      </p:sp>
      <p:sp>
        <p:nvSpPr>
          <p:cNvPr id="46" name="45 CuadroTexto"/>
          <p:cNvSpPr txBox="1"/>
          <p:nvPr/>
        </p:nvSpPr>
        <p:spPr>
          <a:xfrm>
            <a:off x="3779912" y="5661248"/>
            <a:ext cx="1224136" cy="584775"/>
          </a:xfrm>
          <a:prstGeom prst="rect">
            <a:avLst/>
          </a:prstGeom>
          <a:noFill/>
        </p:spPr>
        <p:txBody>
          <a:bodyPr wrap="square" rtlCol="0">
            <a:spAutoFit/>
          </a:bodyPr>
          <a:lstStyle/>
          <a:p>
            <a:r>
              <a:rPr lang="es-VE" sz="1600" dirty="0" smtClean="0">
                <a:solidFill>
                  <a:schemeClr val="bg1"/>
                </a:solidFill>
                <a:latin typeface="Times New Roman" pitchFamily="18" charset="0"/>
                <a:cs typeface="Times New Roman" pitchFamily="18" charset="0"/>
              </a:rPr>
              <a:t>Nod[</a:t>
            </a:r>
            <a:r>
              <a:rPr lang="es-VE" sz="1600" dirty="0" err="1" smtClean="0">
                <a:solidFill>
                  <a:schemeClr val="bg1"/>
                </a:solidFill>
                <a:latin typeface="Times New Roman" pitchFamily="18" charset="0"/>
                <a:cs typeface="Times New Roman" pitchFamily="18" charset="0"/>
              </a:rPr>
              <a:t>aux</a:t>
            </a:r>
            <a:r>
              <a:rPr lang="es-VE" sz="1600" dirty="0" smtClean="0">
                <a:solidFill>
                  <a:schemeClr val="bg1"/>
                </a:solidFill>
                <a:latin typeface="Times New Roman" pitchFamily="18" charset="0"/>
                <a:cs typeface="Times New Roman" pitchFamily="18" charset="0"/>
              </a:rPr>
              <a:t>] !=</a:t>
            </a:r>
            <a:r>
              <a:rPr lang="es-VE" sz="1600" dirty="0" err="1" smtClean="0">
                <a:solidFill>
                  <a:schemeClr val="bg1"/>
                </a:solidFill>
                <a:latin typeface="Times New Roman" pitchFamily="18" charset="0"/>
                <a:cs typeface="Times New Roman" pitchFamily="18" charset="0"/>
              </a:rPr>
              <a:t>auxNod</a:t>
            </a:r>
            <a:endParaRPr lang="es-VE" sz="1600" dirty="0">
              <a:solidFill>
                <a:schemeClr val="bg1"/>
              </a:solidFill>
              <a:latin typeface="Times New Roman" pitchFamily="18" charset="0"/>
              <a:cs typeface="Times New Roman" pitchFamily="18" charset="0"/>
            </a:endParaRPr>
          </a:p>
        </p:txBody>
      </p:sp>
      <p:sp>
        <p:nvSpPr>
          <p:cNvPr id="47" name="46 CuadroTexto"/>
          <p:cNvSpPr txBox="1"/>
          <p:nvPr/>
        </p:nvSpPr>
        <p:spPr>
          <a:xfrm>
            <a:off x="755576" y="5517232"/>
            <a:ext cx="1512168" cy="338554"/>
          </a:xfrm>
          <a:prstGeom prst="rect">
            <a:avLst/>
          </a:prstGeom>
          <a:noFill/>
        </p:spPr>
        <p:txBody>
          <a:bodyPr wrap="square" rtlCol="0">
            <a:spAutoFit/>
          </a:bodyPr>
          <a:lstStyle/>
          <a:p>
            <a:r>
              <a:rPr lang="es-VE" sz="1600" dirty="0" err="1" smtClean="0">
                <a:solidFill>
                  <a:schemeClr val="bg1"/>
                </a:solidFill>
                <a:latin typeface="Times New Roman" pitchFamily="18" charset="0"/>
                <a:cs typeface="Times New Roman" pitchFamily="18" charset="0"/>
              </a:rPr>
              <a:t>Aux</a:t>
            </a:r>
            <a:r>
              <a:rPr lang="es-VE" sz="1600" dirty="0" smtClean="0">
                <a:solidFill>
                  <a:schemeClr val="bg1"/>
                </a:solidFill>
                <a:latin typeface="Times New Roman" pitchFamily="18" charset="0"/>
                <a:cs typeface="Times New Roman" pitchFamily="18" charset="0"/>
              </a:rPr>
              <a:t> &lt;-</a:t>
            </a:r>
            <a:r>
              <a:rPr lang="es-VE" sz="1600" dirty="0" err="1" smtClean="0">
                <a:solidFill>
                  <a:schemeClr val="bg1"/>
                </a:solidFill>
                <a:latin typeface="Times New Roman" pitchFamily="18" charset="0"/>
                <a:cs typeface="Times New Roman" pitchFamily="18" charset="0"/>
              </a:rPr>
              <a:t>sig</a:t>
            </a:r>
            <a:r>
              <a:rPr lang="es-VE" sz="1600" dirty="0" smtClean="0">
                <a:solidFill>
                  <a:schemeClr val="bg1"/>
                </a:solidFill>
                <a:latin typeface="Times New Roman" pitchFamily="18" charset="0"/>
                <a:cs typeface="Times New Roman" pitchFamily="18" charset="0"/>
              </a:rPr>
              <a:t>[</a:t>
            </a:r>
            <a:r>
              <a:rPr lang="es-VE" sz="1600" dirty="0" err="1" smtClean="0">
                <a:solidFill>
                  <a:schemeClr val="bg1"/>
                </a:solidFill>
                <a:latin typeface="Times New Roman" pitchFamily="18" charset="0"/>
                <a:cs typeface="Times New Roman" pitchFamily="18" charset="0"/>
              </a:rPr>
              <a:t>aux</a:t>
            </a:r>
            <a:r>
              <a:rPr lang="es-VE" sz="1600" dirty="0" smtClean="0">
                <a:solidFill>
                  <a:schemeClr val="bg1"/>
                </a:solidFill>
                <a:latin typeface="Times New Roman" pitchFamily="18" charset="0"/>
                <a:cs typeface="Times New Roman" pitchFamily="18" charset="0"/>
              </a:rPr>
              <a:t>]</a:t>
            </a:r>
            <a:endParaRPr lang="es-VE" sz="1600" dirty="0">
              <a:solidFill>
                <a:schemeClr val="bg1"/>
              </a:solidFill>
              <a:latin typeface="Times New Roman" pitchFamily="18" charset="0"/>
              <a:cs typeface="Times New Roman" pitchFamily="18" charset="0"/>
            </a:endParaRPr>
          </a:p>
        </p:txBody>
      </p:sp>
      <p:sp>
        <p:nvSpPr>
          <p:cNvPr id="48" name="47 Flecha abajo"/>
          <p:cNvSpPr/>
          <p:nvPr/>
        </p:nvSpPr>
        <p:spPr>
          <a:xfrm rot="16200000">
            <a:off x="2411760" y="3861048"/>
            <a:ext cx="288032" cy="2448272"/>
          </a:xfrm>
          <a:prstGeom prst="downArrow">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s-VE" sz="1600">
              <a:latin typeface="Times New Roman" pitchFamily="18" charset="0"/>
              <a:cs typeface="Times New Roman" pitchFamily="18" charset="0"/>
            </a:endParaRPr>
          </a:p>
        </p:txBody>
      </p:sp>
      <p:sp>
        <p:nvSpPr>
          <p:cNvPr id="49" name="48 Flecha arriba"/>
          <p:cNvSpPr/>
          <p:nvPr/>
        </p:nvSpPr>
        <p:spPr>
          <a:xfrm>
            <a:off x="827584" y="4869160"/>
            <a:ext cx="333751" cy="504056"/>
          </a:xfrm>
          <a:prstGeom prst="upArrow">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s-VE" sz="1600">
              <a:solidFill>
                <a:schemeClr val="dk1"/>
              </a:solidFill>
              <a:latin typeface="Times New Roman" pitchFamily="18" charset="0"/>
              <a:cs typeface="Times New Roman" pitchFamily="18" charset="0"/>
            </a:endParaRPr>
          </a:p>
        </p:txBody>
      </p:sp>
      <p:sp>
        <p:nvSpPr>
          <p:cNvPr id="50" name="49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Luis Correa</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059832" y="332656"/>
            <a:ext cx="2498576" cy="79208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600">
              <a:latin typeface="Times New Roman" pitchFamily="18" charset="0"/>
              <a:cs typeface="Times New Roman" pitchFamily="18" charset="0"/>
            </a:endParaRPr>
          </a:p>
        </p:txBody>
      </p:sp>
      <p:sp>
        <p:nvSpPr>
          <p:cNvPr id="3" name="2 Flecha abajo"/>
          <p:cNvSpPr/>
          <p:nvPr/>
        </p:nvSpPr>
        <p:spPr>
          <a:xfrm>
            <a:off x="4067944" y="3356992"/>
            <a:ext cx="288032" cy="360040"/>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4" name="3 Rombo"/>
          <p:cNvSpPr/>
          <p:nvPr/>
        </p:nvSpPr>
        <p:spPr>
          <a:xfrm>
            <a:off x="3275856" y="1772816"/>
            <a:ext cx="1872208" cy="1440160"/>
          </a:xfrm>
          <a:prstGeom prst="diamond">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es-VE" sz="1600">
              <a:latin typeface="Times New Roman" pitchFamily="18" charset="0"/>
              <a:cs typeface="Times New Roman" pitchFamily="18" charset="0"/>
            </a:endParaRPr>
          </a:p>
        </p:txBody>
      </p:sp>
      <p:sp>
        <p:nvSpPr>
          <p:cNvPr id="5" name="4 Flecha abajo"/>
          <p:cNvSpPr/>
          <p:nvPr/>
        </p:nvSpPr>
        <p:spPr>
          <a:xfrm rot="16200000">
            <a:off x="2557872" y="5515136"/>
            <a:ext cx="216024" cy="364232"/>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6" name="5 Rectángulo"/>
          <p:cNvSpPr/>
          <p:nvPr/>
        </p:nvSpPr>
        <p:spPr>
          <a:xfrm>
            <a:off x="6012160" y="2204864"/>
            <a:ext cx="2736304" cy="115212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600">
              <a:latin typeface="Times New Roman" pitchFamily="18" charset="0"/>
              <a:cs typeface="Times New Roman" pitchFamily="18" charset="0"/>
            </a:endParaRPr>
          </a:p>
        </p:txBody>
      </p:sp>
      <p:sp>
        <p:nvSpPr>
          <p:cNvPr id="7" name="6 Flecha doblada hacia arriba"/>
          <p:cNvSpPr/>
          <p:nvPr/>
        </p:nvSpPr>
        <p:spPr>
          <a:xfrm rot="16200000">
            <a:off x="5688124" y="728700"/>
            <a:ext cx="648072" cy="2016224"/>
          </a:xfrm>
          <a:prstGeom prst="bentUp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8" name="7 CuadroTexto"/>
          <p:cNvSpPr txBox="1"/>
          <p:nvPr/>
        </p:nvSpPr>
        <p:spPr>
          <a:xfrm>
            <a:off x="5292080" y="1916832"/>
            <a:ext cx="332142" cy="338554"/>
          </a:xfrm>
          <a:prstGeom prst="rect">
            <a:avLst/>
          </a:prstGeom>
          <a:noFill/>
        </p:spPr>
        <p:txBody>
          <a:bodyPr wrap="none" rtlCol="0">
            <a:spAutoFit/>
          </a:bodyPr>
          <a:lstStyle/>
          <a:p>
            <a:r>
              <a:rPr lang="es-VE" sz="1600" dirty="0" smtClean="0">
                <a:solidFill>
                  <a:schemeClr val="bg1">
                    <a:lumMod val="95000"/>
                    <a:lumOff val="5000"/>
                  </a:schemeClr>
                </a:solidFill>
                <a:latin typeface="Times New Roman" pitchFamily="18" charset="0"/>
                <a:cs typeface="Times New Roman" pitchFamily="18" charset="0"/>
              </a:rPr>
              <a:t>si</a:t>
            </a:r>
            <a:endParaRPr lang="es-VE" sz="1600" dirty="0">
              <a:solidFill>
                <a:schemeClr val="bg1">
                  <a:lumMod val="95000"/>
                  <a:lumOff val="5000"/>
                </a:schemeClr>
              </a:solidFill>
              <a:latin typeface="Times New Roman" pitchFamily="18" charset="0"/>
              <a:cs typeface="Times New Roman" pitchFamily="18" charset="0"/>
            </a:endParaRPr>
          </a:p>
        </p:txBody>
      </p:sp>
      <p:sp>
        <p:nvSpPr>
          <p:cNvPr id="9" name="8 Flecha abajo"/>
          <p:cNvSpPr/>
          <p:nvPr/>
        </p:nvSpPr>
        <p:spPr>
          <a:xfrm>
            <a:off x="4067944" y="1196752"/>
            <a:ext cx="288032" cy="504056"/>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10" name="9 CuadroTexto"/>
          <p:cNvSpPr txBox="1"/>
          <p:nvPr/>
        </p:nvSpPr>
        <p:spPr>
          <a:xfrm>
            <a:off x="3419872" y="3284984"/>
            <a:ext cx="576064" cy="338554"/>
          </a:xfrm>
          <a:prstGeom prst="rect">
            <a:avLst/>
          </a:prstGeom>
          <a:noFill/>
        </p:spPr>
        <p:txBody>
          <a:bodyPr wrap="square" rtlCol="0">
            <a:spAutoFit/>
          </a:bodyPr>
          <a:lstStyle/>
          <a:p>
            <a:r>
              <a:rPr lang="es-VE" sz="1600" dirty="0" smtClean="0">
                <a:solidFill>
                  <a:schemeClr val="bg1">
                    <a:lumMod val="95000"/>
                    <a:lumOff val="5000"/>
                  </a:schemeClr>
                </a:solidFill>
                <a:latin typeface="Times New Roman" pitchFamily="18" charset="0"/>
                <a:cs typeface="Times New Roman" pitchFamily="18" charset="0"/>
              </a:rPr>
              <a:t>No</a:t>
            </a:r>
          </a:p>
        </p:txBody>
      </p:sp>
      <p:sp>
        <p:nvSpPr>
          <p:cNvPr id="12" name="11 Flecha abajo"/>
          <p:cNvSpPr/>
          <p:nvPr/>
        </p:nvSpPr>
        <p:spPr>
          <a:xfrm>
            <a:off x="1403648" y="4725144"/>
            <a:ext cx="216024" cy="288032"/>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13" name="12 Rectángulo"/>
          <p:cNvSpPr/>
          <p:nvPr/>
        </p:nvSpPr>
        <p:spPr>
          <a:xfrm>
            <a:off x="323528" y="4005064"/>
            <a:ext cx="2232248" cy="64807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600">
              <a:latin typeface="Times New Roman" pitchFamily="18" charset="0"/>
              <a:cs typeface="Times New Roman" pitchFamily="18" charset="0"/>
            </a:endParaRPr>
          </a:p>
        </p:txBody>
      </p:sp>
      <p:sp>
        <p:nvSpPr>
          <p:cNvPr id="14" name="13 Documento"/>
          <p:cNvSpPr/>
          <p:nvPr/>
        </p:nvSpPr>
        <p:spPr>
          <a:xfrm>
            <a:off x="3131840" y="3933056"/>
            <a:ext cx="2448272" cy="936104"/>
          </a:xfrm>
          <a:prstGeom prst="flowChartDocumen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600">
              <a:latin typeface="Times New Roman" pitchFamily="18" charset="0"/>
              <a:cs typeface="Times New Roman" pitchFamily="18" charset="0"/>
            </a:endParaRPr>
          </a:p>
        </p:txBody>
      </p:sp>
      <p:sp>
        <p:nvSpPr>
          <p:cNvPr id="15" name="14 Rombo"/>
          <p:cNvSpPr/>
          <p:nvPr/>
        </p:nvSpPr>
        <p:spPr>
          <a:xfrm>
            <a:off x="683568" y="5157192"/>
            <a:ext cx="1656184" cy="1124744"/>
          </a:xfrm>
          <a:prstGeom prst="diamond">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es-VE" sz="1600">
              <a:latin typeface="Times New Roman" pitchFamily="18" charset="0"/>
              <a:cs typeface="Times New Roman" pitchFamily="18" charset="0"/>
            </a:endParaRPr>
          </a:p>
        </p:txBody>
      </p:sp>
      <p:sp>
        <p:nvSpPr>
          <p:cNvPr id="17" name="16 Flecha abajo"/>
          <p:cNvSpPr/>
          <p:nvPr/>
        </p:nvSpPr>
        <p:spPr>
          <a:xfrm rot="16200000">
            <a:off x="5330180" y="2238772"/>
            <a:ext cx="288032" cy="508248"/>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18" name="17 CuadroTexto"/>
          <p:cNvSpPr txBox="1"/>
          <p:nvPr/>
        </p:nvSpPr>
        <p:spPr>
          <a:xfrm>
            <a:off x="2483768" y="5157192"/>
            <a:ext cx="332142" cy="338554"/>
          </a:xfrm>
          <a:prstGeom prst="rect">
            <a:avLst/>
          </a:prstGeom>
          <a:noFill/>
        </p:spPr>
        <p:txBody>
          <a:bodyPr wrap="none" rtlCol="0">
            <a:spAutoFit/>
          </a:bodyPr>
          <a:lstStyle/>
          <a:p>
            <a:r>
              <a:rPr lang="es-VE" sz="1600" dirty="0" smtClean="0">
                <a:solidFill>
                  <a:schemeClr val="bg1">
                    <a:lumMod val="95000"/>
                    <a:lumOff val="5000"/>
                  </a:schemeClr>
                </a:solidFill>
                <a:latin typeface="Times New Roman" pitchFamily="18" charset="0"/>
                <a:cs typeface="Times New Roman" pitchFamily="18" charset="0"/>
              </a:rPr>
              <a:t>si</a:t>
            </a:r>
            <a:endParaRPr lang="es-VE" sz="1600" dirty="0">
              <a:solidFill>
                <a:schemeClr val="bg1">
                  <a:lumMod val="95000"/>
                  <a:lumOff val="5000"/>
                </a:schemeClr>
              </a:solidFill>
              <a:latin typeface="Times New Roman" pitchFamily="18" charset="0"/>
              <a:cs typeface="Times New Roman" pitchFamily="18" charset="0"/>
            </a:endParaRPr>
          </a:p>
        </p:txBody>
      </p:sp>
      <p:sp>
        <p:nvSpPr>
          <p:cNvPr id="21" name="20 Flecha abajo"/>
          <p:cNvSpPr/>
          <p:nvPr/>
        </p:nvSpPr>
        <p:spPr>
          <a:xfrm>
            <a:off x="1331640" y="6381328"/>
            <a:ext cx="288032" cy="360040"/>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22" name="21 CuadroTexto"/>
          <p:cNvSpPr txBox="1"/>
          <p:nvPr/>
        </p:nvSpPr>
        <p:spPr>
          <a:xfrm>
            <a:off x="539552" y="6309320"/>
            <a:ext cx="576064" cy="338554"/>
          </a:xfrm>
          <a:prstGeom prst="rect">
            <a:avLst/>
          </a:prstGeom>
          <a:noFill/>
        </p:spPr>
        <p:txBody>
          <a:bodyPr wrap="square" rtlCol="0">
            <a:spAutoFit/>
          </a:bodyPr>
          <a:lstStyle/>
          <a:p>
            <a:r>
              <a:rPr lang="es-VE" sz="1600" dirty="0" smtClean="0">
                <a:solidFill>
                  <a:schemeClr val="bg1">
                    <a:lumMod val="95000"/>
                    <a:lumOff val="5000"/>
                  </a:schemeClr>
                </a:solidFill>
                <a:latin typeface="Times New Roman" pitchFamily="18" charset="0"/>
                <a:cs typeface="Times New Roman" pitchFamily="18" charset="0"/>
              </a:rPr>
              <a:t>No</a:t>
            </a:r>
          </a:p>
        </p:txBody>
      </p:sp>
      <p:sp>
        <p:nvSpPr>
          <p:cNvPr id="24" name="23 CuadroTexto"/>
          <p:cNvSpPr txBox="1"/>
          <p:nvPr/>
        </p:nvSpPr>
        <p:spPr>
          <a:xfrm>
            <a:off x="3203848" y="260648"/>
            <a:ext cx="2304256" cy="584775"/>
          </a:xfrm>
          <a:prstGeom prst="rect">
            <a:avLst/>
          </a:prstGeom>
          <a:noFill/>
        </p:spPr>
        <p:txBody>
          <a:bodyPr wrap="square" rtlCol="0">
            <a:spAutoFit/>
          </a:bodyPr>
          <a:lstStyle/>
          <a:p>
            <a:r>
              <a:rPr lang="es-VE" sz="1600" dirty="0" smtClean="0">
                <a:solidFill>
                  <a:schemeClr val="bg1"/>
                </a:solidFill>
                <a:latin typeface="Times New Roman" pitchFamily="18" charset="0"/>
                <a:cs typeface="Times New Roman" pitchFamily="18" charset="0"/>
              </a:rPr>
              <a:t>Marca[</a:t>
            </a:r>
            <a:r>
              <a:rPr lang="es-VE" sz="1600" dirty="0" err="1" smtClean="0">
                <a:solidFill>
                  <a:schemeClr val="bg1"/>
                </a:solidFill>
                <a:latin typeface="Times New Roman" pitchFamily="18" charset="0"/>
                <a:cs typeface="Times New Roman" pitchFamily="18" charset="0"/>
              </a:rPr>
              <a:t>aux</a:t>
            </a:r>
            <a:r>
              <a:rPr lang="es-VE" sz="1600" dirty="0" smtClean="0">
                <a:solidFill>
                  <a:schemeClr val="bg1"/>
                </a:solidFill>
                <a:latin typeface="Times New Roman" pitchFamily="18" charset="0"/>
                <a:cs typeface="Times New Roman" pitchFamily="18" charset="0"/>
              </a:rPr>
              <a:t>]&lt;-1</a:t>
            </a:r>
          </a:p>
          <a:p>
            <a:r>
              <a:rPr lang="es-VE" sz="1600" dirty="0" err="1" smtClean="0">
                <a:solidFill>
                  <a:schemeClr val="bg1"/>
                </a:solidFill>
                <a:latin typeface="Times New Roman" pitchFamily="18" charset="0"/>
                <a:cs typeface="Times New Roman" pitchFamily="18" charset="0"/>
              </a:rPr>
              <a:t>AuxArc</a:t>
            </a:r>
            <a:r>
              <a:rPr lang="es-VE" sz="1600" dirty="0" smtClean="0">
                <a:solidFill>
                  <a:schemeClr val="bg1"/>
                </a:solidFill>
                <a:latin typeface="Times New Roman" pitchFamily="18" charset="0"/>
                <a:cs typeface="Times New Roman" pitchFamily="18" charset="0"/>
              </a:rPr>
              <a:t>&lt;-</a:t>
            </a:r>
            <a:r>
              <a:rPr lang="es-VE" sz="1600" dirty="0" err="1" smtClean="0">
                <a:solidFill>
                  <a:schemeClr val="bg1"/>
                </a:solidFill>
                <a:latin typeface="Times New Roman" pitchFamily="18" charset="0"/>
                <a:cs typeface="Times New Roman" pitchFamily="18" charset="0"/>
              </a:rPr>
              <a:t>arc</a:t>
            </a:r>
            <a:r>
              <a:rPr lang="es-VE" sz="1600" dirty="0" smtClean="0">
                <a:solidFill>
                  <a:schemeClr val="bg1"/>
                </a:solidFill>
                <a:latin typeface="Times New Roman" pitchFamily="18" charset="0"/>
                <a:cs typeface="Times New Roman" pitchFamily="18" charset="0"/>
              </a:rPr>
              <a:t>[</a:t>
            </a:r>
            <a:r>
              <a:rPr lang="es-VE" sz="1600" dirty="0" err="1" smtClean="0">
                <a:solidFill>
                  <a:schemeClr val="bg1"/>
                </a:solidFill>
                <a:latin typeface="Times New Roman" pitchFamily="18" charset="0"/>
                <a:cs typeface="Times New Roman" pitchFamily="18" charset="0"/>
              </a:rPr>
              <a:t>aux</a:t>
            </a:r>
            <a:r>
              <a:rPr lang="es-VE" sz="1600" dirty="0" smtClean="0">
                <a:solidFill>
                  <a:schemeClr val="bg1"/>
                </a:solidFill>
                <a:latin typeface="Times New Roman" pitchFamily="18" charset="0"/>
                <a:cs typeface="Times New Roman" pitchFamily="18" charset="0"/>
              </a:rPr>
              <a:t>]</a:t>
            </a:r>
            <a:endParaRPr lang="es-VE" sz="1600" dirty="0">
              <a:solidFill>
                <a:schemeClr val="bg1"/>
              </a:solidFill>
              <a:latin typeface="Times New Roman" pitchFamily="18" charset="0"/>
              <a:cs typeface="Times New Roman" pitchFamily="18" charset="0"/>
            </a:endParaRPr>
          </a:p>
        </p:txBody>
      </p:sp>
      <p:sp>
        <p:nvSpPr>
          <p:cNvPr id="25" name="24 CuadroTexto"/>
          <p:cNvSpPr txBox="1"/>
          <p:nvPr/>
        </p:nvSpPr>
        <p:spPr>
          <a:xfrm>
            <a:off x="3491880" y="2276872"/>
            <a:ext cx="1512168" cy="338554"/>
          </a:xfrm>
          <a:prstGeom prst="rect">
            <a:avLst/>
          </a:prstGeom>
          <a:noFill/>
        </p:spPr>
        <p:txBody>
          <a:bodyPr wrap="square" rtlCol="0">
            <a:spAutoFit/>
          </a:bodyPr>
          <a:lstStyle/>
          <a:p>
            <a:r>
              <a:rPr lang="es-VE" sz="1600" dirty="0" err="1" smtClean="0">
                <a:solidFill>
                  <a:schemeClr val="bg1"/>
                </a:solidFill>
                <a:latin typeface="Times New Roman" pitchFamily="18" charset="0"/>
                <a:cs typeface="Times New Roman" pitchFamily="18" charset="0"/>
              </a:rPr>
              <a:t>auxArc</a:t>
            </a:r>
            <a:r>
              <a:rPr lang="es-VE" sz="1600" dirty="0" smtClean="0">
                <a:solidFill>
                  <a:schemeClr val="bg1"/>
                </a:solidFill>
                <a:latin typeface="Times New Roman" pitchFamily="18" charset="0"/>
                <a:cs typeface="Times New Roman" pitchFamily="18" charset="0"/>
              </a:rPr>
              <a:t> != nulo</a:t>
            </a:r>
            <a:endParaRPr lang="es-VE" sz="1600" dirty="0">
              <a:solidFill>
                <a:schemeClr val="bg1"/>
              </a:solidFill>
              <a:latin typeface="Times New Roman" pitchFamily="18" charset="0"/>
              <a:cs typeface="Times New Roman" pitchFamily="18" charset="0"/>
            </a:endParaRPr>
          </a:p>
        </p:txBody>
      </p:sp>
      <p:sp>
        <p:nvSpPr>
          <p:cNvPr id="26" name="25 CuadroTexto"/>
          <p:cNvSpPr txBox="1"/>
          <p:nvPr/>
        </p:nvSpPr>
        <p:spPr>
          <a:xfrm>
            <a:off x="6156176" y="2348880"/>
            <a:ext cx="2304256" cy="584775"/>
          </a:xfrm>
          <a:prstGeom prst="rect">
            <a:avLst/>
          </a:prstGeom>
          <a:noFill/>
        </p:spPr>
        <p:txBody>
          <a:bodyPr wrap="square" rtlCol="0">
            <a:spAutoFit/>
          </a:bodyPr>
          <a:lstStyle/>
          <a:p>
            <a:r>
              <a:rPr lang="es-VE" sz="1600" dirty="0" smtClean="0">
                <a:solidFill>
                  <a:schemeClr val="bg1"/>
                </a:solidFill>
                <a:latin typeface="Times New Roman" pitchFamily="18" charset="0"/>
                <a:cs typeface="Times New Roman" pitchFamily="18" charset="0"/>
              </a:rPr>
              <a:t>Marca[</a:t>
            </a:r>
            <a:r>
              <a:rPr lang="es-VE" sz="1600" dirty="0" err="1" smtClean="0">
                <a:solidFill>
                  <a:schemeClr val="bg1"/>
                </a:solidFill>
                <a:latin typeface="Times New Roman" pitchFamily="18" charset="0"/>
                <a:cs typeface="Times New Roman" pitchFamily="18" charset="0"/>
              </a:rPr>
              <a:t>auxArc</a:t>
            </a:r>
            <a:r>
              <a:rPr lang="es-VE" sz="1600" dirty="0" smtClean="0">
                <a:solidFill>
                  <a:schemeClr val="bg1"/>
                </a:solidFill>
                <a:latin typeface="Times New Roman" pitchFamily="18" charset="0"/>
                <a:cs typeface="Times New Roman" pitchFamily="18" charset="0"/>
              </a:rPr>
              <a:t>]&lt;-1</a:t>
            </a:r>
          </a:p>
          <a:p>
            <a:r>
              <a:rPr lang="es-VE" sz="1600" dirty="0" err="1" smtClean="0">
                <a:solidFill>
                  <a:schemeClr val="bg1"/>
                </a:solidFill>
                <a:latin typeface="Times New Roman" pitchFamily="18" charset="0"/>
                <a:cs typeface="Times New Roman" pitchFamily="18" charset="0"/>
              </a:rPr>
              <a:t>auxArc</a:t>
            </a:r>
            <a:r>
              <a:rPr lang="es-VE" sz="1600" dirty="0" smtClean="0">
                <a:solidFill>
                  <a:schemeClr val="bg1"/>
                </a:solidFill>
                <a:latin typeface="Times New Roman" pitchFamily="18" charset="0"/>
                <a:cs typeface="Times New Roman" pitchFamily="18" charset="0"/>
              </a:rPr>
              <a:t>&lt;-</a:t>
            </a:r>
            <a:r>
              <a:rPr lang="es-VE" sz="1600" dirty="0" err="1" smtClean="0">
                <a:solidFill>
                  <a:schemeClr val="bg1"/>
                </a:solidFill>
                <a:latin typeface="Times New Roman" pitchFamily="18" charset="0"/>
                <a:cs typeface="Times New Roman" pitchFamily="18" charset="0"/>
              </a:rPr>
              <a:t>sig</a:t>
            </a:r>
            <a:r>
              <a:rPr lang="es-VE" sz="1600" dirty="0" smtClean="0">
                <a:solidFill>
                  <a:schemeClr val="bg1"/>
                </a:solidFill>
                <a:latin typeface="Times New Roman" pitchFamily="18" charset="0"/>
                <a:cs typeface="Times New Roman" pitchFamily="18" charset="0"/>
              </a:rPr>
              <a:t>[</a:t>
            </a:r>
            <a:r>
              <a:rPr lang="es-VE" sz="1600" dirty="0" err="1" smtClean="0">
                <a:solidFill>
                  <a:schemeClr val="bg1"/>
                </a:solidFill>
                <a:latin typeface="Times New Roman" pitchFamily="18" charset="0"/>
                <a:cs typeface="Times New Roman" pitchFamily="18" charset="0"/>
              </a:rPr>
              <a:t>auxArc</a:t>
            </a:r>
            <a:r>
              <a:rPr lang="es-VE" sz="1600" dirty="0" smtClean="0">
                <a:solidFill>
                  <a:schemeClr val="bg1"/>
                </a:solidFill>
                <a:latin typeface="Times New Roman" pitchFamily="18" charset="0"/>
                <a:cs typeface="Times New Roman" pitchFamily="18" charset="0"/>
              </a:rPr>
              <a:t>]</a:t>
            </a:r>
            <a:endParaRPr lang="es-VE" sz="1600" dirty="0">
              <a:solidFill>
                <a:schemeClr val="bg1"/>
              </a:solidFill>
              <a:latin typeface="Times New Roman" pitchFamily="18" charset="0"/>
              <a:cs typeface="Times New Roman" pitchFamily="18" charset="0"/>
            </a:endParaRPr>
          </a:p>
        </p:txBody>
      </p:sp>
      <p:sp>
        <p:nvSpPr>
          <p:cNvPr id="27" name="26 CuadroTexto"/>
          <p:cNvSpPr txBox="1"/>
          <p:nvPr/>
        </p:nvSpPr>
        <p:spPr>
          <a:xfrm>
            <a:off x="3635896" y="4005064"/>
            <a:ext cx="2160240" cy="830997"/>
          </a:xfrm>
          <a:prstGeom prst="rect">
            <a:avLst/>
          </a:prstGeom>
          <a:noFill/>
        </p:spPr>
        <p:txBody>
          <a:bodyPr wrap="square" rtlCol="0">
            <a:spAutoFit/>
          </a:bodyPr>
          <a:lstStyle/>
          <a:p>
            <a:r>
              <a:rPr lang="es-VE" sz="1600" dirty="0" smtClean="0">
                <a:solidFill>
                  <a:schemeClr val="bg1"/>
                </a:solidFill>
                <a:latin typeface="Times New Roman" pitchFamily="18" charset="0"/>
                <a:cs typeface="Times New Roman" pitchFamily="18" charset="0"/>
              </a:rPr>
              <a:t>“se han marcado todos los arcos para el vértice”</a:t>
            </a:r>
            <a:endParaRPr lang="es-VE" sz="1600" dirty="0">
              <a:solidFill>
                <a:schemeClr val="bg1"/>
              </a:solidFill>
              <a:latin typeface="Times New Roman" pitchFamily="18" charset="0"/>
              <a:cs typeface="Times New Roman" pitchFamily="18" charset="0"/>
            </a:endParaRPr>
          </a:p>
        </p:txBody>
      </p:sp>
      <p:sp>
        <p:nvSpPr>
          <p:cNvPr id="28" name="27 Flecha izquierda"/>
          <p:cNvSpPr/>
          <p:nvPr/>
        </p:nvSpPr>
        <p:spPr>
          <a:xfrm>
            <a:off x="2627784" y="4149080"/>
            <a:ext cx="360040" cy="288032"/>
          </a:xfrm>
          <a:prstGeom prst="lef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29" name="28 CuadroTexto"/>
          <p:cNvSpPr txBox="1"/>
          <p:nvPr/>
        </p:nvSpPr>
        <p:spPr>
          <a:xfrm>
            <a:off x="395536" y="4149080"/>
            <a:ext cx="2088232" cy="338554"/>
          </a:xfrm>
          <a:prstGeom prst="rect">
            <a:avLst/>
          </a:prstGeom>
          <a:noFill/>
        </p:spPr>
        <p:txBody>
          <a:bodyPr wrap="square" rtlCol="0">
            <a:spAutoFit/>
          </a:bodyPr>
          <a:lstStyle/>
          <a:p>
            <a:r>
              <a:rPr lang="es-VE" sz="1600" dirty="0" err="1" smtClean="0">
                <a:solidFill>
                  <a:schemeClr val="bg1"/>
                </a:solidFill>
                <a:latin typeface="Times New Roman" pitchFamily="18" charset="0"/>
                <a:cs typeface="Times New Roman" pitchFamily="18" charset="0"/>
              </a:rPr>
              <a:t>OptenerArcoMenor</a:t>
            </a:r>
            <a:r>
              <a:rPr lang="es-VE" sz="1600" dirty="0" smtClean="0">
                <a:solidFill>
                  <a:schemeClr val="bg1"/>
                </a:solidFill>
                <a:latin typeface="Times New Roman" pitchFamily="18" charset="0"/>
                <a:cs typeface="Times New Roman" pitchFamily="18" charset="0"/>
              </a:rPr>
              <a:t>()</a:t>
            </a:r>
            <a:endParaRPr lang="es-VE" sz="1600" dirty="0">
              <a:solidFill>
                <a:schemeClr val="bg1"/>
              </a:solidFill>
              <a:latin typeface="Times New Roman" pitchFamily="18" charset="0"/>
              <a:cs typeface="Times New Roman" pitchFamily="18" charset="0"/>
            </a:endParaRPr>
          </a:p>
        </p:txBody>
      </p:sp>
      <p:sp>
        <p:nvSpPr>
          <p:cNvPr id="30" name="29 CuadroTexto"/>
          <p:cNvSpPr txBox="1"/>
          <p:nvPr/>
        </p:nvSpPr>
        <p:spPr>
          <a:xfrm>
            <a:off x="755576" y="5517232"/>
            <a:ext cx="1656184" cy="338554"/>
          </a:xfrm>
          <a:prstGeom prst="rect">
            <a:avLst/>
          </a:prstGeom>
          <a:noFill/>
        </p:spPr>
        <p:txBody>
          <a:bodyPr wrap="square" rtlCol="0">
            <a:spAutoFit/>
          </a:bodyPr>
          <a:lstStyle/>
          <a:p>
            <a:r>
              <a:rPr lang="es-VE" sz="1600" dirty="0" smtClean="0">
                <a:solidFill>
                  <a:schemeClr val="bg1"/>
                </a:solidFill>
                <a:latin typeface="Times New Roman" pitchFamily="18" charset="0"/>
                <a:cs typeface="Times New Roman" pitchFamily="18" charset="0"/>
              </a:rPr>
              <a:t>Verificar(0,pri)</a:t>
            </a:r>
            <a:endParaRPr lang="es-VE" sz="1600" dirty="0">
              <a:solidFill>
                <a:schemeClr val="bg1"/>
              </a:solidFill>
              <a:latin typeface="Times New Roman" pitchFamily="18" charset="0"/>
              <a:cs typeface="Times New Roman" pitchFamily="18" charset="0"/>
            </a:endParaRPr>
          </a:p>
        </p:txBody>
      </p:sp>
      <p:sp>
        <p:nvSpPr>
          <p:cNvPr id="31" name="30 Flecha arriba"/>
          <p:cNvSpPr/>
          <p:nvPr/>
        </p:nvSpPr>
        <p:spPr>
          <a:xfrm>
            <a:off x="2915816" y="4869160"/>
            <a:ext cx="216024" cy="1872208"/>
          </a:xfrm>
          <a:prstGeom prst="up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33" name="32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Luis Correa</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332656"/>
            <a:ext cx="2304256" cy="57606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600">
              <a:latin typeface="Times New Roman" pitchFamily="18" charset="0"/>
              <a:cs typeface="Times New Roman" pitchFamily="18" charset="0"/>
            </a:endParaRPr>
          </a:p>
        </p:txBody>
      </p:sp>
      <p:sp>
        <p:nvSpPr>
          <p:cNvPr id="3" name="2 Flecha abajo"/>
          <p:cNvSpPr/>
          <p:nvPr/>
        </p:nvSpPr>
        <p:spPr>
          <a:xfrm>
            <a:off x="1403648" y="980728"/>
            <a:ext cx="288032" cy="504056"/>
          </a:xfrm>
          <a:prstGeom prst="downArrow">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s-VE" sz="1600">
              <a:latin typeface="Times New Roman" pitchFamily="18" charset="0"/>
              <a:cs typeface="Times New Roman" pitchFamily="18" charset="0"/>
            </a:endParaRPr>
          </a:p>
        </p:txBody>
      </p:sp>
      <p:sp>
        <p:nvSpPr>
          <p:cNvPr id="6" name="5 Documento"/>
          <p:cNvSpPr/>
          <p:nvPr/>
        </p:nvSpPr>
        <p:spPr>
          <a:xfrm>
            <a:off x="323528" y="1628800"/>
            <a:ext cx="3456384" cy="1080120"/>
          </a:xfrm>
          <a:prstGeom prst="flowChartDocumen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600">
              <a:latin typeface="Times New Roman" pitchFamily="18" charset="0"/>
              <a:cs typeface="Times New Roman" pitchFamily="18" charset="0"/>
            </a:endParaRPr>
          </a:p>
        </p:txBody>
      </p:sp>
      <p:sp>
        <p:nvSpPr>
          <p:cNvPr id="7" name="6 Elipse"/>
          <p:cNvSpPr/>
          <p:nvPr/>
        </p:nvSpPr>
        <p:spPr>
          <a:xfrm>
            <a:off x="755576" y="3573016"/>
            <a:ext cx="1728192" cy="576064"/>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600">
              <a:latin typeface="Times New Roman" pitchFamily="18" charset="0"/>
              <a:cs typeface="Times New Roman" pitchFamily="18" charset="0"/>
            </a:endParaRPr>
          </a:p>
        </p:txBody>
      </p:sp>
      <p:sp>
        <p:nvSpPr>
          <p:cNvPr id="8" name="7 Flecha abajo"/>
          <p:cNvSpPr/>
          <p:nvPr/>
        </p:nvSpPr>
        <p:spPr>
          <a:xfrm>
            <a:off x="1403648" y="2924944"/>
            <a:ext cx="288032" cy="504056"/>
          </a:xfrm>
          <a:prstGeom prst="downArrow">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s-VE" sz="1600">
              <a:latin typeface="Times New Roman" pitchFamily="18" charset="0"/>
              <a:cs typeface="Times New Roman" pitchFamily="18" charset="0"/>
            </a:endParaRPr>
          </a:p>
        </p:txBody>
      </p:sp>
      <p:sp>
        <p:nvSpPr>
          <p:cNvPr id="12" name="11 CuadroTexto"/>
          <p:cNvSpPr txBox="1"/>
          <p:nvPr/>
        </p:nvSpPr>
        <p:spPr>
          <a:xfrm>
            <a:off x="395536" y="404664"/>
            <a:ext cx="2304256" cy="338554"/>
          </a:xfrm>
          <a:prstGeom prst="rect">
            <a:avLst/>
          </a:prstGeom>
          <a:noFill/>
        </p:spPr>
        <p:txBody>
          <a:bodyPr wrap="square" rtlCol="0">
            <a:spAutoFit/>
          </a:bodyPr>
          <a:lstStyle/>
          <a:p>
            <a:r>
              <a:rPr lang="es-VE" sz="1600" dirty="0" err="1" smtClean="0">
                <a:solidFill>
                  <a:schemeClr val="bg1"/>
                </a:solidFill>
                <a:latin typeface="Times New Roman" pitchFamily="18" charset="0"/>
                <a:cs typeface="Times New Roman" pitchFamily="18" charset="0"/>
              </a:rPr>
              <a:t>listarAdyacenciaPrim</a:t>
            </a:r>
            <a:r>
              <a:rPr lang="es-VE" sz="1600" dirty="0" smtClean="0">
                <a:solidFill>
                  <a:schemeClr val="bg1"/>
                </a:solidFill>
                <a:latin typeface="Times New Roman" pitchFamily="18" charset="0"/>
                <a:cs typeface="Times New Roman" pitchFamily="18" charset="0"/>
              </a:rPr>
              <a:t>()</a:t>
            </a:r>
            <a:endParaRPr lang="es-VE" sz="1600" dirty="0">
              <a:solidFill>
                <a:schemeClr val="bg1"/>
              </a:solidFill>
              <a:latin typeface="Times New Roman" pitchFamily="18" charset="0"/>
              <a:cs typeface="Times New Roman" pitchFamily="18" charset="0"/>
            </a:endParaRPr>
          </a:p>
        </p:txBody>
      </p:sp>
      <p:sp>
        <p:nvSpPr>
          <p:cNvPr id="13" name="12 CuadroTexto"/>
          <p:cNvSpPr txBox="1"/>
          <p:nvPr/>
        </p:nvSpPr>
        <p:spPr>
          <a:xfrm>
            <a:off x="467544" y="1772816"/>
            <a:ext cx="3096344" cy="584775"/>
          </a:xfrm>
          <a:prstGeom prst="rect">
            <a:avLst/>
          </a:prstGeom>
          <a:noFill/>
        </p:spPr>
        <p:txBody>
          <a:bodyPr wrap="square" rtlCol="0">
            <a:spAutoFit/>
          </a:bodyPr>
          <a:lstStyle/>
          <a:p>
            <a:r>
              <a:rPr lang="es-VE" sz="1600" dirty="0" smtClean="0">
                <a:solidFill>
                  <a:schemeClr val="bg1"/>
                </a:solidFill>
                <a:latin typeface="Times New Roman" pitchFamily="18" charset="0"/>
                <a:cs typeface="Times New Roman" pitchFamily="18" charset="0"/>
              </a:rPr>
              <a:t>“suma de los caminos es: ”+</a:t>
            </a:r>
            <a:r>
              <a:rPr lang="es-VE" sz="1600" dirty="0" err="1" smtClean="0">
                <a:solidFill>
                  <a:schemeClr val="bg1"/>
                </a:solidFill>
                <a:latin typeface="Times New Roman" pitchFamily="18" charset="0"/>
                <a:cs typeface="Times New Roman" pitchFamily="18" charset="0"/>
              </a:rPr>
              <a:t>sumarCaminos</a:t>
            </a:r>
            <a:r>
              <a:rPr lang="es-VE" sz="1600" dirty="0" smtClean="0">
                <a:solidFill>
                  <a:schemeClr val="bg1"/>
                </a:solidFill>
                <a:latin typeface="Times New Roman" pitchFamily="18" charset="0"/>
                <a:cs typeface="Times New Roman" pitchFamily="18" charset="0"/>
              </a:rPr>
              <a:t>()</a:t>
            </a:r>
            <a:endParaRPr lang="es-VE" sz="1600" dirty="0">
              <a:solidFill>
                <a:schemeClr val="bg1"/>
              </a:solidFill>
              <a:latin typeface="Times New Roman" pitchFamily="18" charset="0"/>
              <a:cs typeface="Times New Roman" pitchFamily="18" charset="0"/>
            </a:endParaRPr>
          </a:p>
        </p:txBody>
      </p:sp>
      <p:sp>
        <p:nvSpPr>
          <p:cNvPr id="14" name="13 CuadroTexto"/>
          <p:cNvSpPr txBox="1"/>
          <p:nvPr/>
        </p:nvSpPr>
        <p:spPr>
          <a:xfrm>
            <a:off x="1331640" y="3717032"/>
            <a:ext cx="792088" cy="338554"/>
          </a:xfrm>
          <a:prstGeom prst="rect">
            <a:avLst/>
          </a:prstGeom>
          <a:noFill/>
        </p:spPr>
        <p:txBody>
          <a:bodyPr wrap="square" rtlCol="0">
            <a:spAutoFit/>
          </a:bodyPr>
          <a:lstStyle/>
          <a:p>
            <a:r>
              <a:rPr lang="es-VE" sz="1600" dirty="0" smtClean="0">
                <a:solidFill>
                  <a:schemeClr val="bg1"/>
                </a:solidFill>
                <a:latin typeface="Times New Roman" pitchFamily="18" charset="0"/>
                <a:cs typeface="Times New Roman" pitchFamily="18" charset="0"/>
              </a:rPr>
              <a:t>fin</a:t>
            </a:r>
            <a:endParaRPr lang="es-VE" sz="1600" dirty="0">
              <a:solidFill>
                <a:schemeClr val="bg1"/>
              </a:solidFill>
              <a:latin typeface="Times New Roman" pitchFamily="18" charset="0"/>
              <a:cs typeface="Times New Roman" pitchFamily="18" charset="0"/>
            </a:endParaRPr>
          </a:p>
        </p:txBody>
      </p:sp>
      <p:sp>
        <p:nvSpPr>
          <p:cNvPr id="11" name="10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Luis Correa</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50 CuadroTexto"/>
          <p:cNvSpPr txBox="1"/>
          <p:nvPr/>
        </p:nvSpPr>
        <p:spPr>
          <a:xfrm>
            <a:off x="2267744" y="3861048"/>
            <a:ext cx="288032" cy="369332"/>
          </a:xfrm>
          <a:prstGeom prst="rect">
            <a:avLst/>
          </a:prstGeom>
          <a:noFill/>
        </p:spPr>
        <p:txBody>
          <a:bodyPr wrap="square" rtlCol="0">
            <a:spAutoFit/>
          </a:bodyPr>
          <a:lstStyle/>
          <a:p>
            <a:r>
              <a:rPr lang="es-VE" dirty="0"/>
              <a:t>8</a:t>
            </a:r>
          </a:p>
        </p:txBody>
      </p:sp>
      <p:cxnSp>
        <p:nvCxnSpPr>
          <p:cNvPr id="11" name="10 Conector recto"/>
          <p:cNvCxnSpPr/>
          <p:nvPr/>
        </p:nvCxnSpPr>
        <p:spPr>
          <a:xfrm>
            <a:off x="2411760" y="2996952"/>
            <a:ext cx="1728192" cy="0"/>
          </a:xfrm>
          <a:prstGeom prst="line">
            <a:avLst/>
          </a:prstGeom>
        </p:spPr>
        <p:style>
          <a:lnRef idx="3">
            <a:schemeClr val="accent1"/>
          </a:lnRef>
          <a:fillRef idx="0">
            <a:schemeClr val="accent1"/>
          </a:fillRef>
          <a:effectRef idx="2">
            <a:schemeClr val="accent1"/>
          </a:effectRef>
          <a:fontRef idx="minor">
            <a:schemeClr val="tx1"/>
          </a:fontRef>
        </p:style>
      </p:cxnSp>
      <p:sp>
        <p:nvSpPr>
          <p:cNvPr id="14" name="13 CuadroTexto"/>
          <p:cNvSpPr txBox="1"/>
          <p:nvPr/>
        </p:nvSpPr>
        <p:spPr>
          <a:xfrm flipH="1">
            <a:off x="4211960" y="2780928"/>
            <a:ext cx="216024"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r>
              <a:rPr lang="es-VE" dirty="0" smtClean="0"/>
              <a:t>f</a:t>
            </a:r>
            <a:endParaRPr lang="es-VE" dirty="0"/>
          </a:p>
        </p:txBody>
      </p:sp>
      <p:sp>
        <p:nvSpPr>
          <p:cNvPr id="16" name="15 CuadroTexto"/>
          <p:cNvSpPr txBox="1"/>
          <p:nvPr/>
        </p:nvSpPr>
        <p:spPr>
          <a:xfrm flipH="1">
            <a:off x="2123728" y="2780928"/>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smtClean="0"/>
              <a:t>a</a:t>
            </a:r>
            <a:endParaRPr lang="es-VE" dirty="0"/>
          </a:p>
        </p:txBody>
      </p:sp>
      <p:sp>
        <p:nvSpPr>
          <p:cNvPr id="17" name="16 CuadroTexto"/>
          <p:cNvSpPr txBox="1"/>
          <p:nvPr/>
        </p:nvSpPr>
        <p:spPr>
          <a:xfrm flipH="1">
            <a:off x="6156176" y="2780928"/>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c</a:t>
            </a:r>
          </a:p>
        </p:txBody>
      </p:sp>
      <p:sp>
        <p:nvSpPr>
          <p:cNvPr id="19" name="18 CuadroTexto"/>
          <p:cNvSpPr txBox="1"/>
          <p:nvPr/>
        </p:nvSpPr>
        <p:spPr>
          <a:xfrm flipH="1">
            <a:off x="4211960" y="1052736"/>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b</a:t>
            </a:r>
          </a:p>
        </p:txBody>
      </p:sp>
      <p:sp>
        <p:nvSpPr>
          <p:cNvPr id="21" name="20 CuadroTexto"/>
          <p:cNvSpPr txBox="1"/>
          <p:nvPr/>
        </p:nvSpPr>
        <p:spPr>
          <a:xfrm flipH="1">
            <a:off x="3275856" y="4365104"/>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e</a:t>
            </a:r>
          </a:p>
        </p:txBody>
      </p:sp>
      <p:cxnSp>
        <p:nvCxnSpPr>
          <p:cNvPr id="28" name="27 Conector recto"/>
          <p:cNvCxnSpPr/>
          <p:nvPr/>
        </p:nvCxnSpPr>
        <p:spPr>
          <a:xfrm>
            <a:off x="4355976" y="1484784"/>
            <a:ext cx="0" cy="1224136"/>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28 Conector recto"/>
          <p:cNvCxnSpPr/>
          <p:nvPr/>
        </p:nvCxnSpPr>
        <p:spPr>
          <a:xfrm>
            <a:off x="4499992" y="2996952"/>
            <a:ext cx="158417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29 Conector recto"/>
          <p:cNvCxnSpPr/>
          <p:nvPr/>
        </p:nvCxnSpPr>
        <p:spPr>
          <a:xfrm flipV="1">
            <a:off x="2339752" y="1412776"/>
            <a:ext cx="1872208" cy="136815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30 Conector recto"/>
          <p:cNvCxnSpPr/>
          <p:nvPr/>
        </p:nvCxnSpPr>
        <p:spPr>
          <a:xfrm>
            <a:off x="4427984" y="1412776"/>
            <a:ext cx="1843448" cy="1368152"/>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31 Conector recto"/>
          <p:cNvCxnSpPr/>
          <p:nvPr/>
        </p:nvCxnSpPr>
        <p:spPr>
          <a:xfrm flipV="1">
            <a:off x="5292080" y="3140968"/>
            <a:ext cx="864096" cy="1224136"/>
          </a:xfrm>
          <a:prstGeom prst="line">
            <a:avLst/>
          </a:prstGeom>
        </p:spPr>
        <p:style>
          <a:lnRef idx="3">
            <a:schemeClr val="accent1"/>
          </a:lnRef>
          <a:fillRef idx="0">
            <a:schemeClr val="accent1"/>
          </a:fillRef>
          <a:effectRef idx="2">
            <a:schemeClr val="accent1"/>
          </a:effectRef>
          <a:fontRef idx="minor">
            <a:schemeClr val="tx1"/>
          </a:fontRef>
        </p:style>
      </p:cxnSp>
      <p:cxnSp>
        <p:nvCxnSpPr>
          <p:cNvPr id="33" name="32 Conector recto"/>
          <p:cNvCxnSpPr/>
          <p:nvPr/>
        </p:nvCxnSpPr>
        <p:spPr>
          <a:xfrm>
            <a:off x="2339752" y="3140968"/>
            <a:ext cx="936104" cy="1224136"/>
          </a:xfrm>
          <a:prstGeom prst="line">
            <a:avLst/>
          </a:prstGeom>
        </p:spPr>
        <p:style>
          <a:lnRef idx="3">
            <a:schemeClr val="accent1"/>
          </a:lnRef>
          <a:fillRef idx="0">
            <a:schemeClr val="accent1"/>
          </a:fillRef>
          <a:effectRef idx="2">
            <a:schemeClr val="accent1"/>
          </a:effectRef>
          <a:fontRef idx="minor">
            <a:schemeClr val="tx1"/>
          </a:fontRef>
        </p:style>
      </p:cxnSp>
      <p:cxnSp>
        <p:nvCxnSpPr>
          <p:cNvPr id="34" name="33 Conector recto"/>
          <p:cNvCxnSpPr>
            <a:endCxn id="14" idx="2"/>
          </p:cNvCxnSpPr>
          <p:nvPr/>
        </p:nvCxnSpPr>
        <p:spPr>
          <a:xfrm flipV="1">
            <a:off x="3491880" y="3150260"/>
            <a:ext cx="828092" cy="1214844"/>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34 Conector recto"/>
          <p:cNvCxnSpPr/>
          <p:nvPr/>
        </p:nvCxnSpPr>
        <p:spPr>
          <a:xfrm>
            <a:off x="3563888" y="4365104"/>
            <a:ext cx="1584176" cy="0"/>
          </a:xfrm>
          <a:prstGeom prst="line">
            <a:avLst/>
          </a:prstGeom>
        </p:spPr>
        <p:style>
          <a:lnRef idx="3">
            <a:schemeClr val="accent1"/>
          </a:lnRef>
          <a:fillRef idx="0">
            <a:schemeClr val="accent1"/>
          </a:fillRef>
          <a:effectRef idx="2">
            <a:schemeClr val="accent1"/>
          </a:effectRef>
          <a:fontRef idx="minor">
            <a:schemeClr val="tx1"/>
          </a:fontRef>
        </p:style>
      </p:cxnSp>
      <p:sp>
        <p:nvSpPr>
          <p:cNvPr id="56" name="55 CuadroTexto"/>
          <p:cNvSpPr txBox="1"/>
          <p:nvPr/>
        </p:nvSpPr>
        <p:spPr>
          <a:xfrm flipH="1">
            <a:off x="5076056" y="4365104"/>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d</a:t>
            </a:r>
          </a:p>
        </p:txBody>
      </p:sp>
      <p:cxnSp>
        <p:nvCxnSpPr>
          <p:cNvPr id="24" name="23 Conector recto"/>
          <p:cNvCxnSpPr/>
          <p:nvPr/>
        </p:nvCxnSpPr>
        <p:spPr>
          <a:xfrm>
            <a:off x="2339752" y="2996952"/>
            <a:ext cx="1800200" cy="0"/>
          </a:xfrm>
          <a:prstGeom prst="line">
            <a:avLst/>
          </a:prstGeom>
        </p:spPr>
        <p:style>
          <a:lnRef idx="3">
            <a:schemeClr val="accent2"/>
          </a:lnRef>
          <a:fillRef idx="0">
            <a:schemeClr val="accent2"/>
          </a:fillRef>
          <a:effectRef idx="2">
            <a:schemeClr val="accent2"/>
          </a:effectRef>
          <a:fontRef idx="minor">
            <a:schemeClr val="tx1"/>
          </a:fontRef>
        </p:style>
      </p:cxnSp>
      <p:sp>
        <p:nvSpPr>
          <p:cNvPr id="25" name="24 CuadroTexto"/>
          <p:cNvSpPr txBox="1"/>
          <p:nvPr/>
        </p:nvSpPr>
        <p:spPr>
          <a:xfrm flipH="1">
            <a:off x="4211960" y="2780928"/>
            <a:ext cx="216024"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r>
              <a:rPr lang="es-VE" dirty="0" smtClean="0"/>
              <a:t>f</a:t>
            </a:r>
            <a:endParaRPr lang="es-VE" dirty="0"/>
          </a:p>
        </p:txBody>
      </p:sp>
      <p:sp>
        <p:nvSpPr>
          <p:cNvPr id="26" name="25 CuadroTexto"/>
          <p:cNvSpPr txBox="1"/>
          <p:nvPr/>
        </p:nvSpPr>
        <p:spPr>
          <a:xfrm flipH="1">
            <a:off x="2123728" y="2780928"/>
            <a:ext cx="230512"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VE" dirty="0" smtClean="0"/>
              <a:t>a</a:t>
            </a:r>
            <a:endParaRPr lang="es-VE" dirty="0"/>
          </a:p>
        </p:txBody>
      </p:sp>
      <p:sp>
        <p:nvSpPr>
          <p:cNvPr id="27" name="26 CuadroTexto"/>
          <p:cNvSpPr txBox="1"/>
          <p:nvPr/>
        </p:nvSpPr>
        <p:spPr>
          <a:xfrm flipH="1">
            <a:off x="6156176" y="2780928"/>
            <a:ext cx="230512"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VE" dirty="0"/>
              <a:t>c</a:t>
            </a:r>
          </a:p>
        </p:txBody>
      </p:sp>
      <p:sp>
        <p:nvSpPr>
          <p:cNvPr id="36" name="35 CuadroTexto"/>
          <p:cNvSpPr txBox="1"/>
          <p:nvPr/>
        </p:nvSpPr>
        <p:spPr>
          <a:xfrm flipH="1">
            <a:off x="4211960" y="1052736"/>
            <a:ext cx="230512"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VE" dirty="0"/>
              <a:t>b</a:t>
            </a:r>
          </a:p>
        </p:txBody>
      </p:sp>
      <p:sp>
        <p:nvSpPr>
          <p:cNvPr id="37" name="36 CuadroTexto"/>
          <p:cNvSpPr txBox="1"/>
          <p:nvPr/>
        </p:nvSpPr>
        <p:spPr>
          <a:xfrm flipH="1">
            <a:off x="3275856" y="4365104"/>
            <a:ext cx="230512"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VE" dirty="0"/>
              <a:t>e</a:t>
            </a:r>
          </a:p>
        </p:txBody>
      </p:sp>
      <p:cxnSp>
        <p:nvCxnSpPr>
          <p:cNvPr id="38" name="37 Conector recto"/>
          <p:cNvCxnSpPr/>
          <p:nvPr/>
        </p:nvCxnSpPr>
        <p:spPr>
          <a:xfrm>
            <a:off x="4355976" y="1484784"/>
            <a:ext cx="0" cy="1224136"/>
          </a:xfrm>
          <a:prstGeom prst="line">
            <a:avLst/>
          </a:prstGeom>
        </p:spPr>
        <p:style>
          <a:lnRef idx="3">
            <a:schemeClr val="accent2"/>
          </a:lnRef>
          <a:fillRef idx="0">
            <a:schemeClr val="accent2"/>
          </a:fillRef>
          <a:effectRef idx="2">
            <a:schemeClr val="accent2"/>
          </a:effectRef>
          <a:fontRef idx="minor">
            <a:schemeClr val="tx1"/>
          </a:fontRef>
        </p:style>
      </p:cxnSp>
      <p:cxnSp>
        <p:nvCxnSpPr>
          <p:cNvPr id="39" name="38 Conector recto"/>
          <p:cNvCxnSpPr/>
          <p:nvPr/>
        </p:nvCxnSpPr>
        <p:spPr>
          <a:xfrm>
            <a:off x="4499992" y="2996952"/>
            <a:ext cx="158417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39 Conector recto"/>
          <p:cNvCxnSpPr/>
          <p:nvPr/>
        </p:nvCxnSpPr>
        <p:spPr>
          <a:xfrm flipV="1">
            <a:off x="2267744" y="1412776"/>
            <a:ext cx="1872208" cy="1368152"/>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41 Conector recto"/>
          <p:cNvCxnSpPr/>
          <p:nvPr/>
        </p:nvCxnSpPr>
        <p:spPr>
          <a:xfrm flipV="1">
            <a:off x="5292080" y="3140968"/>
            <a:ext cx="864096" cy="1224136"/>
          </a:xfrm>
          <a:prstGeom prst="line">
            <a:avLst/>
          </a:prstGeom>
        </p:spPr>
        <p:style>
          <a:lnRef idx="3">
            <a:schemeClr val="accent2"/>
          </a:lnRef>
          <a:fillRef idx="0">
            <a:schemeClr val="accent2"/>
          </a:fillRef>
          <a:effectRef idx="2">
            <a:schemeClr val="accent2"/>
          </a:effectRef>
          <a:fontRef idx="minor">
            <a:schemeClr val="tx1"/>
          </a:fontRef>
        </p:style>
      </p:cxnSp>
      <p:cxnSp>
        <p:nvCxnSpPr>
          <p:cNvPr id="43" name="42 Conector recto"/>
          <p:cNvCxnSpPr/>
          <p:nvPr/>
        </p:nvCxnSpPr>
        <p:spPr>
          <a:xfrm>
            <a:off x="2339752" y="3140968"/>
            <a:ext cx="936104" cy="1224136"/>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43 Conector recto"/>
          <p:cNvCxnSpPr/>
          <p:nvPr/>
        </p:nvCxnSpPr>
        <p:spPr>
          <a:xfrm flipV="1">
            <a:off x="3491880" y="3212976"/>
            <a:ext cx="792088" cy="1152128"/>
          </a:xfrm>
          <a:prstGeom prst="line">
            <a:avLst/>
          </a:prstGeom>
        </p:spPr>
        <p:style>
          <a:lnRef idx="3">
            <a:schemeClr val="accent2"/>
          </a:lnRef>
          <a:fillRef idx="0">
            <a:schemeClr val="accent2"/>
          </a:fillRef>
          <a:effectRef idx="2">
            <a:schemeClr val="accent2"/>
          </a:effectRef>
          <a:fontRef idx="minor">
            <a:schemeClr val="tx1"/>
          </a:fontRef>
        </p:style>
      </p:cxnSp>
      <p:cxnSp>
        <p:nvCxnSpPr>
          <p:cNvPr id="45" name="44 Conector recto"/>
          <p:cNvCxnSpPr/>
          <p:nvPr/>
        </p:nvCxnSpPr>
        <p:spPr>
          <a:xfrm>
            <a:off x="3563888" y="4365104"/>
            <a:ext cx="1584176" cy="0"/>
          </a:xfrm>
          <a:prstGeom prst="line">
            <a:avLst/>
          </a:prstGeom>
        </p:spPr>
        <p:style>
          <a:lnRef idx="3">
            <a:schemeClr val="accent1"/>
          </a:lnRef>
          <a:fillRef idx="0">
            <a:schemeClr val="accent1"/>
          </a:fillRef>
          <a:effectRef idx="2">
            <a:schemeClr val="accent1"/>
          </a:effectRef>
          <a:fontRef idx="minor">
            <a:schemeClr val="tx1"/>
          </a:fontRef>
        </p:style>
      </p:cxnSp>
      <p:sp>
        <p:nvSpPr>
          <p:cNvPr id="46" name="45 CuadroTexto"/>
          <p:cNvSpPr txBox="1"/>
          <p:nvPr/>
        </p:nvSpPr>
        <p:spPr>
          <a:xfrm flipH="1">
            <a:off x="5076056" y="4365104"/>
            <a:ext cx="230512"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VE" dirty="0"/>
              <a:t>d</a:t>
            </a:r>
          </a:p>
        </p:txBody>
      </p:sp>
      <p:sp>
        <p:nvSpPr>
          <p:cNvPr id="50" name="49 CuadroTexto"/>
          <p:cNvSpPr txBox="1"/>
          <p:nvPr/>
        </p:nvSpPr>
        <p:spPr>
          <a:xfrm>
            <a:off x="3491880" y="3501008"/>
            <a:ext cx="288032" cy="369332"/>
          </a:xfrm>
          <a:prstGeom prst="rect">
            <a:avLst/>
          </a:prstGeom>
          <a:noFill/>
        </p:spPr>
        <p:txBody>
          <a:bodyPr wrap="square" rtlCol="0">
            <a:spAutoFit/>
          </a:bodyPr>
          <a:lstStyle/>
          <a:p>
            <a:r>
              <a:rPr lang="es-VE" dirty="0"/>
              <a:t>6</a:t>
            </a:r>
          </a:p>
        </p:txBody>
      </p:sp>
      <p:sp>
        <p:nvSpPr>
          <p:cNvPr id="52" name="51 CuadroTexto"/>
          <p:cNvSpPr txBox="1"/>
          <p:nvPr/>
        </p:nvSpPr>
        <p:spPr>
          <a:xfrm>
            <a:off x="4644008" y="1916832"/>
            <a:ext cx="288032" cy="369332"/>
          </a:xfrm>
          <a:prstGeom prst="rect">
            <a:avLst/>
          </a:prstGeom>
          <a:noFill/>
        </p:spPr>
        <p:txBody>
          <a:bodyPr wrap="square" rtlCol="0">
            <a:spAutoFit/>
          </a:bodyPr>
          <a:lstStyle/>
          <a:p>
            <a:r>
              <a:rPr lang="es-VE" dirty="0"/>
              <a:t>3</a:t>
            </a:r>
          </a:p>
        </p:txBody>
      </p:sp>
      <p:sp>
        <p:nvSpPr>
          <p:cNvPr id="53" name="52 CuadroTexto"/>
          <p:cNvSpPr txBox="1"/>
          <p:nvPr/>
        </p:nvSpPr>
        <p:spPr>
          <a:xfrm>
            <a:off x="5148064" y="3573016"/>
            <a:ext cx="288032" cy="369332"/>
          </a:xfrm>
          <a:prstGeom prst="rect">
            <a:avLst/>
          </a:prstGeom>
          <a:noFill/>
        </p:spPr>
        <p:txBody>
          <a:bodyPr wrap="square" rtlCol="0">
            <a:spAutoFit/>
          </a:bodyPr>
          <a:lstStyle/>
          <a:p>
            <a:r>
              <a:rPr lang="es-VE" dirty="0"/>
              <a:t>5</a:t>
            </a:r>
          </a:p>
        </p:txBody>
      </p:sp>
      <p:sp>
        <p:nvSpPr>
          <p:cNvPr id="54" name="53 CuadroTexto"/>
          <p:cNvSpPr txBox="1"/>
          <p:nvPr/>
        </p:nvSpPr>
        <p:spPr>
          <a:xfrm>
            <a:off x="3347864" y="2492896"/>
            <a:ext cx="288032" cy="369332"/>
          </a:xfrm>
          <a:prstGeom prst="rect">
            <a:avLst/>
          </a:prstGeom>
          <a:noFill/>
        </p:spPr>
        <p:txBody>
          <a:bodyPr wrap="square" rtlCol="0">
            <a:spAutoFit/>
          </a:bodyPr>
          <a:lstStyle/>
          <a:p>
            <a:r>
              <a:rPr lang="es-VE" dirty="0" smtClean="0"/>
              <a:t>1</a:t>
            </a:r>
            <a:endParaRPr lang="es-VE" dirty="0"/>
          </a:p>
        </p:txBody>
      </p:sp>
      <p:sp>
        <p:nvSpPr>
          <p:cNvPr id="49" name="48 CuadroTexto"/>
          <p:cNvSpPr txBox="1"/>
          <p:nvPr/>
        </p:nvSpPr>
        <p:spPr>
          <a:xfrm>
            <a:off x="3923928" y="2060848"/>
            <a:ext cx="288032" cy="369332"/>
          </a:xfrm>
          <a:prstGeom prst="rect">
            <a:avLst/>
          </a:prstGeom>
          <a:noFill/>
        </p:spPr>
        <p:txBody>
          <a:bodyPr wrap="square" rtlCol="0">
            <a:spAutoFit/>
          </a:bodyPr>
          <a:lstStyle/>
          <a:p>
            <a:r>
              <a:rPr lang="es-VE" dirty="0"/>
              <a:t>2</a:t>
            </a:r>
          </a:p>
        </p:txBody>
      </p:sp>
      <p:cxnSp>
        <p:nvCxnSpPr>
          <p:cNvPr id="41" name="40 Conector recto"/>
          <p:cNvCxnSpPr/>
          <p:nvPr/>
        </p:nvCxnSpPr>
        <p:spPr>
          <a:xfrm>
            <a:off x="4427984" y="1412776"/>
            <a:ext cx="1843448" cy="1368152"/>
          </a:xfrm>
          <a:prstGeom prst="line">
            <a:avLst/>
          </a:prstGeom>
        </p:spPr>
        <p:style>
          <a:lnRef idx="3">
            <a:schemeClr val="accent2"/>
          </a:lnRef>
          <a:fillRef idx="0">
            <a:schemeClr val="accent2"/>
          </a:fillRef>
          <a:effectRef idx="2">
            <a:schemeClr val="accent2"/>
          </a:effectRef>
          <a:fontRef idx="minor">
            <a:schemeClr val="tx1"/>
          </a:fontRef>
        </p:style>
      </p:cxnSp>
      <p:sp>
        <p:nvSpPr>
          <p:cNvPr id="72" name="71 CuadroTexto"/>
          <p:cNvSpPr txBox="1"/>
          <p:nvPr/>
        </p:nvSpPr>
        <p:spPr>
          <a:xfrm>
            <a:off x="2699792" y="1412776"/>
            <a:ext cx="288032" cy="369332"/>
          </a:xfrm>
          <a:prstGeom prst="rect">
            <a:avLst/>
          </a:prstGeom>
          <a:noFill/>
        </p:spPr>
        <p:txBody>
          <a:bodyPr wrap="square" rtlCol="0">
            <a:spAutoFit/>
          </a:bodyPr>
          <a:lstStyle/>
          <a:p>
            <a:r>
              <a:rPr lang="es-VE" dirty="0" smtClean="0"/>
              <a:t>9</a:t>
            </a:r>
            <a:endParaRPr lang="es-VE" dirty="0"/>
          </a:p>
        </p:txBody>
      </p:sp>
      <p:sp>
        <p:nvSpPr>
          <p:cNvPr id="73" name="72 CuadroTexto"/>
          <p:cNvSpPr txBox="1"/>
          <p:nvPr/>
        </p:nvSpPr>
        <p:spPr>
          <a:xfrm>
            <a:off x="5004048" y="2492896"/>
            <a:ext cx="288032" cy="377716"/>
          </a:xfrm>
          <a:prstGeom prst="rect">
            <a:avLst/>
          </a:prstGeom>
          <a:noFill/>
        </p:spPr>
        <p:txBody>
          <a:bodyPr wrap="square" rtlCol="0">
            <a:spAutoFit/>
          </a:bodyPr>
          <a:lstStyle/>
          <a:p>
            <a:r>
              <a:rPr lang="es-VE" dirty="0" smtClean="0"/>
              <a:t>4</a:t>
            </a:r>
            <a:endParaRPr lang="es-VE" dirty="0"/>
          </a:p>
        </p:txBody>
      </p:sp>
      <p:sp>
        <p:nvSpPr>
          <p:cNvPr id="74" name="73 CuadroTexto"/>
          <p:cNvSpPr txBox="1"/>
          <p:nvPr/>
        </p:nvSpPr>
        <p:spPr>
          <a:xfrm>
            <a:off x="4067944" y="4653136"/>
            <a:ext cx="288032" cy="369332"/>
          </a:xfrm>
          <a:prstGeom prst="rect">
            <a:avLst/>
          </a:prstGeom>
          <a:noFill/>
        </p:spPr>
        <p:txBody>
          <a:bodyPr wrap="square" rtlCol="0">
            <a:spAutoFit/>
          </a:bodyPr>
          <a:lstStyle/>
          <a:p>
            <a:r>
              <a:rPr lang="es-VE" dirty="0" smtClean="0"/>
              <a:t>7</a:t>
            </a:r>
            <a:endParaRPr lang="es-VE" dirty="0"/>
          </a:p>
        </p:txBody>
      </p:sp>
      <p:sp>
        <p:nvSpPr>
          <p:cNvPr id="48" name="47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Luis Correa</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36" grpId="0" animBg="1"/>
      <p:bldP spid="37" grpId="0" animBg="1"/>
      <p:bldP spid="4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Luis Correa</a:t>
            </a:r>
            <a:endParaRPr lang="es-VE" dirty="0">
              <a:solidFill>
                <a:schemeClr val="bg1"/>
              </a:solidFill>
              <a:effectLst>
                <a:outerShdw blurRad="50800" dist="38100" dir="13500000" algn="br" rotWithShape="0">
                  <a:prstClr val="black">
                    <a:alpha val="40000"/>
                  </a:prstClr>
                </a:outerShdw>
              </a:effectLst>
            </a:endParaRPr>
          </a:p>
        </p:txBody>
      </p:sp>
      <p:sp>
        <p:nvSpPr>
          <p:cNvPr id="3" name="2 Rectángulo"/>
          <p:cNvSpPr/>
          <p:nvPr/>
        </p:nvSpPr>
        <p:spPr>
          <a:xfrm>
            <a:off x="323528" y="1556792"/>
            <a:ext cx="914400" cy="4320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 name="3 Rectángulo"/>
          <p:cNvSpPr/>
          <p:nvPr/>
        </p:nvSpPr>
        <p:spPr>
          <a:xfrm>
            <a:off x="323528" y="620688"/>
            <a:ext cx="914400" cy="4320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 name="4 Rectángulo"/>
          <p:cNvSpPr/>
          <p:nvPr/>
        </p:nvSpPr>
        <p:spPr>
          <a:xfrm>
            <a:off x="323528" y="2492896"/>
            <a:ext cx="914400" cy="4320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6" name="5 Rectángulo"/>
          <p:cNvSpPr/>
          <p:nvPr/>
        </p:nvSpPr>
        <p:spPr>
          <a:xfrm>
            <a:off x="323528" y="3429000"/>
            <a:ext cx="914400" cy="4320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7" name="6 Rectángulo"/>
          <p:cNvSpPr/>
          <p:nvPr/>
        </p:nvSpPr>
        <p:spPr>
          <a:xfrm>
            <a:off x="323528" y="4293096"/>
            <a:ext cx="914400" cy="4320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8" name="7 Rectángulo"/>
          <p:cNvSpPr/>
          <p:nvPr/>
        </p:nvSpPr>
        <p:spPr>
          <a:xfrm>
            <a:off x="323528" y="5157192"/>
            <a:ext cx="914400" cy="4320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9" name="8 Rectángulo"/>
          <p:cNvSpPr/>
          <p:nvPr/>
        </p:nvSpPr>
        <p:spPr>
          <a:xfrm>
            <a:off x="6012160" y="692696"/>
            <a:ext cx="914400" cy="4320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0" name="9 Rectángulo"/>
          <p:cNvSpPr/>
          <p:nvPr/>
        </p:nvSpPr>
        <p:spPr>
          <a:xfrm>
            <a:off x="2195736" y="1556792"/>
            <a:ext cx="914400" cy="4320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1" name="10 Rectángulo"/>
          <p:cNvSpPr/>
          <p:nvPr/>
        </p:nvSpPr>
        <p:spPr>
          <a:xfrm>
            <a:off x="4139952" y="620688"/>
            <a:ext cx="914400" cy="4320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2" name="11 Rectángulo"/>
          <p:cNvSpPr/>
          <p:nvPr/>
        </p:nvSpPr>
        <p:spPr>
          <a:xfrm>
            <a:off x="6012160" y="5157192"/>
            <a:ext cx="914400" cy="4320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3" name="12 Rectángulo"/>
          <p:cNvSpPr/>
          <p:nvPr/>
        </p:nvSpPr>
        <p:spPr>
          <a:xfrm>
            <a:off x="6012160" y="2492896"/>
            <a:ext cx="914400" cy="4320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4" name="13 Rectángulo"/>
          <p:cNvSpPr/>
          <p:nvPr/>
        </p:nvSpPr>
        <p:spPr>
          <a:xfrm>
            <a:off x="2267744" y="692696"/>
            <a:ext cx="914400" cy="4320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5" name="14 Rectángulo"/>
          <p:cNvSpPr/>
          <p:nvPr/>
        </p:nvSpPr>
        <p:spPr>
          <a:xfrm>
            <a:off x="4139952" y="2492896"/>
            <a:ext cx="914400" cy="4320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6" name="15 Rectángulo"/>
          <p:cNvSpPr/>
          <p:nvPr/>
        </p:nvSpPr>
        <p:spPr>
          <a:xfrm>
            <a:off x="5940152" y="1556792"/>
            <a:ext cx="914400" cy="4320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7" name="16 Rectángulo"/>
          <p:cNvSpPr/>
          <p:nvPr/>
        </p:nvSpPr>
        <p:spPr>
          <a:xfrm>
            <a:off x="4067944" y="1556792"/>
            <a:ext cx="914400" cy="4320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8" name="17 Rectángulo"/>
          <p:cNvSpPr/>
          <p:nvPr/>
        </p:nvSpPr>
        <p:spPr>
          <a:xfrm>
            <a:off x="2195736" y="2492896"/>
            <a:ext cx="914400" cy="4320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9" name="18 Rectángulo"/>
          <p:cNvSpPr/>
          <p:nvPr/>
        </p:nvSpPr>
        <p:spPr>
          <a:xfrm>
            <a:off x="2267744" y="3429000"/>
            <a:ext cx="914400" cy="4320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0" name="19 Rectángulo"/>
          <p:cNvSpPr/>
          <p:nvPr/>
        </p:nvSpPr>
        <p:spPr>
          <a:xfrm>
            <a:off x="2267744" y="4293096"/>
            <a:ext cx="914400" cy="4320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1" name="20 Rectángulo"/>
          <p:cNvSpPr/>
          <p:nvPr/>
        </p:nvSpPr>
        <p:spPr>
          <a:xfrm>
            <a:off x="4139952" y="4293096"/>
            <a:ext cx="914400" cy="4320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5" name="24 Flecha derecha"/>
          <p:cNvSpPr/>
          <p:nvPr/>
        </p:nvSpPr>
        <p:spPr>
          <a:xfrm>
            <a:off x="1331640" y="764704"/>
            <a:ext cx="792088" cy="216024"/>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29" name="28 Flecha derecha"/>
          <p:cNvSpPr/>
          <p:nvPr/>
        </p:nvSpPr>
        <p:spPr>
          <a:xfrm>
            <a:off x="3275856" y="764704"/>
            <a:ext cx="792088" cy="216024"/>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30" name="29 Flecha derecha"/>
          <p:cNvSpPr/>
          <p:nvPr/>
        </p:nvSpPr>
        <p:spPr>
          <a:xfrm>
            <a:off x="3203848" y="1628800"/>
            <a:ext cx="792088" cy="216024"/>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31" name="30 Flecha derecha"/>
          <p:cNvSpPr/>
          <p:nvPr/>
        </p:nvSpPr>
        <p:spPr>
          <a:xfrm>
            <a:off x="1331640" y="1628800"/>
            <a:ext cx="792088" cy="216024"/>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32" name="31 Flecha derecha"/>
          <p:cNvSpPr/>
          <p:nvPr/>
        </p:nvSpPr>
        <p:spPr>
          <a:xfrm>
            <a:off x="5148064" y="764704"/>
            <a:ext cx="792088" cy="216024"/>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34" name="33 CuadroTexto"/>
          <p:cNvSpPr txBox="1"/>
          <p:nvPr/>
        </p:nvSpPr>
        <p:spPr>
          <a:xfrm>
            <a:off x="323528" y="620688"/>
            <a:ext cx="850626" cy="369332"/>
          </a:xfrm>
          <a:prstGeom prst="rect">
            <a:avLst/>
          </a:prstGeom>
          <a:noFill/>
        </p:spPr>
        <p:txBody>
          <a:bodyPr wrap="square" rtlCol="0">
            <a:spAutoFit/>
          </a:bodyPr>
          <a:lstStyle/>
          <a:p>
            <a:pPr algn="ctr"/>
            <a:r>
              <a:rPr lang="es-VE" dirty="0" smtClean="0">
                <a:solidFill>
                  <a:schemeClr val="bg1"/>
                </a:solidFill>
              </a:rPr>
              <a:t>A</a:t>
            </a:r>
            <a:endParaRPr lang="es-VE" dirty="0">
              <a:solidFill>
                <a:schemeClr val="bg1"/>
              </a:solidFill>
            </a:endParaRPr>
          </a:p>
        </p:txBody>
      </p:sp>
      <p:sp>
        <p:nvSpPr>
          <p:cNvPr id="35" name="34 CuadroTexto"/>
          <p:cNvSpPr txBox="1"/>
          <p:nvPr/>
        </p:nvSpPr>
        <p:spPr>
          <a:xfrm>
            <a:off x="2339752" y="692696"/>
            <a:ext cx="804392" cy="646331"/>
          </a:xfrm>
          <a:prstGeom prst="rect">
            <a:avLst/>
          </a:prstGeom>
          <a:noFill/>
        </p:spPr>
        <p:txBody>
          <a:bodyPr wrap="square" rtlCol="0">
            <a:spAutoFit/>
          </a:bodyPr>
          <a:lstStyle/>
          <a:p>
            <a:pPr algn="ctr"/>
            <a:r>
              <a:rPr lang="es-VE" dirty="0" smtClean="0">
                <a:solidFill>
                  <a:schemeClr val="bg1"/>
                </a:solidFill>
              </a:rPr>
              <a:t>9B</a:t>
            </a:r>
          </a:p>
          <a:p>
            <a:pPr algn="ctr"/>
            <a:endParaRPr lang="es-VE" dirty="0">
              <a:solidFill>
                <a:schemeClr val="bg1"/>
              </a:solidFill>
            </a:endParaRPr>
          </a:p>
        </p:txBody>
      </p:sp>
      <p:sp>
        <p:nvSpPr>
          <p:cNvPr id="36" name="35 CuadroTexto"/>
          <p:cNvSpPr txBox="1"/>
          <p:nvPr/>
        </p:nvSpPr>
        <p:spPr>
          <a:xfrm>
            <a:off x="4139952" y="692696"/>
            <a:ext cx="868386" cy="369332"/>
          </a:xfrm>
          <a:prstGeom prst="rect">
            <a:avLst/>
          </a:prstGeom>
          <a:noFill/>
        </p:spPr>
        <p:txBody>
          <a:bodyPr wrap="square" rtlCol="0">
            <a:spAutoFit/>
          </a:bodyPr>
          <a:lstStyle/>
          <a:p>
            <a:pPr algn="ctr"/>
            <a:r>
              <a:rPr lang="es-VE" dirty="0" smtClean="0">
                <a:solidFill>
                  <a:schemeClr val="bg1"/>
                </a:solidFill>
              </a:rPr>
              <a:t>1F</a:t>
            </a:r>
            <a:endParaRPr lang="es-VE" dirty="0">
              <a:solidFill>
                <a:schemeClr val="bg1"/>
              </a:solidFill>
            </a:endParaRPr>
          </a:p>
        </p:txBody>
      </p:sp>
      <p:sp>
        <p:nvSpPr>
          <p:cNvPr id="37" name="36 CuadroTexto"/>
          <p:cNvSpPr txBox="1"/>
          <p:nvPr/>
        </p:nvSpPr>
        <p:spPr>
          <a:xfrm>
            <a:off x="6300192" y="692696"/>
            <a:ext cx="453970" cy="369332"/>
          </a:xfrm>
          <a:prstGeom prst="rect">
            <a:avLst/>
          </a:prstGeom>
          <a:noFill/>
        </p:spPr>
        <p:txBody>
          <a:bodyPr wrap="none" rtlCol="0">
            <a:spAutoFit/>
          </a:bodyPr>
          <a:lstStyle/>
          <a:p>
            <a:r>
              <a:rPr lang="es-VE" dirty="0" smtClean="0">
                <a:solidFill>
                  <a:schemeClr val="bg1"/>
                </a:solidFill>
              </a:rPr>
              <a:t>8E</a:t>
            </a:r>
            <a:endParaRPr lang="es-VE" dirty="0">
              <a:solidFill>
                <a:schemeClr val="bg1"/>
              </a:solidFill>
            </a:endParaRPr>
          </a:p>
        </p:txBody>
      </p:sp>
      <p:sp>
        <p:nvSpPr>
          <p:cNvPr id="38" name="37 Flecha doblada"/>
          <p:cNvSpPr/>
          <p:nvPr/>
        </p:nvSpPr>
        <p:spPr>
          <a:xfrm rot="5400000">
            <a:off x="6948264" y="908720"/>
            <a:ext cx="432048" cy="288032"/>
          </a:xfrm>
          <a:prstGeom prst="ben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solidFill>
                <a:schemeClr val="lt1"/>
              </a:solidFill>
            </a:endParaRPr>
          </a:p>
        </p:txBody>
      </p:sp>
      <p:sp>
        <p:nvSpPr>
          <p:cNvPr id="39" name="38 CuadroTexto"/>
          <p:cNvSpPr txBox="1"/>
          <p:nvPr/>
        </p:nvSpPr>
        <p:spPr>
          <a:xfrm>
            <a:off x="2483768" y="1556792"/>
            <a:ext cx="471604" cy="369332"/>
          </a:xfrm>
          <a:prstGeom prst="rect">
            <a:avLst/>
          </a:prstGeom>
          <a:noFill/>
        </p:spPr>
        <p:txBody>
          <a:bodyPr wrap="none" rtlCol="0">
            <a:spAutoFit/>
          </a:bodyPr>
          <a:lstStyle/>
          <a:p>
            <a:r>
              <a:rPr lang="es-VE" dirty="0" smtClean="0">
                <a:solidFill>
                  <a:schemeClr val="bg1"/>
                </a:solidFill>
              </a:rPr>
              <a:t>9A</a:t>
            </a:r>
            <a:endParaRPr lang="es-VE" dirty="0">
              <a:solidFill>
                <a:schemeClr val="bg1"/>
              </a:solidFill>
            </a:endParaRPr>
          </a:p>
        </p:txBody>
      </p:sp>
      <p:sp>
        <p:nvSpPr>
          <p:cNvPr id="40" name="39 CuadroTexto"/>
          <p:cNvSpPr txBox="1"/>
          <p:nvPr/>
        </p:nvSpPr>
        <p:spPr>
          <a:xfrm>
            <a:off x="4355976" y="1628800"/>
            <a:ext cx="436338" cy="369332"/>
          </a:xfrm>
          <a:prstGeom prst="rect">
            <a:avLst/>
          </a:prstGeom>
          <a:noFill/>
        </p:spPr>
        <p:txBody>
          <a:bodyPr wrap="none" rtlCol="0">
            <a:spAutoFit/>
          </a:bodyPr>
          <a:lstStyle/>
          <a:p>
            <a:r>
              <a:rPr lang="es-VE" dirty="0" smtClean="0">
                <a:solidFill>
                  <a:schemeClr val="bg1"/>
                </a:solidFill>
              </a:rPr>
              <a:t>2F</a:t>
            </a:r>
            <a:endParaRPr lang="es-VE" dirty="0">
              <a:solidFill>
                <a:schemeClr val="bg1"/>
              </a:solidFill>
            </a:endParaRPr>
          </a:p>
        </p:txBody>
      </p:sp>
      <p:sp>
        <p:nvSpPr>
          <p:cNvPr id="41" name="40 CuadroTexto"/>
          <p:cNvSpPr txBox="1"/>
          <p:nvPr/>
        </p:nvSpPr>
        <p:spPr>
          <a:xfrm>
            <a:off x="6228184" y="1628800"/>
            <a:ext cx="484428" cy="369332"/>
          </a:xfrm>
          <a:prstGeom prst="rect">
            <a:avLst/>
          </a:prstGeom>
          <a:noFill/>
        </p:spPr>
        <p:txBody>
          <a:bodyPr wrap="none" rtlCol="0">
            <a:spAutoFit/>
          </a:bodyPr>
          <a:lstStyle/>
          <a:p>
            <a:r>
              <a:rPr lang="es-VE" dirty="0" smtClean="0">
                <a:solidFill>
                  <a:schemeClr val="bg1"/>
                </a:solidFill>
              </a:rPr>
              <a:t>3C</a:t>
            </a:r>
            <a:endParaRPr lang="es-VE" dirty="0">
              <a:solidFill>
                <a:schemeClr val="bg1"/>
              </a:solidFill>
            </a:endParaRPr>
          </a:p>
        </p:txBody>
      </p:sp>
      <p:sp>
        <p:nvSpPr>
          <p:cNvPr id="42" name="41 CuadroTexto"/>
          <p:cNvSpPr txBox="1"/>
          <p:nvPr/>
        </p:nvSpPr>
        <p:spPr>
          <a:xfrm>
            <a:off x="4427984" y="2492896"/>
            <a:ext cx="436338" cy="369332"/>
          </a:xfrm>
          <a:prstGeom prst="rect">
            <a:avLst/>
          </a:prstGeom>
          <a:noFill/>
        </p:spPr>
        <p:txBody>
          <a:bodyPr wrap="none" rtlCol="0">
            <a:spAutoFit/>
          </a:bodyPr>
          <a:lstStyle/>
          <a:p>
            <a:r>
              <a:rPr lang="es-VE" dirty="0" smtClean="0">
                <a:solidFill>
                  <a:schemeClr val="bg1"/>
                </a:solidFill>
              </a:rPr>
              <a:t>4F</a:t>
            </a:r>
            <a:endParaRPr lang="es-VE" dirty="0">
              <a:solidFill>
                <a:schemeClr val="bg1"/>
              </a:solidFill>
            </a:endParaRPr>
          </a:p>
        </p:txBody>
      </p:sp>
      <p:sp>
        <p:nvSpPr>
          <p:cNvPr id="43" name="42 CuadroTexto"/>
          <p:cNvSpPr txBox="1"/>
          <p:nvPr/>
        </p:nvSpPr>
        <p:spPr>
          <a:xfrm>
            <a:off x="4355976" y="4293096"/>
            <a:ext cx="478016" cy="369332"/>
          </a:xfrm>
          <a:prstGeom prst="rect">
            <a:avLst/>
          </a:prstGeom>
          <a:noFill/>
        </p:spPr>
        <p:txBody>
          <a:bodyPr wrap="none" rtlCol="0">
            <a:spAutoFit/>
          </a:bodyPr>
          <a:lstStyle/>
          <a:p>
            <a:r>
              <a:rPr lang="es-VE" dirty="0" smtClean="0">
                <a:solidFill>
                  <a:schemeClr val="bg1"/>
                </a:solidFill>
              </a:rPr>
              <a:t>7D</a:t>
            </a:r>
            <a:endParaRPr lang="es-VE" dirty="0">
              <a:solidFill>
                <a:schemeClr val="bg1"/>
              </a:solidFill>
            </a:endParaRPr>
          </a:p>
        </p:txBody>
      </p:sp>
      <p:sp>
        <p:nvSpPr>
          <p:cNvPr id="44" name="43 CuadroTexto"/>
          <p:cNvSpPr txBox="1"/>
          <p:nvPr/>
        </p:nvSpPr>
        <p:spPr>
          <a:xfrm>
            <a:off x="2411760" y="4293096"/>
            <a:ext cx="657044" cy="369332"/>
          </a:xfrm>
          <a:prstGeom prst="rect">
            <a:avLst/>
          </a:prstGeom>
          <a:noFill/>
        </p:spPr>
        <p:txBody>
          <a:bodyPr wrap="square" rtlCol="0">
            <a:spAutoFit/>
          </a:bodyPr>
          <a:lstStyle/>
          <a:p>
            <a:pPr algn="ctr"/>
            <a:r>
              <a:rPr lang="es-VE" dirty="0" smtClean="0">
                <a:solidFill>
                  <a:schemeClr val="bg1"/>
                </a:solidFill>
              </a:rPr>
              <a:t>8A</a:t>
            </a:r>
            <a:endParaRPr lang="es-VE" dirty="0">
              <a:solidFill>
                <a:schemeClr val="bg1"/>
              </a:solidFill>
            </a:endParaRPr>
          </a:p>
        </p:txBody>
      </p:sp>
      <p:sp>
        <p:nvSpPr>
          <p:cNvPr id="45" name="44 CuadroTexto"/>
          <p:cNvSpPr txBox="1"/>
          <p:nvPr/>
        </p:nvSpPr>
        <p:spPr>
          <a:xfrm>
            <a:off x="8100392" y="5157192"/>
            <a:ext cx="369012" cy="369332"/>
          </a:xfrm>
          <a:prstGeom prst="rect">
            <a:avLst/>
          </a:prstGeom>
          <a:noFill/>
        </p:spPr>
        <p:txBody>
          <a:bodyPr wrap="none" rtlCol="0">
            <a:spAutoFit/>
          </a:bodyPr>
          <a:lstStyle/>
          <a:p>
            <a:r>
              <a:rPr lang="es-VE" dirty="0" smtClean="0">
                <a:solidFill>
                  <a:schemeClr val="bg1"/>
                </a:solidFill>
              </a:rPr>
              <a:t>O</a:t>
            </a:r>
            <a:endParaRPr lang="es-VE" dirty="0">
              <a:solidFill>
                <a:schemeClr val="bg1"/>
              </a:solidFill>
            </a:endParaRPr>
          </a:p>
        </p:txBody>
      </p:sp>
      <p:sp>
        <p:nvSpPr>
          <p:cNvPr id="46" name="45 CuadroTexto"/>
          <p:cNvSpPr txBox="1"/>
          <p:nvPr/>
        </p:nvSpPr>
        <p:spPr>
          <a:xfrm>
            <a:off x="323528" y="1556792"/>
            <a:ext cx="1008112" cy="369332"/>
          </a:xfrm>
          <a:prstGeom prst="rect">
            <a:avLst/>
          </a:prstGeom>
          <a:noFill/>
        </p:spPr>
        <p:txBody>
          <a:bodyPr wrap="square" rtlCol="0">
            <a:spAutoFit/>
          </a:bodyPr>
          <a:lstStyle/>
          <a:p>
            <a:pPr algn="ctr"/>
            <a:r>
              <a:rPr lang="es-VE" dirty="0" smtClean="0">
                <a:solidFill>
                  <a:schemeClr val="bg1"/>
                </a:solidFill>
              </a:rPr>
              <a:t>B</a:t>
            </a:r>
            <a:endParaRPr lang="es-VE" dirty="0">
              <a:solidFill>
                <a:schemeClr val="bg1"/>
              </a:solidFill>
            </a:endParaRPr>
          </a:p>
        </p:txBody>
      </p:sp>
      <p:sp>
        <p:nvSpPr>
          <p:cNvPr id="47" name="46 CuadroTexto"/>
          <p:cNvSpPr txBox="1"/>
          <p:nvPr/>
        </p:nvSpPr>
        <p:spPr>
          <a:xfrm>
            <a:off x="395536" y="2492896"/>
            <a:ext cx="791442" cy="369332"/>
          </a:xfrm>
          <a:prstGeom prst="rect">
            <a:avLst/>
          </a:prstGeom>
          <a:noFill/>
        </p:spPr>
        <p:txBody>
          <a:bodyPr wrap="square" rtlCol="0">
            <a:spAutoFit/>
          </a:bodyPr>
          <a:lstStyle/>
          <a:p>
            <a:pPr algn="ctr"/>
            <a:r>
              <a:rPr lang="es-VE" dirty="0" smtClean="0">
                <a:solidFill>
                  <a:schemeClr val="bg1"/>
                </a:solidFill>
              </a:rPr>
              <a:t>C</a:t>
            </a:r>
            <a:endParaRPr lang="es-VE" dirty="0">
              <a:solidFill>
                <a:schemeClr val="bg1"/>
              </a:solidFill>
            </a:endParaRPr>
          </a:p>
        </p:txBody>
      </p:sp>
      <p:sp>
        <p:nvSpPr>
          <p:cNvPr id="48" name="47 CuadroTexto"/>
          <p:cNvSpPr txBox="1"/>
          <p:nvPr/>
        </p:nvSpPr>
        <p:spPr>
          <a:xfrm>
            <a:off x="395536" y="3501008"/>
            <a:ext cx="785030" cy="369332"/>
          </a:xfrm>
          <a:prstGeom prst="rect">
            <a:avLst/>
          </a:prstGeom>
          <a:noFill/>
        </p:spPr>
        <p:txBody>
          <a:bodyPr wrap="square" rtlCol="0">
            <a:spAutoFit/>
          </a:bodyPr>
          <a:lstStyle/>
          <a:p>
            <a:pPr algn="ctr"/>
            <a:r>
              <a:rPr lang="es-VE" dirty="0" smtClean="0">
                <a:solidFill>
                  <a:schemeClr val="bg1"/>
                </a:solidFill>
              </a:rPr>
              <a:t>D</a:t>
            </a:r>
            <a:endParaRPr lang="es-VE" dirty="0">
              <a:solidFill>
                <a:schemeClr val="bg1"/>
              </a:solidFill>
            </a:endParaRPr>
          </a:p>
        </p:txBody>
      </p:sp>
      <p:sp>
        <p:nvSpPr>
          <p:cNvPr id="49" name="48 CuadroTexto"/>
          <p:cNvSpPr txBox="1"/>
          <p:nvPr/>
        </p:nvSpPr>
        <p:spPr>
          <a:xfrm>
            <a:off x="395536" y="4293096"/>
            <a:ext cx="864096" cy="369332"/>
          </a:xfrm>
          <a:prstGeom prst="rect">
            <a:avLst/>
          </a:prstGeom>
          <a:noFill/>
        </p:spPr>
        <p:txBody>
          <a:bodyPr wrap="square" rtlCol="0">
            <a:spAutoFit/>
          </a:bodyPr>
          <a:lstStyle/>
          <a:p>
            <a:pPr algn="ctr"/>
            <a:r>
              <a:rPr lang="es-VE" dirty="0" smtClean="0">
                <a:solidFill>
                  <a:schemeClr val="bg1"/>
                </a:solidFill>
              </a:rPr>
              <a:t>E</a:t>
            </a:r>
            <a:endParaRPr lang="es-VE" dirty="0">
              <a:solidFill>
                <a:schemeClr val="bg1"/>
              </a:solidFill>
            </a:endParaRPr>
          </a:p>
        </p:txBody>
      </p:sp>
      <p:sp>
        <p:nvSpPr>
          <p:cNvPr id="50" name="49 CuadroTexto"/>
          <p:cNvSpPr txBox="1"/>
          <p:nvPr/>
        </p:nvSpPr>
        <p:spPr>
          <a:xfrm>
            <a:off x="395536" y="5157192"/>
            <a:ext cx="815360" cy="369332"/>
          </a:xfrm>
          <a:prstGeom prst="rect">
            <a:avLst/>
          </a:prstGeom>
          <a:noFill/>
        </p:spPr>
        <p:txBody>
          <a:bodyPr wrap="square" rtlCol="0">
            <a:spAutoFit/>
          </a:bodyPr>
          <a:lstStyle/>
          <a:p>
            <a:pPr algn="ctr"/>
            <a:r>
              <a:rPr lang="es-VE" dirty="0" smtClean="0">
                <a:solidFill>
                  <a:schemeClr val="bg1"/>
                </a:solidFill>
              </a:rPr>
              <a:t>F</a:t>
            </a:r>
            <a:endParaRPr lang="es-VE" dirty="0">
              <a:solidFill>
                <a:schemeClr val="bg1"/>
              </a:solidFill>
            </a:endParaRPr>
          </a:p>
        </p:txBody>
      </p:sp>
      <p:sp>
        <p:nvSpPr>
          <p:cNvPr id="51" name="50 Flecha derecha"/>
          <p:cNvSpPr/>
          <p:nvPr/>
        </p:nvSpPr>
        <p:spPr>
          <a:xfrm>
            <a:off x="5148064" y="2564904"/>
            <a:ext cx="792088" cy="216024"/>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57" name="56 Flecha derecha"/>
          <p:cNvSpPr/>
          <p:nvPr/>
        </p:nvSpPr>
        <p:spPr>
          <a:xfrm>
            <a:off x="1331640" y="2564904"/>
            <a:ext cx="792088" cy="216024"/>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58" name="57 Flecha derecha"/>
          <p:cNvSpPr/>
          <p:nvPr/>
        </p:nvSpPr>
        <p:spPr>
          <a:xfrm>
            <a:off x="3203848" y="2564904"/>
            <a:ext cx="792088" cy="216024"/>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59" name="58 Flecha derecha"/>
          <p:cNvSpPr/>
          <p:nvPr/>
        </p:nvSpPr>
        <p:spPr>
          <a:xfrm>
            <a:off x="5076056" y="1628800"/>
            <a:ext cx="792088" cy="216024"/>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60" name="59 Flecha derecha"/>
          <p:cNvSpPr/>
          <p:nvPr/>
        </p:nvSpPr>
        <p:spPr>
          <a:xfrm>
            <a:off x="1331640" y="3501008"/>
            <a:ext cx="792088" cy="216024"/>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61" name="60 Flecha derecha"/>
          <p:cNvSpPr/>
          <p:nvPr/>
        </p:nvSpPr>
        <p:spPr>
          <a:xfrm>
            <a:off x="3275856" y="4365104"/>
            <a:ext cx="792088" cy="216024"/>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62" name="61 Rectángulo"/>
          <p:cNvSpPr/>
          <p:nvPr/>
        </p:nvSpPr>
        <p:spPr>
          <a:xfrm>
            <a:off x="4139952" y="3429000"/>
            <a:ext cx="914400" cy="4320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63" name="62 Rectángulo"/>
          <p:cNvSpPr/>
          <p:nvPr/>
        </p:nvSpPr>
        <p:spPr>
          <a:xfrm>
            <a:off x="6084168" y="4293096"/>
            <a:ext cx="914400" cy="4320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64" name="63 Rectángulo"/>
          <p:cNvSpPr/>
          <p:nvPr/>
        </p:nvSpPr>
        <p:spPr>
          <a:xfrm>
            <a:off x="2267744" y="5157192"/>
            <a:ext cx="914400" cy="4320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65" name="64 Rectángulo"/>
          <p:cNvSpPr/>
          <p:nvPr/>
        </p:nvSpPr>
        <p:spPr>
          <a:xfrm>
            <a:off x="4139952" y="5157192"/>
            <a:ext cx="914400" cy="4320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66" name="65 Flecha doblada"/>
          <p:cNvSpPr/>
          <p:nvPr/>
        </p:nvSpPr>
        <p:spPr>
          <a:xfrm rot="5400000">
            <a:off x="7092280" y="1772816"/>
            <a:ext cx="432048" cy="288032"/>
          </a:xfrm>
          <a:prstGeom prst="ben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solidFill>
                <a:schemeClr val="lt1"/>
              </a:solidFill>
            </a:endParaRPr>
          </a:p>
        </p:txBody>
      </p:sp>
      <p:sp>
        <p:nvSpPr>
          <p:cNvPr id="67" name="66 Flecha doblada"/>
          <p:cNvSpPr/>
          <p:nvPr/>
        </p:nvSpPr>
        <p:spPr>
          <a:xfrm rot="5400000">
            <a:off x="6948264" y="2708920"/>
            <a:ext cx="432048" cy="288032"/>
          </a:xfrm>
          <a:prstGeom prst="ben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solidFill>
                <a:schemeClr val="lt1"/>
              </a:solidFill>
            </a:endParaRPr>
          </a:p>
        </p:txBody>
      </p:sp>
      <p:sp>
        <p:nvSpPr>
          <p:cNvPr id="68" name="67 Flecha doblada"/>
          <p:cNvSpPr/>
          <p:nvPr/>
        </p:nvSpPr>
        <p:spPr>
          <a:xfrm rot="5400000">
            <a:off x="5076056" y="3645024"/>
            <a:ext cx="432048" cy="288032"/>
          </a:xfrm>
          <a:prstGeom prst="ben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solidFill>
                <a:schemeClr val="lt1"/>
              </a:solidFill>
            </a:endParaRPr>
          </a:p>
        </p:txBody>
      </p:sp>
      <p:sp>
        <p:nvSpPr>
          <p:cNvPr id="69" name="68 Flecha doblada"/>
          <p:cNvSpPr/>
          <p:nvPr/>
        </p:nvSpPr>
        <p:spPr>
          <a:xfrm rot="5400000">
            <a:off x="7164288" y="4437112"/>
            <a:ext cx="432048" cy="288032"/>
          </a:xfrm>
          <a:prstGeom prst="ben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solidFill>
                <a:schemeClr val="lt1"/>
              </a:solidFill>
            </a:endParaRPr>
          </a:p>
        </p:txBody>
      </p:sp>
      <p:sp>
        <p:nvSpPr>
          <p:cNvPr id="70" name="69 Flecha doblada"/>
          <p:cNvSpPr/>
          <p:nvPr/>
        </p:nvSpPr>
        <p:spPr>
          <a:xfrm rot="5400000">
            <a:off x="8783960" y="5373216"/>
            <a:ext cx="432048" cy="288032"/>
          </a:xfrm>
          <a:prstGeom prst="ben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solidFill>
                <a:schemeClr val="lt1"/>
              </a:solidFill>
            </a:endParaRPr>
          </a:p>
        </p:txBody>
      </p:sp>
      <p:sp>
        <p:nvSpPr>
          <p:cNvPr id="71" name="70 CuadroTexto"/>
          <p:cNvSpPr txBox="1"/>
          <p:nvPr/>
        </p:nvSpPr>
        <p:spPr>
          <a:xfrm>
            <a:off x="6228184" y="5229200"/>
            <a:ext cx="484428" cy="369332"/>
          </a:xfrm>
          <a:prstGeom prst="rect">
            <a:avLst/>
          </a:prstGeom>
          <a:noFill/>
        </p:spPr>
        <p:txBody>
          <a:bodyPr wrap="none" rtlCol="0">
            <a:spAutoFit/>
          </a:bodyPr>
          <a:lstStyle/>
          <a:p>
            <a:r>
              <a:rPr lang="es-VE" dirty="0" smtClean="0">
                <a:solidFill>
                  <a:schemeClr val="bg1"/>
                </a:solidFill>
              </a:rPr>
              <a:t>4C</a:t>
            </a:r>
            <a:endParaRPr lang="es-VE" dirty="0">
              <a:solidFill>
                <a:schemeClr val="bg1"/>
              </a:solidFill>
            </a:endParaRPr>
          </a:p>
        </p:txBody>
      </p:sp>
      <p:sp>
        <p:nvSpPr>
          <p:cNvPr id="72" name="71 CuadroTexto"/>
          <p:cNvSpPr txBox="1"/>
          <p:nvPr/>
        </p:nvSpPr>
        <p:spPr>
          <a:xfrm>
            <a:off x="4427984" y="5157192"/>
            <a:ext cx="444352" cy="369332"/>
          </a:xfrm>
          <a:prstGeom prst="rect">
            <a:avLst/>
          </a:prstGeom>
          <a:noFill/>
        </p:spPr>
        <p:txBody>
          <a:bodyPr wrap="none" rtlCol="0">
            <a:spAutoFit/>
          </a:bodyPr>
          <a:lstStyle/>
          <a:p>
            <a:r>
              <a:rPr lang="es-VE" dirty="0" smtClean="0">
                <a:solidFill>
                  <a:schemeClr val="bg1"/>
                </a:solidFill>
              </a:rPr>
              <a:t>2B</a:t>
            </a:r>
            <a:endParaRPr lang="es-VE" dirty="0">
              <a:solidFill>
                <a:schemeClr val="bg1"/>
              </a:solidFill>
            </a:endParaRPr>
          </a:p>
        </p:txBody>
      </p:sp>
      <p:sp>
        <p:nvSpPr>
          <p:cNvPr id="73" name="72 Flecha derecha"/>
          <p:cNvSpPr/>
          <p:nvPr/>
        </p:nvSpPr>
        <p:spPr>
          <a:xfrm>
            <a:off x="5148064" y="5229200"/>
            <a:ext cx="792088" cy="216024"/>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74" name="73 Flecha derecha"/>
          <p:cNvSpPr/>
          <p:nvPr/>
        </p:nvSpPr>
        <p:spPr>
          <a:xfrm>
            <a:off x="3275856" y="5229200"/>
            <a:ext cx="792088" cy="216024"/>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75" name="74 Flecha derecha"/>
          <p:cNvSpPr/>
          <p:nvPr/>
        </p:nvSpPr>
        <p:spPr>
          <a:xfrm>
            <a:off x="1331640" y="5229200"/>
            <a:ext cx="792088" cy="216024"/>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76" name="75 Flecha derecha"/>
          <p:cNvSpPr/>
          <p:nvPr/>
        </p:nvSpPr>
        <p:spPr>
          <a:xfrm>
            <a:off x="1331640" y="4365104"/>
            <a:ext cx="792088" cy="216024"/>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77" name="76 Rectángulo"/>
          <p:cNvSpPr/>
          <p:nvPr/>
        </p:nvSpPr>
        <p:spPr>
          <a:xfrm>
            <a:off x="7884368" y="5157192"/>
            <a:ext cx="914400" cy="4320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78" name="77 Flecha derecha"/>
          <p:cNvSpPr/>
          <p:nvPr/>
        </p:nvSpPr>
        <p:spPr>
          <a:xfrm>
            <a:off x="3275856" y="3573016"/>
            <a:ext cx="792088" cy="216024"/>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79" name="78 Flecha derecha"/>
          <p:cNvSpPr/>
          <p:nvPr/>
        </p:nvSpPr>
        <p:spPr>
          <a:xfrm>
            <a:off x="5220072" y="4293096"/>
            <a:ext cx="792088" cy="216024"/>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80" name="79 Flecha derecha"/>
          <p:cNvSpPr/>
          <p:nvPr/>
        </p:nvSpPr>
        <p:spPr>
          <a:xfrm>
            <a:off x="7020272" y="5229200"/>
            <a:ext cx="792088" cy="216024"/>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81" name="80 CuadroTexto"/>
          <p:cNvSpPr txBox="1"/>
          <p:nvPr/>
        </p:nvSpPr>
        <p:spPr>
          <a:xfrm>
            <a:off x="2555776" y="5157192"/>
            <a:ext cx="471604" cy="369332"/>
          </a:xfrm>
          <a:prstGeom prst="rect">
            <a:avLst/>
          </a:prstGeom>
          <a:noFill/>
        </p:spPr>
        <p:txBody>
          <a:bodyPr wrap="none" rtlCol="0">
            <a:spAutoFit/>
          </a:bodyPr>
          <a:lstStyle/>
          <a:p>
            <a:r>
              <a:rPr lang="es-VE" dirty="0" smtClean="0">
                <a:solidFill>
                  <a:schemeClr val="bg1"/>
                </a:solidFill>
              </a:rPr>
              <a:t>1A</a:t>
            </a:r>
            <a:endParaRPr lang="es-VE" dirty="0">
              <a:solidFill>
                <a:schemeClr val="bg1"/>
              </a:solidFill>
            </a:endParaRPr>
          </a:p>
        </p:txBody>
      </p:sp>
      <p:sp>
        <p:nvSpPr>
          <p:cNvPr id="82" name="81 CuadroTexto"/>
          <p:cNvSpPr txBox="1"/>
          <p:nvPr/>
        </p:nvSpPr>
        <p:spPr>
          <a:xfrm>
            <a:off x="2483768" y="3429000"/>
            <a:ext cx="484428" cy="369332"/>
          </a:xfrm>
          <a:prstGeom prst="rect">
            <a:avLst/>
          </a:prstGeom>
          <a:noFill/>
        </p:spPr>
        <p:txBody>
          <a:bodyPr wrap="none" rtlCol="0">
            <a:spAutoFit/>
          </a:bodyPr>
          <a:lstStyle/>
          <a:p>
            <a:r>
              <a:rPr lang="es-VE" dirty="0" smtClean="0">
                <a:solidFill>
                  <a:schemeClr val="bg1"/>
                </a:solidFill>
              </a:rPr>
              <a:t>5C</a:t>
            </a:r>
            <a:endParaRPr lang="es-VE" dirty="0">
              <a:solidFill>
                <a:schemeClr val="bg1"/>
              </a:solidFill>
            </a:endParaRPr>
          </a:p>
        </p:txBody>
      </p:sp>
      <p:sp>
        <p:nvSpPr>
          <p:cNvPr id="83" name="82 CuadroTexto"/>
          <p:cNvSpPr txBox="1"/>
          <p:nvPr/>
        </p:nvSpPr>
        <p:spPr>
          <a:xfrm>
            <a:off x="4427984" y="3429000"/>
            <a:ext cx="453970" cy="369332"/>
          </a:xfrm>
          <a:prstGeom prst="rect">
            <a:avLst/>
          </a:prstGeom>
          <a:noFill/>
        </p:spPr>
        <p:txBody>
          <a:bodyPr wrap="none" rtlCol="0">
            <a:spAutoFit/>
          </a:bodyPr>
          <a:lstStyle/>
          <a:p>
            <a:r>
              <a:rPr lang="es-VE" dirty="0" smtClean="0">
                <a:solidFill>
                  <a:schemeClr val="bg1"/>
                </a:solidFill>
              </a:rPr>
              <a:t>7E</a:t>
            </a:r>
            <a:endParaRPr lang="es-VE" dirty="0">
              <a:solidFill>
                <a:schemeClr val="bg1"/>
              </a:solidFill>
            </a:endParaRPr>
          </a:p>
        </p:txBody>
      </p:sp>
      <p:sp>
        <p:nvSpPr>
          <p:cNvPr id="84" name="83 CuadroTexto"/>
          <p:cNvSpPr txBox="1"/>
          <p:nvPr/>
        </p:nvSpPr>
        <p:spPr>
          <a:xfrm>
            <a:off x="2483768" y="2564904"/>
            <a:ext cx="444352" cy="369332"/>
          </a:xfrm>
          <a:prstGeom prst="rect">
            <a:avLst/>
          </a:prstGeom>
          <a:noFill/>
        </p:spPr>
        <p:txBody>
          <a:bodyPr wrap="none" rtlCol="0">
            <a:spAutoFit/>
          </a:bodyPr>
          <a:lstStyle/>
          <a:p>
            <a:r>
              <a:rPr lang="es-VE" dirty="0" smtClean="0">
                <a:solidFill>
                  <a:schemeClr val="bg1"/>
                </a:solidFill>
              </a:rPr>
              <a:t>3B</a:t>
            </a:r>
            <a:endParaRPr lang="es-VE" dirty="0">
              <a:solidFill>
                <a:schemeClr val="bg1"/>
              </a:solidFill>
            </a:endParaRPr>
          </a:p>
        </p:txBody>
      </p:sp>
      <p:sp>
        <p:nvSpPr>
          <p:cNvPr id="85" name="84 Flecha derecha"/>
          <p:cNvSpPr/>
          <p:nvPr/>
        </p:nvSpPr>
        <p:spPr>
          <a:xfrm rot="5400000">
            <a:off x="355340" y="1236948"/>
            <a:ext cx="260412" cy="180020"/>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86" name="85 Flecha derecha"/>
          <p:cNvSpPr/>
          <p:nvPr/>
        </p:nvSpPr>
        <p:spPr>
          <a:xfrm rot="5400000">
            <a:off x="355340" y="2101044"/>
            <a:ext cx="260412" cy="180020"/>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87" name="86 Flecha derecha"/>
          <p:cNvSpPr/>
          <p:nvPr/>
        </p:nvSpPr>
        <p:spPr>
          <a:xfrm rot="5400000">
            <a:off x="355340" y="3109156"/>
            <a:ext cx="260412" cy="180020"/>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88" name="87 Flecha derecha"/>
          <p:cNvSpPr/>
          <p:nvPr/>
        </p:nvSpPr>
        <p:spPr>
          <a:xfrm rot="5400000">
            <a:off x="355340" y="3973252"/>
            <a:ext cx="260412" cy="180020"/>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89" name="88 Flecha derecha"/>
          <p:cNvSpPr/>
          <p:nvPr/>
        </p:nvSpPr>
        <p:spPr>
          <a:xfrm rot="5400000">
            <a:off x="355340" y="4837348"/>
            <a:ext cx="260412" cy="180020"/>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92" name="91 Flecha derecha"/>
          <p:cNvSpPr/>
          <p:nvPr/>
        </p:nvSpPr>
        <p:spPr>
          <a:xfrm rot="5400000">
            <a:off x="355340" y="5773452"/>
            <a:ext cx="260412" cy="180020"/>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6"/>
          </a:fillRef>
          <a:effectRef idx="1">
            <a:schemeClr val="accent6"/>
          </a:effectRef>
          <a:fontRef idx="minor">
            <a:schemeClr val="lt1"/>
          </a:fontRef>
        </p:style>
        <p:txBody>
          <a:bodyPr rtlCol="0" anchor="ctr"/>
          <a:lstStyle/>
          <a:p>
            <a:pPr algn="ctr"/>
            <a:endParaRPr lang="es-VE"/>
          </a:p>
        </p:txBody>
      </p:sp>
      <p:sp>
        <p:nvSpPr>
          <p:cNvPr id="93" name="92 CuadroTexto"/>
          <p:cNvSpPr txBox="1"/>
          <p:nvPr/>
        </p:nvSpPr>
        <p:spPr>
          <a:xfrm>
            <a:off x="6300192" y="2492896"/>
            <a:ext cx="478016" cy="369332"/>
          </a:xfrm>
          <a:prstGeom prst="rect">
            <a:avLst/>
          </a:prstGeom>
          <a:noFill/>
        </p:spPr>
        <p:txBody>
          <a:bodyPr wrap="none" rtlCol="0">
            <a:spAutoFit/>
          </a:bodyPr>
          <a:lstStyle/>
          <a:p>
            <a:r>
              <a:rPr lang="es-VE" dirty="0" smtClean="0">
                <a:solidFill>
                  <a:schemeClr val="bg1"/>
                </a:solidFill>
              </a:rPr>
              <a:t>5D</a:t>
            </a:r>
            <a:endParaRPr lang="es-VE" dirty="0">
              <a:solidFill>
                <a:schemeClr val="bg1"/>
              </a:solidFill>
            </a:endParaRPr>
          </a:p>
        </p:txBody>
      </p:sp>
      <p:sp>
        <p:nvSpPr>
          <p:cNvPr id="94" name="93 CuadroTexto"/>
          <p:cNvSpPr txBox="1"/>
          <p:nvPr/>
        </p:nvSpPr>
        <p:spPr>
          <a:xfrm>
            <a:off x="6300192" y="4293096"/>
            <a:ext cx="436338" cy="369332"/>
          </a:xfrm>
          <a:prstGeom prst="rect">
            <a:avLst/>
          </a:prstGeom>
          <a:noFill/>
        </p:spPr>
        <p:txBody>
          <a:bodyPr wrap="none" rtlCol="0">
            <a:spAutoFit/>
          </a:bodyPr>
          <a:lstStyle/>
          <a:p>
            <a:r>
              <a:rPr lang="es-VE" dirty="0" smtClean="0">
                <a:solidFill>
                  <a:schemeClr val="bg1"/>
                </a:solidFill>
              </a:rPr>
              <a:t>6F</a:t>
            </a:r>
            <a:endParaRPr lang="es-VE" dirty="0">
              <a:solidFill>
                <a:schemeClr val="bg1"/>
              </a:solidFill>
            </a:endParaRPr>
          </a:p>
        </p:txBody>
      </p:sp>
      <p:sp>
        <p:nvSpPr>
          <p:cNvPr id="95" name="94 CuadroTexto"/>
          <p:cNvSpPr txBox="1"/>
          <p:nvPr/>
        </p:nvSpPr>
        <p:spPr>
          <a:xfrm>
            <a:off x="8172400" y="5157192"/>
            <a:ext cx="453970" cy="369332"/>
          </a:xfrm>
          <a:prstGeom prst="rect">
            <a:avLst/>
          </a:prstGeom>
          <a:noFill/>
        </p:spPr>
        <p:txBody>
          <a:bodyPr wrap="none" rtlCol="0">
            <a:spAutoFit/>
          </a:bodyPr>
          <a:lstStyle/>
          <a:p>
            <a:r>
              <a:rPr lang="es-VE" dirty="0" smtClean="0">
                <a:solidFill>
                  <a:schemeClr val="bg1"/>
                </a:solidFill>
              </a:rPr>
              <a:t>6E</a:t>
            </a:r>
            <a:endParaRPr lang="es-VE" dirty="0">
              <a:solidFill>
                <a:schemeClr val="bg1"/>
              </a:solidFill>
            </a:endParaRPr>
          </a:p>
        </p:txBody>
      </p:sp>
    </p:spTree>
  </p:cSld>
  <p:clrMapOvr>
    <a:masterClrMapping/>
  </p:clrMapOvr>
  <p:transition spd="slow">
    <p:wheel spokes="8"/>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8560" y="260648"/>
            <a:ext cx="3024336" cy="3438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scene3d>
              <a:camera prst="orthographicFront"/>
              <a:lightRig rig="soft" dir="t">
                <a:rot lat="0" lon="0" rev="2400000"/>
              </a:lightRig>
            </a:scene3d>
            <a:sp3d>
              <a:bevelT w="19050" h="12700"/>
            </a:sp3d>
          </a:bodyPr>
          <a:lstStyle/>
          <a:p>
            <a:r>
              <a:rPr lang="es-VE" sz="2200" dirty="0" smtClean="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Algoritmo</a:t>
            </a:r>
            <a:r>
              <a:rPr lang="es-VE" sz="2000" dirty="0" smtClean="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 de Kruskal</a:t>
            </a:r>
            <a:endParaRPr lang="es-VE" sz="2000"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endParaRPr>
          </a:p>
        </p:txBody>
      </p:sp>
      <p:sp>
        <p:nvSpPr>
          <p:cNvPr id="3" name="2 Marcador de contenido"/>
          <p:cNvSpPr>
            <a:spLocks noGrp="1"/>
          </p:cNvSpPr>
          <p:nvPr>
            <p:ph idx="1"/>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s-VE" sz="2000" dirty="0" smtClean="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Propuesto por: Joseph Kruskal</a:t>
            </a:r>
          </a:p>
          <a:p>
            <a:r>
              <a:rPr lang="es-VE" sz="2000" dirty="0" smtClean="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Año: 1957</a:t>
            </a:r>
          </a:p>
          <a:p>
            <a:r>
              <a:rPr lang="es-VE" sz="2000" dirty="0" smtClean="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Objetivo: Encontrar el árbol mínimo de un grafo ponderado y conexo.</a:t>
            </a:r>
            <a:endParaRPr lang="es-VE" sz="2000" dirty="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endParaRPr>
          </a:p>
        </p:txBody>
      </p:sp>
      <p:sp>
        <p:nvSpPr>
          <p:cNvPr id="5" name="4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Manuel Dum</a:t>
            </a:r>
            <a:endParaRPr lang="es-VE" dirty="0">
              <a:solidFill>
                <a:schemeClr val="bg1"/>
              </a:solidFill>
              <a:effectLst>
                <a:outerShdw blurRad="50800" dist="38100" dir="13500000" algn="br" rotWithShape="0">
                  <a:prstClr val="black">
                    <a:alpha val="40000"/>
                  </a:prstClr>
                </a:outerShdw>
              </a:effectLst>
            </a:endParaRPr>
          </a:p>
        </p:txBody>
      </p:sp>
    </p:spTree>
    <p:extLst>
      <p:ext uri="{BB962C8B-B14F-4D97-AF65-F5344CB8AC3E}">
        <p14:creationId xmlns="" xmlns:p14="http://schemas.microsoft.com/office/powerpoint/2010/main" val="3586620860"/>
      </p:ext>
    </p:extLst>
  </p:cSld>
  <p:clrMapOvr>
    <a:masterClrMapping/>
  </p:clrMapOvr>
  <p:transition spd="slow">
    <p:wheel spokes="8"/>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2 Conector recto"/>
          <p:cNvCxnSpPr/>
          <p:nvPr/>
        </p:nvCxnSpPr>
        <p:spPr>
          <a:xfrm flipV="1">
            <a:off x="2267744" y="1412776"/>
            <a:ext cx="1872208" cy="1368152"/>
          </a:xfrm>
          <a:prstGeom prst="line">
            <a:avLst/>
          </a:prstGeom>
        </p:spPr>
        <p:style>
          <a:lnRef idx="3">
            <a:schemeClr val="accent1"/>
          </a:lnRef>
          <a:fillRef idx="0">
            <a:schemeClr val="accent1"/>
          </a:fillRef>
          <a:effectRef idx="2">
            <a:schemeClr val="accent1"/>
          </a:effectRef>
          <a:fontRef idx="minor">
            <a:schemeClr val="tx1"/>
          </a:fontRef>
        </p:style>
      </p:cxnSp>
      <p:sp>
        <p:nvSpPr>
          <p:cNvPr id="4" name="3 CuadroTexto"/>
          <p:cNvSpPr txBox="1"/>
          <p:nvPr/>
        </p:nvSpPr>
        <p:spPr>
          <a:xfrm flipH="1">
            <a:off x="2123728" y="2780928"/>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smtClean="0"/>
              <a:t>a</a:t>
            </a:r>
            <a:endParaRPr lang="es-VE" dirty="0"/>
          </a:p>
        </p:txBody>
      </p:sp>
      <p:sp>
        <p:nvSpPr>
          <p:cNvPr id="6" name="5 CuadroTexto"/>
          <p:cNvSpPr txBox="1"/>
          <p:nvPr/>
        </p:nvSpPr>
        <p:spPr>
          <a:xfrm flipH="1">
            <a:off x="4139952" y="1412776"/>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b</a:t>
            </a:r>
          </a:p>
        </p:txBody>
      </p:sp>
      <p:sp>
        <p:nvSpPr>
          <p:cNvPr id="7" name="6 CuadroTexto"/>
          <p:cNvSpPr txBox="1"/>
          <p:nvPr/>
        </p:nvSpPr>
        <p:spPr>
          <a:xfrm flipH="1">
            <a:off x="2843808" y="4293096"/>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c</a:t>
            </a:r>
          </a:p>
        </p:txBody>
      </p:sp>
      <p:sp>
        <p:nvSpPr>
          <p:cNvPr id="8" name="7 CuadroTexto"/>
          <p:cNvSpPr txBox="1"/>
          <p:nvPr/>
        </p:nvSpPr>
        <p:spPr>
          <a:xfrm flipH="1">
            <a:off x="3909440" y="3150260"/>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d</a:t>
            </a:r>
          </a:p>
        </p:txBody>
      </p:sp>
      <p:sp>
        <p:nvSpPr>
          <p:cNvPr id="9" name="8 CuadroTexto"/>
          <p:cNvSpPr txBox="1"/>
          <p:nvPr/>
        </p:nvSpPr>
        <p:spPr>
          <a:xfrm flipH="1">
            <a:off x="6156176" y="2096852"/>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e</a:t>
            </a:r>
          </a:p>
        </p:txBody>
      </p:sp>
      <p:cxnSp>
        <p:nvCxnSpPr>
          <p:cNvPr id="10" name="9 Conector recto"/>
          <p:cNvCxnSpPr>
            <a:stCxn id="4" idx="2"/>
            <a:endCxn id="7" idx="3"/>
          </p:cNvCxnSpPr>
          <p:nvPr/>
        </p:nvCxnSpPr>
        <p:spPr>
          <a:xfrm>
            <a:off x="2238984" y="3150260"/>
            <a:ext cx="604824" cy="1327502"/>
          </a:xfrm>
          <a:prstGeom prst="line">
            <a:avLst/>
          </a:prstGeom>
        </p:spPr>
        <p:style>
          <a:lnRef idx="3">
            <a:schemeClr val="accent1"/>
          </a:lnRef>
          <a:fillRef idx="0">
            <a:schemeClr val="accent1"/>
          </a:fillRef>
          <a:effectRef idx="2">
            <a:schemeClr val="accent1"/>
          </a:effectRef>
          <a:fontRef idx="minor">
            <a:schemeClr val="tx1"/>
          </a:fontRef>
        </p:style>
      </p:cxnSp>
      <p:sp>
        <p:nvSpPr>
          <p:cNvPr id="13" name="12 CuadroTexto"/>
          <p:cNvSpPr txBox="1"/>
          <p:nvPr/>
        </p:nvSpPr>
        <p:spPr>
          <a:xfrm flipH="1">
            <a:off x="5418768" y="4432538"/>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f</a:t>
            </a:r>
          </a:p>
        </p:txBody>
      </p:sp>
      <p:sp>
        <p:nvSpPr>
          <p:cNvPr id="14" name="13 CuadroTexto"/>
          <p:cNvSpPr txBox="1"/>
          <p:nvPr/>
        </p:nvSpPr>
        <p:spPr>
          <a:xfrm>
            <a:off x="4111192" y="4522294"/>
            <a:ext cx="288032" cy="369332"/>
          </a:xfrm>
          <a:prstGeom prst="rect">
            <a:avLst/>
          </a:prstGeom>
          <a:noFill/>
        </p:spPr>
        <p:txBody>
          <a:bodyPr wrap="square" rtlCol="0">
            <a:spAutoFit/>
          </a:bodyPr>
          <a:lstStyle/>
          <a:p>
            <a:r>
              <a:rPr lang="es-VE" dirty="0"/>
              <a:t>2</a:t>
            </a:r>
          </a:p>
        </p:txBody>
      </p:sp>
      <p:cxnSp>
        <p:nvCxnSpPr>
          <p:cNvPr id="15" name="14 Conector recto"/>
          <p:cNvCxnSpPr>
            <a:endCxn id="7" idx="1"/>
          </p:cNvCxnSpPr>
          <p:nvPr/>
        </p:nvCxnSpPr>
        <p:spPr>
          <a:xfrm flipH="1">
            <a:off x="3074320" y="3519592"/>
            <a:ext cx="950376" cy="95817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17 Conector recto"/>
          <p:cNvCxnSpPr>
            <a:stCxn id="8" idx="0"/>
            <a:endCxn id="6" idx="2"/>
          </p:cNvCxnSpPr>
          <p:nvPr/>
        </p:nvCxnSpPr>
        <p:spPr>
          <a:xfrm flipV="1">
            <a:off x="4024696" y="1782108"/>
            <a:ext cx="230512" cy="1368152"/>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20 Conector recto"/>
          <p:cNvCxnSpPr>
            <a:endCxn id="8" idx="3"/>
          </p:cNvCxnSpPr>
          <p:nvPr/>
        </p:nvCxnSpPr>
        <p:spPr>
          <a:xfrm>
            <a:off x="2395664" y="2981432"/>
            <a:ext cx="1513776" cy="353494"/>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22 Conector recto"/>
          <p:cNvCxnSpPr>
            <a:stCxn id="6" idx="1"/>
            <a:endCxn id="9" idx="3"/>
          </p:cNvCxnSpPr>
          <p:nvPr/>
        </p:nvCxnSpPr>
        <p:spPr>
          <a:xfrm>
            <a:off x="4370464" y="1597442"/>
            <a:ext cx="1785712" cy="684076"/>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23 Conector recto"/>
          <p:cNvCxnSpPr>
            <a:stCxn id="13" idx="0"/>
            <a:endCxn id="9" idx="2"/>
          </p:cNvCxnSpPr>
          <p:nvPr/>
        </p:nvCxnSpPr>
        <p:spPr>
          <a:xfrm flipV="1">
            <a:off x="5534024" y="2466184"/>
            <a:ext cx="737408" cy="1966354"/>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24 Conector recto"/>
          <p:cNvCxnSpPr>
            <a:endCxn id="13" idx="3"/>
          </p:cNvCxnSpPr>
          <p:nvPr/>
        </p:nvCxnSpPr>
        <p:spPr>
          <a:xfrm>
            <a:off x="3074320" y="4617204"/>
            <a:ext cx="234444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31 Conector recto"/>
          <p:cNvCxnSpPr>
            <a:stCxn id="8" idx="1"/>
            <a:endCxn id="13" idx="0"/>
          </p:cNvCxnSpPr>
          <p:nvPr/>
        </p:nvCxnSpPr>
        <p:spPr>
          <a:xfrm>
            <a:off x="4139952" y="3334926"/>
            <a:ext cx="1394072" cy="1097612"/>
          </a:xfrm>
          <a:prstGeom prst="line">
            <a:avLst/>
          </a:prstGeom>
        </p:spPr>
        <p:style>
          <a:lnRef idx="3">
            <a:schemeClr val="accent1"/>
          </a:lnRef>
          <a:fillRef idx="0">
            <a:schemeClr val="accent1"/>
          </a:fillRef>
          <a:effectRef idx="2">
            <a:schemeClr val="accent1"/>
          </a:effectRef>
          <a:fontRef idx="minor">
            <a:schemeClr val="tx1"/>
          </a:fontRef>
        </p:style>
      </p:cxnSp>
      <p:sp>
        <p:nvSpPr>
          <p:cNvPr id="35" name="34 CuadroTexto"/>
          <p:cNvSpPr txBox="1"/>
          <p:nvPr/>
        </p:nvSpPr>
        <p:spPr>
          <a:xfrm>
            <a:off x="4733307" y="3568740"/>
            <a:ext cx="288032" cy="369332"/>
          </a:xfrm>
          <a:prstGeom prst="rect">
            <a:avLst/>
          </a:prstGeom>
          <a:noFill/>
        </p:spPr>
        <p:txBody>
          <a:bodyPr wrap="square" rtlCol="0">
            <a:spAutoFit/>
          </a:bodyPr>
          <a:lstStyle/>
          <a:p>
            <a:r>
              <a:rPr lang="es-VE" dirty="0" smtClean="0"/>
              <a:t>4</a:t>
            </a:r>
            <a:endParaRPr lang="es-VE" dirty="0"/>
          </a:p>
        </p:txBody>
      </p:sp>
      <p:sp>
        <p:nvSpPr>
          <p:cNvPr id="36" name="35 CuadroTexto"/>
          <p:cNvSpPr txBox="1"/>
          <p:nvPr/>
        </p:nvSpPr>
        <p:spPr>
          <a:xfrm>
            <a:off x="3405492" y="3909241"/>
            <a:ext cx="288032" cy="369332"/>
          </a:xfrm>
          <a:prstGeom prst="rect">
            <a:avLst/>
          </a:prstGeom>
          <a:noFill/>
        </p:spPr>
        <p:txBody>
          <a:bodyPr wrap="square" rtlCol="0">
            <a:spAutoFit/>
          </a:bodyPr>
          <a:lstStyle/>
          <a:p>
            <a:r>
              <a:rPr lang="es-VE" dirty="0" smtClean="0"/>
              <a:t>5</a:t>
            </a:r>
            <a:endParaRPr lang="es-VE" dirty="0"/>
          </a:p>
        </p:txBody>
      </p:sp>
      <p:sp>
        <p:nvSpPr>
          <p:cNvPr id="37" name="36 CuadroTexto"/>
          <p:cNvSpPr txBox="1"/>
          <p:nvPr/>
        </p:nvSpPr>
        <p:spPr>
          <a:xfrm>
            <a:off x="5868144" y="3340030"/>
            <a:ext cx="288032" cy="369332"/>
          </a:xfrm>
          <a:prstGeom prst="rect">
            <a:avLst/>
          </a:prstGeom>
          <a:noFill/>
        </p:spPr>
        <p:txBody>
          <a:bodyPr wrap="square" rtlCol="0">
            <a:spAutoFit/>
          </a:bodyPr>
          <a:lstStyle/>
          <a:p>
            <a:r>
              <a:rPr lang="es-VE" dirty="0"/>
              <a:t>8</a:t>
            </a:r>
          </a:p>
        </p:txBody>
      </p:sp>
      <p:sp>
        <p:nvSpPr>
          <p:cNvPr id="38" name="37 CuadroTexto"/>
          <p:cNvSpPr txBox="1"/>
          <p:nvPr/>
        </p:nvSpPr>
        <p:spPr>
          <a:xfrm>
            <a:off x="5252976" y="1690146"/>
            <a:ext cx="288032" cy="369332"/>
          </a:xfrm>
          <a:prstGeom prst="rect">
            <a:avLst/>
          </a:prstGeom>
          <a:noFill/>
        </p:spPr>
        <p:txBody>
          <a:bodyPr wrap="square" rtlCol="0">
            <a:spAutoFit/>
          </a:bodyPr>
          <a:lstStyle/>
          <a:p>
            <a:r>
              <a:rPr lang="es-VE" dirty="0"/>
              <a:t>6</a:t>
            </a:r>
          </a:p>
        </p:txBody>
      </p:sp>
      <p:sp>
        <p:nvSpPr>
          <p:cNvPr id="39" name="38 CuadroTexto"/>
          <p:cNvSpPr txBox="1"/>
          <p:nvPr/>
        </p:nvSpPr>
        <p:spPr>
          <a:xfrm>
            <a:off x="4024696" y="2281518"/>
            <a:ext cx="622364" cy="369332"/>
          </a:xfrm>
          <a:prstGeom prst="rect">
            <a:avLst/>
          </a:prstGeom>
          <a:noFill/>
        </p:spPr>
        <p:txBody>
          <a:bodyPr wrap="square" rtlCol="0">
            <a:spAutoFit/>
          </a:bodyPr>
          <a:lstStyle/>
          <a:p>
            <a:r>
              <a:rPr lang="es-VE" dirty="0" smtClean="0"/>
              <a:t>10</a:t>
            </a:r>
            <a:endParaRPr lang="es-VE" dirty="0"/>
          </a:p>
        </p:txBody>
      </p:sp>
      <p:sp>
        <p:nvSpPr>
          <p:cNvPr id="40" name="39 CuadroTexto"/>
          <p:cNvSpPr txBox="1"/>
          <p:nvPr/>
        </p:nvSpPr>
        <p:spPr>
          <a:xfrm>
            <a:off x="2930304" y="1727520"/>
            <a:ext cx="475188" cy="369332"/>
          </a:xfrm>
          <a:prstGeom prst="rect">
            <a:avLst/>
          </a:prstGeom>
          <a:noFill/>
        </p:spPr>
        <p:txBody>
          <a:bodyPr wrap="square" rtlCol="0">
            <a:spAutoFit/>
          </a:bodyPr>
          <a:lstStyle/>
          <a:p>
            <a:r>
              <a:rPr lang="es-VE" dirty="0" smtClean="0"/>
              <a:t>12</a:t>
            </a:r>
            <a:endParaRPr lang="es-VE" dirty="0"/>
          </a:p>
        </p:txBody>
      </p:sp>
      <p:sp>
        <p:nvSpPr>
          <p:cNvPr id="41" name="40 CuadroTexto"/>
          <p:cNvSpPr txBox="1"/>
          <p:nvPr/>
        </p:nvSpPr>
        <p:spPr>
          <a:xfrm>
            <a:off x="2071628" y="3709362"/>
            <a:ext cx="648072" cy="369332"/>
          </a:xfrm>
          <a:prstGeom prst="rect">
            <a:avLst/>
          </a:prstGeom>
          <a:noFill/>
        </p:spPr>
        <p:txBody>
          <a:bodyPr wrap="square" rtlCol="0">
            <a:spAutoFit/>
          </a:bodyPr>
          <a:lstStyle/>
          <a:p>
            <a:r>
              <a:rPr lang="es-VE" dirty="0" smtClean="0"/>
              <a:t>14</a:t>
            </a:r>
            <a:endParaRPr lang="es-VE" dirty="0"/>
          </a:p>
        </p:txBody>
      </p:sp>
      <p:sp>
        <p:nvSpPr>
          <p:cNvPr id="42" name="41 CuadroTexto"/>
          <p:cNvSpPr txBox="1"/>
          <p:nvPr/>
        </p:nvSpPr>
        <p:spPr>
          <a:xfrm>
            <a:off x="3059832" y="2944118"/>
            <a:ext cx="489676" cy="369332"/>
          </a:xfrm>
          <a:prstGeom prst="rect">
            <a:avLst/>
          </a:prstGeom>
          <a:noFill/>
        </p:spPr>
        <p:txBody>
          <a:bodyPr wrap="square" rtlCol="0">
            <a:spAutoFit/>
          </a:bodyPr>
          <a:lstStyle/>
          <a:p>
            <a:r>
              <a:rPr lang="es-VE" dirty="0" smtClean="0"/>
              <a:t>16</a:t>
            </a:r>
            <a:endParaRPr lang="es-VE" dirty="0"/>
          </a:p>
        </p:txBody>
      </p:sp>
      <p:sp>
        <p:nvSpPr>
          <p:cNvPr id="28" name="27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Manuel Dum</a:t>
            </a:r>
            <a:endParaRPr lang="es-VE" dirty="0">
              <a:solidFill>
                <a:schemeClr val="bg1"/>
              </a:solidFill>
              <a:effectLst>
                <a:outerShdw blurRad="50800" dist="38100" dir="13500000" algn="br" rotWithShape="0">
                  <a:prstClr val="black">
                    <a:alpha val="40000"/>
                  </a:prstClr>
                </a:outerShdw>
              </a:effectLst>
            </a:endParaRPr>
          </a:p>
        </p:txBody>
      </p:sp>
    </p:spTree>
    <p:extLst>
      <p:ext uri="{BB962C8B-B14F-4D97-AF65-F5344CB8AC3E}">
        <p14:creationId xmlns="" xmlns:p14="http://schemas.microsoft.com/office/powerpoint/2010/main" val="4028525826"/>
      </p:ext>
    </p:extLst>
  </p:cSld>
  <p:clrMapOvr>
    <a:masterClrMapping/>
  </p:clrMapOvr>
  <p:transition spd="slow">
    <p:wheel spokes="8"/>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908720"/>
            <a:ext cx="4427984" cy="101566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just"/>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Hay tres formas de recorrer un árbol completo, y las tres se suelen implementar mediante recursividad. </a:t>
            </a:r>
            <a:endParaRPr lang="es-VE"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endParaRPr>
          </a:p>
        </p:txBody>
      </p:sp>
      <p:sp>
        <p:nvSpPr>
          <p:cNvPr id="5" name="4 Rectángulo"/>
          <p:cNvSpPr/>
          <p:nvPr/>
        </p:nvSpPr>
        <p:spPr>
          <a:xfrm>
            <a:off x="323528" y="188640"/>
            <a:ext cx="2776722"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91440" tIns="45720" rIns="91440" bIns="45720">
            <a:spAutoFit/>
          </a:bodyPr>
          <a:lstStyle/>
          <a:p>
            <a:pPr algn="ctr"/>
            <a:r>
              <a:rPr lang="es-ES"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Recorridos En Árboles:</a:t>
            </a:r>
          </a:p>
        </p:txBody>
      </p:sp>
      <p:sp>
        <p:nvSpPr>
          <p:cNvPr id="6" name="5 CuadroTexto"/>
          <p:cNvSpPr txBox="1"/>
          <p:nvPr/>
        </p:nvSpPr>
        <p:spPr>
          <a:xfrm>
            <a:off x="107504" y="2132856"/>
            <a:ext cx="4464496"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Pre-orden:</a:t>
            </a:r>
            <a:endParaRPr lang="es-VE"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endParaRPr>
          </a:p>
        </p:txBody>
      </p:sp>
      <p:sp>
        <p:nvSpPr>
          <p:cNvPr id="1025" name="Rectangle 1"/>
          <p:cNvSpPr>
            <a:spLocks noChangeArrowheads="1"/>
          </p:cNvSpPr>
          <p:nvPr/>
        </p:nvSpPr>
        <p:spPr bwMode="auto">
          <a:xfrm>
            <a:off x="0" y="2564904"/>
            <a:ext cx="4283968" cy="1015663"/>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En este tipo de recorrido, el valor del nodo se procesa antes de recorrer las ramas:</a:t>
            </a:r>
          </a:p>
        </p:txBody>
      </p:sp>
      <p:sp>
        <p:nvSpPr>
          <p:cNvPr id="9" name="8 Elipse"/>
          <p:cNvSpPr/>
          <p:nvPr/>
        </p:nvSpPr>
        <p:spPr>
          <a:xfrm>
            <a:off x="6444208" y="980728"/>
            <a:ext cx="936104"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chemeClr val="bg1"/>
                </a:solidFill>
              </a:rPr>
              <a:t>Inicio</a:t>
            </a:r>
            <a:endParaRPr lang="es-VE" dirty="0">
              <a:solidFill>
                <a:schemeClr val="bg1"/>
              </a:solidFill>
            </a:endParaRPr>
          </a:p>
        </p:txBody>
      </p:sp>
      <p:cxnSp>
        <p:nvCxnSpPr>
          <p:cNvPr id="11" name="10 Conector recto"/>
          <p:cNvCxnSpPr>
            <a:stCxn id="9" idx="4"/>
          </p:cNvCxnSpPr>
          <p:nvPr/>
        </p:nvCxnSpPr>
        <p:spPr>
          <a:xfrm flipH="1">
            <a:off x="6876256" y="1772816"/>
            <a:ext cx="3600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15 Conector recto"/>
          <p:cNvCxnSpPr>
            <a:stCxn id="28" idx="3"/>
            <a:endCxn id="18" idx="0"/>
          </p:cNvCxnSpPr>
          <p:nvPr/>
        </p:nvCxnSpPr>
        <p:spPr>
          <a:xfrm>
            <a:off x="6822250" y="2420888"/>
            <a:ext cx="17879" cy="160053"/>
          </a:xfrm>
          <a:prstGeom prst="line">
            <a:avLst/>
          </a:prstGeom>
        </p:spPr>
        <p:style>
          <a:lnRef idx="1">
            <a:schemeClr val="accent1"/>
          </a:lnRef>
          <a:fillRef idx="0">
            <a:schemeClr val="accent1"/>
          </a:fillRef>
          <a:effectRef idx="0">
            <a:schemeClr val="accent1"/>
          </a:effectRef>
          <a:fontRef idx="minor">
            <a:schemeClr val="tx1"/>
          </a:fontRef>
        </p:style>
      </p:cxnSp>
      <p:sp>
        <p:nvSpPr>
          <p:cNvPr id="18" name="17 Decisión"/>
          <p:cNvSpPr/>
          <p:nvPr/>
        </p:nvSpPr>
        <p:spPr>
          <a:xfrm rot="21547193">
            <a:off x="5803755" y="2580882"/>
            <a:ext cx="2088232" cy="100811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solidFill>
                  <a:schemeClr val="bg1"/>
                </a:solidFill>
              </a:rPr>
              <a:t>a==NULL</a:t>
            </a:r>
            <a:endParaRPr lang="es-VE" dirty="0">
              <a:solidFill>
                <a:schemeClr val="bg1"/>
              </a:solidFill>
            </a:endParaRPr>
          </a:p>
        </p:txBody>
      </p:sp>
      <p:cxnSp>
        <p:nvCxnSpPr>
          <p:cNvPr id="24" name="23 Conector recto"/>
          <p:cNvCxnSpPr>
            <a:stCxn id="18" idx="3"/>
          </p:cNvCxnSpPr>
          <p:nvPr/>
        </p:nvCxnSpPr>
        <p:spPr>
          <a:xfrm>
            <a:off x="7891864" y="3068900"/>
            <a:ext cx="216147" cy="16038"/>
          </a:xfrm>
          <a:prstGeom prst="line">
            <a:avLst/>
          </a:prstGeom>
        </p:spPr>
        <p:style>
          <a:lnRef idx="1">
            <a:schemeClr val="accent1"/>
          </a:lnRef>
          <a:fillRef idx="0">
            <a:schemeClr val="accent1"/>
          </a:fillRef>
          <a:effectRef idx="0">
            <a:schemeClr val="accent1"/>
          </a:effectRef>
          <a:fontRef idx="minor">
            <a:schemeClr val="tx1"/>
          </a:fontRef>
        </p:style>
      </p:cxnSp>
      <p:sp>
        <p:nvSpPr>
          <p:cNvPr id="28" name="27 Paralelogramo"/>
          <p:cNvSpPr/>
          <p:nvPr/>
        </p:nvSpPr>
        <p:spPr>
          <a:xfrm>
            <a:off x="5580112" y="1988840"/>
            <a:ext cx="2592288" cy="43204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solidFill>
                  <a:schemeClr val="bg1"/>
                </a:solidFill>
              </a:rPr>
              <a:t>Arbol a, dato</a:t>
            </a:r>
            <a:endParaRPr lang="es-VE" dirty="0">
              <a:solidFill>
                <a:schemeClr val="bg1"/>
              </a:solidFill>
            </a:endParaRPr>
          </a:p>
        </p:txBody>
      </p:sp>
      <p:sp>
        <p:nvSpPr>
          <p:cNvPr id="33" name="32 Elipse"/>
          <p:cNvSpPr/>
          <p:nvPr/>
        </p:nvSpPr>
        <p:spPr>
          <a:xfrm>
            <a:off x="8100392" y="2780928"/>
            <a:ext cx="79208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solidFill>
                  <a:schemeClr val="bg1"/>
                </a:solidFill>
              </a:rPr>
              <a:t>Fin</a:t>
            </a:r>
            <a:endParaRPr lang="es-VE" dirty="0">
              <a:solidFill>
                <a:schemeClr val="bg1"/>
              </a:solidFill>
            </a:endParaRPr>
          </a:p>
        </p:txBody>
      </p:sp>
      <p:sp>
        <p:nvSpPr>
          <p:cNvPr id="34" name="33 CuadroTexto"/>
          <p:cNvSpPr txBox="1"/>
          <p:nvPr/>
        </p:nvSpPr>
        <p:spPr>
          <a:xfrm>
            <a:off x="7812360" y="2708920"/>
            <a:ext cx="504056" cy="369332"/>
          </a:xfrm>
          <a:prstGeom prst="rect">
            <a:avLst/>
          </a:prstGeom>
          <a:noFill/>
        </p:spPr>
        <p:txBody>
          <a:bodyPr wrap="square" rtlCol="0">
            <a:spAutoFit/>
          </a:bodyPr>
          <a:lstStyle/>
          <a:p>
            <a:r>
              <a:rPr lang="es-VE" dirty="0" smtClean="0">
                <a:solidFill>
                  <a:schemeClr val="bg1"/>
                </a:solidFill>
              </a:rPr>
              <a:t>Si</a:t>
            </a:r>
            <a:endParaRPr lang="es-VE" dirty="0">
              <a:solidFill>
                <a:schemeClr val="bg1"/>
              </a:solidFill>
            </a:endParaRPr>
          </a:p>
        </p:txBody>
      </p:sp>
      <p:cxnSp>
        <p:nvCxnSpPr>
          <p:cNvPr id="35" name="34 Conector recto"/>
          <p:cNvCxnSpPr>
            <a:stCxn id="18" idx="2"/>
            <a:endCxn id="44" idx="0"/>
          </p:cNvCxnSpPr>
          <p:nvPr/>
        </p:nvCxnSpPr>
        <p:spPr>
          <a:xfrm>
            <a:off x="6855613" y="3588935"/>
            <a:ext cx="20643" cy="200105"/>
          </a:xfrm>
          <a:prstGeom prst="line">
            <a:avLst/>
          </a:prstGeom>
        </p:spPr>
        <p:style>
          <a:lnRef idx="1">
            <a:schemeClr val="accent1"/>
          </a:lnRef>
          <a:fillRef idx="0">
            <a:schemeClr val="accent1"/>
          </a:fillRef>
          <a:effectRef idx="0">
            <a:schemeClr val="accent1"/>
          </a:effectRef>
          <a:fontRef idx="minor">
            <a:schemeClr val="tx1"/>
          </a:fontRef>
        </p:style>
      </p:cxnSp>
      <p:sp>
        <p:nvSpPr>
          <p:cNvPr id="44" name="43 Proceso"/>
          <p:cNvSpPr/>
          <p:nvPr/>
        </p:nvSpPr>
        <p:spPr>
          <a:xfrm>
            <a:off x="5796136" y="3789040"/>
            <a:ext cx="2160240"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solidFill>
                  <a:schemeClr val="bg1"/>
                </a:solidFill>
              </a:rPr>
              <a:t>Procesar dato</a:t>
            </a:r>
            <a:endParaRPr lang="es-VE" dirty="0">
              <a:solidFill>
                <a:schemeClr val="bg1"/>
              </a:solidFill>
            </a:endParaRPr>
          </a:p>
        </p:txBody>
      </p:sp>
      <p:sp>
        <p:nvSpPr>
          <p:cNvPr id="47" name="46 Proceso"/>
          <p:cNvSpPr/>
          <p:nvPr/>
        </p:nvSpPr>
        <p:spPr>
          <a:xfrm>
            <a:off x="5292080" y="4581128"/>
            <a:ext cx="3240360" cy="3600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es-VE" dirty="0" smtClean="0">
                <a:solidFill>
                  <a:schemeClr val="bg1"/>
                </a:solidFill>
                <a:latin typeface="Calibri" pitchFamily="34" charset="0"/>
                <a:ea typeface="Times New Roman" pitchFamily="18" charset="0"/>
                <a:cs typeface="Calibri" pitchFamily="34" charset="0"/>
              </a:rPr>
              <a:t>RecorrerArbol(a-&gt;rama[0])   </a:t>
            </a:r>
          </a:p>
        </p:txBody>
      </p:sp>
      <p:cxnSp>
        <p:nvCxnSpPr>
          <p:cNvPr id="60" name="59 Conector recto"/>
          <p:cNvCxnSpPr>
            <a:stCxn id="47" idx="0"/>
            <a:endCxn id="44" idx="2"/>
          </p:cNvCxnSpPr>
          <p:nvPr/>
        </p:nvCxnSpPr>
        <p:spPr>
          <a:xfrm flipH="1" flipV="1">
            <a:off x="6876256" y="4293096"/>
            <a:ext cx="36004"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72 Conector recto"/>
          <p:cNvCxnSpPr/>
          <p:nvPr/>
        </p:nvCxnSpPr>
        <p:spPr>
          <a:xfrm flipH="1" flipV="1">
            <a:off x="5004048" y="4725144"/>
            <a:ext cx="288032" cy="22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74 Conector recto"/>
          <p:cNvCxnSpPr/>
          <p:nvPr/>
        </p:nvCxnSpPr>
        <p:spPr>
          <a:xfrm flipH="1" flipV="1">
            <a:off x="4932040" y="1340768"/>
            <a:ext cx="72008" cy="3384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76 Conector recto"/>
          <p:cNvCxnSpPr>
            <a:endCxn id="9" idx="2"/>
          </p:cNvCxnSpPr>
          <p:nvPr/>
        </p:nvCxnSpPr>
        <p:spPr>
          <a:xfrm>
            <a:off x="4932040" y="1340768"/>
            <a:ext cx="1512168" cy="36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80 Conector recto"/>
          <p:cNvCxnSpPr/>
          <p:nvPr/>
        </p:nvCxnSpPr>
        <p:spPr>
          <a:xfrm flipH="1" flipV="1">
            <a:off x="4860032" y="5301208"/>
            <a:ext cx="432048" cy="22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82 Conector recto"/>
          <p:cNvCxnSpPr/>
          <p:nvPr/>
        </p:nvCxnSpPr>
        <p:spPr>
          <a:xfrm flipH="1">
            <a:off x="4716016" y="5877272"/>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85 Conector recto"/>
          <p:cNvCxnSpPr/>
          <p:nvPr/>
        </p:nvCxnSpPr>
        <p:spPr>
          <a:xfrm flipH="1" flipV="1">
            <a:off x="4788024" y="1124744"/>
            <a:ext cx="72008" cy="4176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87 Conector recto"/>
          <p:cNvCxnSpPr>
            <a:endCxn id="9" idx="2"/>
          </p:cNvCxnSpPr>
          <p:nvPr/>
        </p:nvCxnSpPr>
        <p:spPr>
          <a:xfrm>
            <a:off x="4788024" y="1124744"/>
            <a:ext cx="1656184" cy="252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89 Conector recto"/>
          <p:cNvCxnSpPr/>
          <p:nvPr/>
        </p:nvCxnSpPr>
        <p:spPr>
          <a:xfrm flipH="1" flipV="1">
            <a:off x="4644008" y="980728"/>
            <a:ext cx="72008" cy="4896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91 Conector recto"/>
          <p:cNvCxnSpPr>
            <a:endCxn id="9" idx="2"/>
          </p:cNvCxnSpPr>
          <p:nvPr/>
        </p:nvCxnSpPr>
        <p:spPr>
          <a:xfrm>
            <a:off x="4644008" y="980728"/>
            <a:ext cx="1800200" cy="396044"/>
          </a:xfrm>
          <a:prstGeom prst="line">
            <a:avLst/>
          </a:prstGeom>
        </p:spPr>
        <p:style>
          <a:lnRef idx="1">
            <a:schemeClr val="accent1"/>
          </a:lnRef>
          <a:fillRef idx="0">
            <a:schemeClr val="accent1"/>
          </a:fillRef>
          <a:effectRef idx="0">
            <a:schemeClr val="accent1"/>
          </a:effectRef>
          <a:fontRef idx="minor">
            <a:schemeClr val="tx1"/>
          </a:fontRef>
        </p:style>
      </p:cxnSp>
      <p:sp>
        <p:nvSpPr>
          <p:cNvPr id="107" name="106 Rectángulo"/>
          <p:cNvSpPr/>
          <p:nvPr/>
        </p:nvSpPr>
        <p:spPr>
          <a:xfrm>
            <a:off x="5292080" y="5157192"/>
            <a:ext cx="324036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lvl="0" fontAlgn="base">
              <a:spcBef>
                <a:spcPct val="0"/>
              </a:spcBef>
              <a:spcAft>
                <a:spcPct val="0"/>
              </a:spcAft>
            </a:pPr>
            <a:r>
              <a:rPr lang="es-VE" dirty="0" smtClean="0">
                <a:solidFill>
                  <a:schemeClr val="bg1"/>
                </a:solidFill>
                <a:latin typeface="Calibri" pitchFamily="34" charset="0"/>
                <a:ea typeface="Times New Roman" pitchFamily="18" charset="0"/>
                <a:cs typeface="Calibri" pitchFamily="34" charset="0"/>
              </a:rPr>
              <a:t>RecorrerArbol(a-&gt;rama[1]) </a:t>
            </a:r>
            <a:endParaRPr lang="es-VE" sz="2800" dirty="0" smtClean="0">
              <a:solidFill>
                <a:schemeClr val="bg1"/>
              </a:solidFill>
              <a:latin typeface="Arial" pitchFamily="34" charset="0"/>
              <a:cs typeface="Arial" pitchFamily="34" charset="0"/>
            </a:endParaRPr>
          </a:p>
        </p:txBody>
      </p:sp>
      <p:sp>
        <p:nvSpPr>
          <p:cNvPr id="108" name="107 Rectángulo"/>
          <p:cNvSpPr/>
          <p:nvPr/>
        </p:nvSpPr>
        <p:spPr>
          <a:xfrm>
            <a:off x="5292080" y="5733256"/>
            <a:ext cx="324036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lvl="0" fontAlgn="base">
              <a:spcBef>
                <a:spcPct val="0"/>
              </a:spcBef>
              <a:spcAft>
                <a:spcPct val="0"/>
              </a:spcAft>
            </a:pPr>
            <a:r>
              <a:rPr lang="es-VE" dirty="0" smtClean="0">
                <a:solidFill>
                  <a:schemeClr val="bg1"/>
                </a:solidFill>
                <a:latin typeface="Calibri" pitchFamily="34" charset="0"/>
                <a:ea typeface="Times New Roman" pitchFamily="18" charset="0"/>
                <a:cs typeface="Calibri" pitchFamily="34" charset="0"/>
              </a:rPr>
              <a:t>RecorrerArbol(a-&gt;rama[2])</a:t>
            </a:r>
            <a:endParaRPr lang="es-VE" sz="2800" dirty="0" smtClean="0">
              <a:solidFill>
                <a:schemeClr val="bg1"/>
              </a:solidFill>
              <a:latin typeface="Arial" pitchFamily="34" charset="0"/>
              <a:cs typeface="Arial" pitchFamily="34" charset="0"/>
            </a:endParaRPr>
          </a:p>
        </p:txBody>
      </p:sp>
      <p:cxnSp>
        <p:nvCxnSpPr>
          <p:cNvPr id="110" name="109 Conector recto"/>
          <p:cNvCxnSpPr>
            <a:stCxn id="47" idx="2"/>
            <a:endCxn id="107" idx="0"/>
          </p:cNvCxnSpPr>
          <p:nvPr/>
        </p:nvCxnSpPr>
        <p:spPr>
          <a:xfrm>
            <a:off x="6912260" y="4941168"/>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111 Conector recto"/>
          <p:cNvCxnSpPr>
            <a:stCxn id="107" idx="2"/>
          </p:cNvCxnSpPr>
          <p:nvPr/>
        </p:nvCxnSpPr>
        <p:spPr>
          <a:xfrm>
            <a:off x="6912260" y="5526524"/>
            <a:ext cx="0" cy="206732"/>
          </a:xfrm>
          <a:prstGeom prst="line">
            <a:avLst/>
          </a:prstGeom>
        </p:spPr>
        <p:style>
          <a:lnRef idx="1">
            <a:schemeClr val="accent1"/>
          </a:lnRef>
          <a:fillRef idx="0">
            <a:schemeClr val="accent1"/>
          </a:fillRef>
          <a:effectRef idx="0">
            <a:schemeClr val="accent1"/>
          </a:effectRef>
          <a:fontRef idx="minor">
            <a:schemeClr val="tx1"/>
          </a:fontRef>
        </p:style>
      </p:cxnSp>
      <p:sp>
        <p:nvSpPr>
          <p:cNvPr id="122" name="121 CuadroTexto"/>
          <p:cNvSpPr txBox="1"/>
          <p:nvPr/>
        </p:nvSpPr>
        <p:spPr>
          <a:xfrm>
            <a:off x="6300192" y="3501008"/>
            <a:ext cx="576064" cy="338554"/>
          </a:xfrm>
          <a:prstGeom prst="rect">
            <a:avLst/>
          </a:prstGeom>
          <a:noFill/>
        </p:spPr>
        <p:txBody>
          <a:bodyPr wrap="square" rtlCol="0">
            <a:spAutoFit/>
          </a:bodyPr>
          <a:lstStyle/>
          <a:p>
            <a:r>
              <a:rPr lang="es-VE" sz="1600" dirty="0" smtClean="0">
                <a:solidFill>
                  <a:schemeClr val="bg1"/>
                </a:solidFill>
              </a:rPr>
              <a:t>NO</a:t>
            </a:r>
            <a:endParaRPr lang="es-VE" sz="1600" dirty="0">
              <a:solidFill>
                <a:schemeClr val="bg1"/>
              </a:solidFill>
            </a:endParaRPr>
          </a:p>
        </p:txBody>
      </p:sp>
      <p:sp>
        <p:nvSpPr>
          <p:cNvPr id="1027" name="Rectangle 3"/>
          <p:cNvSpPr>
            <a:spLocks noChangeArrowheads="1"/>
          </p:cNvSpPr>
          <p:nvPr/>
        </p:nvSpPr>
        <p:spPr bwMode="auto">
          <a:xfrm>
            <a:off x="107504" y="5136286"/>
            <a:ext cx="4644008" cy="1277273"/>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El proceso de los datos es sencillamente mostrarlos por pantalla, obtendremos algo así:</a:t>
            </a:r>
          </a:p>
          <a:p>
            <a:pPr marL="0" marR="0" lvl="0" indent="0" algn="just" defTabSz="914400" rtl="0" eaLnBrk="0" fontAlgn="base" latinLnBrk="0" hangingPunct="0">
              <a:lnSpc>
                <a:spcPct val="100000"/>
              </a:lnSpc>
              <a:spcBef>
                <a:spcPct val="0"/>
              </a:spcBef>
              <a:spcAft>
                <a:spcPct val="0"/>
              </a:spcAft>
              <a:buClrTx/>
              <a:buSzTx/>
              <a:buFontTx/>
              <a:buNone/>
              <a:tabLst/>
            </a:pPr>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A B E K F C G L M D H I J N O </a:t>
            </a:r>
          </a:p>
        </p:txBody>
      </p:sp>
      <p:pic>
        <p:nvPicPr>
          <p:cNvPr id="36" name="35 Imagen" descr="C:\Users\User\Desktop\arbol.gif"/>
          <p:cNvPicPr/>
          <p:nvPr/>
        </p:nvPicPr>
        <p:blipFill>
          <a:blip r:embed="rId2" cstate="print"/>
          <a:srcRect/>
          <a:stretch>
            <a:fillRect/>
          </a:stretch>
        </p:blipFill>
        <p:spPr bwMode="auto">
          <a:xfrm>
            <a:off x="1979712" y="3356992"/>
            <a:ext cx="2592288" cy="1728192"/>
          </a:xfrm>
          <a:prstGeom prst="rect">
            <a:avLst/>
          </a:prstGeom>
          <a:noFill/>
          <a:ln w="9525">
            <a:noFill/>
            <a:miter lim="800000"/>
            <a:headEnd/>
            <a:tailEnd/>
          </a:ln>
        </p:spPr>
      </p:pic>
      <p:sp>
        <p:nvSpPr>
          <p:cNvPr id="37" name="36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José  Caraballo</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2 Conector recto"/>
          <p:cNvCxnSpPr/>
          <p:nvPr/>
        </p:nvCxnSpPr>
        <p:spPr>
          <a:xfrm flipV="1">
            <a:off x="2267744" y="1412776"/>
            <a:ext cx="1872208" cy="1368152"/>
          </a:xfrm>
          <a:prstGeom prst="line">
            <a:avLst/>
          </a:prstGeom>
        </p:spPr>
        <p:style>
          <a:lnRef idx="3">
            <a:schemeClr val="accent1"/>
          </a:lnRef>
          <a:fillRef idx="0">
            <a:schemeClr val="accent1"/>
          </a:fillRef>
          <a:effectRef idx="2">
            <a:schemeClr val="accent1"/>
          </a:effectRef>
          <a:fontRef idx="minor">
            <a:schemeClr val="tx1"/>
          </a:fontRef>
        </p:style>
      </p:cxnSp>
      <p:sp>
        <p:nvSpPr>
          <p:cNvPr id="4" name="3 CuadroTexto"/>
          <p:cNvSpPr txBox="1"/>
          <p:nvPr/>
        </p:nvSpPr>
        <p:spPr>
          <a:xfrm flipH="1">
            <a:off x="2123728" y="2780928"/>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smtClean="0"/>
              <a:t>a</a:t>
            </a:r>
            <a:endParaRPr lang="es-VE" dirty="0"/>
          </a:p>
        </p:txBody>
      </p:sp>
      <p:sp>
        <p:nvSpPr>
          <p:cNvPr id="6" name="5 CuadroTexto"/>
          <p:cNvSpPr txBox="1"/>
          <p:nvPr/>
        </p:nvSpPr>
        <p:spPr>
          <a:xfrm flipH="1">
            <a:off x="4139952" y="1412776"/>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b</a:t>
            </a:r>
          </a:p>
        </p:txBody>
      </p:sp>
      <p:sp>
        <p:nvSpPr>
          <p:cNvPr id="7" name="6 CuadroTexto"/>
          <p:cNvSpPr txBox="1"/>
          <p:nvPr/>
        </p:nvSpPr>
        <p:spPr>
          <a:xfrm flipH="1">
            <a:off x="2843808" y="4293096"/>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smtClean="0"/>
              <a:t>c</a:t>
            </a:r>
            <a:endParaRPr lang="es-VE" dirty="0"/>
          </a:p>
        </p:txBody>
      </p:sp>
      <p:sp>
        <p:nvSpPr>
          <p:cNvPr id="8" name="7 CuadroTexto"/>
          <p:cNvSpPr txBox="1"/>
          <p:nvPr/>
        </p:nvSpPr>
        <p:spPr>
          <a:xfrm flipH="1">
            <a:off x="3909440" y="3150260"/>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d</a:t>
            </a:r>
          </a:p>
        </p:txBody>
      </p:sp>
      <p:sp>
        <p:nvSpPr>
          <p:cNvPr id="9" name="8 CuadroTexto"/>
          <p:cNvSpPr txBox="1"/>
          <p:nvPr/>
        </p:nvSpPr>
        <p:spPr>
          <a:xfrm flipH="1">
            <a:off x="6156176" y="2096852"/>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e</a:t>
            </a:r>
          </a:p>
        </p:txBody>
      </p:sp>
      <p:cxnSp>
        <p:nvCxnSpPr>
          <p:cNvPr id="10" name="9 Conector recto"/>
          <p:cNvCxnSpPr>
            <a:stCxn id="4" idx="2"/>
            <a:endCxn id="7" idx="3"/>
          </p:cNvCxnSpPr>
          <p:nvPr/>
        </p:nvCxnSpPr>
        <p:spPr>
          <a:xfrm>
            <a:off x="2238984" y="3150260"/>
            <a:ext cx="604824" cy="1327502"/>
          </a:xfrm>
          <a:prstGeom prst="line">
            <a:avLst/>
          </a:prstGeom>
        </p:spPr>
        <p:style>
          <a:lnRef idx="3">
            <a:schemeClr val="accent1"/>
          </a:lnRef>
          <a:fillRef idx="0">
            <a:schemeClr val="accent1"/>
          </a:fillRef>
          <a:effectRef idx="2">
            <a:schemeClr val="accent1"/>
          </a:effectRef>
          <a:fontRef idx="minor">
            <a:schemeClr val="tx1"/>
          </a:fontRef>
        </p:style>
      </p:cxnSp>
      <p:sp>
        <p:nvSpPr>
          <p:cNvPr id="13" name="12 CuadroTexto"/>
          <p:cNvSpPr txBox="1"/>
          <p:nvPr/>
        </p:nvSpPr>
        <p:spPr>
          <a:xfrm flipH="1">
            <a:off x="5418768" y="4432538"/>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f</a:t>
            </a:r>
          </a:p>
        </p:txBody>
      </p:sp>
      <p:sp>
        <p:nvSpPr>
          <p:cNvPr id="14" name="13 CuadroTexto"/>
          <p:cNvSpPr txBox="1"/>
          <p:nvPr/>
        </p:nvSpPr>
        <p:spPr>
          <a:xfrm>
            <a:off x="4111192" y="4522294"/>
            <a:ext cx="288032" cy="369332"/>
          </a:xfrm>
          <a:prstGeom prst="rect">
            <a:avLst/>
          </a:prstGeom>
          <a:noFill/>
        </p:spPr>
        <p:txBody>
          <a:bodyPr wrap="square" rtlCol="0">
            <a:spAutoFit/>
          </a:bodyPr>
          <a:lstStyle/>
          <a:p>
            <a:r>
              <a:rPr lang="es-VE" dirty="0"/>
              <a:t>2</a:t>
            </a:r>
          </a:p>
        </p:txBody>
      </p:sp>
      <p:cxnSp>
        <p:nvCxnSpPr>
          <p:cNvPr id="15" name="14 Conector recto"/>
          <p:cNvCxnSpPr>
            <a:endCxn id="7" idx="1"/>
          </p:cNvCxnSpPr>
          <p:nvPr/>
        </p:nvCxnSpPr>
        <p:spPr>
          <a:xfrm flipH="1">
            <a:off x="3074320" y="3519592"/>
            <a:ext cx="950376" cy="95817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17 Conector recto"/>
          <p:cNvCxnSpPr>
            <a:stCxn id="8" idx="0"/>
            <a:endCxn id="6" idx="2"/>
          </p:cNvCxnSpPr>
          <p:nvPr/>
        </p:nvCxnSpPr>
        <p:spPr>
          <a:xfrm flipV="1">
            <a:off x="4024696" y="1782108"/>
            <a:ext cx="230512" cy="1368152"/>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20 Conector recto"/>
          <p:cNvCxnSpPr>
            <a:endCxn id="8" idx="3"/>
          </p:cNvCxnSpPr>
          <p:nvPr/>
        </p:nvCxnSpPr>
        <p:spPr>
          <a:xfrm>
            <a:off x="2395664" y="2981432"/>
            <a:ext cx="1513776" cy="353494"/>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22 Conector recto"/>
          <p:cNvCxnSpPr>
            <a:stCxn id="6" idx="1"/>
            <a:endCxn id="9" idx="3"/>
          </p:cNvCxnSpPr>
          <p:nvPr/>
        </p:nvCxnSpPr>
        <p:spPr>
          <a:xfrm>
            <a:off x="4370464" y="1597442"/>
            <a:ext cx="1785712" cy="684076"/>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23 Conector recto"/>
          <p:cNvCxnSpPr>
            <a:stCxn id="13" idx="0"/>
            <a:endCxn id="9" idx="2"/>
          </p:cNvCxnSpPr>
          <p:nvPr/>
        </p:nvCxnSpPr>
        <p:spPr>
          <a:xfrm flipV="1">
            <a:off x="5534024" y="2466184"/>
            <a:ext cx="737408" cy="1966354"/>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24 Conector recto"/>
          <p:cNvCxnSpPr>
            <a:endCxn id="13" idx="3"/>
          </p:cNvCxnSpPr>
          <p:nvPr/>
        </p:nvCxnSpPr>
        <p:spPr>
          <a:xfrm>
            <a:off x="3074320" y="4617204"/>
            <a:ext cx="234444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31 Conector recto"/>
          <p:cNvCxnSpPr>
            <a:stCxn id="8" idx="1"/>
            <a:endCxn id="13" idx="0"/>
          </p:cNvCxnSpPr>
          <p:nvPr/>
        </p:nvCxnSpPr>
        <p:spPr>
          <a:xfrm>
            <a:off x="4139952" y="3334926"/>
            <a:ext cx="1394072" cy="1097612"/>
          </a:xfrm>
          <a:prstGeom prst="line">
            <a:avLst/>
          </a:prstGeom>
        </p:spPr>
        <p:style>
          <a:lnRef idx="3">
            <a:schemeClr val="accent1"/>
          </a:lnRef>
          <a:fillRef idx="0">
            <a:schemeClr val="accent1"/>
          </a:fillRef>
          <a:effectRef idx="2">
            <a:schemeClr val="accent1"/>
          </a:effectRef>
          <a:fontRef idx="minor">
            <a:schemeClr val="tx1"/>
          </a:fontRef>
        </p:style>
      </p:cxnSp>
      <p:sp>
        <p:nvSpPr>
          <p:cNvPr id="35" name="34 CuadroTexto"/>
          <p:cNvSpPr txBox="1"/>
          <p:nvPr/>
        </p:nvSpPr>
        <p:spPr>
          <a:xfrm>
            <a:off x="4733307" y="3568740"/>
            <a:ext cx="288032" cy="369332"/>
          </a:xfrm>
          <a:prstGeom prst="rect">
            <a:avLst/>
          </a:prstGeom>
          <a:noFill/>
        </p:spPr>
        <p:txBody>
          <a:bodyPr wrap="square" rtlCol="0">
            <a:spAutoFit/>
          </a:bodyPr>
          <a:lstStyle/>
          <a:p>
            <a:r>
              <a:rPr lang="es-VE" dirty="0" smtClean="0"/>
              <a:t>4</a:t>
            </a:r>
            <a:endParaRPr lang="es-VE" dirty="0"/>
          </a:p>
        </p:txBody>
      </p:sp>
      <p:sp>
        <p:nvSpPr>
          <p:cNvPr id="36" name="35 CuadroTexto"/>
          <p:cNvSpPr txBox="1"/>
          <p:nvPr/>
        </p:nvSpPr>
        <p:spPr>
          <a:xfrm>
            <a:off x="3405492" y="3909241"/>
            <a:ext cx="288032" cy="369332"/>
          </a:xfrm>
          <a:prstGeom prst="rect">
            <a:avLst/>
          </a:prstGeom>
          <a:noFill/>
        </p:spPr>
        <p:txBody>
          <a:bodyPr wrap="square" rtlCol="0">
            <a:spAutoFit/>
          </a:bodyPr>
          <a:lstStyle/>
          <a:p>
            <a:r>
              <a:rPr lang="es-VE" dirty="0" smtClean="0"/>
              <a:t>5</a:t>
            </a:r>
            <a:endParaRPr lang="es-VE" dirty="0"/>
          </a:p>
        </p:txBody>
      </p:sp>
      <p:sp>
        <p:nvSpPr>
          <p:cNvPr id="37" name="36 CuadroTexto"/>
          <p:cNvSpPr txBox="1"/>
          <p:nvPr/>
        </p:nvSpPr>
        <p:spPr>
          <a:xfrm>
            <a:off x="5868144" y="3340030"/>
            <a:ext cx="288032" cy="369332"/>
          </a:xfrm>
          <a:prstGeom prst="rect">
            <a:avLst/>
          </a:prstGeom>
          <a:noFill/>
        </p:spPr>
        <p:txBody>
          <a:bodyPr wrap="square" rtlCol="0">
            <a:spAutoFit/>
          </a:bodyPr>
          <a:lstStyle/>
          <a:p>
            <a:r>
              <a:rPr lang="es-VE" dirty="0"/>
              <a:t>8</a:t>
            </a:r>
          </a:p>
        </p:txBody>
      </p:sp>
      <p:sp>
        <p:nvSpPr>
          <p:cNvPr id="38" name="37 CuadroTexto"/>
          <p:cNvSpPr txBox="1"/>
          <p:nvPr/>
        </p:nvSpPr>
        <p:spPr>
          <a:xfrm>
            <a:off x="5252976" y="1690146"/>
            <a:ext cx="288032" cy="369332"/>
          </a:xfrm>
          <a:prstGeom prst="rect">
            <a:avLst/>
          </a:prstGeom>
          <a:noFill/>
        </p:spPr>
        <p:txBody>
          <a:bodyPr wrap="square" rtlCol="0">
            <a:spAutoFit/>
          </a:bodyPr>
          <a:lstStyle/>
          <a:p>
            <a:r>
              <a:rPr lang="es-VE" dirty="0" smtClean="0"/>
              <a:t>6</a:t>
            </a:r>
            <a:endParaRPr lang="es-VE" dirty="0"/>
          </a:p>
        </p:txBody>
      </p:sp>
      <p:sp>
        <p:nvSpPr>
          <p:cNvPr id="39" name="38 CuadroTexto"/>
          <p:cNvSpPr txBox="1"/>
          <p:nvPr/>
        </p:nvSpPr>
        <p:spPr>
          <a:xfrm>
            <a:off x="4024696" y="2281518"/>
            <a:ext cx="622364" cy="369332"/>
          </a:xfrm>
          <a:prstGeom prst="rect">
            <a:avLst/>
          </a:prstGeom>
          <a:noFill/>
        </p:spPr>
        <p:txBody>
          <a:bodyPr wrap="square" rtlCol="0">
            <a:spAutoFit/>
          </a:bodyPr>
          <a:lstStyle/>
          <a:p>
            <a:r>
              <a:rPr lang="es-VE" dirty="0" smtClean="0"/>
              <a:t>10</a:t>
            </a:r>
            <a:endParaRPr lang="es-VE" dirty="0"/>
          </a:p>
        </p:txBody>
      </p:sp>
      <p:sp>
        <p:nvSpPr>
          <p:cNvPr id="40" name="39 CuadroTexto"/>
          <p:cNvSpPr txBox="1"/>
          <p:nvPr/>
        </p:nvSpPr>
        <p:spPr>
          <a:xfrm>
            <a:off x="2930304" y="1727520"/>
            <a:ext cx="475188" cy="369332"/>
          </a:xfrm>
          <a:prstGeom prst="rect">
            <a:avLst/>
          </a:prstGeom>
          <a:noFill/>
        </p:spPr>
        <p:txBody>
          <a:bodyPr wrap="square" rtlCol="0">
            <a:spAutoFit/>
          </a:bodyPr>
          <a:lstStyle/>
          <a:p>
            <a:r>
              <a:rPr lang="es-VE" dirty="0" smtClean="0"/>
              <a:t>12</a:t>
            </a:r>
            <a:endParaRPr lang="es-VE" dirty="0"/>
          </a:p>
        </p:txBody>
      </p:sp>
      <p:sp>
        <p:nvSpPr>
          <p:cNvPr id="41" name="40 CuadroTexto"/>
          <p:cNvSpPr txBox="1"/>
          <p:nvPr/>
        </p:nvSpPr>
        <p:spPr>
          <a:xfrm>
            <a:off x="2071628" y="3709362"/>
            <a:ext cx="648072" cy="369332"/>
          </a:xfrm>
          <a:prstGeom prst="rect">
            <a:avLst/>
          </a:prstGeom>
          <a:noFill/>
        </p:spPr>
        <p:txBody>
          <a:bodyPr wrap="square" rtlCol="0">
            <a:spAutoFit/>
          </a:bodyPr>
          <a:lstStyle/>
          <a:p>
            <a:r>
              <a:rPr lang="es-VE" dirty="0" smtClean="0"/>
              <a:t>14</a:t>
            </a:r>
            <a:endParaRPr lang="es-VE" dirty="0"/>
          </a:p>
        </p:txBody>
      </p:sp>
      <p:sp>
        <p:nvSpPr>
          <p:cNvPr id="42" name="41 CuadroTexto"/>
          <p:cNvSpPr txBox="1"/>
          <p:nvPr/>
        </p:nvSpPr>
        <p:spPr>
          <a:xfrm>
            <a:off x="3059832" y="2944118"/>
            <a:ext cx="489676" cy="369332"/>
          </a:xfrm>
          <a:prstGeom prst="rect">
            <a:avLst/>
          </a:prstGeom>
          <a:noFill/>
        </p:spPr>
        <p:txBody>
          <a:bodyPr wrap="square" rtlCol="0">
            <a:spAutoFit/>
          </a:bodyPr>
          <a:lstStyle/>
          <a:p>
            <a:r>
              <a:rPr lang="es-VE" dirty="0" smtClean="0"/>
              <a:t>16</a:t>
            </a:r>
            <a:endParaRPr lang="es-VE" dirty="0"/>
          </a:p>
        </p:txBody>
      </p:sp>
      <p:sp>
        <p:nvSpPr>
          <p:cNvPr id="48" name="47 CuadroTexto"/>
          <p:cNvSpPr txBox="1"/>
          <p:nvPr/>
        </p:nvSpPr>
        <p:spPr>
          <a:xfrm flipH="1">
            <a:off x="5421608" y="4431526"/>
            <a:ext cx="230512"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VE" dirty="0" smtClean="0"/>
              <a:t>f</a:t>
            </a:r>
            <a:endParaRPr lang="es-VE" dirty="0"/>
          </a:p>
        </p:txBody>
      </p:sp>
      <p:sp>
        <p:nvSpPr>
          <p:cNvPr id="49" name="48 CuadroTexto"/>
          <p:cNvSpPr txBox="1"/>
          <p:nvPr/>
        </p:nvSpPr>
        <p:spPr>
          <a:xfrm flipH="1">
            <a:off x="2857276" y="4293096"/>
            <a:ext cx="230512"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VE" dirty="0"/>
              <a:t>c</a:t>
            </a:r>
          </a:p>
        </p:txBody>
      </p:sp>
      <p:cxnSp>
        <p:nvCxnSpPr>
          <p:cNvPr id="50" name="49 Conector recto"/>
          <p:cNvCxnSpPr>
            <a:endCxn id="13" idx="3"/>
          </p:cNvCxnSpPr>
          <p:nvPr/>
        </p:nvCxnSpPr>
        <p:spPr>
          <a:xfrm>
            <a:off x="3087788" y="4617204"/>
            <a:ext cx="2330980" cy="0"/>
          </a:xfrm>
          <a:prstGeom prst="line">
            <a:avLst/>
          </a:prstGeom>
        </p:spPr>
        <p:style>
          <a:lnRef idx="3">
            <a:schemeClr val="accent2"/>
          </a:lnRef>
          <a:fillRef idx="0">
            <a:schemeClr val="accent2"/>
          </a:fillRef>
          <a:effectRef idx="2">
            <a:schemeClr val="accent2"/>
          </a:effectRef>
          <a:fontRef idx="minor">
            <a:schemeClr val="tx1"/>
          </a:fontRef>
        </p:style>
      </p:cxnSp>
      <p:sp>
        <p:nvSpPr>
          <p:cNvPr id="30" name="29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Manuel Dum</a:t>
            </a:r>
            <a:endParaRPr lang="es-VE" dirty="0">
              <a:solidFill>
                <a:schemeClr val="bg1"/>
              </a:solidFill>
              <a:effectLst>
                <a:outerShdw blurRad="50800" dist="38100" dir="13500000" algn="br" rotWithShape="0">
                  <a:prstClr val="black">
                    <a:alpha val="40000"/>
                  </a:prstClr>
                </a:outerShdw>
              </a:effectLst>
            </a:endParaRPr>
          </a:p>
        </p:txBody>
      </p:sp>
    </p:spTree>
    <p:extLst>
      <p:ext uri="{BB962C8B-B14F-4D97-AF65-F5344CB8AC3E}">
        <p14:creationId xmlns="" xmlns:p14="http://schemas.microsoft.com/office/powerpoint/2010/main" val="3356050272"/>
      </p:ext>
    </p:extLst>
  </p:cSld>
  <p:clrMapOvr>
    <a:masterClrMapping/>
  </p:clrMapOvr>
  <p:transition spd="slow">
    <p:wheel spokes="8"/>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2 Conector recto"/>
          <p:cNvCxnSpPr/>
          <p:nvPr/>
        </p:nvCxnSpPr>
        <p:spPr>
          <a:xfrm flipV="1">
            <a:off x="2267744" y="1412776"/>
            <a:ext cx="1872208" cy="1368152"/>
          </a:xfrm>
          <a:prstGeom prst="line">
            <a:avLst/>
          </a:prstGeom>
        </p:spPr>
        <p:style>
          <a:lnRef idx="3">
            <a:schemeClr val="accent1"/>
          </a:lnRef>
          <a:fillRef idx="0">
            <a:schemeClr val="accent1"/>
          </a:fillRef>
          <a:effectRef idx="2">
            <a:schemeClr val="accent1"/>
          </a:effectRef>
          <a:fontRef idx="minor">
            <a:schemeClr val="tx1"/>
          </a:fontRef>
        </p:style>
      </p:cxnSp>
      <p:sp>
        <p:nvSpPr>
          <p:cNvPr id="4" name="3 CuadroTexto"/>
          <p:cNvSpPr txBox="1"/>
          <p:nvPr/>
        </p:nvSpPr>
        <p:spPr>
          <a:xfrm flipH="1">
            <a:off x="2123728" y="2780928"/>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smtClean="0"/>
              <a:t>a</a:t>
            </a:r>
            <a:endParaRPr lang="es-VE" dirty="0"/>
          </a:p>
        </p:txBody>
      </p:sp>
      <p:sp>
        <p:nvSpPr>
          <p:cNvPr id="6" name="5 CuadroTexto"/>
          <p:cNvSpPr txBox="1"/>
          <p:nvPr/>
        </p:nvSpPr>
        <p:spPr>
          <a:xfrm flipH="1">
            <a:off x="4139952" y="1412776"/>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b</a:t>
            </a:r>
          </a:p>
        </p:txBody>
      </p:sp>
      <p:sp>
        <p:nvSpPr>
          <p:cNvPr id="7" name="6 CuadroTexto"/>
          <p:cNvSpPr txBox="1"/>
          <p:nvPr/>
        </p:nvSpPr>
        <p:spPr>
          <a:xfrm flipH="1">
            <a:off x="2843808" y="4293096"/>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c</a:t>
            </a:r>
          </a:p>
        </p:txBody>
      </p:sp>
      <p:sp>
        <p:nvSpPr>
          <p:cNvPr id="8" name="7 CuadroTexto"/>
          <p:cNvSpPr txBox="1"/>
          <p:nvPr/>
        </p:nvSpPr>
        <p:spPr>
          <a:xfrm flipH="1">
            <a:off x="3909440" y="3150260"/>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d</a:t>
            </a:r>
          </a:p>
        </p:txBody>
      </p:sp>
      <p:sp>
        <p:nvSpPr>
          <p:cNvPr id="9" name="8 CuadroTexto"/>
          <p:cNvSpPr txBox="1"/>
          <p:nvPr/>
        </p:nvSpPr>
        <p:spPr>
          <a:xfrm flipH="1">
            <a:off x="6156176" y="2096852"/>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e</a:t>
            </a:r>
          </a:p>
        </p:txBody>
      </p:sp>
      <p:cxnSp>
        <p:nvCxnSpPr>
          <p:cNvPr id="10" name="9 Conector recto"/>
          <p:cNvCxnSpPr>
            <a:stCxn id="4" idx="2"/>
            <a:endCxn id="7" idx="3"/>
          </p:cNvCxnSpPr>
          <p:nvPr/>
        </p:nvCxnSpPr>
        <p:spPr>
          <a:xfrm>
            <a:off x="2238984" y="3150260"/>
            <a:ext cx="604824" cy="1327502"/>
          </a:xfrm>
          <a:prstGeom prst="line">
            <a:avLst/>
          </a:prstGeom>
        </p:spPr>
        <p:style>
          <a:lnRef idx="3">
            <a:schemeClr val="accent1"/>
          </a:lnRef>
          <a:fillRef idx="0">
            <a:schemeClr val="accent1"/>
          </a:fillRef>
          <a:effectRef idx="2">
            <a:schemeClr val="accent1"/>
          </a:effectRef>
          <a:fontRef idx="minor">
            <a:schemeClr val="tx1"/>
          </a:fontRef>
        </p:style>
      </p:cxnSp>
      <p:sp>
        <p:nvSpPr>
          <p:cNvPr id="13" name="12 CuadroTexto"/>
          <p:cNvSpPr txBox="1"/>
          <p:nvPr/>
        </p:nvSpPr>
        <p:spPr>
          <a:xfrm flipH="1">
            <a:off x="5418768" y="4432538"/>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f</a:t>
            </a:r>
          </a:p>
        </p:txBody>
      </p:sp>
      <p:sp>
        <p:nvSpPr>
          <p:cNvPr id="14" name="13 CuadroTexto"/>
          <p:cNvSpPr txBox="1"/>
          <p:nvPr/>
        </p:nvSpPr>
        <p:spPr>
          <a:xfrm>
            <a:off x="4111192" y="4522294"/>
            <a:ext cx="288032" cy="369332"/>
          </a:xfrm>
          <a:prstGeom prst="rect">
            <a:avLst/>
          </a:prstGeom>
          <a:noFill/>
        </p:spPr>
        <p:txBody>
          <a:bodyPr wrap="square" rtlCol="0">
            <a:spAutoFit/>
          </a:bodyPr>
          <a:lstStyle/>
          <a:p>
            <a:r>
              <a:rPr lang="es-VE" dirty="0"/>
              <a:t>2</a:t>
            </a:r>
          </a:p>
        </p:txBody>
      </p:sp>
      <p:cxnSp>
        <p:nvCxnSpPr>
          <p:cNvPr id="15" name="14 Conector recto"/>
          <p:cNvCxnSpPr>
            <a:endCxn id="7" idx="1"/>
          </p:cNvCxnSpPr>
          <p:nvPr/>
        </p:nvCxnSpPr>
        <p:spPr>
          <a:xfrm flipH="1">
            <a:off x="3074320" y="3519592"/>
            <a:ext cx="950376" cy="95817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17 Conector recto"/>
          <p:cNvCxnSpPr>
            <a:stCxn id="8" idx="0"/>
            <a:endCxn id="6" idx="2"/>
          </p:cNvCxnSpPr>
          <p:nvPr/>
        </p:nvCxnSpPr>
        <p:spPr>
          <a:xfrm flipV="1">
            <a:off x="4024696" y="1782108"/>
            <a:ext cx="230512" cy="1368152"/>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20 Conector recto"/>
          <p:cNvCxnSpPr>
            <a:endCxn id="8" idx="3"/>
          </p:cNvCxnSpPr>
          <p:nvPr/>
        </p:nvCxnSpPr>
        <p:spPr>
          <a:xfrm>
            <a:off x="2395664" y="2981432"/>
            <a:ext cx="1513776" cy="353494"/>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22 Conector recto"/>
          <p:cNvCxnSpPr>
            <a:stCxn id="6" idx="1"/>
            <a:endCxn id="9" idx="3"/>
          </p:cNvCxnSpPr>
          <p:nvPr/>
        </p:nvCxnSpPr>
        <p:spPr>
          <a:xfrm>
            <a:off x="4370464" y="1597442"/>
            <a:ext cx="1785712" cy="684076"/>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23 Conector recto"/>
          <p:cNvCxnSpPr>
            <a:stCxn id="13" idx="0"/>
            <a:endCxn id="9" idx="2"/>
          </p:cNvCxnSpPr>
          <p:nvPr/>
        </p:nvCxnSpPr>
        <p:spPr>
          <a:xfrm flipV="1">
            <a:off x="5534024" y="2466184"/>
            <a:ext cx="737408" cy="1966354"/>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24 Conector recto"/>
          <p:cNvCxnSpPr>
            <a:endCxn id="13" idx="3"/>
          </p:cNvCxnSpPr>
          <p:nvPr/>
        </p:nvCxnSpPr>
        <p:spPr>
          <a:xfrm>
            <a:off x="3074320" y="4617204"/>
            <a:ext cx="234444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31 Conector recto"/>
          <p:cNvCxnSpPr>
            <a:stCxn id="8" idx="1"/>
            <a:endCxn id="13" idx="0"/>
          </p:cNvCxnSpPr>
          <p:nvPr/>
        </p:nvCxnSpPr>
        <p:spPr>
          <a:xfrm>
            <a:off x="4139952" y="3334926"/>
            <a:ext cx="1394072" cy="1097612"/>
          </a:xfrm>
          <a:prstGeom prst="line">
            <a:avLst/>
          </a:prstGeom>
        </p:spPr>
        <p:style>
          <a:lnRef idx="3">
            <a:schemeClr val="accent1"/>
          </a:lnRef>
          <a:fillRef idx="0">
            <a:schemeClr val="accent1"/>
          </a:fillRef>
          <a:effectRef idx="2">
            <a:schemeClr val="accent1"/>
          </a:effectRef>
          <a:fontRef idx="minor">
            <a:schemeClr val="tx1"/>
          </a:fontRef>
        </p:style>
      </p:cxnSp>
      <p:sp>
        <p:nvSpPr>
          <p:cNvPr id="35" name="34 CuadroTexto"/>
          <p:cNvSpPr txBox="1"/>
          <p:nvPr/>
        </p:nvSpPr>
        <p:spPr>
          <a:xfrm>
            <a:off x="4733307" y="3568740"/>
            <a:ext cx="288032" cy="369332"/>
          </a:xfrm>
          <a:prstGeom prst="rect">
            <a:avLst/>
          </a:prstGeom>
          <a:noFill/>
        </p:spPr>
        <p:txBody>
          <a:bodyPr wrap="square" rtlCol="0">
            <a:spAutoFit/>
          </a:bodyPr>
          <a:lstStyle/>
          <a:p>
            <a:r>
              <a:rPr lang="es-VE" dirty="0" smtClean="0"/>
              <a:t>4</a:t>
            </a:r>
            <a:endParaRPr lang="es-VE" dirty="0"/>
          </a:p>
        </p:txBody>
      </p:sp>
      <p:sp>
        <p:nvSpPr>
          <p:cNvPr id="36" name="35 CuadroTexto"/>
          <p:cNvSpPr txBox="1"/>
          <p:nvPr/>
        </p:nvSpPr>
        <p:spPr>
          <a:xfrm>
            <a:off x="3405492" y="3909241"/>
            <a:ext cx="288032" cy="369332"/>
          </a:xfrm>
          <a:prstGeom prst="rect">
            <a:avLst/>
          </a:prstGeom>
          <a:noFill/>
        </p:spPr>
        <p:txBody>
          <a:bodyPr wrap="square" rtlCol="0">
            <a:spAutoFit/>
          </a:bodyPr>
          <a:lstStyle/>
          <a:p>
            <a:r>
              <a:rPr lang="es-VE" dirty="0" smtClean="0"/>
              <a:t>5</a:t>
            </a:r>
            <a:endParaRPr lang="es-VE" dirty="0"/>
          </a:p>
        </p:txBody>
      </p:sp>
      <p:sp>
        <p:nvSpPr>
          <p:cNvPr id="37" name="36 CuadroTexto"/>
          <p:cNvSpPr txBox="1"/>
          <p:nvPr/>
        </p:nvSpPr>
        <p:spPr>
          <a:xfrm>
            <a:off x="5868144" y="3340030"/>
            <a:ext cx="288032" cy="369332"/>
          </a:xfrm>
          <a:prstGeom prst="rect">
            <a:avLst/>
          </a:prstGeom>
          <a:noFill/>
        </p:spPr>
        <p:txBody>
          <a:bodyPr wrap="square" rtlCol="0">
            <a:spAutoFit/>
          </a:bodyPr>
          <a:lstStyle/>
          <a:p>
            <a:r>
              <a:rPr lang="es-VE" dirty="0"/>
              <a:t>8</a:t>
            </a:r>
          </a:p>
        </p:txBody>
      </p:sp>
      <p:sp>
        <p:nvSpPr>
          <p:cNvPr id="38" name="37 CuadroTexto"/>
          <p:cNvSpPr txBox="1"/>
          <p:nvPr/>
        </p:nvSpPr>
        <p:spPr>
          <a:xfrm>
            <a:off x="5252976" y="1690146"/>
            <a:ext cx="288032" cy="369332"/>
          </a:xfrm>
          <a:prstGeom prst="rect">
            <a:avLst/>
          </a:prstGeom>
          <a:noFill/>
        </p:spPr>
        <p:txBody>
          <a:bodyPr wrap="square" rtlCol="0">
            <a:spAutoFit/>
          </a:bodyPr>
          <a:lstStyle/>
          <a:p>
            <a:r>
              <a:rPr lang="es-VE" dirty="0"/>
              <a:t>6</a:t>
            </a:r>
          </a:p>
        </p:txBody>
      </p:sp>
      <p:sp>
        <p:nvSpPr>
          <p:cNvPr id="39" name="38 CuadroTexto"/>
          <p:cNvSpPr txBox="1"/>
          <p:nvPr/>
        </p:nvSpPr>
        <p:spPr>
          <a:xfrm>
            <a:off x="4024696" y="2281518"/>
            <a:ext cx="622364" cy="369332"/>
          </a:xfrm>
          <a:prstGeom prst="rect">
            <a:avLst/>
          </a:prstGeom>
          <a:noFill/>
        </p:spPr>
        <p:txBody>
          <a:bodyPr wrap="square" rtlCol="0">
            <a:spAutoFit/>
          </a:bodyPr>
          <a:lstStyle/>
          <a:p>
            <a:r>
              <a:rPr lang="es-VE" dirty="0" smtClean="0"/>
              <a:t>10</a:t>
            </a:r>
            <a:endParaRPr lang="es-VE" dirty="0"/>
          </a:p>
        </p:txBody>
      </p:sp>
      <p:sp>
        <p:nvSpPr>
          <p:cNvPr id="40" name="39 CuadroTexto"/>
          <p:cNvSpPr txBox="1"/>
          <p:nvPr/>
        </p:nvSpPr>
        <p:spPr>
          <a:xfrm>
            <a:off x="2930304" y="1727520"/>
            <a:ext cx="475188" cy="369332"/>
          </a:xfrm>
          <a:prstGeom prst="rect">
            <a:avLst/>
          </a:prstGeom>
          <a:noFill/>
        </p:spPr>
        <p:txBody>
          <a:bodyPr wrap="square" rtlCol="0">
            <a:spAutoFit/>
          </a:bodyPr>
          <a:lstStyle/>
          <a:p>
            <a:r>
              <a:rPr lang="es-VE" dirty="0" smtClean="0"/>
              <a:t>12</a:t>
            </a:r>
            <a:endParaRPr lang="es-VE" dirty="0"/>
          </a:p>
        </p:txBody>
      </p:sp>
      <p:sp>
        <p:nvSpPr>
          <p:cNvPr id="41" name="40 CuadroTexto"/>
          <p:cNvSpPr txBox="1"/>
          <p:nvPr/>
        </p:nvSpPr>
        <p:spPr>
          <a:xfrm>
            <a:off x="2071628" y="3709362"/>
            <a:ext cx="648072" cy="369332"/>
          </a:xfrm>
          <a:prstGeom prst="rect">
            <a:avLst/>
          </a:prstGeom>
          <a:noFill/>
        </p:spPr>
        <p:txBody>
          <a:bodyPr wrap="square" rtlCol="0">
            <a:spAutoFit/>
          </a:bodyPr>
          <a:lstStyle/>
          <a:p>
            <a:r>
              <a:rPr lang="es-VE" dirty="0" smtClean="0"/>
              <a:t>14</a:t>
            </a:r>
            <a:endParaRPr lang="es-VE" dirty="0"/>
          </a:p>
        </p:txBody>
      </p:sp>
      <p:sp>
        <p:nvSpPr>
          <p:cNvPr id="42" name="41 CuadroTexto"/>
          <p:cNvSpPr txBox="1"/>
          <p:nvPr/>
        </p:nvSpPr>
        <p:spPr>
          <a:xfrm>
            <a:off x="3059832" y="2944118"/>
            <a:ext cx="489676" cy="369332"/>
          </a:xfrm>
          <a:prstGeom prst="rect">
            <a:avLst/>
          </a:prstGeom>
          <a:noFill/>
        </p:spPr>
        <p:txBody>
          <a:bodyPr wrap="square" rtlCol="0">
            <a:spAutoFit/>
          </a:bodyPr>
          <a:lstStyle/>
          <a:p>
            <a:r>
              <a:rPr lang="es-VE" dirty="0" smtClean="0"/>
              <a:t>16</a:t>
            </a:r>
            <a:endParaRPr lang="es-VE" dirty="0"/>
          </a:p>
        </p:txBody>
      </p:sp>
      <p:sp>
        <p:nvSpPr>
          <p:cNvPr id="47" name="46 CuadroTexto"/>
          <p:cNvSpPr txBox="1"/>
          <p:nvPr/>
        </p:nvSpPr>
        <p:spPr>
          <a:xfrm flipH="1">
            <a:off x="3909440" y="3150260"/>
            <a:ext cx="230512"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VE" dirty="0"/>
              <a:t>d</a:t>
            </a:r>
          </a:p>
        </p:txBody>
      </p:sp>
      <p:sp>
        <p:nvSpPr>
          <p:cNvPr id="48" name="47 CuadroTexto"/>
          <p:cNvSpPr txBox="1"/>
          <p:nvPr/>
        </p:nvSpPr>
        <p:spPr>
          <a:xfrm flipH="1">
            <a:off x="5425752" y="4432538"/>
            <a:ext cx="230512"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VE" dirty="0" smtClean="0"/>
              <a:t>f</a:t>
            </a:r>
            <a:endParaRPr lang="es-VE" dirty="0"/>
          </a:p>
        </p:txBody>
      </p:sp>
      <p:sp>
        <p:nvSpPr>
          <p:cNvPr id="49" name="48 CuadroTexto"/>
          <p:cNvSpPr txBox="1"/>
          <p:nvPr/>
        </p:nvSpPr>
        <p:spPr>
          <a:xfrm flipH="1">
            <a:off x="2849860" y="4294884"/>
            <a:ext cx="230512"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VE" dirty="0"/>
              <a:t>c</a:t>
            </a:r>
          </a:p>
        </p:txBody>
      </p:sp>
      <p:cxnSp>
        <p:nvCxnSpPr>
          <p:cNvPr id="50" name="49 Conector recto"/>
          <p:cNvCxnSpPr>
            <a:endCxn id="13" idx="3"/>
          </p:cNvCxnSpPr>
          <p:nvPr/>
        </p:nvCxnSpPr>
        <p:spPr>
          <a:xfrm>
            <a:off x="3074320" y="4597896"/>
            <a:ext cx="2344448" cy="19308"/>
          </a:xfrm>
          <a:prstGeom prst="line">
            <a:avLst/>
          </a:prstGeom>
        </p:spPr>
        <p:style>
          <a:lnRef idx="3">
            <a:schemeClr val="accent2"/>
          </a:lnRef>
          <a:fillRef idx="0">
            <a:schemeClr val="accent2"/>
          </a:fillRef>
          <a:effectRef idx="2">
            <a:schemeClr val="accent2"/>
          </a:effectRef>
          <a:fontRef idx="minor">
            <a:schemeClr val="tx1"/>
          </a:fontRef>
        </p:style>
      </p:cxnSp>
      <p:cxnSp>
        <p:nvCxnSpPr>
          <p:cNvPr id="53" name="52 Conector recto"/>
          <p:cNvCxnSpPr>
            <a:stCxn id="8" idx="1"/>
            <a:endCxn id="48" idx="0"/>
          </p:cNvCxnSpPr>
          <p:nvPr/>
        </p:nvCxnSpPr>
        <p:spPr>
          <a:xfrm>
            <a:off x="4139952" y="3334926"/>
            <a:ext cx="1401056" cy="1097612"/>
          </a:xfrm>
          <a:prstGeom prst="line">
            <a:avLst/>
          </a:prstGeom>
        </p:spPr>
        <p:style>
          <a:lnRef idx="3">
            <a:schemeClr val="accent2"/>
          </a:lnRef>
          <a:fillRef idx="0">
            <a:schemeClr val="accent2"/>
          </a:fillRef>
          <a:effectRef idx="2">
            <a:schemeClr val="accent2"/>
          </a:effectRef>
          <a:fontRef idx="minor">
            <a:schemeClr val="tx1"/>
          </a:fontRef>
        </p:style>
      </p:cxnSp>
      <p:sp>
        <p:nvSpPr>
          <p:cNvPr id="33" name="32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Manuel Dum</a:t>
            </a:r>
            <a:endParaRPr lang="es-VE" dirty="0">
              <a:solidFill>
                <a:schemeClr val="bg1"/>
              </a:solidFill>
              <a:effectLst>
                <a:outerShdw blurRad="50800" dist="38100" dir="13500000" algn="br" rotWithShape="0">
                  <a:prstClr val="black">
                    <a:alpha val="40000"/>
                  </a:prstClr>
                </a:outerShdw>
              </a:effectLst>
            </a:endParaRPr>
          </a:p>
        </p:txBody>
      </p:sp>
    </p:spTree>
    <p:extLst>
      <p:ext uri="{BB962C8B-B14F-4D97-AF65-F5344CB8AC3E}">
        <p14:creationId xmlns="" xmlns:p14="http://schemas.microsoft.com/office/powerpoint/2010/main" val="3787750648"/>
      </p:ext>
    </p:extLst>
  </p:cSld>
  <p:clrMapOvr>
    <a:masterClrMapping/>
  </p:clrMapOvr>
  <p:transition spd="slow">
    <p:wheel spokes="8"/>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2 Conector recto"/>
          <p:cNvCxnSpPr/>
          <p:nvPr/>
        </p:nvCxnSpPr>
        <p:spPr>
          <a:xfrm flipV="1">
            <a:off x="2267744" y="1412776"/>
            <a:ext cx="1872208" cy="1368152"/>
          </a:xfrm>
          <a:prstGeom prst="line">
            <a:avLst/>
          </a:prstGeom>
        </p:spPr>
        <p:style>
          <a:lnRef idx="3">
            <a:schemeClr val="accent1"/>
          </a:lnRef>
          <a:fillRef idx="0">
            <a:schemeClr val="accent1"/>
          </a:fillRef>
          <a:effectRef idx="2">
            <a:schemeClr val="accent1"/>
          </a:effectRef>
          <a:fontRef idx="minor">
            <a:schemeClr val="tx1"/>
          </a:fontRef>
        </p:style>
      </p:cxnSp>
      <p:sp>
        <p:nvSpPr>
          <p:cNvPr id="4" name="3 CuadroTexto"/>
          <p:cNvSpPr txBox="1"/>
          <p:nvPr/>
        </p:nvSpPr>
        <p:spPr>
          <a:xfrm flipH="1">
            <a:off x="2123728" y="2780928"/>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smtClean="0"/>
              <a:t>a</a:t>
            </a:r>
            <a:endParaRPr lang="es-VE" dirty="0"/>
          </a:p>
        </p:txBody>
      </p:sp>
      <p:sp>
        <p:nvSpPr>
          <p:cNvPr id="6" name="5 CuadroTexto"/>
          <p:cNvSpPr txBox="1"/>
          <p:nvPr/>
        </p:nvSpPr>
        <p:spPr>
          <a:xfrm flipH="1">
            <a:off x="4139952" y="1412776"/>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b</a:t>
            </a:r>
          </a:p>
        </p:txBody>
      </p:sp>
      <p:sp>
        <p:nvSpPr>
          <p:cNvPr id="7" name="6 CuadroTexto"/>
          <p:cNvSpPr txBox="1"/>
          <p:nvPr/>
        </p:nvSpPr>
        <p:spPr>
          <a:xfrm flipH="1">
            <a:off x="2843808" y="4293096"/>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c</a:t>
            </a:r>
          </a:p>
        </p:txBody>
      </p:sp>
      <p:sp>
        <p:nvSpPr>
          <p:cNvPr id="8" name="7 CuadroTexto"/>
          <p:cNvSpPr txBox="1"/>
          <p:nvPr/>
        </p:nvSpPr>
        <p:spPr>
          <a:xfrm flipH="1">
            <a:off x="3909440" y="3150260"/>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d</a:t>
            </a:r>
          </a:p>
        </p:txBody>
      </p:sp>
      <p:sp>
        <p:nvSpPr>
          <p:cNvPr id="9" name="8 CuadroTexto"/>
          <p:cNvSpPr txBox="1"/>
          <p:nvPr/>
        </p:nvSpPr>
        <p:spPr>
          <a:xfrm flipH="1">
            <a:off x="6156176" y="2096852"/>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e</a:t>
            </a:r>
          </a:p>
        </p:txBody>
      </p:sp>
      <p:cxnSp>
        <p:nvCxnSpPr>
          <p:cNvPr id="10" name="9 Conector recto"/>
          <p:cNvCxnSpPr>
            <a:stCxn id="4" idx="2"/>
            <a:endCxn id="7" idx="3"/>
          </p:cNvCxnSpPr>
          <p:nvPr/>
        </p:nvCxnSpPr>
        <p:spPr>
          <a:xfrm>
            <a:off x="2238984" y="3150260"/>
            <a:ext cx="604824" cy="1327502"/>
          </a:xfrm>
          <a:prstGeom prst="line">
            <a:avLst/>
          </a:prstGeom>
        </p:spPr>
        <p:style>
          <a:lnRef idx="3">
            <a:schemeClr val="accent1"/>
          </a:lnRef>
          <a:fillRef idx="0">
            <a:schemeClr val="accent1"/>
          </a:fillRef>
          <a:effectRef idx="2">
            <a:schemeClr val="accent1"/>
          </a:effectRef>
          <a:fontRef idx="minor">
            <a:schemeClr val="tx1"/>
          </a:fontRef>
        </p:style>
      </p:cxnSp>
      <p:sp>
        <p:nvSpPr>
          <p:cNvPr id="13" name="12 CuadroTexto"/>
          <p:cNvSpPr txBox="1"/>
          <p:nvPr/>
        </p:nvSpPr>
        <p:spPr>
          <a:xfrm flipH="1">
            <a:off x="5418768" y="4432538"/>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f</a:t>
            </a:r>
          </a:p>
        </p:txBody>
      </p:sp>
      <p:sp>
        <p:nvSpPr>
          <p:cNvPr id="14" name="13 CuadroTexto"/>
          <p:cNvSpPr txBox="1"/>
          <p:nvPr/>
        </p:nvSpPr>
        <p:spPr>
          <a:xfrm>
            <a:off x="4111192" y="4522294"/>
            <a:ext cx="288032" cy="369332"/>
          </a:xfrm>
          <a:prstGeom prst="rect">
            <a:avLst/>
          </a:prstGeom>
          <a:noFill/>
        </p:spPr>
        <p:txBody>
          <a:bodyPr wrap="square" rtlCol="0">
            <a:spAutoFit/>
          </a:bodyPr>
          <a:lstStyle/>
          <a:p>
            <a:r>
              <a:rPr lang="es-VE" dirty="0"/>
              <a:t>2</a:t>
            </a:r>
          </a:p>
        </p:txBody>
      </p:sp>
      <p:cxnSp>
        <p:nvCxnSpPr>
          <p:cNvPr id="15" name="14 Conector recto"/>
          <p:cNvCxnSpPr>
            <a:endCxn id="7" idx="1"/>
          </p:cNvCxnSpPr>
          <p:nvPr/>
        </p:nvCxnSpPr>
        <p:spPr>
          <a:xfrm flipH="1">
            <a:off x="3074320" y="3519592"/>
            <a:ext cx="950376" cy="95817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17 Conector recto"/>
          <p:cNvCxnSpPr>
            <a:stCxn id="8" idx="0"/>
            <a:endCxn id="6" idx="2"/>
          </p:cNvCxnSpPr>
          <p:nvPr/>
        </p:nvCxnSpPr>
        <p:spPr>
          <a:xfrm flipV="1">
            <a:off x="4024696" y="1782108"/>
            <a:ext cx="230512" cy="1368152"/>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20 Conector recto"/>
          <p:cNvCxnSpPr>
            <a:endCxn id="8" idx="3"/>
          </p:cNvCxnSpPr>
          <p:nvPr/>
        </p:nvCxnSpPr>
        <p:spPr>
          <a:xfrm>
            <a:off x="2395664" y="2981432"/>
            <a:ext cx="1513776" cy="353494"/>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22 Conector recto"/>
          <p:cNvCxnSpPr>
            <a:stCxn id="6" idx="1"/>
            <a:endCxn id="9" idx="3"/>
          </p:cNvCxnSpPr>
          <p:nvPr/>
        </p:nvCxnSpPr>
        <p:spPr>
          <a:xfrm>
            <a:off x="4370464" y="1597442"/>
            <a:ext cx="1785712" cy="684076"/>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23 Conector recto"/>
          <p:cNvCxnSpPr>
            <a:stCxn id="13" idx="0"/>
            <a:endCxn id="9" idx="2"/>
          </p:cNvCxnSpPr>
          <p:nvPr/>
        </p:nvCxnSpPr>
        <p:spPr>
          <a:xfrm flipV="1">
            <a:off x="5534024" y="2466184"/>
            <a:ext cx="737408" cy="1966354"/>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24 Conector recto"/>
          <p:cNvCxnSpPr>
            <a:endCxn id="13" idx="3"/>
          </p:cNvCxnSpPr>
          <p:nvPr/>
        </p:nvCxnSpPr>
        <p:spPr>
          <a:xfrm>
            <a:off x="3074320" y="4617204"/>
            <a:ext cx="234444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31 Conector recto"/>
          <p:cNvCxnSpPr>
            <a:stCxn id="8" idx="1"/>
            <a:endCxn id="13" idx="0"/>
          </p:cNvCxnSpPr>
          <p:nvPr/>
        </p:nvCxnSpPr>
        <p:spPr>
          <a:xfrm>
            <a:off x="4139952" y="3334926"/>
            <a:ext cx="1394072" cy="1097612"/>
          </a:xfrm>
          <a:prstGeom prst="line">
            <a:avLst/>
          </a:prstGeom>
        </p:spPr>
        <p:style>
          <a:lnRef idx="3">
            <a:schemeClr val="accent1"/>
          </a:lnRef>
          <a:fillRef idx="0">
            <a:schemeClr val="accent1"/>
          </a:fillRef>
          <a:effectRef idx="2">
            <a:schemeClr val="accent1"/>
          </a:effectRef>
          <a:fontRef idx="minor">
            <a:schemeClr val="tx1"/>
          </a:fontRef>
        </p:style>
      </p:cxnSp>
      <p:sp>
        <p:nvSpPr>
          <p:cNvPr id="35" name="34 CuadroTexto"/>
          <p:cNvSpPr txBox="1"/>
          <p:nvPr/>
        </p:nvSpPr>
        <p:spPr>
          <a:xfrm>
            <a:off x="4733307" y="3568740"/>
            <a:ext cx="288032" cy="369332"/>
          </a:xfrm>
          <a:prstGeom prst="rect">
            <a:avLst/>
          </a:prstGeom>
          <a:noFill/>
        </p:spPr>
        <p:txBody>
          <a:bodyPr wrap="square" rtlCol="0">
            <a:spAutoFit/>
          </a:bodyPr>
          <a:lstStyle/>
          <a:p>
            <a:r>
              <a:rPr lang="es-VE" dirty="0" smtClean="0"/>
              <a:t>4</a:t>
            </a:r>
            <a:endParaRPr lang="es-VE" dirty="0"/>
          </a:p>
        </p:txBody>
      </p:sp>
      <p:sp>
        <p:nvSpPr>
          <p:cNvPr id="36" name="35 CuadroTexto"/>
          <p:cNvSpPr txBox="1"/>
          <p:nvPr/>
        </p:nvSpPr>
        <p:spPr>
          <a:xfrm>
            <a:off x="3405492" y="3909241"/>
            <a:ext cx="288032" cy="369332"/>
          </a:xfrm>
          <a:prstGeom prst="rect">
            <a:avLst/>
          </a:prstGeom>
          <a:noFill/>
        </p:spPr>
        <p:txBody>
          <a:bodyPr wrap="square" rtlCol="0">
            <a:spAutoFit/>
          </a:bodyPr>
          <a:lstStyle/>
          <a:p>
            <a:r>
              <a:rPr lang="es-VE" dirty="0" smtClean="0"/>
              <a:t>5</a:t>
            </a:r>
            <a:endParaRPr lang="es-VE" dirty="0"/>
          </a:p>
        </p:txBody>
      </p:sp>
      <p:sp>
        <p:nvSpPr>
          <p:cNvPr id="37" name="36 CuadroTexto"/>
          <p:cNvSpPr txBox="1"/>
          <p:nvPr/>
        </p:nvSpPr>
        <p:spPr>
          <a:xfrm>
            <a:off x="5868144" y="3340030"/>
            <a:ext cx="288032" cy="369332"/>
          </a:xfrm>
          <a:prstGeom prst="rect">
            <a:avLst/>
          </a:prstGeom>
          <a:noFill/>
        </p:spPr>
        <p:txBody>
          <a:bodyPr wrap="square" rtlCol="0">
            <a:spAutoFit/>
          </a:bodyPr>
          <a:lstStyle/>
          <a:p>
            <a:r>
              <a:rPr lang="es-VE" dirty="0"/>
              <a:t>8</a:t>
            </a:r>
          </a:p>
        </p:txBody>
      </p:sp>
      <p:sp>
        <p:nvSpPr>
          <p:cNvPr id="38" name="37 CuadroTexto"/>
          <p:cNvSpPr txBox="1"/>
          <p:nvPr/>
        </p:nvSpPr>
        <p:spPr>
          <a:xfrm>
            <a:off x="5252976" y="1690146"/>
            <a:ext cx="288032" cy="369332"/>
          </a:xfrm>
          <a:prstGeom prst="rect">
            <a:avLst/>
          </a:prstGeom>
          <a:noFill/>
        </p:spPr>
        <p:txBody>
          <a:bodyPr wrap="square" rtlCol="0">
            <a:spAutoFit/>
          </a:bodyPr>
          <a:lstStyle/>
          <a:p>
            <a:r>
              <a:rPr lang="es-VE" dirty="0"/>
              <a:t>6</a:t>
            </a:r>
          </a:p>
        </p:txBody>
      </p:sp>
      <p:sp>
        <p:nvSpPr>
          <p:cNvPr id="39" name="38 CuadroTexto"/>
          <p:cNvSpPr txBox="1"/>
          <p:nvPr/>
        </p:nvSpPr>
        <p:spPr>
          <a:xfrm>
            <a:off x="4024696" y="2281518"/>
            <a:ext cx="622364" cy="369332"/>
          </a:xfrm>
          <a:prstGeom prst="rect">
            <a:avLst/>
          </a:prstGeom>
          <a:noFill/>
        </p:spPr>
        <p:txBody>
          <a:bodyPr wrap="square" rtlCol="0">
            <a:spAutoFit/>
          </a:bodyPr>
          <a:lstStyle/>
          <a:p>
            <a:r>
              <a:rPr lang="es-VE" dirty="0" smtClean="0"/>
              <a:t>10</a:t>
            </a:r>
            <a:endParaRPr lang="es-VE" dirty="0"/>
          </a:p>
        </p:txBody>
      </p:sp>
      <p:sp>
        <p:nvSpPr>
          <p:cNvPr id="40" name="39 CuadroTexto"/>
          <p:cNvSpPr txBox="1"/>
          <p:nvPr/>
        </p:nvSpPr>
        <p:spPr>
          <a:xfrm>
            <a:off x="2930304" y="1727520"/>
            <a:ext cx="475188" cy="369332"/>
          </a:xfrm>
          <a:prstGeom prst="rect">
            <a:avLst/>
          </a:prstGeom>
          <a:noFill/>
        </p:spPr>
        <p:txBody>
          <a:bodyPr wrap="square" rtlCol="0">
            <a:spAutoFit/>
          </a:bodyPr>
          <a:lstStyle/>
          <a:p>
            <a:r>
              <a:rPr lang="es-VE" dirty="0" smtClean="0"/>
              <a:t>12</a:t>
            </a:r>
            <a:endParaRPr lang="es-VE" dirty="0"/>
          </a:p>
        </p:txBody>
      </p:sp>
      <p:sp>
        <p:nvSpPr>
          <p:cNvPr id="41" name="40 CuadroTexto"/>
          <p:cNvSpPr txBox="1"/>
          <p:nvPr/>
        </p:nvSpPr>
        <p:spPr>
          <a:xfrm>
            <a:off x="2071628" y="3709362"/>
            <a:ext cx="648072" cy="369332"/>
          </a:xfrm>
          <a:prstGeom prst="rect">
            <a:avLst/>
          </a:prstGeom>
          <a:noFill/>
        </p:spPr>
        <p:txBody>
          <a:bodyPr wrap="square" rtlCol="0">
            <a:spAutoFit/>
          </a:bodyPr>
          <a:lstStyle/>
          <a:p>
            <a:r>
              <a:rPr lang="es-VE" dirty="0" smtClean="0"/>
              <a:t>14</a:t>
            </a:r>
            <a:endParaRPr lang="es-VE" dirty="0"/>
          </a:p>
        </p:txBody>
      </p:sp>
      <p:sp>
        <p:nvSpPr>
          <p:cNvPr id="42" name="41 CuadroTexto"/>
          <p:cNvSpPr txBox="1"/>
          <p:nvPr/>
        </p:nvSpPr>
        <p:spPr>
          <a:xfrm>
            <a:off x="3059832" y="2944118"/>
            <a:ext cx="489676" cy="369332"/>
          </a:xfrm>
          <a:prstGeom prst="rect">
            <a:avLst/>
          </a:prstGeom>
          <a:noFill/>
        </p:spPr>
        <p:txBody>
          <a:bodyPr wrap="square" rtlCol="0">
            <a:spAutoFit/>
          </a:bodyPr>
          <a:lstStyle/>
          <a:p>
            <a:r>
              <a:rPr lang="es-VE" dirty="0" smtClean="0"/>
              <a:t>16</a:t>
            </a:r>
            <a:endParaRPr lang="es-VE" dirty="0"/>
          </a:p>
        </p:txBody>
      </p:sp>
      <p:sp>
        <p:nvSpPr>
          <p:cNvPr id="47" name="46 CuadroTexto"/>
          <p:cNvSpPr txBox="1"/>
          <p:nvPr/>
        </p:nvSpPr>
        <p:spPr>
          <a:xfrm flipH="1">
            <a:off x="6156176" y="2096852"/>
            <a:ext cx="230512"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VE" dirty="0" smtClean="0"/>
              <a:t>e</a:t>
            </a:r>
            <a:endParaRPr lang="es-VE" dirty="0"/>
          </a:p>
        </p:txBody>
      </p:sp>
      <p:sp>
        <p:nvSpPr>
          <p:cNvPr id="48" name="47 CuadroTexto"/>
          <p:cNvSpPr txBox="1"/>
          <p:nvPr/>
        </p:nvSpPr>
        <p:spPr>
          <a:xfrm flipH="1">
            <a:off x="5425752" y="4422884"/>
            <a:ext cx="230512"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VE" dirty="0" smtClean="0"/>
              <a:t>f</a:t>
            </a:r>
            <a:endParaRPr lang="es-VE" dirty="0"/>
          </a:p>
        </p:txBody>
      </p:sp>
      <p:sp>
        <p:nvSpPr>
          <p:cNvPr id="49" name="48 CuadroTexto"/>
          <p:cNvSpPr txBox="1"/>
          <p:nvPr/>
        </p:nvSpPr>
        <p:spPr>
          <a:xfrm flipH="1">
            <a:off x="2856712" y="4294884"/>
            <a:ext cx="230512"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VE" dirty="0"/>
              <a:t>c</a:t>
            </a:r>
          </a:p>
        </p:txBody>
      </p:sp>
      <p:cxnSp>
        <p:nvCxnSpPr>
          <p:cNvPr id="50" name="49 Conector recto"/>
          <p:cNvCxnSpPr>
            <a:endCxn id="13" idx="3"/>
          </p:cNvCxnSpPr>
          <p:nvPr/>
        </p:nvCxnSpPr>
        <p:spPr>
          <a:xfrm>
            <a:off x="3087788" y="4597896"/>
            <a:ext cx="2330980" cy="19308"/>
          </a:xfrm>
          <a:prstGeom prst="line">
            <a:avLst/>
          </a:prstGeom>
        </p:spPr>
        <p:style>
          <a:lnRef idx="3">
            <a:schemeClr val="accent2"/>
          </a:lnRef>
          <a:fillRef idx="0">
            <a:schemeClr val="accent2"/>
          </a:fillRef>
          <a:effectRef idx="2">
            <a:schemeClr val="accent2"/>
          </a:effectRef>
          <a:fontRef idx="minor">
            <a:schemeClr val="tx1"/>
          </a:fontRef>
        </p:style>
      </p:cxnSp>
      <p:cxnSp>
        <p:nvCxnSpPr>
          <p:cNvPr id="53" name="52 Conector recto"/>
          <p:cNvCxnSpPr>
            <a:stCxn id="8" idx="1"/>
            <a:endCxn id="48" idx="0"/>
          </p:cNvCxnSpPr>
          <p:nvPr/>
        </p:nvCxnSpPr>
        <p:spPr>
          <a:xfrm>
            <a:off x="4139952" y="3334926"/>
            <a:ext cx="1401056" cy="1087958"/>
          </a:xfrm>
          <a:prstGeom prst="line">
            <a:avLst/>
          </a:prstGeom>
        </p:spPr>
        <p:style>
          <a:lnRef idx="3">
            <a:schemeClr val="accent2"/>
          </a:lnRef>
          <a:fillRef idx="0">
            <a:schemeClr val="accent2"/>
          </a:fillRef>
          <a:effectRef idx="2">
            <a:schemeClr val="accent2"/>
          </a:effectRef>
          <a:fontRef idx="minor">
            <a:schemeClr val="tx1"/>
          </a:fontRef>
        </p:style>
      </p:cxnSp>
      <p:cxnSp>
        <p:nvCxnSpPr>
          <p:cNvPr id="56" name="55 Conector recto"/>
          <p:cNvCxnSpPr>
            <a:stCxn id="6" idx="1"/>
            <a:endCxn id="47" idx="3"/>
          </p:cNvCxnSpPr>
          <p:nvPr/>
        </p:nvCxnSpPr>
        <p:spPr>
          <a:xfrm>
            <a:off x="4370464" y="1597442"/>
            <a:ext cx="1785712" cy="684076"/>
          </a:xfrm>
          <a:prstGeom prst="line">
            <a:avLst/>
          </a:prstGeom>
        </p:spPr>
        <p:style>
          <a:lnRef idx="3">
            <a:schemeClr val="accent2"/>
          </a:lnRef>
          <a:fillRef idx="0">
            <a:schemeClr val="accent2"/>
          </a:fillRef>
          <a:effectRef idx="2">
            <a:schemeClr val="accent2"/>
          </a:effectRef>
          <a:fontRef idx="minor">
            <a:schemeClr val="tx1"/>
          </a:fontRef>
        </p:style>
      </p:cxnSp>
      <p:sp>
        <p:nvSpPr>
          <p:cNvPr id="43" name="42 CuadroTexto"/>
          <p:cNvSpPr txBox="1"/>
          <p:nvPr/>
        </p:nvSpPr>
        <p:spPr>
          <a:xfrm flipH="1">
            <a:off x="3909440" y="3150260"/>
            <a:ext cx="230512"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VE" dirty="0"/>
              <a:t>d</a:t>
            </a:r>
          </a:p>
        </p:txBody>
      </p:sp>
      <p:sp>
        <p:nvSpPr>
          <p:cNvPr id="51" name="50 CuadroTexto"/>
          <p:cNvSpPr txBox="1"/>
          <p:nvPr/>
        </p:nvSpPr>
        <p:spPr>
          <a:xfrm flipH="1">
            <a:off x="4131288" y="1403484"/>
            <a:ext cx="230512"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VE" dirty="0"/>
              <a:t>b</a:t>
            </a:r>
          </a:p>
        </p:txBody>
      </p:sp>
      <p:sp>
        <p:nvSpPr>
          <p:cNvPr id="44" name="43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Manuel Dum</a:t>
            </a:r>
            <a:endParaRPr lang="es-VE" dirty="0">
              <a:solidFill>
                <a:schemeClr val="bg1"/>
              </a:solidFill>
              <a:effectLst>
                <a:outerShdw blurRad="50800" dist="38100" dir="13500000" algn="br" rotWithShape="0">
                  <a:prstClr val="black">
                    <a:alpha val="40000"/>
                  </a:prstClr>
                </a:outerShdw>
              </a:effectLst>
            </a:endParaRPr>
          </a:p>
        </p:txBody>
      </p:sp>
    </p:spTree>
    <p:extLst>
      <p:ext uri="{BB962C8B-B14F-4D97-AF65-F5344CB8AC3E}">
        <p14:creationId xmlns="" xmlns:p14="http://schemas.microsoft.com/office/powerpoint/2010/main" val="2022855646"/>
      </p:ext>
    </p:extLst>
  </p:cSld>
  <p:clrMapOvr>
    <a:masterClrMapping/>
  </p:clrMapOvr>
  <p:transition spd="slow">
    <p:wheel spokes="8"/>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2 Conector recto"/>
          <p:cNvCxnSpPr/>
          <p:nvPr/>
        </p:nvCxnSpPr>
        <p:spPr>
          <a:xfrm flipV="1">
            <a:off x="2267744" y="1412776"/>
            <a:ext cx="1872208" cy="1368152"/>
          </a:xfrm>
          <a:prstGeom prst="line">
            <a:avLst/>
          </a:prstGeom>
        </p:spPr>
        <p:style>
          <a:lnRef idx="3">
            <a:schemeClr val="accent1"/>
          </a:lnRef>
          <a:fillRef idx="0">
            <a:schemeClr val="accent1"/>
          </a:fillRef>
          <a:effectRef idx="2">
            <a:schemeClr val="accent1"/>
          </a:effectRef>
          <a:fontRef idx="minor">
            <a:schemeClr val="tx1"/>
          </a:fontRef>
        </p:style>
      </p:cxnSp>
      <p:sp>
        <p:nvSpPr>
          <p:cNvPr id="4" name="3 CuadroTexto"/>
          <p:cNvSpPr txBox="1"/>
          <p:nvPr/>
        </p:nvSpPr>
        <p:spPr>
          <a:xfrm flipH="1">
            <a:off x="2123728" y="2780928"/>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smtClean="0"/>
              <a:t>a</a:t>
            </a:r>
            <a:endParaRPr lang="es-VE" dirty="0"/>
          </a:p>
        </p:txBody>
      </p:sp>
      <p:sp>
        <p:nvSpPr>
          <p:cNvPr id="6" name="5 CuadroTexto"/>
          <p:cNvSpPr txBox="1"/>
          <p:nvPr/>
        </p:nvSpPr>
        <p:spPr>
          <a:xfrm flipH="1">
            <a:off x="4139952" y="1412776"/>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b</a:t>
            </a:r>
          </a:p>
        </p:txBody>
      </p:sp>
      <p:sp>
        <p:nvSpPr>
          <p:cNvPr id="7" name="6 CuadroTexto"/>
          <p:cNvSpPr txBox="1"/>
          <p:nvPr/>
        </p:nvSpPr>
        <p:spPr>
          <a:xfrm flipH="1">
            <a:off x="2843808" y="4293096"/>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c</a:t>
            </a:r>
          </a:p>
        </p:txBody>
      </p:sp>
      <p:sp>
        <p:nvSpPr>
          <p:cNvPr id="8" name="7 CuadroTexto"/>
          <p:cNvSpPr txBox="1"/>
          <p:nvPr/>
        </p:nvSpPr>
        <p:spPr>
          <a:xfrm flipH="1">
            <a:off x="3909440" y="3150260"/>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d</a:t>
            </a:r>
          </a:p>
        </p:txBody>
      </p:sp>
      <p:sp>
        <p:nvSpPr>
          <p:cNvPr id="9" name="8 CuadroTexto"/>
          <p:cNvSpPr txBox="1"/>
          <p:nvPr/>
        </p:nvSpPr>
        <p:spPr>
          <a:xfrm flipH="1">
            <a:off x="6156176" y="2096852"/>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e</a:t>
            </a:r>
          </a:p>
        </p:txBody>
      </p:sp>
      <p:cxnSp>
        <p:nvCxnSpPr>
          <p:cNvPr id="10" name="9 Conector recto"/>
          <p:cNvCxnSpPr>
            <a:stCxn id="4" idx="2"/>
            <a:endCxn id="7" idx="3"/>
          </p:cNvCxnSpPr>
          <p:nvPr/>
        </p:nvCxnSpPr>
        <p:spPr>
          <a:xfrm>
            <a:off x="2238984" y="3150260"/>
            <a:ext cx="604824" cy="1327502"/>
          </a:xfrm>
          <a:prstGeom prst="line">
            <a:avLst/>
          </a:prstGeom>
        </p:spPr>
        <p:style>
          <a:lnRef idx="3">
            <a:schemeClr val="accent1"/>
          </a:lnRef>
          <a:fillRef idx="0">
            <a:schemeClr val="accent1"/>
          </a:fillRef>
          <a:effectRef idx="2">
            <a:schemeClr val="accent1"/>
          </a:effectRef>
          <a:fontRef idx="minor">
            <a:schemeClr val="tx1"/>
          </a:fontRef>
        </p:style>
      </p:cxnSp>
      <p:sp>
        <p:nvSpPr>
          <p:cNvPr id="13" name="12 CuadroTexto"/>
          <p:cNvSpPr txBox="1"/>
          <p:nvPr/>
        </p:nvSpPr>
        <p:spPr>
          <a:xfrm flipH="1">
            <a:off x="5418768" y="4432538"/>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f</a:t>
            </a:r>
          </a:p>
        </p:txBody>
      </p:sp>
      <p:sp>
        <p:nvSpPr>
          <p:cNvPr id="14" name="13 CuadroTexto"/>
          <p:cNvSpPr txBox="1"/>
          <p:nvPr/>
        </p:nvSpPr>
        <p:spPr>
          <a:xfrm>
            <a:off x="4111192" y="4522294"/>
            <a:ext cx="288032" cy="369332"/>
          </a:xfrm>
          <a:prstGeom prst="rect">
            <a:avLst/>
          </a:prstGeom>
          <a:noFill/>
        </p:spPr>
        <p:txBody>
          <a:bodyPr wrap="square" rtlCol="0">
            <a:spAutoFit/>
          </a:bodyPr>
          <a:lstStyle/>
          <a:p>
            <a:r>
              <a:rPr lang="es-VE" dirty="0"/>
              <a:t>2</a:t>
            </a:r>
          </a:p>
        </p:txBody>
      </p:sp>
      <p:cxnSp>
        <p:nvCxnSpPr>
          <p:cNvPr id="15" name="14 Conector recto"/>
          <p:cNvCxnSpPr>
            <a:endCxn id="7" idx="1"/>
          </p:cNvCxnSpPr>
          <p:nvPr/>
        </p:nvCxnSpPr>
        <p:spPr>
          <a:xfrm flipH="1">
            <a:off x="3074320" y="3519592"/>
            <a:ext cx="950376" cy="95817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17 Conector recto"/>
          <p:cNvCxnSpPr>
            <a:stCxn id="8" idx="0"/>
            <a:endCxn id="6" idx="2"/>
          </p:cNvCxnSpPr>
          <p:nvPr/>
        </p:nvCxnSpPr>
        <p:spPr>
          <a:xfrm flipV="1">
            <a:off x="4024696" y="1782108"/>
            <a:ext cx="230512" cy="1368152"/>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20 Conector recto"/>
          <p:cNvCxnSpPr>
            <a:endCxn id="8" idx="3"/>
          </p:cNvCxnSpPr>
          <p:nvPr/>
        </p:nvCxnSpPr>
        <p:spPr>
          <a:xfrm>
            <a:off x="2395664" y="2981432"/>
            <a:ext cx="1513776" cy="353494"/>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22 Conector recto"/>
          <p:cNvCxnSpPr>
            <a:stCxn id="6" idx="1"/>
            <a:endCxn id="9" idx="3"/>
          </p:cNvCxnSpPr>
          <p:nvPr/>
        </p:nvCxnSpPr>
        <p:spPr>
          <a:xfrm>
            <a:off x="4370464" y="1597442"/>
            <a:ext cx="1785712" cy="684076"/>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23 Conector recto"/>
          <p:cNvCxnSpPr>
            <a:stCxn id="13" idx="0"/>
            <a:endCxn id="9" idx="2"/>
          </p:cNvCxnSpPr>
          <p:nvPr/>
        </p:nvCxnSpPr>
        <p:spPr>
          <a:xfrm flipV="1">
            <a:off x="5534024" y="2466184"/>
            <a:ext cx="737408" cy="1966354"/>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24 Conector recto"/>
          <p:cNvCxnSpPr>
            <a:endCxn id="13" idx="3"/>
          </p:cNvCxnSpPr>
          <p:nvPr/>
        </p:nvCxnSpPr>
        <p:spPr>
          <a:xfrm>
            <a:off x="3074320" y="4617204"/>
            <a:ext cx="234444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31 Conector recto"/>
          <p:cNvCxnSpPr>
            <a:stCxn id="8" idx="1"/>
            <a:endCxn id="13" idx="0"/>
          </p:cNvCxnSpPr>
          <p:nvPr/>
        </p:nvCxnSpPr>
        <p:spPr>
          <a:xfrm>
            <a:off x="4139952" y="3334926"/>
            <a:ext cx="1394072" cy="1097612"/>
          </a:xfrm>
          <a:prstGeom prst="line">
            <a:avLst/>
          </a:prstGeom>
        </p:spPr>
        <p:style>
          <a:lnRef idx="3">
            <a:schemeClr val="accent1"/>
          </a:lnRef>
          <a:fillRef idx="0">
            <a:schemeClr val="accent1"/>
          </a:fillRef>
          <a:effectRef idx="2">
            <a:schemeClr val="accent1"/>
          </a:effectRef>
          <a:fontRef idx="minor">
            <a:schemeClr val="tx1"/>
          </a:fontRef>
        </p:style>
      </p:cxnSp>
      <p:sp>
        <p:nvSpPr>
          <p:cNvPr id="35" name="34 CuadroTexto"/>
          <p:cNvSpPr txBox="1"/>
          <p:nvPr/>
        </p:nvSpPr>
        <p:spPr>
          <a:xfrm>
            <a:off x="4733307" y="3568740"/>
            <a:ext cx="288032" cy="369332"/>
          </a:xfrm>
          <a:prstGeom prst="rect">
            <a:avLst/>
          </a:prstGeom>
          <a:noFill/>
        </p:spPr>
        <p:txBody>
          <a:bodyPr wrap="square" rtlCol="0">
            <a:spAutoFit/>
          </a:bodyPr>
          <a:lstStyle/>
          <a:p>
            <a:r>
              <a:rPr lang="es-VE" dirty="0" smtClean="0"/>
              <a:t>4</a:t>
            </a:r>
            <a:endParaRPr lang="es-VE" dirty="0"/>
          </a:p>
        </p:txBody>
      </p:sp>
      <p:sp>
        <p:nvSpPr>
          <p:cNvPr id="36" name="35 CuadroTexto"/>
          <p:cNvSpPr txBox="1"/>
          <p:nvPr/>
        </p:nvSpPr>
        <p:spPr>
          <a:xfrm>
            <a:off x="3405492" y="3909241"/>
            <a:ext cx="288032" cy="369332"/>
          </a:xfrm>
          <a:prstGeom prst="rect">
            <a:avLst/>
          </a:prstGeom>
          <a:noFill/>
        </p:spPr>
        <p:txBody>
          <a:bodyPr wrap="square" rtlCol="0">
            <a:spAutoFit/>
          </a:bodyPr>
          <a:lstStyle/>
          <a:p>
            <a:r>
              <a:rPr lang="es-VE" dirty="0" smtClean="0"/>
              <a:t>5</a:t>
            </a:r>
            <a:endParaRPr lang="es-VE" dirty="0"/>
          </a:p>
        </p:txBody>
      </p:sp>
      <p:sp>
        <p:nvSpPr>
          <p:cNvPr id="37" name="36 CuadroTexto"/>
          <p:cNvSpPr txBox="1"/>
          <p:nvPr/>
        </p:nvSpPr>
        <p:spPr>
          <a:xfrm>
            <a:off x="5868144" y="3340030"/>
            <a:ext cx="288032" cy="369332"/>
          </a:xfrm>
          <a:prstGeom prst="rect">
            <a:avLst/>
          </a:prstGeom>
          <a:noFill/>
        </p:spPr>
        <p:txBody>
          <a:bodyPr wrap="square" rtlCol="0">
            <a:spAutoFit/>
          </a:bodyPr>
          <a:lstStyle/>
          <a:p>
            <a:r>
              <a:rPr lang="es-VE" dirty="0"/>
              <a:t>8</a:t>
            </a:r>
          </a:p>
        </p:txBody>
      </p:sp>
      <p:sp>
        <p:nvSpPr>
          <p:cNvPr id="38" name="37 CuadroTexto"/>
          <p:cNvSpPr txBox="1"/>
          <p:nvPr/>
        </p:nvSpPr>
        <p:spPr>
          <a:xfrm>
            <a:off x="5252976" y="1690146"/>
            <a:ext cx="288032" cy="369332"/>
          </a:xfrm>
          <a:prstGeom prst="rect">
            <a:avLst/>
          </a:prstGeom>
          <a:noFill/>
        </p:spPr>
        <p:txBody>
          <a:bodyPr wrap="square" rtlCol="0">
            <a:spAutoFit/>
          </a:bodyPr>
          <a:lstStyle/>
          <a:p>
            <a:r>
              <a:rPr lang="es-VE" dirty="0"/>
              <a:t>6</a:t>
            </a:r>
          </a:p>
        </p:txBody>
      </p:sp>
      <p:sp>
        <p:nvSpPr>
          <p:cNvPr id="39" name="38 CuadroTexto"/>
          <p:cNvSpPr txBox="1"/>
          <p:nvPr/>
        </p:nvSpPr>
        <p:spPr>
          <a:xfrm>
            <a:off x="4024696" y="2281518"/>
            <a:ext cx="622364" cy="369332"/>
          </a:xfrm>
          <a:prstGeom prst="rect">
            <a:avLst/>
          </a:prstGeom>
          <a:noFill/>
        </p:spPr>
        <p:txBody>
          <a:bodyPr wrap="square" rtlCol="0">
            <a:spAutoFit/>
          </a:bodyPr>
          <a:lstStyle/>
          <a:p>
            <a:r>
              <a:rPr lang="es-VE" dirty="0" smtClean="0"/>
              <a:t>10</a:t>
            </a:r>
            <a:endParaRPr lang="es-VE" dirty="0"/>
          </a:p>
        </p:txBody>
      </p:sp>
      <p:sp>
        <p:nvSpPr>
          <p:cNvPr id="40" name="39 CuadroTexto"/>
          <p:cNvSpPr txBox="1"/>
          <p:nvPr/>
        </p:nvSpPr>
        <p:spPr>
          <a:xfrm>
            <a:off x="2930304" y="1727520"/>
            <a:ext cx="475188" cy="369332"/>
          </a:xfrm>
          <a:prstGeom prst="rect">
            <a:avLst/>
          </a:prstGeom>
          <a:noFill/>
        </p:spPr>
        <p:txBody>
          <a:bodyPr wrap="square" rtlCol="0">
            <a:spAutoFit/>
          </a:bodyPr>
          <a:lstStyle/>
          <a:p>
            <a:r>
              <a:rPr lang="es-VE" dirty="0" smtClean="0"/>
              <a:t>12</a:t>
            </a:r>
            <a:endParaRPr lang="es-VE" dirty="0"/>
          </a:p>
        </p:txBody>
      </p:sp>
      <p:sp>
        <p:nvSpPr>
          <p:cNvPr id="41" name="40 CuadroTexto"/>
          <p:cNvSpPr txBox="1"/>
          <p:nvPr/>
        </p:nvSpPr>
        <p:spPr>
          <a:xfrm>
            <a:off x="2071628" y="3709362"/>
            <a:ext cx="648072" cy="369332"/>
          </a:xfrm>
          <a:prstGeom prst="rect">
            <a:avLst/>
          </a:prstGeom>
          <a:noFill/>
        </p:spPr>
        <p:txBody>
          <a:bodyPr wrap="square" rtlCol="0">
            <a:spAutoFit/>
          </a:bodyPr>
          <a:lstStyle/>
          <a:p>
            <a:r>
              <a:rPr lang="es-VE" dirty="0" smtClean="0"/>
              <a:t>14</a:t>
            </a:r>
            <a:endParaRPr lang="es-VE" dirty="0"/>
          </a:p>
        </p:txBody>
      </p:sp>
      <p:sp>
        <p:nvSpPr>
          <p:cNvPr id="42" name="41 CuadroTexto"/>
          <p:cNvSpPr txBox="1"/>
          <p:nvPr/>
        </p:nvSpPr>
        <p:spPr>
          <a:xfrm>
            <a:off x="3059832" y="2944118"/>
            <a:ext cx="489676" cy="369332"/>
          </a:xfrm>
          <a:prstGeom prst="rect">
            <a:avLst/>
          </a:prstGeom>
          <a:noFill/>
        </p:spPr>
        <p:txBody>
          <a:bodyPr wrap="square" rtlCol="0">
            <a:spAutoFit/>
          </a:bodyPr>
          <a:lstStyle/>
          <a:p>
            <a:r>
              <a:rPr lang="es-VE" dirty="0" smtClean="0"/>
              <a:t>16</a:t>
            </a:r>
            <a:endParaRPr lang="es-VE" dirty="0"/>
          </a:p>
        </p:txBody>
      </p:sp>
      <p:sp>
        <p:nvSpPr>
          <p:cNvPr id="45" name="44 CuadroTexto"/>
          <p:cNvSpPr txBox="1"/>
          <p:nvPr/>
        </p:nvSpPr>
        <p:spPr>
          <a:xfrm flipH="1">
            <a:off x="4123696" y="1412776"/>
            <a:ext cx="230512"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VE" dirty="0"/>
              <a:t>b</a:t>
            </a:r>
          </a:p>
        </p:txBody>
      </p:sp>
      <p:sp>
        <p:nvSpPr>
          <p:cNvPr id="46" name="45 CuadroTexto"/>
          <p:cNvSpPr txBox="1"/>
          <p:nvPr/>
        </p:nvSpPr>
        <p:spPr>
          <a:xfrm flipH="1">
            <a:off x="6156176" y="2096852"/>
            <a:ext cx="230512"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VE" dirty="0"/>
              <a:t>e</a:t>
            </a:r>
          </a:p>
        </p:txBody>
      </p:sp>
      <p:sp>
        <p:nvSpPr>
          <p:cNvPr id="47" name="46 CuadroTexto"/>
          <p:cNvSpPr txBox="1"/>
          <p:nvPr/>
        </p:nvSpPr>
        <p:spPr>
          <a:xfrm flipH="1">
            <a:off x="3909440" y="3150260"/>
            <a:ext cx="230512"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VE" dirty="0"/>
              <a:t>d</a:t>
            </a:r>
          </a:p>
        </p:txBody>
      </p:sp>
      <p:sp>
        <p:nvSpPr>
          <p:cNvPr id="48" name="47 CuadroTexto"/>
          <p:cNvSpPr txBox="1"/>
          <p:nvPr/>
        </p:nvSpPr>
        <p:spPr>
          <a:xfrm flipH="1">
            <a:off x="5425752" y="4427820"/>
            <a:ext cx="230512"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VE" dirty="0" smtClean="0"/>
              <a:t>f</a:t>
            </a:r>
            <a:endParaRPr lang="es-VE" dirty="0"/>
          </a:p>
        </p:txBody>
      </p:sp>
      <p:sp>
        <p:nvSpPr>
          <p:cNvPr id="49" name="48 CuadroTexto"/>
          <p:cNvSpPr txBox="1"/>
          <p:nvPr/>
        </p:nvSpPr>
        <p:spPr>
          <a:xfrm flipH="1">
            <a:off x="2857276" y="4298776"/>
            <a:ext cx="230512"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VE" dirty="0"/>
              <a:t>c</a:t>
            </a:r>
          </a:p>
        </p:txBody>
      </p:sp>
      <p:cxnSp>
        <p:nvCxnSpPr>
          <p:cNvPr id="50" name="49 Conector recto"/>
          <p:cNvCxnSpPr>
            <a:endCxn id="13" idx="3"/>
          </p:cNvCxnSpPr>
          <p:nvPr/>
        </p:nvCxnSpPr>
        <p:spPr>
          <a:xfrm>
            <a:off x="3074320" y="4617204"/>
            <a:ext cx="234444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3" name="52 Conector recto"/>
          <p:cNvCxnSpPr>
            <a:stCxn id="8" idx="1"/>
            <a:endCxn id="48" idx="0"/>
          </p:cNvCxnSpPr>
          <p:nvPr/>
        </p:nvCxnSpPr>
        <p:spPr>
          <a:xfrm>
            <a:off x="4139952" y="3334926"/>
            <a:ext cx="1401056" cy="1092894"/>
          </a:xfrm>
          <a:prstGeom prst="line">
            <a:avLst/>
          </a:prstGeom>
        </p:spPr>
        <p:style>
          <a:lnRef idx="3">
            <a:schemeClr val="accent2"/>
          </a:lnRef>
          <a:fillRef idx="0">
            <a:schemeClr val="accent2"/>
          </a:fillRef>
          <a:effectRef idx="2">
            <a:schemeClr val="accent2"/>
          </a:effectRef>
          <a:fontRef idx="minor">
            <a:schemeClr val="tx1"/>
          </a:fontRef>
        </p:style>
      </p:cxnSp>
      <p:cxnSp>
        <p:nvCxnSpPr>
          <p:cNvPr id="56" name="55 Conector recto"/>
          <p:cNvCxnSpPr>
            <a:stCxn id="48" idx="0"/>
            <a:endCxn id="9" idx="2"/>
          </p:cNvCxnSpPr>
          <p:nvPr/>
        </p:nvCxnSpPr>
        <p:spPr>
          <a:xfrm flipV="1">
            <a:off x="5541008" y="2466184"/>
            <a:ext cx="730424" cy="1961636"/>
          </a:xfrm>
          <a:prstGeom prst="line">
            <a:avLst/>
          </a:prstGeom>
        </p:spPr>
        <p:style>
          <a:lnRef idx="3">
            <a:schemeClr val="accent2"/>
          </a:lnRef>
          <a:fillRef idx="0">
            <a:schemeClr val="accent2"/>
          </a:fillRef>
          <a:effectRef idx="2">
            <a:schemeClr val="accent2"/>
          </a:effectRef>
          <a:fontRef idx="minor">
            <a:schemeClr val="tx1"/>
          </a:fontRef>
        </p:style>
      </p:cxnSp>
      <p:cxnSp>
        <p:nvCxnSpPr>
          <p:cNvPr id="57" name="56 Conector recto"/>
          <p:cNvCxnSpPr>
            <a:stCxn id="6" idx="1"/>
            <a:endCxn id="46" idx="3"/>
          </p:cNvCxnSpPr>
          <p:nvPr/>
        </p:nvCxnSpPr>
        <p:spPr>
          <a:xfrm>
            <a:off x="4370464" y="1597442"/>
            <a:ext cx="1785712" cy="684076"/>
          </a:xfrm>
          <a:prstGeom prst="line">
            <a:avLst/>
          </a:prstGeom>
        </p:spPr>
        <p:style>
          <a:lnRef idx="3">
            <a:schemeClr val="accent2"/>
          </a:lnRef>
          <a:fillRef idx="0">
            <a:schemeClr val="accent2"/>
          </a:fillRef>
          <a:effectRef idx="2">
            <a:schemeClr val="accent2"/>
          </a:effectRef>
          <a:fontRef idx="minor">
            <a:schemeClr val="tx1"/>
          </a:fontRef>
        </p:style>
      </p:cxnSp>
      <p:sp>
        <p:nvSpPr>
          <p:cNvPr id="44" name="43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Manuel Dum</a:t>
            </a:r>
            <a:endParaRPr lang="es-VE" dirty="0">
              <a:solidFill>
                <a:schemeClr val="bg1"/>
              </a:solidFill>
              <a:effectLst>
                <a:outerShdw blurRad="50800" dist="38100" dir="13500000" algn="br" rotWithShape="0">
                  <a:prstClr val="black">
                    <a:alpha val="40000"/>
                  </a:prstClr>
                </a:outerShdw>
              </a:effectLst>
            </a:endParaRPr>
          </a:p>
        </p:txBody>
      </p:sp>
    </p:spTree>
    <p:extLst>
      <p:ext uri="{BB962C8B-B14F-4D97-AF65-F5344CB8AC3E}">
        <p14:creationId xmlns="" xmlns:p14="http://schemas.microsoft.com/office/powerpoint/2010/main" val="1578837186"/>
      </p:ext>
    </p:extLst>
  </p:cSld>
  <p:clrMapOvr>
    <a:masterClrMapping/>
  </p:clrMapOvr>
  <p:transition spd="slow">
    <p:wheel spokes="8"/>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2 Conector recto"/>
          <p:cNvCxnSpPr/>
          <p:nvPr/>
        </p:nvCxnSpPr>
        <p:spPr>
          <a:xfrm flipV="1">
            <a:off x="2267744" y="1412776"/>
            <a:ext cx="1872208" cy="1368152"/>
          </a:xfrm>
          <a:prstGeom prst="line">
            <a:avLst/>
          </a:prstGeom>
        </p:spPr>
        <p:style>
          <a:lnRef idx="3">
            <a:schemeClr val="accent1"/>
          </a:lnRef>
          <a:fillRef idx="0">
            <a:schemeClr val="accent1"/>
          </a:fillRef>
          <a:effectRef idx="2">
            <a:schemeClr val="accent1"/>
          </a:effectRef>
          <a:fontRef idx="minor">
            <a:schemeClr val="tx1"/>
          </a:fontRef>
        </p:style>
      </p:cxnSp>
      <p:sp>
        <p:nvSpPr>
          <p:cNvPr id="4" name="3 CuadroTexto"/>
          <p:cNvSpPr txBox="1"/>
          <p:nvPr/>
        </p:nvSpPr>
        <p:spPr>
          <a:xfrm flipH="1">
            <a:off x="2123728" y="2780928"/>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smtClean="0"/>
              <a:t>a</a:t>
            </a:r>
            <a:endParaRPr lang="es-VE" dirty="0"/>
          </a:p>
        </p:txBody>
      </p:sp>
      <p:sp>
        <p:nvSpPr>
          <p:cNvPr id="5" name="4 CuadroTexto"/>
          <p:cNvSpPr txBox="1"/>
          <p:nvPr/>
        </p:nvSpPr>
        <p:spPr>
          <a:xfrm flipH="1">
            <a:off x="2123728" y="2780928"/>
            <a:ext cx="230512"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VE" dirty="0" smtClean="0"/>
              <a:t>a</a:t>
            </a:r>
            <a:endParaRPr lang="es-VE" dirty="0"/>
          </a:p>
        </p:txBody>
      </p:sp>
      <p:sp>
        <p:nvSpPr>
          <p:cNvPr id="6" name="5 CuadroTexto"/>
          <p:cNvSpPr txBox="1"/>
          <p:nvPr/>
        </p:nvSpPr>
        <p:spPr>
          <a:xfrm flipH="1">
            <a:off x="4139952" y="1412776"/>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b</a:t>
            </a:r>
          </a:p>
        </p:txBody>
      </p:sp>
      <p:sp>
        <p:nvSpPr>
          <p:cNvPr id="7" name="6 CuadroTexto"/>
          <p:cNvSpPr txBox="1"/>
          <p:nvPr/>
        </p:nvSpPr>
        <p:spPr>
          <a:xfrm flipH="1">
            <a:off x="2843808" y="4293096"/>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c</a:t>
            </a:r>
          </a:p>
        </p:txBody>
      </p:sp>
      <p:sp>
        <p:nvSpPr>
          <p:cNvPr id="8" name="7 CuadroTexto"/>
          <p:cNvSpPr txBox="1"/>
          <p:nvPr/>
        </p:nvSpPr>
        <p:spPr>
          <a:xfrm flipH="1">
            <a:off x="3909440" y="3150260"/>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d</a:t>
            </a:r>
          </a:p>
        </p:txBody>
      </p:sp>
      <p:sp>
        <p:nvSpPr>
          <p:cNvPr id="9" name="8 CuadroTexto"/>
          <p:cNvSpPr txBox="1"/>
          <p:nvPr/>
        </p:nvSpPr>
        <p:spPr>
          <a:xfrm flipH="1">
            <a:off x="6156176" y="2096852"/>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e</a:t>
            </a:r>
          </a:p>
        </p:txBody>
      </p:sp>
      <p:cxnSp>
        <p:nvCxnSpPr>
          <p:cNvPr id="10" name="9 Conector recto"/>
          <p:cNvCxnSpPr>
            <a:stCxn id="4" idx="2"/>
            <a:endCxn id="7" idx="3"/>
          </p:cNvCxnSpPr>
          <p:nvPr/>
        </p:nvCxnSpPr>
        <p:spPr>
          <a:xfrm>
            <a:off x="2238984" y="3150260"/>
            <a:ext cx="604824" cy="1327502"/>
          </a:xfrm>
          <a:prstGeom prst="line">
            <a:avLst/>
          </a:prstGeom>
        </p:spPr>
        <p:style>
          <a:lnRef idx="3">
            <a:schemeClr val="accent1"/>
          </a:lnRef>
          <a:fillRef idx="0">
            <a:schemeClr val="accent1"/>
          </a:fillRef>
          <a:effectRef idx="2">
            <a:schemeClr val="accent1"/>
          </a:effectRef>
          <a:fontRef idx="minor">
            <a:schemeClr val="tx1"/>
          </a:fontRef>
        </p:style>
      </p:cxnSp>
      <p:sp>
        <p:nvSpPr>
          <p:cNvPr id="13" name="12 CuadroTexto"/>
          <p:cNvSpPr txBox="1"/>
          <p:nvPr/>
        </p:nvSpPr>
        <p:spPr>
          <a:xfrm flipH="1">
            <a:off x="5418768" y="4432538"/>
            <a:ext cx="230512"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VE" dirty="0"/>
              <a:t>f</a:t>
            </a:r>
          </a:p>
        </p:txBody>
      </p:sp>
      <p:sp>
        <p:nvSpPr>
          <p:cNvPr id="14" name="13 CuadroTexto"/>
          <p:cNvSpPr txBox="1"/>
          <p:nvPr/>
        </p:nvSpPr>
        <p:spPr>
          <a:xfrm>
            <a:off x="4111192" y="4522294"/>
            <a:ext cx="288032" cy="369332"/>
          </a:xfrm>
          <a:prstGeom prst="rect">
            <a:avLst/>
          </a:prstGeom>
          <a:noFill/>
        </p:spPr>
        <p:txBody>
          <a:bodyPr wrap="square" rtlCol="0">
            <a:spAutoFit/>
          </a:bodyPr>
          <a:lstStyle/>
          <a:p>
            <a:r>
              <a:rPr lang="es-VE" dirty="0"/>
              <a:t>2</a:t>
            </a:r>
          </a:p>
        </p:txBody>
      </p:sp>
      <p:cxnSp>
        <p:nvCxnSpPr>
          <p:cNvPr id="15" name="14 Conector recto"/>
          <p:cNvCxnSpPr>
            <a:endCxn id="7" idx="1"/>
          </p:cNvCxnSpPr>
          <p:nvPr/>
        </p:nvCxnSpPr>
        <p:spPr>
          <a:xfrm flipH="1">
            <a:off x="3074320" y="3519592"/>
            <a:ext cx="950376" cy="95817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17 Conector recto"/>
          <p:cNvCxnSpPr>
            <a:stCxn id="8" idx="0"/>
            <a:endCxn id="6" idx="2"/>
          </p:cNvCxnSpPr>
          <p:nvPr/>
        </p:nvCxnSpPr>
        <p:spPr>
          <a:xfrm flipV="1">
            <a:off x="4024696" y="1782108"/>
            <a:ext cx="230512" cy="1368152"/>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20 Conector recto"/>
          <p:cNvCxnSpPr>
            <a:endCxn id="8" idx="3"/>
          </p:cNvCxnSpPr>
          <p:nvPr/>
        </p:nvCxnSpPr>
        <p:spPr>
          <a:xfrm>
            <a:off x="2395664" y="2981432"/>
            <a:ext cx="1513776" cy="353494"/>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22 Conector recto"/>
          <p:cNvCxnSpPr>
            <a:stCxn id="6" idx="1"/>
            <a:endCxn id="9" idx="3"/>
          </p:cNvCxnSpPr>
          <p:nvPr/>
        </p:nvCxnSpPr>
        <p:spPr>
          <a:xfrm>
            <a:off x="4370464" y="1597442"/>
            <a:ext cx="1785712" cy="684076"/>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23 Conector recto"/>
          <p:cNvCxnSpPr>
            <a:stCxn id="13" idx="0"/>
            <a:endCxn id="9" idx="2"/>
          </p:cNvCxnSpPr>
          <p:nvPr/>
        </p:nvCxnSpPr>
        <p:spPr>
          <a:xfrm flipV="1">
            <a:off x="5534024" y="2466184"/>
            <a:ext cx="737408" cy="1966354"/>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24 Conector recto"/>
          <p:cNvCxnSpPr>
            <a:endCxn id="13" idx="3"/>
          </p:cNvCxnSpPr>
          <p:nvPr/>
        </p:nvCxnSpPr>
        <p:spPr>
          <a:xfrm>
            <a:off x="3074320" y="4617204"/>
            <a:ext cx="234444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31 Conector recto"/>
          <p:cNvCxnSpPr>
            <a:stCxn id="8" idx="1"/>
            <a:endCxn id="13" idx="0"/>
          </p:cNvCxnSpPr>
          <p:nvPr/>
        </p:nvCxnSpPr>
        <p:spPr>
          <a:xfrm>
            <a:off x="4139952" y="3334926"/>
            <a:ext cx="1394072" cy="1097612"/>
          </a:xfrm>
          <a:prstGeom prst="line">
            <a:avLst/>
          </a:prstGeom>
        </p:spPr>
        <p:style>
          <a:lnRef idx="3">
            <a:schemeClr val="accent1"/>
          </a:lnRef>
          <a:fillRef idx="0">
            <a:schemeClr val="accent1"/>
          </a:fillRef>
          <a:effectRef idx="2">
            <a:schemeClr val="accent1"/>
          </a:effectRef>
          <a:fontRef idx="minor">
            <a:schemeClr val="tx1"/>
          </a:fontRef>
        </p:style>
      </p:cxnSp>
      <p:sp>
        <p:nvSpPr>
          <p:cNvPr id="35" name="34 CuadroTexto"/>
          <p:cNvSpPr txBox="1"/>
          <p:nvPr/>
        </p:nvSpPr>
        <p:spPr>
          <a:xfrm>
            <a:off x="4733307" y="3568740"/>
            <a:ext cx="288032" cy="369332"/>
          </a:xfrm>
          <a:prstGeom prst="rect">
            <a:avLst/>
          </a:prstGeom>
          <a:noFill/>
        </p:spPr>
        <p:txBody>
          <a:bodyPr wrap="square" rtlCol="0">
            <a:spAutoFit/>
          </a:bodyPr>
          <a:lstStyle/>
          <a:p>
            <a:r>
              <a:rPr lang="es-VE" dirty="0" smtClean="0"/>
              <a:t>4</a:t>
            </a:r>
            <a:endParaRPr lang="es-VE" dirty="0"/>
          </a:p>
        </p:txBody>
      </p:sp>
      <p:sp>
        <p:nvSpPr>
          <p:cNvPr id="36" name="35 CuadroTexto"/>
          <p:cNvSpPr txBox="1"/>
          <p:nvPr/>
        </p:nvSpPr>
        <p:spPr>
          <a:xfrm>
            <a:off x="3405492" y="3909241"/>
            <a:ext cx="288032" cy="369332"/>
          </a:xfrm>
          <a:prstGeom prst="rect">
            <a:avLst/>
          </a:prstGeom>
          <a:noFill/>
        </p:spPr>
        <p:txBody>
          <a:bodyPr wrap="square" rtlCol="0">
            <a:spAutoFit/>
          </a:bodyPr>
          <a:lstStyle/>
          <a:p>
            <a:r>
              <a:rPr lang="es-VE" dirty="0" smtClean="0"/>
              <a:t>5</a:t>
            </a:r>
            <a:endParaRPr lang="es-VE" dirty="0"/>
          </a:p>
        </p:txBody>
      </p:sp>
      <p:sp>
        <p:nvSpPr>
          <p:cNvPr id="37" name="36 CuadroTexto"/>
          <p:cNvSpPr txBox="1"/>
          <p:nvPr/>
        </p:nvSpPr>
        <p:spPr>
          <a:xfrm>
            <a:off x="5868144" y="3340030"/>
            <a:ext cx="288032" cy="369332"/>
          </a:xfrm>
          <a:prstGeom prst="rect">
            <a:avLst/>
          </a:prstGeom>
          <a:noFill/>
        </p:spPr>
        <p:txBody>
          <a:bodyPr wrap="square" rtlCol="0">
            <a:spAutoFit/>
          </a:bodyPr>
          <a:lstStyle/>
          <a:p>
            <a:r>
              <a:rPr lang="es-VE" dirty="0"/>
              <a:t>8</a:t>
            </a:r>
          </a:p>
        </p:txBody>
      </p:sp>
      <p:sp>
        <p:nvSpPr>
          <p:cNvPr id="38" name="37 CuadroTexto"/>
          <p:cNvSpPr txBox="1"/>
          <p:nvPr/>
        </p:nvSpPr>
        <p:spPr>
          <a:xfrm>
            <a:off x="5252976" y="1690146"/>
            <a:ext cx="288032" cy="369332"/>
          </a:xfrm>
          <a:prstGeom prst="rect">
            <a:avLst/>
          </a:prstGeom>
          <a:noFill/>
        </p:spPr>
        <p:txBody>
          <a:bodyPr wrap="square" rtlCol="0">
            <a:spAutoFit/>
          </a:bodyPr>
          <a:lstStyle/>
          <a:p>
            <a:r>
              <a:rPr lang="es-VE" dirty="0"/>
              <a:t>6</a:t>
            </a:r>
          </a:p>
        </p:txBody>
      </p:sp>
      <p:sp>
        <p:nvSpPr>
          <p:cNvPr id="39" name="38 CuadroTexto"/>
          <p:cNvSpPr txBox="1"/>
          <p:nvPr/>
        </p:nvSpPr>
        <p:spPr>
          <a:xfrm>
            <a:off x="4024696" y="2281518"/>
            <a:ext cx="622364" cy="369332"/>
          </a:xfrm>
          <a:prstGeom prst="rect">
            <a:avLst/>
          </a:prstGeom>
          <a:noFill/>
        </p:spPr>
        <p:txBody>
          <a:bodyPr wrap="square" rtlCol="0">
            <a:spAutoFit/>
          </a:bodyPr>
          <a:lstStyle/>
          <a:p>
            <a:r>
              <a:rPr lang="es-VE" dirty="0" smtClean="0"/>
              <a:t>10</a:t>
            </a:r>
            <a:endParaRPr lang="es-VE" dirty="0"/>
          </a:p>
        </p:txBody>
      </p:sp>
      <p:sp>
        <p:nvSpPr>
          <p:cNvPr id="40" name="39 CuadroTexto"/>
          <p:cNvSpPr txBox="1"/>
          <p:nvPr/>
        </p:nvSpPr>
        <p:spPr>
          <a:xfrm>
            <a:off x="2930304" y="1727520"/>
            <a:ext cx="475188" cy="369332"/>
          </a:xfrm>
          <a:prstGeom prst="rect">
            <a:avLst/>
          </a:prstGeom>
          <a:noFill/>
        </p:spPr>
        <p:txBody>
          <a:bodyPr wrap="square" rtlCol="0">
            <a:spAutoFit/>
          </a:bodyPr>
          <a:lstStyle/>
          <a:p>
            <a:r>
              <a:rPr lang="es-VE" dirty="0" smtClean="0"/>
              <a:t>12</a:t>
            </a:r>
            <a:endParaRPr lang="es-VE" dirty="0"/>
          </a:p>
        </p:txBody>
      </p:sp>
      <p:sp>
        <p:nvSpPr>
          <p:cNvPr id="41" name="40 CuadroTexto"/>
          <p:cNvSpPr txBox="1"/>
          <p:nvPr/>
        </p:nvSpPr>
        <p:spPr>
          <a:xfrm>
            <a:off x="2071628" y="3709362"/>
            <a:ext cx="648072" cy="369332"/>
          </a:xfrm>
          <a:prstGeom prst="rect">
            <a:avLst/>
          </a:prstGeom>
          <a:noFill/>
        </p:spPr>
        <p:txBody>
          <a:bodyPr wrap="square" rtlCol="0">
            <a:spAutoFit/>
          </a:bodyPr>
          <a:lstStyle/>
          <a:p>
            <a:r>
              <a:rPr lang="es-VE" dirty="0" smtClean="0"/>
              <a:t>14</a:t>
            </a:r>
            <a:endParaRPr lang="es-VE" dirty="0"/>
          </a:p>
        </p:txBody>
      </p:sp>
      <p:sp>
        <p:nvSpPr>
          <p:cNvPr id="42" name="41 CuadroTexto"/>
          <p:cNvSpPr txBox="1"/>
          <p:nvPr/>
        </p:nvSpPr>
        <p:spPr>
          <a:xfrm>
            <a:off x="3059832" y="2944118"/>
            <a:ext cx="489676" cy="369332"/>
          </a:xfrm>
          <a:prstGeom prst="rect">
            <a:avLst/>
          </a:prstGeom>
          <a:noFill/>
        </p:spPr>
        <p:txBody>
          <a:bodyPr wrap="square" rtlCol="0">
            <a:spAutoFit/>
          </a:bodyPr>
          <a:lstStyle/>
          <a:p>
            <a:r>
              <a:rPr lang="es-VE" dirty="0" smtClean="0"/>
              <a:t>16</a:t>
            </a:r>
            <a:endParaRPr lang="es-VE" dirty="0"/>
          </a:p>
        </p:txBody>
      </p:sp>
      <p:sp>
        <p:nvSpPr>
          <p:cNvPr id="45" name="44 CuadroTexto"/>
          <p:cNvSpPr txBox="1"/>
          <p:nvPr/>
        </p:nvSpPr>
        <p:spPr>
          <a:xfrm flipH="1">
            <a:off x="4124640" y="1411766"/>
            <a:ext cx="230512"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VE" dirty="0"/>
              <a:t>b</a:t>
            </a:r>
          </a:p>
        </p:txBody>
      </p:sp>
      <p:sp>
        <p:nvSpPr>
          <p:cNvPr id="46" name="45 CuadroTexto"/>
          <p:cNvSpPr txBox="1"/>
          <p:nvPr/>
        </p:nvSpPr>
        <p:spPr>
          <a:xfrm flipH="1">
            <a:off x="6156176" y="2096852"/>
            <a:ext cx="230512"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VE" dirty="0"/>
              <a:t>e</a:t>
            </a:r>
          </a:p>
        </p:txBody>
      </p:sp>
      <p:sp>
        <p:nvSpPr>
          <p:cNvPr id="47" name="46 CuadroTexto"/>
          <p:cNvSpPr txBox="1"/>
          <p:nvPr/>
        </p:nvSpPr>
        <p:spPr>
          <a:xfrm flipH="1">
            <a:off x="3909440" y="3139088"/>
            <a:ext cx="230512"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VE" dirty="0" smtClean="0"/>
              <a:t>d</a:t>
            </a:r>
            <a:endParaRPr lang="es-VE" dirty="0"/>
          </a:p>
        </p:txBody>
      </p:sp>
      <p:sp>
        <p:nvSpPr>
          <p:cNvPr id="48" name="47 CuadroTexto"/>
          <p:cNvSpPr txBox="1"/>
          <p:nvPr/>
        </p:nvSpPr>
        <p:spPr>
          <a:xfrm flipH="1">
            <a:off x="5413616" y="4432538"/>
            <a:ext cx="230512"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VE" dirty="0" smtClean="0"/>
              <a:t>f</a:t>
            </a:r>
            <a:endParaRPr lang="es-VE" dirty="0"/>
          </a:p>
        </p:txBody>
      </p:sp>
      <p:sp>
        <p:nvSpPr>
          <p:cNvPr id="49" name="48 CuadroTexto"/>
          <p:cNvSpPr txBox="1"/>
          <p:nvPr/>
        </p:nvSpPr>
        <p:spPr>
          <a:xfrm flipH="1">
            <a:off x="2843808" y="4293096"/>
            <a:ext cx="230512"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VE" dirty="0"/>
              <a:t>c</a:t>
            </a:r>
          </a:p>
        </p:txBody>
      </p:sp>
      <p:cxnSp>
        <p:nvCxnSpPr>
          <p:cNvPr id="50" name="49 Conector recto"/>
          <p:cNvCxnSpPr>
            <a:endCxn id="13" idx="3"/>
          </p:cNvCxnSpPr>
          <p:nvPr/>
        </p:nvCxnSpPr>
        <p:spPr>
          <a:xfrm>
            <a:off x="3087788" y="4617204"/>
            <a:ext cx="233098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3" name="52 Conector recto"/>
          <p:cNvCxnSpPr>
            <a:stCxn id="8" idx="1"/>
            <a:endCxn id="48" idx="0"/>
          </p:cNvCxnSpPr>
          <p:nvPr/>
        </p:nvCxnSpPr>
        <p:spPr>
          <a:xfrm>
            <a:off x="4139952" y="3334926"/>
            <a:ext cx="1388920" cy="1097612"/>
          </a:xfrm>
          <a:prstGeom prst="line">
            <a:avLst/>
          </a:prstGeom>
        </p:spPr>
        <p:style>
          <a:lnRef idx="3">
            <a:schemeClr val="accent2"/>
          </a:lnRef>
          <a:fillRef idx="0">
            <a:schemeClr val="accent2"/>
          </a:fillRef>
          <a:effectRef idx="2">
            <a:schemeClr val="accent2"/>
          </a:effectRef>
          <a:fontRef idx="minor">
            <a:schemeClr val="tx1"/>
          </a:fontRef>
        </p:style>
      </p:cxnSp>
      <p:cxnSp>
        <p:nvCxnSpPr>
          <p:cNvPr id="56" name="55 Conector recto"/>
          <p:cNvCxnSpPr>
            <a:stCxn id="13" idx="0"/>
            <a:endCxn id="9" idx="2"/>
          </p:cNvCxnSpPr>
          <p:nvPr/>
        </p:nvCxnSpPr>
        <p:spPr>
          <a:xfrm flipV="1">
            <a:off x="5534024" y="2466184"/>
            <a:ext cx="737408" cy="1966354"/>
          </a:xfrm>
          <a:prstGeom prst="line">
            <a:avLst/>
          </a:prstGeom>
        </p:spPr>
        <p:style>
          <a:lnRef idx="3">
            <a:schemeClr val="accent2"/>
          </a:lnRef>
          <a:fillRef idx="0">
            <a:schemeClr val="accent2"/>
          </a:fillRef>
          <a:effectRef idx="2">
            <a:schemeClr val="accent2"/>
          </a:effectRef>
          <a:fontRef idx="minor">
            <a:schemeClr val="tx1"/>
          </a:fontRef>
        </p:style>
      </p:cxnSp>
      <p:cxnSp>
        <p:nvCxnSpPr>
          <p:cNvPr id="57" name="56 Conector recto"/>
          <p:cNvCxnSpPr>
            <a:stCxn id="6" idx="1"/>
            <a:endCxn id="9" idx="3"/>
          </p:cNvCxnSpPr>
          <p:nvPr/>
        </p:nvCxnSpPr>
        <p:spPr>
          <a:xfrm>
            <a:off x="4370464" y="1597442"/>
            <a:ext cx="1785712" cy="684076"/>
          </a:xfrm>
          <a:prstGeom prst="line">
            <a:avLst/>
          </a:prstGeom>
        </p:spPr>
        <p:style>
          <a:lnRef idx="3">
            <a:schemeClr val="accent2"/>
          </a:lnRef>
          <a:fillRef idx="0">
            <a:schemeClr val="accent2"/>
          </a:fillRef>
          <a:effectRef idx="2">
            <a:schemeClr val="accent2"/>
          </a:effectRef>
          <a:fontRef idx="minor">
            <a:schemeClr val="tx1"/>
          </a:fontRef>
        </p:style>
      </p:cxnSp>
      <p:cxnSp>
        <p:nvCxnSpPr>
          <p:cNvPr id="59" name="58 Conector recto"/>
          <p:cNvCxnSpPr>
            <a:stCxn id="5" idx="0"/>
          </p:cNvCxnSpPr>
          <p:nvPr/>
        </p:nvCxnSpPr>
        <p:spPr>
          <a:xfrm flipV="1">
            <a:off x="2238984" y="1412776"/>
            <a:ext cx="1872208" cy="1368152"/>
          </a:xfrm>
          <a:prstGeom prst="line">
            <a:avLst/>
          </a:prstGeom>
        </p:spPr>
        <p:style>
          <a:lnRef idx="3">
            <a:schemeClr val="accent2"/>
          </a:lnRef>
          <a:fillRef idx="0">
            <a:schemeClr val="accent2"/>
          </a:fillRef>
          <a:effectRef idx="2">
            <a:schemeClr val="accent2"/>
          </a:effectRef>
          <a:fontRef idx="minor">
            <a:schemeClr val="tx1"/>
          </a:fontRef>
        </p:style>
      </p:cxnSp>
      <p:sp>
        <p:nvSpPr>
          <p:cNvPr id="44" name="43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Manuel Dum</a:t>
            </a:r>
            <a:endParaRPr lang="es-VE" dirty="0">
              <a:solidFill>
                <a:schemeClr val="bg1"/>
              </a:solidFill>
              <a:effectLst>
                <a:outerShdw blurRad="50800" dist="38100" dir="13500000" algn="br" rotWithShape="0">
                  <a:prstClr val="black">
                    <a:alpha val="40000"/>
                  </a:prstClr>
                </a:outerShdw>
              </a:effectLst>
            </a:endParaRPr>
          </a:p>
        </p:txBody>
      </p:sp>
    </p:spTree>
    <p:extLst>
      <p:ext uri="{BB962C8B-B14F-4D97-AF65-F5344CB8AC3E}">
        <p14:creationId xmlns="" xmlns:p14="http://schemas.microsoft.com/office/powerpoint/2010/main" val="4066903658"/>
      </p:ext>
    </p:extLst>
  </p:cSld>
  <p:clrMapOvr>
    <a:masterClrMapping/>
  </p:clrMapOvr>
  <p:transition spd="slow">
    <p:wheel spokes="8"/>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uis\Desktop\4DD.gif"/>
          <p:cNvPicPr>
            <a:picLocks noChangeAspect="1" noChangeArrowheads="1" noCrop="1"/>
          </p:cNvPicPr>
          <p:nvPr/>
        </p:nvPicPr>
        <p:blipFill>
          <a:blip r:embed="rId3" cstate="print"/>
          <a:srcRect/>
          <a:stretch>
            <a:fillRect/>
          </a:stretch>
        </p:blipFill>
        <p:spPr bwMode="auto">
          <a:xfrm>
            <a:off x="1392570" y="836712"/>
            <a:ext cx="6707822" cy="4608512"/>
          </a:xfrm>
          <a:prstGeom prst="rect">
            <a:avLst/>
          </a:prstGeom>
          <a:ln w="228600" cap="sq" cmpd="thickThin">
            <a:solidFill>
              <a:srgbClr val="000000"/>
            </a:solidFill>
            <a:prstDash val="solid"/>
            <a:miter lim="800000"/>
          </a:ln>
          <a:effectLst>
            <a:innerShdw blurRad="76200">
              <a:srgbClr val="000000"/>
            </a:innerShdw>
          </a:effectLst>
        </p:spPr>
      </p:pic>
      <p:pic>
        <p:nvPicPr>
          <p:cNvPr id="3" name="j0214098.wav">
            <a:hlinkClick r:id="" action="ppaction://media"/>
          </p:cNvPr>
          <p:cNvPicPr>
            <a:picLocks noRot="1" noChangeAspect="1"/>
          </p:cNvPicPr>
          <p:nvPr>
            <a:wavAudioFile r:embed="rId1" name="j0214098.wav"/>
          </p:nvPr>
        </p:nvPicPr>
        <p:blipFill>
          <a:blip r:embed="rId4" cstate="print"/>
          <a:stretch>
            <a:fillRect/>
          </a:stretch>
        </p:blipFill>
        <p:spPr>
          <a:xfrm>
            <a:off x="611560" y="4581128"/>
            <a:ext cx="304800" cy="304800"/>
          </a:xfrm>
          <a:prstGeom prst="rect">
            <a:avLst/>
          </a:prstGeom>
        </p:spPr>
      </p:pic>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745"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Next" delay="0">
                      <p:tgtEl>
                        <p:sldTgt/>
                      </p:tgtEl>
                    </p:cond>
                    <p:cond evt="onPrev" delay="0">
                      <p:tgtEl>
                        <p:sldTgt/>
                      </p:tgtEl>
                    </p:cond>
                    <p:cond evt="onStopAudio" delay="0">
                      <p:tgtEl>
                        <p:sldTgt/>
                      </p:tgtEl>
                    </p:cond>
                  </p:endCondLst>
                </p:cTn>
                <p:tgtEl>
                  <p:spTgt spid="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Elipse"/>
          <p:cNvSpPr/>
          <p:nvPr/>
        </p:nvSpPr>
        <p:spPr>
          <a:xfrm>
            <a:off x="6300192" y="404664"/>
            <a:ext cx="936104"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chemeClr val="bg1"/>
                </a:solidFill>
              </a:rPr>
              <a:t>Inicio</a:t>
            </a:r>
            <a:endParaRPr lang="es-VE" dirty="0">
              <a:solidFill>
                <a:schemeClr val="bg1"/>
              </a:solidFill>
            </a:endParaRPr>
          </a:p>
        </p:txBody>
      </p:sp>
      <p:sp>
        <p:nvSpPr>
          <p:cNvPr id="5" name="4 Decisión"/>
          <p:cNvSpPr/>
          <p:nvPr/>
        </p:nvSpPr>
        <p:spPr>
          <a:xfrm rot="21547193">
            <a:off x="5659739" y="2004818"/>
            <a:ext cx="2088232" cy="100811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solidFill>
                  <a:schemeClr val="bg1"/>
                </a:solidFill>
              </a:rPr>
              <a:t>a==NULL</a:t>
            </a:r>
            <a:endParaRPr lang="es-VE" dirty="0">
              <a:solidFill>
                <a:schemeClr val="bg1"/>
              </a:solidFill>
            </a:endParaRPr>
          </a:p>
        </p:txBody>
      </p:sp>
      <p:sp>
        <p:nvSpPr>
          <p:cNvPr id="6" name="5 Paralelogramo"/>
          <p:cNvSpPr/>
          <p:nvPr/>
        </p:nvSpPr>
        <p:spPr>
          <a:xfrm>
            <a:off x="5436096" y="1412776"/>
            <a:ext cx="2592288" cy="43204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solidFill>
                  <a:schemeClr val="bg1"/>
                </a:solidFill>
              </a:rPr>
              <a:t>Arbol a, dato</a:t>
            </a:r>
            <a:endParaRPr lang="es-VE" dirty="0">
              <a:solidFill>
                <a:schemeClr val="bg1"/>
              </a:solidFill>
            </a:endParaRPr>
          </a:p>
        </p:txBody>
      </p:sp>
      <p:sp>
        <p:nvSpPr>
          <p:cNvPr id="7" name="6 Elipse"/>
          <p:cNvSpPr/>
          <p:nvPr/>
        </p:nvSpPr>
        <p:spPr>
          <a:xfrm>
            <a:off x="7956376" y="2204864"/>
            <a:ext cx="79208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solidFill>
                  <a:schemeClr val="bg1"/>
                </a:solidFill>
              </a:rPr>
              <a:t>Fin</a:t>
            </a:r>
            <a:endParaRPr lang="es-VE" dirty="0">
              <a:solidFill>
                <a:schemeClr val="bg1"/>
              </a:solidFill>
            </a:endParaRPr>
          </a:p>
        </p:txBody>
      </p:sp>
      <p:sp>
        <p:nvSpPr>
          <p:cNvPr id="8" name="7 CuadroTexto"/>
          <p:cNvSpPr txBox="1"/>
          <p:nvPr/>
        </p:nvSpPr>
        <p:spPr>
          <a:xfrm>
            <a:off x="7668344" y="2132856"/>
            <a:ext cx="504056" cy="369332"/>
          </a:xfrm>
          <a:prstGeom prst="rect">
            <a:avLst/>
          </a:prstGeom>
          <a:noFill/>
        </p:spPr>
        <p:txBody>
          <a:bodyPr wrap="square" rtlCol="0">
            <a:spAutoFit/>
          </a:bodyPr>
          <a:lstStyle/>
          <a:p>
            <a:r>
              <a:rPr lang="es-VE" dirty="0" smtClean="0">
                <a:solidFill>
                  <a:schemeClr val="bg1"/>
                </a:solidFill>
              </a:rPr>
              <a:t>Si</a:t>
            </a:r>
            <a:endParaRPr lang="es-VE" dirty="0">
              <a:solidFill>
                <a:schemeClr val="bg1"/>
              </a:solidFill>
            </a:endParaRPr>
          </a:p>
        </p:txBody>
      </p:sp>
      <p:sp>
        <p:nvSpPr>
          <p:cNvPr id="9" name="8 Proceso"/>
          <p:cNvSpPr/>
          <p:nvPr/>
        </p:nvSpPr>
        <p:spPr>
          <a:xfrm>
            <a:off x="5580112" y="3861048"/>
            <a:ext cx="2160240"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solidFill>
                  <a:schemeClr val="bg1"/>
                </a:solidFill>
              </a:rPr>
              <a:t>Procesar dato</a:t>
            </a:r>
            <a:endParaRPr lang="es-VE" dirty="0">
              <a:solidFill>
                <a:schemeClr val="bg1"/>
              </a:solidFill>
            </a:endParaRPr>
          </a:p>
        </p:txBody>
      </p:sp>
      <p:sp>
        <p:nvSpPr>
          <p:cNvPr id="10" name="9 Proceso"/>
          <p:cNvSpPr/>
          <p:nvPr/>
        </p:nvSpPr>
        <p:spPr>
          <a:xfrm>
            <a:off x="5076056" y="3212976"/>
            <a:ext cx="3240360" cy="3600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es-VE" dirty="0" smtClean="0">
                <a:solidFill>
                  <a:schemeClr val="bg1"/>
                </a:solidFill>
                <a:latin typeface="Calibri" pitchFamily="34" charset="0"/>
                <a:ea typeface="Times New Roman" pitchFamily="18" charset="0"/>
                <a:cs typeface="Calibri" pitchFamily="34" charset="0"/>
              </a:rPr>
              <a:t>RecorrerArbol(a-&gt;rama[0])   </a:t>
            </a:r>
          </a:p>
        </p:txBody>
      </p:sp>
      <p:cxnSp>
        <p:nvCxnSpPr>
          <p:cNvPr id="11" name="10 Conector recto"/>
          <p:cNvCxnSpPr/>
          <p:nvPr/>
        </p:nvCxnSpPr>
        <p:spPr>
          <a:xfrm flipH="1" flipV="1">
            <a:off x="4860032" y="3429000"/>
            <a:ext cx="216024" cy="22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11 Conector recto"/>
          <p:cNvCxnSpPr/>
          <p:nvPr/>
        </p:nvCxnSpPr>
        <p:spPr>
          <a:xfrm flipH="1" flipV="1">
            <a:off x="4788024" y="764704"/>
            <a:ext cx="72008" cy="2664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12 Conector recto"/>
          <p:cNvCxnSpPr>
            <a:endCxn id="4" idx="2"/>
          </p:cNvCxnSpPr>
          <p:nvPr/>
        </p:nvCxnSpPr>
        <p:spPr>
          <a:xfrm>
            <a:off x="4788024" y="764704"/>
            <a:ext cx="1512168" cy="36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H="1" flipV="1">
            <a:off x="4716016" y="4725144"/>
            <a:ext cx="432048" cy="22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flipH="1">
            <a:off x="4572000" y="5301208"/>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flipH="1" flipV="1">
            <a:off x="4644008" y="548680"/>
            <a:ext cx="72008" cy="4176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16 Conector recto"/>
          <p:cNvCxnSpPr>
            <a:endCxn id="4" idx="2"/>
          </p:cNvCxnSpPr>
          <p:nvPr/>
        </p:nvCxnSpPr>
        <p:spPr>
          <a:xfrm>
            <a:off x="4644008" y="548680"/>
            <a:ext cx="1656184" cy="252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H="1" flipV="1">
            <a:off x="4499992" y="332656"/>
            <a:ext cx="72008" cy="4968552"/>
          </a:xfrm>
          <a:prstGeom prst="line">
            <a:avLst/>
          </a:prstGeom>
        </p:spPr>
        <p:style>
          <a:lnRef idx="1">
            <a:schemeClr val="accent1"/>
          </a:lnRef>
          <a:fillRef idx="0">
            <a:schemeClr val="accent1"/>
          </a:fillRef>
          <a:effectRef idx="0">
            <a:schemeClr val="accent1"/>
          </a:effectRef>
          <a:fontRef idx="minor">
            <a:schemeClr val="tx1"/>
          </a:fontRef>
        </p:style>
      </p:cxnSp>
      <p:sp>
        <p:nvSpPr>
          <p:cNvPr id="19" name="18 Rectángulo"/>
          <p:cNvSpPr/>
          <p:nvPr/>
        </p:nvSpPr>
        <p:spPr>
          <a:xfrm>
            <a:off x="5148064" y="4581128"/>
            <a:ext cx="324036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lvl="0" fontAlgn="base">
              <a:spcBef>
                <a:spcPct val="0"/>
              </a:spcBef>
              <a:spcAft>
                <a:spcPct val="0"/>
              </a:spcAft>
            </a:pPr>
            <a:r>
              <a:rPr lang="es-VE" dirty="0" smtClean="0">
                <a:solidFill>
                  <a:schemeClr val="bg1"/>
                </a:solidFill>
                <a:latin typeface="Calibri" pitchFamily="34" charset="0"/>
                <a:ea typeface="Times New Roman" pitchFamily="18" charset="0"/>
                <a:cs typeface="Calibri" pitchFamily="34" charset="0"/>
              </a:rPr>
              <a:t>RecorrerArbol(a-&gt;rama[1]) </a:t>
            </a:r>
            <a:endParaRPr lang="es-VE" sz="2800" dirty="0" smtClean="0">
              <a:solidFill>
                <a:schemeClr val="bg1"/>
              </a:solidFill>
              <a:latin typeface="Arial" pitchFamily="34" charset="0"/>
              <a:cs typeface="Arial" pitchFamily="34" charset="0"/>
            </a:endParaRPr>
          </a:p>
        </p:txBody>
      </p:sp>
      <p:sp>
        <p:nvSpPr>
          <p:cNvPr id="20" name="19 Rectángulo"/>
          <p:cNvSpPr/>
          <p:nvPr/>
        </p:nvSpPr>
        <p:spPr>
          <a:xfrm>
            <a:off x="5148064" y="5157192"/>
            <a:ext cx="324036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lvl="0" fontAlgn="base">
              <a:spcBef>
                <a:spcPct val="0"/>
              </a:spcBef>
              <a:spcAft>
                <a:spcPct val="0"/>
              </a:spcAft>
            </a:pPr>
            <a:r>
              <a:rPr lang="es-VE" dirty="0" smtClean="0">
                <a:solidFill>
                  <a:schemeClr val="bg1"/>
                </a:solidFill>
                <a:latin typeface="Calibri" pitchFamily="34" charset="0"/>
                <a:ea typeface="Times New Roman" pitchFamily="18" charset="0"/>
                <a:cs typeface="Calibri" pitchFamily="34" charset="0"/>
              </a:rPr>
              <a:t>RecorrerArbol(a-&gt;rama[2])</a:t>
            </a:r>
            <a:endParaRPr lang="es-VE" sz="2800" dirty="0" smtClean="0">
              <a:solidFill>
                <a:schemeClr val="bg1"/>
              </a:solidFill>
              <a:latin typeface="Arial" pitchFamily="34" charset="0"/>
              <a:cs typeface="Arial" pitchFamily="34" charset="0"/>
            </a:endParaRPr>
          </a:p>
        </p:txBody>
      </p:sp>
      <p:sp>
        <p:nvSpPr>
          <p:cNvPr id="21" name="20 CuadroTexto"/>
          <p:cNvSpPr txBox="1"/>
          <p:nvPr/>
        </p:nvSpPr>
        <p:spPr>
          <a:xfrm>
            <a:off x="6084168" y="2924944"/>
            <a:ext cx="576064" cy="338554"/>
          </a:xfrm>
          <a:prstGeom prst="rect">
            <a:avLst/>
          </a:prstGeom>
          <a:noFill/>
        </p:spPr>
        <p:txBody>
          <a:bodyPr wrap="square" rtlCol="0">
            <a:spAutoFit/>
          </a:bodyPr>
          <a:lstStyle/>
          <a:p>
            <a:r>
              <a:rPr lang="es-VE" sz="1600" dirty="0" smtClean="0">
                <a:solidFill>
                  <a:schemeClr val="bg1"/>
                </a:solidFill>
              </a:rPr>
              <a:t>NO</a:t>
            </a:r>
            <a:endParaRPr lang="es-VE" sz="1600" dirty="0">
              <a:solidFill>
                <a:schemeClr val="bg1"/>
              </a:solidFill>
            </a:endParaRPr>
          </a:p>
        </p:txBody>
      </p:sp>
      <p:cxnSp>
        <p:nvCxnSpPr>
          <p:cNvPr id="23" name="22 Conector recto"/>
          <p:cNvCxnSpPr>
            <a:endCxn id="4" idx="2"/>
          </p:cNvCxnSpPr>
          <p:nvPr/>
        </p:nvCxnSpPr>
        <p:spPr>
          <a:xfrm>
            <a:off x="4499992" y="332656"/>
            <a:ext cx="1800200" cy="468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Conector recto"/>
          <p:cNvCxnSpPr>
            <a:stCxn id="6" idx="1"/>
            <a:endCxn id="4" idx="4"/>
          </p:cNvCxnSpPr>
          <p:nvPr/>
        </p:nvCxnSpPr>
        <p:spPr>
          <a:xfrm flipH="1" flipV="1">
            <a:off x="6768244" y="1196752"/>
            <a:ext cx="18002"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a:stCxn id="10" idx="0"/>
            <a:endCxn id="5" idx="2"/>
          </p:cNvCxnSpPr>
          <p:nvPr/>
        </p:nvCxnSpPr>
        <p:spPr>
          <a:xfrm flipV="1">
            <a:off x="6696236" y="3012871"/>
            <a:ext cx="15361" cy="200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a:stCxn id="5" idx="0"/>
            <a:endCxn id="6" idx="4"/>
          </p:cNvCxnSpPr>
          <p:nvPr/>
        </p:nvCxnSpPr>
        <p:spPr>
          <a:xfrm flipV="1">
            <a:off x="6696113" y="1844824"/>
            <a:ext cx="36127" cy="160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35 Conector recto"/>
          <p:cNvCxnSpPr>
            <a:stCxn id="10" idx="0"/>
            <a:endCxn id="5" idx="2"/>
          </p:cNvCxnSpPr>
          <p:nvPr/>
        </p:nvCxnSpPr>
        <p:spPr>
          <a:xfrm flipV="1">
            <a:off x="6696236" y="3012871"/>
            <a:ext cx="15361" cy="200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39 Conector recto"/>
          <p:cNvCxnSpPr>
            <a:endCxn id="9" idx="0"/>
          </p:cNvCxnSpPr>
          <p:nvPr/>
        </p:nvCxnSpPr>
        <p:spPr>
          <a:xfrm>
            <a:off x="6660232" y="3573016"/>
            <a:ext cx="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41 Conector recto"/>
          <p:cNvCxnSpPr>
            <a:stCxn id="19" idx="2"/>
            <a:endCxn id="20" idx="0"/>
          </p:cNvCxnSpPr>
          <p:nvPr/>
        </p:nvCxnSpPr>
        <p:spPr>
          <a:xfrm>
            <a:off x="6768244" y="4950460"/>
            <a:ext cx="0" cy="206732"/>
          </a:xfrm>
          <a:prstGeom prst="line">
            <a:avLst/>
          </a:prstGeom>
        </p:spPr>
        <p:style>
          <a:lnRef idx="1">
            <a:schemeClr val="accent1"/>
          </a:lnRef>
          <a:fillRef idx="0">
            <a:schemeClr val="accent1"/>
          </a:fillRef>
          <a:effectRef idx="0">
            <a:schemeClr val="accent1"/>
          </a:effectRef>
          <a:fontRef idx="minor">
            <a:schemeClr val="tx1"/>
          </a:fontRef>
        </p:style>
      </p:cxnSp>
      <p:sp>
        <p:nvSpPr>
          <p:cNvPr id="43" name="42 Rectángulo"/>
          <p:cNvSpPr/>
          <p:nvPr/>
        </p:nvSpPr>
        <p:spPr>
          <a:xfrm>
            <a:off x="395536" y="188640"/>
            <a:ext cx="1483098"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IN-ORDEN</a:t>
            </a:r>
            <a:endParaRPr lang="es-ES"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endParaRPr>
          </a:p>
        </p:txBody>
      </p:sp>
      <p:sp>
        <p:nvSpPr>
          <p:cNvPr id="44" name="43 Rectángulo"/>
          <p:cNvSpPr/>
          <p:nvPr/>
        </p:nvSpPr>
        <p:spPr>
          <a:xfrm>
            <a:off x="179512" y="1196752"/>
            <a:ext cx="4283968" cy="132343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just"/>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En este tipo de recorrido, el valor del nodo se procesa después de recorrer la primera rama y antes de recorrer la última. </a:t>
            </a:r>
            <a:endParaRPr lang="es-VE"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endParaRPr>
          </a:p>
        </p:txBody>
      </p:sp>
      <p:cxnSp>
        <p:nvCxnSpPr>
          <p:cNvPr id="57" name="56 Conector recto"/>
          <p:cNvCxnSpPr>
            <a:stCxn id="9" idx="2"/>
          </p:cNvCxnSpPr>
          <p:nvPr/>
        </p:nvCxnSpPr>
        <p:spPr>
          <a:xfrm>
            <a:off x="6660232" y="4365104"/>
            <a:ext cx="0" cy="216024"/>
          </a:xfrm>
          <a:prstGeom prst="line">
            <a:avLst/>
          </a:prstGeom>
        </p:spPr>
        <p:style>
          <a:lnRef idx="1">
            <a:schemeClr val="accent1"/>
          </a:lnRef>
          <a:fillRef idx="0">
            <a:schemeClr val="accent1"/>
          </a:fillRef>
          <a:effectRef idx="0">
            <a:schemeClr val="accent1"/>
          </a:effectRef>
          <a:fontRef idx="minor">
            <a:schemeClr val="tx1"/>
          </a:fontRef>
        </p:style>
      </p:cxnSp>
      <p:pic>
        <p:nvPicPr>
          <p:cNvPr id="59" name="58 Imagen" descr="C:\Users\User\Desktop\arbol.gif"/>
          <p:cNvPicPr/>
          <p:nvPr/>
        </p:nvPicPr>
        <p:blipFill>
          <a:blip r:embed="rId2" cstate="print"/>
          <a:srcRect/>
          <a:stretch>
            <a:fillRect/>
          </a:stretch>
        </p:blipFill>
        <p:spPr bwMode="auto">
          <a:xfrm>
            <a:off x="611560" y="2492896"/>
            <a:ext cx="3024336" cy="2880320"/>
          </a:xfrm>
          <a:prstGeom prst="rect">
            <a:avLst/>
          </a:prstGeom>
          <a:noFill/>
          <a:ln w="9525">
            <a:noFill/>
            <a:miter lim="800000"/>
            <a:headEnd/>
            <a:tailEnd/>
          </a:ln>
        </p:spPr>
      </p:pic>
      <p:sp>
        <p:nvSpPr>
          <p:cNvPr id="20481" name="Rectangle 1"/>
          <p:cNvSpPr>
            <a:spLocks noChangeArrowheads="1"/>
          </p:cNvSpPr>
          <p:nvPr/>
        </p:nvSpPr>
        <p:spPr bwMode="auto">
          <a:xfrm>
            <a:off x="251520" y="5445224"/>
            <a:ext cx="9144000" cy="969496"/>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0" numCol="1" anchor="ctr" anchorCtr="0" compatLnSpc="1">
            <a:prstTxWarp prst="textNoShape">
              <a:avLst/>
            </a:prstTxWarp>
            <a:spAutoFit/>
          </a:bodyPr>
          <a:lstStyle/>
          <a:p>
            <a:pPr marR="0" lvl="0" indent="0" algn="just" fontAlgn="base">
              <a:lnSpc>
                <a:spcPct val="100000"/>
              </a:lnSpc>
              <a:spcBef>
                <a:spcPct val="0"/>
              </a:spcBef>
              <a:spcAft>
                <a:spcPct val="0"/>
              </a:spcAft>
              <a:buClrTx/>
              <a:buSzTx/>
              <a:buFontTx/>
              <a:buNone/>
              <a:tabLst/>
            </a:pPr>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Si seguimos el árbol del ejemplo en in-orden, y el proceso de los datos </a:t>
            </a:r>
          </a:p>
          <a:p>
            <a:pPr marR="0" lvl="0" indent="0" algn="just" fontAlgn="base">
              <a:lnSpc>
                <a:spcPct val="100000"/>
              </a:lnSpc>
              <a:spcBef>
                <a:spcPct val="0"/>
              </a:spcBef>
              <a:spcAft>
                <a:spcPct val="0"/>
              </a:spcAft>
              <a:buClrTx/>
              <a:buSzTx/>
              <a:buFontTx/>
              <a:buNone/>
              <a:tabLst/>
            </a:pPr>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es sencillamente mostrarlos por pantalla, obtendremos algo así:</a:t>
            </a:r>
          </a:p>
          <a:p>
            <a:pPr marR="0" lvl="0" indent="0" algn="just" fontAlgn="base">
              <a:lnSpc>
                <a:spcPct val="100000"/>
              </a:lnSpc>
              <a:spcBef>
                <a:spcPct val="0"/>
              </a:spcBef>
              <a:spcAft>
                <a:spcPct val="0"/>
              </a:spcAft>
              <a:buClrTx/>
              <a:buSzTx/>
              <a:buFontTx/>
              <a:buNone/>
              <a:tabLst/>
            </a:pPr>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K E B F A L G M C H D I N J O </a:t>
            </a:r>
          </a:p>
        </p:txBody>
      </p:sp>
      <p:sp>
        <p:nvSpPr>
          <p:cNvPr id="32" name="31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José  Caraballo</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95536" y="188640"/>
            <a:ext cx="1844287"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POST-ORDEN</a:t>
            </a:r>
            <a:endParaRPr lang="es-ES"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endParaRPr>
          </a:p>
        </p:txBody>
      </p:sp>
      <p:sp>
        <p:nvSpPr>
          <p:cNvPr id="6" name="5 Elipse"/>
          <p:cNvSpPr/>
          <p:nvPr/>
        </p:nvSpPr>
        <p:spPr>
          <a:xfrm>
            <a:off x="6228184" y="260648"/>
            <a:ext cx="936104"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chemeClr val="bg1"/>
                </a:solidFill>
                <a:latin typeface="Times New Roman" pitchFamily="18" charset="0"/>
                <a:cs typeface="Times New Roman" pitchFamily="18" charset="0"/>
              </a:rPr>
              <a:t>Inicio</a:t>
            </a:r>
            <a:endParaRPr lang="es-VE" dirty="0">
              <a:solidFill>
                <a:schemeClr val="bg1"/>
              </a:solidFill>
              <a:latin typeface="Times New Roman" pitchFamily="18" charset="0"/>
              <a:cs typeface="Times New Roman" pitchFamily="18" charset="0"/>
            </a:endParaRPr>
          </a:p>
        </p:txBody>
      </p:sp>
      <p:sp>
        <p:nvSpPr>
          <p:cNvPr id="7" name="6 Decisión"/>
          <p:cNvSpPr/>
          <p:nvPr/>
        </p:nvSpPr>
        <p:spPr>
          <a:xfrm rot="21547193">
            <a:off x="5587731" y="1860802"/>
            <a:ext cx="2088232" cy="100811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solidFill>
                  <a:schemeClr val="bg1"/>
                </a:solidFill>
                <a:latin typeface="Times New Roman" pitchFamily="18" charset="0"/>
                <a:cs typeface="Times New Roman" pitchFamily="18" charset="0"/>
              </a:rPr>
              <a:t>a==NULL</a:t>
            </a:r>
            <a:endParaRPr lang="es-VE" dirty="0">
              <a:solidFill>
                <a:schemeClr val="bg1"/>
              </a:solidFill>
              <a:latin typeface="Times New Roman" pitchFamily="18" charset="0"/>
              <a:cs typeface="Times New Roman" pitchFamily="18" charset="0"/>
            </a:endParaRPr>
          </a:p>
        </p:txBody>
      </p:sp>
      <p:sp>
        <p:nvSpPr>
          <p:cNvPr id="8" name="7 Paralelogramo"/>
          <p:cNvSpPr/>
          <p:nvPr/>
        </p:nvSpPr>
        <p:spPr>
          <a:xfrm>
            <a:off x="5364088" y="1268760"/>
            <a:ext cx="2592288" cy="43204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solidFill>
                  <a:schemeClr val="bg1"/>
                </a:solidFill>
                <a:latin typeface="Times New Roman" pitchFamily="18" charset="0"/>
                <a:cs typeface="Times New Roman" pitchFamily="18" charset="0"/>
              </a:rPr>
              <a:t>Arbol a, dato</a:t>
            </a:r>
            <a:endParaRPr lang="es-VE" dirty="0">
              <a:solidFill>
                <a:schemeClr val="bg1"/>
              </a:solidFill>
              <a:latin typeface="Times New Roman" pitchFamily="18" charset="0"/>
              <a:cs typeface="Times New Roman" pitchFamily="18" charset="0"/>
            </a:endParaRPr>
          </a:p>
        </p:txBody>
      </p:sp>
      <p:sp>
        <p:nvSpPr>
          <p:cNvPr id="9" name="8 Elipse"/>
          <p:cNvSpPr/>
          <p:nvPr/>
        </p:nvSpPr>
        <p:spPr>
          <a:xfrm>
            <a:off x="7956376" y="2033464"/>
            <a:ext cx="79208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solidFill>
                  <a:schemeClr val="bg1"/>
                </a:solidFill>
                <a:latin typeface="Times New Roman" pitchFamily="18" charset="0"/>
                <a:cs typeface="Times New Roman" pitchFamily="18" charset="0"/>
              </a:rPr>
              <a:t>Fin</a:t>
            </a:r>
            <a:endParaRPr lang="es-VE" dirty="0">
              <a:solidFill>
                <a:schemeClr val="bg1"/>
              </a:solidFill>
              <a:latin typeface="Times New Roman" pitchFamily="18" charset="0"/>
              <a:cs typeface="Times New Roman" pitchFamily="18" charset="0"/>
            </a:endParaRPr>
          </a:p>
        </p:txBody>
      </p:sp>
      <p:sp>
        <p:nvSpPr>
          <p:cNvPr id="10" name="9 CuadroTexto"/>
          <p:cNvSpPr txBox="1"/>
          <p:nvPr/>
        </p:nvSpPr>
        <p:spPr>
          <a:xfrm>
            <a:off x="7596336" y="1988840"/>
            <a:ext cx="504056" cy="369332"/>
          </a:xfrm>
          <a:prstGeom prst="rect">
            <a:avLst/>
          </a:prstGeom>
          <a:noFill/>
        </p:spPr>
        <p:txBody>
          <a:bodyPr wrap="square" rtlCol="0">
            <a:spAutoFit/>
          </a:bodyPr>
          <a:lstStyle/>
          <a:p>
            <a:r>
              <a:rPr lang="es-VE" dirty="0" smtClean="0">
                <a:solidFill>
                  <a:schemeClr val="bg1"/>
                </a:solidFill>
                <a:latin typeface="Times New Roman" pitchFamily="18" charset="0"/>
                <a:cs typeface="Times New Roman" pitchFamily="18" charset="0"/>
              </a:rPr>
              <a:t>Si</a:t>
            </a:r>
            <a:endParaRPr lang="es-VE" dirty="0">
              <a:solidFill>
                <a:schemeClr val="bg1"/>
              </a:solidFill>
              <a:latin typeface="Times New Roman" pitchFamily="18" charset="0"/>
              <a:cs typeface="Times New Roman" pitchFamily="18" charset="0"/>
            </a:endParaRPr>
          </a:p>
        </p:txBody>
      </p:sp>
      <p:sp>
        <p:nvSpPr>
          <p:cNvPr id="11" name="10 Proceso"/>
          <p:cNvSpPr/>
          <p:nvPr/>
        </p:nvSpPr>
        <p:spPr>
          <a:xfrm>
            <a:off x="5508104" y="4869160"/>
            <a:ext cx="2160240"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solidFill>
                  <a:schemeClr val="bg1"/>
                </a:solidFill>
                <a:latin typeface="Times New Roman" pitchFamily="18" charset="0"/>
                <a:cs typeface="Times New Roman" pitchFamily="18" charset="0"/>
              </a:rPr>
              <a:t>Procesar dato</a:t>
            </a:r>
            <a:endParaRPr lang="es-VE" dirty="0">
              <a:solidFill>
                <a:schemeClr val="bg1"/>
              </a:solidFill>
              <a:latin typeface="Times New Roman" pitchFamily="18" charset="0"/>
              <a:cs typeface="Times New Roman" pitchFamily="18" charset="0"/>
            </a:endParaRPr>
          </a:p>
        </p:txBody>
      </p:sp>
      <p:sp>
        <p:nvSpPr>
          <p:cNvPr id="12" name="11 Proceso"/>
          <p:cNvSpPr/>
          <p:nvPr/>
        </p:nvSpPr>
        <p:spPr>
          <a:xfrm>
            <a:off x="5004048" y="3068960"/>
            <a:ext cx="3240360" cy="3600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es-VE" dirty="0" smtClean="0">
                <a:solidFill>
                  <a:schemeClr val="bg1"/>
                </a:solidFill>
                <a:latin typeface="Times New Roman" pitchFamily="18" charset="0"/>
                <a:ea typeface="Times New Roman" pitchFamily="18" charset="0"/>
                <a:cs typeface="Times New Roman" pitchFamily="18" charset="0"/>
              </a:rPr>
              <a:t>RecorrerArbol(a-&gt;rama[0])   </a:t>
            </a:r>
          </a:p>
        </p:txBody>
      </p:sp>
      <p:cxnSp>
        <p:nvCxnSpPr>
          <p:cNvPr id="13" name="12 Conector recto"/>
          <p:cNvCxnSpPr/>
          <p:nvPr/>
        </p:nvCxnSpPr>
        <p:spPr>
          <a:xfrm flipH="1" flipV="1">
            <a:off x="4788024" y="3284984"/>
            <a:ext cx="216024" cy="22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H="1" flipV="1">
            <a:off x="4716016" y="620688"/>
            <a:ext cx="72008" cy="2664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14 Conector recto"/>
          <p:cNvCxnSpPr>
            <a:endCxn id="6" idx="2"/>
          </p:cNvCxnSpPr>
          <p:nvPr/>
        </p:nvCxnSpPr>
        <p:spPr>
          <a:xfrm>
            <a:off x="4716016" y="620688"/>
            <a:ext cx="1512168" cy="36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flipH="1" flipV="1">
            <a:off x="4644008" y="3789040"/>
            <a:ext cx="432048" cy="22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flipH="1">
            <a:off x="4499992" y="4509120"/>
            <a:ext cx="504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H="1" flipV="1">
            <a:off x="4572000" y="404664"/>
            <a:ext cx="72008" cy="3384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18 Conector recto"/>
          <p:cNvCxnSpPr>
            <a:endCxn id="6" idx="2"/>
          </p:cNvCxnSpPr>
          <p:nvPr/>
        </p:nvCxnSpPr>
        <p:spPr>
          <a:xfrm>
            <a:off x="4572000" y="404664"/>
            <a:ext cx="1656184" cy="252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flipH="1" flipV="1">
            <a:off x="4427984" y="188640"/>
            <a:ext cx="72008" cy="4320480"/>
          </a:xfrm>
          <a:prstGeom prst="line">
            <a:avLst/>
          </a:prstGeom>
        </p:spPr>
        <p:style>
          <a:lnRef idx="1">
            <a:schemeClr val="accent1"/>
          </a:lnRef>
          <a:fillRef idx="0">
            <a:schemeClr val="accent1"/>
          </a:fillRef>
          <a:effectRef idx="0">
            <a:schemeClr val="accent1"/>
          </a:effectRef>
          <a:fontRef idx="minor">
            <a:schemeClr val="tx1"/>
          </a:fontRef>
        </p:style>
      </p:cxnSp>
      <p:sp>
        <p:nvSpPr>
          <p:cNvPr id="21" name="20 Rectángulo"/>
          <p:cNvSpPr/>
          <p:nvPr/>
        </p:nvSpPr>
        <p:spPr>
          <a:xfrm>
            <a:off x="5004048" y="3645024"/>
            <a:ext cx="324036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lvl="0" fontAlgn="base">
              <a:spcBef>
                <a:spcPct val="0"/>
              </a:spcBef>
              <a:spcAft>
                <a:spcPct val="0"/>
              </a:spcAft>
            </a:pPr>
            <a:r>
              <a:rPr lang="es-VE" dirty="0" smtClean="0">
                <a:solidFill>
                  <a:schemeClr val="bg1"/>
                </a:solidFill>
                <a:latin typeface="Times New Roman" pitchFamily="18" charset="0"/>
                <a:ea typeface="Times New Roman" pitchFamily="18" charset="0"/>
                <a:cs typeface="Times New Roman" pitchFamily="18" charset="0"/>
              </a:rPr>
              <a:t>RecorrerArbol(a-&gt;rama[1]) </a:t>
            </a:r>
            <a:endParaRPr lang="es-VE" sz="2800" dirty="0" smtClean="0">
              <a:solidFill>
                <a:schemeClr val="bg1"/>
              </a:solidFill>
              <a:latin typeface="Times New Roman" pitchFamily="18" charset="0"/>
              <a:cs typeface="Times New Roman" pitchFamily="18" charset="0"/>
            </a:endParaRPr>
          </a:p>
        </p:txBody>
      </p:sp>
      <p:sp>
        <p:nvSpPr>
          <p:cNvPr id="22" name="21 Rectángulo"/>
          <p:cNvSpPr/>
          <p:nvPr/>
        </p:nvSpPr>
        <p:spPr>
          <a:xfrm>
            <a:off x="5004048" y="4293096"/>
            <a:ext cx="324036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lvl="0" fontAlgn="base">
              <a:spcBef>
                <a:spcPct val="0"/>
              </a:spcBef>
              <a:spcAft>
                <a:spcPct val="0"/>
              </a:spcAft>
            </a:pPr>
            <a:r>
              <a:rPr lang="es-VE" dirty="0" smtClean="0">
                <a:solidFill>
                  <a:schemeClr val="bg1"/>
                </a:solidFill>
                <a:latin typeface="Times New Roman" pitchFamily="18" charset="0"/>
                <a:ea typeface="Times New Roman" pitchFamily="18" charset="0"/>
                <a:cs typeface="Times New Roman" pitchFamily="18" charset="0"/>
              </a:rPr>
              <a:t>RecorrerArbol(a-&gt;rama[2])</a:t>
            </a:r>
            <a:endParaRPr lang="es-VE" sz="2800" dirty="0" smtClean="0">
              <a:solidFill>
                <a:schemeClr val="bg1"/>
              </a:solidFill>
              <a:latin typeface="Times New Roman" pitchFamily="18" charset="0"/>
              <a:cs typeface="Times New Roman" pitchFamily="18" charset="0"/>
            </a:endParaRPr>
          </a:p>
        </p:txBody>
      </p:sp>
      <p:sp>
        <p:nvSpPr>
          <p:cNvPr id="23" name="22 CuadroTexto"/>
          <p:cNvSpPr txBox="1"/>
          <p:nvPr/>
        </p:nvSpPr>
        <p:spPr>
          <a:xfrm>
            <a:off x="6012160" y="2780928"/>
            <a:ext cx="576064" cy="338554"/>
          </a:xfrm>
          <a:prstGeom prst="rect">
            <a:avLst/>
          </a:prstGeom>
          <a:noFill/>
        </p:spPr>
        <p:txBody>
          <a:bodyPr wrap="square" rtlCol="0">
            <a:spAutoFit/>
          </a:bodyPr>
          <a:lstStyle/>
          <a:p>
            <a:r>
              <a:rPr lang="es-VE" sz="1600" dirty="0" smtClean="0">
                <a:solidFill>
                  <a:schemeClr val="bg1"/>
                </a:solidFill>
                <a:latin typeface="Times New Roman" pitchFamily="18" charset="0"/>
                <a:cs typeface="Times New Roman" pitchFamily="18" charset="0"/>
              </a:rPr>
              <a:t>NO</a:t>
            </a:r>
            <a:endParaRPr lang="es-VE" sz="1600" dirty="0">
              <a:solidFill>
                <a:schemeClr val="bg1"/>
              </a:solidFill>
              <a:latin typeface="Times New Roman" pitchFamily="18" charset="0"/>
              <a:cs typeface="Times New Roman" pitchFamily="18" charset="0"/>
            </a:endParaRPr>
          </a:p>
        </p:txBody>
      </p:sp>
      <p:cxnSp>
        <p:nvCxnSpPr>
          <p:cNvPr id="24" name="23 Conector recto"/>
          <p:cNvCxnSpPr>
            <a:endCxn id="6" idx="2"/>
          </p:cNvCxnSpPr>
          <p:nvPr/>
        </p:nvCxnSpPr>
        <p:spPr>
          <a:xfrm>
            <a:off x="4427984" y="188640"/>
            <a:ext cx="1800200" cy="468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24 Conector recto"/>
          <p:cNvCxnSpPr>
            <a:stCxn id="8" idx="1"/>
            <a:endCxn id="6" idx="4"/>
          </p:cNvCxnSpPr>
          <p:nvPr/>
        </p:nvCxnSpPr>
        <p:spPr>
          <a:xfrm flipH="1" flipV="1">
            <a:off x="6696236" y="1052736"/>
            <a:ext cx="18002"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Conector recto"/>
          <p:cNvCxnSpPr>
            <a:stCxn id="12" idx="0"/>
            <a:endCxn id="7" idx="2"/>
          </p:cNvCxnSpPr>
          <p:nvPr/>
        </p:nvCxnSpPr>
        <p:spPr>
          <a:xfrm flipV="1">
            <a:off x="6624228" y="2868855"/>
            <a:ext cx="15361" cy="200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a:stCxn id="7" idx="0"/>
            <a:endCxn id="8" idx="4"/>
          </p:cNvCxnSpPr>
          <p:nvPr/>
        </p:nvCxnSpPr>
        <p:spPr>
          <a:xfrm flipV="1">
            <a:off x="6624105" y="1700808"/>
            <a:ext cx="36127" cy="160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a:stCxn id="12" idx="0"/>
            <a:endCxn id="7" idx="2"/>
          </p:cNvCxnSpPr>
          <p:nvPr/>
        </p:nvCxnSpPr>
        <p:spPr>
          <a:xfrm flipV="1">
            <a:off x="6624228" y="2868855"/>
            <a:ext cx="15361" cy="200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a:endCxn id="11" idx="0"/>
          </p:cNvCxnSpPr>
          <p:nvPr/>
        </p:nvCxnSpPr>
        <p:spPr>
          <a:xfrm>
            <a:off x="6588224" y="4581128"/>
            <a:ext cx="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29 Conector recto"/>
          <p:cNvCxnSpPr>
            <a:stCxn id="21" idx="2"/>
            <a:endCxn id="22" idx="0"/>
          </p:cNvCxnSpPr>
          <p:nvPr/>
        </p:nvCxnSpPr>
        <p:spPr>
          <a:xfrm>
            <a:off x="6624228" y="4014356"/>
            <a:ext cx="0" cy="278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32 Conector recto"/>
          <p:cNvCxnSpPr>
            <a:stCxn id="7" idx="3"/>
            <a:endCxn id="9" idx="2"/>
          </p:cNvCxnSpPr>
          <p:nvPr/>
        </p:nvCxnSpPr>
        <p:spPr>
          <a:xfrm>
            <a:off x="7675840" y="2348820"/>
            <a:ext cx="280536" cy="8680"/>
          </a:xfrm>
          <a:prstGeom prst="line">
            <a:avLst/>
          </a:prstGeom>
        </p:spPr>
        <p:style>
          <a:lnRef idx="1">
            <a:schemeClr val="accent1"/>
          </a:lnRef>
          <a:fillRef idx="0">
            <a:schemeClr val="accent1"/>
          </a:fillRef>
          <a:effectRef idx="0">
            <a:schemeClr val="accent1"/>
          </a:effectRef>
          <a:fontRef idx="minor">
            <a:schemeClr val="tx1"/>
          </a:fontRef>
        </p:style>
      </p:cxnSp>
      <p:sp>
        <p:nvSpPr>
          <p:cNvPr id="21505" name="Rectangle 1"/>
          <p:cNvSpPr>
            <a:spLocks noChangeArrowheads="1"/>
          </p:cNvSpPr>
          <p:nvPr/>
        </p:nvSpPr>
        <p:spPr bwMode="auto">
          <a:xfrm>
            <a:off x="0" y="1596861"/>
            <a:ext cx="4139952" cy="1015663"/>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En este tipo de recorrido, el valor del nodo se procesa después de recorrer todas las ramas:</a:t>
            </a:r>
          </a:p>
        </p:txBody>
      </p:sp>
      <p:sp>
        <p:nvSpPr>
          <p:cNvPr id="21506" name="Rectangle 2"/>
          <p:cNvSpPr>
            <a:spLocks noChangeArrowheads="1"/>
          </p:cNvSpPr>
          <p:nvPr/>
        </p:nvSpPr>
        <p:spPr bwMode="auto">
          <a:xfrm>
            <a:off x="179512" y="5301208"/>
            <a:ext cx="5868144" cy="969496"/>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El proceso de los datos es sencillamente mostrarlos por pantalla, obtendremos algo así:</a:t>
            </a:r>
          </a:p>
          <a:p>
            <a:pPr marL="0" marR="0" lvl="0" indent="0" algn="just" defTabSz="914400" rtl="0" eaLnBrk="0" fontAlgn="base" latinLnBrk="0" hangingPunct="0">
              <a:lnSpc>
                <a:spcPct val="100000"/>
              </a:lnSpc>
              <a:spcBef>
                <a:spcPct val="0"/>
              </a:spcBef>
              <a:spcAft>
                <a:spcPct val="0"/>
              </a:spcAft>
              <a:buClrTx/>
              <a:buSzTx/>
              <a:buFontTx/>
              <a:buNone/>
              <a:tabLst/>
            </a:pPr>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K E F B L M G C H I N O J D A </a:t>
            </a:r>
          </a:p>
        </p:txBody>
      </p:sp>
      <p:pic>
        <p:nvPicPr>
          <p:cNvPr id="43" name="42 Imagen" descr="C:\Users\User\Desktop\arbol.gif"/>
          <p:cNvPicPr/>
          <p:nvPr/>
        </p:nvPicPr>
        <p:blipFill>
          <a:blip r:embed="rId2" cstate="print"/>
          <a:srcRect/>
          <a:stretch>
            <a:fillRect/>
          </a:stretch>
        </p:blipFill>
        <p:spPr bwMode="auto">
          <a:xfrm>
            <a:off x="467544" y="2780928"/>
            <a:ext cx="3024336" cy="2154932"/>
          </a:xfrm>
          <a:prstGeom prst="rect">
            <a:avLst/>
          </a:prstGeom>
          <a:noFill/>
          <a:ln w="9525">
            <a:noFill/>
            <a:miter lim="800000"/>
            <a:headEnd/>
            <a:tailEnd/>
          </a:ln>
        </p:spPr>
      </p:pic>
      <p:cxnSp>
        <p:nvCxnSpPr>
          <p:cNvPr id="45" name="44 Conector recto"/>
          <p:cNvCxnSpPr>
            <a:stCxn id="11" idx="3"/>
          </p:cNvCxnSpPr>
          <p:nvPr/>
        </p:nvCxnSpPr>
        <p:spPr>
          <a:xfrm flipV="1">
            <a:off x="7668344" y="5085184"/>
            <a:ext cx="720080" cy="36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46 Conector recto"/>
          <p:cNvCxnSpPr>
            <a:endCxn id="9" idx="4"/>
          </p:cNvCxnSpPr>
          <p:nvPr/>
        </p:nvCxnSpPr>
        <p:spPr>
          <a:xfrm flipH="1" flipV="1">
            <a:off x="8352420" y="2681536"/>
            <a:ext cx="36004" cy="2403648"/>
          </a:xfrm>
          <a:prstGeom prst="line">
            <a:avLst/>
          </a:prstGeom>
        </p:spPr>
        <p:style>
          <a:lnRef idx="1">
            <a:schemeClr val="accent1"/>
          </a:lnRef>
          <a:fillRef idx="0">
            <a:schemeClr val="accent1"/>
          </a:fillRef>
          <a:effectRef idx="0">
            <a:schemeClr val="accent1"/>
          </a:effectRef>
          <a:fontRef idx="minor">
            <a:schemeClr val="tx1"/>
          </a:fontRef>
        </p:style>
      </p:cxnSp>
      <p:sp>
        <p:nvSpPr>
          <p:cNvPr id="34" name="33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José  Caraballo</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184665"/>
            <a:ext cx="2102307" cy="400110"/>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none" lIns="91440" tIns="45720" rIns="91440" bIns="45720" numCol="1" anchor="ctr" anchorCtr="0" compatLnSpc="1">
            <a:prstTxWarp prst="textNoShape">
              <a:avLst/>
            </a:prstTxWarp>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pPr>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cs typeface="Times New Roman" pitchFamily="18" charset="0"/>
              </a:rPr>
              <a:t>Tipos de Arboles:</a:t>
            </a:r>
          </a:p>
        </p:txBody>
      </p:sp>
      <p:sp>
        <p:nvSpPr>
          <p:cNvPr id="15363" name="Rectangle 3"/>
          <p:cNvSpPr>
            <a:spLocks noChangeArrowheads="1"/>
          </p:cNvSpPr>
          <p:nvPr/>
        </p:nvSpPr>
        <p:spPr bwMode="auto">
          <a:xfrm>
            <a:off x="323528" y="692696"/>
            <a:ext cx="5724128" cy="1015663"/>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Arboles Binarios: un árbol binario es una estructura de dato en la cual cada nodo siempre tiene un hijo izquierdo y un hijo derecho. </a:t>
            </a:r>
          </a:p>
        </p:txBody>
      </p:sp>
      <p:pic>
        <p:nvPicPr>
          <p:cNvPr id="2050" name="Picture 2" descr="http://upload.wikimedia.org/wikipedia/commons/3/36/Binary_tree_%28oriented_digraph%29.png"/>
          <p:cNvPicPr>
            <a:picLocks noChangeAspect="1" noChangeArrowheads="1"/>
          </p:cNvPicPr>
          <p:nvPr/>
        </p:nvPicPr>
        <p:blipFill>
          <a:blip r:embed="rId2" cstate="print"/>
          <a:srcRect/>
          <a:stretch>
            <a:fillRect/>
          </a:stretch>
        </p:blipFill>
        <p:spPr bwMode="auto">
          <a:xfrm>
            <a:off x="251520" y="2564904"/>
            <a:ext cx="3024964" cy="2664296"/>
          </a:xfrm>
          <a:prstGeom prst="rect">
            <a:avLst/>
          </a:prstGeom>
          <a:noFill/>
        </p:spPr>
      </p:pic>
      <p:pic>
        <p:nvPicPr>
          <p:cNvPr id="2052" name="Picture 4" descr="http://upload.wikimedia.org/wikipedia/commons/2/26/Lista_nodos.JPG?uselang=es"/>
          <p:cNvPicPr>
            <a:picLocks noChangeAspect="1" noChangeArrowheads="1"/>
          </p:cNvPicPr>
          <p:nvPr/>
        </p:nvPicPr>
        <p:blipFill>
          <a:blip r:embed="rId3" cstate="print"/>
          <a:srcRect/>
          <a:stretch>
            <a:fillRect/>
          </a:stretch>
        </p:blipFill>
        <p:spPr bwMode="auto">
          <a:xfrm>
            <a:off x="4572000" y="3284984"/>
            <a:ext cx="3744416" cy="936104"/>
          </a:xfrm>
          <a:prstGeom prst="rect">
            <a:avLst/>
          </a:prstGeom>
          <a:noFill/>
        </p:spPr>
      </p:pic>
      <p:sp>
        <p:nvSpPr>
          <p:cNvPr id="6" name="5 Rectángulo"/>
          <p:cNvSpPr/>
          <p:nvPr/>
        </p:nvSpPr>
        <p:spPr>
          <a:xfrm>
            <a:off x="4067944" y="1988840"/>
            <a:ext cx="4572000" cy="101566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just"/>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Los árboles binarios pueden ser almacenados como una estructura de datos implícitas en vectores.</a:t>
            </a:r>
            <a:endParaRPr lang="es-VE"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endParaRPr>
          </a:p>
        </p:txBody>
      </p:sp>
      <p:sp>
        <p:nvSpPr>
          <p:cNvPr id="7" name="6 Rectángulo"/>
          <p:cNvSpPr/>
          <p:nvPr/>
        </p:nvSpPr>
        <p:spPr>
          <a:xfrm>
            <a:off x="3563888" y="4365104"/>
            <a:ext cx="5580112" cy="101566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Tomaremos como notación la siguiente: si un nodo tiene un índice i, sus hijos se encuentran en índices 2i + 1 y 2i + 2,</a:t>
            </a:r>
            <a:endParaRPr lang="es-VE" sz="2000" b="1" dirty="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endParaRPr>
          </a:p>
        </p:txBody>
      </p:sp>
      <p:sp>
        <p:nvSpPr>
          <p:cNvPr id="2054" name="Rectangle 6"/>
          <p:cNvSpPr>
            <a:spLocks noChangeArrowheads="1"/>
          </p:cNvSpPr>
          <p:nvPr/>
        </p:nvSpPr>
        <p:spPr bwMode="auto">
          <a:xfrm>
            <a:off x="210987" y="5579368"/>
            <a:ext cx="6276270" cy="707886"/>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Mientras que sus padres (si los tiene) se encuentra en el </a:t>
            </a:r>
          </a:p>
          <a:p>
            <a:pPr marL="0" marR="0" lvl="0" indent="0" algn="just" defTabSz="914400" rtl="0" eaLnBrk="1" fontAlgn="base" latinLnBrk="0" hangingPunct="1">
              <a:lnSpc>
                <a:spcPct val="100000"/>
              </a:lnSpc>
              <a:spcBef>
                <a:spcPct val="0"/>
              </a:spcBef>
              <a:spcAft>
                <a:spcPct val="0"/>
              </a:spcAft>
              <a:buClrTx/>
              <a:buSzTx/>
              <a:buFontTx/>
              <a:buNone/>
              <a:tabLst/>
            </a:pPr>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índice</a:t>
            </a:r>
          </a:p>
        </p:txBody>
      </p:sp>
      <p:pic>
        <p:nvPicPr>
          <p:cNvPr id="2053" name="Imagen 1" descr="\left \lfloor \frac{i-1}{2} \right \rfloor"/>
          <p:cNvPicPr>
            <a:picLocks noChangeAspect="1" noChangeArrowheads="1"/>
          </p:cNvPicPr>
          <p:nvPr/>
        </p:nvPicPr>
        <p:blipFill>
          <a:blip r:embed="rId4" cstate="print"/>
          <a:srcRect/>
          <a:stretch>
            <a:fillRect/>
          </a:stretch>
        </p:blipFill>
        <p:spPr bwMode="auto">
          <a:xfrm>
            <a:off x="7020272" y="5373216"/>
            <a:ext cx="864096" cy="65186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2055" name="Rectangle 7"/>
          <p:cNvSpPr>
            <a:spLocks noChangeArrowheads="1"/>
          </p:cNvSpPr>
          <p:nvPr/>
        </p:nvSpPr>
        <p:spPr bwMode="auto">
          <a:xfrm>
            <a:off x="539552" y="6165304"/>
            <a:ext cx="4932953" cy="400110"/>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s-VE" sz="2000" b="1" dirty="0" smtClean="0">
                <a:solidFill>
                  <a:schemeClr val="bg1"/>
                </a:solidFill>
                <a:effectLst>
                  <a:outerShdw blurRad="50800" dist="38100" dir="13500000" algn="br" rotWithShape="0">
                    <a:prstClr val="black">
                      <a:alpha val="40000"/>
                    </a:prstClr>
                  </a:outerShdw>
                </a:effectLst>
                <a:latin typeface="Times New Roman" pitchFamily="18" charset="0"/>
                <a:ea typeface="+mj-ea"/>
                <a:cs typeface="Times New Roman" pitchFamily="18" charset="0"/>
              </a:rPr>
              <a:t>(partiendo de que la raíz tenga índice cero).</a:t>
            </a:r>
          </a:p>
        </p:txBody>
      </p:sp>
      <p:sp>
        <p:nvSpPr>
          <p:cNvPr id="12" name="11 CuadroTexto"/>
          <p:cNvSpPr txBox="1"/>
          <p:nvPr/>
        </p:nvSpPr>
        <p:spPr>
          <a:xfrm>
            <a:off x="6948264" y="6165304"/>
            <a:ext cx="18002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VE" dirty="0" smtClean="0">
                <a:solidFill>
                  <a:schemeClr val="bg1"/>
                </a:solidFill>
                <a:effectLst>
                  <a:outerShdw blurRad="50800" dist="38100" dir="13500000" algn="br" rotWithShape="0">
                    <a:prstClr val="black">
                      <a:alpha val="40000"/>
                    </a:prstClr>
                  </a:outerShdw>
                </a:effectLst>
              </a:rPr>
              <a:t>José  Caraballo</a:t>
            </a:r>
            <a:endParaRPr lang="es-VE" dirty="0">
              <a:solidFill>
                <a:schemeClr val="bg1"/>
              </a:solidFill>
              <a:effectLst>
                <a:outerShdw blurRad="50800" dist="38100" dir="13500000" algn="br" rotWithShape="0">
                  <a:prstClr val="black">
                    <a:alpha val="40000"/>
                  </a:prstClr>
                </a:outerShdw>
              </a:effectLst>
            </a:endParaRPr>
          </a:p>
        </p:txBody>
      </p:sp>
    </p:spTree>
  </p:cSld>
  <p:clrMapOvr>
    <a:masterClrMapping/>
  </p:clrMapOvr>
  <p:transition spd="slow">
    <p:wheel spokes="8"/>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undició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undición">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undición">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709</TotalTime>
  <Words>3241</Words>
  <Application>Microsoft Office PowerPoint</Application>
  <PresentationFormat>Presentación en pantalla (4:3)</PresentationFormat>
  <Paragraphs>728</Paragraphs>
  <Slides>65</Slides>
  <Notes>17</Notes>
  <HiddenSlides>0</HiddenSlides>
  <MMClips>1</MMClips>
  <ScaleCrop>false</ScaleCrop>
  <HeadingPairs>
    <vt:vector size="4" baseType="variant">
      <vt:variant>
        <vt:lpstr>Tema</vt:lpstr>
      </vt:variant>
      <vt:variant>
        <vt:i4>1</vt:i4>
      </vt:variant>
      <vt:variant>
        <vt:lpstr>Títulos de diapositiva</vt:lpstr>
      </vt:variant>
      <vt:variant>
        <vt:i4>65</vt:i4>
      </vt:variant>
    </vt:vector>
  </HeadingPairs>
  <TitlesOfParts>
    <vt:vector size="66" baseType="lpstr">
      <vt:lpstr>Fundición</vt:lpstr>
      <vt:lpstr>Diapositiva 1</vt:lpstr>
      <vt:lpstr>Diapositiva 2</vt:lpstr>
      <vt:lpstr>Diapositiva 3</vt:lpstr>
      <vt:lpstr>Diapositiva 4</vt:lpstr>
      <vt:lpstr>Diapositiva 5</vt:lpstr>
      <vt:lpstr>Diapositiva 6</vt:lpstr>
      <vt:lpstr>Diapositiva 7</vt:lpstr>
      <vt:lpstr>Diapositiva 8</vt:lpstr>
      <vt:lpstr>Diapositiva 9</vt:lpstr>
      <vt:lpstr>Arboles Binarios de Búsqueda</vt:lpstr>
      <vt:lpstr>Diapositiva 11</vt:lpstr>
      <vt:lpstr>Diapositiva 12</vt:lpstr>
      <vt:lpstr>  Arboles AVL</vt:lpstr>
      <vt:lpstr>Diapositiva 14</vt:lpstr>
      <vt:lpstr>Arboles rojo-negro </vt:lpstr>
      <vt:lpstr>Propiedades</vt:lpstr>
      <vt:lpstr>Diapositiva 17</vt:lpstr>
      <vt:lpstr>Diapositiva 18</vt:lpstr>
      <vt:lpstr>Insertar</vt:lpstr>
      <vt:lpstr>Diapositiva 20</vt:lpstr>
      <vt:lpstr>ARBOL MULTICAMINO</vt:lpstr>
      <vt:lpstr>Diapositiva 22</vt:lpstr>
      <vt:lpstr>Diapositiva 23</vt:lpstr>
      <vt:lpstr>Diapositiva 24</vt:lpstr>
      <vt:lpstr>Diapositiva 25</vt:lpstr>
      <vt:lpstr>Diapositiva 26</vt:lpstr>
      <vt:lpstr>Diapositiva 27</vt:lpstr>
      <vt:lpstr>Diapositiva 28</vt:lpstr>
      <vt:lpstr>Árboles B</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lpstr>Diapositiva 43</vt:lpstr>
      <vt:lpstr>Árboles –B+</vt:lpstr>
      <vt:lpstr>            Definición Arboles de orden “d”</vt:lpstr>
      <vt:lpstr>Búsqueda en árboles –B+</vt:lpstr>
      <vt:lpstr>Inserción árboles –B+</vt:lpstr>
      <vt:lpstr>Inserción árboles –B+</vt:lpstr>
      <vt:lpstr>Eliminación en árboles –B+</vt:lpstr>
      <vt:lpstr>Eliminación en árboles –B+</vt:lpstr>
      <vt:lpstr>Eliminación en árboles –B+</vt:lpstr>
      <vt:lpstr>Diapositiva 52</vt:lpstr>
      <vt:lpstr>Diapositiva 53</vt:lpstr>
      <vt:lpstr>Diapositiva 54</vt:lpstr>
      <vt:lpstr>Diapositiva 55</vt:lpstr>
      <vt:lpstr>Diapositiva 56</vt:lpstr>
      <vt:lpstr>Diapositiva 57</vt:lpstr>
      <vt:lpstr>Algoritmo de Kruskal</vt:lpstr>
      <vt:lpstr>Diapositiva 59</vt:lpstr>
      <vt:lpstr>Diapositiva 60</vt:lpstr>
      <vt:lpstr>Diapositiva 61</vt:lpstr>
      <vt:lpstr>Diapositiva 62</vt:lpstr>
      <vt:lpstr>Diapositiva 63</vt:lpstr>
      <vt:lpstr>Diapositiva 64</vt:lpstr>
      <vt:lpstr>Diapositiva 65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luis</dc:creator>
  <cp:lastModifiedBy>luis</cp:lastModifiedBy>
  <cp:revision>269</cp:revision>
  <dcterms:created xsi:type="dcterms:W3CDTF">2012-09-17T00:06:49Z</dcterms:created>
  <dcterms:modified xsi:type="dcterms:W3CDTF">2012-09-21T01:12:01Z</dcterms:modified>
</cp:coreProperties>
</file>