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AB21E-7FEE-463B-91F1-60112614B582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CC3E09E3-D0D3-46FB-8D18-921608E8A347}">
      <dgm:prSet phldrT="[Texto]"/>
      <dgm:spPr/>
      <dgm:t>
        <a:bodyPr/>
        <a:lstStyle/>
        <a:p>
          <a:r>
            <a:rPr lang="es-ES" dirty="0" smtClean="0"/>
            <a:t>Humanos</a:t>
          </a:r>
          <a:endParaRPr lang="es-ES" dirty="0"/>
        </a:p>
      </dgm:t>
    </dgm:pt>
    <dgm:pt modelId="{C8BE84CE-9647-4C25-89B1-3F6F2396C601}" type="parTrans" cxnId="{FB4001CD-547C-4F60-86C6-C49D72E7A4D7}">
      <dgm:prSet/>
      <dgm:spPr/>
      <dgm:t>
        <a:bodyPr/>
        <a:lstStyle/>
        <a:p>
          <a:endParaRPr lang="es-ES"/>
        </a:p>
      </dgm:t>
    </dgm:pt>
    <dgm:pt modelId="{F8D875C1-1F9F-48C0-AB15-1B9D3144126E}" type="sibTrans" cxnId="{FB4001CD-547C-4F60-86C6-C49D72E7A4D7}">
      <dgm:prSet/>
      <dgm:spPr/>
      <dgm:t>
        <a:bodyPr/>
        <a:lstStyle/>
        <a:p>
          <a:endParaRPr lang="es-ES"/>
        </a:p>
      </dgm:t>
    </dgm:pt>
    <dgm:pt modelId="{77AF77C0-9004-420C-93A4-62E92F64B5D7}">
      <dgm:prSet phldrT="[Texto]"/>
      <dgm:spPr/>
      <dgm:t>
        <a:bodyPr/>
        <a:lstStyle/>
        <a:p>
          <a:r>
            <a:rPr lang="es-ES" dirty="0" smtClean="0"/>
            <a:t>Técnicos</a:t>
          </a:r>
          <a:endParaRPr lang="es-ES" dirty="0"/>
        </a:p>
      </dgm:t>
    </dgm:pt>
    <dgm:pt modelId="{B80A1A3A-1EE7-425E-9FF7-17AA5091848C}" type="parTrans" cxnId="{F4FC1924-35CF-4A07-A9FF-45FCA6A0CFC2}">
      <dgm:prSet/>
      <dgm:spPr/>
      <dgm:t>
        <a:bodyPr/>
        <a:lstStyle/>
        <a:p>
          <a:endParaRPr lang="es-ES"/>
        </a:p>
      </dgm:t>
    </dgm:pt>
    <dgm:pt modelId="{B584947D-6832-4AD7-BFEA-826AAF839178}" type="sibTrans" cxnId="{F4FC1924-35CF-4A07-A9FF-45FCA6A0CFC2}">
      <dgm:prSet/>
      <dgm:spPr/>
      <dgm:t>
        <a:bodyPr/>
        <a:lstStyle/>
        <a:p>
          <a:endParaRPr lang="es-ES"/>
        </a:p>
      </dgm:t>
    </dgm:pt>
    <dgm:pt modelId="{2DD52442-AC0E-4690-8541-FD1742586048}">
      <dgm:prSet phldrT="[Texto]"/>
      <dgm:spPr/>
      <dgm:t>
        <a:bodyPr/>
        <a:lstStyle/>
        <a:p>
          <a:r>
            <a:rPr lang="es-ES" dirty="0" smtClean="0"/>
            <a:t>Materiales</a:t>
          </a:r>
          <a:endParaRPr lang="es-ES" dirty="0"/>
        </a:p>
      </dgm:t>
    </dgm:pt>
    <dgm:pt modelId="{C3A2EAF6-F6BB-4522-A67D-8AFAF92B35AC}" type="parTrans" cxnId="{D0FB6E07-C4E3-4895-AB79-C025886FAE6E}">
      <dgm:prSet/>
      <dgm:spPr/>
      <dgm:t>
        <a:bodyPr/>
        <a:lstStyle/>
        <a:p>
          <a:endParaRPr lang="es-ES"/>
        </a:p>
      </dgm:t>
    </dgm:pt>
    <dgm:pt modelId="{1DB9380C-5722-47DE-95AB-E6BF03D2FCA2}" type="sibTrans" cxnId="{D0FB6E07-C4E3-4895-AB79-C025886FAE6E}">
      <dgm:prSet/>
      <dgm:spPr/>
      <dgm:t>
        <a:bodyPr/>
        <a:lstStyle/>
        <a:p>
          <a:endParaRPr lang="es-ES"/>
        </a:p>
      </dgm:t>
    </dgm:pt>
    <dgm:pt modelId="{75E10C6B-45FF-4065-A677-88CF80A374B6}" type="pres">
      <dgm:prSet presAssocID="{C51AB21E-7FEE-463B-91F1-60112614B582}" presName="CompostProcess" presStyleCnt="0">
        <dgm:presLayoutVars>
          <dgm:dir/>
          <dgm:resizeHandles val="exact"/>
        </dgm:presLayoutVars>
      </dgm:prSet>
      <dgm:spPr/>
    </dgm:pt>
    <dgm:pt modelId="{B155B0F5-B283-4440-8448-BE54E706B144}" type="pres">
      <dgm:prSet presAssocID="{C51AB21E-7FEE-463B-91F1-60112614B582}" presName="arrow" presStyleLbl="bgShp" presStyleIdx="0" presStyleCnt="1"/>
      <dgm:spPr/>
    </dgm:pt>
    <dgm:pt modelId="{9F36BA4A-7118-4F5F-8B3F-C650A7E76881}" type="pres">
      <dgm:prSet presAssocID="{C51AB21E-7FEE-463B-91F1-60112614B582}" presName="linearProcess" presStyleCnt="0"/>
      <dgm:spPr/>
    </dgm:pt>
    <dgm:pt modelId="{5240999C-EF0E-4255-A330-E85CAB4493A5}" type="pres">
      <dgm:prSet presAssocID="{CC3E09E3-D0D3-46FB-8D18-921608E8A34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BB756E-6D1C-4052-B705-C6CE0C2C1203}" type="pres">
      <dgm:prSet presAssocID="{F8D875C1-1F9F-48C0-AB15-1B9D3144126E}" presName="sibTrans" presStyleCnt="0"/>
      <dgm:spPr/>
    </dgm:pt>
    <dgm:pt modelId="{2BE34A2A-7E5F-458E-AE97-C0CF86E9A114}" type="pres">
      <dgm:prSet presAssocID="{77AF77C0-9004-420C-93A4-62E92F64B5D7}" presName="textNode" presStyleLbl="node1" presStyleIdx="1" presStyleCnt="3" custLinFactNeighborX="-1393" custLinFactNeighborY="-29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257FFA-B818-4846-AF02-E6E0383E6013}" type="pres">
      <dgm:prSet presAssocID="{B584947D-6832-4AD7-BFEA-826AAF839178}" presName="sibTrans" presStyleCnt="0"/>
      <dgm:spPr/>
    </dgm:pt>
    <dgm:pt modelId="{E2EC752B-F689-4F31-9818-6722B187B31B}" type="pres">
      <dgm:prSet presAssocID="{2DD52442-AC0E-4690-8541-FD174258604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FB6E07-C4E3-4895-AB79-C025886FAE6E}" srcId="{C51AB21E-7FEE-463B-91F1-60112614B582}" destId="{2DD52442-AC0E-4690-8541-FD1742586048}" srcOrd="2" destOrd="0" parTransId="{C3A2EAF6-F6BB-4522-A67D-8AFAF92B35AC}" sibTransId="{1DB9380C-5722-47DE-95AB-E6BF03D2FCA2}"/>
    <dgm:cxn modelId="{FB4001CD-547C-4F60-86C6-C49D72E7A4D7}" srcId="{C51AB21E-7FEE-463B-91F1-60112614B582}" destId="{CC3E09E3-D0D3-46FB-8D18-921608E8A347}" srcOrd="0" destOrd="0" parTransId="{C8BE84CE-9647-4C25-89B1-3F6F2396C601}" sibTransId="{F8D875C1-1F9F-48C0-AB15-1B9D3144126E}"/>
    <dgm:cxn modelId="{8E91CA06-AFAA-48DB-A0FB-59BEA5569F19}" type="presOf" srcId="{CC3E09E3-D0D3-46FB-8D18-921608E8A347}" destId="{5240999C-EF0E-4255-A330-E85CAB4493A5}" srcOrd="0" destOrd="0" presId="urn:microsoft.com/office/officeart/2005/8/layout/hProcess9"/>
    <dgm:cxn modelId="{F4FC1924-35CF-4A07-A9FF-45FCA6A0CFC2}" srcId="{C51AB21E-7FEE-463B-91F1-60112614B582}" destId="{77AF77C0-9004-420C-93A4-62E92F64B5D7}" srcOrd="1" destOrd="0" parTransId="{B80A1A3A-1EE7-425E-9FF7-17AA5091848C}" sibTransId="{B584947D-6832-4AD7-BFEA-826AAF839178}"/>
    <dgm:cxn modelId="{15D97CBD-0D50-46AF-B1C9-83A37CDB497C}" type="presOf" srcId="{2DD52442-AC0E-4690-8541-FD1742586048}" destId="{E2EC752B-F689-4F31-9818-6722B187B31B}" srcOrd="0" destOrd="0" presId="urn:microsoft.com/office/officeart/2005/8/layout/hProcess9"/>
    <dgm:cxn modelId="{FE91BC1D-1C91-4AB9-996E-1EF743A2BA26}" type="presOf" srcId="{C51AB21E-7FEE-463B-91F1-60112614B582}" destId="{75E10C6B-45FF-4065-A677-88CF80A374B6}" srcOrd="0" destOrd="0" presId="urn:microsoft.com/office/officeart/2005/8/layout/hProcess9"/>
    <dgm:cxn modelId="{6486FFD3-9936-411D-9322-D15F5BAA5F50}" type="presOf" srcId="{77AF77C0-9004-420C-93A4-62E92F64B5D7}" destId="{2BE34A2A-7E5F-458E-AE97-C0CF86E9A114}" srcOrd="0" destOrd="0" presId="urn:microsoft.com/office/officeart/2005/8/layout/hProcess9"/>
    <dgm:cxn modelId="{E2B4C4E2-10D8-4866-86BB-AC96179C1ADB}" type="presParOf" srcId="{75E10C6B-45FF-4065-A677-88CF80A374B6}" destId="{B155B0F5-B283-4440-8448-BE54E706B144}" srcOrd="0" destOrd="0" presId="urn:microsoft.com/office/officeart/2005/8/layout/hProcess9"/>
    <dgm:cxn modelId="{DEC3A289-3607-4D3C-B653-EBB3673E7151}" type="presParOf" srcId="{75E10C6B-45FF-4065-A677-88CF80A374B6}" destId="{9F36BA4A-7118-4F5F-8B3F-C650A7E76881}" srcOrd="1" destOrd="0" presId="urn:microsoft.com/office/officeart/2005/8/layout/hProcess9"/>
    <dgm:cxn modelId="{FA3F62E6-7262-4A13-BB83-54B6ABB57C42}" type="presParOf" srcId="{9F36BA4A-7118-4F5F-8B3F-C650A7E76881}" destId="{5240999C-EF0E-4255-A330-E85CAB4493A5}" srcOrd="0" destOrd="0" presId="urn:microsoft.com/office/officeart/2005/8/layout/hProcess9"/>
    <dgm:cxn modelId="{5EA22C71-7CED-42BA-A437-0FB027CCE4B8}" type="presParOf" srcId="{9F36BA4A-7118-4F5F-8B3F-C650A7E76881}" destId="{D1BB756E-6D1C-4052-B705-C6CE0C2C1203}" srcOrd="1" destOrd="0" presId="urn:microsoft.com/office/officeart/2005/8/layout/hProcess9"/>
    <dgm:cxn modelId="{3DDB08CC-4635-4411-8D0D-1AFDC45DD5DC}" type="presParOf" srcId="{9F36BA4A-7118-4F5F-8B3F-C650A7E76881}" destId="{2BE34A2A-7E5F-458E-AE97-C0CF86E9A114}" srcOrd="2" destOrd="0" presId="urn:microsoft.com/office/officeart/2005/8/layout/hProcess9"/>
    <dgm:cxn modelId="{66019122-DFBD-4D24-BA8A-4FCF486FF0BB}" type="presParOf" srcId="{9F36BA4A-7118-4F5F-8B3F-C650A7E76881}" destId="{EF257FFA-B818-4846-AF02-E6E0383E6013}" srcOrd="3" destOrd="0" presId="urn:microsoft.com/office/officeart/2005/8/layout/hProcess9"/>
    <dgm:cxn modelId="{7527C30F-B5F1-4DD6-8814-6A6B4F620E3A}" type="presParOf" srcId="{9F36BA4A-7118-4F5F-8B3F-C650A7E76881}" destId="{E2EC752B-F689-4F31-9818-6722B187B31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5B0F5-B283-4440-8448-BE54E706B144}">
      <dsp:nvSpPr>
        <dsp:cNvPr id="0" name=""/>
        <dsp:cNvSpPr/>
      </dsp:nvSpPr>
      <dsp:spPr>
        <a:xfrm>
          <a:off x="651509" y="0"/>
          <a:ext cx="7383780" cy="452596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0999C-EF0E-4255-A330-E85CAB4493A5}">
      <dsp:nvSpPr>
        <dsp:cNvPr id="0" name=""/>
        <dsp:cNvSpPr/>
      </dsp:nvSpPr>
      <dsp:spPr>
        <a:xfrm>
          <a:off x="5235" y="1357788"/>
          <a:ext cx="2713962" cy="1810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Humanos</a:t>
          </a:r>
          <a:endParaRPr lang="es-ES" sz="3900" kern="1200" dirty="0"/>
        </a:p>
      </dsp:txBody>
      <dsp:txXfrm>
        <a:off x="93611" y="1446164"/>
        <a:ext cx="2537210" cy="1633632"/>
      </dsp:txXfrm>
    </dsp:sp>
    <dsp:sp modelId="{2BE34A2A-7E5F-458E-AE97-C0CF86E9A114}">
      <dsp:nvSpPr>
        <dsp:cNvPr id="0" name=""/>
        <dsp:cNvSpPr/>
      </dsp:nvSpPr>
      <dsp:spPr>
        <a:xfrm>
          <a:off x="2982696" y="1352502"/>
          <a:ext cx="2713962" cy="1810384"/>
        </a:xfrm>
        <a:prstGeom prst="roundRect">
          <a:avLst/>
        </a:prstGeom>
        <a:solidFill>
          <a:schemeClr val="accent2">
            <a:hueOff val="3375995"/>
            <a:satOff val="1250"/>
            <a:lumOff val="3823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Técnicos</a:t>
          </a:r>
          <a:endParaRPr lang="es-ES" sz="3900" kern="1200" dirty="0"/>
        </a:p>
      </dsp:txBody>
      <dsp:txXfrm>
        <a:off x="3071072" y="1440878"/>
        <a:ext cx="2537210" cy="1633632"/>
      </dsp:txXfrm>
    </dsp:sp>
    <dsp:sp modelId="{E2EC752B-F689-4F31-9818-6722B187B31B}">
      <dsp:nvSpPr>
        <dsp:cNvPr id="0" name=""/>
        <dsp:cNvSpPr/>
      </dsp:nvSpPr>
      <dsp:spPr>
        <a:xfrm>
          <a:off x="5967602" y="1357788"/>
          <a:ext cx="2713962" cy="1810384"/>
        </a:xfrm>
        <a:prstGeom prst="roundRect">
          <a:avLst/>
        </a:prstGeom>
        <a:solidFill>
          <a:schemeClr val="accent2">
            <a:hueOff val="6751989"/>
            <a:satOff val="2501"/>
            <a:lumOff val="7646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Materiales</a:t>
          </a:r>
          <a:endParaRPr lang="es-ES" sz="3900" kern="1200" dirty="0"/>
        </a:p>
      </dsp:txBody>
      <dsp:txXfrm>
        <a:off x="6055978" y="1446164"/>
        <a:ext cx="2537210" cy="163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C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4AD853D-B3B6-40F4-B3F5-F2B4C46F810F}" type="datetimeFigureOut">
              <a:rPr lang="es-EC" smtClean="0"/>
              <a:t>29/08/2013</a:t>
            </a:fld>
            <a:endParaRPr lang="es-EC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6E4FA9A-9810-450D-9D6D-91C41B06C122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Diseño de Tesis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Universidad Nacional de Chimborazo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PRESUPUESTO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b="1" dirty="0" smtClean="0"/>
              <a:t>Son los gastos detallados que se requieren para la realización de la investigación, tanto en los recursos humanos, técnicos, materiales y suministros.</a:t>
            </a:r>
          </a:p>
          <a:p>
            <a:pPr>
              <a:lnSpc>
                <a:spcPct val="80000"/>
              </a:lnSpc>
            </a:pPr>
            <a:r>
              <a:rPr lang="es-ES" b="1" dirty="0" smtClean="0"/>
              <a:t>Puede contener:</a:t>
            </a:r>
          </a:p>
          <a:p>
            <a:pPr lvl="1">
              <a:lnSpc>
                <a:spcPct val="80000"/>
              </a:lnSpc>
            </a:pPr>
            <a:r>
              <a:rPr lang="es-ES" b="1" dirty="0" smtClean="0"/>
              <a:t>Cantidad</a:t>
            </a:r>
          </a:p>
          <a:p>
            <a:pPr lvl="1">
              <a:lnSpc>
                <a:spcPct val="80000"/>
              </a:lnSpc>
            </a:pPr>
            <a:r>
              <a:rPr lang="es-ES" b="1" dirty="0" smtClean="0"/>
              <a:t>Rubro</a:t>
            </a:r>
          </a:p>
          <a:p>
            <a:pPr lvl="1">
              <a:lnSpc>
                <a:spcPct val="80000"/>
              </a:lnSpc>
            </a:pPr>
            <a:r>
              <a:rPr lang="es-ES" b="1" dirty="0" smtClean="0"/>
              <a:t>Valor Unitario</a:t>
            </a:r>
          </a:p>
          <a:p>
            <a:pPr lvl="1">
              <a:lnSpc>
                <a:spcPct val="80000"/>
              </a:lnSpc>
            </a:pPr>
            <a:r>
              <a:rPr lang="es-ES" b="1" dirty="0" smtClean="0"/>
              <a:t>Valor Total</a:t>
            </a:r>
          </a:p>
          <a:p>
            <a:pPr lvl="1">
              <a:lnSpc>
                <a:spcPct val="80000"/>
              </a:lnSpc>
            </a:pPr>
            <a:r>
              <a:rPr lang="es-ES" b="1" dirty="0" smtClean="0"/>
              <a:t>Fuente de financiamiento  (empresa – ESPOCH – Personal..)</a:t>
            </a:r>
          </a:p>
          <a:p>
            <a:endParaRPr lang="es-EC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sz="2400" b="1" dirty="0" smtClean="0"/>
              <a:t>Representa la enumeración de obras o trabajos que serán consultados y </a:t>
            </a:r>
            <a:r>
              <a:rPr lang="es-ES" sz="2400" b="1" dirty="0" smtClean="0">
                <a:solidFill>
                  <a:schemeClr val="accent4"/>
                </a:solidFill>
              </a:rPr>
              <a:t>citados</a:t>
            </a:r>
            <a:r>
              <a:rPr lang="es-ES" sz="2400" b="1" dirty="0" smtClean="0"/>
              <a:t> a lo largo de investigación.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Libros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Folletos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Revistas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Boletines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Tesis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Direcciones de internet…..</a:t>
            </a:r>
          </a:p>
          <a:p>
            <a:pPr>
              <a:lnSpc>
                <a:spcPct val="90000"/>
              </a:lnSpc>
              <a:defRPr/>
            </a:pPr>
            <a:r>
              <a:rPr lang="es-ES" sz="2400" b="1" dirty="0" smtClean="0"/>
              <a:t>Indica la profundidad con la que el autor ha realizado la investigación del marco teórico conceptual de referencia del objeto de estudio.</a:t>
            </a:r>
          </a:p>
          <a:p>
            <a:endParaRPr lang="es-EC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sz="2400" b="1" dirty="0" smtClean="0"/>
              <a:t>Representa la enumeración de obras o trabajos que serán consultados y </a:t>
            </a:r>
            <a:r>
              <a:rPr lang="es-ES" sz="2400" b="1" dirty="0" smtClean="0">
                <a:solidFill>
                  <a:schemeClr val="accent4"/>
                </a:solidFill>
              </a:rPr>
              <a:t>citados</a:t>
            </a:r>
            <a:r>
              <a:rPr lang="es-ES" sz="2400" b="1" dirty="0" smtClean="0"/>
              <a:t> a lo largo de investigación.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Libros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Folletos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Revistas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Boletines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Tesis</a:t>
            </a:r>
          </a:p>
          <a:p>
            <a:pPr lvl="1">
              <a:lnSpc>
                <a:spcPct val="90000"/>
              </a:lnSpc>
              <a:defRPr/>
            </a:pPr>
            <a:r>
              <a:rPr lang="es-ES" sz="2000" b="1" dirty="0" smtClean="0"/>
              <a:t>Direcciones de internet…..</a:t>
            </a:r>
          </a:p>
          <a:p>
            <a:pPr>
              <a:lnSpc>
                <a:spcPct val="90000"/>
              </a:lnSpc>
              <a:defRPr/>
            </a:pPr>
            <a:r>
              <a:rPr lang="es-ES" sz="2400" b="1" dirty="0" smtClean="0"/>
              <a:t>Indica la profundidad con la que el autor ha realizado la investigación del marco teórico conceptual de referencia del objeto de estudio.</a:t>
            </a:r>
          </a:p>
          <a:p>
            <a:endParaRPr lang="es-EC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CONTENIDOS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Conclusiones</a:t>
            </a:r>
          </a:p>
          <a:p>
            <a:pPr>
              <a:lnSpc>
                <a:spcPct val="80000"/>
              </a:lnSpc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Recomendaciones</a:t>
            </a:r>
          </a:p>
          <a:p>
            <a:pPr>
              <a:lnSpc>
                <a:spcPct val="80000"/>
              </a:lnSpc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Resumen</a:t>
            </a:r>
          </a:p>
          <a:p>
            <a:pPr>
              <a:lnSpc>
                <a:spcPct val="80000"/>
              </a:lnSpc>
              <a:defRPr/>
            </a:pPr>
            <a:r>
              <a:rPr lang="es-ES" b="1" dirty="0" err="1" smtClean="0">
                <a:solidFill>
                  <a:schemeClr val="accent4"/>
                </a:solidFill>
              </a:rPr>
              <a:t>Summary</a:t>
            </a:r>
            <a:endParaRPr lang="es-ES" b="1" dirty="0" smtClean="0">
              <a:solidFill>
                <a:schemeClr val="accent4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Glosario</a:t>
            </a:r>
          </a:p>
          <a:p>
            <a:pPr>
              <a:lnSpc>
                <a:spcPct val="80000"/>
              </a:lnSpc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Anexos</a:t>
            </a:r>
          </a:p>
          <a:p>
            <a:pPr>
              <a:lnSpc>
                <a:spcPct val="80000"/>
              </a:lnSpc>
              <a:defRPr/>
            </a:pPr>
            <a:r>
              <a:rPr lang="es-ES" b="1" dirty="0" err="1" smtClean="0">
                <a:solidFill>
                  <a:schemeClr val="accent4"/>
                </a:solidFill>
              </a:rPr>
              <a:t>Bibliografia</a:t>
            </a:r>
            <a:endParaRPr lang="es-ES" b="1" dirty="0" smtClean="0">
              <a:solidFill>
                <a:schemeClr val="accent4"/>
              </a:solidFill>
            </a:endParaRPr>
          </a:p>
          <a:p>
            <a:endParaRPr lang="es-EC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RECURSOS</a:t>
            </a:r>
            <a:endParaRPr lang="es-EC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RECURSOS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Recursos Humanos</a:t>
            </a:r>
          </a:p>
          <a:p>
            <a:pPr lvl="1">
              <a:defRPr/>
            </a:pPr>
            <a:r>
              <a:rPr lang="es-ES" b="1" dirty="0" smtClean="0"/>
              <a:t>Puede especificarse el recurso humano que colaborará en la realización de la investigación, incluyendo las funciones que desempeñarán.</a:t>
            </a:r>
          </a:p>
          <a:p>
            <a:pPr>
              <a:buNone/>
            </a:pPr>
            <a:endParaRPr lang="es-EC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RECURSOS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Recursos Técnicos</a:t>
            </a:r>
          </a:p>
          <a:p>
            <a:pPr lvl="1">
              <a:lnSpc>
                <a:spcPct val="80000"/>
              </a:lnSpc>
              <a:defRPr/>
            </a:pPr>
            <a:r>
              <a:rPr lang="es-ES" b="1" dirty="0" smtClean="0"/>
              <a:t>Se refiere a la infraestructura de hardware y software que se va a utilizar en el proyecto</a:t>
            </a:r>
          </a:p>
          <a:p>
            <a:pPr lvl="1">
              <a:lnSpc>
                <a:spcPct val="80000"/>
              </a:lnSpc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Hardware</a:t>
            </a:r>
          </a:p>
          <a:p>
            <a:pPr lvl="2">
              <a:lnSpc>
                <a:spcPct val="80000"/>
              </a:lnSpc>
              <a:defRPr/>
            </a:pPr>
            <a:r>
              <a:rPr lang="es-ES" sz="2000" b="1" dirty="0" smtClean="0"/>
              <a:t>Describir características generales de los equipos</a:t>
            </a:r>
          </a:p>
          <a:p>
            <a:pPr lvl="2">
              <a:lnSpc>
                <a:spcPct val="80000"/>
              </a:lnSpc>
              <a:defRPr/>
            </a:pPr>
            <a:r>
              <a:rPr lang="es-ES" sz="2000" b="1" dirty="0" smtClean="0"/>
              <a:t>Infraestructura de red a utilizarse</a:t>
            </a:r>
          </a:p>
          <a:p>
            <a:pPr lvl="1">
              <a:lnSpc>
                <a:spcPct val="80000"/>
              </a:lnSpc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Software</a:t>
            </a:r>
          </a:p>
          <a:p>
            <a:pPr lvl="2">
              <a:lnSpc>
                <a:spcPct val="80000"/>
              </a:lnSpc>
              <a:defRPr/>
            </a:pPr>
            <a:r>
              <a:rPr lang="es-ES" sz="2000" b="1" dirty="0" smtClean="0"/>
              <a:t>Sistema Operativo</a:t>
            </a:r>
          </a:p>
          <a:p>
            <a:pPr lvl="2">
              <a:lnSpc>
                <a:spcPct val="80000"/>
              </a:lnSpc>
              <a:defRPr/>
            </a:pPr>
            <a:r>
              <a:rPr lang="es-ES" sz="2000" b="1" dirty="0" smtClean="0"/>
              <a:t>Software de desarrollo</a:t>
            </a:r>
          </a:p>
          <a:p>
            <a:pPr lvl="2">
              <a:lnSpc>
                <a:spcPct val="80000"/>
              </a:lnSpc>
              <a:defRPr/>
            </a:pPr>
            <a:r>
              <a:rPr lang="es-ES" sz="2000" b="1" dirty="0" smtClean="0"/>
              <a:t>Herramientas Case</a:t>
            </a:r>
          </a:p>
          <a:p>
            <a:pPr lvl="2">
              <a:lnSpc>
                <a:spcPct val="80000"/>
              </a:lnSpc>
              <a:defRPr/>
            </a:pPr>
            <a:r>
              <a:rPr lang="es-ES" sz="2000" b="1" dirty="0" smtClean="0"/>
              <a:t>Otro software:  Software que facilite el estudio del objeto de investigación</a:t>
            </a:r>
          </a:p>
          <a:p>
            <a:endParaRPr lang="es-EC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RECURSOS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b="1" dirty="0" smtClean="0">
                <a:solidFill>
                  <a:schemeClr val="accent4"/>
                </a:solidFill>
              </a:rPr>
              <a:t>Recursos Materiales y Suministros</a:t>
            </a:r>
          </a:p>
          <a:p>
            <a:pPr lvl="1">
              <a:defRPr/>
            </a:pPr>
            <a:r>
              <a:rPr lang="es-ES" b="1" dirty="0" smtClean="0"/>
              <a:t>Se debe especificar los materiales a utilizar:</a:t>
            </a:r>
          </a:p>
          <a:p>
            <a:pPr lvl="2">
              <a:defRPr/>
            </a:pPr>
            <a:r>
              <a:rPr lang="es-ES" b="1" dirty="0" smtClean="0"/>
              <a:t>Papel</a:t>
            </a:r>
          </a:p>
          <a:p>
            <a:pPr lvl="2">
              <a:defRPr/>
            </a:pPr>
            <a:r>
              <a:rPr lang="es-ES" b="1" dirty="0" smtClean="0"/>
              <a:t>Tinta de impresora</a:t>
            </a:r>
          </a:p>
          <a:p>
            <a:pPr lvl="2">
              <a:defRPr/>
            </a:pPr>
            <a:r>
              <a:rPr lang="es-ES" b="1" dirty="0" err="1" smtClean="0"/>
              <a:t>CDs</a:t>
            </a:r>
            <a:endParaRPr lang="es-ES" b="1" dirty="0" smtClean="0"/>
          </a:p>
          <a:p>
            <a:pPr lvl="2">
              <a:defRPr/>
            </a:pPr>
            <a:r>
              <a:rPr lang="es-ES" b="1" dirty="0" smtClean="0"/>
              <a:t>Fotocopias</a:t>
            </a:r>
          </a:p>
          <a:p>
            <a:pPr lvl="2">
              <a:defRPr/>
            </a:pPr>
            <a:r>
              <a:rPr lang="es-ES" b="1" dirty="0" smtClean="0"/>
              <a:t>Bibliografía</a:t>
            </a:r>
          </a:p>
          <a:p>
            <a:endParaRPr lang="es-EC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Permite planificar las actividades y controlar la ejecución del proyecto.</a:t>
            </a:r>
          </a:p>
          <a:p>
            <a:r>
              <a:rPr lang="es-ES" b="1" dirty="0" smtClean="0"/>
              <a:t>Se basan en el Plan General de Trabajo</a:t>
            </a:r>
          </a:p>
          <a:p>
            <a:r>
              <a:rPr lang="es-ES" b="1" dirty="0" smtClean="0"/>
              <a:t>Sugerencias:</a:t>
            </a:r>
          </a:p>
          <a:p>
            <a:pPr lvl="1"/>
            <a:r>
              <a:rPr lang="es-ES" b="1" dirty="0" smtClean="0"/>
              <a:t>Indicar el tiempo en semanas o meses sin especificar fechas</a:t>
            </a:r>
          </a:p>
          <a:p>
            <a:pPr lvl="1"/>
            <a:r>
              <a:rPr lang="es-ES" b="1" dirty="0" smtClean="0"/>
              <a:t>Utilizar un diagrama GANTT</a:t>
            </a:r>
          </a:p>
          <a:p>
            <a:endParaRPr lang="es-EC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56</TotalTime>
  <Words>300</Words>
  <Application>Microsoft Office PowerPoint</Application>
  <PresentationFormat>Presentación en pantalla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Viajes</vt:lpstr>
      <vt:lpstr>Diseño de Tesis</vt:lpstr>
      <vt:lpstr>BIBLIOGRAFÍA</vt:lpstr>
      <vt:lpstr>BIBLIOGRAFÍA</vt:lpstr>
      <vt:lpstr>TABLA DE CONTENIDOS</vt:lpstr>
      <vt:lpstr>RECURSOS</vt:lpstr>
      <vt:lpstr>RECURSOS</vt:lpstr>
      <vt:lpstr>RECURSOS</vt:lpstr>
      <vt:lpstr>RECURSOS</vt:lpstr>
      <vt:lpstr>CRONOGRAMA</vt:lpstr>
      <vt:lpstr>PRESUPUESTO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Tesis</dc:title>
  <dc:creator>Martha Romero</dc:creator>
  <cp:lastModifiedBy>ICITS-LADY</cp:lastModifiedBy>
  <cp:revision>9</cp:revision>
  <dcterms:created xsi:type="dcterms:W3CDTF">2012-03-30T20:54:08Z</dcterms:created>
  <dcterms:modified xsi:type="dcterms:W3CDTF">2013-08-29T21:21:38Z</dcterms:modified>
</cp:coreProperties>
</file>